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00" r:id="rId2"/>
    <p:sldId id="385" r:id="rId3"/>
    <p:sldId id="302" r:id="rId4"/>
    <p:sldId id="292" r:id="rId5"/>
    <p:sldId id="397" r:id="rId6"/>
    <p:sldId id="396" r:id="rId7"/>
    <p:sldId id="334" r:id="rId8"/>
    <p:sldId id="381" r:id="rId9"/>
    <p:sldId id="383" r:id="rId10"/>
    <p:sldId id="410" r:id="rId11"/>
    <p:sldId id="373" r:id="rId12"/>
    <p:sldId id="344" r:id="rId13"/>
    <p:sldId id="361" r:id="rId14"/>
    <p:sldId id="391" r:id="rId15"/>
    <p:sldId id="395" r:id="rId16"/>
    <p:sldId id="413" r:id="rId17"/>
    <p:sldId id="414" r:id="rId18"/>
    <p:sldId id="415" r:id="rId19"/>
    <p:sldId id="416" r:id="rId20"/>
    <p:sldId id="418" r:id="rId21"/>
    <p:sldId id="421" r:id="rId22"/>
    <p:sldId id="422" r:id="rId23"/>
    <p:sldId id="423" r:id="rId24"/>
    <p:sldId id="424" r:id="rId25"/>
    <p:sldId id="412" r:id="rId26"/>
    <p:sldId id="369" r:id="rId27"/>
    <p:sldId id="389" r:id="rId28"/>
    <p:sldId id="390" r:id="rId29"/>
    <p:sldId id="426" r:id="rId30"/>
    <p:sldId id="427" r:id="rId31"/>
    <p:sldId id="428" r:id="rId32"/>
    <p:sldId id="429" r:id="rId33"/>
    <p:sldId id="430" r:id="rId34"/>
    <p:sldId id="432" r:id="rId35"/>
    <p:sldId id="433" r:id="rId36"/>
    <p:sldId id="315" r:id="rId37"/>
    <p:sldId id="380" r:id="rId38"/>
    <p:sldId id="331" r:id="rId39"/>
    <p:sldId id="295" r:id="rId40"/>
    <p:sldId id="329" r:id="rId41"/>
    <p:sldId id="343" r:id="rId4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eu Phan Van" initials="" lastIdx="2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25"/>
    <p:restoredTop sz="94657"/>
  </p:normalViewPr>
  <p:slideViewPr>
    <p:cSldViewPr snapToGrid="0">
      <p:cViewPr varScale="1">
        <p:scale>
          <a:sx n="60" d="100"/>
          <a:sy n="60" d="100"/>
        </p:scale>
        <p:origin x="1128"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4440AAB-4098-414D-A2E7-DDAE3E143503}" type="datetimeFigureOut">
              <a:rPr lang="en-US"/>
              <a:pPr>
                <a:defRPr/>
              </a:pPr>
              <a:t>12/21/2022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1AD9E24-36D6-4386-A3EE-40B3FD9110F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Celebration</a:t>
            </a:r>
          </a:p>
          <a:p>
            <a:r>
              <a:rPr lang="en-US" dirty="0"/>
              <a:t>gates bank </a:t>
            </a:r>
          </a:p>
          <a:p>
            <a:r>
              <a:rPr lang="en-US" dirty="0"/>
              <a:t>floor soon </a:t>
            </a:r>
          </a:p>
          <a:p>
            <a:r>
              <a:rPr lang="en-US" dirty="0"/>
              <a:t>great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31AD9E24-36D6-4386-A3EE-40B3FD9110F3}" type="slidenum">
              <a:rPr lang="en-US" smtClean="0"/>
              <a:pPr>
                <a:defRPr/>
              </a:pPr>
              <a:t>5</a:t>
            </a:fld>
            <a:endParaRPr lang="en-US"/>
          </a:p>
        </p:txBody>
      </p:sp>
    </p:spTree>
    <p:extLst>
      <p:ext uri="{BB962C8B-B14F-4D97-AF65-F5344CB8AC3E}">
        <p14:creationId xmlns:p14="http://schemas.microsoft.com/office/powerpoint/2010/main" val="2869373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C00000"/>
              </a:solidFill>
            </a:endParaRPr>
          </a:p>
        </p:txBody>
      </p:sp>
      <p:sp>
        <p:nvSpPr>
          <p:cNvPr id="4" name="Slide Number Placeholder 3"/>
          <p:cNvSpPr>
            <a:spLocks noGrp="1"/>
          </p:cNvSpPr>
          <p:nvPr>
            <p:ph type="sldNum" sz="quarter" idx="5"/>
          </p:nvPr>
        </p:nvSpPr>
        <p:spPr/>
        <p:txBody>
          <a:bodyPr/>
          <a:lstStyle/>
          <a:p>
            <a:pPr>
              <a:defRPr/>
            </a:pPr>
            <a:fld id="{31AD9E24-36D6-4386-A3EE-40B3FD9110F3}" type="slidenum">
              <a:rPr lang="en-US" smtClean="0"/>
              <a:pPr>
                <a:defRPr/>
              </a:pPr>
              <a:t>26</a:t>
            </a:fld>
            <a:endParaRPr lang="en-US"/>
          </a:p>
        </p:txBody>
      </p:sp>
    </p:spTree>
    <p:extLst>
      <p:ext uri="{BB962C8B-B14F-4D97-AF65-F5344CB8AC3E}">
        <p14:creationId xmlns:p14="http://schemas.microsoft.com/office/powerpoint/2010/main" val="2997688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E7B2E-FA4A-45F8-9E4A-EFE047C3FFD9}" type="slidenum">
              <a:rPr lang="en-US">
                <a:cs typeface="Arial" charset="0"/>
              </a:rPr>
              <a:pPr fontAlgn="base">
                <a:spcBef>
                  <a:spcPct val="0"/>
                </a:spcBef>
                <a:spcAft>
                  <a:spcPct val="0"/>
                </a:spcAft>
                <a:defRPr/>
              </a:pPr>
              <a:t>41</a:t>
            </a:fld>
            <a:endParaRPr lang="en-US">
              <a:cs typeface="Arial" charset="0"/>
            </a:endParaRPr>
          </a:p>
        </p:txBody>
      </p:sp>
    </p:spTree>
    <p:extLst>
      <p:ext uri="{BB962C8B-B14F-4D97-AF65-F5344CB8AC3E}">
        <p14:creationId xmlns:p14="http://schemas.microsoft.com/office/powerpoint/2010/main" val="436510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6"/>
          <a:srcRect/>
          <a:stretch>
            <a:fillRect/>
          </a:stretch>
        </p:blipFill>
        <p:spPr bwMode="auto">
          <a:xfrm>
            <a:off x="-22225" y="0"/>
            <a:ext cx="12214225" cy="6850063"/>
          </a:xfrm>
          <a:prstGeom prst="rect">
            <a:avLst/>
          </a:prstGeom>
          <a:noFill/>
          <a:ln w="9525">
            <a:noFill/>
            <a:miter lim="800000"/>
            <a:headEnd/>
            <a:tailEnd/>
          </a:ln>
        </p:spPr>
      </p:pic>
      <p:pic>
        <p:nvPicPr>
          <p:cNvPr id="8" name="Picture 7">
            <a:hlinkClick r:id="" action="ppaction://hlinkshowjump?jump=firstslide"/>
          </p:cNvPr>
          <p:cNvPicPr>
            <a:picLocks noChangeAspect="1"/>
          </p:cNvPicPr>
          <p:nvPr userDrawn="1"/>
        </p:nvPicPr>
        <p:blipFill>
          <a:blip r:embed="rId7"/>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8"/>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9"/>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4"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Right On! </a:t>
            </a:r>
          </a:p>
        </p:txBody>
      </p:sp>
      <p:pic>
        <p:nvPicPr>
          <p:cNvPr id="15" name="Picture 14"/>
          <p:cNvPicPr>
            <a:picLocks noChangeAspect="1"/>
          </p:cNvPicPr>
          <p:nvPr userDrawn="1"/>
        </p:nvPicPr>
        <p:blipFill>
          <a:blip r:embed="rId10"/>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p:cNvSpPr txBox="1"/>
          <p:nvPr userDrawn="1"/>
        </p:nvSpPr>
        <p:spPr>
          <a:xfrm>
            <a:off x="165100" y="44450"/>
            <a:ext cx="716863" cy="307777"/>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dirty="0">
                <a:solidFill>
                  <a:schemeClr val="bg1"/>
                </a:solidFill>
                <a:latin typeface="+mn-lt"/>
                <a:cs typeface="+mn-cs"/>
              </a:rPr>
              <a:t>Unit 5 </a:t>
            </a:r>
            <a:r>
              <a:rPr lang="en-US" sz="1400" dirty="0">
                <a:solidFill>
                  <a:schemeClr val="bg1"/>
                </a:solidFill>
                <a:latin typeface="+mn-lt"/>
                <a:cs typeface="+mn-cs"/>
              </a:rPr>
              <a:t> </a:t>
            </a:r>
          </a:p>
        </p:txBody>
      </p:sp>
      <p:sp>
        <p:nvSpPr>
          <p:cNvPr id="17"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8" name="TextBox 17"/>
          <p:cNvSpPr txBox="1"/>
          <p:nvPr userDrawn="1"/>
        </p:nvSpPr>
        <p:spPr>
          <a:xfrm>
            <a:off x="10247859" y="44450"/>
            <a:ext cx="2050498" cy="307777"/>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dirty="0">
                <a:solidFill>
                  <a:schemeClr val="bg1"/>
                </a:solidFill>
                <a:latin typeface="+mn-lt"/>
                <a:cs typeface="+mn-cs"/>
              </a:rPr>
              <a:t>Lesson 5f – Skills (Cont.) </a:t>
            </a:r>
            <a:r>
              <a:rPr lang="en-US" sz="1400" dirty="0">
                <a:solidFill>
                  <a:schemeClr val="bg1"/>
                </a:solidFill>
                <a:latin typeface="+mn-lt"/>
                <a:cs typeface="+mn-cs"/>
              </a:rPr>
              <a:t> </a:t>
            </a:r>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1" r:id="rId3"/>
    <p:sldLayoutId id="2147483652"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5" Type="http://schemas.microsoft.com/office/2007/relationships/media" Target="../media/media4.mp3"/><Relationship Id="rId10" Type="http://schemas.openxmlformats.org/officeDocument/2006/relationships/image" Target="../media/image13.png"/><Relationship Id="rId4" Type="http://schemas.openxmlformats.org/officeDocument/2006/relationships/audio" Target="../media/media3.mp3"/><Relationship Id="rId9"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p:cNvPicPr>
            <a:picLocks noChangeAspect="1"/>
          </p:cNvPicPr>
          <p:nvPr/>
        </p:nvPicPr>
        <p:blipFill>
          <a:blip r:embed="rId2"/>
          <a:srcRect/>
          <a:stretch>
            <a:fillRect/>
          </a:stretch>
        </p:blipFill>
        <p:spPr bwMode="auto">
          <a:xfrm>
            <a:off x="0" y="0"/>
            <a:ext cx="12188825" cy="6859588"/>
          </a:xfrm>
          <a:prstGeom prst="rect">
            <a:avLst/>
          </a:prstGeom>
          <a:noFill/>
          <a:ln w="9525">
            <a:noFill/>
            <a:miter lim="800000"/>
            <a:headEnd/>
            <a:tailEnd/>
          </a:ln>
        </p:spPr>
      </p:pic>
      <p:sp>
        <p:nvSpPr>
          <p:cNvPr id="7170" name="TextBox 4"/>
          <p:cNvSpPr txBox="1">
            <a:spLocks noChangeArrowheads="1"/>
          </p:cNvSpPr>
          <p:nvPr/>
        </p:nvSpPr>
        <p:spPr bwMode="auto">
          <a:xfrm>
            <a:off x="5161190" y="2031998"/>
            <a:ext cx="6343650" cy="3046988"/>
          </a:xfrm>
          <a:prstGeom prst="rect">
            <a:avLst/>
          </a:prstGeom>
          <a:noFill/>
          <a:ln w="9525">
            <a:noFill/>
            <a:miter lim="800000"/>
            <a:headEnd/>
            <a:tailEnd/>
          </a:ln>
        </p:spPr>
        <p:txBody>
          <a:bodyPr>
            <a:spAutoFit/>
          </a:bodyPr>
          <a:lstStyle/>
          <a:p>
            <a:pPr algn="ctr"/>
            <a:r>
              <a:rPr lang="en-US" sz="4800" b="1" dirty="0">
                <a:solidFill>
                  <a:srgbClr val="FF0000"/>
                </a:solidFill>
                <a:latin typeface="Calibri" pitchFamily="34" charset="0"/>
              </a:rPr>
              <a:t>Unit 5: Travel &amp; Transportation</a:t>
            </a:r>
          </a:p>
          <a:p>
            <a:pPr algn="ctr"/>
            <a:r>
              <a:rPr lang="en-US" sz="4800" b="1" dirty="0">
                <a:solidFill>
                  <a:srgbClr val="00B050"/>
                </a:solidFill>
                <a:latin typeface="Calibri" pitchFamily="34" charset="0"/>
              </a:rPr>
              <a:t>Lesson 5f: Skills (Cont.)</a:t>
            </a:r>
          </a:p>
          <a:p>
            <a:pPr algn="ctr"/>
            <a:r>
              <a:rPr lang="en-US" sz="4800" b="1" dirty="0">
                <a:solidFill>
                  <a:srgbClr val="0070C0"/>
                </a:solidFill>
                <a:latin typeface="Calibri" pitchFamily="34" charset="0"/>
              </a:rPr>
              <a:t>Page 89</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34F06674-EFF3-5AA1-B149-0BCA412610E5}"/>
              </a:ext>
            </a:extLst>
          </p:cNvPr>
          <p:cNvSpPr txBox="1"/>
          <p:nvPr/>
        </p:nvSpPr>
        <p:spPr>
          <a:xfrm>
            <a:off x="25400" y="407988"/>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mj-lt"/>
              </a:rPr>
              <a:t>Extra Practice</a:t>
            </a:r>
          </a:p>
        </p:txBody>
      </p:sp>
      <p:sp>
        <p:nvSpPr>
          <p:cNvPr id="3" name="Title 2">
            <a:extLst>
              <a:ext uri="{FF2B5EF4-FFF2-40B4-BE49-F238E27FC236}">
                <a16:creationId xmlns:a16="http://schemas.microsoft.com/office/drawing/2014/main" id="{5B525378-6ADC-884C-4A63-2BACF4790D2B}"/>
              </a:ext>
            </a:extLst>
          </p:cNvPr>
          <p:cNvSpPr>
            <a:spLocks noGrp="1"/>
          </p:cNvSpPr>
          <p:nvPr>
            <p:ph type="title"/>
          </p:nvPr>
        </p:nvSpPr>
        <p:spPr>
          <a:xfrm>
            <a:off x="1193800" y="342703"/>
            <a:ext cx="10972800" cy="609602"/>
          </a:xfrm>
        </p:spPr>
        <p:txBody>
          <a:bodyPr/>
          <a:lstStyle/>
          <a:p>
            <a:r>
              <a:rPr lang="en-US" sz="3600" b="1" dirty="0">
                <a:solidFill>
                  <a:srgbClr val="0000CC"/>
                </a:solidFill>
              </a:rPr>
              <a:t>Fill in the boxes to write the name for each picture </a:t>
            </a:r>
          </a:p>
        </p:txBody>
      </p:sp>
      <p:graphicFrame>
        <p:nvGraphicFramePr>
          <p:cNvPr id="9" name="Table 9">
            <a:extLst>
              <a:ext uri="{FF2B5EF4-FFF2-40B4-BE49-F238E27FC236}">
                <a16:creationId xmlns:a16="http://schemas.microsoft.com/office/drawing/2014/main" id="{7890DE71-E840-53D8-CDD6-40E5C9709A4F}"/>
              </a:ext>
            </a:extLst>
          </p:cNvPr>
          <p:cNvGraphicFramePr>
            <a:graphicFrameLocks noGrp="1"/>
          </p:cNvGraphicFramePr>
          <p:nvPr>
            <p:ph idx="1"/>
            <p:extLst>
              <p:ext uri="{D42A27DB-BD31-4B8C-83A1-F6EECF244321}">
                <p14:modId xmlns:p14="http://schemas.microsoft.com/office/powerpoint/2010/main" val="1406834562"/>
              </p:ext>
            </p:extLst>
          </p:nvPr>
        </p:nvGraphicFramePr>
        <p:xfrm>
          <a:off x="461387" y="3327399"/>
          <a:ext cx="3097016" cy="446314"/>
        </p:xfrm>
        <a:graphic>
          <a:graphicData uri="http://schemas.openxmlformats.org/drawingml/2006/table">
            <a:tbl>
              <a:tblPr firstRow="1" bandRow="1">
                <a:tableStyleId>{5940675A-B579-460E-94D1-54222C63F5DA}</a:tableStyleId>
              </a:tblPr>
              <a:tblGrid>
                <a:gridCol w="387127">
                  <a:extLst>
                    <a:ext uri="{9D8B030D-6E8A-4147-A177-3AD203B41FA5}">
                      <a16:colId xmlns:a16="http://schemas.microsoft.com/office/drawing/2014/main" val="1011295379"/>
                    </a:ext>
                  </a:extLst>
                </a:gridCol>
                <a:gridCol w="387127">
                  <a:extLst>
                    <a:ext uri="{9D8B030D-6E8A-4147-A177-3AD203B41FA5}">
                      <a16:colId xmlns:a16="http://schemas.microsoft.com/office/drawing/2014/main" val="1023939114"/>
                    </a:ext>
                  </a:extLst>
                </a:gridCol>
                <a:gridCol w="387127">
                  <a:extLst>
                    <a:ext uri="{9D8B030D-6E8A-4147-A177-3AD203B41FA5}">
                      <a16:colId xmlns:a16="http://schemas.microsoft.com/office/drawing/2014/main" val="2744207156"/>
                    </a:ext>
                  </a:extLst>
                </a:gridCol>
                <a:gridCol w="387127">
                  <a:extLst>
                    <a:ext uri="{9D8B030D-6E8A-4147-A177-3AD203B41FA5}">
                      <a16:colId xmlns:a16="http://schemas.microsoft.com/office/drawing/2014/main" val="3920692559"/>
                    </a:ext>
                  </a:extLst>
                </a:gridCol>
                <a:gridCol w="387127">
                  <a:extLst>
                    <a:ext uri="{9D8B030D-6E8A-4147-A177-3AD203B41FA5}">
                      <a16:colId xmlns:a16="http://schemas.microsoft.com/office/drawing/2014/main" val="4112900252"/>
                    </a:ext>
                  </a:extLst>
                </a:gridCol>
                <a:gridCol w="387127">
                  <a:extLst>
                    <a:ext uri="{9D8B030D-6E8A-4147-A177-3AD203B41FA5}">
                      <a16:colId xmlns:a16="http://schemas.microsoft.com/office/drawing/2014/main" val="196874369"/>
                    </a:ext>
                  </a:extLst>
                </a:gridCol>
                <a:gridCol w="387127">
                  <a:extLst>
                    <a:ext uri="{9D8B030D-6E8A-4147-A177-3AD203B41FA5}">
                      <a16:colId xmlns:a16="http://schemas.microsoft.com/office/drawing/2014/main" val="1508444103"/>
                    </a:ext>
                  </a:extLst>
                </a:gridCol>
                <a:gridCol w="387127">
                  <a:extLst>
                    <a:ext uri="{9D8B030D-6E8A-4147-A177-3AD203B41FA5}">
                      <a16:colId xmlns:a16="http://schemas.microsoft.com/office/drawing/2014/main" val="2031078929"/>
                    </a:ext>
                  </a:extLst>
                </a:gridCol>
              </a:tblGrid>
              <a:tr h="446314">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17705086"/>
                  </a:ext>
                </a:extLst>
              </a:tr>
            </a:tbl>
          </a:graphicData>
        </a:graphic>
      </p:graphicFrame>
      <p:pic>
        <p:nvPicPr>
          <p:cNvPr id="37" name="Picture 36">
            <a:extLst>
              <a:ext uri="{FF2B5EF4-FFF2-40B4-BE49-F238E27FC236}">
                <a16:creationId xmlns:a16="http://schemas.microsoft.com/office/drawing/2014/main" id="{066539AE-98A0-4A44-5D71-3E72906278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56435" y="936580"/>
            <a:ext cx="3385457" cy="2168959"/>
          </a:xfrm>
          <a:prstGeom prst="rect">
            <a:avLst/>
          </a:prstGeom>
        </p:spPr>
      </p:pic>
      <p:pic>
        <p:nvPicPr>
          <p:cNvPr id="38" name="Picture 37">
            <a:extLst>
              <a:ext uri="{FF2B5EF4-FFF2-40B4-BE49-F238E27FC236}">
                <a16:creationId xmlns:a16="http://schemas.microsoft.com/office/drawing/2014/main" id="{6467215D-718F-C068-7FBC-692911AF38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79970" y="1008225"/>
            <a:ext cx="3385458" cy="2040254"/>
          </a:xfrm>
          <a:prstGeom prst="rect">
            <a:avLst/>
          </a:prstGeom>
        </p:spPr>
      </p:pic>
      <p:pic>
        <p:nvPicPr>
          <p:cNvPr id="39" name="Picture 38">
            <a:extLst>
              <a:ext uri="{FF2B5EF4-FFF2-40B4-BE49-F238E27FC236}">
                <a16:creationId xmlns:a16="http://schemas.microsoft.com/office/drawing/2014/main" id="{3ED579D0-1924-7803-1416-1FFA119BA4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3178" y="952305"/>
            <a:ext cx="3393435" cy="2197489"/>
          </a:xfrm>
          <a:prstGeom prst="rect">
            <a:avLst/>
          </a:prstGeom>
        </p:spPr>
      </p:pic>
      <p:sp>
        <p:nvSpPr>
          <p:cNvPr id="7" name="Rectangle 6">
            <a:extLst>
              <a:ext uri="{FF2B5EF4-FFF2-40B4-BE49-F238E27FC236}">
                <a16:creationId xmlns:a16="http://schemas.microsoft.com/office/drawing/2014/main" id="{D1ECA89C-9881-2D1F-88C8-D7274CBFDC99}"/>
              </a:ext>
            </a:extLst>
          </p:cNvPr>
          <p:cNvSpPr/>
          <p:nvPr/>
        </p:nvSpPr>
        <p:spPr>
          <a:xfrm>
            <a:off x="435428" y="884240"/>
            <a:ext cx="391886" cy="646331"/>
          </a:xfrm>
          <a:prstGeom prst="rect">
            <a:avLst/>
          </a:prstGeom>
          <a:solidFill>
            <a:schemeClr val="bg1"/>
          </a:solidFill>
        </p:spPr>
        <p:txBody>
          <a:bodyPr wrap="square" lIns="91440" tIns="45720" rIns="91440" bIns="45720">
            <a:spAutoFit/>
          </a:bodyPr>
          <a:lstStyle/>
          <a:p>
            <a:pPr algn="ctr"/>
            <a:r>
              <a:rPr lang="en-US" sz="3600" dirty="0">
                <a:ln w="0"/>
                <a:solidFill>
                  <a:srgbClr val="0000CC"/>
                </a:solidFill>
                <a:effectLst>
                  <a:outerShdw blurRad="38100" dist="19050" dir="2700000" algn="tl" rotWithShape="0">
                    <a:schemeClr val="dk1">
                      <a:alpha val="40000"/>
                    </a:schemeClr>
                  </a:outerShdw>
                </a:effectLst>
                <a:latin typeface="+mj-lt"/>
              </a:rPr>
              <a:t>A</a:t>
            </a:r>
            <a:endParaRPr lang="en-US" sz="3600" b="0" cap="none" spc="0" dirty="0">
              <a:ln w="0"/>
              <a:solidFill>
                <a:srgbClr val="0000CC"/>
              </a:solidFill>
              <a:effectLst>
                <a:outerShdw blurRad="38100" dist="19050" dir="2700000" algn="tl" rotWithShape="0">
                  <a:schemeClr val="dk1">
                    <a:alpha val="40000"/>
                  </a:schemeClr>
                </a:outerShdw>
              </a:effectLst>
              <a:latin typeface="+mj-lt"/>
            </a:endParaRPr>
          </a:p>
        </p:txBody>
      </p:sp>
      <p:sp>
        <p:nvSpPr>
          <p:cNvPr id="40" name="Rectangle 39">
            <a:extLst>
              <a:ext uri="{FF2B5EF4-FFF2-40B4-BE49-F238E27FC236}">
                <a16:creationId xmlns:a16="http://schemas.microsoft.com/office/drawing/2014/main" id="{2A2C9A40-83D5-C85B-8DE0-8BFC1E4F2D9C}"/>
              </a:ext>
            </a:extLst>
          </p:cNvPr>
          <p:cNvSpPr/>
          <p:nvPr/>
        </p:nvSpPr>
        <p:spPr>
          <a:xfrm>
            <a:off x="4094870" y="862588"/>
            <a:ext cx="391886" cy="646331"/>
          </a:xfrm>
          <a:prstGeom prst="rect">
            <a:avLst/>
          </a:prstGeom>
          <a:solidFill>
            <a:schemeClr val="bg1"/>
          </a:solidFill>
        </p:spPr>
        <p:txBody>
          <a:bodyPr wrap="square" lIns="91440" tIns="45720" rIns="91440" bIns="45720">
            <a:spAutoFit/>
          </a:bodyPr>
          <a:lstStyle/>
          <a:p>
            <a:pPr algn="ctr"/>
            <a:r>
              <a:rPr lang="en-US" sz="3600" dirty="0">
                <a:ln w="0"/>
                <a:solidFill>
                  <a:srgbClr val="0000CC"/>
                </a:solidFill>
                <a:effectLst>
                  <a:outerShdw blurRad="38100" dist="19050" dir="2700000" algn="tl" rotWithShape="0">
                    <a:schemeClr val="dk1">
                      <a:alpha val="40000"/>
                    </a:schemeClr>
                  </a:outerShdw>
                </a:effectLst>
                <a:latin typeface="+mj-lt"/>
              </a:rPr>
              <a:t>B</a:t>
            </a:r>
            <a:endParaRPr lang="en-US" sz="3600" b="0" cap="none" spc="0" dirty="0">
              <a:ln w="0"/>
              <a:solidFill>
                <a:srgbClr val="0000CC"/>
              </a:solidFill>
              <a:effectLst>
                <a:outerShdw blurRad="38100" dist="19050" dir="2700000" algn="tl" rotWithShape="0">
                  <a:schemeClr val="dk1">
                    <a:alpha val="40000"/>
                  </a:schemeClr>
                </a:outerShdw>
              </a:effectLst>
              <a:latin typeface="+mj-lt"/>
            </a:endParaRPr>
          </a:p>
        </p:txBody>
      </p:sp>
      <p:sp>
        <p:nvSpPr>
          <p:cNvPr id="41" name="Rectangle 40">
            <a:extLst>
              <a:ext uri="{FF2B5EF4-FFF2-40B4-BE49-F238E27FC236}">
                <a16:creationId xmlns:a16="http://schemas.microsoft.com/office/drawing/2014/main" id="{AEB717BD-6D66-F6AF-F0EC-7D359D061E5B}"/>
              </a:ext>
            </a:extLst>
          </p:cNvPr>
          <p:cNvSpPr/>
          <p:nvPr/>
        </p:nvSpPr>
        <p:spPr>
          <a:xfrm>
            <a:off x="8536240" y="827773"/>
            <a:ext cx="391886" cy="646331"/>
          </a:xfrm>
          <a:prstGeom prst="rect">
            <a:avLst/>
          </a:prstGeom>
          <a:solidFill>
            <a:schemeClr val="bg1"/>
          </a:solidFill>
        </p:spPr>
        <p:txBody>
          <a:bodyPr wrap="square" lIns="91440" tIns="45720" rIns="91440" bIns="45720">
            <a:spAutoFit/>
          </a:bodyPr>
          <a:lstStyle/>
          <a:p>
            <a:pPr algn="ctr"/>
            <a:r>
              <a:rPr lang="en-US" sz="3600" dirty="0">
                <a:ln w="0"/>
                <a:solidFill>
                  <a:srgbClr val="0000CC"/>
                </a:solidFill>
                <a:effectLst>
                  <a:outerShdw blurRad="38100" dist="19050" dir="2700000" algn="tl" rotWithShape="0">
                    <a:schemeClr val="dk1">
                      <a:alpha val="40000"/>
                    </a:schemeClr>
                  </a:outerShdw>
                </a:effectLst>
                <a:latin typeface="+mj-lt"/>
              </a:rPr>
              <a:t>C</a:t>
            </a:r>
            <a:endParaRPr lang="en-US" sz="3600" b="0" cap="none" spc="0" dirty="0">
              <a:ln w="0"/>
              <a:solidFill>
                <a:srgbClr val="0000CC"/>
              </a:solidFill>
              <a:effectLst>
                <a:outerShdw blurRad="38100" dist="19050" dir="2700000" algn="tl" rotWithShape="0">
                  <a:schemeClr val="dk1">
                    <a:alpha val="40000"/>
                  </a:schemeClr>
                </a:outerShdw>
              </a:effectLst>
              <a:latin typeface="+mj-lt"/>
            </a:endParaRPr>
          </a:p>
        </p:txBody>
      </p:sp>
      <p:graphicFrame>
        <p:nvGraphicFramePr>
          <p:cNvPr id="43" name="Table 9">
            <a:extLst>
              <a:ext uri="{FF2B5EF4-FFF2-40B4-BE49-F238E27FC236}">
                <a16:creationId xmlns:a16="http://schemas.microsoft.com/office/drawing/2014/main" id="{ED35AD32-E8A1-98EE-8FC9-70351182E56F}"/>
              </a:ext>
            </a:extLst>
          </p:cNvPr>
          <p:cNvGraphicFramePr>
            <a:graphicFrameLocks/>
          </p:cNvGraphicFramePr>
          <p:nvPr>
            <p:extLst>
              <p:ext uri="{D42A27DB-BD31-4B8C-83A1-F6EECF244321}">
                <p14:modId xmlns:p14="http://schemas.microsoft.com/office/powerpoint/2010/main" val="1674096222"/>
              </p:ext>
            </p:extLst>
          </p:nvPr>
        </p:nvGraphicFramePr>
        <p:xfrm>
          <a:off x="9124067" y="3402624"/>
          <a:ext cx="1696332" cy="446314"/>
        </p:xfrm>
        <a:graphic>
          <a:graphicData uri="http://schemas.openxmlformats.org/drawingml/2006/table">
            <a:tbl>
              <a:tblPr firstRow="1" bandRow="1">
                <a:tableStyleId>{5940675A-B579-460E-94D1-54222C63F5DA}</a:tableStyleId>
              </a:tblPr>
              <a:tblGrid>
                <a:gridCol w="424083">
                  <a:extLst>
                    <a:ext uri="{9D8B030D-6E8A-4147-A177-3AD203B41FA5}">
                      <a16:colId xmlns:a16="http://schemas.microsoft.com/office/drawing/2014/main" val="1011295379"/>
                    </a:ext>
                  </a:extLst>
                </a:gridCol>
                <a:gridCol w="424083">
                  <a:extLst>
                    <a:ext uri="{9D8B030D-6E8A-4147-A177-3AD203B41FA5}">
                      <a16:colId xmlns:a16="http://schemas.microsoft.com/office/drawing/2014/main" val="1023939114"/>
                    </a:ext>
                  </a:extLst>
                </a:gridCol>
                <a:gridCol w="424083">
                  <a:extLst>
                    <a:ext uri="{9D8B030D-6E8A-4147-A177-3AD203B41FA5}">
                      <a16:colId xmlns:a16="http://schemas.microsoft.com/office/drawing/2014/main" val="2744207156"/>
                    </a:ext>
                  </a:extLst>
                </a:gridCol>
                <a:gridCol w="424083">
                  <a:extLst>
                    <a:ext uri="{9D8B030D-6E8A-4147-A177-3AD203B41FA5}">
                      <a16:colId xmlns:a16="http://schemas.microsoft.com/office/drawing/2014/main" val="3920692559"/>
                    </a:ext>
                  </a:extLst>
                </a:gridCol>
              </a:tblGrid>
              <a:tr h="446314">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17705086"/>
                  </a:ext>
                </a:extLst>
              </a:tr>
            </a:tbl>
          </a:graphicData>
        </a:graphic>
      </p:graphicFrame>
      <p:graphicFrame>
        <p:nvGraphicFramePr>
          <p:cNvPr id="44" name="Table 9">
            <a:extLst>
              <a:ext uri="{FF2B5EF4-FFF2-40B4-BE49-F238E27FC236}">
                <a16:creationId xmlns:a16="http://schemas.microsoft.com/office/drawing/2014/main" id="{CC2F25F3-F176-952B-0F91-DAF45CBB70AB}"/>
              </a:ext>
            </a:extLst>
          </p:cNvPr>
          <p:cNvGraphicFramePr>
            <a:graphicFrameLocks/>
          </p:cNvGraphicFramePr>
          <p:nvPr>
            <p:extLst>
              <p:ext uri="{D42A27DB-BD31-4B8C-83A1-F6EECF244321}">
                <p14:modId xmlns:p14="http://schemas.microsoft.com/office/powerpoint/2010/main" val="998159826"/>
              </p:ext>
            </p:extLst>
          </p:nvPr>
        </p:nvGraphicFramePr>
        <p:xfrm>
          <a:off x="461387" y="3338084"/>
          <a:ext cx="3097016" cy="518160"/>
        </p:xfrm>
        <a:graphic>
          <a:graphicData uri="http://schemas.openxmlformats.org/drawingml/2006/table">
            <a:tbl>
              <a:tblPr firstRow="1" bandRow="1">
                <a:tableStyleId>{5940675A-B579-460E-94D1-54222C63F5DA}</a:tableStyleId>
              </a:tblPr>
              <a:tblGrid>
                <a:gridCol w="387127">
                  <a:extLst>
                    <a:ext uri="{9D8B030D-6E8A-4147-A177-3AD203B41FA5}">
                      <a16:colId xmlns:a16="http://schemas.microsoft.com/office/drawing/2014/main" val="1011295379"/>
                    </a:ext>
                  </a:extLst>
                </a:gridCol>
                <a:gridCol w="387127">
                  <a:extLst>
                    <a:ext uri="{9D8B030D-6E8A-4147-A177-3AD203B41FA5}">
                      <a16:colId xmlns:a16="http://schemas.microsoft.com/office/drawing/2014/main" val="1023939114"/>
                    </a:ext>
                  </a:extLst>
                </a:gridCol>
                <a:gridCol w="387127">
                  <a:extLst>
                    <a:ext uri="{9D8B030D-6E8A-4147-A177-3AD203B41FA5}">
                      <a16:colId xmlns:a16="http://schemas.microsoft.com/office/drawing/2014/main" val="2744207156"/>
                    </a:ext>
                  </a:extLst>
                </a:gridCol>
                <a:gridCol w="387127">
                  <a:extLst>
                    <a:ext uri="{9D8B030D-6E8A-4147-A177-3AD203B41FA5}">
                      <a16:colId xmlns:a16="http://schemas.microsoft.com/office/drawing/2014/main" val="3920692559"/>
                    </a:ext>
                  </a:extLst>
                </a:gridCol>
                <a:gridCol w="387127">
                  <a:extLst>
                    <a:ext uri="{9D8B030D-6E8A-4147-A177-3AD203B41FA5}">
                      <a16:colId xmlns:a16="http://schemas.microsoft.com/office/drawing/2014/main" val="4112900252"/>
                    </a:ext>
                  </a:extLst>
                </a:gridCol>
                <a:gridCol w="387127">
                  <a:extLst>
                    <a:ext uri="{9D8B030D-6E8A-4147-A177-3AD203B41FA5}">
                      <a16:colId xmlns:a16="http://schemas.microsoft.com/office/drawing/2014/main" val="196874369"/>
                    </a:ext>
                  </a:extLst>
                </a:gridCol>
                <a:gridCol w="387127">
                  <a:extLst>
                    <a:ext uri="{9D8B030D-6E8A-4147-A177-3AD203B41FA5}">
                      <a16:colId xmlns:a16="http://schemas.microsoft.com/office/drawing/2014/main" val="1508444103"/>
                    </a:ext>
                  </a:extLst>
                </a:gridCol>
                <a:gridCol w="387127">
                  <a:extLst>
                    <a:ext uri="{9D8B030D-6E8A-4147-A177-3AD203B41FA5}">
                      <a16:colId xmlns:a16="http://schemas.microsoft.com/office/drawing/2014/main" val="2031078929"/>
                    </a:ext>
                  </a:extLst>
                </a:gridCol>
              </a:tblGrid>
              <a:tr h="446314">
                <a:tc>
                  <a:txBody>
                    <a:bodyPr/>
                    <a:lstStyle/>
                    <a:p>
                      <a:pPr algn="ctr"/>
                      <a:r>
                        <a:rPr lang="en-US" sz="2800" b="1" dirty="0">
                          <a:solidFill>
                            <a:srgbClr val="FF0000"/>
                          </a:solidFill>
                        </a:rPr>
                        <a:t>F</a:t>
                      </a:r>
                    </a:p>
                  </a:txBody>
                  <a:tcPr>
                    <a:solidFill>
                      <a:schemeClr val="bg1"/>
                    </a:solidFill>
                  </a:tcPr>
                </a:tc>
                <a:tc>
                  <a:txBody>
                    <a:bodyPr/>
                    <a:lstStyle/>
                    <a:p>
                      <a:pPr algn="ctr"/>
                      <a:r>
                        <a:rPr lang="en-US" sz="2800" b="1" dirty="0">
                          <a:solidFill>
                            <a:srgbClr val="FF0000"/>
                          </a:solidFill>
                        </a:rPr>
                        <a:t>O</a:t>
                      </a:r>
                    </a:p>
                  </a:txBody>
                  <a:tcPr>
                    <a:solidFill>
                      <a:schemeClr val="bg1"/>
                    </a:solidFill>
                  </a:tcPr>
                </a:tc>
                <a:tc>
                  <a:txBody>
                    <a:bodyPr/>
                    <a:lstStyle/>
                    <a:p>
                      <a:pPr algn="ctr"/>
                      <a:r>
                        <a:rPr lang="en-US" sz="2800" b="1" dirty="0">
                          <a:solidFill>
                            <a:srgbClr val="FF0000"/>
                          </a:solidFill>
                        </a:rPr>
                        <a:t>R</a:t>
                      </a:r>
                    </a:p>
                  </a:txBody>
                  <a:tcPr>
                    <a:solidFill>
                      <a:schemeClr val="bg1"/>
                    </a:solidFill>
                  </a:tcPr>
                </a:tc>
                <a:tc>
                  <a:txBody>
                    <a:bodyPr/>
                    <a:lstStyle/>
                    <a:p>
                      <a:pPr algn="ctr"/>
                      <a:r>
                        <a:rPr lang="en-US" sz="2800" b="1" dirty="0">
                          <a:solidFill>
                            <a:srgbClr val="FF0000"/>
                          </a:solidFill>
                        </a:rPr>
                        <a:t>T</a:t>
                      </a:r>
                    </a:p>
                  </a:txBody>
                  <a:tcPr>
                    <a:solidFill>
                      <a:schemeClr val="bg1"/>
                    </a:solidFill>
                  </a:tcPr>
                </a:tc>
                <a:tc>
                  <a:txBody>
                    <a:bodyPr/>
                    <a:lstStyle/>
                    <a:p>
                      <a:pPr algn="ctr"/>
                      <a:r>
                        <a:rPr lang="en-US" sz="2800" b="1" dirty="0">
                          <a:solidFill>
                            <a:srgbClr val="FF0000"/>
                          </a:solidFill>
                        </a:rPr>
                        <a:t>R</a:t>
                      </a:r>
                    </a:p>
                  </a:txBody>
                  <a:tcPr>
                    <a:solidFill>
                      <a:schemeClr val="bg1"/>
                    </a:solidFill>
                  </a:tcPr>
                </a:tc>
                <a:tc>
                  <a:txBody>
                    <a:bodyPr/>
                    <a:lstStyle/>
                    <a:p>
                      <a:pPr algn="ctr"/>
                      <a:r>
                        <a:rPr lang="en-US" sz="2800" b="1" dirty="0">
                          <a:solidFill>
                            <a:srgbClr val="FF0000"/>
                          </a:solidFill>
                        </a:rPr>
                        <a:t>E</a:t>
                      </a:r>
                    </a:p>
                  </a:txBody>
                  <a:tcPr>
                    <a:solidFill>
                      <a:schemeClr val="bg1"/>
                    </a:solidFill>
                  </a:tcPr>
                </a:tc>
                <a:tc>
                  <a:txBody>
                    <a:bodyPr/>
                    <a:lstStyle/>
                    <a:p>
                      <a:pPr algn="ctr"/>
                      <a:r>
                        <a:rPr lang="en-US" sz="2800" b="1" dirty="0">
                          <a:solidFill>
                            <a:srgbClr val="FF0000"/>
                          </a:solidFill>
                        </a:rPr>
                        <a:t>S</a:t>
                      </a:r>
                    </a:p>
                  </a:txBody>
                  <a:tcPr>
                    <a:solidFill>
                      <a:schemeClr val="bg1"/>
                    </a:solidFill>
                  </a:tcPr>
                </a:tc>
                <a:tc>
                  <a:txBody>
                    <a:bodyPr/>
                    <a:lstStyle/>
                    <a:p>
                      <a:pPr algn="ctr"/>
                      <a:r>
                        <a:rPr lang="en-US" sz="2800" b="1" dirty="0">
                          <a:solidFill>
                            <a:srgbClr val="FF0000"/>
                          </a:solidFill>
                        </a:rPr>
                        <a:t>S</a:t>
                      </a:r>
                    </a:p>
                  </a:txBody>
                  <a:tcPr>
                    <a:solidFill>
                      <a:schemeClr val="bg1"/>
                    </a:solidFill>
                  </a:tcPr>
                </a:tc>
                <a:extLst>
                  <a:ext uri="{0D108BD9-81ED-4DB2-BD59-A6C34878D82A}">
                    <a16:rowId xmlns:a16="http://schemas.microsoft.com/office/drawing/2014/main" val="3117705086"/>
                  </a:ext>
                </a:extLst>
              </a:tr>
            </a:tbl>
          </a:graphicData>
        </a:graphic>
      </p:graphicFrame>
      <p:graphicFrame>
        <p:nvGraphicFramePr>
          <p:cNvPr id="10" name="Table 10">
            <a:extLst>
              <a:ext uri="{FF2B5EF4-FFF2-40B4-BE49-F238E27FC236}">
                <a16:creationId xmlns:a16="http://schemas.microsoft.com/office/drawing/2014/main" id="{55C420E5-7C39-D797-2857-97637801FCB1}"/>
              </a:ext>
            </a:extLst>
          </p:cNvPr>
          <p:cNvGraphicFramePr>
            <a:graphicFrameLocks noGrp="1"/>
          </p:cNvGraphicFramePr>
          <p:nvPr>
            <p:extLst>
              <p:ext uri="{D42A27DB-BD31-4B8C-83A1-F6EECF244321}">
                <p14:modId xmlns:p14="http://schemas.microsoft.com/office/powerpoint/2010/main" val="1085197866"/>
              </p:ext>
            </p:extLst>
          </p:nvPr>
        </p:nvGraphicFramePr>
        <p:xfrm>
          <a:off x="3956984" y="3330463"/>
          <a:ext cx="4359276" cy="446314"/>
        </p:xfrm>
        <a:graphic>
          <a:graphicData uri="http://schemas.openxmlformats.org/drawingml/2006/table">
            <a:tbl>
              <a:tblPr firstRow="1" bandRow="1">
                <a:tableStyleId>{5940675A-B579-460E-94D1-54222C63F5DA}</a:tableStyleId>
              </a:tblPr>
              <a:tblGrid>
                <a:gridCol w="484364">
                  <a:extLst>
                    <a:ext uri="{9D8B030D-6E8A-4147-A177-3AD203B41FA5}">
                      <a16:colId xmlns:a16="http://schemas.microsoft.com/office/drawing/2014/main" val="340281763"/>
                    </a:ext>
                  </a:extLst>
                </a:gridCol>
                <a:gridCol w="484364">
                  <a:extLst>
                    <a:ext uri="{9D8B030D-6E8A-4147-A177-3AD203B41FA5}">
                      <a16:colId xmlns:a16="http://schemas.microsoft.com/office/drawing/2014/main" val="3339566721"/>
                    </a:ext>
                  </a:extLst>
                </a:gridCol>
                <a:gridCol w="484364">
                  <a:extLst>
                    <a:ext uri="{9D8B030D-6E8A-4147-A177-3AD203B41FA5}">
                      <a16:colId xmlns:a16="http://schemas.microsoft.com/office/drawing/2014/main" val="4008713405"/>
                    </a:ext>
                  </a:extLst>
                </a:gridCol>
                <a:gridCol w="484364">
                  <a:extLst>
                    <a:ext uri="{9D8B030D-6E8A-4147-A177-3AD203B41FA5}">
                      <a16:colId xmlns:a16="http://schemas.microsoft.com/office/drawing/2014/main" val="944255686"/>
                    </a:ext>
                  </a:extLst>
                </a:gridCol>
                <a:gridCol w="484364">
                  <a:extLst>
                    <a:ext uri="{9D8B030D-6E8A-4147-A177-3AD203B41FA5}">
                      <a16:colId xmlns:a16="http://schemas.microsoft.com/office/drawing/2014/main" val="3426821750"/>
                    </a:ext>
                  </a:extLst>
                </a:gridCol>
                <a:gridCol w="484364">
                  <a:extLst>
                    <a:ext uri="{9D8B030D-6E8A-4147-A177-3AD203B41FA5}">
                      <a16:colId xmlns:a16="http://schemas.microsoft.com/office/drawing/2014/main" val="2617843143"/>
                    </a:ext>
                  </a:extLst>
                </a:gridCol>
                <a:gridCol w="484364">
                  <a:extLst>
                    <a:ext uri="{9D8B030D-6E8A-4147-A177-3AD203B41FA5}">
                      <a16:colId xmlns:a16="http://schemas.microsoft.com/office/drawing/2014/main" val="3089141569"/>
                    </a:ext>
                  </a:extLst>
                </a:gridCol>
                <a:gridCol w="484364">
                  <a:extLst>
                    <a:ext uri="{9D8B030D-6E8A-4147-A177-3AD203B41FA5}">
                      <a16:colId xmlns:a16="http://schemas.microsoft.com/office/drawing/2014/main" val="3862764937"/>
                    </a:ext>
                  </a:extLst>
                </a:gridCol>
                <a:gridCol w="484364">
                  <a:extLst>
                    <a:ext uri="{9D8B030D-6E8A-4147-A177-3AD203B41FA5}">
                      <a16:colId xmlns:a16="http://schemas.microsoft.com/office/drawing/2014/main" val="2709238783"/>
                    </a:ext>
                  </a:extLst>
                </a:gridCol>
              </a:tblGrid>
              <a:tr h="446314">
                <a:tc>
                  <a:txBody>
                    <a:bodyPr/>
                    <a:lstStyle/>
                    <a:p>
                      <a:endParaRPr lang="en-US" sz="1800" kern="1200" dirty="0">
                        <a:solidFill>
                          <a:schemeClr val="tx1"/>
                        </a:solidFill>
                        <a:latin typeface="+mn-lt"/>
                        <a:ea typeface="+mn-ea"/>
                        <a:cs typeface="+mn-cs"/>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14077911"/>
                  </a:ext>
                </a:extLst>
              </a:tr>
            </a:tbl>
          </a:graphicData>
        </a:graphic>
      </p:graphicFrame>
      <p:graphicFrame>
        <p:nvGraphicFramePr>
          <p:cNvPr id="46" name="Table 10">
            <a:extLst>
              <a:ext uri="{FF2B5EF4-FFF2-40B4-BE49-F238E27FC236}">
                <a16:creationId xmlns:a16="http://schemas.microsoft.com/office/drawing/2014/main" id="{FE3A57B5-5C59-65E2-D595-863AA4C10DE5}"/>
              </a:ext>
            </a:extLst>
          </p:cNvPr>
          <p:cNvGraphicFramePr>
            <a:graphicFrameLocks noGrp="1"/>
          </p:cNvGraphicFramePr>
          <p:nvPr>
            <p:extLst>
              <p:ext uri="{D42A27DB-BD31-4B8C-83A1-F6EECF244321}">
                <p14:modId xmlns:p14="http://schemas.microsoft.com/office/powerpoint/2010/main" val="2336024212"/>
              </p:ext>
            </p:extLst>
          </p:nvPr>
        </p:nvGraphicFramePr>
        <p:xfrm>
          <a:off x="3956984" y="3301950"/>
          <a:ext cx="4359276" cy="518160"/>
        </p:xfrm>
        <a:graphic>
          <a:graphicData uri="http://schemas.openxmlformats.org/drawingml/2006/table">
            <a:tbl>
              <a:tblPr firstRow="1" bandRow="1">
                <a:tableStyleId>{5940675A-B579-460E-94D1-54222C63F5DA}</a:tableStyleId>
              </a:tblPr>
              <a:tblGrid>
                <a:gridCol w="484364">
                  <a:extLst>
                    <a:ext uri="{9D8B030D-6E8A-4147-A177-3AD203B41FA5}">
                      <a16:colId xmlns:a16="http://schemas.microsoft.com/office/drawing/2014/main" val="340281763"/>
                    </a:ext>
                  </a:extLst>
                </a:gridCol>
                <a:gridCol w="484364">
                  <a:extLst>
                    <a:ext uri="{9D8B030D-6E8A-4147-A177-3AD203B41FA5}">
                      <a16:colId xmlns:a16="http://schemas.microsoft.com/office/drawing/2014/main" val="3339566721"/>
                    </a:ext>
                  </a:extLst>
                </a:gridCol>
                <a:gridCol w="484364">
                  <a:extLst>
                    <a:ext uri="{9D8B030D-6E8A-4147-A177-3AD203B41FA5}">
                      <a16:colId xmlns:a16="http://schemas.microsoft.com/office/drawing/2014/main" val="4008713405"/>
                    </a:ext>
                  </a:extLst>
                </a:gridCol>
                <a:gridCol w="484364">
                  <a:extLst>
                    <a:ext uri="{9D8B030D-6E8A-4147-A177-3AD203B41FA5}">
                      <a16:colId xmlns:a16="http://schemas.microsoft.com/office/drawing/2014/main" val="944255686"/>
                    </a:ext>
                  </a:extLst>
                </a:gridCol>
                <a:gridCol w="484364">
                  <a:extLst>
                    <a:ext uri="{9D8B030D-6E8A-4147-A177-3AD203B41FA5}">
                      <a16:colId xmlns:a16="http://schemas.microsoft.com/office/drawing/2014/main" val="3426821750"/>
                    </a:ext>
                  </a:extLst>
                </a:gridCol>
                <a:gridCol w="484364">
                  <a:extLst>
                    <a:ext uri="{9D8B030D-6E8A-4147-A177-3AD203B41FA5}">
                      <a16:colId xmlns:a16="http://schemas.microsoft.com/office/drawing/2014/main" val="2617843143"/>
                    </a:ext>
                  </a:extLst>
                </a:gridCol>
                <a:gridCol w="484364">
                  <a:extLst>
                    <a:ext uri="{9D8B030D-6E8A-4147-A177-3AD203B41FA5}">
                      <a16:colId xmlns:a16="http://schemas.microsoft.com/office/drawing/2014/main" val="3089141569"/>
                    </a:ext>
                  </a:extLst>
                </a:gridCol>
                <a:gridCol w="484364">
                  <a:extLst>
                    <a:ext uri="{9D8B030D-6E8A-4147-A177-3AD203B41FA5}">
                      <a16:colId xmlns:a16="http://schemas.microsoft.com/office/drawing/2014/main" val="3862764937"/>
                    </a:ext>
                  </a:extLst>
                </a:gridCol>
                <a:gridCol w="484364">
                  <a:extLst>
                    <a:ext uri="{9D8B030D-6E8A-4147-A177-3AD203B41FA5}">
                      <a16:colId xmlns:a16="http://schemas.microsoft.com/office/drawing/2014/main" val="2709238783"/>
                    </a:ext>
                  </a:extLst>
                </a:gridCol>
              </a:tblGrid>
              <a:tr h="446314">
                <a:tc>
                  <a:txBody>
                    <a:bodyPr/>
                    <a:lstStyle/>
                    <a:p>
                      <a:pPr algn="ctr"/>
                      <a:r>
                        <a:rPr lang="en-US" sz="2800" b="1" kern="1200" dirty="0">
                          <a:solidFill>
                            <a:srgbClr val="FF0000"/>
                          </a:solidFill>
                          <a:latin typeface="+mn-lt"/>
                          <a:ea typeface="+mn-ea"/>
                          <a:cs typeface="+mn-cs"/>
                        </a:rPr>
                        <a:t>M</a:t>
                      </a:r>
                    </a:p>
                  </a:txBody>
                  <a:tcPr>
                    <a:solidFill>
                      <a:schemeClr val="bg1"/>
                    </a:solidFill>
                  </a:tcPr>
                </a:tc>
                <a:tc>
                  <a:txBody>
                    <a:bodyPr/>
                    <a:lstStyle/>
                    <a:p>
                      <a:pPr algn="ctr"/>
                      <a:r>
                        <a:rPr lang="en-US" sz="2800" b="1" dirty="0">
                          <a:solidFill>
                            <a:srgbClr val="FF0000"/>
                          </a:solidFill>
                        </a:rPr>
                        <a:t>A</a:t>
                      </a:r>
                    </a:p>
                  </a:txBody>
                  <a:tcPr>
                    <a:solidFill>
                      <a:schemeClr val="bg1"/>
                    </a:solidFill>
                  </a:tcPr>
                </a:tc>
                <a:tc>
                  <a:txBody>
                    <a:bodyPr/>
                    <a:lstStyle/>
                    <a:p>
                      <a:pPr algn="ctr"/>
                      <a:r>
                        <a:rPr lang="en-US" sz="2800" b="1" dirty="0">
                          <a:solidFill>
                            <a:srgbClr val="FF0000"/>
                          </a:solidFill>
                        </a:rPr>
                        <a:t>U</a:t>
                      </a:r>
                    </a:p>
                  </a:txBody>
                  <a:tcPr>
                    <a:solidFill>
                      <a:schemeClr val="bg1"/>
                    </a:solidFill>
                  </a:tcPr>
                </a:tc>
                <a:tc>
                  <a:txBody>
                    <a:bodyPr/>
                    <a:lstStyle/>
                    <a:p>
                      <a:pPr algn="ctr"/>
                      <a:r>
                        <a:rPr lang="en-US" sz="2800" b="1" dirty="0">
                          <a:solidFill>
                            <a:srgbClr val="FF0000"/>
                          </a:solidFill>
                        </a:rPr>
                        <a:t>S</a:t>
                      </a:r>
                    </a:p>
                  </a:txBody>
                  <a:tcPr>
                    <a:solidFill>
                      <a:schemeClr val="bg1"/>
                    </a:solidFill>
                  </a:tcPr>
                </a:tc>
                <a:tc>
                  <a:txBody>
                    <a:bodyPr/>
                    <a:lstStyle/>
                    <a:p>
                      <a:pPr algn="ctr"/>
                      <a:r>
                        <a:rPr lang="en-US" sz="2800" b="1" dirty="0">
                          <a:solidFill>
                            <a:srgbClr val="FF0000"/>
                          </a:solidFill>
                        </a:rPr>
                        <a:t>O</a:t>
                      </a:r>
                    </a:p>
                  </a:txBody>
                  <a:tcPr>
                    <a:solidFill>
                      <a:schemeClr val="bg1"/>
                    </a:solidFill>
                  </a:tcPr>
                </a:tc>
                <a:tc>
                  <a:txBody>
                    <a:bodyPr/>
                    <a:lstStyle/>
                    <a:p>
                      <a:pPr algn="ctr"/>
                      <a:r>
                        <a:rPr lang="en-US" sz="2800" b="1" dirty="0">
                          <a:solidFill>
                            <a:srgbClr val="FF0000"/>
                          </a:solidFill>
                        </a:rPr>
                        <a:t>L</a:t>
                      </a:r>
                    </a:p>
                  </a:txBody>
                  <a:tcPr>
                    <a:solidFill>
                      <a:schemeClr val="bg1"/>
                    </a:solidFill>
                  </a:tcPr>
                </a:tc>
                <a:tc>
                  <a:txBody>
                    <a:bodyPr/>
                    <a:lstStyle/>
                    <a:p>
                      <a:pPr algn="ctr"/>
                      <a:r>
                        <a:rPr lang="en-US" sz="2800" b="1" dirty="0">
                          <a:solidFill>
                            <a:srgbClr val="FF0000"/>
                          </a:solidFill>
                        </a:rPr>
                        <a:t>E</a:t>
                      </a:r>
                    </a:p>
                  </a:txBody>
                  <a:tcPr>
                    <a:solidFill>
                      <a:schemeClr val="bg1"/>
                    </a:solidFill>
                  </a:tcPr>
                </a:tc>
                <a:tc>
                  <a:txBody>
                    <a:bodyPr/>
                    <a:lstStyle/>
                    <a:p>
                      <a:pPr algn="ctr"/>
                      <a:r>
                        <a:rPr lang="en-US" sz="2800" b="1" dirty="0">
                          <a:solidFill>
                            <a:srgbClr val="FF0000"/>
                          </a:solidFill>
                        </a:rPr>
                        <a:t>U</a:t>
                      </a:r>
                    </a:p>
                  </a:txBody>
                  <a:tcPr>
                    <a:solidFill>
                      <a:schemeClr val="bg1"/>
                    </a:solidFill>
                  </a:tcPr>
                </a:tc>
                <a:tc>
                  <a:txBody>
                    <a:bodyPr/>
                    <a:lstStyle/>
                    <a:p>
                      <a:pPr algn="ctr"/>
                      <a:r>
                        <a:rPr lang="en-US" sz="2800" b="1" dirty="0">
                          <a:solidFill>
                            <a:srgbClr val="FF0000"/>
                          </a:solidFill>
                        </a:rPr>
                        <a:t>M</a:t>
                      </a:r>
                    </a:p>
                  </a:txBody>
                  <a:tcPr>
                    <a:solidFill>
                      <a:schemeClr val="bg1"/>
                    </a:solidFill>
                  </a:tcPr>
                </a:tc>
                <a:extLst>
                  <a:ext uri="{0D108BD9-81ED-4DB2-BD59-A6C34878D82A}">
                    <a16:rowId xmlns:a16="http://schemas.microsoft.com/office/drawing/2014/main" val="1714077911"/>
                  </a:ext>
                </a:extLst>
              </a:tr>
            </a:tbl>
          </a:graphicData>
        </a:graphic>
      </p:graphicFrame>
      <p:graphicFrame>
        <p:nvGraphicFramePr>
          <p:cNvPr id="47" name="Table 9">
            <a:extLst>
              <a:ext uri="{FF2B5EF4-FFF2-40B4-BE49-F238E27FC236}">
                <a16:creationId xmlns:a16="http://schemas.microsoft.com/office/drawing/2014/main" id="{6EB55CBC-C1FC-3017-4F23-0B591ECFBD9E}"/>
              </a:ext>
            </a:extLst>
          </p:cNvPr>
          <p:cNvGraphicFramePr>
            <a:graphicFrameLocks/>
          </p:cNvGraphicFramePr>
          <p:nvPr>
            <p:extLst>
              <p:ext uri="{D42A27DB-BD31-4B8C-83A1-F6EECF244321}">
                <p14:modId xmlns:p14="http://schemas.microsoft.com/office/powerpoint/2010/main" val="3127016972"/>
              </p:ext>
            </p:extLst>
          </p:nvPr>
        </p:nvGraphicFramePr>
        <p:xfrm>
          <a:off x="9124067" y="3345494"/>
          <a:ext cx="1696332" cy="518160"/>
        </p:xfrm>
        <a:graphic>
          <a:graphicData uri="http://schemas.openxmlformats.org/drawingml/2006/table">
            <a:tbl>
              <a:tblPr firstRow="1" bandRow="1">
                <a:tableStyleId>{5940675A-B579-460E-94D1-54222C63F5DA}</a:tableStyleId>
              </a:tblPr>
              <a:tblGrid>
                <a:gridCol w="424083">
                  <a:extLst>
                    <a:ext uri="{9D8B030D-6E8A-4147-A177-3AD203B41FA5}">
                      <a16:colId xmlns:a16="http://schemas.microsoft.com/office/drawing/2014/main" val="1011295379"/>
                    </a:ext>
                  </a:extLst>
                </a:gridCol>
                <a:gridCol w="424083">
                  <a:extLst>
                    <a:ext uri="{9D8B030D-6E8A-4147-A177-3AD203B41FA5}">
                      <a16:colId xmlns:a16="http://schemas.microsoft.com/office/drawing/2014/main" val="1023939114"/>
                    </a:ext>
                  </a:extLst>
                </a:gridCol>
                <a:gridCol w="424083">
                  <a:extLst>
                    <a:ext uri="{9D8B030D-6E8A-4147-A177-3AD203B41FA5}">
                      <a16:colId xmlns:a16="http://schemas.microsoft.com/office/drawing/2014/main" val="2744207156"/>
                    </a:ext>
                  </a:extLst>
                </a:gridCol>
                <a:gridCol w="424083">
                  <a:extLst>
                    <a:ext uri="{9D8B030D-6E8A-4147-A177-3AD203B41FA5}">
                      <a16:colId xmlns:a16="http://schemas.microsoft.com/office/drawing/2014/main" val="3920692559"/>
                    </a:ext>
                  </a:extLst>
                </a:gridCol>
              </a:tblGrid>
              <a:tr h="446314">
                <a:tc>
                  <a:txBody>
                    <a:bodyPr/>
                    <a:lstStyle/>
                    <a:p>
                      <a:pPr algn="ctr"/>
                      <a:r>
                        <a:rPr lang="en-US" sz="2800" b="1" dirty="0">
                          <a:solidFill>
                            <a:srgbClr val="FF0000"/>
                          </a:solidFill>
                        </a:rPr>
                        <a:t>T</a:t>
                      </a:r>
                    </a:p>
                  </a:txBody>
                  <a:tcPr>
                    <a:solidFill>
                      <a:schemeClr val="bg1"/>
                    </a:solidFill>
                  </a:tcPr>
                </a:tc>
                <a:tc>
                  <a:txBody>
                    <a:bodyPr/>
                    <a:lstStyle/>
                    <a:p>
                      <a:pPr algn="ctr"/>
                      <a:r>
                        <a:rPr lang="en-US" sz="2800" b="1" dirty="0">
                          <a:solidFill>
                            <a:srgbClr val="FF0000"/>
                          </a:solidFill>
                        </a:rPr>
                        <a:t>O</a:t>
                      </a:r>
                    </a:p>
                  </a:txBody>
                  <a:tcPr>
                    <a:solidFill>
                      <a:schemeClr val="bg1"/>
                    </a:solidFill>
                  </a:tcPr>
                </a:tc>
                <a:tc>
                  <a:txBody>
                    <a:bodyPr/>
                    <a:lstStyle/>
                    <a:p>
                      <a:pPr algn="ctr"/>
                      <a:r>
                        <a:rPr lang="en-US" sz="2800" b="1" dirty="0">
                          <a:solidFill>
                            <a:srgbClr val="FF0000"/>
                          </a:solidFill>
                        </a:rPr>
                        <a:t>M</a:t>
                      </a:r>
                    </a:p>
                  </a:txBody>
                  <a:tcPr>
                    <a:solidFill>
                      <a:schemeClr val="bg1"/>
                    </a:solidFill>
                  </a:tcPr>
                </a:tc>
                <a:tc>
                  <a:txBody>
                    <a:bodyPr/>
                    <a:lstStyle/>
                    <a:p>
                      <a:pPr algn="ctr"/>
                      <a:r>
                        <a:rPr lang="en-US" sz="2800" b="1" dirty="0">
                          <a:solidFill>
                            <a:srgbClr val="FF0000"/>
                          </a:solidFill>
                        </a:rPr>
                        <a:t>B</a:t>
                      </a:r>
                    </a:p>
                  </a:txBody>
                  <a:tcPr>
                    <a:solidFill>
                      <a:schemeClr val="bg1"/>
                    </a:solidFill>
                  </a:tcPr>
                </a:tc>
                <a:extLst>
                  <a:ext uri="{0D108BD9-81ED-4DB2-BD59-A6C34878D82A}">
                    <a16:rowId xmlns:a16="http://schemas.microsoft.com/office/drawing/2014/main" val="3117705086"/>
                  </a:ext>
                </a:extLst>
              </a:tr>
            </a:tbl>
          </a:graphicData>
        </a:graphic>
      </p:graphicFrame>
      <p:sp>
        <p:nvSpPr>
          <p:cNvPr id="11" name="Rectangle 10">
            <a:extLst>
              <a:ext uri="{FF2B5EF4-FFF2-40B4-BE49-F238E27FC236}">
                <a16:creationId xmlns:a16="http://schemas.microsoft.com/office/drawing/2014/main" id="{B8A83B2E-6324-7453-EC84-527D91839E1E}"/>
              </a:ext>
            </a:extLst>
          </p:cNvPr>
          <p:cNvSpPr/>
          <p:nvPr/>
        </p:nvSpPr>
        <p:spPr>
          <a:xfrm>
            <a:off x="1680536" y="4391667"/>
            <a:ext cx="8599983" cy="830997"/>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latin typeface="+mj-lt"/>
              </a:rPr>
              <a:t>All of them are called</a:t>
            </a:r>
            <a:r>
              <a:rPr lang="en-US" sz="4800" b="0" cap="none" spc="0" dirty="0">
                <a:ln w="0"/>
                <a:solidFill>
                  <a:schemeClr val="tx1"/>
                </a:solidFill>
                <a:latin typeface="+mj-lt"/>
              </a:rPr>
              <a:t> </a:t>
            </a:r>
            <a:r>
              <a:rPr lang="en-US" sz="4800" b="0" cap="none" spc="0" dirty="0">
                <a:ln w="0"/>
                <a:solidFill>
                  <a:schemeClr val="bg1"/>
                </a:solidFill>
                <a:latin typeface="+mj-lt"/>
              </a:rPr>
              <a:t>_ _ _ _ _ _ </a:t>
            </a:r>
            <a:r>
              <a:rPr lang="en-US" sz="4800" b="0" cap="none" spc="0" dirty="0">
                <a:ln w="0"/>
                <a:latin typeface="+mj-lt"/>
              </a:rPr>
              <a:t> .</a:t>
            </a:r>
          </a:p>
        </p:txBody>
      </p:sp>
      <p:graphicFrame>
        <p:nvGraphicFramePr>
          <p:cNvPr id="49" name="Table 10">
            <a:extLst>
              <a:ext uri="{FF2B5EF4-FFF2-40B4-BE49-F238E27FC236}">
                <a16:creationId xmlns:a16="http://schemas.microsoft.com/office/drawing/2014/main" id="{4869C167-2D5A-D4C3-DA7E-FBEA12567A14}"/>
              </a:ext>
            </a:extLst>
          </p:cNvPr>
          <p:cNvGraphicFramePr>
            <a:graphicFrameLocks noGrp="1"/>
          </p:cNvGraphicFramePr>
          <p:nvPr>
            <p:extLst>
              <p:ext uri="{D42A27DB-BD31-4B8C-83A1-F6EECF244321}">
                <p14:modId xmlns:p14="http://schemas.microsoft.com/office/powerpoint/2010/main" val="3995926792"/>
              </p:ext>
            </p:extLst>
          </p:nvPr>
        </p:nvGraphicFramePr>
        <p:xfrm>
          <a:off x="7428793" y="4560581"/>
          <a:ext cx="3390548" cy="518160"/>
        </p:xfrm>
        <a:graphic>
          <a:graphicData uri="http://schemas.openxmlformats.org/drawingml/2006/table">
            <a:tbl>
              <a:tblPr firstRow="1" bandRow="1">
                <a:tableStyleId>{5940675A-B579-460E-94D1-54222C63F5DA}</a:tableStyleId>
              </a:tblPr>
              <a:tblGrid>
                <a:gridCol w="484364">
                  <a:extLst>
                    <a:ext uri="{9D8B030D-6E8A-4147-A177-3AD203B41FA5}">
                      <a16:colId xmlns:a16="http://schemas.microsoft.com/office/drawing/2014/main" val="340281763"/>
                    </a:ext>
                  </a:extLst>
                </a:gridCol>
                <a:gridCol w="484364">
                  <a:extLst>
                    <a:ext uri="{9D8B030D-6E8A-4147-A177-3AD203B41FA5}">
                      <a16:colId xmlns:a16="http://schemas.microsoft.com/office/drawing/2014/main" val="3339566721"/>
                    </a:ext>
                  </a:extLst>
                </a:gridCol>
                <a:gridCol w="484364">
                  <a:extLst>
                    <a:ext uri="{9D8B030D-6E8A-4147-A177-3AD203B41FA5}">
                      <a16:colId xmlns:a16="http://schemas.microsoft.com/office/drawing/2014/main" val="4008713405"/>
                    </a:ext>
                  </a:extLst>
                </a:gridCol>
                <a:gridCol w="484364">
                  <a:extLst>
                    <a:ext uri="{9D8B030D-6E8A-4147-A177-3AD203B41FA5}">
                      <a16:colId xmlns:a16="http://schemas.microsoft.com/office/drawing/2014/main" val="944255686"/>
                    </a:ext>
                  </a:extLst>
                </a:gridCol>
                <a:gridCol w="484364">
                  <a:extLst>
                    <a:ext uri="{9D8B030D-6E8A-4147-A177-3AD203B41FA5}">
                      <a16:colId xmlns:a16="http://schemas.microsoft.com/office/drawing/2014/main" val="3426821750"/>
                    </a:ext>
                  </a:extLst>
                </a:gridCol>
                <a:gridCol w="484364">
                  <a:extLst>
                    <a:ext uri="{9D8B030D-6E8A-4147-A177-3AD203B41FA5}">
                      <a16:colId xmlns:a16="http://schemas.microsoft.com/office/drawing/2014/main" val="2617843143"/>
                    </a:ext>
                  </a:extLst>
                </a:gridCol>
                <a:gridCol w="484364">
                  <a:extLst>
                    <a:ext uri="{9D8B030D-6E8A-4147-A177-3AD203B41FA5}">
                      <a16:colId xmlns:a16="http://schemas.microsoft.com/office/drawing/2014/main" val="3089141569"/>
                    </a:ext>
                  </a:extLst>
                </a:gridCol>
              </a:tblGrid>
              <a:tr h="446314">
                <a:tc>
                  <a:txBody>
                    <a:bodyPr/>
                    <a:lstStyle/>
                    <a:p>
                      <a:endParaRPr lang="en-US" sz="2800" b="1" kern="1200" dirty="0">
                        <a:solidFill>
                          <a:srgbClr val="FF0000"/>
                        </a:solidFill>
                        <a:latin typeface="+mn-lt"/>
                        <a:ea typeface="+mn-ea"/>
                        <a:cs typeface="+mn-cs"/>
                      </a:endParaRPr>
                    </a:p>
                  </a:txBody>
                  <a:tcPr>
                    <a:solidFill>
                      <a:schemeClr val="bg1"/>
                    </a:solidFill>
                  </a:tcPr>
                </a:tc>
                <a:tc>
                  <a:txBody>
                    <a:bodyPr/>
                    <a:lstStyle/>
                    <a:p>
                      <a:endParaRPr lang="en-US" sz="2800" b="1" dirty="0">
                        <a:solidFill>
                          <a:srgbClr val="FF0000"/>
                        </a:solidFill>
                      </a:endParaRPr>
                    </a:p>
                  </a:txBody>
                  <a:tcPr>
                    <a:solidFill>
                      <a:schemeClr val="bg1"/>
                    </a:solidFill>
                  </a:tcPr>
                </a:tc>
                <a:tc>
                  <a:txBody>
                    <a:bodyPr/>
                    <a:lstStyle/>
                    <a:p>
                      <a:endParaRPr lang="en-US" sz="2800" b="1" dirty="0">
                        <a:solidFill>
                          <a:srgbClr val="FF0000"/>
                        </a:solidFill>
                      </a:endParaRPr>
                    </a:p>
                  </a:txBody>
                  <a:tcPr>
                    <a:solidFill>
                      <a:schemeClr val="bg1"/>
                    </a:solidFill>
                  </a:tcPr>
                </a:tc>
                <a:tc>
                  <a:txBody>
                    <a:bodyPr/>
                    <a:lstStyle/>
                    <a:p>
                      <a:endParaRPr lang="en-US" sz="2800" b="1" dirty="0">
                        <a:solidFill>
                          <a:srgbClr val="FF0000"/>
                        </a:solidFill>
                      </a:endParaRPr>
                    </a:p>
                  </a:txBody>
                  <a:tcPr>
                    <a:solidFill>
                      <a:schemeClr val="bg1"/>
                    </a:solidFill>
                  </a:tcPr>
                </a:tc>
                <a:tc>
                  <a:txBody>
                    <a:bodyPr/>
                    <a:lstStyle/>
                    <a:p>
                      <a:endParaRPr lang="en-US" sz="2800" b="1" dirty="0">
                        <a:solidFill>
                          <a:srgbClr val="FF0000"/>
                        </a:solidFill>
                      </a:endParaRPr>
                    </a:p>
                  </a:txBody>
                  <a:tcPr>
                    <a:solidFill>
                      <a:schemeClr val="bg1"/>
                    </a:solidFill>
                  </a:tcPr>
                </a:tc>
                <a:tc>
                  <a:txBody>
                    <a:bodyPr/>
                    <a:lstStyle/>
                    <a:p>
                      <a:endParaRPr lang="en-US" sz="2800" b="1" dirty="0">
                        <a:solidFill>
                          <a:srgbClr val="FF0000"/>
                        </a:solidFill>
                      </a:endParaRPr>
                    </a:p>
                  </a:txBody>
                  <a:tcPr>
                    <a:solidFill>
                      <a:schemeClr val="bg1"/>
                    </a:solidFill>
                  </a:tcPr>
                </a:tc>
                <a:tc>
                  <a:txBody>
                    <a:bodyPr/>
                    <a:lstStyle/>
                    <a:p>
                      <a:endParaRPr lang="en-US" sz="2800" b="1" dirty="0">
                        <a:solidFill>
                          <a:srgbClr val="FF0000"/>
                        </a:solidFill>
                      </a:endParaRPr>
                    </a:p>
                  </a:txBody>
                  <a:tcPr>
                    <a:solidFill>
                      <a:schemeClr val="bg1"/>
                    </a:solidFill>
                  </a:tcPr>
                </a:tc>
                <a:extLst>
                  <a:ext uri="{0D108BD9-81ED-4DB2-BD59-A6C34878D82A}">
                    <a16:rowId xmlns:a16="http://schemas.microsoft.com/office/drawing/2014/main" val="1714077911"/>
                  </a:ext>
                </a:extLst>
              </a:tr>
            </a:tbl>
          </a:graphicData>
        </a:graphic>
      </p:graphicFrame>
      <p:graphicFrame>
        <p:nvGraphicFramePr>
          <p:cNvPr id="48" name="Table 10">
            <a:extLst>
              <a:ext uri="{FF2B5EF4-FFF2-40B4-BE49-F238E27FC236}">
                <a16:creationId xmlns:a16="http://schemas.microsoft.com/office/drawing/2014/main" id="{0162D95B-4884-964B-60D3-3A8615187A30}"/>
              </a:ext>
            </a:extLst>
          </p:cNvPr>
          <p:cNvGraphicFramePr>
            <a:graphicFrameLocks noGrp="1"/>
          </p:cNvGraphicFramePr>
          <p:nvPr>
            <p:extLst>
              <p:ext uri="{D42A27DB-BD31-4B8C-83A1-F6EECF244321}">
                <p14:modId xmlns:p14="http://schemas.microsoft.com/office/powerpoint/2010/main" val="831998748"/>
              </p:ext>
            </p:extLst>
          </p:nvPr>
        </p:nvGraphicFramePr>
        <p:xfrm>
          <a:off x="7441892" y="4548086"/>
          <a:ext cx="3390548" cy="518160"/>
        </p:xfrm>
        <a:graphic>
          <a:graphicData uri="http://schemas.openxmlformats.org/drawingml/2006/table">
            <a:tbl>
              <a:tblPr firstRow="1" bandRow="1">
                <a:tableStyleId>{5940675A-B579-460E-94D1-54222C63F5DA}</a:tableStyleId>
              </a:tblPr>
              <a:tblGrid>
                <a:gridCol w="484364">
                  <a:extLst>
                    <a:ext uri="{9D8B030D-6E8A-4147-A177-3AD203B41FA5}">
                      <a16:colId xmlns:a16="http://schemas.microsoft.com/office/drawing/2014/main" val="340281763"/>
                    </a:ext>
                  </a:extLst>
                </a:gridCol>
                <a:gridCol w="484364">
                  <a:extLst>
                    <a:ext uri="{9D8B030D-6E8A-4147-A177-3AD203B41FA5}">
                      <a16:colId xmlns:a16="http://schemas.microsoft.com/office/drawing/2014/main" val="3339566721"/>
                    </a:ext>
                  </a:extLst>
                </a:gridCol>
                <a:gridCol w="484364">
                  <a:extLst>
                    <a:ext uri="{9D8B030D-6E8A-4147-A177-3AD203B41FA5}">
                      <a16:colId xmlns:a16="http://schemas.microsoft.com/office/drawing/2014/main" val="4008713405"/>
                    </a:ext>
                  </a:extLst>
                </a:gridCol>
                <a:gridCol w="484364">
                  <a:extLst>
                    <a:ext uri="{9D8B030D-6E8A-4147-A177-3AD203B41FA5}">
                      <a16:colId xmlns:a16="http://schemas.microsoft.com/office/drawing/2014/main" val="944255686"/>
                    </a:ext>
                  </a:extLst>
                </a:gridCol>
                <a:gridCol w="484364">
                  <a:extLst>
                    <a:ext uri="{9D8B030D-6E8A-4147-A177-3AD203B41FA5}">
                      <a16:colId xmlns:a16="http://schemas.microsoft.com/office/drawing/2014/main" val="3426821750"/>
                    </a:ext>
                  </a:extLst>
                </a:gridCol>
                <a:gridCol w="484364">
                  <a:extLst>
                    <a:ext uri="{9D8B030D-6E8A-4147-A177-3AD203B41FA5}">
                      <a16:colId xmlns:a16="http://schemas.microsoft.com/office/drawing/2014/main" val="2617843143"/>
                    </a:ext>
                  </a:extLst>
                </a:gridCol>
                <a:gridCol w="484364">
                  <a:extLst>
                    <a:ext uri="{9D8B030D-6E8A-4147-A177-3AD203B41FA5}">
                      <a16:colId xmlns:a16="http://schemas.microsoft.com/office/drawing/2014/main" val="3089141569"/>
                    </a:ext>
                  </a:extLst>
                </a:gridCol>
              </a:tblGrid>
              <a:tr h="446314">
                <a:tc>
                  <a:txBody>
                    <a:bodyPr/>
                    <a:lstStyle/>
                    <a:p>
                      <a:pPr algn="ctr"/>
                      <a:r>
                        <a:rPr lang="en-US" sz="2800" b="1" kern="1200" dirty="0">
                          <a:solidFill>
                            <a:srgbClr val="FF0000"/>
                          </a:solidFill>
                          <a:latin typeface="+mn-lt"/>
                          <a:ea typeface="+mn-ea"/>
                          <a:cs typeface="+mn-cs"/>
                        </a:rPr>
                        <a:t>W</a:t>
                      </a:r>
                    </a:p>
                  </a:txBody>
                  <a:tcPr>
                    <a:solidFill>
                      <a:schemeClr val="bg1"/>
                    </a:solidFill>
                  </a:tcPr>
                </a:tc>
                <a:tc>
                  <a:txBody>
                    <a:bodyPr/>
                    <a:lstStyle/>
                    <a:p>
                      <a:pPr algn="ctr"/>
                      <a:r>
                        <a:rPr lang="en-US" sz="2800" b="1" dirty="0">
                          <a:solidFill>
                            <a:srgbClr val="FF0000"/>
                          </a:solidFill>
                        </a:rPr>
                        <a:t>O</a:t>
                      </a:r>
                    </a:p>
                  </a:txBody>
                  <a:tcPr>
                    <a:solidFill>
                      <a:schemeClr val="bg1"/>
                    </a:solidFill>
                  </a:tcPr>
                </a:tc>
                <a:tc>
                  <a:txBody>
                    <a:bodyPr/>
                    <a:lstStyle/>
                    <a:p>
                      <a:pPr algn="ctr"/>
                      <a:r>
                        <a:rPr lang="en-US" sz="2800" b="1" dirty="0">
                          <a:solidFill>
                            <a:srgbClr val="FF0000"/>
                          </a:solidFill>
                        </a:rPr>
                        <a:t>N</a:t>
                      </a:r>
                    </a:p>
                  </a:txBody>
                  <a:tcPr>
                    <a:solidFill>
                      <a:schemeClr val="bg1"/>
                    </a:solidFill>
                  </a:tcPr>
                </a:tc>
                <a:tc>
                  <a:txBody>
                    <a:bodyPr/>
                    <a:lstStyle/>
                    <a:p>
                      <a:pPr algn="ctr"/>
                      <a:r>
                        <a:rPr lang="en-US" sz="2800" b="1" dirty="0">
                          <a:solidFill>
                            <a:srgbClr val="FF0000"/>
                          </a:solidFill>
                        </a:rPr>
                        <a:t>D</a:t>
                      </a:r>
                    </a:p>
                  </a:txBody>
                  <a:tcPr>
                    <a:solidFill>
                      <a:schemeClr val="bg1"/>
                    </a:solidFill>
                  </a:tcPr>
                </a:tc>
                <a:tc>
                  <a:txBody>
                    <a:bodyPr/>
                    <a:lstStyle/>
                    <a:p>
                      <a:pPr algn="ctr"/>
                      <a:r>
                        <a:rPr lang="en-US" sz="2800" b="1" dirty="0">
                          <a:solidFill>
                            <a:srgbClr val="FF0000"/>
                          </a:solidFill>
                        </a:rPr>
                        <a:t>E</a:t>
                      </a:r>
                    </a:p>
                  </a:txBody>
                  <a:tcPr>
                    <a:solidFill>
                      <a:schemeClr val="bg1"/>
                    </a:solidFill>
                  </a:tcPr>
                </a:tc>
                <a:tc>
                  <a:txBody>
                    <a:bodyPr/>
                    <a:lstStyle/>
                    <a:p>
                      <a:pPr algn="ctr"/>
                      <a:r>
                        <a:rPr lang="en-US" sz="2800" b="1" dirty="0">
                          <a:solidFill>
                            <a:srgbClr val="FF0000"/>
                          </a:solidFill>
                        </a:rPr>
                        <a:t>R</a:t>
                      </a:r>
                    </a:p>
                  </a:txBody>
                  <a:tcPr>
                    <a:solidFill>
                      <a:schemeClr val="bg1"/>
                    </a:solidFill>
                  </a:tcPr>
                </a:tc>
                <a:tc>
                  <a:txBody>
                    <a:bodyPr/>
                    <a:lstStyle/>
                    <a:p>
                      <a:pPr algn="ctr"/>
                      <a:r>
                        <a:rPr lang="en-US" sz="2800" b="1" dirty="0">
                          <a:solidFill>
                            <a:srgbClr val="FF0000"/>
                          </a:solidFill>
                        </a:rPr>
                        <a:t>S</a:t>
                      </a:r>
                    </a:p>
                  </a:txBody>
                  <a:tcPr>
                    <a:solidFill>
                      <a:schemeClr val="bg1"/>
                    </a:solidFill>
                  </a:tcPr>
                </a:tc>
                <a:extLst>
                  <a:ext uri="{0D108BD9-81ED-4DB2-BD59-A6C34878D82A}">
                    <a16:rowId xmlns:a16="http://schemas.microsoft.com/office/drawing/2014/main" val="1714077911"/>
                  </a:ext>
                </a:extLst>
              </a:tr>
            </a:tbl>
          </a:graphicData>
        </a:graphic>
      </p:graphicFrame>
    </p:spTree>
    <p:extLst>
      <p:ext uri="{BB962C8B-B14F-4D97-AF65-F5344CB8AC3E}">
        <p14:creationId xmlns:p14="http://schemas.microsoft.com/office/powerpoint/2010/main" val="317178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87D549-1A36-D568-F039-81B36FC12237}"/>
              </a:ext>
            </a:extLst>
          </p:cNvPr>
          <p:cNvPicPr>
            <a:picLocks noChangeAspect="1"/>
          </p:cNvPicPr>
          <p:nvPr/>
        </p:nvPicPr>
        <p:blipFill>
          <a:blip r:embed="rId2"/>
          <a:stretch>
            <a:fillRect/>
          </a:stretch>
        </p:blipFill>
        <p:spPr>
          <a:xfrm>
            <a:off x="842388" y="181535"/>
            <a:ext cx="9253905" cy="1919408"/>
          </a:xfrm>
          <a:prstGeom prst="rect">
            <a:avLst/>
          </a:prstGeom>
        </p:spPr>
      </p:pic>
      <p:sp>
        <p:nvSpPr>
          <p:cNvPr id="15" name="TextBox 14">
            <a:extLst>
              <a:ext uri="{FF2B5EF4-FFF2-40B4-BE49-F238E27FC236}">
                <a16:creationId xmlns:a16="http://schemas.microsoft.com/office/drawing/2014/main" id="{3F3245E4-CFD3-5136-9B30-2C5D7C5EA780}"/>
              </a:ext>
            </a:extLst>
          </p:cNvPr>
          <p:cNvSpPr txBox="1"/>
          <p:nvPr/>
        </p:nvSpPr>
        <p:spPr>
          <a:xfrm>
            <a:off x="757327" y="2496501"/>
            <a:ext cx="10842170" cy="2677656"/>
          </a:xfrm>
          <a:prstGeom prst="rect">
            <a:avLst/>
          </a:prstGeom>
          <a:noFill/>
        </p:spPr>
        <p:txBody>
          <a:bodyPr wrap="square">
            <a:spAutoFit/>
          </a:bodyPr>
          <a:lstStyle/>
          <a:p>
            <a:r>
              <a:rPr lang="en-US" sz="2800" b="0" i="1" dirty="0">
                <a:solidFill>
                  <a:srgbClr val="C9243F"/>
                </a:solidFill>
                <a:effectLst/>
                <a:latin typeface="+mj-lt"/>
              </a:rPr>
              <a:t>2. The Colosseum is an ancient stadium in Italy. People built it in 70 C.E.</a:t>
            </a:r>
            <a:br>
              <a:rPr lang="en-US" sz="2800" b="0" i="1" dirty="0">
                <a:solidFill>
                  <a:srgbClr val="C9243F"/>
                </a:solidFill>
                <a:effectLst/>
                <a:latin typeface="+mj-lt"/>
              </a:rPr>
            </a:br>
            <a:r>
              <a:rPr lang="en-US" sz="2800" b="0" i="1" dirty="0">
                <a:solidFill>
                  <a:srgbClr val="C9243F"/>
                </a:solidFill>
                <a:effectLst/>
                <a:latin typeface="+mj-lt"/>
              </a:rPr>
              <a:t>3. Petra is an ancient city in Jordan. People built it in the 3rd century B.C.E.</a:t>
            </a:r>
            <a:br>
              <a:rPr lang="en-US" sz="2800" b="0" i="1" dirty="0">
                <a:solidFill>
                  <a:srgbClr val="C9243F"/>
                </a:solidFill>
                <a:effectLst/>
                <a:latin typeface="+mj-lt"/>
              </a:rPr>
            </a:br>
            <a:r>
              <a:rPr lang="en-US" sz="2800" b="0" i="1" dirty="0">
                <a:solidFill>
                  <a:srgbClr val="C9243F"/>
                </a:solidFill>
                <a:effectLst/>
                <a:latin typeface="+mj-lt"/>
              </a:rPr>
              <a:t>4. The Great Pyramid of Giza is a tomb in Egypt. People built it from 2580 to 2560 B.C.E.</a:t>
            </a:r>
            <a:br>
              <a:rPr lang="en-US" sz="2800" b="0" i="1" dirty="0">
                <a:solidFill>
                  <a:srgbClr val="C9243F"/>
                </a:solidFill>
                <a:effectLst/>
                <a:latin typeface="+mj-lt"/>
              </a:rPr>
            </a:br>
            <a:r>
              <a:rPr lang="en-US" sz="2800" b="0" i="1" dirty="0">
                <a:solidFill>
                  <a:srgbClr val="C9243F"/>
                </a:solidFill>
                <a:effectLst/>
                <a:latin typeface="+mj-lt"/>
              </a:rPr>
              <a:t>5. </a:t>
            </a:r>
            <a:r>
              <a:rPr lang="en-US" sz="2800" b="0" i="1" dirty="0" err="1">
                <a:solidFill>
                  <a:srgbClr val="C9243F"/>
                </a:solidFill>
                <a:effectLst/>
                <a:latin typeface="+mj-lt"/>
              </a:rPr>
              <a:t>Chichen</a:t>
            </a:r>
            <a:r>
              <a:rPr lang="en-US" sz="2800" b="0" i="1" dirty="0">
                <a:solidFill>
                  <a:srgbClr val="C9243F"/>
                </a:solidFill>
                <a:effectLst/>
                <a:latin typeface="+mj-lt"/>
              </a:rPr>
              <a:t> Itza is a Mayan city in Mexico. People built it in 400 C.E.</a:t>
            </a:r>
            <a:br>
              <a:rPr lang="en-US" sz="2800" b="0" i="1" dirty="0">
                <a:solidFill>
                  <a:srgbClr val="C9243F"/>
                </a:solidFill>
                <a:effectLst/>
                <a:latin typeface="+mj-lt"/>
              </a:rPr>
            </a:br>
            <a:r>
              <a:rPr lang="en-US" sz="2800" b="0" i="1" dirty="0">
                <a:solidFill>
                  <a:srgbClr val="C9243F"/>
                </a:solidFill>
                <a:effectLst/>
                <a:latin typeface="+mj-lt"/>
              </a:rPr>
              <a:t>6. Sigiriya is a fortress in Sri Lanka. People built it in the 5th century.</a:t>
            </a:r>
            <a:endParaRPr lang="en-US" sz="2800" dirty="0">
              <a:latin typeface="+mj-lt"/>
            </a:endParaRPr>
          </a:p>
        </p:txBody>
      </p:sp>
      <p:sp>
        <p:nvSpPr>
          <p:cNvPr id="17" name="Rectangle 16">
            <a:extLst>
              <a:ext uri="{FF2B5EF4-FFF2-40B4-BE49-F238E27FC236}">
                <a16:creationId xmlns:a16="http://schemas.microsoft.com/office/drawing/2014/main" id="{74DEC7B2-EFC1-AFC3-36E1-A5C109288126}"/>
              </a:ext>
            </a:extLst>
          </p:cNvPr>
          <p:cNvSpPr/>
          <p:nvPr/>
        </p:nvSpPr>
        <p:spPr>
          <a:xfrm>
            <a:off x="4027714" y="96599"/>
            <a:ext cx="2844433" cy="646331"/>
          </a:xfrm>
          <a:prstGeom prst="rect">
            <a:avLst/>
          </a:prstGeom>
        </p:spPr>
        <p:txBody>
          <a:bodyPr wrap="none">
            <a:spAutoFit/>
          </a:bodyPr>
          <a:lstStyle/>
          <a:p>
            <a:r>
              <a:rPr lang="en-US" sz="3600" b="1" dirty="0">
                <a:solidFill>
                  <a:srgbClr val="FF0000"/>
                </a:solidFill>
                <a:latin typeface="+mj-lt"/>
                <a:ea typeface="Times New Roman" panose="02020603050405020304" pitchFamily="18" charset="0"/>
              </a:rPr>
              <a:t>Work in pairs.</a:t>
            </a:r>
            <a:endParaRPr lang="en-US" sz="3600" b="1" dirty="0">
              <a:solidFill>
                <a:srgbClr val="FF0000"/>
              </a:solidFill>
              <a:latin typeface="+mj-lt"/>
            </a:endParaRPr>
          </a:p>
        </p:txBody>
      </p:sp>
    </p:spTree>
    <p:extLst>
      <p:ext uri="{BB962C8B-B14F-4D97-AF65-F5344CB8AC3E}">
        <p14:creationId xmlns:p14="http://schemas.microsoft.com/office/powerpoint/2010/main" val="70714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984"/>
            <a:ext cx="10452848" cy="6923315"/>
          </a:xfrm>
          <a:prstGeom prst="rect">
            <a:avLst/>
          </a:prstGeom>
        </p:spPr>
      </p:pic>
      <p:sp>
        <p:nvSpPr>
          <p:cNvPr id="3" name="TextBox 2"/>
          <p:cNvSpPr txBox="1"/>
          <p:nvPr/>
        </p:nvSpPr>
        <p:spPr>
          <a:xfrm>
            <a:off x="3844211" y="3904842"/>
            <a:ext cx="3293707" cy="923330"/>
          </a:xfrm>
          <a:prstGeom prst="rect">
            <a:avLst/>
          </a:prstGeom>
          <a:noFill/>
        </p:spPr>
        <p:txBody>
          <a:bodyPr wrap="square" rtlCol="0">
            <a:spAutoFit/>
          </a:bodyPr>
          <a:lstStyle/>
          <a:p>
            <a:r>
              <a:rPr lang="en-US" sz="5400" dirty="0">
                <a:solidFill>
                  <a:schemeClr val="bg1"/>
                </a:solidFill>
                <a:latin typeface="+mj-lt"/>
              </a:rPr>
              <a:t>Listening</a:t>
            </a:r>
            <a:endParaRPr lang="en-US" sz="2400" dirty="0">
              <a:solidFill>
                <a:schemeClr val="bg1"/>
              </a:solidFill>
              <a:latin typeface="+mj-lt"/>
            </a:endParaRPr>
          </a:p>
        </p:txBody>
      </p:sp>
    </p:spTree>
    <p:extLst>
      <p:ext uri="{BB962C8B-B14F-4D97-AF65-F5344CB8AC3E}">
        <p14:creationId xmlns:p14="http://schemas.microsoft.com/office/powerpoint/2010/main" val="784304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Pre-Listening</a:t>
            </a:r>
          </a:p>
        </p:txBody>
      </p:sp>
      <p:sp>
        <p:nvSpPr>
          <p:cNvPr id="10" name="Rectangle 9">
            <a:extLst>
              <a:ext uri="{FF2B5EF4-FFF2-40B4-BE49-F238E27FC236}">
                <a16:creationId xmlns:a16="http://schemas.microsoft.com/office/drawing/2014/main" id="{2FBDF024-1765-D95D-F108-BBAE8B2B9BC8}"/>
              </a:ext>
            </a:extLst>
          </p:cNvPr>
          <p:cNvSpPr/>
          <p:nvPr/>
        </p:nvSpPr>
        <p:spPr>
          <a:xfrm>
            <a:off x="367003" y="1335091"/>
            <a:ext cx="11457993"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mj-lt"/>
              </a:rPr>
              <a:t>Read the instruction quickly. Underline the key words. What are we going to do? </a:t>
            </a:r>
          </a:p>
          <a:p>
            <a:r>
              <a:rPr lang="en-US" sz="3600" i="1" dirty="0">
                <a:solidFill>
                  <a:srgbClr val="FF0000"/>
                </a:solidFill>
                <a:latin typeface="+mj-lt"/>
              </a:rPr>
              <a:t>Listen and complete the gaps.</a:t>
            </a:r>
          </a:p>
        </p:txBody>
      </p:sp>
      <p:pic>
        <p:nvPicPr>
          <p:cNvPr id="5" name="Picture 4">
            <a:extLst>
              <a:ext uri="{FF2B5EF4-FFF2-40B4-BE49-F238E27FC236}">
                <a16:creationId xmlns:a16="http://schemas.microsoft.com/office/drawing/2014/main" id="{572C2F32-6102-DB7D-7F91-984586807821}"/>
              </a:ext>
            </a:extLst>
          </p:cNvPr>
          <p:cNvPicPr>
            <a:picLocks noChangeAspect="1"/>
          </p:cNvPicPr>
          <p:nvPr/>
        </p:nvPicPr>
        <p:blipFill>
          <a:blip r:embed="rId2"/>
          <a:stretch>
            <a:fillRect/>
          </a:stretch>
        </p:blipFill>
        <p:spPr>
          <a:xfrm>
            <a:off x="581519" y="3151037"/>
            <a:ext cx="10355996" cy="3268424"/>
          </a:xfrm>
          <a:prstGeom prst="rect">
            <a:avLst/>
          </a:prstGeom>
        </p:spPr>
      </p:pic>
      <p:cxnSp>
        <p:nvCxnSpPr>
          <p:cNvPr id="11" name="Straight Connector 10">
            <a:extLst>
              <a:ext uri="{FF2B5EF4-FFF2-40B4-BE49-F238E27FC236}">
                <a16:creationId xmlns:a16="http://schemas.microsoft.com/office/drawing/2014/main" id="{7548F70F-167C-F941-37F4-D55904513872}"/>
              </a:ext>
            </a:extLst>
          </p:cNvPr>
          <p:cNvCxnSpPr>
            <a:cxnSpLocks/>
          </p:cNvCxnSpPr>
          <p:nvPr/>
        </p:nvCxnSpPr>
        <p:spPr>
          <a:xfrm>
            <a:off x="2440653" y="3690631"/>
            <a:ext cx="74333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F4242C9-6F3D-B14E-784E-F2986081D667}"/>
              </a:ext>
            </a:extLst>
          </p:cNvPr>
          <p:cNvCxnSpPr>
            <a:cxnSpLocks/>
          </p:cNvCxnSpPr>
          <p:nvPr/>
        </p:nvCxnSpPr>
        <p:spPr>
          <a:xfrm>
            <a:off x="3890866" y="3708620"/>
            <a:ext cx="1769705"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B5C317-9CE9-DA2E-33DB-BE2AD1315E80}"/>
              </a:ext>
            </a:extLst>
          </p:cNvPr>
          <p:cNvCxnSpPr>
            <a:cxnSpLocks/>
          </p:cNvCxnSpPr>
          <p:nvPr/>
        </p:nvCxnSpPr>
        <p:spPr>
          <a:xfrm>
            <a:off x="6245290" y="3688109"/>
            <a:ext cx="1349043"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058E3F4-0B43-5F5F-AF48-3E9029C868A1}"/>
              </a:ext>
            </a:extLst>
          </p:cNvPr>
          <p:cNvCxnSpPr>
            <a:cxnSpLocks/>
          </p:cNvCxnSpPr>
          <p:nvPr/>
        </p:nvCxnSpPr>
        <p:spPr>
          <a:xfrm>
            <a:off x="8204719" y="3690631"/>
            <a:ext cx="64089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9B18058-659D-2373-187D-08C32B7888B6}"/>
              </a:ext>
            </a:extLst>
          </p:cNvPr>
          <p:cNvCxnSpPr>
            <a:cxnSpLocks/>
          </p:cNvCxnSpPr>
          <p:nvPr/>
        </p:nvCxnSpPr>
        <p:spPr>
          <a:xfrm>
            <a:off x="1620124" y="4481418"/>
            <a:ext cx="166209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422529-24DC-0746-E332-FDA717E8DD4B}"/>
              </a:ext>
            </a:extLst>
          </p:cNvPr>
          <p:cNvCxnSpPr>
            <a:cxnSpLocks/>
          </p:cNvCxnSpPr>
          <p:nvPr/>
        </p:nvCxnSpPr>
        <p:spPr>
          <a:xfrm>
            <a:off x="6245290" y="4510293"/>
            <a:ext cx="800403"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17EB75F-5312-3FF1-7C75-0F8A6BF0EA84}"/>
              </a:ext>
            </a:extLst>
          </p:cNvPr>
          <p:cNvCxnSpPr>
            <a:cxnSpLocks/>
          </p:cNvCxnSpPr>
          <p:nvPr/>
        </p:nvCxnSpPr>
        <p:spPr>
          <a:xfrm>
            <a:off x="1570896" y="4895360"/>
            <a:ext cx="106642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4700AA6-96A1-4187-3F1D-A8B81DA92B82}"/>
              </a:ext>
            </a:extLst>
          </p:cNvPr>
          <p:cNvCxnSpPr>
            <a:cxnSpLocks/>
          </p:cNvCxnSpPr>
          <p:nvPr/>
        </p:nvCxnSpPr>
        <p:spPr>
          <a:xfrm>
            <a:off x="3721392" y="4895360"/>
            <a:ext cx="85060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238D7CA-222E-2FB3-2339-B00E11114491}"/>
              </a:ext>
            </a:extLst>
          </p:cNvPr>
          <p:cNvCxnSpPr>
            <a:cxnSpLocks/>
          </p:cNvCxnSpPr>
          <p:nvPr/>
        </p:nvCxnSpPr>
        <p:spPr>
          <a:xfrm>
            <a:off x="1856790" y="5337892"/>
            <a:ext cx="59437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6A926F-6298-D606-0823-FE98E32D2E35}"/>
              </a:ext>
            </a:extLst>
          </p:cNvPr>
          <p:cNvCxnSpPr>
            <a:cxnSpLocks/>
          </p:cNvCxnSpPr>
          <p:nvPr/>
        </p:nvCxnSpPr>
        <p:spPr>
          <a:xfrm>
            <a:off x="3363686" y="5337892"/>
            <a:ext cx="461324"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F0BBB07-4C11-AF0F-C8A8-45EE3F80700A}"/>
              </a:ext>
            </a:extLst>
          </p:cNvPr>
          <p:cNvCxnSpPr>
            <a:cxnSpLocks/>
          </p:cNvCxnSpPr>
          <p:nvPr/>
        </p:nvCxnSpPr>
        <p:spPr>
          <a:xfrm>
            <a:off x="4482711" y="5337892"/>
            <a:ext cx="236085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DBB2073-7393-3F43-EC86-49579B184101}"/>
              </a:ext>
            </a:extLst>
          </p:cNvPr>
          <p:cNvCxnSpPr>
            <a:cxnSpLocks/>
          </p:cNvCxnSpPr>
          <p:nvPr/>
        </p:nvCxnSpPr>
        <p:spPr>
          <a:xfrm>
            <a:off x="1570896" y="5744445"/>
            <a:ext cx="136480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1C7FE28-7265-E650-CE9D-F989756295CF}"/>
              </a:ext>
            </a:extLst>
          </p:cNvPr>
          <p:cNvCxnSpPr>
            <a:cxnSpLocks/>
          </p:cNvCxnSpPr>
          <p:nvPr/>
        </p:nvCxnSpPr>
        <p:spPr>
          <a:xfrm>
            <a:off x="5660571" y="5761858"/>
            <a:ext cx="745910"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3B469F-7208-5F7D-88C3-1CA6FFA2B77F}"/>
              </a:ext>
            </a:extLst>
          </p:cNvPr>
          <p:cNvCxnSpPr>
            <a:cxnSpLocks/>
          </p:cNvCxnSpPr>
          <p:nvPr/>
        </p:nvCxnSpPr>
        <p:spPr>
          <a:xfrm>
            <a:off x="3594348" y="6178613"/>
            <a:ext cx="3051143"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FBDF024-1765-D95D-F108-BBAE8B2B9BC8}"/>
              </a:ext>
            </a:extLst>
          </p:cNvPr>
          <p:cNvSpPr/>
          <p:nvPr/>
        </p:nvSpPr>
        <p:spPr>
          <a:xfrm>
            <a:off x="367003" y="1659207"/>
            <a:ext cx="1145799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mj-lt"/>
              </a:rPr>
              <a:t>Guess the answer. What’s missing? A verb? A noun? </a:t>
            </a:r>
          </a:p>
          <a:p>
            <a:r>
              <a:rPr lang="en-US" sz="3600" i="1" dirty="0">
                <a:solidFill>
                  <a:srgbClr val="0070C0"/>
                </a:solidFill>
                <a:latin typeface="+mj-lt"/>
              </a:rPr>
              <a:t>An adjective? An adverb? A number? A date? etc. …? </a:t>
            </a:r>
          </a:p>
        </p:txBody>
      </p:sp>
    </p:spTree>
    <p:extLst>
      <p:ext uri="{BB962C8B-B14F-4D97-AF65-F5344CB8AC3E}">
        <p14:creationId xmlns:p14="http://schemas.microsoft.com/office/powerpoint/2010/main" val="329109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ppt_x"/>
                                          </p:val>
                                        </p:tav>
                                        <p:tav tm="100000">
                                          <p:val>
                                            <p:strVal val="#ppt_x"/>
                                          </p:val>
                                        </p:tav>
                                      </p:tavLst>
                                    </p:anim>
                                    <p:anim calcmode="lin" valueType="num">
                                      <p:cBhvr additive="base">
                                        <p:cTn id="64" dur="500" fill="hold"/>
                                        <p:tgtEl>
                                          <p:spTgt spid="3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200"/>
                                  </p:stCondLst>
                                  <p:childTnLst>
                                    <p:set>
                                      <p:cBhvr>
                                        <p:cTn id="77" dur="1" fill="hold">
                                          <p:stCondLst>
                                            <p:cond delay="0"/>
                                          </p:stCondLst>
                                        </p:cTn>
                                        <p:tgtEl>
                                          <p:spTgt spid="19"/>
                                        </p:tgtEl>
                                        <p:attrNameLst>
                                          <p:attrName>style.visibility</p:attrName>
                                        </p:attrNameLst>
                                      </p:cBhvr>
                                      <p:to>
                                        <p:strVal val="visible"/>
                                      </p:to>
                                    </p:set>
                                    <p:animEffect transition="in" filter="randombar(horizontal)">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AC0261-8398-48DD-2CF5-F21AE32EDFC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3519" y="2803273"/>
            <a:ext cx="11307234" cy="2778595"/>
          </a:xfrm>
          <a:prstGeom prst="rect">
            <a:avLst/>
          </a:prstGeom>
        </p:spPr>
      </p:pic>
      <p:sp>
        <p:nvSpPr>
          <p:cNvPr id="19" name="Rectangle 18">
            <a:extLst>
              <a:ext uri="{FF2B5EF4-FFF2-40B4-BE49-F238E27FC236}">
                <a16:creationId xmlns:a16="http://schemas.microsoft.com/office/drawing/2014/main" id="{B8416AD2-0B45-CCC0-DB53-D364B20AE80B}"/>
              </a:ext>
            </a:extLst>
          </p:cNvPr>
          <p:cNvSpPr/>
          <p:nvPr/>
        </p:nvSpPr>
        <p:spPr>
          <a:xfrm>
            <a:off x="293915" y="1502512"/>
            <a:ext cx="11726838"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mj-lt"/>
              </a:rPr>
              <a:t>Now listen and write the correct answer. </a:t>
            </a:r>
            <a:r>
              <a:rPr lang="en-US" sz="3600" b="1" i="1" dirty="0">
                <a:solidFill>
                  <a:srgbClr val="0070C0"/>
                </a:solidFill>
                <a:highlight>
                  <a:srgbClr val="FFFF00"/>
                </a:highlight>
                <a:latin typeface="+mj-lt"/>
                <a:sym typeface="Wingdings" panose="05000000000000000000" pitchFamily="2" charset="2"/>
              </a:rPr>
              <a:t> </a:t>
            </a:r>
            <a:r>
              <a:rPr lang="en-US" sz="3600" b="1" i="1" dirty="0">
                <a:solidFill>
                  <a:srgbClr val="0070C0"/>
                </a:solidFill>
                <a:highlight>
                  <a:srgbClr val="FFFF00"/>
                </a:highlight>
                <a:latin typeface="+mj-lt"/>
              </a:rPr>
              <a:t>FIRST TIME</a:t>
            </a:r>
          </a:p>
        </p:txBody>
      </p:sp>
      <p:sp>
        <p:nvSpPr>
          <p:cNvPr id="20" name="TextBox 19">
            <a:extLst>
              <a:ext uri="{FF2B5EF4-FFF2-40B4-BE49-F238E27FC236}">
                <a16:creationId xmlns:a16="http://schemas.microsoft.com/office/drawing/2014/main" id="{D25757DB-76F2-5338-BB2F-39D85A0EFB8F}"/>
              </a:ext>
            </a:extLst>
          </p:cNvPr>
          <p:cNvSpPr txBox="1"/>
          <p:nvPr/>
        </p:nvSpPr>
        <p:spPr>
          <a:xfrm>
            <a:off x="111965" y="2270790"/>
            <a:ext cx="5643145" cy="523220"/>
          </a:xfrm>
          <a:prstGeom prst="rect">
            <a:avLst/>
          </a:prstGeom>
          <a:noFill/>
        </p:spPr>
        <p:txBody>
          <a:bodyPr wrap="square">
            <a:spAutoFit/>
          </a:bodyPr>
          <a:lstStyle/>
          <a:p>
            <a:r>
              <a:rPr lang="en-US" sz="2800" b="1" i="1" dirty="0">
                <a:solidFill>
                  <a:srgbClr val="0070C0"/>
                </a:solidFill>
                <a:highlight>
                  <a:srgbClr val="FFFF00"/>
                </a:highlight>
                <a:latin typeface="+mj-lt"/>
                <a:sym typeface="Wingdings" panose="05000000000000000000" pitchFamily="2" charset="2"/>
              </a:rPr>
              <a:t> YOUR ANSWER?</a:t>
            </a:r>
            <a:endParaRPr lang="en-US" sz="2800" dirty="0">
              <a:latin typeface="+mj-lt"/>
            </a:endParaRPr>
          </a:p>
        </p:txBody>
      </p:sp>
      <p:sp>
        <p:nvSpPr>
          <p:cNvPr id="21" name="TextBox 20">
            <a:extLst>
              <a:ext uri="{FF2B5EF4-FFF2-40B4-BE49-F238E27FC236}">
                <a16:creationId xmlns:a16="http://schemas.microsoft.com/office/drawing/2014/main" id="{89B2BDDA-D238-0E67-980A-D5F881AD0990}"/>
              </a:ext>
            </a:extLst>
          </p:cNvPr>
          <p:cNvSpPr txBox="1"/>
          <p:nvPr/>
        </p:nvSpPr>
        <p:spPr>
          <a:xfrm>
            <a:off x="3634929" y="5619839"/>
            <a:ext cx="1722018" cy="523220"/>
          </a:xfrm>
          <a:prstGeom prst="rect">
            <a:avLst/>
          </a:prstGeom>
          <a:noFill/>
        </p:spPr>
        <p:txBody>
          <a:bodyPr wrap="square">
            <a:spAutoFit/>
          </a:bodyPr>
          <a:lstStyle/>
          <a:p>
            <a:r>
              <a:rPr lang="en-US" sz="2800" b="1" i="1" dirty="0">
                <a:solidFill>
                  <a:srgbClr val="0070C0"/>
                </a:solidFill>
                <a:highlight>
                  <a:srgbClr val="FFFF00"/>
                </a:highlight>
                <a:latin typeface="+mj-lt"/>
                <a:sym typeface="Wingdings" panose="05000000000000000000" pitchFamily="2" charset="2"/>
              </a:rPr>
              <a:t> WHY?</a:t>
            </a:r>
            <a:endParaRPr lang="en-US" sz="2800" dirty="0">
              <a:latin typeface="+mj-lt"/>
            </a:endParaRPr>
          </a:p>
        </p:txBody>
      </p:sp>
      <p:sp>
        <p:nvSpPr>
          <p:cNvPr id="22" name="TextBox 21">
            <a:extLst>
              <a:ext uri="{FF2B5EF4-FFF2-40B4-BE49-F238E27FC236}">
                <a16:creationId xmlns:a16="http://schemas.microsoft.com/office/drawing/2014/main" id="{9E01070A-320D-47CA-9188-DA205618D8E6}"/>
              </a:ext>
            </a:extLst>
          </p:cNvPr>
          <p:cNvSpPr txBox="1"/>
          <p:nvPr/>
        </p:nvSpPr>
        <p:spPr>
          <a:xfrm>
            <a:off x="4637964" y="2771374"/>
            <a:ext cx="1117146" cy="584775"/>
          </a:xfrm>
          <a:prstGeom prst="rect">
            <a:avLst/>
          </a:prstGeom>
          <a:noFill/>
        </p:spPr>
        <p:txBody>
          <a:bodyPr wrap="square">
            <a:spAutoFit/>
          </a:bodyPr>
          <a:lstStyle/>
          <a:p>
            <a:r>
              <a:rPr lang="en-US" sz="3200" dirty="0">
                <a:solidFill>
                  <a:srgbClr val="FF0000"/>
                </a:solidFill>
                <a:latin typeface="+mj-lt"/>
              </a:rPr>
              <a:t>Peru</a:t>
            </a:r>
          </a:p>
        </p:txBody>
      </p:sp>
      <p:sp>
        <p:nvSpPr>
          <p:cNvPr id="23" name="Rectangle 22">
            <a:extLst>
              <a:ext uri="{FF2B5EF4-FFF2-40B4-BE49-F238E27FC236}">
                <a16:creationId xmlns:a16="http://schemas.microsoft.com/office/drawing/2014/main" id="{10883CA3-0376-AE65-3321-3F2B87DBB7BE}"/>
              </a:ext>
            </a:extLst>
          </p:cNvPr>
          <p:cNvSpPr/>
          <p:nvPr/>
        </p:nvSpPr>
        <p:spPr>
          <a:xfrm>
            <a:off x="111965" y="438537"/>
            <a:ext cx="18847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While-Listening</a:t>
            </a:r>
          </a:p>
        </p:txBody>
      </p:sp>
      <p:pic>
        <p:nvPicPr>
          <p:cNvPr id="3" name="Picture 2">
            <a:extLst>
              <a:ext uri="{FF2B5EF4-FFF2-40B4-BE49-F238E27FC236}">
                <a16:creationId xmlns:a16="http://schemas.microsoft.com/office/drawing/2014/main" id="{CF12C40A-F1A6-1BCD-B812-356E22908256}"/>
              </a:ext>
            </a:extLst>
          </p:cNvPr>
          <p:cNvPicPr>
            <a:picLocks noChangeAspect="1"/>
          </p:cNvPicPr>
          <p:nvPr/>
        </p:nvPicPr>
        <p:blipFill>
          <a:blip r:embed="rId5"/>
          <a:stretch>
            <a:fillRect/>
          </a:stretch>
        </p:blipFill>
        <p:spPr>
          <a:xfrm>
            <a:off x="4016245" y="587774"/>
            <a:ext cx="1807008" cy="788164"/>
          </a:xfrm>
          <a:prstGeom prst="rect">
            <a:avLst/>
          </a:prstGeom>
        </p:spPr>
      </p:pic>
      <p:pic>
        <p:nvPicPr>
          <p:cNvPr id="4" name="CD2 - TRACK 25">
            <a:hlinkClick r:id="" action="ppaction://media"/>
            <a:extLst>
              <a:ext uri="{FF2B5EF4-FFF2-40B4-BE49-F238E27FC236}">
                <a16:creationId xmlns:a16="http://schemas.microsoft.com/office/drawing/2014/main" id="{00A242C6-440A-98DD-8DB1-CBFD3D4159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2858" y="642908"/>
            <a:ext cx="595086" cy="595086"/>
          </a:xfrm>
          <a:prstGeom prst="rect">
            <a:avLst/>
          </a:prstGeom>
        </p:spPr>
      </p:pic>
      <p:sp>
        <p:nvSpPr>
          <p:cNvPr id="13" name="TextBox 12">
            <a:extLst>
              <a:ext uri="{FF2B5EF4-FFF2-40B4-BE49-F238E27FC236}">
                <a16:creationId xmlns:a16="http://schemas.microsoft.com/office/drawing/2014/main" id="{1DF9C180-1E2B-0638-A005-17F70CEF76AC}"/>
              </a:ext>
            </a:extLst>
          </p:cNvPr>
          <p:cNvSpPr txBox="1"/>
          <p:nvPr/>
        </p:nvSpPr>
        <p:spPr>
          <a:xfrm>
            <a:off x="5598761" y="3273328"/>
            <a:ext cx="1117146" cy="584775"/>
          </a:xfrm>
          <a:prstGeom prst="rect">
            <a:avLst/>
          </a:prstGeom>
          <a:noFill/>
        </p:spPr>
        <p:txBody>
          <a:bodyPr wrap="square">
            <a:spAutoFit/>
          </a:bodyPr>
          <a:lstStyle/>
          <a:p>
            <a:r>
              <a:rPr lang="en-US" sz="3200" dirty="0">
                <a:solidFill>
                  <a:srgbClr val="FF0000"/>
                </a:solidFill>
                <a:latin typeface="+mj-lt"/>
              </a:rPr>
              <a:t>city</a:t>
            </a:r>
          </a:p>
        </p:txBody>
      </p:sp>
      <p:sp>
        <p:nvSpPr>
          <p:cNvPr id="14" name="TextBox 13">
            <a:extLst>
              <a:ext uri="{FF2B5EF4-FFF2-40B4-BE49-F238E27FC236}">
                <a16:creationId xmlns:a16="http://schemas.microsoft.com/office/drawing/2014/main" id="{A844661A-79DC-5DAD-D841-F8DD36967404}"/>
              </a:ext>
            </a:extLst>
          </p:cNvPr>
          <p:cNvSpPr txBox="1"/>
          <p:nvPr/>
        </p:nvSpPr>
        <p:spPr>
          <a:xfrm>
            <a:off x="4079391" y="4299911"/>
            <a:ext cx="1117146" cy="584775"/>
          </a:xfrm>
          <a:prstGeom prst="rect">
            <a:avLst/>
          </a:prstGeom>
          <a:noFill/>
        </p:spPr>
        <p:txBody>
          <a:bodyPr wrap="square">
            <a:spAutoFit/>
          </a:bodyPr>
          <a:lstStyle/>
          <a:p>
            <a:r>
              <a:rPr lang="en-US" sz="3200" dirty="0">
                <a:solidFill>
                  <a:srgbClr val="FF0000"/>
                </a:solidFill>
                <a:latin typeface="+mj-lt"/>
              </a:rPr>
              <a:t>1911</a:t>
            </a:r>
          </a:p>
        </p:txBody>
      </p:sp>
      <p:sp>
        <p:nvSpPr>
          <p:cNvPr id="15" name="TextBox 14">
            <a:extLst>
              <a:ext uri="{FF2B5EF4-FFF2-40B4-BE49-F238E27FC236}">
                <a16:creationId xmlns:a16="http://schemas.microsoft.com/office/drawing/2014/main" id="{B1B9CCC8-00E1-BC72-BE6B-A5271D14E325}"/>
              </a:ext>
            </a:extLst>
          </p:cNvPr>
          <p:cNvSpPr txBox="1"/>
          <p:nvPr/>
        </p:nvSpPr>
        <p:spPr>
          <a:xfrm>
            <a:off x="1334611" y="4756349"/>
            <a:ext cx="2681634" cy="584775"/>
          </a:xfrm>
          <a:prstGeom prst="rect">
            <a:avLst/>
          </a:prstGeom>
          <a:noFill/>
        </p:spPr>
        <p:txBody>
          <a:bodyPr wrap="square">
            <a:spAutoFit/>
          </a:bodyPr>
          <a:lstStyle/>
          <a:p>
            <a:r>
              <a:rPr lang="en-US" sz="3200" dirty="0">
                <a:solidFill>
                  <a:srgbClr val="FF0000"/>
                </a:solidFill>
                <a:latin typeface="+mj-lt"/>
              </a:rPr>
              <a:t>1.5 million</a:t>
            </a:r>
          </a:p>
        </p:txBody>
      </p:sp>
    </p:spTree>
    <p:extLst>
      <p:ext uri="{BB962C8B-B14F-4D97-AF65-F5344CB8AC3E}">
        <p14:creationId xmlns:p14="http://schemas.microsoft.com/office/powerpoint/2010/main" val="182384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6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1000" fill="hold"/>
                                        <p:tgtEl>
                                          <p:spTgt spid="20"/>
                                        </p:tgtEl>
                                        <p:attrNameLst>
                                          <p:attrName>ppt_w</p:attrName>
                                        </p:attrNameLst>
                                      </p:cBhvr>
                                      <p:tavLst>
                                        <p:tav tm="0">
                                          <p:val>
                                            <p:fltVal val="0"/>
                                          </p:val>
                                        </p:tav>
                                        <p:tav tm="100000">
                                          <p:val>
                                            <p:strVal val="#ppt_w"/>
                                          </p:val>
                                        </p:tav>
                                      </p:tavLst>
                                    </p:anim>
                                    <p:anim calcmode="lin" valueType="num">
                                      <p:cBhvr>
                                        <p:cTn id="12" dur="1000" fill="hold"/>
                                        <p:tgtEl>
                                          <p:spTgt spid="20"/>
                                        </p:tgtEl>
                                        <p:attrNameLst>
                                          <p:attrName>ppt_h</p:attrName>
                                        </p:attrNameLst>
                                      </p:cBhvr>
                                      <p:tavLst>
                                        <p:tav tm="0">
                                          <p:val>
                                            <p:fltVal val="0"/>
                                          </p:val>
                                        </p:tav>
                                        <p:tav tm="100000">
                                          <p:val>
                                            <p:strVal val="#ppt_h"/>
                                          </p:val>
                                        </p:tav>
                                      </p:tavLst>
                                    </p:anim>
                                    <p:anim calcmode="lin" valueType="num">
                                      <p:cBhvr>
                                        <p:cTn id="13" dur="1000" fill="hold"/>
                                        <p:tgtEl>
                                          <p:spTgt spid="20"/>
                                        </p:tgtEl>
                                        <p:attrNameLst>
                                          <p:attrName>style.rotation</p:attrName>
                                        </p:attrNameLst>
                                      </p:cBhvr>
                                      <p:tavLst>
                                        <p:tav tm="0">
                                          <p:val>
                                            <p:fltVal val="90"/>
                                          </p:val>
                                        </p:tav>
                                        <p:tav tm="100000">
                                          <p:val>
                                            <p:fltVal val="0"/>
                                          </p:val>
                                        </p:tav>
                                      </p:tavLst>
                                    </p:anim>
                                    <p:animEffect transition="in" filter="fade">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fltVal val="0"/>
                                          </p:val>
                                        </p:tav>
                                        <p:tav tm="100000">
                                          <p:val>
                                            <p:strVal val="#ppt_w"/>
                                          </p:val>
                                        </p:tav>
                                      </p:tavLst>
                                    </p:anim>
                                    <p:anim calcmode="lin" valueType="num">
                                      <p:cBhvr>
                                        <p:cTn id="40" dur="1000" fill="hold"/>
                                        <p:tgtEl>
                                          <p:spTgt spid="21"/>
                                        </p:tgtEl>
                                        <p:attrNameLst>
                                          <p:attrName>ppt_h</p:attrName>
                                        </p:attrNameLst>
                                      </p:cBhvr>
                                      <p:tavLst>
                                        <p:tav tm="0">
                                          <p:val>
                                            <p:fltVal val="0"/>
                                          </p:val>
                                        </p:tav>
                                        <p:tav tm="100000">
                                          <p:val>
                                            <p:strVal val="#ppt_h"/>
                                          </p:val>
                                        </p:tav>
                                      </p:tavLst>
                                    </p:anim>
                                    <p:anim calcmode="lin" valueType="num">
                                      <p:cBhvr>
                                        <p:cTn id="41" dur="1000" fill="hold"/>
                                        <p:tgtEl>
                                          <p:spTgt spid="21"/>
                                        </p:tgtEl>
                                        <p:attrNameLst>
                                          <p:attrName>style.rotation</p:attrName>
                                        </p:attrNameLst>
                                      </p:cBhvr>
                                      <p:tavLst>
                                        <p:tav tm="0">
                                          <p:val>
                                            <p:fltVal val="90"/>
                                          </p:val>
                                        </p:tav>
                                        <p:tav tm="100000">
                                          <p:val>
                                            <p:fltVal val="0"/>
                                          </p:val>
                                        </p:tav>
                                      </p:tavLst>
                                    </p:anim>
                                    <p:animEffect transition="in" filter="fade">
                                      <p:cBhvr>
                                        <p:cTn id="4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
                </p:tgtEl>
              </p:cMediaNode>
            </p:audio>
          </p:childTnLst>
        </p:cTn>
      </p:par>
    </p:tnLst>
    <p:bldLst>
      <p:bldP spid="20" grpId="0"/>
      <p:bldP spid="21" grpId="0"/>
      <p:bldP spid="2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606AA4-EE75-4284-3010-CB3DD3EE7B2F}"/>
              </a:ext>
            </a:extLst>
          </p:cNvPr>
          <p:cNvSpPr/>
          <p:nvPr/>
        </p:nvSpPr>
        <p:spPr>
          <a:xfrm>
            <a:off x="205274" y="1525415"/>
            <a:ext cx="6104991"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latin typeface="+mj-lt"/>
              </a:rPr>
              <a:t>Machu Picchu is in Peru in South America. It is an ancient city and it dates from 1450.</a:t>
            </a:r>
          </a:p>
        </p:txBody>
      </p:sp>
      <p:sp>
        <p:nvSpPr>
          <p:cNvPr id="9" name="Rectangle 8">
            <a:extLst>
              <a:ext uri="{FF2B5EF4-FFF2-40B4-BE49-F238E27FC236}">
                <a16:creationId xmlns:a16="http://schemas.microsoft.com/office/drawing/2014/main" id="{EFFEF9F7-1ADC-D8E7-B4E4-6A44F48872AD}"/>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mj-lt"/>
              </a:rPr>
              <a:t>Now listen again and check. </a:t>
            </a:r>
            <a:r>
              <a:rPr lang="en-US" sz="3600" b="1" i="1" dirty="0">
                <a:solidFill>
                  <a:srgbClr val="0070C0"/>
                </a:solidFill>
                <a:highlight>
                  <a:srgbClr val="FFFF00"/>
                </a:highlight>
                <a:latin typeface="+mj-lt"/>
                <a:sym typeface="Wingdings" panose="05000000000000000000" pitchFamily="2" charset="2"/>
              </a:rPr>
              <a:t> </a:t>
            </a:r>
            <a:r>
              <a:rPr lang="en-US" sz="3600" b="1" i="1" dirty="0">
                <a:solidFill>
                  <a:srgbClr val="0070C0"/>
                </a:solidFill>
                <a:highlight>
                  <a:srgbClr val="FFFF00"/>
                </a:highlight>
                <a:latin typeface="+mj-lt"/>
              </a:rPr>
              <a:t>SECOND TIME</a:t>
            </a:r>
          </a:p>
        </p:txBody>
      </p:sp>
      <p:sp>
        <p:nvSpPr>
          <p:cNvPr id="13" name="TextBox 12">
            <a:extLst>
              <a:ext uri="{FF2B5EF4-FFF2-40B4-BE49-F238E27FC236}">
                <a16:creationId xmlns:a16="http://schemas.microsoft.com/office/drawing/2014/main" id="{D4EACCDF-FEEA-6A47-DF84-B551282A61EE}"/>
              </a:ext>
            </a:extLst>
          </p:cNvPr>
          <p:cNvSpPr txBox="1"/>
          <p:nvPr/>
        </p:nvSpPr>
        <p:spPr>
          <a:xfrm>
            <a:off x="6478860" y="1507001"/>
            <a:ext cx="5597912" cy="2062103"/>
          </a:xfrm>
          <a:prstGeom prst="rect">
            <a:avLst/>
          </a:prstGeom>
          <a:noFill/>
        </p:spPr>
        <p:txBody>
          <a:bodyPr wrap="square">
            <a:spAutoFit/>
          </a:bodyPr>
          <a:lstStyle/>
          <a:p>
            <a:r>
              <a:rPr lang="en-US" sz="3200" dirty="0">
                <a:latin typeface="+mj-lt"/>
              </a:rPr>
              <a:t>Machu Picchu is in 1) _________ in South America.</a:t>
            </a:r>
          </a:p>
          <a:p>
            <a:r>
              <a:rPr lang="en-US" sz="3200" dirty="0">
                <a:latin typeface="+mj-lt"/>
              </a:rPr>
              <a:t>It is an ancient 2) ____________ and it dates from 1450. </a:t>
            </a:r>
          </a:p>
        </p:txBody>
      </p:sp>
      <p:sp>
        <p:nvSpPr>
          <p:cNvPr id="14" name="TextBox 13">
            <a:extLst>
              <a:ext uri="{FF2B5EF4-FFF2-40B4-BE49-F238E27FC236}">
                <a16:creationId xmlns:a16="http://schemas.microsoft.com/office/drawing/2014/main" id="{99AEAA9E-22FF-7A23-2F26-B01867564CD9}"/>
              </a:ext>
            </a:extLst>
          </p:cNvPr>
          <p:cNvSpPr txBox="1"/>
          <p:nvPr/>
        </p:nvSpPr>
        <p:spPr>
          <a:xfrm>
            <a:off x="10426832" y="1507001"/>
            <a:ext cx="1117146" cy="584775"/>
          </a:xfrm>
          <a:prstGeom prst="rect">
            <a:avLst/>
          </a:prstGeom>
          <a:noFill/>
        </p:spPr>
        <p:txBody>
          <a:bodyPr wrap="square">
            <a:spAutoFit/>
          </a:bodyPr>
          <a:lstStyle/>
          <a:p>
            <a:r>
              <a:rPr lang="en-US" sz="3200" dirty="0">
                <a:solidFill>
                  <a:srgbClr val="FF0000"/>
                </a:solidFill>
                <a:latin typeface="+mj-lt"/>
              </a:rPr>
              <a:t>Peru</a:t>
            </a:r>
          </a:p>
        </p:txBody>
      </p:sp>
      <p:pic>
        <p:nvPicPr>
          <p:cNvPr id="15" name="CD2 - TRACK 25">
            <a:hlinkClick r:id="" action="ppaction://media"/>
            <a:extLst>
              <a:ext uri="{FF2B5EF4-FFF2-40B4-BE49-F238E27FC236}">
                <a16:creationId xmlns:a16="http://schemas.microsoft.com/office/drawing/2014/main" id="{A5A791D4-ECEC-7AA6-9C31-36C6BAFA14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28507" y="5124123"/>
            <a:ext cx="595086" cy="595086"/>
          </a:xfrm>
          <a:prstGeom prst="rect">
            <a:avLst/>
          </a:prstGeom>
        </p:spPr>
      </p:pic>
      <p:sp>
        <p:nvSpPr>
          <p:cNvPr id="16" name="TextBox 15">
            <a:extLst>
              <a:ext uri="{FF2B5EF4-FFF2-40B4-BE49-F238E27FC236}">
                <a16:creationId xmlns:a16="http://schemas.microsoft.com/office/drawing/2014/main" id="{DF142C37-D4E3-A7BD-8340-F338588CDB86}"/>
              </a:ext>
            </a:extLst>
          </p:cNvPr>
          <p:cNvSpPr txBox="1"/>
          <p:nvPr/>
        </p:nvSpPr>
        <p:spPr>
          <a:xfrm>
            <a:off x="10217609" y="2469228"/>
            <a:ext cx="1117146" cy="584775"/>
          </a:xfrm>
          <a:prstGeom prst="rect">
            <a:avLst/>
          </a:prstGeom>
          <a:noFill/>
        </p:spPr>
        <p:txBody>
          <a:bodyPr wrap="square">
            <a:spAutoFit/>
          </a:bodyPr>
          <a:lstStyle/>
          <a:p>
            <a:r>
              <a:rPr lang="en-US" sz="3200" dirty="0">
                <a:solidFill>
                  <a:srgbClr val="FF0000"/>
                </a:solidFill>
                <a:latin typeface="+mj-lt"/>
              </a:rPr>
              <a:t>city</a:t>
            </a:r>
          </a:p>
        </p:txBody>
      </p:sp>
    </p:spTree>
    <p:extLst>
      <p:ext uri="{BB962C8B-B14F-4D97-AF65-F5344CB8AC3E}">
        <p14:creationId xmlns:p14="http://schemas.microsoft.com/office/powerpoint/2010/main" val="196213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5"/>
                </p:tgtEl>
              </p:cMediaNode>
            </p:audio>
          </p:childTnLst>
        </p:cTn>
      </p:par>
    </p:tnLst>
    <p:bldLst>
      <p:bldP spid="3" grpId="0" animBg="1"/>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606AA4-EE75-4284-3010-CB3DD3EE7B2F}"/>
              </a:ext>
            </a:extLst>
          </p:cNvPr>
          <p:cNvSpPr/>
          <p:nvPr/>
        </p:nvSpPr>
        <p:spPr>
          <a:xfrm>
            <a:off x="205273" y="1138791"/>
            <a:ext cx="6104991" cy="206210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latin typeface="+mj-lt"/>
              </a:rPr>
              <a:t>When the American historian Hiram Bingham discovered it in 1911, he said it was the ‘Lost City of the Incas’.</a:t>
            </a:r>
          </a:p>
        </p:txBody>
      </p:sp>
      <p:sp>
        <p:nvSpPr>
          <p:cNvPr id="9" name="Rectangle 8">
            <a:extLst>
              <a:ext uri="{FF2B5EF4-FFF2-40B4-BE49-F238E27FC236}">
                <a16:creationId xmlns:a16="http://schemas.microsoft.com/office/drawing/2014/main" id="{EFFEF9F7-1ADC-D8E7-B4E4-6A44F48872AD}"/>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mj-lt"/>
              </a:rPr>
              <a:t>Now listen again and check. </a:t>
            </a:r>
            <a:r>
              <a:rPr lang="en-US" sz="3600" b="1" i="1" dirty="0">
                <a:solidFill>
                  <a:srgbClr val="0070C0"/>
                </a:solidFill>
                <a:highlight>
                  <a:srgbClr val="FFFF00"/>
                </a:highlight>
                <a:latin typeface="+mj-lt"/>
                <a:sym typeface="Wingdings" panose="05000000000000000000" pitchFamily="2" charset="2"/>
              </a:rPr>
              <a:t> </a:t>
            </a:r>
            <a:r>
              <a:rPr lang="en-US" sz="3600" b="1" i="1" dirty="0">
                <a:solidFill>
                  <a:srgbClr val="0070C0"/>
                </a:solidFill>
                <a:highlight>
                  <a:srgbClr val="FFFF00"/>
                </a:highlight>
                <a:latin typeface="+mj-lt"/>
              </a:rPr>
              <a:t>SECOND TIME</a:t>
            </a:r>
          </a:p>
        </p:txBody>
      </p:sp>
      <p:sp>
        <p:nvSpPr>
          <p:cNvPr id="13" name="TextBox 12">
            <a:extLst>
              <a:ext uri="{FF2B5EF4-FFF2-40B4-BE49-F238E27FC236}">
                <a16:creationId xmlns:a16="http://schemas.microsoft.com/office/drawing/2014/main" id="{D4EACCDF-FEEA-6A47-DF84-B551282A61EE}"/>
              </a:ext>
            </a:extLst>
          </p:cNvPr>
          <p:cNvSpPr txBox="1"/>
          <p:nvPr/>
        </p:nvSpPr>
        <p:spPr>
          <a:xfrm>
            <a:off x="6478860" y="1507001"/>
            <a:ext cx="5597912" cy="1077218"/>
          </a:xfrm>
          <a:prstGeom prst="rect">
            <a:avLst/>
          </a:prstGeom>
          <a:noFill/>
        </p:spPr>
        <p:txBody>
          <a:bodyPr wrap="square">
            <a:spAutoFit/>
          </a:bodyPr>
          <a:lstStyle/>
          <a:p>
            <a:r>
              <a:rPr lang="en-US" sz="3200" dirty="0">
                <a:latin typeface="+mj-lt"/>
              </a:rPr>
              <a:t>An American historian</a:t>
            </a:r>
          </a:p>
          <a:p>
            <a:r>
              <a:rPr lang="en-US" sz="3200" dirty="0">
                <a:latin typeface="+mj-lt"/>
              </a:rPr>
              <a:t>discovered it in 3) ___________. </a:t>
            </a:r>
          </a:p>
        </p:txBody>
      </p:sp>
      <p:pic>
        <p:nvPicPr>
          <p:cNvPr id="15" name="CD2 - TRACK 25">
            <a:hlinkClick r:id="" action="ppaction://media"/>
            <a:extLst>
              <a:ext uri="{FF2B5EF4-FFF2-40B4-BE49-F238E27FC236}">
                <a16:creationId xmlns:a16="http://schemas.microsoft.com/office/drawing/2014/main" id="{A5A791D4-ECEC-7AA6-9C31-36C6BAFA14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03089" y="3746359"/>
            <a:ext cx="595086" cy="595086"/>
          </a:xfrm>
          <a:prstGeom prst="rect">
            <a:avLst/>
          </a:prstGeom>
        </p:spPr>
      </p:pic>
      <p:sp>
        <p:nvSpPr>
          <p:cNvPr id="10" name="TextBox 9">
            <a:extLst>
              <a:ext uri="{FF2B5EF4-FFF2-40B4-BE49-F238E27FC236}">
                <a16:creationId xmlns:a16="http://schemas.microsoft.com/office/drawing/2014/main" id="{9FB23E3C-4B18-896D-C53C-F49BCC97034D}"/>
              </a:ext>
            </a:extLst>
          </p:cNvPr>
          <p:cNvSpPr txBox="1"/>
          <p:nvPr/>
        </p:nvSpPr>
        <p:spPr>
          <a:xfrm>
            <a:off x="10140191" y="1999444"/>
            <a:ext cx="1117146" cy="584775"/>
          </a:xfrm>
          <a:prstGeom prst="rect">
            <a:avLst/>
          </a:prstGeom>
          <a:noFill/>
        </p:spPr>
        <p:txBody>
          <a:bodyPr wrap="square">
            <a:spAutoFit/>
          </a:bodyPr>
          <a:lstStyle/>
          <a:p>
            <a:r>
              <a:rPr lang="en-US" sz="3200" dirty="0">
                <a:solidFill>
                  <a:srgbClr val="FF0000"/>
                </a:solidFill>
                <a:latin typeface="+mj-lt"/>
              </a:rPr>
              <a:t>1911</a:t>
            </a:r>
          </a:p>
        </p:txBody>
      </p:sp>
    </p:spTree>
    <p:extLst>
      <p:ext uri="{BB962C8B-B14F-4D97-AF65-F5344CB8AC3E}">
        <p14:creationId xmlns:p14="http://schemas.microsoft.com/office/powerpoint/2010/main" val="413655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3"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606AA4-EE75-4284-3010-CB3DD3EE7B2F}"/>
              </a:ext>
            </a:extLst>
          </p:cNvPr>
          <p:cNvSpPr/>
          <p:nvPr/>
        </p:nvSpPr>
        <p:spPr>
          <a:xfrm>
            <a:off x="205273" y="1138791"/>
            <a:ext cx="6104991"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lvl="0"/>
            <a:r>
              <a:rPr lang="en-US" sz="3200" i="1" dirty="0">
                <a:solidFill>
                  <a:prstClr val="black"/>
                </a:solidFill>
                <a:latin typeface="+mj-lt"/>
              </a:rPr>
              <a:t>Today, the city is a UNESCO World Heritage site and around 1.5 million people visit it every year.</a:t>
            </a:r>
            <a:endParaRPr kumimoji="0" lang="en-US" sz="3200" b="0" i="1" u="none" strike="noStrike" kern="1200" cap="none" spc="0" normalizeH="0" baseline="0" noProof="0" dirty="0">
              <a:ln>
                <a:noFill/>
              </a:ln>
              <a:solidFill>
                <a:prstClr val="black"/>
              </a:solidFill>
              <a:effectLst/>
              <a:uLnTx/>
              <a:uFillTx/>
              <a:latin typeface="+mj-lt"/>
            </a:endParaRPr>
          </a:p>
        </p:txBody>
      </p:sp>
      <p:sp>
        <p:nvSpPr>
          <p:cNvPr id="9" name="Rectangle 8">
            <a:extLst>
              <a:ext uri="{FF2B5EF4-FFF2-40B4-BE49-F238E27FC236}">
                <a16:creationId xmlns:a16="http://schemas.microsoft.com/office/drawing/2014/main" id="{EFFEF9F7-1ADC-D8E7-B4E4-6A44F48872AD}"/>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70C0"/>
                </a:solidFill>
                <a:effectLst/>
                <a:uLnTx/>
                <a:uFillTx/>
                <a:latin typeface="+mj-lt"/>
                <a:ea typeface="+mn-ea"/>
                <a:cs typeface="Arial" charset="0"/>
              </a:rPr>
              <a:t>Now listen again and check. </a:t>
            </a:r>
            <a:r>
              <a:rPr kumimoji="0" lang="en-US" sz="3600" b="1" i="1" u="none" strike="noStrike" kern="1200" cap="none" spc="0" normalizeH="0" baseline="0" noProof="0" dirty="0">
                <a:ln>
                  <a:noFill/>
                </a:ln>
                <a:solidFill>
                  <a:srgbClr val="0070C0"/>
                </a:solidFill>
                <a:effectLst/>
                <a:highlight>
                  <a:srgbClr val="FFFF00"/>
                </a:highlight>
                <a:uLnTx/>
                <a:uFillTx/>
                <a:latin typeface="+mj-lt"/>
                <a:ea typeface="+mn-ea"/>
                <a:cs typeface="Arial" charset="0"/>
                <a:sym typeface="Wingdings" panose="05000000000000000000" pitchFamily="2" charset="2"/>
              </a:rPr>
              <a:t> </a:t>
            </a:r>
            <a:r>
              <a:rPr kumimoji="0" lang="en-US" sz="3600" b="1" i="1" u="none" strike="noStrike" kern="1200" cap="none" spc="0" normalizeH="0" baseline="0" noProof="0" dirty="0">
                <a:ln>
                  <a:noFill/>
                </a:ln>
                <a:solidFill>
                  <a:srgbClr val="0070C0"/>
                </a:solidFill>
                <a:effectLst/>
                <a:highlight>
                  <a:srgbClr val="FFFF00"/>
                </a:highlight>
                <a:uLnTx/>
                <a:uFillTx/>
                <a:latin typeface="+mj-lt"/>
                <a:ea typeface="+mn-ea"/>
                <a:cs typeface="Arial" charset="0"/>
              </a:rPr>
              <a:t>SECOND TIME</a:t>
            </a:r>
          </a:p>
        </p:txBody>
      </p:sp>
      <p:sp>
        <p:nvSpPr>
          <p:cNvPr id="13" name="TextBox 12">
            <a:extLst>
              <a:ext uri="{FF2B5EF4-FFF2-40B4-BE49-F238E27FC236}">
                <a16:creationId xmlns:a16="http://schemas.microsoft.com/office/drawing/2014/main" id="{D4EACCDF-FEEA-6A47-DF84-B551282A61EE}"/>
              </a:ext>
            </a:extLst>
          </p:cNvPr>
          <p:cNvSpPr txBox="1"/>
          <p:nvPr/>
        </p:nvSpPr>
        <p:spPr>
          <a:xfrm>
            <a:off x="6478860" y="1507001"/>
            <a:ext cx="5597912"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Arial" charset="0"/>
              </a:rPr>
              <a:t>Today, around 4) ____________ people visit it every year</a:t>
            </a:r>
          </a:p>
        </p:txBody>
      </p:sp>
      <p:pic>
        <p:nvPicPr>
          <p:cNvPr id="15" name="CD2 - TRACK 25">
            <a:hlinkClick r:id="" action="ppaction://media"/>
            <a:extLst>
              <a:ext uri="{FF2B5EF4-FFF2-40B4-BE49-F238E27FC236}">
                <a16:creationId xmlns:a16="http://schemas.microsoft.com/office/drawing/2014/main" id="{A5A791D4-ECEC-7AA6-9C31-36C6BAFA14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34270" y="3396164"/>
            <a:ext cx="595086" cy="595086"/>
          </a:xfrm>
          <a:prstGeom prst="rect">
            <a:avLst/>
          </a:prstGeom>
        </p:spPr>
      </p:pic>
      <p:sp>
        <p:nvSpPr>
          <p:cNvPr id="11" name="TextBox 10">
            <a:extLst>
              <a:ext uri="{FF2B5EF4-FFF2-40B4-BE49-F238E27FC236}">
                <a16:creationId xmlns:a16="http://schemas.microsoft.com/office/drawing/2014/main" id="{24075E6B-E15B-1696-E7D7-D6438B072031}"/>
              </a:ext>
            </a:extLst>
          </p:cNvPr>
          <p:cNvSpPr txBox="1"/>
          <p:nvPr/>
        </p:nvSpPr>
        <p:spPr>
          <a:xfrm>
            <a:off x="9563734" y="1507001"/>
            <a:ext cx="2681634" cy="584775"/>
          </a:xfrm>
          <a:prstGeom prst="rect">
            <a:avLst/>
          </a:prstGeom>
          <a:noFill/>
        </p:spPr>
        <p:txBody>
          <a:bodyPr wrap="square">
            <a:spAutoFit/>
          </a:bodyPr>
          <a:lstStyle/>
          <a:p>
            <a:r>
              <a:rPr lang="en-US" sz="3200" dirty="0">
                <a:solidFill>
                  <a:srgbClr val="FF0000"/>
                </a:solidFill>
                <a:latin typeface="+mj-lt"/>
              </a:rPr>
              <a:t>1.5 million</a:t>
            </a:r>
          </a:p>
        </p:txBody>
      </p:sp>
    </p:spTree>
    <p:extLst>
      <p:ext uri="{BB962C8B-B14F-4D97-AF65-F5344CB8AC3E}">
        <p14:creationId xmlns:p14="http://schemas.microsoft.com/office/powerpoint/2010/main" val="96909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3"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0F97E0-A155-7495-551A-22E932F70CF1}"/>
              </a:ext>
            </a:extLst>
          </p:cNvPr>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Extra practice</a:t>
            </a:r>
          </a:p>
        </p:txBody>
      </p:sp>
      <p:sp>
        <p:nvSpPr>
          <p:cNvPr id="3" name="TextBox 2">
            <a:extLst>
              <a:ext uri="{FF2B5EF4-FFF2-40B4-BE49-F238E27FC236}">
                <a16:creationId xmlns:a16="http://schemas.microsoft.com/office/drawing/2014/main" id="{367FC02F-13B5-28FB-2CB4-D73B16D5A18B}"/>
              </a:ext>
            </a:extLst>
          </p:cNvPr>
          <p:cNvSpPr txBox="1"/>
          <p:nvPr/>
        </p:nvSpPr>
        <p:spPr>
          <a:xfrm>
            <a:off x="947058" y="920621"/>
            <a:ext cx="10297884" cy="5016758"/>
          </a:xfrm>
          <a:prstGeom prst="rect">
            <a:avLst/>
          </a:prstGeom>
          <a:noFill/>
        </p:spPr>
        <p:txBody>
          <a:bodyPr wrap="square" rtlCol="0">
            <a:spAutoFit/>
          </a:bodyPr>
          <a:lstStyle/>
          <a:p>
            <a:r>
              <a:rPr lang="en-US" sz="3200" b="1" dirty="0">
                <a:solidFill>
                  <a:srgbClr val="0000CC"/>
                </a:solidFill>
                <a:latin typeface="+mj-lt"/>
              </a:rPr>
              <a:t>Listen again and decide whether the following statements are True, False, or Doesn’t say:</a:t>
            </a:r>
          </a:p>
          <a:p>
            <a:pPr marL="514350" indent="-514350">
              <a:buFont typeface="+mj-lt"/>
              <a:buAutoNum type="arabicPeriod"/>
            </a:pPr>
            <a:r>
              <a:rPr lang="en-US" sz="3200" dirty="0">
                <a:solidFill>
                  <a:srgbClr val="0000CC"/>
                </a:solidFill>
                <a:latin typeface="+mj-lt"/>
              </a:rPr>
              <a:t>Machu Picchu dates from the 15</a:t>
            </a:r>
            <a:r>
              <a:rPr lang="en-US" sz="3200" baseline="30000" dirty="0">
                <a:solidFill>
                  <a:srgbClr val="0000CC"/>
                </a:solidFill>
                <a:latin typeface="+mj-lt"/>
              </a:rPr>
              <a:t>th</a:t>
            </a:r>
            <a:r>
              <a:rPr lang="en-US" sz="3200" dirty="0">
                <a:solidFill>
                  <a:srgbClr val="0000CC"/>
                </a:solidFill>
                <a:latin typeface="+mj-lt"/>
              </a:rPr>
              <a:t> century. </a:t>
            </a:r>
          </a:p>
          <a:p>
            <a:pPr marL="514350" indent="-514350">
              <a:buFont typeface="+mj-lt"/>
              <a:buAutoNum type="arabicPeriod"/>
            </a:pPr>
            <a:r>
              <a:rPr lang="en-US" sz="3200" dirty="0">
                <a:solidFill>
                  <a:srgbClr val="0000CC"/>
                </a:solidFill>
                <a:latin typeface="+mj-lt"/>
              </a:rPr>
              <a:t>Machu Picchu was discovered by an American businessman. </a:t>
            </a:r>
          </a:p>
          <a:p>
            <a:pPr marL="514350" indent="-514350">
              <a:buFont typeface="+mj-lt"/>
              <a:buAutoNum type="arabicPeriod"/>
            </a:pPr>
            <a:r>
              <a:rPr lang="en-US" sz="3200" dirty="0">
                <a:solidFill>
                  <a:srgbClr val="0000CC"/>
                </a:solidFill>
                <a:latin typeface="+mj-lt"/>
              </a:rPr>
              <a:t>People left Machu Picchu after they built it because of war. </a:t>
            </a:r>
          </a:p>
          <a:p>
            <a:pPr marL="514350" indent="-514350">
              <a:buFont typeface="+mj-lt"/>
              <a:buAutoNum type="arabicPeriod"/>
            </a:pPr>
            <a:r>
              <a:rPr lang="en-US" sz="3200" dirty="0">
                <a:solidFill>
                  <a:srgbClr val="0000CC"/>
                </a:solidFill>
                <a:latin typeface="+mj-lt"/>
              </a:rPr>
              <a:t>Machu Picchu is one natural wonder of the world. </a:t>
            </a:r>
          </a:p>
          <a:p>
            <a:pPr marL="514350" indent="-514350">
              <a:buFont typeface="+mj-lt"/>
              <a:buAutoNum type="arabicPeriod"/>
            </a:pPr>
            <a:r>
              <a:rPr lang="en-US" sz="3200" dirty="0">
                <a:solidFill>
                  <a:srgbClr val="0000CC"/>
                </a:solidFill>
                <a:latin typeface="+mj-lt"/>
              </a:rPr>
              <a:t>More than one million people visit Machu Picchu every year. </a:t>
            </a:r>
          </a:p>
        </p:txBody>
      </p:sp>
    </p:spTree>
    <p:extLst>
      <p:ext uri="{BB962C8B-B14F-4D97-AF65-F5344CB8AC3E}">
        <p14:creationId xmlns:p14="http://schemas.microsoft.com/office/powerpoint/2010/main" val="2002816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06BC233E-F053-A3CB-6A52-1C44422AEC56}"/>
              </a:ext>
            </a:extLst>
          </p:cNvPr>
          <p:cNvSpPr txBox="1"/>
          <p:nvPr/>
        </p:nvSpPr>
        <p:spPr>
          <a:xfrm>
            <a:off x="816427" y="3137435"/>
            <a:ext cx="11117425" cy="3244158"/>
          </a:xfrm>
          <a:prstGeom prst="rect">
            <a:avLst/>
          </a:prstGeom>
          <a:noFill/>
        </p:spPr>
        <p:txBody>
          <a:bodyPr wrap="square">
            <a:spAutoFit/>
          </a:bodyPr>
          <a:lstStyle/>
          <a:p>
            <a:pPr marL="514350" indent="-514350">
              <a:lnSpc>
                <a:spcPct val="150000"/>
              </a:lnSpc>
              <a:buFont typeface="+mj-lt"/>
              <a:buAutoNum type="arabicPeriod"/>
            </a:pPr>
            <a:r>
              <a:rPr lang="en-US" sz="2800" dirty="0">
                <a:solidFill>
                  <a:srgbClr val="0000CC"/>
                </a:solidFill>
                <a:latin typeface="+mj-lt"/>
              </a:rPr>
              <a:t>Machu Picchu dates from the 15</a:t>
            </a:r>
            <a:r>
              <a:rPr lang="en-US" sz="2800" baseline="30000" dirty="0">
                <a:solidFill>
                  <a:srgbClr val="0000CC"/>
                </a:solidFill>
                <a:latin typeface="+mj-lt"/>
              </a:rPr>
              <a:t>th</a:t>
            </a:r>
            <a:r>
              <a:rPr lang="en-US" sz="2800" dirty="0">
                <a:solidFill>
                  <a:srgbClr val="0000CC"/>
                </a:solidFill>
                <a:latin typeface="+mj-lt"/>
              </a:rPr>
              <a:t> century. </a:t>
            </a:r>
          </a:p>
          <a:p>
            <a:pPr marL="514350" indent="-514350">
              <a:lnSpc>
                <a:spcPct val="150000"/>
              </a:lnSpc>
              <a:buFont typeface="+mj-lt"/>
              <a:buAutoNum type="arabicPeriod"/>
            </a:pPr>
            <a:r>
              <a:rPr lang="en-US" sz="2800" dirty="0">
                <a:solidFill>
                  <a:srgbClr val="0000CC"/>
                </a:solidFill>
                <a:latin typeface="+mj-lt"/>
              </a:rPr>
              <a:t>Machu Picchu was discovered by an American businessman. </a:t>
            </a:r>
          </a:p>
          <a:p>
            <a:pPr marL="514350" indent="-514350">
              <a:lnSpc>
                <a:spcPct val="150000"/>
              </a:lnSpc>
              <a:buFont typeface="+mj-lt"/>
              <a:buAutoNum type="arabicPeriod"/>
            </a:pPr>
            <a:r>
              <a:rPr lang="en-US" sz="2800" dirty="0">
                <a:solidFill>
                  <a:srgbClr val="0000CC"/>
                </a:solidFill>
                <a:latin typeface="+mj-lt"/>
              </a:rPr>
              <a:t>People left Machu Picchu after they built it because of war. </a:t>
            </a:r>
          </a:p>
          <a:p>
            <a:pPr marL="514350" indent="-514350">
              <a:lnSpc>
                <a:spcPct val="150000"/>
              </a:lnSpc>
              <a:buFont typeface="+mj-lt"/>
              <a:buAutoNum type="arabicPeriod"/>
            </a:pPr>
            <a:r>
              <a:rPr lang="en-US" sz="2800" dirty="0">
                <a:solidFill>
                  <a:srgbClr val="0000CC"/>
                </a:solidFill>
                <a:latin typeface="+mj-lt"/>
              </a:rPr>
              <a:t>Machu Picchu is one natural wonder of the world. </a:t>
            </a:r>
          </a:p>
          <a:p>
            <a:pPr marL="514350" indent="-514350">
              <a:lnSpc>
                <a:spcPct val="150000"/>
              </a:lnSpc>
              <a:buFont typeface="+mj-lt"/>
              <a:buAutoNum type="arabicPeriod"/>
            </a:pPr>
            <a:r>
              <a:rPr lang="en-US" sz="2800" dirty="0">
                <a:solidFill>
                  <a:srgbClr val="0000CC"/>
                </a:solidFill>
                <a:latin typeface="+mj-lt"/>
              </a:rPr>
              <a:t>More than one million people visit Machu Picchu every year. </a:t>
            </a:r>
          </a:p>
        </p:txBody>
      </p:sp>
      <p:sp>
        <p:nvSpPr>
          <p:cNvPr id="4" name="Rectangle 3">
            <a:extLst>
              <a:ext uri="{FF2B5EF4-FFF2-40B4-BE49-F238E27FC236}">
                <a16:creationId xmlns:a16="http://schemas.microsoft.com/office/drawing/2014/main" id="{131A4678-F0B0-3952-29B6-4C999595C2FF}"/>
              </a:ext>
            </a:extLst>
          </p:cNvPr>
          <p:cNvSpPr/>
          <p:nvPr/>
        </p:nvSpPr>
        <p:spPr>
          <a:xfrm>
            <a:off x="111965" y="32967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Pre-Listening</a:t>
            </a:r>
          </a:p>
        </p:txBody>
      </p:sp>
      <p:sp>
        <p:nvSpPr>
          <p:cNvPr id="6" name="Rectangle 5">
            <a:extLst>
              <a:ext uri="{FF2B5EF4-FFF2-40B4-BE49-F238E27FC236}">
                <a16:creationId xmlns:a16="http://schemas.microsoft.com/office/drawing/2014/main" id="{B85E6E7D-D429-E6AB-84D3-06C139761DA1}"/>
              </a:ext>
            </a:extLst>
          </p:cNvPr>
          <p:cNvSpPr/>
          <p:nvPr/>
        </p:nvSpPr>
        <p:spPr>
          <a:xfrm>
            <a:off x="367002" y="1080775"/>
            <a:ext cx="11457993" cy="206210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latin typeface="+mj-lt"/>
              </a:rPr>
              <a:t>Read the instruction quickly. Underline the key words. What are we going to do? </a:t>
            </a:r>
          </a:p>
          <a:p>
            <a:r>
              <a:rPr lang="en-US" sz="3200" b="1" dirty="0">
                <a:latin typeface="+mj-lt"/>
              </a:rPr>
              <a:t>Listen again and decide whether the following statements are True, False, or Doesn’t say.</a:t>
            </a:r>
          </a:p>
        </p:txBody>
      </p:sp>
      <p:cxnSp>
        <p:nvCxnSpPr>
          <p:cNvPr id="15" name="Straight Connector 14">
            <a:extLst>
              <a:ext uri="{FF2B5EF4-FFF2-40B4-BE49-F238E27FC236}">
                <a16:creationId xmlns:a16="http://schemas.microsoft.com/office/drawing/2014/main" id="{EFD5B119-8B70-9A66-19EC-AFCBCA06DC89}"/>
              </a:ext>
            </a:extLst>
          </p:cNvPr>
          <p:cNvCxnSpPr>
            <a:cxnSpLocks/>
          </p:cNvCxnSpPr>
          <p:nvPr/>
        </p:nvCxnSpPr>
        <p:spPr>
          <a:xfrm>
            <a:off x="8293097" y="2537759"/>
            <a:ext cx="1921332"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3525D1-6E85-C64D-1484-8561FB1010D4}"/>
              </a:ext>
            </a:extLst>
          </p:cNvPr>
          <p:cNvCxnSpPr>
            <a:cxnSpLocks/>
          </p:cNvCxnSpPr>
          <p:nvPr/>
        </p:nvCxnSpPr>
        <p:spPr>
          <a:xfrm>
            <a:off x="483426" y="3056643"/>
            <a:ext cx="4431474"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89A7547-7D74-A53E-AD97-6D34B10E79AC}"/>
              </a:ext>
            </a:extLst>
          </p:cNvPr>
          <p:cNvCxnSpPr>
            <a:cxnSpLocks/>
          </p:cNvCxnSpPr>
          <p:nvPr/>
        </p:nvCxnSpPr>
        <p:spPr>
          <a:xfrm>
            <a:off x="3568152" y="3733909"/>
            <a:ext cx="76340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C78DBFD-612B-3A0B-821C-111C54DFC70F}"/>
              </a:ext>
            </a:extLst>
          </p:cNvPr>
          <p:cNvCxnSpPr>
            <a:cxnSpLocks/>
          </p:cNvCxnSpPr>
          <p:nvPr/>
        </p:nvCxnSpPr>
        <p:spPr>
          <a:xfrm>
            <a:off x="5705667" y="3723023"/>
            <a:ext cx="1757563" cy="2494"/>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62EB6B-FAA2-E9F2-69D1-BD8AD7249EEA}"/>
              </a:ext>
            </a:extLst>
          </p:cNvPr>
          <p:cNvCxnSpPr>
            <a:cxnSpLocks/>
          </p:cNvCxnSpPr>
          <p:nvPr/>
        </p:nvCxnSpPr>
        <p:spPr>
          <a:xfrm flipV="1">
            <a:off x="4170201" y="4365280"/>
            <a:ext cx="1535466" cy="1088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D86D4E9-F2E7-032A-66F5-BD094ECF3374}"/>
              </a:ext>
            </a:extLst>
          </p:cNvPr>
          <p:cNvCxnSpPr>
            <a:cxnSpLocks/>
          </p:cNvCxnSpPr>
          <p:nvPr/>
        </p:nvCxnSpPr>
        <p:spPr>
          <a:xfrm flipV="1">
            <a:off x="6679162" y="4370601"/>
            <a:ext cx="3302236" cy="2993"/>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FE4049D-7FFB-12F3-F261-5F2021733AA4}"/>
              </a:ext>
            </a:extLst>
          </p:cNvPr>
          <p:cNvCxnSpPr>
            <a:cxnSpLocks/>
          </p:cNvCxnSpPr>
          <p:nvPr/>
        </p:nvCxnSpPr>
        <p:spPr>
          <a:xfrm>
            <a:off x="1450522" y="5000539"/>
            <a:ext cx="359311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C1C34D7-86FE-EC67-912C-183020639E69}"/>
              </a:ext>
            </a:extLst>
          </p:cNvPr>
          <p:cNvCxnSpPr>
            <a:cxnSpLocks/>
          </p:cNvCxnSpPr>
          <p:nvPr/>
        </p:nvCxnSpPr>
        <p:spPr>
          <a:xfrm>
            <a:off x="5149517" y="5015069"/>
            <a:ext cx="683394"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55976F5-663C-3421-FF4F-CCEEF82FA6A7}"/>
              </a:ext>
            </a:extLst>
          </p:cNvPr>
          <p:cNvCxnSpPr>
            <a:cxnSpLocks/>
          </p:cNvCxnSpPr>
          <p:nvPr/>
        </p:nvCxnSpPr>
        <p:spPr>
          <a:xfrm>
            <a:off x="9304563" y="5002294"/>
            <a:ext cx="561332"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569F2E2-981D-4148-BB54-81C9128B2E97}"/>
              </a:ext>
            </a:extLst>
          </p:cNvPr>
          <p:cNvCxnSpPr>
            <a:cxnSpLocks/>
          </p:cNvCxnSpPr>
          <p:nvPr/>
        </p:nvCxnSpPr>
        <p:spPr>
          <a:xfrm>
            <a:off x="4528457" y="5638963"/>
            <a:ext cx="2055991" cy="5443"/>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91F407B-5365-6E28-31BB-B3E35A81A89B}"/>
              </a:ext>
            </a:extLst>
          </p:cNvPr>
          <p:cNvCxnSpPr>
            <a:cxnSpLocks/>
          </p:cNvCxnSpPr>
          <p:nvPr/>
        </p:nvCxnSpPr>
        <p:spPr>
          <a:xfrm>
            <a:off x="7708818" y="5647091"/>
            <a:ext cx="88578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976A122-52E1-B51D-ECEE-67815D4C0113}"/>
              </a:ext>
            </a:extLst>
          </p:cNvPr>
          <p:cNvCxnSpPr>
            <a:cxnSpLocks/>
          </p:cNvCxnSpPr>
          <p:nvPr/>
        </p:nvCxnSpPr>
        <p:spPr>
          <a:xfrm>
            <a:off x="1450522" y="6302937"/>
            <a:ext cx="146279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578A6F1-3527-8976-024B-DCF809D82747}"/>
              </a:ext>
            </a:extLst>
          </p:cNvPr>
          <p:cNvCxnSpPr>
            <a:cxnSpLocks/>
          </p:cNvCxnSpPr>
          <p:nvPr/>
        </p:nvCxnSpPr>
        <p:spPr>
          <a:xfrm>
            <a:off x="3024789" y="6296988"/>
            <a:ext cx="1611005"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C7C2389-963F-3DE3-E2A8-AEEB01661466}"/>
              </a:ext>
            </a:extLst>
          </p:cNvPr>
          <p:cNvCxnSpPr>
            <a:cxnSpLocks/>
          </p:cNvCxnSpPr>
          <p:nvPr/>
        </p:nvCxnSpPr>
        <p:spPr>
          <a:xfrm>
            <a:off x="8626503" y="6265159"/>
            <a:ext cx="1386794"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36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heel(1)">
                                      <p:cBhvr>
                                        <p:cTn id="7" dur="2000"/>
                                        <p:tgtEl>
                                          <p:spTgt spid="6">
                                            <p:txEl>
                                              <p:pRg st="1" end="1"/>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ppt_x"/>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ppt_x"/>
                                          </p:val>
                                        </p:tav>
                                        <p:tav tm="100000">
                                          <p:val>
                                            <p:strVal val="#ppt_x"/>
                                          </p:val>
                                        </p:tav>
                                      </p:tavLst>
                                    </p:anim>
                                    <p:anim calcmode="lin" valueType="num">
                                      <p:cBhvr additive="base">
                                        <p:cTn id="31" dur="500" fill="hold"/>
                                        <p:tgtEl>
                                          <p:spTgt spid="4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additive="base">
                                        <p:cTn id="40" dur="500" fill="hold"/>
                                        <p:tgtEl>
                                          <p:spTgt spid="48"/>
                                        </p:tgtEl>
                                        <p:attrNameLst>
                                          <p:attrName>ppt_x</p:attrName>
                                        </p:attrNameLst>
                                      </p:cBhvr>
                                      <p:tavLst>
                                        <p:tav tm="0">
                                          <p:val>
                                            <p:strVal val="#ppt_x"/>
                                          </p:val>
                                        </p:tav>
                                        <p:tav tm="100000">
                                          <p:val>
                                            <p:strVal val="#ppt_x"/>
                                          </p:val>
                                        </p:tav>
                                      </p:tavLst>
                                    </p:anim>
                                    <p:anim calcmode="lin" valueType="num">
                                      <p:cBhvr additive="base">
                                        <p:cTn id="41" dur="500" fill="hold"/>
                                        <p:tgtEl>
                                          <p:spTgt spid="4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additive="base">
                                        <p:cTn id="44" dur="500" fill="hold"/>
                                        <p:tgtEl>
                                          <p:spTgt spid="49"/>
                                        </p:tgtEl>
                                        <p:attrNameLst>
                                          <p:attrName>ppt_x</p:attrName>
                                        </p:attrNameLst>
                                      </p:cBhvr>
                                      <p:tavLst>
                                        <p:tav tm="0">
                                          <p:val>
                                            <p:strVal val="#ppt_x"/>
                                          </p:val>
                                        </p:tav>
                                        <p:tav tm="100000">
                                          <p:val>
                                            <p:strVal val="#ppt_x"/>
                                          </p:val>
                                        </p:tav>
                                      </p:tavLst>
                                    </p:anim>
                                    <p:anim calcmode="lin" valueType="num">
                                      <p:cBhvr additive="base">
                                        <p:cTn id="45" dur="500" fill="hold"/>
                                        <p:tgtEl>
                                          <p:spTgt spid="49"/>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additive="base">
                                        <p:cTn id="48" dur="500" fill="hold"/>
                                        <p:tgtEl>
                                          <p:spTgt spid="50"/>
                                        </p:tgtEl>
                                        <p:attrNameLst>
                                          <p:attrName>ppt_x</p:attrName>
                                        </p:attrNameLst>
                                      </p:cBhvr>
                                      <p:tavLst>
                                        <p:tav tm="0">
                                          <p:val>
                                            <p:strVal val="#ppt_x"/>
                                          </p:val>
                                        </p:tav>
                                        <p:tav tm="100000">
                                          <p:val>
                                            <p:strVal val="#ppt_x"/>
                                          </p:val>
                                        </p:tav>
                                      </p:tavLst>
                                    </p:anim>
                                    <p:anim calcmode="lin" valueType="num">
                                      <p:cBhvr additive="base">
                                        <p:cTn id="4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additive="base">
                                        <p:cTn id="54" dur="500" fill="hold"/>
                                        <p:tgtEl>
                                          <p:spTgt spid="52"/>
                                        </p:tgtEl>
                                        <p:attrNameLst>
                                          <p:attrName>ppt_x</p:attrName>
                                        </p:attrNameLst>
                                      </p:cBhvr>
                                      <p:tavLst>
                                        <p:tav tm="0">
                                          <p:val>
                                            <p:strVal val="#ppt_x"/>
                                          </p:val>
                                        </p:tav>
                                        <p:tav tm="100000">
                                          <p:val>
                                            <p:strVal val="#ppt_x"/>
                                          </p:val>
                                        </p:tav>
                                      </p:tavLst>
                                    </p:anim>
                                    <p:anim calcmode="lin" valueType="num">
                                      <p:cBhvr additive="base">
                                        <p:cTn id="55" dur="500" fill="hold"/>
                                        <p:tgtEl>
                                          <p:spTgt spid="52"/>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 calcmode="lin" valueType="num">
                                      <p:cBhvr additive="base">
                                        <p:cTn id="58" dur="500" fill="hold"/>
                                        <p:tgtEl>
                                          <p:spTgt spid="53"/>
                                        </p:tgtEl>
                                        <p:attrNameLst>
                                          <p:attrName>ppt_x</p:attrName>
                                        </p:attrNameLst>
                                      </p:cBhvr>
                                      <p:tavLst>
                                        <p:tav tm="0">
                                          <p:val>
                                            <p:strVal val="#ppt_x"/>
                                          </p:val>
                                        </p:tav>
                                        <p:tav tm="100000">
                                          <p:val>
                                            <p:strVal val="#ppt_x"/>
                                          </p:val>
                                        </p:tav>
                                      </p:tavLst>
                                    </p:anim>
                                    <p:anim calcmode="lin" valueType="num">
                                      <p:cBhvr additive="base">
                                        <p:cTn id="5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54"/>
                                        </p:tgtEl>
                                        <p:attrNameLst>
                                          <p:attrName>style.visibility</p:attrName>
                                        </p:attrNameLst>
                                      </p:cBhvr>
                                      <p:to>
                                        <p:strVal val="visible"/>
                                      </p:to>
                                    </p:set>
                                    <p:anim calcmode="lin" valueType="num">
                                      <p:cBhvr additive="base">
                                        <p:cTn id="64" dur="500" fill="hold"/>
                                        <p:tgtEl>
                                          <p:spTgt spid="54"/>
                                        </p:tgtEl>
                                        <p:attrNameLst>
                                          <p:attrName>ppt_x</p:attrName>
                                        </p:attrNameLst>
                                      </p:cBhvr>
                                      <p:tavLst>
                                        <p:tav tm="0">
                                          <p:val>
                                            <p:strVal val="#ppt_x"/>
                                          </p:val>
                                        </p:tav>
                                        <p:tav tm="100000">
                                          <p:val>
                                            <p:strVal val="#ppt_x"/>
                                          </p:val>
                                        </p:tav>
                                      </p:tavLst>
                                    </p:anim>
                                    <p:anim calcmode="lin" valueType="num">
                                      <p:cBhvr additive="base">
                                        <p:cTn id="65" dur="500" fill="hold"/>
                                        <p:tgtEl>
                                          <p:spTgt spid="54"/>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55"/>
                                        </p:tgtEl>
                                        <p:attrNameLst>
                                          <p:attrName>style.visibility</p:attrName>
                                        </p:attrNameLst>
                                      </p:cBhvr>
                                      <p:to>
                                        <p:strVal val="visible"/>
                                      </p:to>
                                    </p:set>
                                    <p:anim calcmode="lin" valueType="num">
                                      <p:cBhvr additive="base">
                                        <p:cTn id="68" dur="500" fill="hold"/>
                                        <p:tgtEl>
                                          <p:spTgt spid="55"/>
                                        </p:tgtEl>
                                        <p:attrNameLst>
                                          <p:attrName>ppt_x</p:attrName>
                                        </p:attrNameLst>
                                      </p:cBhvr>
                                      <p:tavLst>
                                        <p:tav tm="0">
                                          <p:val>
                                            <p:strVal val="#ppt_x"/>
                                          </p:val>
                                        </p:tav>
                                        <p:tav tm="100000">
                                          <p:val>
                                            <p:strVal val="#ppt_x"/>
                                          </p:val>
                                        </p:tav>
                                      </p:tavLst>
                                    </p:anim>
                                    <p:anim calcmode="lin" valueType="num">
                                      <p:cBhvr additive="base">
                                        <p:cTn id="69" dur="500" fill="hold"/>
                                        <p:tgtEl>
                                          <p:spTgt spid="55"/>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57"/>
                                        </p:tgtEl>
                                        <p:attrNameLst>
                                          <p:attrName>style.visibility</p:attrName>
                                        </p:attrNameLst>
                                      </p:cBhvr>
                                      <p:to>
                                        <p:strVal val="visible"/>
                                      </p:to>
                                    </p:set>
                                    <p:anim calcmode="lin" valueType="num">
                                      <p:cBhvr additive="base">
                                        <p:cTn id="72" dur="500" fill="hold"/>
                                        <p:tgtEl>
                                          <p:spTgt spid="57"/>
                                        </p:tgtEl>
                                        <p:attrNameLst>
                                          <p:attrName>ppt_x</p:attrName>
                                        </p:attrNameLst>
                                      </p:cBhvr>
                                      <p:tavLst>
                                        <p:tav tm="0">
                                          <p:val>
                                            <p:strVal val="#ppt_x"/>
                                          </p:val>
                                        </p:tav>
                                        <p:tav tm="100000">
                                          <p:val>
                                            <p:strVal val="#ppt_x"/>
                                          </p:val>
                                        </p:tav>
                                      </p:tavLst>
                                    </p:anim>
                                    <p:anim calcmode="lin" valueType="num">
                                      <p:cBhvr additive="base">
                                        <p:cTn id="7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96988" y="1609292"/>
            <a:ext cx="3255962" cy="661987"/>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Warm-up</a:t>
            </a:r>
            <a:endParaRPr lang="en-US" b="1" dirty="0"/>
          </a:p>
        </p:txBody>
      </p:sp>
      <p:sp>
        <p:nvSpPr>
          <p:cNvPr id="8" name="Rounded Rectangle 7"/>
          <p:cNvSpPr/>
          <p:nvPr/>
        </p:nvSpPr>
        <p:spPr>
          <a:xfrm>
            <a:off x="1296988" y="3159120"/>
            <a:ext cx="3255962" cy="661987"/>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Speaking</a:t>
            </a:r>
            <a:endParaRPr lang="en-US" b="1" dirty="0"/>
          </a:p>
        </p:txBody>
      </p:sp>
      <p:sp>
        <p:nvSpPr>
          <p:cNvPr id="9" name="Rounded Rectangle 8"/>
          <p:cNvSpPr/>
          <p:nvPr/>
        </p:nvSpPr>
        <p:spPr>
          <a:xfrm>
            <a:off x="1296988" y="3935838"/>
            <a:ext cx="3255962" cy="661988"/>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Listening </a:t>
            </a:r>
            <a:endParaRPr lang="en-US" b="1" dirty="0"/>
          </a:p>
        </p:txBody>
      </p:sp>
      <p:sp>
        <p:nvSpPr>
          <p:cNvPr id="10" name="Rounded Rectangle 9"/>
          <p:cNvSpPr/>
          <p:nvPr/>
        </p:nvSpPr>
        <p:spPr>
          <a:xfrm>
            <a:off x="1296988" y="5504802"/>
            <a:ext cx="3255962" cy="661988"/>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Wrap-up</a:t>
            </a:r>
            <a:endParaRPr lang="en-US" b="1" dirty="0"/>
          </a:p>
        </p:txBody>
      </p:sp>
      <p:sp>
        <p:nvSpPr>
          <p:cNvPr id="13" name="Rounded Rectangle 12"/>
          <p:cNvSpPr/>
          <p:nvPr/>
        </p:nvSpPr>
        <p:spPr>
          <a:xfrm>
            <a:off x="1300163" y="496888"/>
            <a:ext cx="3255962" cy="663575"/>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Lesson Outline</a:t>
            </a:r>
            <a:endParaRPr lang="en-US" b="1" dirty="0"/>
          </a:p>
        </p:txBody>
      </p:sp>
      <p:sp>
        <p:nvSpPr>
          <p:cNvPr id="11" name="Rounded Rectangle 7">
            <a:extLst>
              <a:ext uri="{FF2B5EF4-FFF2-40B4-BE49-F238E27FC236}">
                <a16:creationId xmlns:a16="http://schemas.microsoft.com/office/drawing/2014/main" id="{8F2F48A8-E18C-97DA-F37B-54FDC46B08D5}"/>
              </a:ext>
            </a:extLst>
          </p:cNvPr>
          <p:cNvSpPr/>
          <p:nvPr/>
        </p:nvSpPr>
        <p:spPr>
          <a:xfrm>
            <a:off x="1296988" y="2384206"/>
            <a:ext cx="3255962" cy="661987"/>
          </a:xfrm>
          <a:prstGeom prst="roundRect">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12" name="Rounded Rectangle 8">
            <a:extLst>
              <a:ext uri="{FF2B5EF4-FFF2-40B4-BE49-F238E27FC236}">
                <a16:creationId xmlns:a16="http://schemas.microsoft.com/office/drawing/2014/main" id="{5ECD1BAF-89ED-9D8E-A25C-30962BFE76A0}"/>
              </a:ext>
            </a:extLst>
          </p:cNvPr>
          <p:cNvSpPr/>
          <p:nvPr/>
        </p:nvSpPr>
        <p:spPr>
          <a:xfrm>
            <a:off x="1296988" y="4731206"/>
            <a:ext cx="3255962" cy="661988"/>
          </a:xfrm>
          <a:prstGeom prst="roundRect">
            <a:avLst/>
          </a:prstGeom>
          <a:solidFill>
            <a:schemeClr val="tx2">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Writing</a:t>
            </a:r>
            <a:endParaRPr lang="en-US" b="1" dirty="0"/>
          </a:p>
        </p:txBody>
      </p:sp>
      <p:pic>
        <p:nvPicPr>
          <p:cNvPr id="3" name="Picture 2"/>
          <p:cNvPicPr>
            <a:picLocks noChangeAspect="1"/>
          </p:cNvPicPr>
          <p:nvPr/>
        </p:nvPicPr>
        <p:blipFill>
          <a:blip r:embed="rId2"/>
          <a:stretch>
            <a:fillRect/>
          </a:stretch>
        </p:blipFill>
        <p:spPr>
          <a:xfrm>
            <a:off x="7117199" y="494145"/>
            <a:ext cx="4227771" cy="5869710"/>
          </a:xfrm>
          <a:prstGeom prst="rect">
            <a:avLst/>
          </a:prstGeom>
          <a:effectLst>
            <a:outerShdw blurRad="63500" sx="102000" sy="102000" algn="ctr" rotWithShape="0">
              <a:prstClr val="black">
                <a:alpha val="40000"/>
              </a:prstClr>
            </a:outerShdw>
          </a:effectLst>
        </p:spPr>
      </p:pic>
    </p:spTree>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425CD7-29B4-3CC8-E44D-46C4C2051589}"/>
              </a:ext>
            </a:extLst>
          </p:cNvPr>
          <p:cNvSpPr/>
          <p:nvPr/>
        </p:nvSpPr>
        <p:spPr>
          <a:xfrm>
            <a:off x="153129" y="1014073"/>
            <a:ext cx="120554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0070C0"/>
                </a:solidFill>
                <a:effectLst/>
                <a:uLnTx/>
                <a:uFillTx/>
                <a:latin typeface="+mj-lt"/>
                <a:ea typeface="+mn-ea"/>
                <a:cs typeface="Arial" charset="0"/>
              </a:rPr>
              <a:t>Now listen and choose the correct answer</a:t>
            </a:r>
            <a:r>
              <a:rPr kumimoji="0" lang="en-US" sz="3200" b="0" i="1" u="none" strike="noStrike" kern="1200" cap="none" spc="0" normalizeH="0" baseline="0" noProof="0" dirty="0">
                <a:ln>
                  <a:noFill/>
                </a:ln>
                <a:solidFill>
                  <a:srgbClr val="0070C0"/>
                </a:solidFill>
                <a:effectLst/>
                <a:uLnTx/>
                <a:uFillTx/>
                <a:latin typeface="+mj-lt"/>
                <a:ea typeface="+mn-ea"/>
                <a:cs typeface="Arial" charset="0"/>
              </a:rPr>
              <a:t>. </a:t>
            </a:r>
            <a:r>
              <a:rPr kumimoji="0" lang="en-US" sz="3200" b="1" i="1" u="none" strike="noStrike" kern="1200" cap="none" spc="0" normalizeH="0" baseline="0" noProof="0" dirty="0">
                <a:ln>
                  <a:noFill/>
                </a:ln>
                <a:solidFill>
                  <a:srgbClr val="0070C0"/>
                </a:solidFill>
                <a:effectLst/>
                <a:highlight>
                  <a:srgbClr val="FFFF00"/>
                </a:highlight>
                <a:uLnTx/>
                <a:uFillTx/>
                <a:latin typeface="+mj-lt"/>
                <a:ea typeface="+mn-ea"/>
                <a:cs typeface="Arial" charset="0"/>
                <a:sym typeface="Wingdings" panose="05000000000000000000" pitchFamily="2" charset="2"/>
              </a:rPr>
              <a:t> </a:t>
            </a:r>
            <a:r>
              <a:rPr kumimoji="0" lang="en-US" sz="3200" b="1" i="1" u="none" strike="noStrike" kern="1200" cap="none" spc="0" normalizeH="0" baseline="0" noProof="0" dirty="0">
                <a:ln>
                  <a:noFill/>
                </a:ln>
                <a:solidFill>
                  <a:srgbClr val="0070C0"/>
                </a:solidFill>
                <a:effectLst/>
                <a:highlight>
                  <a:srgbClr val="FFFF00"/>
                </a:highlight>
                <a:uLnTx/>
                <a:uFillTx/>
                <a:latin typeface="+mj-lt"/>
                <a:ea typeface="+mn-ea"/>
                <a:cs typeface="Arial" charset="0"/>
              </a:rPr>
              <a:t>THIRD TIME</a:t>
            </a:r>
            <a:endParaRPr kumimoji="0" lang="en-US" sz="3600" b="1" i="1" u="none" strike="noStrike" kern="1200" cap="none" spc="0" normalizeH="0" baseline="0" noProof="0" dirty="0">
              <a:ln>
                <a:noFill/>
              </a:ln>
              <a:solidFill>
                <a:srgbClr val="0070C0"/>
              </a:solidFill>
              <a:effectLst/>
              <a:highlight>
                <a:srgbClr val="FFFF00"/>
              </a:highlight>
              <a:uLnTx/>
              <a:uFillTx/>
              <a:latin typeface="+mj-lt"/>
              <a:ea typeface="+mn-ea"/>
              <a:cs typeface="Arial" charset="0"/>
            </a:endParaRPr>
          </a:p>
        </p:txBody>
      </p:sp>
      <p:sp>
        <p:nvSpPr>
          <p:cNvPr id="6" name="TextBox 5">
            <a:extLst>
              <a:ext uri="{FF2B5EF4-FFF2-40B4-BE49-F238E27FC236}">
                <a16:creationId xmlns:a16="http://schemas.microsoft.com/office/drawing/2014/main" id="{FE4CADAB-C97E-6904-2682-D0DA56C9E30C}"/>
              </a:ext>
            </a:extLst>
          </p:cNvPr>
          <p:cNvSpPr txBox="1"/>
          <p:nvPr/>
        </p:nvSpPr>
        <p:spPr>
          <a:xfrm>
            <a:off x="111965" y="1746624"/>
            <a:ext cx="5143043"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70C0"/>
                </a:solidFill>
                <a:effectLst/>
                <a:highlight>
                  <a:srgbClr val="FFFF00"/>
                </a:highlight>
                <a:uLnTx/>
                <a:uFillTx/>
                <a:latin typeface="+mj-lt"/>
                <a:ea typeface="+mn-ea"/>
                <a:cs typeface="Arial" charset="0"/>
                <a:sym typeface="Wingdings" panose="05000000000000000000" pitchFamily="2" charset="2"/>
              </a:rPr>
              <a:t> YOUR ANSWER?</a:t>
            </a:r>
            <a:endParaRPr kumimoji="0" lang="en-US" sz="2800" b="0" i="0" u="none" strike="noStrike" kern="1200" cap="none" spc="0" normalizeH="0" baseline="0" noProof="0" dirty="0">
              <a:ln>
                <a:noFill/>
              </a:ln>
              <a:solidFill>
                <a:prstClr val="black"/>
              </a:solidFill>
              <a:effectLst/>
              <a:uLnTx/>
              <a:uFillTx/>
              <a:latin typeface="+mj-lt"/>
              <a:ea typeface="+mn-ea"/>
              <a:cs typeface="Arial" charset="0"/>
            </a:endParaRPr>
          </a:p>
        </p:txBody>
      </p:sp>
      <p:sp>
        <p:nvSpPr>
          <p:cNvPr id="7" name="TextBox 6">
            <a:extLst>
              <a:ext uri="{FF2B5EF4-FFF2-40B4-BE49-F238E27FC236}">
                <a16:creationId xmlns:a16="http://schemas.microsoft.com/office/drawing/2014/main" id="{ECCA99F7-C253-576A-F0AF-40499C6AFCEB}"/>
              </a:ext>
            </a:extLst>
          </p:cNvPr>
          <p:cNvSpPr txBox="1"/>
          <p:nvPr/>
        </p:nvSpPr>
        <p:spPr>
          <a:xfrm>
            <a:off x="730072" y="5600964"/>
            <a:ext cx="1722018"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70C0"/>
                </a:solidFill>
                <a:effectLst/>
                <a:highlight>
                  <a:srgbClr val="FFFF00"/>
                </a:highlight>
                <a:uLnTx/>
                <a:uFillTx/>
                <a:latin typeface="+mj-lt"/>
                <a:ea typeface="+mn-ea"/>
                <a:cs typeface="Arial" charset="0"/>
                <a:sym typeface="Wingdings" panose="05000000000000000000" pitchFamily="2" charset="2"/>
              </a:rPr>
              <a:t> WHY?</a:t>
            </a:r>
            <a:endParaRPr kumimoji="0" lang="en-US" sz="2800" b="0" i="0" u="none" strike="noStrike" kern="1200" cap="none" spc="0" normalizeH="0" baseline="0" noProof="0" dirty="0">
              <a:ln>
                <a:noFill/>
              </a:ln>
              <a:solidFill>
                <a:prstClr val="black"/>
              </a:solidFill>
              <a:effectLst/>
              <a:uLnTx/>
              <a:uFillTx/>
              <a:latin typeface="+mj-lt"/>
              <a:ea typeface="+mn-ea"/>
              <a:cs typeface="Arial" charset="0"/>
            </a:endParaRPr>
          </a:p>
        </p:txBody>
      </p:sp>
      <p:sp>
        <p:nvSpPr>
          <p:cNvPr id="10" name="Rectangle 9">
            <a:extLst>
              <a:ext uri="{FF2B5EF4-FFF2-40B4-BE49-F238E27FC236}">
                <a16:creationId xmlns:a16="http://schemas.microsoft.com/office/drawing/2014/main" id="{DD3D6EAC-87A2-4CCE-C3D1-8D23B68EAFE7}"/>
              </a:ext>
            </a:extLst>
          </p:cNvPr>
          <p:cNvSpPr/>
          <p:nvPr/>
        </p:nvSpPr>
        <p:spPr>
          <a:xfrm>
            <a:off x="111965" y="438537"/>
            <a:ext cx="18847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j-lt"/>
                <a:ea typeface="+mn-ea"/>
                <a:cs typeface="+mn-cs"/>
              </a:rPr>
              <a:t>While-Listening</a:t>
            </a:r>
          </a:p>
        </p:txBody>
      </p:sp>
      <p:sp>
        <p:nvSpPr>
          <p:cNvPr id="14" name="TextBox 13">
            <a:extLst>
              <a:ext uri="{FF2B5EF4-FFF2-40B4-BE49-F238E27FC236}">
                <a16:creationId xmlns:a16="http://schemas.microsoft.com/office/drawing/2014/main" id="{157A7CC4-20A1-DE19-C195-6F7FA316CFE8}"/>
              </a:ext>
            </a:extLst>
          </p:cNvPr>
          <p:cNvSpPr txBox="1"/>
          <p:nvPr/>
        </p:nvSpPr>
        <p:spPr>
          <a:xfrm>
            <a:off x="153129" y="2186868"/>
            <a:ext cx="11996057" cy="4016484"/>
          </a:xfrm>
          <a:prstGeom prst="rect">
            <a:avLst/>
          </a:prstGeom>
          <a:noFill/>
        </p:spPr>
        <p:txBody>
          <a:bodyPr wrap="square">
            <a:spAutoFit/>
          </a:bodyPr>
          <a:lstStyle/>
          <a:p>
            <a:pPr marL="514350" indent="-514350">
              <a:lnSpc>
                <a:spcPct val="150000"/>
              </a:lnSpc>
              <a:buFont typeface="+mj-lt"/>
              <a:buAutoNum type="arabicPeriod"/>
            </a:pPr>
            <a:r>
              <a:rPr lang="en-US" sz="3000" dirty="0">
                <a:solidFill>
                  <a:srgbClr val="0000CC"/>
                </a:solidFill>
                <a:latin typeface="+mj-lt"/>
              </a:rPr>
              <a:t>Machu Picchu dates from the 15</a:t>
            </a:r>
            <a:r>
              <a:rPr lang="en-US" sz="3000" baseline="30000" dirty="0">
                <a:solidFill>
                  <a:srgbClr val="0000CC"/>
                </a:solidFill>
                <a:latin typeface="+mj-lt"/>
              </a:rPr>
              <a:t>th</a:t>
            </a:r>
            <a:r>
              <a:rPr lang="en-US" sz="3000" dirty="0">
                <a:solidFill>
                  <a:srgbClr val="0000CC"/>
                </a:solidFill>
                <a:latin typeface="+mj-lt"/>
              </a:rPr>
              <a:t> century. </a:t>
            </a:r>
          </a:p>
          <a:p>
            <a:pPr marL="514350" indent="-514350">
              <a:lnSpc>
                <a:spcPct val="150000"/>
              </a:lnSpc>
              <a:buFont typeface="+mj-lt"/>
              <a:buAutoNum type="arabicPeriod"/>
            </a:pPr>
            <a:r>
              <a:rPr lang="en-US" sz="3000" dirty="0">
                <a:solidFill>
                  <a:srgbClr val="0000CC"/>
                </a:solidFill>
                <a:latin typeface="+mj-lt"/>
              </a:rPr>
              <a:t>Machu Picchu was discovered by an American businessman. </a:t>
            </a:r>
          </a:p>
          <a:p>
            <a:pPr marL="514350" indent="-514350">
              <a:lnSpc>
                <a:spcPct val="150000"/>
              </a:lnSpc>
              <a:buFont typeface="+mj-lt"/>
              <a:buAutoNum type="arabicPeriod"/>
            </a:pPr>
            <a:r>
              <a:rPr lang="en-US" sz="3000" dirty="0">
                <a:solidFill>
                  <a:srgbClr val="0000CC"/>
                </a:solidFill>
                <a:latin typeface="+mj-lt"/>
              </a:rPr>
              <a:t>People left Machu Picchu after they built it because of war. </a:t>
            </a:r>
          </a:p>
          <a:p>
            <a:pPr marL="514350" indent="-514350">
              <a:lnSpc>
                <a:spcPct val="150000"/>
              </a:lnSpc>
              <a:buFont typeface="+mj-lt"/>
              <a:buAutoNum type="arabicPeriod"/>
            </a:pPr>
            <a:r>
              <a:rPr lang="en-US" sz="3000" dirty="0">
                <a:solidFill>
                  <a:srgbClr val="0000CC"/>
                </a:solidFill>
                <a:latin typeface="+mj-lt"/>
              </a:rPr>
              <a:t>Machu Picchu is one natural wonder of the world. </a:t>
            </a:r>
          </a:p>
          <a:p>
            <a:pPr marL="514350" indent="-514350">
              <a:lnSpc>
                <a:spcPct val="150000"/>
              </a:lnSpc>
              <a:buFont typeface="+mj-lt"/>
              <a:buAutoNum type="arabicPeriod"/>
            </a:pPr>
            <a:r>
              <a:rPr lang="en-US" sz="3000" dirty="0">
                <a:solidFill>
                  <a:srgbClr val="0000CC"/>
                </a:solidFill>
                <a:latin typeface="+mj-lt"/>
              </a:rPr>
              <a:t>More than one million people visit Machu Picchu every year. </a:t>
            </a:r>
          </a:p>
          <a:p>
            <a:pPr marL="514350" indent="-514350">
              <a:buFont typeface="+mj-lt"/>
              <a:buAutoNum type="arabicPeriod"/>
            </a:pPr>
            <a:endParaRPr lang="en-US" sz="3000" dirty="0">
              <a:solidFill>
                <a:srgbClr val="0000CC"/>
              </a:solidFill>
              <a:latin typeface="+mj-lt"/>
            </a:endParaRPr>
          </a:p>
        </p:txBody>
      </p:sp>
      <p:sp>
        <p:nvSpPr>
          <p:cNvPr id="4" name="Rectangle 3">
            <a:extLst>
              <a:ext uri="{FF2B5EF4-FFF2-40B4-BE49-F238E27FC236}">
                <a16:creationId xmlns:a16="http://schemas.microsoft.com/office/drawing/2014/main" id="{7A45BE32-D2A3-D916-D5FF-75B820411B8F}"/>
              </a:ext>
            </a:extLst>
          </p:cNvPr>
          <p:cNvSpPr/>
          <p:nvPr/>
        </p:nvSpPr>
        <p:spPr>
          <a:xfrm>
            <a:off x="7950988" y="2269844"/>
            <a:ext cx="922239" cy="584775"/>
          </a:xfrm>
          <a:prstGeom prst="rect">
            <a:avLst/>
          </a:prstGeom>
          <a:noFill/>
        </p:spPr>
        <p:txBody>
          <a:bodyPr wrap="none" lIns="91440" tIns="45720" rIns="91440" bIns="45720">
            <a:spAutoFit/>
          </a:bodyPr>
          <a:lstStyle/>
          <a:p>
            <a:pPr algn="ctr"/>
            <a:r>
              <a:rPr lang="en-US" sz="3200" dirty="0">
                <a:ln w="0"/>
                <a:solidFill>
                  <a:srgbClr val="FF0000"/>
                </a:solidFill>
                <a:effectLst>
                  <a:outerShdw blurRad="38100" dist="25400" dir="5400000" algn="ctr" rotWithShape="0">
                    <a:srgbClr val="6E747A">
                      <a:alpha val="43000"/>
                    </a:srgbClr>
                  </a:outerShdw>
                </a:effectLst>
                <a:latin typeface="+mj-lt"/>
              </a:rPr>
              <a:t>True</a:t>
            </a:r>
            <a:endParaRPr lang="en-US" sz="3200" b="0" cap="none" spc="0" dirty="0">
              <a:ln w="0"/>
              <a:solidFill>
                <a:srgbClr val="FF0000"/>
              </a:solidFill>
              <a:effectLst>
                <a:outerShdw blurRad="38100" dist="25400" dir="5400000" algn="ctr" rotWithShape="0">
                  <a:srgbClr val="6E747A">
                    <a:alpha val="43000"/>
                  </a:srgbClr>
                </a:outerShdw>
              </a:effectLst>
              <a:latin typeface="+mj-lt"/>
            </a:endParaRPr>
          </a:p>
        </p:txBody>
      </p:sp>
      <p:sp>
        <p:nvSpPr>
          <p:cNvPr id="16" name="Rectangle 15">
            <a:extLst>
              <a:ext uri="{FF2B5EF4-FFF2-40B4-BE49-F238E27FC236}">
                <a16:creationId xmlns:a16="http://schemas.microsoft.com/office/drawing/2014/main" id="{F8306E92-FD9F-B92E-D236-A38900EFBE7A}"/>
              </a:ext>
            </a:extLst>
          </p:cNvPr>
          <p:cNvSpPr/>
          <p:nvPr/>
        </p:nvSpPr>
        <p:spPr>
          <a:xfrm>
            <a:off x="10475269" y="2937757"/>
            <a:ext cx="1018420"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25400" dir="5400000" algn="ctr" rotWithShape="0">
                    <a:srgbClr val="6E747A">
                      <a:alpha val="43000"/>
                    </a:srgbClr>
                  </a:outerShdw>
                </a:effectLst>
                <a:latin typeface="+mj-lt"/>
              </a:rPr>
              <a:t>False</a:t>
            </a:r>
          </a:p>
        </p:txBody>
      </p:sp>
      <p:sp>
        <p:nvSpPr>
          <p:cNvPr id="17" name="Rectangle 16">
            <a:extLst>
              <a:ext uri="{FF2B5EF4-FFF2-40B4-BE49-F238E27FC236}">
                <a16:creationId xmlns:a16="http://schemas.microsoft.com/office/drawing/2014/main" id="{C3D3FA4A-306F-D74A-5477-9971115DB9D5}"/>
              </a:ext>
            </a:extLst>
          </p:cNvPr>
          <p:cNvSpPr/>
          <p:nvPr/>
        </p:nvSpPr>
        <p:spPr>
          <a:xfrm>
            <a:off x="9866771" y="3665157"/>
            <a:ext cx="2235416" cy="584775"/>
          </a:xfrm>
          <a:prstGeom prst="rect">
            <a:avLst/>
          </a:prstGeom>
          <a:noFill/>
        </p:spPr>
        <p:txBody>
          <a:bodyPr wrap="square" lIns="91440" tIns="45720" rIns="91440" bIns="45720">
            <a:spAutoFit/>
          </a:bodyPr>
          <a:lstStyle/>
          <a:p>
            <a:pPr algn="ctr"/>
            <a:r>
              <a:rPr lang="en-US" sz="3200" b="0" cap="none" spc="0" dirty="0">
                <a:ln w="0"/>
                <a:solidFill>
                  <a:srgbClr val="FF0000"/>
                </a:solidFill>
                <a:effectLst>
                  <a:outerShdw blurRad="38100" dist="25400" dir="5400000" algn="ctr" rotWithShape="0">
                    <a:srgbClr val="6E747A">
                      <a:alpha val="43000"/>
                    </a:srgbClr>
                  </a:outerShdw>
                </a:effectLst>
                <a:latin typeface="+mj-lt"/>
              </a:rPr>
              <a:t>Doesn’t say</a:t>
            </a:r>
          </a:p>
        </p:txBody>
      </p:sp>
      <p:sp>
        <p:nvSpPr>
          <p:cNvPr id="18" name="Rectangle 17">
            <a:extLst>
              <a:ext uri="{FF2B5EF4-FFF2-40B4-BE49-F238E27FC236}">
                <a16:creationId xmlns:a16="http://schemas.microsoft.com/office/drawing/2014/main" id="{BB40C407-8889-C44D-BF49-CAE202E9D42E}"/>
              </a:ext>
            </a:extLst>
          </p:cNvPr>
          <p:cNvSpPr/>
          <p:nvPr/>
        </p:nvSpPr>
        <p:spPr>
          <a:xfrm>
            <a:off x="9206654" y="4344998"/>
            <a:ext cx="1018420"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25400" dir="5400000" algn="ctr" rotWithShape="0">
                    <a:srgbClr val="6E747A">
                      <a:alpha val="43000"/>
                    </a:srgbClr>
                  </a:outerShdw>
                </a:effectLst>
                <a:latin typeface="+mj-lt"/>
              </a:rPr>
              <a:t>False</a:t>
            </a:r>
          </a:p>
        </p:txBody>
      </p:sp>
      <p:sp>
        <p:nvSpPr>
          <p:cNvPr id="21" name="Rectangle 20">
            <a:extLst>
              <a:ext uri="{FF2B5EF4-FFF2-40B4-BE49-F238E27FC236}">
                <a16:creationId xmlns:a16="http://schemas.microsoft.com/office/drawing/2014/main" id="{03F444B5-66D8-C19B-0A9C-CF824D1E1078}"/>
              </a:ext>
            </a:extLst>
          </p:cNvPr>
          <p:cNvSpPr/>
          <p:nvPr/>
        </p:nvSpPr>
        <p:spPr>
          <a:xfrm>
            <a:off x="10984479" y="5062397"/>
            <a:ext cx="922239" cy="584775"/>
          </a:xfrm>
          <a:prstGeom prst="rect">
            <a:avLst/>
          </a:prstGeom>
          <a:noFill/>
        </p:spPr>
        <p:txBody>
          <a:bodyPr wrap="none" lIns="91440" tIns="45720" rIns="91440" bIns="45720">
            <a:spAutoFit/>
          </a:bodyPr>
          <a:lstStyle/>
          <a:p>
            <a:pPr algn="ctr"/>
            <a:r>
              <a:rPr lang="en-US" sz="3200" dirty="0">
                <a:ln w="0"/>
                <a:solidFill>
                  <a:srgbClr val="FF0000"/>
                </a:solidFill>
                <a:effectLst>
                  <a:outerShdw blurRad="38100" dist="25400" dir="5400000" algn="ctr" rotWithShape="0">
                    <a:srgbClr val="6E747A">
                      <a:alpha val="43000"/>
                    </a:srgbClr>
                  </a:outerShdw>
                </a:effectLst>
                <a:latin typeface="+mj-lt"/>
              </a:rPr>
              <a:t>True</a:t>
            </a:r>
            <a:endParaRPr lang="en-US" sz="3200" b="0" cap="none" spc="0" dirty="0">
              <a:ln w="0"/>
              <a:solidFill>
                <a:srgbClr val="FF0000"/>
              </a:solidFill>
              <a:effectLst>
                <a:outerShdw blurRad="38100" dist="25400" dir="5400000" algn="ctr" rotWithShape="0">
                  <a:srgbClr val="6E747A">
                    <a:alpha val="43000"/>
                  </a:srgbClr>
                </a:outerShdw>
              </a:effectLst>
              <a:latin typeface="+mj-lt"/>
            </a:endParaRPr>
          </a:p>
        </p:txBody>
      </p:sp>
      <p:pic>
        <p:nvPicPr>
          <p:cNvPr id="8" name="Picture 7">
            <a:extLst>
              <a:ext uri="{FF2B5EF4-FFF2-40B4-BE49-F238E27FC236}">
                <a16:creationId xmlns:a16="http://schemas.microsoft.com/office/drawing/2014/main" id="{132D0CE7-2BB7-8C7B-A2CE-A64C0EA7E186}"/>
              </a:ext>
            </a:extLst>
          </p:cNvPr>
          <p:cNvPicPr>
            <a:picLocks noChangeAspect="1"/>
          </p:cNvPicPr>
          <p:nvPr/>
        </p:nvPicPr>
        <p:blipFill>
          <a:blip r:embed="rId4"/>
          <a:stretch>
            <a:fillRect/>
          </a:stretch>
        </p:blipFill>
        <p:spPr>
          <a:xfrm>
            <a:off x="2724650" y="554771"/>
            <a:ext cx="1419423" cy="676369"/>
          </a:xfrm>
          <a:prstGeom prst="rect">
            <a:avLst/>
          </a:prstGeom>
        </p:spPr>
      </p:pic>
      <p:pic>
        <p:nvPicPr>
          <p:cNvPr id="19" name="CD2 - TRACK 25">
            <a:hlinkClick r:id="" action="ppaction://media"/>
            <a:extLst>
              <a:ext uri="{FF2B5EF4-FFF2-40B4-BE49-F238E27FC236}">
                <a16:creationId xmlns:a16="http://schemas.microsoft.com/office/drawing/2014/main" id="{460427EA-A5BC-FE57-C265-A4EB2B76CF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51945" y="548595"/>
            <a:ext cx="595086" cy="595086"/>
          </a:xfrm>
          <a:prstGeom prst="rect">
            <a:avLst/>
          </a:prstGeom>
        </p:spPr>
      </p:pic>
    </p:spTree>
    <p:extLst>
      <p:ext uri="{BB962C8B-B14F-4D97-AF65-F5344CB8AC3E}">
        <p14:creationId xmlns:p14="http://schemas.microsoft.com/office/powerpoint/2010/main" val="15588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67"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style.rotation</p:attrName>
                                        </p:attrNameLst>
                                      </p:cBhvr>
                                      <p:tavLst>
                                        <p:tav tm="0">
                                          <p:val>
                                            <p:fltVal val="90"/>
                                          </p:val>
                                        </p:tav>
                                        <p:tav tm="100000">
                                          <p:val>
                                            <p:fltVal val="0"/>
                                          </p:val>
                                        </p:tav>
                                      </p:tavLst>
                                    </p:anim>
                                    <p:animEffect transition="in" filter="fade">
                                      <p:cBhvr>
                                        <p:cTn id="4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9"/>
                </p:tgtEl>
              </p:cMediaNode>
            </p:audio>
          </p:childTnLst>
        </p:cTn>
      </p:par>
    </p:tnLst>
    <p:bldLst>
      <p:bldP spid="6" grpId="0"/>
      <p:bldP spid="7" grpId="0"/>
      <p:bldP spid="4" grpId="0"/>
      <p:bldP spid="16" grpId="0"/>
      <p:bldP spid="17" grpId="0"/>
      <p:bldP spid="18"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606AA4-EE75-4284-3010-CB3DD3EE7B2F}"/>
              </a:ext>
            </a:extLst>
          </p:cNvPr>
          <p:cNvSpPr/>
          <p:nvPr/>
        </p:nvSpPr>
        <p:spPr>
          <a:xfrm>
            <a:off x="390330" y="1011196"/>
            <a:ext cx="11115870"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dirty="0">
                <a:latin typeface="+mj-lt"/>
              </a:rPr>
              <a:t>Machu Picchu is in Peru in South America. It is an ancient city and it dates from 1450</a:t>
            </a:r>
          </a:p>
        </p:txBody>
      </p:sp>
      <p:sp>
        <p:nvSpPr>
          <p:cNvPr id="9" name="Rectangle 8">
            <a:extLst>
              <a:ext uri="{FF2B5EF4-FFF2-40B4-BE49-F238E27FC236}">
                <a16:creationId xmlns:a16="http://schemas.microsoft.com/office/drawing/2014/main" id="{EFFEF9F7-1ADC-D8E7-B4E4-6A44F48872AD}"/>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mj-lt"/>
              </a:rPr>
              <a:t>Now listen again and check. </a:t>
            </a:r>
            <a:endParaRPr lang="en-US" sz="3600" b="1" i="1" dirty="0">
              <a:solidFill>
                <a:srgbClr val="0070C0"/>
              </a:solidFill>
              <a:highlight>
                <a:srgbClr val="FFFF00"/>
              </a:highlight>
              <a:latin typeface="+mj-lt"/>
            </a:endParaRPr>
          </a:p>
        </p:txBody>
      </p:sp>
      <p:sp>
        <p:nvSpPr>
          <p:cNvPr id="11" name="TextBox 10">
            <a:extLst>
              <a:ext uri="{FF2B5EF4-FFF2-40B4-BE49-F238E27FC236}">
                <a16:creationId xmlns:a16="http://schemas.microsoft.com/office/drawing/2014/main" id="{12F360F8-9DAC-6764-D454-667A2C105036}"/>
              </a:ext>
            </a:extLst>
          </p:cNvPr>
          <p:cNvSpPr txBox="1"/>
          <p:nvPr/>
        </p:nvSpPr>
        <p:spPr>
          <a:xfrm>
            <a:off x="413656" y="3216234"/>
            <a:ext cx="10727095" cy="584775"/>
          </a:xfrm>
          <a:prstGeom prst="rect">
            <a:avLst/>
          </a:prstGeom>
          <a:noFill/>
        </p:spPr>
        <p:txBody>
          <a:bodyPr wrap="square">
            <a:spAutoFit/>
          </a:bodyPr>
          <a:lstStyle/>
          <a:p>
            <a:pPr marL="514350" indent="-514350">
              <a:buFont typeface="+mj-lt"/>
              <a:buAutoNum type="arabicPeriod"/>
            </a:pPr>
            <a:r>
              <a:rPr lang="en-US" sz="3200" dirty="0">
                <a:solidFill>
                  <a:srgbClr val="0000CC"/>
                </a:solidFill>
                <a:latin typeface="+mj-lt"/>
              </a:rPr>
              <a:t>Machu Picchu dates from the 15th century. </a:t>
            </a:r>
          </a:p>
        </p:txBody>
      </p:sp>
      <p:sp>
        <p:nvSpPr>
          <p:cNvPr id="12" name="Rectangle 11">
            <a:extLst>
              <a:ext uri="{FF2B5EF4-FFF2-40B4-BE49-F238E27FC236}">
                <a16:creationId xmlns:a16="http://schemas.microsoft.com/office/drawing/2014/main" id="{55A77718-C472-C251-7033-280540156BC7}"/>
              </a:ext>
            </a:extLst>
          </p:cNvPr>
          <p:cNvSpPr/>
          <p:nvPr/>
        </p:nvSpPr>
        <p:spPr>
          <a:xfrm>
            <a:off x="10086359" y="3241536"/>
            <a:ext cx="922239"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25400" dir="5400000" algn="ctr" rotWithShape="0">
                    <a:srgbClr val="6E747A">
                      <a:alpha val="43000"/>
                    </a:srgbClr>
                  </a:outerShdw>
                </a:effectLst>
                <a:latin typeface="+mj-lt"/>
              </a:rPr>
              <a:t>True</a:t>
            </a:r>
          </a:p>
        </p:txBody>
      </p:sp>
      <p:pic>
        <p:nvPicPr>
          <p:cNvPr id="10" name="CD2 - TRACK 25">
            <a:hlinkClick r:id="" action="ppaction://media"/>
            <a:extLst>
              <a:ext uri="{FF2B5EF4-FFF2-40B4-BE49-F238E27FC236}">
                <a16:creationId xmlns:a16="http://schemas.microsoft.com/office/drawing/2014/main" id="{E369BD32-C0DD-499F-71D2-C782A7DE9D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36727" y="4538011"/>
            <a:ext cx="595086" cy="595086"/>
          </a:xfrm>
          <a:prstGeom prst="rect">
            <a:avLst/>
          </a:prstGeom>
        </p:spPr>
      </p:pic>
    </p:spTree>
    <p:extLst>
      <p:ext uri="{BB962C8B-B14F-4D97-AF65-F5344CB8AC3E}">
        <p14:creationId xmlns:p14="http://schemas.microsoft.com/office/powerpoint/2010/main" val="180289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3"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606AA4-EE75-4284-3010-CB3DD3EE7B2F}"/>
              </a:ext>
            </a:extLst>
          </p:cNvPr>
          <p:cNvSpPr/>
          <p:nvPr/>
        </p:nvSpPr>
        <p:spPr>
          <a:xfrm>
            <a:off x="390330" y="1011196"/>
            <a:ext cx="11115870"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dirty="0">
                <a:latin typeface="+mj-lt"/>
              </a:rPr>
              <a:t>When the American historian Hiram Bingham discovered it in 1911, he said it was the ‘Lost City of the Incas’.</a:t>
            </a:r>
          </a:p>
        </p:txBody>
      </p:sp>
      <p:sp>
        <p:nvSpPr>
          <p:cNvPr id="9" name="Rectangle 8">
            <a:extLst>
              <a:ext uri="{FF2B5EF4-FFF2-40B4-BE49-F238E27FC236}">
                <a16:creationId xmlns:a16="http://schemas.microsoft.com/office/drawing/2014/main" id="{EFFEF9F7-1ADC-D8E7-B4E4-6A44F48872AD}"/>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mj-lt"/>
              </a:rPr>
              <a:t>Now listen again and check. </a:t>
            </a:r>
            <a:endParaRPr lang="en-US" sz="3600" b="1" i="1" dirty="0">
              <a:solidFill>
                <a:srgbClr val="0070C0"/>
              </a:solidFill>
              <a:highlight>
                <a:srgbClr val="FFFF00"/>
              </a:highlight>
              <a:latin typeface="+mj-lt"/>
            </a:endParaRPr>
          </a:p>
        </p:txBody>
      </p:sp>
      <p:sp>
        <p:nvSpPr>
          <p:cNvPr id="11" name="TextBox 10">
            <a:extLst>
              <a:ext uri="{FF2B5EF4-FFF2-40B4-BE49-F238E27FC236}">
                <a16:creationId xmlns:a16="http://schemas.microsoft.com/office/drawing/2014/main" id="{12F360F8-9DAC-6764-D454-667A2C105036}"/>
              </a:ext>
            </a:extLst>
          </p:cNvPr>
          <p:cNvSpPr txBox="1"/>
          <p:nvPr/>
        </p:nvSpPr>
        <p:spPr>
          <a:xfrm>
            <a:off x="413656" y="3216234"/>
            <a:ext cx="10727095" cy="584775"/>
          </a:xfrm>
          <a:prstGeom prst="rect">
            <a:avLst/>
          </a:prstGeom>
          <a:noFill/>
        </p:spPr>
        <p:txBody>
          <a:bodyPr wrap="square">
            <a:spAutoFit/>
          </a:bodyPr>
          <a:lstStyle/>
          <a:p>
            <a:r>
              <a:rPr lang="en-US" sz="3200" dirty="0">
                <a:solidFill>
                  <a:srgbClr val="0000CC"/>
                </a:solidFill>
                <a:latin typeface="+mj-lt"/>
              </a:rPr>
              <a:t>2. Machu Picchu was discovered by an American businessman. </a:t>
            </a:r>
          </a:p>
        </p:txBody>
      </p:sp>
      <p:sp>
        <p:nvSpPr>
          <p:cNvPr id="12" name="Rectangle 11">
            <a:extLst>
              <a:ext uri="{FF2B5EF4-FFF2-40B4-BE49-F238E27FC236}">
                <a16:creationId xmlns:a16="http://schemas.microsoft.com/office/drawing/2014/main" id="{55A77718-C472-C251-7033-280540156BC7}"/>
              </a:ext>
            </a:extLst>
          </p:cNvPr>
          <p:cNvSpPr/>
          <p:nvPr/>
        </p:nvSpPr>
        <p:spPr>
          <a:xfrm>
            <a:off x="9857516" y="3698736"/>
            <a:ext cx="1018420"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25400" dir="5400000" algn="ctr" rotWithShape="0">
                    <a:srgbClr val="6E747A">
                      <a:alpha val="43000"/>
                    </a:srgbClr>
                  </a:outerShdw>
                </a:effectLst>
                <a:latin typeface="+mj-lt"/>
              </a:rPr>
              <a:t>False</a:t>
            </a:r>
          </a:p>
        </p:txBody>
      </p:sp>
      <p:pic>
        <p:nvPicPr>
          <p:cNvPr id="10" name="CD2 - TRACK 25">
            <a:hlinkClick r:id="" action="ppaction://media"/>
            <a:extLst>
              <a:ext uri="{FF2B5EF4-FFF2-40B4-BE49-F238E27FC236}">
                <a16:creationId xmlns:a16="http://schemas.microsoft.com/office/drawing/2014/main" id="{E369BD32-C0DD-499F-71D2-C782A7DE9D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36727" y="4538011"/>
            <a:ext cx="595086" cy="595086"/>
          </a:xfrm>
          <a:prstGeom prst="rect">
            <a:avLst/>
          </a:prstGeom>
        </p:spPr>
      </p:pic>
    </p:spTree>
    <p:extLst>
      <p:ext uri="{BB962C8B-B14F-4D97-AF65-F5344CB8AC3E}">
        <p14:creationId xmlns:p14="http://schemas.microsoft.com/office/powerpoint/2010/main" val="134126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3"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606AA4-EE75-4284-3010-CB3DD3EE7B2F}"/>
              </a:ext>
            </a:extLst>
          </p:cNvPr>
          <p:cNvSpPr/>
          <p:nvPr/>
        </p:nvSpPr>
        <p:spPr>
          <a:xfrm>
            <a:off x="390330" y="1011196"/>
            <a:ext cx="11115870"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dirty="0">
                <a:latin typeface="+mj-lt"/>
              </a:rPr>
              <a:t>People left it about 100 years after they built it. This is the</a:t>
            </a:r>
          </a:p>
          <a:p>
            <a:r>
              <a:rPr lang="en-US" sz="3200" dirty="0">
                <a:latin typeface="+mj-lt"/>
              </a:rPr>
              <a:t>mystery. Why did they leave? We will never know.</a:t>
            </a:r>
          </a:p>
        </p:txBody>
      </p:sp>
      <p:sp>
        <p:nvSpPr>
          <p:cNvPr id="9" name="Rectangle 8">
            <a:extLst>
              <a:ext uri="{FF2B5EF4-FFF2-40B4-BE49-F238E27FC236}">
                <a16:creationId xmlns:a16="http://schemas.microsoft.com/office/drawing/2014/main" id="{EFFEF9F7-1ADC-D8E7-B4E4-6A44F48872AD}"/>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mj-lt"/>
              </a:rPr>
              <a:t>Now listen again and check. </a:t>
            </a:r>
            <a:endParaRPr lang="en-US" sz="3600" b="1" i="1" dirty="0">
              <a:solidFill>
                <a:srgbClr val="0070C0"/>
              </a:solidFill>
              <a:highlight>
                <a:srgbClr val="FFFF00"/>
              </a:highlight>
              <a:latin typeface="+mj-lt"/>
            </a:endParaRPr>
          </a:p>
        </p:txBody>
      </p:sp>
      <p:sp>
        <p:nvSpPr>
          <p:cNvPr id="11" name="TextBox 10">
            <a:extLst>
              <a:ext uri="{FF2B5EF4-FFF2-40B4-BE49-F238E27FC236}">
                <a16:creationId xmlns:a16="http://schemas.microsoft.com/office/drawing/2014/main" id="{12F360F8-9DAC-6764-D454-667A2C105036}"/>
              </a:ext>
            </a:extLst>
          </p:cNvPr>
          <p:cNvSpPr txBox="1"/>
          <p:nvPr/>
        </p:nvSpPr>
        <p:spPr>
          <a:xfrm>
            <a:off x="413656" y="3216234"/>
            <a:ext cx="11538858" cy="584775"/>
          </a:xfrm>
          <a:prstGeom prst="rect">
            <a:avLst/>
          </a:prstGeom>
          <a:noFill/>
        </p:spPr>
        <p:txBody>
          <a:bodyPr wrap="square">
            <a:spAutoFit/>
          </a:bodyPr>
          <a:lstStyle/>
          <a:p>
            <a:r>
              <a:rPr lang="en-US" sz="3200" dirty="0">
                <a:solidFill>
                  <a:srgbClr val="0000CC"/>
                </a:solidFill>
                <a:latin typeface="+mj-lt"/>
              </a:rPr>
              <a:t>3. People left Machu Picchu after they built it because of war.</a:t>
            </a:r>
          </a:p>
        </p:txBody>
      </p:sp>
      <p:sp>
        <p:nvSpPr>
          <p:cNvPr id="12" name="Rectangle 11">
            <a:extLst>
              <a:ext uri="{FF2B5EF4-FFF2-40B4-BE49-F238E27FC236}">
                <a16:creationId xmlns:a16="http://schemas.microsoft.com/office/drawing/2014/main" id="{55A77718-C472-C251-7033-280540156BC7}"/>
              </a:ext>
            </a:extLst>
          </p:cNvPr>
          <p:cNvSpPr/>
          <p:nvPr/>
        </p:nvSpPr>
        <p:spPr>
          <a:xfrm>
            <a:off x="6683829" y="3708677"/>
            <a:ext cx="3374571" cy="584775"/>
          </a:xfrm>
          <a:prstGeom prst="rect">
            <a:avLst/>
          </a:prstGeom>
          <a:noFill/>
        </p:spPr>
        <p:txBody>
          <a:bodyPr wrap="square" lIns="91440" tIns="45720" rIns="91440" bIns="45720">
            <a:spAutoFit/>
          </a:bodyPr>
          <a:lstStyle/>
          <a:p>
            <a:pPr algn="ctr"/>
            <a:r>
              <a:rPr lang="en-US" sz="3200" b="0" cap="none" spc="0" dirty="0">
                <a:ln w="0"/>
                <a:solidFill>
                  <a:srgbClr val="FF0000"/>
                </a:solidFill>
                <a:effectLst>
                  <a:outerShdw blurRad="38100" dist="25400" dir="5400000" algn="ctr" rotWithShape="0">
                    <a:srgbClr val="6E747A">
                      <a:alpha val="43000"/>
                    </a:srgbClr>
                  </a:outerShdw>
                </a:effectLst>
                <a:latin typeface="+mj-lt"/>
              </a:rPr>
              <a:t>Doesn’t say</a:t>
            </a:r>
          </a:p>
        </p:txBody>
      </p:sp>
      <p:pic>
        <p:nvPicPr>
          <p:cNvPr id="10" name="CD2 - TRACK 25">
            <a:hlinkClick r:id="" action="ppaction://media"/>
            <a:extLst>
              <a:ext uri="{FF2B5EF4-FFF2-40B4-BE49-F238E27FC236}">
                <a16:creationId xmlns:a16="http://schemas.microsoft.com/office/drawing/2014/main" id="{E369BD32-C0DD-499F-71D2-C782A7DE9D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36727" y="4538011"/>
            <a:ext cx="595086" cy="595086"/>
          </a:xfrm>
          <a:prstGeom prst="rect">
            <a:avLst/>
          </a:prstGeom>
        </p:spPr>
      </p:pic>
    </p:spTree>
    <p:extLst>
      <p:ext uri="{BB962C8B-B14F-4D97-AF65-F5344CB8AC3E}">
        <p14:creationId xmlns:p14="http://schemas.microsoft.com/office/powerpoint/2010/main" val="174145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3"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2F360F8-9DAC-6764-D454-667A2C105036}"/>
              </a:ext>
            </a:extLst>
          </p:cNvPr>
          <p:cNvSpPr txBox="1"/>
          <p:nvPr/>
        </p:nvSpPr>
        <p:spPr>
          <a:xfrm>
            <a:off x="413656" y="3216234"/>
            <a:ext cx="11517087" cy="1493358"/>
          </a:xfrm>
          <a:prstGeom prst="rect">
            <a:avLst/>
          </a:prstGeom>
          <a:noFill/>
        </p:spPr>
        <p:txBody>
          <a:bodyPr wrap="square">
            <a:spAutoFit/>
          </a:bodyPr>
          <a:lstStyle/>
          <a:p>
            <a:pPr>
              <a:lnSpc>
                <a:spcPct val="150000"/>
              </a:lnSpc>
            </a:pPr>
            <a:r>
              <a:rPr lang="en-US" sz="3200" dirty="0">
                <a:solidFill>
                  <a:srgbClr val="0000CC"/>
                </a:solidFill>
                <a:latin typeface="+mj-lt"/>
              </a:rPr>
              <a:t>4. Machu Picchu is one natural wonder of the world. </a:t>
            </a:r>
          </a:p>
          <a:p>
            <a:pPr>
              <a:lnSpc>
                <a:spcPct val="150000"/>
              </a:lnSpc>
            </a:pPr>
            <a:r>
              <a:rPr lang="en-US" sz="3200" dirty="0">
                <a:solidFill>
                  <a:srgbClr val="0000CC"/>
                </a:solidFill>
                <a:latin typeface="+mj-lt"/>
              </a:rPr>
              <a:t>5. More than one million people visit Machu Picchu every year. </a:t>
            </a:r>
          </a:p>
        </p:txBody>
      </p:sp>
      <p:sp>
        <p:nvSpPr>
          <p:cNvPr id="3" name="Rectangle 2">
            <a:extLst>
              <a:ext uri="{FF2B5EF4-FFF2-40B4-BE49-F238E27FC236}">
                <a16:creationId xmlns:a16="http://schemas.microsoft.com/office/drawing/2014/main" id="{B3606AA4-EE75-4284-3010-CB3DD3EE7B2F}"/>
              </a:ext>
            </a:extLst>
          </p:cNvPr>
          <p:cNvSpPr/>
          <p:nvPr/>
        </p:nvSpPr>
        <p:spPr>
          <a:xfrm>
            <a:off x="390330" y="1011196"/>
            <a:ext cx="11115870"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dirty="0">
                <a:latin typeface="+mj-lt"/>
              </a:rPr>
              <a:t>Today, the city is a UNESCO World Heritage site and around 1.5 million people visit it every year.</a:t>
            </a:r>
          </a:p>
        </p:txBody>
      </p:sp>
      <p:sp>
        <p:nvSpPr>
          <p:cNvPr id="9" name="Rectangle 8">
            <a:extLst>
              <a:ext uri="{FF2B5EF4-FFF2-40B4-BE49-F238E27FC236}">
                <a16:creationId xmlns:a16="http://schemas.microsoft.com/office/drawing/2014/main" id="{EFFEF9F7-1ADC-D8E7-B4E4-6A44F48872AD}"/>
              </a:ext>
            </a:extLst>
          </p:cNvPr>
          <p:cNvSpPr/>
          <p:nvPr/>
        </p:nvSpPr>
        <p:spPr>
          <a:xfrm>
            <a:off x="205274" y="31520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latin typeface="+mj-lt"/>
              </a:rPr>
              <a:t>Now listen again and check. </a:t>
            </a:r>
            <a:endParaRPr lang="en-US" sz="3600" b="1" i="1" dirty="0">
              <a:solidFill>
                <a:srgbClr val="0070C0"/>
              </a:solidFill>
              <a:highlight>
                <a:srgbClr val="FFFF00"/>
              </a:highlight>
              <a:latin typeface="+mj-lt"/>
            </a:endParaRPr>
          </a:p>
        </p:txBody>
      </p:sp>
      <p:sp>
        <p:nvSpPr>
          <p:cNvPr id="12" name="Rectangle 11">
            <a:extLst>
              <a:ext uri="{FF2B5EF4-FFF2-40B4-BE49-F238E27FC236}">
                <a16:creationId xmlns:a16="http://schemas.microsoft.com/office/drawing/2014/main" id="{55A77718-C472-C251-7033-280540156BC7}"/>
              </a:ext>
            </a:extLst>
          </p:cNvPr>
          <p:cNvSpPr/>
          <p:nvPr/>
        </p:nvSpPr>
        <p:spPr>
          <a:xfrm>
            <a:off x="9570438" y="3378138"/>
            <a:ext cx="1018420"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25400" dir="5400000" algn="ctr" rotWithShape="0">
                    <a:srgbClr val="6E747A">
                      <a:alpha val="43000"/>
                    </a:srgbClr>
                  </a:outerShdw>
                </a:effectLst>
                <a:latin typeface="+mj-lt"/>
              </a:rPr>
              <a:t>False</a:t>
            </a:r>
          </a:p>
        </p:txBody>
      </p:sp>
      <p:pic>
        <p:nvPicPr>
          <p:cNvPr id="10" name="CD2 - TRACK 25">
            <a:hlinkClick r:id="" action="ppaction://media"/>
            <a:extLst>
              <a:ext uri="{FF2B5EF4-FFF2-40B4-BE49-F238E27FC236}">
                <a16:creationId xmlns:a16="http://schemas.microsoft.com/office/drawing/2014/main" id="{E369BD32-C0DD-499F-71D2-C782A7DE9D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4115" y="2354781"/>
            <a:ext cx="595086" cy="595086"/>
          </a:xfrm>
          <a:prstGeom prst="rect">
            <a:avLst/>
          </a:prstGeom>
        </p:spPr>
      </p:pic>
      <p:sp>
        <p:nvSpPr>
          <p:cNvPr id="7" name="Rectangle 6">
            <a:extLst>
              <a:ext uri="{FF2B5EF4-FFF2-40B4-BE49-F238E27FC236}">
                <a16:creationId xmlns:a16="http://schemas.microsoft.com/office/drawing/2014/main" id="{EB5F1C99-7303-7593-D257-31A8C3F14F5B}"/>
              </a:ext>
            </a:extLst>
          </p:cNvPr>
          <p:cNvSpPr/>
          <p:nvPr/>
        </p:nvSpPr>
        <p:spPr>
          <a:xfrm>
            <a:off x="10397886" y="4579108"/>
            <a:ext cx="922239" cy="584775"/>
          </a:xfrm>
          <a:prstGeom prst="rect">
            <a:avLst/>
          </a:prstGeom>
          <a:noFill/>
        </p:spPr>
        <p:txBody>
          <a:bodyPr wrap="none" lIns="91440" tIns="45720" rIns="91440" bIns="45720">
            <a:spAutoFit/>
          </a:bodyPr>
          <a:lstStyle/>
          <a:p>
            <a:pPr algn="ctr"/>
            <a:r>
              <a:rPr lang="en-US" sz="3200" b="0" cap="none" spc="0" dirty="0">
                <a:ln w="0"/>
                <a:solidFill>
                  <a:srgbClr val="FF0000"/>
                </a:solidFill>
                <a:effectLst>
                  <a:outerShdw blurRad="38100" dist="25400" dir="5400000" algn="ctr" rotWithShape="0">
                    <a:srgbClr val="6E747A">
                      <a:alpha val="43000"/>
                    </a:srgbClr>
                  </a:outerShdw>
                </a:effectLst>
                <a:latin typeface="+mj-lt"/>
              </a:rPr>
              <a:t>True</a:t>
            </a:r>
          </a:p>
        </p:txBody>
      </p:sp>
    </p:spTree>
    <p:extLst>
      <p:ext uri="{BB962C8B-B14F-4D97-AF65-F5344CB8AC3E}">
        <p14:creationId xmlns:p14="http://schemas.microsoft.com/office/powerpoint/2010/main" val="373239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0"/>
                </p:tgtEl>
              </p:cMediaNode>
            </p:audio>
          </p:childTnLst>
        </p:cTn>
      </p:par>
    </p:tnLst>
    <p:bldLst>
      <p:bldP spid="3" grpId="0" animBg="1"/>
      <p:bldP spid="1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CABC9C-CCE3-DF29-FE21-0E57F1712E07}"/>
              </a:ext>
            </a:extLst>
          </p:cNvPr>
          <p:cNvSpPr txBox="1"/>
          <p:nvPr/>
        </p:nvSpPr>
        <p:spPr>
          <a:xfrm>
            <a:off x="0" y="257144"/>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latin typeface="+mj-lt"/>
              </a:rPr>
              <a:t>Audio Scripts</a:t>
            </a:r>
          </a:p>
        </p:txBody>
      </p:sp>
      <p:sp>
        <p:nvSpPr>
          <p:cNvPr id="3" name="Rectangle 2">
            <a:extLst>
              <a:ext uri="{FF2B5EF4-FFF2-40B4-BE49-F238E27FC236}">
                <a16:creationId xmlns:a16="http://schemas.microsoft.com/office/drawing/2014/main" id="{33BAE89E-2263-4A00-3DFF-8E897A1F9052}"/>
              </a:ext>
            </a:extLst>
          </p:cNvPr>
          <p:cNvSpPr/>
          <p:nvPr/>
        </p:nvSpPr>
        <p:spPr>
          <a:xfrm>
            <a:off x="2397966" y="164812"/>
            <a:ext cx="536354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err="1">
                <a:solidFill>
                  <a:srgbClr val="0070C0"/>
                </a:solidFill>
                <a:latin typeface="+mj-lt"/>
              </a:rPr>
              <a:t>Practise</a:t>
            </a:r>
            <a:r>
              <a:rPr lang="en-US" sz="3200" i="1" dirty="0">
                <a:solidFill>
                  <a:srgbClr val="0070C0"/>
                </a:solidFill>
                <a:latin typeface="+mj-lt"/>
              </a:rPr>
              <a:t> presenting the talk.</a:t>
            </a:r>
          </a:p>
        </p:txBody>
      </p:sp>
      <p:sp>
        <p:nvSpPr>
          <p:cNvPr id="4" name="Rectangle 3">
            <a:extLst>
              <a:ext uri="{FF2B5EF4-FFF2-40B4-BE49-F238E27FC236}">
                <a16:creationId xmlns:a16="http://schemas.microsoft.com/office/drawing/2014/main" id="{CF91AC43-F071-9376-7A26-905A6066EE25}"/>
              </a:ext>
            </a:extLst>
          </p:cNvPr>
          <p:cNvSpPr/>
          <p:nvPr/>
        </p:nvSpPr>
        <p:spPr>
          <a:xfrm>
            <a:off x="662071" y="749587"/>
            <a:ext cx="11098129" cy="5431743"/>
          </a:xfrm>
          <a:prstGeom prst="rect">
            <a:avLst/>
          </a:prstGeom>
        </p:spPr>
        <p:txBody>
          <a:bodyPr wrap="square">
            <a:spAutoFit/>
          </a:bodyPr>
          <a:lstStyle/>
          <a:p>
            <a:pPr algn="just">
              <a:lnSpc>
                <a:spcPct val="150000"/>
              </a:lnSpc>
            </a:pPr>
            <a:r>
              <a:rPr lang="en-US" sz="2600" dirty="0">
                <a:latin typeface="+mj-lt"/>
              </a:rPr>
              <a:t>Good morning. Today I’m going to talk to you about one of my </a:t>
            </a:r>
            <a:r>
              <a:rPr lang="en-US" sz="2600" dirty="0" err="1">
                <a:latin typeface="+mj-lt"/>
              </a:rPr>
              <a:t>favourite</a:t>
            </a:r>
            <a:r>
              <a:rPr lang="en-US" sz="2600" dirty="0">
                <a:latin typeface="+mj-lt"/>
              </a:rPr>
              <a:t> wonders of the world – Machu Picchu.</a:t>
            </a:r>
          </a:p>
          <a:p>
            <a:pPr algn="just">
              <a:lnSpc>
                <a:spcPct val="150000"/>
              </a:lnSpc>
            </a:pPr>
            <a:r>
              <a:rPr lang="en-US" sz="2600" dirty="0">
                <a:latin typeface="+mj-lt"/>
              </a:rPr>
              <a:t>Machu Picchu is in Peru in South America. It is an ancient city and it dates from 1450. The city is amazing. When the American historian Hiram Bingham discovered it in 1911, he said it was the ‘Lost City of the Incas’. But it wasn’t lost. People left it about 100 years after they built it. This is the mystery. Why did they leave? We will never know. </a:t>
            </a:r>
          </a:p>
          <a:p>
            <a:pPr algn="just">
              <a:lnSpc>
                <a:spcPct val="150000"/>
              </a:lnSpc>
            </a:pPr>
            <a:r>
              <a:rPr lang="en-US" sz="2600" dirty="0">
                <a:latin typeface="+mj-lt"/>
              </a:rPr>
              <a:t>Today, the city is a UNESCO World Heritage site and around 1.5 million people visit it every year. I’d love to do it one day, too. How about you?</a:t>
            </a:r>
          </a:p>
        </p:txBody>
      </p:sp>
    </p:spTree>
    <p:extLst>
      <p:ext uri="{BB962C8B-B14F-4D97-AF65-F5344CB8AC3E}">
        <p14:creationId xmlns:p14="http://schemas.microsoft.com/office/powerpoint/2010/main" val="2233676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38537"/>
            <a:ext cx="18847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mj-lt"/>
              </a:rPr>
              <a:t>Post-Listening</a:t>
            </a:r>
          </a:p>
        </p:txBody>
      </p:sp>
      <p:sp>
        <p:nvSpPr>
          <p:cNvPr id="6" name="Rectangle 5">
            <a:extLst>
              <a:ext uri="{FF2B5EF4-FFF2-40B4-BE49-F238E27FC236}">
                <a16:creationId xmlns:a16="http://schemas.microsoft.com/office/drawing/2014/main" id="{EA81866F-9AE7-FFEB-2953-3F0399D51119}"/>
              </a:ext>
            </a:extLst>
          </p:cNvPr>
          <p:cNvSpPr/>
          <p:nvPr/>
        </p:nvSpPr>
        <p:spPr>
          <a:xfrm>
            <a:off x="2347842" y="379820"/>
            <a:ext cx="3989938" cy="923330"/>
          </a:xfrm>
          <a:prstGeom prst="rect">
            <a:avLst/>
          </a:prstGeom>
        </p:spPr>
        <p:txBody>
          <a:bodyPr wrap="none">
            <a:spAutoFit/>
          </a:bodyPr>
          <a:lstStyle/>
          <a:p>
            <a:r>
              <a:rPr lang="en-US" sz="5400" b="1" dirty="0">
                <a:solidFill>
                  <a:srgbClr val="FF0000"/>
                </a:solidFill>
                <a:latin typeface="+mj-lt"/>
                <a:ea typeface="Times New Roman" panose="02020603050405020304" pitchFamily="18" charset="0"/>
              </a:rPr>
              <a:t>Work in pairs</a:t>
            </a:r>
            <a:endParaRPr lang="en-US" sz="5400" b="1" dirty="0">
              <a:solidFill>
                <a:srgbClr val="FF0000"/>
              </a:solidFill>
              <a:latin typeface="+mj-lt"/>
            </a:endParaRPr>
          </a:p>
        </p:txBody>
      </p:sp>
      <p:pic>
        <p:nvPicPr>
          <p:cNvPr id="7" name="Picture 2" descr="Free Speech bubble 1195466 PNG with Transparent Background">
            <a:extLst>
              <a:ext uri="{FF2B5EF4-FFF2-40B4-BE49-F238E27FC236}">
                <a16:creationId xmlns:a16="http://schemas.microsoft.com/office/drawing/2014/main" id="{C8811955-3FD2-817C-C9F6-54F422AA0C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9182" y="401737"/>
            <a:ext cx="2622635" cy="1672748"/>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4">
            <a:extLst>
              <a:ext uri="{FF2B5EF4-FFF2-40B4-BE49-F238E27FC236}">
                <a16:creationId xmlns:a16="http://schemas.microsoft.com/office/drawing/2014/main" id="{59F95CF7-B7AC-302C-9ECA-2A7D140FAD57}"/>
              </a:ext>
            </a:extLst>
          </p:cNvPr>
          <p:cNvSpPr/>
          <p:nvPr/>
        </p:nvSpPr>
        <p:spPr>
          <a:xfrm>
            <a:off x="343482" y="1499369"/>
            <a:ext cx="4793666" cy="2211259"/>
          </a:xfrm>
          <a:prstGeom prst="wedgeRoundRectCallout">
            <a:avLst>
              <a:gd name="adj1" fmla="val -44952"/>
              <a:gd name="adj2" fmla="val 77089"/>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0070C0"/>
                </a:solidFill>
                <a:latin typeface="+mj-lt"/>
              </a:rPr>
              <a:t>What’s your </a:t>
            </a:r>
            <a:r>
              <a:rPr lang="en-US" sz="3600" dirty="0" err="1">
                <a:solidFill>
                  <a:srgbClr val="0070C0"/>
                </a:solidFill>
                <a:latin typeface="+mj-lt"/>
              </a:rPr>
              <a:t>favourite</a:t>
            </a:r>
            <a:r>
              <a:rPr lang="en-US" sz="3600" dirty="0">
                <a:solidFill>
                  <a:srgbClr val="0070C0"/>
                </a:solidFill>
                <a:latin typeface="+mj-lt"/>
              </a:rPr>
              <a:t> wonder of the world?</a:t>
            </a:r>
          </a:p>
        </p:txBody>
      </p:sp>
      <p:sp>
        <p:nvSpPr>
          <p:cNvPr id="9" name="Rounded Rectangular Callout 9">
            <a:extLst>
              <a:ext uri="{FF2B5EF4-FFF2-40B4-BE49-F238E27FC236}">
                <a16:creationId xmlns:a16="http://schemas.microsoft.com/office/drawing/2014/main" id="{5B0BEAA0-8537-21D8-EDE8-31434D4AA530}"/>
              </a:ext>
            </a:extLst>
          </p:cNvPr>
          <p:cNvSpPr/>
          <p:nvPr/>
        </p:nvSpPr>
        <p:spPr>
          <a:xfrm>
            <a:off x="5279896" y="2362200"/>
            <a:ext cx="6683505" cy="3271339"/>
          </a:xfrm>
          <a:prstGeom prst="wedgeRoundRectCallout">
            <a:avLst>
              <a:gd name="adj1" fmla="val 42323"/>
              <a:gd name="adj2" fmla="val 68393"/>
              <a:gd name="adj3" fmla="val 16667"/>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600" dirty="0">
                <a:solidFill>
                  <a:srgbClr val="C00000"/>
                </a:solidFill>
                <a:latin typeface="+mj-lt"/>
              </a:rPr>
              <a:t>One of my </a:t>
            </a:r>
            <a:r>
              <a:rPr lang="en-US" sz="3600" dirty="0" err="1">
                <a:solidFill>
                  <a:srgbClr val="C00000"/>
                </a:solidFill>
                <a:latin typeface="+mj-lt"/>
              </a:rPr>
              <a:t>favourite</a:t>
            </a:r>
            <a:r>
              <a:rPr lang="en-US" sz="3600" dirty="0">
                <a:solidFill>
                  <a:srgbClr val="C00000"/>
                </a:solidFill>
                <a:latin typeface="+mj-lt"/>
              </a:rPr>
              <a:t> wonders of the world is Colosseum, an ancient stadium in Italy. It is huge and wonderful. It shows the talent of ancient people.</a:t>
            </a:r>
          </a:p>
        </p:txBody>
      </p:sp>
    </p:spTree>
    <p:extLst>
      <p:ext uri="{BB962C8B-B14F-4D97-AF65-F5344CB8AC3E}">
        <p14:creationId xmlns:p14="http://schemas.microsoft.com/office/powerpoint/2010/main" val="36683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0CA219-73D9-2332-5DEF-6C29B309CACD}"/>
              </a:ext>
            </a:extLst>
          </p:cNvPr>
          <p:cNvPicPr>
            <a:picLocks noChangeAspect="1"/>
          </p:cNvPicPr>
          <p:nvPr/>
        </p:nvPicPr>
        <p:blipFill>
          <a:blip r:embed="rId2"/>
          <a:stretch>
            <a:fillRect/>
          </a:stretch>
        </p:blipFill>
        <p:spPr>
          <a:xfrm>
            <a:off x="119741" y="484350"/>
            <a:ext cx="11777137" cy="2030250"/>
          </a:xfrm>
          <a:prstGeom prst="rect">
            <a:avLst/>
          </a:prstGeom>
        </p:spPr>
      </p:pic>
      <p:sp>
        <p:nvSpPr>
          <p:cNvPr id="8" name="TextBox 7">
            <a:extLst>
              <a:ext uri="{FF2B5EF4-FFF2-40B4-BE49-F238E27FC236}">
                <a16:creationId xmlns:a16="http://schemas.microsoft.com/office/drawing/2014/main" id="{6EB4E9A0-A926-31D8-13BE-6967DEB1216A}"/>
              </a:ext>
            </a:extLst>
          </p:cNvPr>
          <p:cNvSpPr txBox="1"/>
          <p:nvPr/>
        </p:nvSpPr>
        <p:spPr>
          <a:xfrm>
            <a:off x="478972" y="2685129"/>
            <a:ext cx="8708571" cy="3785652"/>
          </a:xfrm>
          <a:prstGeom prst="rect">
            <a:avLst/>
          </a:prstGeom>
          <a:noFill/>
        </p:spPr>
        <p:txBody>
          <a:bodyPr wrap="square">
            <a:spAutoFit/>
          </a:bodyPr>
          <a:lstStyle/>
          <a:p>
            <a:pPr>
              <a:lnSpc>
                <a:spcPct val="150000"/>
              </a:lnSpc>
            </a:pPr>
            <a:r>
              <a:rPr lang="en-US" sz="3200" b="1" i="0" dirty="0">
                <a:solidFill>
                  <a:srgbClr val="0000CC"/>
                </a:solidFill>
                <a:effectLst/>
                <a:latin typeface="+mj-lt"/>
              </a:rPr>
              <a:t>You should think about these things:</a:t>
            </a:r>
          </a:p>
          <a:p>
            <a:pPr>
              <a:lnSpc>
                <a:spcPct val="150000"/>
              </a:lnSpc>
            </a:pPr>
            <a:r>
              <a:rPr lang="en-US" sz="3200" b="1" i="0" dirty="0">
                <a:solidFill>
                  <a:srgbClr val="0000CC"/>
                </a:solidFill>
                <a:effectLst/>
                <a:latin typeface="+mj-lt"/>
              </a:rPr>
              <a:t>1. </a:t>
            </a:r>
            <a:r>
              <a:rPr lang="en-US" sz="3200" b="0" i="0" dirty="0">
                <a:solidFill>
                  <a:srgbClr val="0000CC"/>
                </a:solidFill>
                <a:effectLst/>
                <a:latin typeface="+mj-lt"/>
              </a:rPr>
              <a:t>What are you going to write?</a:t>
            </a:r>
            <a:br>
              <a:rPr lang="en-US" sz="3200" b="0" i="0" dirty="0">
                <a:solidFill>
                  <a:srgbClr val="0000CC"/>
                </a:solidFill>
                <a:effectLst/>
                <a:latin typeface="+mj-lt"/>
              </a:rPr>
            </a:br>
            <a:r>
              <a:rPr lang="en-US" sz="3200" b="1" i="0" dirty="0">
                <a:solidFill>
                  <a:srgbClr val="0000CC"/>
                </a:solidFill>
                <a:effectLst/>
                <a:latin typeface="+mj-lt"/>
              </a:rPr>
              <a:t>2. </a:t>
            </a:r>
            <a:r>
              <a:rPr lang="en-US" sz="3200" b="0" i="0" dirty="0">
                <a:solidFill>
                  <a:srgbClr val="0000CC"/>
                </a:solidFill>
                <a:effectLst/>
                <a:latin typeface="+mj-lt"/>
              </a:rPr>
              <a:t>Who is going to read it?</a:t>
            </a:r>
            <a:br>
              <a:rPr lang="en-US" sz="3200" b="0" i="0" dirty="0">
                <a:solidFill>
                  <a:srgbClr val="0000CC"/>
                </a:solidFill>
                <a:effectLst/>
                <a:latin typeface="+mj-lt"/>
              </a:rPr>
            </a:br>
            <a:r>
              <a:rPr lang="en-US" sz="3200" b="1" i="0" dirty="0">
                <a:solidFill>
                  <a:srgbClr val="0000CC"/>
                </a:solidFill>
                <a:effectLst/>
                <a:latin typeface="+mj-lt"/>
              </a:rPr>
              <a:t>3. </a:t>
            </a:r>
            <a:r>
              <a:rPr lang="en-US" sz="3200" b="0" i="0" dirty="0">
                <a:solidFill>
                  <a:srgbClr val="0000CC"/>
                </a:solidFill>
                <a:effectLst/>
                <a:latin typeface="+mj-lt"/>
              </a:rPr>
              <a:t>What is it going to be about?</a:t>
            </a:r>
            <a:br>
              <a:rPr lang="en-US" sz="3200" b="0" i="0" dirty="0">
                <a:solidFill>
                  <a:srgbClr val="0000CC"/>
                </a:solidFill>
                <a:effectLst/>
                <a:latin typeface="+mj-lt"/>
              </a:rPr>
            </a:br>
            <a:r>
              <a:rPr lang="en-US" sz="3200" b="1" i="0" dirty="0">
                <a:solidFill>
                  <a:srgbClr val="0000CC"/>
                </a:solidFill>
                <a:effectLst/>
                <a:latin typeface="+mj-lt"/>
              </a:rPr>
              <a:t>4. </a:t>
            </a:r>
            <a:r>
              <a:rPr lang="en-US" sz="3200" b="0" i="0" dirty="0">
                <a:solidFill>
                  <a:srgbClr val="0000CC"/>
                </a:solidFill>
                <a:effectLst/>
                <a:latin typeface="+mj-lt"/>
              </a:rPr>
              <a:t>How many words are you going to write?</a:t>
            </a:r>
            <a:r>
              <a:rPr lang="en-US" sz="3200" dirty="0">
                <a:solidFill>
                  <a:srgbClr val="0000CC"/>
                </a:solidFill>
                <a:latin typeface="+mj-lt"/>
              </a:rPr>
              <a:t> </a:t>
            </a:r>
          </a:p>
        </p:txBody>
      </p:sp>
      <p:sp>
        <p:nvSpPr>
          <p:cNvPr id="24" name="TextBox 23">
            <a:extLst>
              <a:ext uri="{FF2B5EF4-FFF2-40B4-BE49-F238E27FC236}">
                <a16:creationId xmlns:a16="http://schemas.microsoft.com/office/drawing/2014/main" id="{B2F95E1C-FA9F-221A-2D09-AA35C8E65AEE}"/>
              </a:ext>
            </a:extLst>
          </p:cNvPr>
          <p:cNvSpPr txBox="1"/>
          <p:nvPr/>
        </p:nvSpPr>
        <p:spPr>
          <a:xfrm>
            <a:off x="6452468" y="3572577"/>
            <a:ext cx="2542676" cy="584775"/>
          </a:xfrm>
          <a:prstGeom prst="rect">
            <a:avLst/>
          </a:prstGeom>
          <a:noFill/>
        </p:spPr>
        <p:txBody>
          <a:bodyPr wrap="square">
            <a:spAutoFit/>
          </a:bodyPr>
          <a:lstStyle/>
          <a:p>
            <a:r>
              <a:rPr lang="en-US" sz="3200" b="0" i="1" dirty="0">
                <a:solidFill>
                  <a:srgbClr val="C9243F"/>
                </a:solidFill>
                <a:effectLst/>
                <a:latin typeface="+mj-lt"/>
                <a:cs typeface="Arial" panose="020B0604020202020204" pitchFamily="34" charset="0"/>
              </a:rPr>
              <a:t>a postcard</a:t>
            </a:r>
            <a:r>
              <a:rPr lang="en-US" sz="3200" dirty="0">
                <a:latin typeface="+mj-lt"/>
                <a:cs typeface="Arial" panose="020B0604020202020204" pitchFamily="34" charset="0"/>
              </a:rPr>
              <a:t> </a:t>
            </a:r>
          </a:p>
        </p:txBody>
      </p:sp>
      <p:sp>
        <p:nvSpPr>
          <p:cNvPr id="25" name="TextBox 24">
            <a:extLst>
              <a:ext uri="{FF2B5EF4-FFF2-40B4-BE49-F238E27FC236}">
                <a16:creationId xmlns:a16="http://schemas.microsoft.com/office/drawing/2014/main" id="{FCCD619D-45A5-E6F8-0127-40E60694519B}"/>
              </a:ext>
            </a:extLst>
          </p:cNvPr>
          <p:cNvSpPr txBox="1"/>
          <p:nvPr/>
        </p:nvSpPr>
        <p:spPr>
          <a:xfrm>
            <a:off x="5701004" y="4298645"/>
            <a:ext cx="4070317" cy="584775"/>
          </a:xfrm>
          <a:prstGeom prst="rect">
            <a:avLst/>
          </a:prstGeom>
          <a:noFill/>
        </p:spPr>
        <p:txBody>
          <a:bodyPr wrap="square">
            <a:spAutoFit/>
          </a:bodyPr>
          <a:lstStyle/>
          <a:p>
            <a:r>
              <a:rPr lang="en-US" sz="3200" i="1" dirty="0">
                <a:solidFill>
                  <a:srgbClr val="C9243F"/>
                </a:solidFill>
                <a:latin typeface="+mj-lt"/>
                <a:cs typeface="Arial" panose="020B0604020202020204" pitchFamily="34" charset="0"/>
              </a:rPr>
              <a:t>my English </a:t>
            </a:r>
            <a:r>
              <a:rPr lang="en-US" sz="3200" i="1" dirty="0" err="1">
                <a:solidFill>
                  <a:srgbClr val="C9243F"/>
                </a:solidFill>
                <a:latin typeface="+mj-lt"/>
                <a:cs typeface="Arial" panose="020B0604020202020204" pitchFamily="34" charset="0"/>
              </a:rPr>
              <a:t>penfriend</a:t>
            </a:r>
            <a:endParaRPr lang="en-US" sz="3200" dirty="0">
              <a:latin typeface="+mj-lt"/>
              <a:cs typeface="Arial" panose="020B0604020202020204" pitchFamily="34" charset="0"/>
            </a:endParaRPr>
          </a:p>
        </p:txBody>
      </p:sp>
      <p:sp>
        <p:nvSpPr>
          <p:cNvPr id="26" name="TextBox 25">
            <a:extLst>
              <a:ext uri="{FF2B5EF4-FFF2-40B4-BE49-F238E27FC236}">
                <a16:creationId xmlns:a16="http://schemas.microsoft.com/office/drawing/2014/main" id="{EDF31BB6-06D7-0A3A-75BE-9292CDB54B0C}"/>
              </a:ext>
            </a:extLst>
          </p:cNvPr>
          <p:cNvSpPr txBox="1"/>
          <p:nvPr/>
        </p:nvSpPr>
        <p:spPr>
          <a:xfrm>
            <a:off x="5901010" y="5019408"/>
            <a:ext cx="6573065" cy="584775"/>
          </a:xfrm>
          <a:prstGeom prst="rect">
            <a:avLst/>
          </a:prstGeom>
          <a:noFill/>
        </p:spPr>
        <p:txBody>
          <a:bodyPr wrap="square">
            <a:spAutoFit/>
          </a:bodyPr>
          <a:lstStyle/>
          <a:p>
            <a:r>
              <a:rPr lang="en-US" sz="3200" i="1" dirty="0">
                <a:solidFill>
                  <a:srgbClr val="C9243F"/>
                </a:solidFill>
                <a:latin typeface="+mj-lt"/>
                <a:cs typeface="Arial" panose="020B0604020202020204" pitchFamily="34" charset="0"/>
              </a:rPr>
              <a:t>a wonder you are visiting on holiday</a:t>
            </a:r>
            <a:endParaRPr lang="en-US" sz="3200" dirty="0">
              <a:latin typeface="+mj-lt"/>
              <a:cs typeface="Arial" panose="020B0604020202020204" pitchFamily="34" charset="0"/>
            </a:endParaRPr>
          </a:p>
        </p:txBody>
      </p:sp>
      <p:sp>
        <p:nvSpPr>
          <p:cNvPr id="27" name="TextBox 26">
            <a:extLst>
              <a:ext uri="{FF2B5EF4-FFF2-40B4-BE49-F238E27FC236}">
                <a16:creationId xmlns:a16="http://schemas.microsoft.com/office/drawing/2014/main" id="{405E4442-4224-0D09-13F2-9286213F1A67}"/>
              </a:ext>
            </a:extLst>
          </p:cNvPr>
          <p:cNvSpPr txBox="1"/>
          <p:nvPr/>
        </p:nvSpPr>
        <p:spPr>
          <a:xfrm>
            <a:off x="8032972" y="5737929"/>
            <a:ext cx="3707903" cy="584775"/>
          </a:xfrm>
          <a:prstGeom prst="rect">
            <a:avLst/>
          </a:prstGeom>
          <a:noFill/>
        </p:spPr>
        <p:txBody>
          <a:bodyPr wrap="square">
            <a:spAutoFit/>
          </a:bodyPr>
          <a:lstStyle/>
          <a:p>
            <a:r>
              <a:rPr lang="en-US" sz="3200" i="1" dirty="0">
                <a:solidFill>
                  <a:srgbClr val="C9243F"/>
                </a:solidFill>
                <a:latin typeface="+mj-lt"/>
                <a:cs typeface="Arial" panose="020B0604020202020204" pitchFamily="34" charset="0"/>
              </a:rPr>
              <a:t>about 60-80 words</a:t>
            </a:r>
            <a:endParaRPr lang="en-US" sz="3200" dirty="0">
              <a:latin typeface="+mj-lt"/>
              <a:cs typeface="Arial" panose="020B0604020202020204" pitchFamily="34" charset="0"/>
            </a:endParaRPr>
          </a:p>
        </p:txBody>
      </p:sp>
    </p:spTree>
    <p:extLst>
      <p:ext uri="{BB962C8B-B14F-4D97-AF65-F5344CB8AC3E}">
        <p14:creationId xmlns:p14="http://schemas.microsoft.com/office/powerpoint/2010/main" val="358604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E3E1352-ACFC-EE4B-756D-FD15CBC506A0}"/>
              </a:ext>
            </a:extLst>
          </p:cNvPr>
          <p:cNvSpPr txBox="1"/>
          <p:nvPr/>
        </p:nvSpPr>
        <p:spPr>
          <a:xfrm>
            <a:off x="715935" y="421555"/>
            <a:ext cx="10575841" cy="2554545"/>
          </a:xfrm>
          <a:prstGeom prst="rect">
            <a:avLst/>
          </a:prstGeom>
          <a:noFill/>
        </p:spPr>
        <p:txBody>
          <a:bodyPr wrap="square">
            <a:spAutoFit/>
          </a:bodyPr>
          <a:lstStyle/>
          <a:p>
            <a:r>
              <a:rPr lang="en-US" sz="3200" b="1" i="0" dirty="0">
                <a:solidFill>
                  <a:srgbClr val="0000CC"/>
                </a:solidFill>
                <a:effectLst/>
                <a:latin typeface="+mj-lt"/>
              </a:rPr>
              <a:t>Read the model. Which adjectives does Sam use to describe:</a:t>
            </a:r>
            <a:br>
              <a:rPr lang="en-US" sz="3200" b="1" i="0" dirty="0">
                <a:solidFill>
                  <a:srgbClr val="0000CC"/>
                </a:solidFill>
                <a:effectLst/>
                <a:latin typeface="+mj-lt"/>
              </a:rPr>
            </a:br>
            <a:r>
              <a:rPr lang="en-US" sz="3200" b="0" i="0" dirty="0">
                <a:solidFill>
                  <a:srgbClr val="0000CC"/>
                </a:solidFill>
                <a:effectLst/>
                <a:latin typeface="+mj-lt"/>
              </a:rPr>
              <a:t>• </a:t>
            </a:r>
            <a:r>
              <a:rPr lang="en-US" sz="3200" i="1" dirty="0">
                <a:solidFill>
                  <a:srgbClr val="0000CC"/>
                </a:solidFill>
                <a:effectLst/>
                <a:latin typeface="+mj-lt"/>
              </a:rPr>
              <a:t>the temple</a:t>
            </a:r>
            <a:r>
              <a:rPr lang="en-US" sz="3200" i="0" dirty="0">
                <a:solidFill>
                  <a:srgbClr val="0000CC"/>
                </a:solidFill>
                <a:effectLst/>
                <a:latin typeface="+mj-lt"/>
              </a:rPr>
              <a:t>?</a:t>
            </a:r>
            <a:br>
              <a:rPr lang="en-US" sz="3200" i="0" dirty="0">
                <a:solidFill>
                  <a:srgbClr val="0000CC"/>
                </a:solidFill>
                <a:effectLst/>
                <a:latin typeface="+mj-lt"/>
              </a:rPr>
            </a:br>
            <a:r>
              <a:rPr lang="en-US" sz="3200" i="0" dirty="0">
                <a:solidFill>
                  <a:srgbClr val="0000CC"/>
                </a:solidFill>
                <a:effectLst/>
                <a:latin typeface="+mj-lt"/>
              </a:rPr>
              <a:t>• </a:t>
            </a:r>
            <a:r>
              <a:rPr lang="en-US" sz="3200" i="1" dirty="0">
                <a:solidFill>
                  <a:srgbClr val="0000CC"/>
                </a:solidFill>
                <a:effectLst/>
                <a:latin typeface="+mj-lt"/>
              </a:rPr>
              <a:t>the gardens</a:t>
            </a:r>
            <a:r>
              <a:rPr lang="en-US" sz="3200" i="0" dirty="0">
                <a:solidFill>
                  <a:srgbClr val="0000CC"/>
                </a:solidFill>
                <a:effectLst/>
                <a:latin typeface="+mj-lt"/>
              </a:rPr>
              <a:t>?</a:t>
            </a:r>
            <a:br>
              <a:rPr lang="en-US" sz="3200" i="0" dirty="0">
                <a:solidFill>
                  <a:srgbClr val="0000CC"/>
                </a:solidFill>
                <a:effectLst/>
                <a:latin typeface="+mj-lt"/>
              </a:rPr>
            </a:br>
            <a:r>
              <a:rPr lang="en-US" sz="3200" i="0" dirty="0">
                <a:solidFill>
                  <a:srgbClr val="0000CC"/>
                </a:solidFill>
                <a:effectLst/>
                <a:latin typeface="+mj-lt"/>
              </a:rPr>
              <a:t>• </a:t>
            </a:r>
            <a:r>
              <a:rPr lang="en-US" sz="3200" i="1" dirty="0">
                <a:solidFill>
                  <a:srgbClr val="0000CC"/>
                </a:solidFill>
                <a:effectLst/>
                <a:latin typeface="+mj-lt"/>
              </a:rPr>
              <a:t>the bell</a:t>
            </a:r>
            <a:r>
              <a:rPr lang="en-US" sz="3200" i="0" dirty="0">
                <a:solidFill>
                  <a:srgbClr val="0000CC"/>
                </a:solidFill>
                <a:effectLst/>
                <a:latin typeface="+mj-lt"/>
              </a:rPr>
              <a:t>?</a:t>
            </a:r>
            <a:r>
              <a:rPr lang="en-US" sz="3200" dirty="0">
                <a:solidFill>
                  <a:srgbClr val="0000CC"/>
                </a:solidFill>
                <a:latin typeface="+mj-lt"/>
              </a:rPr>
              <a:t> </a:t>
            </a:r>
            <a:br>
              <a:rPr lang="en-US" sz="3200" dirty="0">
                <a:solidFill>
                  <a:srgbClr val="0000CC"/>
                </a:solidFill>
                <a:latin typeface="+mj-lt"/>
              </a:rPr>
            </a:br>
            <a:endParaRPr lang="en-US" sz="3200" dirty="0">
              <a:solidFill>
                <a:srgbClr val="0000CC"/>
              </a:solidFill>
              <a:latin typeface="+mj-lt"/>
            </a:endParaRPr>
          </a:p>
        </p:txBody>
      </p:sp>
      <p:pic>
        <p:nvPicPr>
          <p:cNvPr id="9" name="Picture 8">
            <a:extLst>
              <a:ext uri="{FF2B5EF4-FFF2-40B4-BE49-F238E27FC236}">
                <a16:creationId xmlns:a16="http://schemas.microsoft.com/office/drawing/2014/main" id="{677DB081-BF6D-866B-81A7-A9B62126980A}"/>
              </a:ext>
            </a:extLst>
          </p:cNvPr>
          <p:cNvPicPr>
            <a:picLocks noChangeAspect="1"/>
          </p:cNvPicPr>
          <p:nvPr/>
        </p:nvPicPr>
        <p:blipFill>
          <a:blip r:embed="rId2"/>
          <a:stretch>
            <a:fillRect/>
          </a:stretch>
        </p:blipFill>
        <p:spPr>
          <a:xfrm>
            <a:off x="5407112" y="1003610"/>
            <a:ext cx="4280399" cy="5560475"/>
          </a:xfrm>
          <a:prstGeom prst="rect">
            <a:avLst/>
          </a:prstGeom>
        </p:spPr>
      </p:pic>
      <p:sp>
        <p:nvSpPr>
          <p:cNvPr id="20" name="TextBox 19">
            <a:extLst>
              <a:ext uri="{FF2B5EF4-FFF2-40B4-BE49-F238E27FC236}">
                <a16:creationId xmlns:a16="http://schemas.microsoft.com/office/drawing/2014/main" id="{C9D41C46-0817-4E38-F140-B45A0F84E892}"/>
              </a:ext>
            </a:extLst>
          </p:cNvPr>
          <p:cNvSpPr txBox="1"/>
          <p:nvPr/>
        </p:nvSpPr>
        <p:spPr>
          <a:xfrm>
            <a:off x="822403" y="2773080"/>
            <a:ext cx="6105292" cy="1384995"/>
          </a:xfrm>
          <a:prstGeom prst="rect">
            <a:avLst/>
          </a:prstGeom>
          <a:noFill/>
        </p:spPr>
        <p:txBody>
          <a:bodyPr wrap="square">
            <a:spAutoFit/>
          </a:bodyPr>
          <a:lstStyle/>
          <a:p>
            <a:r>
              <a:rPr lang="en-US" sz="2800" b="1" i="1" dirty="0">
                <a:solidFill>
                  <a:srgbClr val="C9243F"/>
                </a:solidFill>
                <a:effectLst/>
                <a:latin typeface="+mj-lt"/>
                <a:cs typeface="Arial" panose="020B0604020202020204" pitchFamily="34" charset="0"/>
              </a:rPr>
              <a:t>the temple: </a:t>
            </a:r>
            <a:r>
              <a:rPr lang="en-US" sz="2800" b="0" i="1" dirty="0">
                <a:solidFill>
                  <a:srgbClr val="C9243F"/>
                </a:solidFill>
                <a:effectLst/>
                <a:latin typeface="+mj-lt"/>
                <a:cs typeface="Arial" panose="020B0604020202020204" pitchFamily="34" charset="0"/>
              </a:rPr>
              <a:t>beautiful</a:t>
            </a:r>
          </a:p>
          <a:p>
            <a:r>
              <a:rPr lang="en-US" sz="2800" b="1" i="1" dirty="0">
                <a:solidFill>
                  <a:srgbClr val="C9243F"/>
                </a:solidFill>
                <a:effectLst/>
                <a:latin typeface="+mj-lt"/>
                <a:cs typeface="Arial" panose="020B0604020202020204" pitchFamily="34" charset="0"/>
              </a:rPr>
              <a:t>the gardens: </a:t>
            </a:r>
            <a:r>
              <a:rPr lang="en-US" sz="2800" b="0" i="1" dirty="0">
                <a:solidFill>
                  <a:srgbClr val="C9243F"/>
                </a:solidFill>
                <a:effectLst/>
                <a:latin typeface="+mj-lt"/>
                <a:cs typeface="Arial" panose="020B0604020202020204" pitchFamily="34" charset="0"/>
              </a:rPr>
              <a:t>amazing</a:t>
            </a:r>
          </a:p>
          <a:p>
            <a:r>
              <a:rPr lang="en-US" sz="2800" b="1" i="1" dirty="0">
                <a:solidFill>
                  <a:srgbClr val="C9243F"/>
                </a:solidFill>
                <a:effectLst/>
                <a:latin typeface="+mj-lt"/>
                <a:cs typeface="Arial" panose="020B0604020202020204" pitchFamily="34" charset="0"/>
              </a:rPr>
              <a:t>the bell: </a:t>
            </a:r>
            <a:r>
              <a:rPr lang="en-US" sz="2800" b="0" i="1" dirty="0">
                <a:solidFill>
                  <a:srgbClr val="C9243F"/>
                </a:solidFill>
                <a:effectLst/>
                <a:latin typeface="+mj-lt"/>
                <a:cs typeface="Arial" panose="020B0604020202020204" pitchFamily="34" charset="0"/>
              </a:rPr>
              <a:t>giant bronze</a:t>
            </a:r>
            <a:endParaRPr lang="en-US" sz="2800" dirty="0">
              <a:latin typeface="+mj-lt"/>
              <a:cs typeface="Arial" panose="020B0604020202020204" pitchFamily="34" charset="0"/>
            </a:endParaRPr>
          </a:p>
        </p:txBody>
      </p:sp>
      <p:cxnSp>
        <p:nvCxnSpPr>
          <p:cNvPr id="21" name="Straight Connector 20">
            <a:extLst>
              <a:ext uri="{FF2B5EF4-FFF2-40B4-BE49-F238E27FC236}">
                <a16:creationId xmlns:a16="http://schemas.microsoft.com/office/drawing/2014/main" id="{74F2F20F-AF33-A2DE-BC0D-551F351FBFE8}"/>
              </a:ext>
            </a:extLst>
          </p:cNvPr>
          <p:cNvCxnSpPr>
            <a:cxnSpLocks/>
          </p:cNvCxnSpPr>
          <p:nvPr/>
        </p:nvCxnSpPr>
        <p:spPr>
          <a:xfrm>
            <a:off x="8436863" y="2418270"/>
            <a:ext cx="10373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D4CC777-A0DD-0742-6DD8-FB0E432F0DD9}"/>
              </a:ext>
            </a:extLst>
          </p:cNvPr>
          <p:cNvCxnSpPr>
            <a:cxnSpLocks/>
          </p:cNvCxnSpPr>
          <p:nvPr/>
        </p:nvCxnSpPr>
        <p:spPr>
          <a:xfrm>
            <a:off x="6818490" y="4486645"/>
            <a:ext cx="9708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1E83EE-48E2-79B8-B373-F28286AC3877}"/>
              </a:ext>
            </a:extLst>
          </p:cNvPr>
          <p:cNvCxnSpPr>
            <a:cxnSpLocks/>
          </p:cNvCxnSpPr>
          <p:nvPr/>
        </p:nvCxnSpPr>
        <p:spPr>
          <a:xfrm flipV="1">
            <a:off x="7506129" y="5113867"/>
            <a:ext cx="1485471" cy="625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88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C6958D-8712-1E5D-66D9-E76811CC04B9}"/>
              </a:ext>
            </a:extLst>
          </p:cNvPr>
          <p:cNvPicPr>
            <a:picLocks noChangeAspect="1"/>
          </p:cNvPicPr>
          <p:nvPr/>
        </p:nvPicPr>
        <p:blipFill>
          <a:blip r:embed="rId2"/>
          <a:stretch>
            <a:fillRect/>
          </a:stretch>
        </p:blipFill>
        <p:spPr>
          <a:xfrm>
            <a:off x="890628" y="1371601"/>
            <a:ext cx="8993426" cy="3174895"/>
          </a:xfrm>
          <a:prstGeom prst="rect">
            <a:avLst/>
          </a:prstGeom>
        </p:spPr>
      </p:pic>
    </p:spTree>
    <p:extLst>
      <p:ext uri="{BB962C8B-B14F-4D97-AF65-F5344CB8AC3E}">
        <p14:creationId xmlns:p14="http://schemas.microsoft.com/office/powerpoint/2010/main" val="2202210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250" y="411163"/>
            <a:ext cx="3181350" cy="661987"/>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t>Objectives</a:t>
            </a:r>
            <a:endParaRPr lang="en-US" dirty="0"/>
          </a:p>
        </p:txBody>
      </p:sp>
      <p:sp>
        <p:nvSpPr>
          <p:cNvPr id="9218" name="TextBox 2"/>
          <p:cNvSpPr txBox="1">
            <a:spLocks noChangeArrowheads="1"/>
          </p:cNvSpPr>
          <p:nvPr/>
        </p:nvSpPr>
        <p:spPr bwMode="auto">
          <a:xfrm>
            <a:off x="914400" y="1381125"/>
            <a:ext cx="10833100" cy="3416320"/>
          </a:xfrm>
          <a:prstGeom prst="rect">
            <a:avLst/>
          </a:prstGeom>
          <a:noFill/>
          <a:ln w="9525">
            <a:noFill/>
            <a:miter lim="800000"/>
            <a:headEnd/>
            <a:tailEnd/>
          </a:ln>
        </p:spPr>
        <p:txBody>
          <a:bodyPr>
            <a:spAutoFit/>
          </a:bodyPr>
          <a:lstStyle/>
          <a:p>
            <a:r>
              <a:rPr lang="en-US" sz="3600" dirty="0">
                <a:solidFill>
                  <a:srgbClr val="FF0000"/>
                </a:solidFill>
                <a:latin typeface="Calibri" pitchFamily="34" charset="0"/>
                <a:cs typeface="Times New Roman" pitchFamily="18" charset="0"/>
              </a:rPr>
              <a:t>By the end of this lesson, students will be able to…</a:t>
            </a:r>
          </a:p>
          <a:p>
            <a:endParaRPr lang="en-US" sz="3600" dirty="0">
              <a:solidFill>
                <a:srgbClr val="0070C0"/>
              </a:solidFill>
              <a:latin typeface="Calibri" pitchFamily="34" charset="0"/>
            </a:endParaRPr>
          </a:p>
          <a:p>
            <a:pPr marL="571500" indent="-571500">
              <a:buFontTx/>
              <a:buChar char="-"/>
            </a:pPr>
            <a:r>
              <a:rPr lang="en-US" sz="3600" i="1" dirty="0">
                <a:solidFill>
                  <a:srgbClr val="0000CC"/>
                </a:solidFill>
                <a:latin typeface="Calibri" pitchFamily="34" charset="0"/>
              </a:rPr>
              <a:t>learn and use some vocabulary about wonders or the world: </a:t>
            </a:r>
            <a:r>
              <a:rPr lang="en-US" sz="3600" b="1" i="1" dirty="0">
                <a:solidFill>
                  <a:srgbClr val="0000CC"/>
                </a:solidFill>
                <a:latin typeface="Calibri" pitchFamily="34" charset="0"/>
              </a:rPr>
              <a:t>mausoleum, tomb, fortress, wonder</a:t>
            </a:r>
            <a:r>
              <a:rPr lang="en-US" sz="3600" i="1" dirty="0">
                <a:solidFill>
                  <a:srgbClr val="0000CC"/>
                </a:solidFill>
                <a:latin typeface="Calibri" pitchFamily="34" charset="0"/>
              </a:rPr>
              <a:t>.</a:t>
            </a:r>
          </a:p>
          <a:p>
            <a:pPr marL="571500" indent="-571500">
              <a:buFontTx/>
              <a:buChar char="-"/>
            </a:pPr>
            <a:r>
              <a:rPr lang="en-US" sz="3600" i="1" dirty="0">
                <a:solidFill>
                  <a:srgbClr val="0000CC"/>
                </a:solidFill>
                <a:latin typeface="Calibri" pitchFamily="34" charset="0"/>
              </a:rPr>
              <a:t>listen for key information.</a:t>
            </a:r>
          </a:p>
          <a:p>
            <a:pPr marL="571500" indent="-571500">
              <a:buFontTx/>
              <a:buChar char="-"/>
            </a:pPr>
            <a:r>
              <a:rPr lang="en-US" sz="3600" i="1" dirty="0">
                <a:solidFill>
                  <a:srgbClr val="0000CC"/>
                </a:solidFill>
                <a:latin typeface="Calibri" pitchFamily="34" charset="0"/>
              </a:rPr>
              <a:t>write a postcard.</a:t>
            </a:r>
          </a:p>
        </p:txBody>
      </p:sp>
    </p:spTree>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66548-30E3-79EA-10A0-FAD11D21305B}"/>
              </a:ext>
            </a:extLst>
          </p:cNvPr>
          <p:cNvPicPr>
            <a:picLocks noChangeAspect="1"/>
          </p:cNvPicPr>
          <p:nvPr/>
        </p:nvPicPr>
        <p:blipFill>
          <a:blip r:embed="rId2"/>
          <a:stretch>
            <a:fillRect/>
          </a:stretch>
        </p:blipFill>
        <p:spPr>
          <a:xfrm>
            <a:off x="6440174" y="767204"/>
            <a:ext cx="5716765" cy="5323589"/>
          </a:xfrm>
          <a:prstGeom prst="rect">
            <a:avLst/>
          </a:prstGeom>
        </p:spPr>
      </p:pic>
      <p:pic>
        <p:nvPicPr>
          <p:cNvPr id="5" name="Picture 4">
            <a:extLst>
              <a:ext uri="{FF2B5EF4-FFF2-40B4-BE49-F238E27FC236}">
                <a16:creationId xmlns:a16="http://schemas.microsoft.com/office/drawing/2014/main" id="{EB8CD00A-0EA8-495C-39D8-852FBDB9D4F5}"/>
              </a:ext>
            </a:extLst>
          </p:cNvPr>
          <p:cNvPicPr>
            <a:picLocks noChangeAspect="1"/>
          </p:cNvPicPr>
          <p:nvPr/>
        </p:nvPicPr>
        <p:blipFill>
          <a:blip r:embed="rId3"/>
          <a:stretch>
            <a:fillRect/>
          </a:stretch>
        </p:blipFill>
        <p:spPr>
          <a:xfrm>
            <a:off x="0" y="1047525"/>
            <a:ext cx="6440174" cy="2381475"/>
          </a:xfrm>
          <a:prstGeom prst="rect">
            <a:avLst/>
          </a:prstGeom>
        </p:spPr>
      </p:pic>
      <p:graphicFrame>
        <p:nvGraphicFramePr>
          <p:cNvPr id="6" name="Table 5">
            <a:extLst>
              <a:ext uri="{FF2B5EF4-FFF2-40B4-BE49-F238E27FC236}">
                <a16:creationId xmlns:a16="http://schemas.microsoft.com/office/drawing/2014/main" id="{AF6E4A9C-C116-9F82-E8AC-1CC21E8D6750}"/>
              </a:ext>
            </a:extLst>
          </p:cNvPr>
          <p:cNvGraphicFramePr>
            <a:graphicFrameLocks noGrp="1"/>
          </p:cNvGraphicFramePr>
          <p:nvPr>
            <p:extLst>
              <p:ext uri="{D42A27DB-BD31-4B8C-83A1-F6EECF244321}">
                <p14:modId xmlns:p14="http://schemas.microsoft.com/office/powerpoint/2010/main" val="1666271274"/>
              </p:ext>
            </p:extLst>
          </p:nvPr>
        </p:nvGraphicFramePr>
        <p:xfrm>
          <a:off x="628893" y="2080743"/>
          <a:ext cx="558980" cy="579120"/>
        </p:xfrm>
        <a:graphic>
          <a:graphicData uri="http://schemas.openxmlformats.org/drawingml/2006/table">
            <a:tbl>
              <a:tblPr/>
              <a:tblGrid>
                <a:gridCol w="558980">
                  <a:extLst>
                    <a:ext uri="{9D8B030D-6E8A-4147-A177-3AD203B41FA5}">
                      <a16:colId xmlns:a16="http://schemas.microsoft.com/office/drawing/2014/main" val="1270965167"/>
                    </a:ext>
                  </a:extLst>
                </a:gridCol>
              </a:tblGrid>
              <a:tr h="0">
                <a:tc>
                  <a:txBody>
                    <a:bodyPr/>
                    <a:lstStyle/>
                    <a:p>
                      <a:r>
                        <a:rPr lang="en-US" sz="3200" b="0" i="0" dirty="0">
                          <a:solidFill>
                            <a:srgbClr val="C9243F"/>
                          </a:solidFill>
                          <a:effectLst/>
                          <a:latin typeface="+mj-lt"/>
                          <a:cs typeface="Arial" panose="020B0604020202020204" pitchFamily="34" charset="0"/>
                        </a:rPr>
                        <a:t>E</a:t>
                      </a:r>
                      <a:endParaRPr lang="en-US" sz="2800" dirty="0">
                        <a:effectLst/>
                        <a:latin typeface="+mj-lt"/>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779886"/>
                  </a:ext>
                </a:extLst>
              </a:tr>
            </a:tbl>
          </a:graphicData>
        </a:graphic>
      </p:graphicFrame>
      <p:graphicFrame>
        <p:nvGraphicFramePr>
          <p:cNvPr id="8" name="Table 7">
            <a:extLst>
              <a:ext uri="{FF2B5EF4-FFF2-40B4-BE49-F238E27FC236}">
                <a16:creationId xmlns:a16="http://schemas.microsoft.com/office/drawing/2014/main" id="{D2E836D0-9C48-BD23-B22E-CE2BED5F1375}"/>
              </a:ext>
            </a:extLst>
          </p:cNvPr>
          <p:cNvGraphicFramePr>
            <a:graphicFrameLocks noGrp="1"/>
          </p:cNvGraphicFramePr>
          <p:nvPr>
            <p:extLst>
              <p:ext uri="{D42A27DB-BD31-4B8C-83A1-F6EECF244321}">
                <p14:modId xmlns:p14="http://schemas.microsoft.com/office/powerpoint/2010/main" val="784986777"/>
              </p:ext>
            </p:extLst>
          </p:nvPr>
        </p:nvGraphicFramePr>
        <p:xfrm>
          <a:off x="614466" y="2521096"/>
          <a:ext cx="558980" cy="579120"/>
        </p:xfrm>
        <a:graphic>
          <a:graphicData uri="http://schemas.openxmlformats.org/drawingml/2006/table">
            <a:tbl>
              <a:tblPr/>
              <a:tblGrid>
                <a:gridCol w="558980">
                  <a:extLst>
                    <a:ext uri="{9D8B030D-6E8A-4147-A177-3AD203B41FA5}">
                      <a16:colId xmlns:a16="http://schemas.microsoft.com/office/drawing/2014/main" val="1270965167"/>
                    </a:ext>
                  </a:extLst>
                </a:gridCol>
              </a:tblGrid>
              <a:tr h="0">
                <a:tc>
                  <a:txBody>
                    <a:bodyPr/>
                    <a:lstStyle/>
                    <a:p>
                      <a:r>
                        <a:rPr lang="en-US" sz="3200" b="0" i="0" dirty="0">
                          <a:solidFill>
                            <a:srgbClr val="C9243F"/>
                          </a:solidFill>
                          <a:effectLst/>
                          <a:latin typeface="+mj-lt"/>
                          <a:cs typeface="Arial" panose="020B0604020202020204" pitchFamily="34" charset="0"/>
                        </a:rPr>
                        <a:t>A</a:t>
                      </a:r>
                      <a:endParaRPr lang="en-US" sz="3200" dirty="0">
                        <a:effectLst/>
                        <a:latin typeface="+mj-lt"/>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779886"/>
                  </a:ext>
                </a:extLst>
              </a:tr>
            </a:tbl>
          </a:graphicData>
        </a:graphic>
      </p:graphicFrame>
      <p:graphicFrame>
        <p:nvGraphicFramePr>
          <p:cNvPr id="9" name="Table 8">
            <a:extLst>
              <a:ext uri="{FF2B5EF4-FFF2-40B4-BE49-F238E27FC236}">
                <a16:creationId xmlns:a16="http://schemas.microsoft.com/office/drawing/2014/main" id="{E4668343-A3CA-D2B9-7711-884F6E118245}"/>
              </a:ext>
            </a:extLst>
          </p:cNvPr>
          <p:cNvGraphicFramePr>
            <a:graphicFrameLocks noGrp="1"/>
          </p:cNvGraphicFramePr>
          <p:nvPr>
            <p:extLst>
              <p:ext uri="{D42A27DB-BD31-4B8C-83A1-F6EECF244321}">
                <p14:modId xmlns:p14="http://schemas.microsoft.com/office/powerpoint/2010/main" val="712113450"/>
              </p:ext>
            </p:extLst>
          </p:nvPr>
        </p:nvGraphicFramePr>
        <p:xfrm>
          <a:off x="621305" y="2932919"/>
          <a:ext cx="558980" cy="579120"/>
        </p:xfrm>
        <a:graphic>
          <a:graphicData uri="http://schemas.openxmlformats.org/drawingml/2006/table">
            <a:tbl>
              <a:tblPr/>
              <a:tblGrid>
                <a:gridCol w="558980">
                  <a:extLst>
                    <a:ext uri="{9D8B030D-6E8A-4147-A177-3AD203B41FA5}">
                      <a16:colId xmlns:a16="http://schemas.microsoft.com/office/drawing/2014/main" val="1270965167"/>
                    </a:ext>
                  </a:extLst>
                </a:gridCol>
              </a:tblGrid>
              <a:tr h="0">
                <a:tc>
                  <a:txBody>
                    <a:bodyPr/>
                    <a:lstStyle/>
                    <a:p>
                      <a:r>
                        <a:rPr lang="en-US" sz="3200" b="0" i="0" dirty="0">
                          <a:solidFill>
                            <a:srgbClr val="C9243F"/>
                          </a:solidFill>
                          <a:effectLst/>
                          <a:latin typeface="+mj-lt"/>
                          <a:cs typeface="Arial" panose="020B0604020202020204" pitchFamily="34" charset="0"/>
                        </a:rPr>
                        <a:t>D</a:t>
                      </a:r>
                      <a:endParaRPr lang="en-US" sz="2800" dirty="0">
                        <a:effectLst/>
                        <a:latin typeface="+mj-lt"/>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779886"/>
                  </a:ext>
                </a:extLst>
              </a:tr>
            </a:tbl>
          </a:graphicData>
        </a:graphic>
      </p:graphicFrame>
      <p:graphicFrame>
        <p:nvGraphicFramePr>
          <p:cNvPr id="10" name="Table 9">
            <a:extLst>
              <a:ext uri="{FF2B5EF4-FFF2-40B4-BE49-F238E27FC236}">
                <a16:creationId xmlns:a16="http://schemas.microsoft.com/office/drawing/2014/main" id="{BECFC781-CB12-C053-2329-F2684DDC33D6}"/>
              </a:ext>
            </a:extLst>
          </p:cNvPr>
          <p:cNvGraphicFramePr>
            <a:graphicFrameLocks noGrp="1"/>
          </p:cNvGraphicFramePr>
          <p:nvPr>
            <p:extLst>
              <p:ext uri="{D42A27DB-BD31-4B8C-83A1-F6EECF244321}">
                <p14:modId xmlns:p14="http://schemas.microsoft.com/office/powerpoint/2010/main" val="1523578387"/>
              </p:ext>
            </p:extLst>
          </p:nvPr>
        </p:nvGraphicFramePr>
        <p:xfrm>
          <a:off x="3781805" y="2080993"/>
          <a:ext cx="538480" cy="579120"/>
        </p:xfrm>
        <a:graphic>
          <a:graphicData uri="http://schemas.openxmlformats.org/drawingml/2006/table">
            <a:tbl>
              <a:tblPr/>
              <a:tblGrid>
                <a:gridCol w="538480">
                  <a:extLst>
                    <a:ext uri="{9D8B030D-6E8A-4147-A177-3AD203B41FA5}">
                      <a16:colId xmlns:a16="http://schemas.microsoft.com/office/drawing/2014/main" val="1270965167"/>
                    </a:ext>
                  </a:extLst>
                </a:gridCol>
              </a:tblGrid>
              <a:tr h="0">
                <a:tc>
                  <a:txBody>
                    <a:bodyPr/>
                    <a:lstStyle/>
                    <a:p>
                      <a:r>
                        <a:rPr lang="en-US" sz="3200" b="0" i="0" dirty="0">
                          <a:solidFill>
                            <a:srgbClr val="C9243F"/>
                          </a:solidFill>
                          <a:effectLst/>
                          <a:latin typeface="+mj-lt"/>
                          <a:cs typeface="Arial" panose="020B0604020202020204" pitchFamily="34" charset="0"/>
                        </a:rPr>
                        <a:t>B</a:t>
                      </a:r>
                      <a:endParaRPr lang="en-US" sz="3200" dirty="0">
                        <a:effectLst/>
                        <a:latin typeface="+mj-lt"/>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779886"/>
                  </a:ext>
                </a:extLst>
              </a:tr>
            </a:tbl>
          </a:graphicData>
        </a:graphic>
      </p:graphicFrame>
      <p:graphicFrame>
        <p:nvGraphicFramePr>
          <p:cNvPr id="11" name="Table 10">
            <a:extLst>
              <a:ext uri="{FF2B5EF4-FFF2-40B4-BE49-F238E27FC236}">
                <a16:creationId xmlns:a16="http://schemas.microsoft.com/office/drawing/2014/main" id="{E76DF4ED-9D64-F0D3-F208-14C12C056CFB}"/>
              </a:ext>
            </a:extLst>
          </p:cNvPr>
          <p:cNvGraphicFramePr>
            <a:graphicFrameLocks noGrp="1"/>
          </p:cNvGraphicFramePr>
          <p:nvPr>
            <p:extLst>
              <p:ext uri="{D42A27DB-BD31-4B8C-83A1-F6EECF244321}">
                <p14:modId xmlns:p14="http://schemas.microsoft.com/office/powerpoint/2010/main" val="3355159807"/>
              </p:ext>
            </p:extLst>
          </p:nvPr>
        </p:nvGraphicFramePr>
        <p:xfrm>
          <a:off x="3770652" y="2861856"/>
          <a:ext cx="558980" cy="579120"/>
        </p:xfrm>
        <a:graphic>
          <a:graphicData uri="http://schemas.openxmlformats.org/drawingml/2006/table">
            <a:tbl>
              <a:tblPr/>
              <a:tblGrid>
                <a:gridCol w="558980">
                  <a:extLst>
                    <a:ext uri="{9D8B030D-6E8A-4147-A177-3AD203B41FA5}">
                      <a16:colId xmlns:a16="http://schemas.microsoft.com/office/drawing/2014/main" val="1270965167"/>
                    </a:ext>
                  </a:extLst>
                </a:gridCol>
              </a:tblGrid>
              <a:tr h="0">
                <a:tc>
                  <a:txBody>
                    <a:bodyPr/>
                    <a:lstStyle/>
                    <a:p>
                      <a:r>
                        <a:rPr lang="en-US" sz="3200" b="0" i="0" dirty="0">
                          <a:solidFill>
                            <a:srgbClr val="C9243F"/>
                          </a:solidFill>
                          <a:effectLst/>
                          <a:latin typeface="+mj-lt"/>
                          <a:cs typeface="Arial" panose="020B0604020202020204" pitchFamily="34" charset="0"/>
                        </a:rPr>
                        <a:t>C</a:t>
                      </a:r>
                      <a:endParaRPr lang="en-US" sz="3200" dirty="0">
                        <a:effectLst/>
                        <a:latin typeface="+mj-lt"/>
                        <a:cs typeface="Arial" panose="020B060402020202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779886"/>
                  </a:ext>
                </a:extLst>
              </a:tr>
            </a:tbl>
          </a:graphicData>
        </a:graphic>
      </p:graphicFrame>
    </p:spTree>
    <p:extLst>
      <p:ext uri="{BB962C8B-B14F-4D97-AF65-F5344CB8AC3E}">
        <p14:creationId xmlns:p14="http://schemas.microsoft.com/office/powerpoint/2010/main" val="226764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9DEFB7-1587-D95C-1977-403AD46CAFC7}"/>
              </a:ext>
            </a:extLst>
          </p:cNvPr>
          <p:cNvPicPr>
            <a:picLocks noChangeAspect="1"/>
          </p:cNvPicPr>
          <p:nvPr/>
        </p:nvPicPr>
        <p:blipFill>
          <a:blip r:embed="rId2"/>
          <a:stretch>
            <a:fillRect/>
          </a:stretch>
        </p:blipFill>
        <p:spPr>
          <a:xfrm>
            <a:off x="936703" y="968860"/>
            <a:ext cx="9325712" cy="4257924"/>
          </a:xfrm>
          <a:prstGeom prst="rect">
            <a:avLst/>
          </a:prstGeom>
        </p:spPr>
      </p:pic>
    </p:spTree>
    <p:extLst>
      <p:ext uri="{BB962C8B-B14F-4D97-AF65-F5344CB8AC3E}">
        <p14:creationId xmlns:p14="http://schemas.microsoft.com/office/powerpoint/2010/main" val="3120247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B9B416-392B-3CCA-8BB1-BD3DF806ED57}"/>
              </a:ext>
            </a:extLst>
          </p:cNvPr>
          <p:cNvPicPr>
            <a:picLocks noChangeAspect="1"/>
          </p:cNvPicPr>
          <p:nvPr/>
        </p:nvPicPr>
        <p:blipFill>
          <a:blip r:embed="rId2"/>
          <a:stretch>
            <a:fillRect/>
          </a:stretch>
        </p:blipFill>
        <p:spPr>
          <a:xfrm>
            <a:off x="167266" y="882552"/>
            <a:ext cx="7510581" cy="3819484"/>
          </a:xfrm>
          <a:prstGeom prst="rect">
            <a:avLst/>
          </a:prstGeom>
        </p:spPr>
      </p:pic>
      <p:sp>
        <p:nvSpPr>
          <p:cNvPr id="7" name="TextBox 6">
            <a:extLst>
              <a:ext uri="{FF2B5EF4-FFF2-40B4-BE49-F238E27FC236}">
                <a16:creationId xmlns:a16="http://schemas.microsoft.com/office/drawing/2014/main" id="{34E9B277-2307-CB2D-E72D-7A84AE46B5D7}"/>
              </a:ext>
            </a:extLst>
          </p:cNvPr>
          <p:cNvSpPr txBox="1"/>
          <p:nvPr/>
        </p:nvSpPr>
        <p:spPr>
          <a:xfrm>
            <a:off x="6170427" y="1982897"/>
            <a:ext cx="3877339" cy="584775"/>
          </a:xfrm>
          <a:prstGeom prst="rect">
            <a:avLst/>
          </a:prstGeom>
          <a:noFill/>
        </p:spPr>
        <p:txBody>
          <a:bodyPr wrap="square">
            <a:spAutoFit/>
          </a:bodyPr>
          <a:lstStyle/>
          <a:p>
            <a:r>
              <a:rPr lang="en-US" sz="3200" b="0" dirty="0">
                <a:solidFill>
                  <a:srgbClr val="C9243F"/>
                </a:solidFill>
                <a:effectLst/>
                <a:latin typeface="+mj-lt"/>
                <a:cs typeface="Arial" panose="020B0604020202020204" pitchFamily="34" charset="0"/>
              </a:rPr>
              <a:t>Having a lovely time. </a:t>
            </a:r>
            <a:endParaRPr lang="en-US" sz="3200" dirty="0">
              <a:latin typeface="+mj-lt"/>
            </a:endParaRPr>
          </a:p>
        </p:txBody>
      </p:sp>
      <p:sp>
        <p:nvSpPr>
          <p:cNvPr id="8" name="TextBox 7">
            <a:extLst>
              <a:ext uri="{FF2B5EF4-FFF2-40B4-BE49-F238E27FC236}">
                <a16:creationId xmlns:a16="http://schemas.microsoft.com/office/drawing/2014/main" id="{788534F5-B68B-D80B-BFA8-9D32E52F15AA}"/>
              </a:ext>
            </a:extLst>
          </p:cNvPr>
          <p:cNvSpPr txBox="1"/>
          <p:nvPr/>
        </p:nvSpPr>
        <p:spPr>
          <a:xfrm>
            <a:off x="5397884" y="2514507"/>
            <a:ext cx="3405876" cy="584775"/>
          </a:xfrm>
          <a:prstGeom prst="rect">
            <a:avLst/>
          </a:prstGeom>
          <a:noFill/>
        </p:spPr>
        <p:txBody>
          <a:bodyPr wrap="square">
            <a:spAutoFit/>
          </a:bodyPr>
          <a:lstStyle/>
          <a:p>
            <a:r>
              <a:rPr lang="en-US" sz="3200" dirty="0">
                <a:solidFill>
                  <a:srgbClr val="C9243F"/>
                </a:solidFill>
                <a:latin typeface="+mj-lt"/>
                <a:cs typeface="Arial" panose="020B0604020202020204" pitchFamily="34" charset="0"/>
              </a:rPr>
              <a:t>Hotel’s fantastic!</a:t>
            </a:r>
            <a:endParaRPr lang="en-US" sz="3200" dirty="0">
              <a:latin typeface="+mj-lt"/>
            </a:endParaRPr>
          </a:p>
        </p:txBody>
      </p:sp>
      <p:sp>
        <p:nvSpPr>
          <p:cNvPr id="9" name="TextBox 8">
            <a:extLst>
              <a:ext uri="{FF2B5EF4-FFF2-40B4-BE49-F238E27FC236}">
                <a16:creationId xmlns:a16="http://schemas.microsoft.com/office/drawing/2014/main" id="{8F4AE449-7328-7DC7-F26D-32732BAEA801}"/>
              </a:ext>
            </a:extLst>
          </p:cNvPr>
          <p:cNvSpPr txBox="1"/>
          <p:nvPr/>
        </p:nvSpPr>
        <p:spPr>
          <a:xfrm>
            <a:off x="5365988" y="3047836"/>
            <a:ext cx="4022564" cy="584775"/>
          </a:xfrm>
          <a:prstGeom prst="rect">
            <a:avLst/>
          </a:prstGeom>
          <a:noFill/>
        </p:spPr>
        <p:txBody>
          <a:bodyPr wrap="square">
            <a:spAutoFit/>
          </a:bodyPr>
          <a:lstStyle/>
          <a:p>
            <a:r>
              <a:rPr lang="en-US" sz="3200" dirty="0">
                <a:solidFill>
                  <a:srgbClr val="C9243F"/>
                </a:solidFill>
                <a:latin typeface="+mj-lt"/>
                <a:cs typeface="Arial" panose="020B0604020202020204" pitchFamily="34" charset="0"/>
              </a:rPr>
              <a:t>Can’t wait to see you.</a:t>
            </a:r>
            <a:endParaRPr lang="en-US" sz="3200" dirty="0">
              <a:latin typeface="+mj-lt"/>
            </a:endParaRPr>
          </a:p>
        </p:txBody>
      </p:sp>
      <p:sp>
        <p:nvSpPr>
          <p:cNvPr id="10" name="TextBox 9">
            <a:extLst>
              <a:ext uri="{FF2B5EF4-FFF2-40B4-BE49-F238E27FC236}">
                <a16:creationId xmlns:a16="http://schemas.microsoft.com/office/drawing/2014/main" id="{B11594D3-A542-4B02-E076-71B22DB076D7}"/>
              </a:ext>
            </a:extLst>
          </p:cNvPr>
          <p:cNvSpPr txBox="1"/>
          <p:nvPr/>
        </p:nvSpPr>
        <p:spPr>
          <a:xfrm>
            <a:off x="7446247" y="3567070"/>
            <a:ext cx="4022564" cy="584775"/>
          </a:xfrm>
          <a:prstGeom prst="rect">
            <a:avLst/>
          </a:prstGeom>
          <a:noFill/>
        </p:spPr>
        <p:txBody>
          <a:bodyPr wrap="square">
            <a:spAutoFit/>
          </a:bodyPr>
          <a:lstStyle/>
          <a:p>
            <a:r>
              <a:rPr lang="en-US" sz="3200" dirty="0">
                <a:solidFill>
                  <a:srgbClr val="C9243F"/>
                </a:solidFill>
                <a:latin typeface="+mj-lt"/>
                <a:cs typeface="Arial" panose="020B0604020202020204" pitchFamily="34" charset="0"/>
              </a:rPr>
              <a:t>Going back on the 6th.</a:t>
            </a:r>
            <a:endParaRPr lang="en-US" sz="3200" dirty="0">
              <a:latin typeface="+mj-lt"/>
            </a:endParaRPr>
          </a:p>
        </p:txBody>
      </p:sp>
      <p:sp>
        <p:nvSpPr>
          <p:cNvPr id="11" name="TextBox 10">
            <a:extLst>
              <a:ext uri="{FF2B5EF4-FFF2-40B4-BE49-F238E27FC236}">
                <a16:creationId xmlns:a16="http://schemas.microsoft.com/office/drawing/2014/main" id="{EF9170EF-E836-AC3C-F5C1-6CA3A8CBE2B7}"/>
              </a:ext>
            </a:extLst>
          </p:cNvPr>
          <p:cNvSpPr txBox="1"/>
          <p:nvPr/>
        </p:nvSpPr>
        <p:spPr>
          <a:xfrm>
            <a:off x="5266139" y="4123920"/>
            <a:ext cx="3920392" cy="584775"/>
          </a:xfrm>
          <a:prstGeom prst="rect">
            <a:avLst/>
          </a:prstGeom>
          <a:noFill/>
        </p:spPr>
        <p:txBody>
          <a:bodyPr wrap="square">
            <a:spAutoFit/>
          </a:bodyPr>
          <a:lstStyle/>
          <a:p>
            <a:r>
              <a:rPr lang="en-US" sz="3200" dirty="0">
                <a:solidFill>
                  <a:srgbClr val="C9243F"/>
                </a:solidFill>
                <a:latin typeface="+mj-lt"/>
                <a:cs typeface="Arial" panose="020B0604020202020204" pitchFamily="34" charset="0"/>
              </a:rPr>
              <a:t>Food’s delicious! </a:t>
            </a:r>
            <a:endParaRPr lang="en-US" sz="3200" dirty="0">
              <a:latin typeface="+mj-lt"/>
            </a:endParaRPr>
          </a:p>
        </p:txBody>
      </p:sp>
    </p:spTree>
    <p:extLst>
      <p:ext uri="{BB962C8B-B14F-4D97-AF65-F5344CB8AC3E}">
        <p14:creationId xmlns:p14="http://schemas.microsoft.com/office/powerpoint/2010/main" val="5404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FADD4-4D1C-9BA4-5AD9-0262D6B835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0737" y="598967"/>
            <a:ext cx="7282543" cy="2246609"/>
          </a:xfrm>
          <a:prstGeom prst="rect">
            <a:avLst/>
          </a:prstGeom>
        </p:spPr>
      </p:pic>
      <p:sp>
        <p:nvSpPr>
          <p:cNvPr id="5" name="TextBox 4">
            <a:extLst>
              <a:ext uri="{FF2B5EF4-FFF2-40B4-BE49-F238E27FC236}">
                <a16:creationId xmlns:a16="http://schemas.microsoft.com/office/drawing/2014/main" id="{1EFA4571-0FEC-69A4-0E2A-B4094A50F9E1}"/>
              </a:ext>
            </a:extLst>
          </p:cNvPr>
          <p:cNvSpPr txBox="1"/>
          <p:nvPr/>
        </p:nvSpPr>
        <p:spPr>
          <a:xfrm>
            <a:off x="1229834" y="3171920"/>
            <a:ext cx="9381459" cy="2554545"/>
          </a:xfrm>
          <a:prstGeom prst="rect">
            <a:avLst/>
          </a:prstGeom>
          <a:noFill/>
        </p:spPr>
        <p:txBody>
          <a:bodyPr wrap="square">
            <a:spAutoFit/>
          </a:bodyPr>
          <a:lstStyle/>
          <a:p>
            <a:r>
              <a:rPr lang="en-US" sz="3200" b="1" i="1" dirty="0">
                <a:solidFill>
                  <a:srgbClr val="C9243F"/>
                </a:solidFill>
                <a:effectLst/>
                <a:latin typeface="+mj-lt"/>
                <a:cs typeface="Arial" panose="020B0604020202020204" pitchFamily="34" charset="0"/>
              </a:rPr>
              <a:t>Where you are: </a:t>
            </a:r>
            <a:r>
              <a:rPr lang="en-US" sz="3200" b="0" i="1" dirty="0">
                <a:solidFill>
                  <a:srgbClr val="C9243F"/>
                </a:solidFill>
                <a:effectLst/>
                <a:latin typeface="+mj-lt"/>
                <a:cs typeface="Arial" panose="020B0604020202020204" pitchFamily="34" charset="0"/>
              </a:rPr>
              <a:t>Peru</a:t>
            </a:r>
            <a:br>
              <a:rPr lang="en-US" sz="3200" b="0" i="1" dirty="0">
                <a:solidFill>
                  <a:srgbClr val="C9243F"/>
                </a:solidFill>
                <a:effectLst/>
                <a:latin typeface="+mj-lt"/>
                <a:cs typeface="Arial" panose="020B0604020202020204" pitchFamily="34" charset="0"/>
              </a:rPr>
            </a:br>
            <a:r>
              <a:rPr lang="en-US" sz="3200" b="1" i="1" dirty="0">
                <a:solidFill>
                  <a:srgbClr val="C9243F"/>
                </a:solidFill>
                <a:effectLst/>
                <a:latin typeface="+mj-lt"/>
                <a:cs typeface="Arial" panose="020B0604020202020204" pitchFamily="34" charset="0"/>
              </a:rPr>
              <a:t>Information about wonder: </a:t>
            </a:r>
            <a:r>
              <a:rPr lang="en-US" sz="3200" b="0" i="1" dirty="0">
                <a:solidFill>
                  <a:srgbClr val="C9243F"/>
                </a:solidFill>
                <a:effectLst/>
                <a:latin typeface="+mj-lt"/>
                <a:cs typeface="Arial" panose="020B0604020202020204" pitchFamily="34" charset="0"/>
              </a:rPr>
              <a:t>Machu Picchu, ancient temple, dates from 1450, granite buildings, stones have nothing holding them together but they stay strong</a:t>
            </a:r>
            <a:br>
              <a:rPr lang="en-US" sz="3200" b="0" i="1" dirty="0">
                <a:solidFill>
                  <a:srgbClr val="C9243F"/>
                </a:solidFill>
                <a:effectLst/>
                <a:latin typeface="+mj-lt"/>
                <a:cs typeface="Arial" panose="020B0604020202020204" pitchFamily="34" charset="0"/>
              </a:rPr>
            </a:br>
            <a:r>
              <a:rPr lang="en-US" sz="3200" b="1" i="1" dirty="0">
                <a:solidFill>
                  <a:srgbClr val="C9243F"/>
                </a:solidFill>
                <a:effectLst/>
                <a:latin typeface="+mj-lt"/>
                <a:cs typeface="Arial" panose="020B0604020202020204" pitchFamily="34" charset="0"/>
              </a:rPr>
              <a:t>When are you coming back: </a:t>
            </a:r>
            <a:r>
              <a:rPr lang="en-US" sz="3200" b="0" i="1" dirty="0">
                <a:solidFill>
                  <a:srgbClr val="C9243F"/>
                </a:solidFill>
                <a:effectLst/>
                <a:latin typeface="+mj-lt"/>
                <a:cs typeface="Arial" panose="020B0604020202020204" pitchFamily="34" charset="0"/>
              </a:rPr>
              <a:t>next Saturday</a:t>
            </a:r>
            <a:r>
              <a:rPr lang="en-US" sz="3200" dirty="0">
                <a:latin typeface="+mj-lt"/>
                <a:cs typeface="Arial" panose="020B0604020202020204" pitchFamily="34" charset="0"/>
              </a:rPr>
              <a:t> </a:t>
            </a:r>
          </a:p>
        </p:txBody>
      </p:sp>
    </p:spTree>
    <p:extLst>
      <p:ext uri="{BB962C8B-B14F-4D97-AF65-F5344CB8AC3E}">
        <p14:creationId xmlns:p14="http://schemas.microsoft.com/office/powerpoint/2010/main" val="424038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40BE71-42BD-A32E-8AFE-58D055AC0F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77686" y="206828"/>
            <a:ext cx="6901541" cy="1251857"/>
          </a:xfrm>
          <a:prstGeom prst="rect">
            <a:avLst/>
          </a:prstGeom>
        </p:spPr>
      </p:pic>
      <p:pic>
        <p:nvPicPr>
          <p:cNvPr id="5" name="Picture 4">
            <a:extLst>
              <a:ext uri="{FF2B5EF4-FFF2-40B4-BE49-F238E27FC236}">
                <a16:creationId xmlns:a16="http://schemas.microsoft.com/office/drawing/2014/main" id="{FAB78FFF-B090-8BE2-6504-A1829C68BFC8}"/>
              </a:ext>
            </a:extLst>
          </p:cNvPr>
          <p:cNvPicPr>
            <a:picLocks noChangeAspect="1"/>
          </p:cNvPicPr>
          <p:nvPr/>
        </p:nvPicPr>
        <p:blipFill>
          <a:blip r:embed="rId3"/>
          <a:stretch>
            <a:fillRect/>
          </a:stretch>
        </p:blipFill>
        <p:spPr>
          <a:xfrm>
            <a:off x="4528456" y="1578428"/>
            <a:ext cx="6283485" cy="5072744"/>
          </a:xfrm>
          <a:prstGeom prst="rect">
            <a:avLst/>
          </a:prstGeom>
        </p:spPr>
      </p:pic>
    </p:spTree>
    <p:extLst>
      <p:ext uri="{BB962C8B-B14F-4D97-AF65-F5344CB8AC3E}">
        <p14:creationId xmlns:p14="http://schemas.microsoft.com/office/powerpoint/2010/main" val="14765990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40BE71-42BD-A32E-8AFE-58D055AC0F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95943"/>
            <a:ext cx="8221831" cy="1491342"/>
          </a:xfrm>
          <a:prstGeom prst="rect">
            <a:avLst/>
          </a:prstGeom>
        </p:spPr>
      </p:pic>
      <p:sp>
        <p:nvSpPr>
          <p:cNvPr id="4" name="TextBox 3">
            <a:extLst>
              <a:ext uri="{FF2B5EF4-FFF2-40B4-BE49-F238E27FC236}">
                <a16:creationId xmlns:a16="http://schemas.microsoft.com/office/drawing/2014/main" id="{4FB1BBA6-C333-38B5-F4AE-019E6A2BD2F8}"/>
              </a:ext>
            </a:extLst>
          </p:cNvPr>
          <p:cNvSpPr txBox="1"/>
          <p:nvPr/>
        </p:nvSpPr>
        <p:spPr>
          <a:xfrm>
            <a:off x="502135" y="1800433"/>
            <a:ext cx="11187729" cy="4524315"/>
          </a:xfrm>
          <a:prstGeom prst="rect">
            <a:avLst/>
          </a:prstGeom>
          <a:noFill/>
        </p:spPr>
        <p:txBody>
          <a:bodyPr wrap="square">
            <a:spAutoFit/>
          </a:bodyPr>
          <a:lstStyle/>
          <a:p>
            <a:r>
              <a:rPr lang="en-US" sz="3200" b="0" i="1" dirty="0">
                <a:solidFill>
                  <a:srgbClr val="C9243F"/>
                </a:solidFill>
                <a:effectLst/>
                <a:latin typeface="+mj-lt"/>
                <a:cs typeface="Arial" panose="020B0604020202020204" pitchFamily="34" charset="0"/>
              </a:rPr>
              <a:t>Hi Trang,</a:t>
            </a:r>
            <a:br>
              <a:rPr lang="en-US" sz="3200" b="0" i="1" dirty="0">
                <a:solidFill>
                  <a:srgbClr val="C9243F"/>
                </a:solidFill>
                <a:effectLst/>
                <a:latin typeface="+mj-lt"/>
                <a:cs typeface="Arial" panose="020B0604020202020204" pitchFamily="34" charset="0"/>
              </a:rPr>
            </a:br>
            <a:r>
              <a:rPr lang="en-US" sz="3200" b="0" i="1" dirty="0">
                <a:solidFill>
                  <a:srgbClr val="C9243F"/>
                </a:solidFill>
                <a:effectLst/>
                <a:latin typeface="+mj-lt"/>
                <a:cs typeface="Arial" panose="020B0604020202020204" pitchFamily="34" charset="0"/>
              </a:rPr>
              <a:t>Greetings from Peru. Weather’s great! Today we’re visiting Machu Picchu. This ancient city dates from 1450. All the buildings are granite. The stones have nothing holding them together, but they stay strong because there are no spaces between the stones. To</a:t>
            </a:r>
            <a:br>
              <a:rPr lang="en-US" sz="3200" b="0" i="1" dirty="0">
                <a:solidFill>
                  <a:srgbClr val="C9243F"/>
                </a:solidFill>
                <a:effectLst/>
                <a:latin typeface="+mj-lt"/>
                <a:cs typeface="Arial" panose="020B0604020202020204" pitchFamily="34" charset="0"/>
              </a:rPr>
            </a:br>
            <a:r>
              <a:rPr lang="en-US" sz="3200" b="0" i="1" dirty="0">
                <a:solidFill>
                  <a:srgbClr val="C9243F"/>
                </a:solidFill>
                <a:effectLst/>
                <a:latin typeface="+mj-lt"/>
                <a:cs typeface="Arial" panose="020B0604020202020204" pitchFamily="34" charset="0"/>
              </a:rPr>
              <a:t>reach it, we walked along the Inca Trail. It’s a difficult path, but it’s amazing. Can’t wait to show you photos.</a:t>
            </a:r>
            <a:br>
              <a:rPr lang="en-US" sz="3200" b="0" i="1" dirty="0">
                <a:solidFill>
                  <a:srgbClr val="C9243F"/>
                </a:solidFill>
                <a:effectLst/>
                <a:latin typeface="+mj-lt"/>
                <a:cs typeface="Arial" panose="020B0604020202020204" pitchFamily="34" charset="0"/>
              </a:rPr>
            </a:br>
            <a:r>
              <a:rPr lang="en-US" sz="3200" b="0" i="1" dirty="0">
                <a:solidFill>
                  <a:srgbClr val="C9243F"/>
                </a:solidFill>
                <a:effectLst/>
                <a:latin typeface="+mj-lt"/>
                <a:cs typeface="Arial" panose="020B0604020202020204" pitchFamily="34" charset="0"/>
              </a:rPr>
              <a:t>Coming back next Saturday.</a:t>
            </a:r>
            <a:br>
              <a:rPr lang="en-US" sz="3200" b="0" i="1" dirty="0">
                <a:solidFill>
                  <a:srgbClr val="C9243F"/>
                </a:solidFill>
                <a:effectLst/>
                <a:latin typeface="+mj-lt"/>
                <a:cs typeface="Arial" panose="020B0604020202020204" pitchFamily="34" charset="0"/>
              </a:rPr>
            </a:br>
            <a:r>
              <a:rPr lang="en-US" sz="3200" b="0" i="1" dirty="0">
                <a:solidFill>
                  <a:srgbClr val="C9243F"/>
                </a:solidFill>
                <a:effectLst/>
                <a:latin typeface="+mj-lt"/>
                <a:cs typeface="Arial" panose="020B0604020202020204" pitchFamily="34" charset="0"/>
              </a:rPr>
              <a:t>Jim</a:t>
            </a:r>
            <a:r>
              <a:rPr lang="en-US" sz="3200" dirty="0">
                <a:latin typeface="+mj-lt"/>
                <a:cs typeface="Arial" panose="020B0604020202020204" pitchFamily="34" charset="0"/>
              </a:rPr>
              <a:t> </a:t>
            </a:r>
          </a:p>
        </p:txBody>
      </p:sp>
    </p:spTree>
    <p:extLst>
      <p:ext uri="{BB962C8B-B14F-4D97-AF65-F5344CB8AC3E}">
        <p14:creationId xmlns:p14="http://schemas.microsoft.com/office/powerpoint/2010/main" val="14929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srcRect/>
          <a:stretch>
            <a:fillRect/>
          </a:stretch>
        </p:blipFill>
        <p:spPr bwMode="auto">
          <a:xfrm>
            <a:off x="0" y="304800"/>
            <a:ext cx="9229725" cy="6153150"/>
          </a:xfrm>
          <a:prstGeom prst="rect">
            <a:avLst/>
          </a:prstGeom>
          <a:noFill/>
          <a:ln w="9525">
            <a:noFill/>
            <a:miter lim="800000"/>
            <a:headEnd/>
            <a:tailEnd/>
          </a:ln>
        </p:spPr>
      </p:pic>
      <p:sp>
        <p:nvSpPr>
          <p:cNvPr id="4" name="Rectangle 3"/>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CONSOLIDATION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p:cNvSpPr txBox="1">
            <a:spLocks noChangeArrowheads="1"/>
          </p:cNvSpPr>
          <p:nvPr/>
        </p:nvSpPr>
        <p:spPr bwMode="auto">
          <a:xfrm>
            <a:off x="554037" y="366623"/>
            <a:ext cx="11463792" cy="5693866"/>
          </a:xfrm>
          <a:prstGeom prst="rect">
            <a:avLst/>
          </a:prstGeom>
          <a:noFill/>
          <a:ln w="9525">
            <a:noFill/>
            <a:miter lim="800000"/>
            <a:headEnd/>
            <a:tailEnd/>
          </a:ln>
        </p:spPr>
        <p:txBody>
          <a:bodyPr wrap="square">
            <a:spAutoFit/>
          </a:bodyPr>
          <a:lstStyle/>
          <a:p>
            <a:pPr>
              <a:spcBef>
                <a:spcPts val="600"/>
              </a:spcBef>
              <a:spcAft>
                <a:spcPts val="600"/>
              </a:spcAft>
            </a:pPr>
            <a:r>
              <a:rPr lang="en-US" sz="3200" b="1" dirty="0">
                <a:solidFill>
                  <a:srgbClr val="0000CC"/>
                </a:solidFill>
                <a:latin typeface="Calibri" pitchFamily="34" charset="0"/>
              </a:rPr>
              <a:t>Write a paragraph (60-80 words) to describe your </a:t>
            </a:r>
            <a:r>
              <a:rPr lang="en-US" sz="3200" b="1" dirty="0" err="1">
                <a:solidFill>
                  <a:srgbClr val="0000CC"/>
                </a:solidFill>
                <a:latin typeface="Calibri" pitchFamily="34" charset="0"/>
              </a:rPr>
              <a:t>favourite</a:t>
            </a:r>
            <a:r>
              <a:rPr lang="en-US" sz="3200" b="1" dirty="0">
                <a:solidFill>
                  <a:srgbClr val="0000CC"/>
                </a:solidFill>
                <a:latin typeface="Calibri" pitchFamily="34" charset="0"/>
              </a:rPr>
              <a:t> wonder. You can use the following ideas:</a:t>
            </a:r>
          </a:p>
          <a:p>
            <a:pPr marL="457200" indent="-457200">
              <a:spcBef>
                <a:spcPts val="600"/>
              </a:spcBef>
              <a:spcAft>
                <a:spcPts val="600"/>
              </a:spcAft>
              <a:buFont typeface="Arial" panose="020B0604020202020204" pitchFamily="34" charset="0"/>
              <a:buChar char="•"/>
            </a:pPr>
            <a:r>
              <a:rPr lang="en-US" sz="2400" b="1" dirty="0">
                <a:solidFill>
                  <a:srgbClr val="0000CC"/>
                </a:solidFill>
                <a:latin typeface="Calibri" pitchFamily="34" charset="0"/>
              </a:rPr>
              <a:t>Where is it?</a:t>
            </a:r>
          </a:p>
          <a:p>
            <a:pPr marL="457200" indent="-457200">
              <a:spcBef>
                <a:spcPts val="600"/>
              </a:spcBef>
              <a:spcAft>
                <a:spcPts val="600"/>
              </a:spcAft>
              <a:buFont typeface="Arial" panose="020B0604020202020204" pitchFamily="34" charset="0"/>
              <a:buChar char="•"/>
            </a:pPr>
            <a:r>
              <a:rPr lang="en-US" sz="2400" b="1" dirty="0">
                <a:solidFill>
                  <a:srgbClr val="0000CC"/>
                </a:solidFill>
                <a:latin typeface="Calibri" pitchFamily="34" charset="0"/>
              </a:rPr>
              <a:t>Have you visited it? </a:t>
            </a:r>
          </a:p>
          <a:p>
            <a:pPr marL="457200" indent="-457200">
              <a:spcBef>
                <a:spcPts val="600"/>
              </a:spcBef>
              <a:spcAft>
                <a:spcPts val="600"/>
              </a:spcAft>
              <a:buFont typeface="Arial" panose="020B0604020202020204" pitchFamily="34" charset="0"/>
              <a:buChar char="•"/>
            </a:pPr>
            <a:r>
              <a:rPr lang="en-US" sz="2400" b="1" dirty="0">
                <a:solidFill>
                  <a:srgbClr val="0000CC"/>
                </a:solidFill>
                <a:latin typeface="Calibri" pitchFamily="34" charset="0"/>
              </a:rPr>
              <a:t>What is special about it?</a:t>
            </a:r>
          </a:p>
          <a:p>
            <a:pPr marL="457200" indent="-457200">
              <a:spcBef>
                <a:spcPts val="600"/>
              </a:spcBef>
              <a:spcAft>
                <a:spcPts val="600"/>
              </a:spcAft>
              <a:buFont typeface="Arial" panose="020B0604020202020204" pitchFamily="34" charset="0"/>
              <a:buChar char="•"/>
            </a:pPr>
            <a:r>
              <a:rPr lang="en-US" sz="2400" b="1" dirty="0">
                <a:solidFill>
                  <a:srgbClr val="0000CC"/>
                </a:solidFill>
                <a:latin typeface="Calibri" pitchFamily="34" charset="0"/>
              </a:rPr>
              <a:t>What activities can visitors do there?</a:t>
            </a:r>
          </a:p>
          <a:p>
            <a:pPr>
              <a:spcBef>
                <a:spcPts val="600"/>
              </a:spcBef>
              <a:spcAft>
                <a:spcPts val="600"/>
              </a:spcAft>
            </a:pPr>
            <a:r>
              <a:rPr lang="en-US" sz="3200" dirty="0">
                <a:solidFill>
                  <a:srgbClr val="FF0000"/>
                </a:solidFill>
                <a:latin typeface="Calibri" pitchFamily="34" charset="0"/>
              </a:rPr>
              <a:t>E.g.</a:t>
            </a:r>
          </a:p>
          <a:p>
            <a:pPr>
              <a:spcBef>
                <a:spcPts val="600"/>
              </a:spcBef>
              <a:spcAft>
                <a:spcPts val="600"/>
              </a:spcAft>
            </a:pPr>
            <a:r>
              <a:rPr lang="en-US" sz="2800" i="1" dirty="0">
                <a:solidFill>
                  <a:srgbClr val="FF0000"/>
                </a:solidFill>
                <a:latin typeface="Calibri" pitchFamily="34" charset="0"/>
              </a:rPr>
              <a:t>My favorite wonder is Sa Pa. I visited it 3 years ago. Sa Pa is high on the mountain, so the weather is cold. The view on the mountain is very beautiful. Visitors can climb to the top of the mountain or use cable car service to go there. Visitors can also go to villages of local people to find out their culture.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p:cNvPicPr>
          <p:nvPr/>
        </p:nvPicPr>
        <p:blipFill>
          <a:blip r:embed="rId2"/>
          <a:srcRect/>
          <a:stretch>
            <a:fillRect/>
          </a:stretch>
        </p:blipFill>
        <p:spPr bwMode="auto">
          <a:xfrm>
            <a:off x="605306" y="412709"/>
            <a:ext cx="9453093" cy="6052486"/>
          </a:xfrm>
          <a:prstGeom prst="rect">
            <a:avLst/>
          </a:prstGeom>
          <a:noFill/>
          <a:ln w="9525">
            <a:noFill/>
            <a:miter lim="800000"/>
            <a:headEnd/>
            <a:tailEnd/>
          </a:ln>
        </p:spPr>
      </p:pic>
      <p:sp>
        <p:nvSpPr>
          <p:cNvPr id="5" name="Rectangle 4"/>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WRAP-UP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333375" y="361383"/>
            <a:ext cx="4275138" cy="922337"/>
          </a:xfrm>
          <a:prstGeom prst="rect">
            <a:avLst/>
          </a:prstGeom>
          <a:noFill/>
          <a:ln w="9525">
            <a:noFill/>
            <a:miter lim="800000"/>
            <a:headEnd/>
            <a:tailEnd/>
          </a:ln>
        </p:spPr>
        <p:txBody>
          <a:bodyPr wrap="none">
            <a:spAutoFit/>
          </a:bodyPr>
          <a:lstStyle/>
          <a:p>
            <a:r>
              <a:rPr lang="en-US" sz="5400" b="1" dirty="0">
                <a:solidFill>
                  <a:srgbClr val="FF0000"/>
                </a:solidFill>
                <a:latin typeface="Calibri" pitchFamily="34" charset="0"/>
              </a:rPr>
              <a:t>Today’s lesson</a:t>
            </a:r>
          </a:p>
        </p:txBody>
      </p:sp>
      <p:sp>
        <p:nvSpPr>
          <p:cNvPr id="5" name="Rectangle 4"/>
          <p:cNvSpPr/>
          <p:nvPr/>
        </p:nvSpPr>
        <p:spPr>
          <a:xfrm>
            <a:off x="766763" y="1564142"/>
            <a:ext cx="4344987" cy="2862322"/>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dirty="0">
                <a:solidFill>
                  <a:srgbClr val="FF0000"/>
                </a:solidFill>
                <a:latin typeface="Calibri" pitchFamily="34" charset="0"/>
              </a:rPr>
              <a:t>Vocabularies</a:t>
            </a:r>
          </a:p>
          <a:p>
            <a:pPr marL="571500" indent="-571500">
              <a:buFont typeface="Arial" panose="020B0604020202020204" pitchFamily="34" charset="0"/>
              <a:buChar char="•"/>
              <a:defRPr/>
            </a:pPr>
            <a:r>
              <a:rPr lang="en-US" sz="3600" i="1" dirty="0">
                <a:solidFill>
                  <a:srgbClr val="0070C0"/>
                </a:solidFill>
                <a:latin typeface="Calibri" pitchFamily="34" charset="0"/>
              </a:rPr>
              <a:t>mausoleum</a:t>
            </a:r>
          </a:p>
          <a:p>
            <a:pPr marL="571500" indent="-571500">
              <a:buFont typeface="Arial" panose="020B0604020202020204" pitchFamily="34" charset="0"/>
              <a:buChar char="•"/>
              <a:defRPr/>
            </a:pPr>
            <a:r>
              <a:rPr lang="en-US" sz="3600" i="1" dirty="0">
                <a:solidFill>
                  <a:srgbClr val="0070C0"/>
                </a:solidFill>
                <a:latin typeface="Calibri" pitchFamily="34" charset="0"/>
              </a:rPr>
              <a:t>tomb</a:t>
            </a:r>
          </a:p>
          <a:p>
            <a:pPr marL="571500" indent="-571500">
              <a:buFont typeface="Arial" panose="020B0604020202020204" pitchFamily="34" charset="0"/>
              <a:buChar char="•"/>
              <a:defRPr/>
            </a:pPr>
            <a:r>
              <a:rPr lang="en-US" sz="3600" i="1" dirty="0">
                <a:solidFill>
                  <a:srgbClr val="0070C0"/>
                </a:solidFill>
                <a:latin typeface="Calibri" pitchFamily="34" charset="0"/>
              </a:rPr>
              <a:t>fortress</a:t>
            </a:r>
          </a:p>
          <a:p>
            <a:pPr marL="571500" indent="-571500">
              <a:buFont typeface="Arial" panose="020B0604020202020204" pitchFamily="34" charset="0"/>
              <a:buChar char="•"/>
              <a:defRPr/>
            </a:pPr>
            <a:r>
              <a:rPr lang="en-US" sz="3600" i="1" dirty="0">
                <a:solidFill>
                  <a:srgbClr val="0070C0"/>
                </a:solidFill>
                <a:latin typeface="Calibri" pitchFamily="34" charset="0"/>
              </a:rPr>
              <a:t>wonder</a:t>
            </a:r>
          </a:p>
        </p:txBody>
      </p:sp>
      <p:sp>
        <p:nvSpPr>
          <p:cNvPr id="6" name="Rectangle 5"/>
          <p:cNvSpPr/>
          <p:nvPr/>
        </p:nvSpPr>
        <p:spPr>
          <a:xfrm>
            <a:off x="6096000" y="1564142"/>
            <a:ext cx="5004253"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defRPr/>
            </a:pPr>
            <a:r>
              <a:rPr lang="en-US" sz="3600" i="1" dirty="0">
                <a:solidFill>
                  <a:srgbClr val="FF0000"/>
                </a:solidFill>
                <a:latin typeface="Calibri" pitchFamily="34" charset="0"/>
              </a:rPr>
              <a:t>Listening</a:t>
            </a:r>
          </a:p>
          <a:p>
            <a:pPr>
              <a:defRPr/>
            </a:pPr>
            <a:r>
              <a:rPr lang="en-US" sz="3600" i="1" dirty="0">
                <a:solidFill>
                  <a:srgbClr val="0070C0"/>
                </a:solidFill>
                <a:latin typeface="Calibri" pitchFamily="34" charset="0"/>
              </a:rPr>
              <a:t>Listen for key information</a:t>
            </a:r>
          </a:p>
          <a:p>
            <a:pPr>
              <a:defRPr/>
            </a:pPr>
            <a:r>
              <a:rPr lang="en-US" sz="3600" i="1" dirty="0">
                <a:solidFill>
                  <a:srgbClr val="FF0000"/>
                </a:solidFill>
                <a:latin typeface="Calibri" pitchFamily="34" charset="0"/>
              </a:rPr>
              <a:t>Writing</a:t>
            </a:r>
          </a:p>
          <a:p>
            <a:pPr>
              <a:defRPr/>
            </a:pPr>
            <a:r>
              <a:rPr lang="en-US" sz="3600" i="1" dirty="0">
                <a:solidFill>
                  <a:srgbClr val="0070C0"/>
                </a:solidFill>
                <a:latin typeface="Calibri" pitchFamily="34" charset="0"/>
              </a:rPr>
              <a:t>Write a postcard</a:t>
            </a:r>
          </a:p>
        </p:txBody>
      </p:sp>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p:cNvPicPr>
            <a:picLocks noChangeAspect="1"/>
          </p:cNvPicPr>
          <p:nvPr/>
        </p:nvPicPr>
        <p:blipFill>
          <a:blip r:embed="rId2"/>
          <a:srcRect/>
          <a:stretch>
            <a:fillRect/>
          </a:stretch>
        </p:blipFill>
        <p:spPr bwMode="auto">
          <a:xfrm>
            <a:off x="1250654" y="392805"/>
            <a:ext cx="8906171" cy="6072389"/>
          </a:xfrm>
          <a:prstGeom prst="rect">
            <a:avLst/>
          </a:prstGeom>
          <a:noFill/>
          <a:ln w="9525">
            <a:noFill/>
            <a:miter lim="800000"/>
            <a:headEnd/>
            <a:tailEnd/>
          </a:ln>
        </p:spPr>
      </p:pic>
      <p:sp>
        <p:nvSpPr>
          <p:cNvPr id="7" name="Rectangle 6"/>
          <p:cNvSpPr/>
          <p:nvPr/>
        </p:nvSpPr>
        <p:spPr>
          <a:xfrm>
            <a:off x="8143875" y="552450"/>
            <a:ext cx="4025900"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 UP</a:t>
            </a:r>
          </a:p>
        </p:txBody>
      </p:sp>
    </p:spTree>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333375" y="469900"/>
            <a:ext cx="3362325" cy="922338"/>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Homework</a:t>
            </a:r>
          </a:p>
        </p:txBody>
      </p:sp>
      <p:sp>
        <p:nvSpPr>
          <p:cNvPr id="5" name="Rectangle 4"/>
          <p:cNvSpPr/>
          <p:nvPr/>
        </p:nvSpPr>
        <p:spPr>
          <a:xfrm>
            <a:off x="206375" y="1416050"/>
            <a:ext cx="11871325" cy="2308324"/>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marL="571500" indent="-571500">
              <a:buFontTx/>
              <a:buChar char="-"/>
              <a:defRPr/>
            </a:pPr>
            <a:r>
              <a:rPr lang="en-US" sz="3600" i="1" dirty="0" err="1">
                <a:solidFill>
                  <a:srgbClr val="0000CC"/>
                </a:solidFill>
                <a:latin typeface="Calibri" pitchFamily="34" charset="0"/>
              </a:rPr>
              <a:t>Practise</a:t>
            </a:r>
            <a:r>
              <a:rPr lang="en-US" sz="3600" i="1" dirty="0">
                <a:solidFill>
                  <a:srgbClr val="0000CC"/>
                </a:solidFill>
                <a:latin typeface="Calibri" pitchFamily="34" charset="0"/>
              </a:rPr>
              <a:t> the vocabularies and make sentences using them. </a:t>
            </a:r>
          </a:p>
          <a:p>
            <a:pPr marL="571500" indent="-571500">
              <a:buFontTx/>
              <a:buChar char="-"/>
              <a:defRPr/>
            </a:pPr>
            <a:r>
              <a:rPr lang="en-US" sz="3600" i="1" dirty="0">
                <a:solidFill>
                  <a:srgbClr val="0000CC"/>
                </a:solidFill>
                <a:latin typeface="Calibri" pitchFamily="34" charset="0"/>
              </a:rPr>
              <a:t>Do the exercises in </a:t>
            </a:r>
            <a:r>
              <a:rPr lang="en-US" sz="3600" b="1" i="1" dirty="0">
                <a:solidFill>
                  <a:srgbClr val="0000CC"/>
                </a:solidFill>
                <a:latin typeface="Calibri" pitchFamily="34" charset="0"/>
              </a:rPr>
              <a:t>TA 7 Right on WB </a:t>
            </a:r>
            <a:r>
              <a:rPr lang="en-US" sz="3600" i="1" dirty="0">
                <a:solidFill>
                  <a:srgbClr val="0000CC"/>
                </a:solidFill>
                <a:latin typeface="Calibri" pitchFamily="34" charset="0"/>
              </a:rPr>
              <a:t>(page 47) </a:t>
            </a:r>
          </a:p>
          <a:p>
            <a:pPr marL="571500" indent="-571500">
              <a:buFontTx/>
              <a:buChar char="-"/>
              <a:defRPr/>
            </a:pPr>
            <a:r>
              <a:rPr lang="en-US" sz="3600" i="1" dirty="0">
                <a:solidFill>
                  <a:srgbClr val="0000CC"/>
                </a:solidFill>
                <a:latin typeface="Calibri" pitchFamily="34" charset="0"/>
              </a:rPr>
              <a:t>Prepare the next lesson (page 90 SB)</a:t>
            </a:r>
          </a:p>
          <a:p>
            <a:pPr marL="571500" indent="-571500">
              <a:buFontTx/>
              <a:buChar char="-"/>
              <a:defRPr/>
            </a:pPr>
            <a:r>
              <a:rPr lang="en-US" sz="3600" i="1" dirty="0">
                <a:solidFill>
                  <a:srgbClr val="0000CC"/>
                </a:solidFill>
                <a:latin typeface="Calibri" pitchFamily="34" charset="0"/>
              </a:rPr>
              <a:t>Do the exercise in </a:t>
            </a:r>
            <a:r>
              <a:rPr lang="en-US" sz="3600" b="1" i="1" dirty="0">
                <a:solidFill>
                  <a:srgbClr val="0000CC"/>
                </a:solidFill>
                <a:latin typeface="Calibri" pitchFamily="34" charset="0"/>
              </a:rPr>
              <a:t>TA 7 Right on Notebook </a:t>
            </a:r>
            <a:r>
              <a:rPr lang="en-US" sz="3600" i="1" dirty="0">
                <a:solidFill>
                  <a:srgbClr val="0000CC"/>
                </a:solidFill>
                <a:latin typeface="Calibri" pitchFamily="34" charset="0"/>
              </a:rPr>
              <a:t>(page 41)</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p:cNvPicPr>
            <a:picLocks noChangeAspect="1"/>
          </p:cNvPicPr>
          <p:nvPr/>
        </p:nvPicPr>
        <p:blipFill>
          <a:blip r:embed="rId3"/>
          <a:srcRect t="2" b="15105"/>
          <a:stretch>
            <a:fillRect/>
          </a:stretch>
        </p:blipFill>
        <p:spPr bwMode="auto">
          <a:xfrm>
            <a:off x="0" y="0"/>
            <a:ext cx="12192000" cy="6867525"/>
          </a:xfrm>
          <a:prstGeom prst="rect">
            <a:avLst/>
          </a:prstGeom>
          <a:noFill/>
          <a:ln w="9525">
            <a:noFill/>
            <a:miter lim="800000"/>
            <a:headEnd/>
            <a:tailEnd/>
          </a:ln>
        </p:spPr>
      </p:pic>
      <p:sp>
        <p:nvSpPr>
          <p:cNvPr id="5" name="TextBox 4"/>
          <p:cNvSpPr txBox="1"/>
          <p:nvPr/>
        </p:nvSpPr>
        <p:spPr>
          <a:xfrm>
            <a:off x="4557713" y="6051550"/>
            <a:ext cx="3101975" cy="646113"/>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600" dirty="0">
                <a:solidFill>
                  <a:srgbClr val="FF0000"/>
                </a:solidFill>
                <a:latin typeface="+mn-lt"/>
                <a:cs typeface="+mn-cs"/>
              </a:rPr>
              <a:t>Enjoy your day!</a:t>
            </a:r>
            <a:endParaRPr lang="en-US" dirty="0">
              <a:solidFill>
                <a:srgbClr val="FF0000"/>
              </a:solidFill>
              <a:latin typeface="+mn-lt"/>
              <a:cs typeface="+mn-cs"/>
            </a:endParaRPr>
          </a:p>
        </p:txBody>
      </p:sp>
    </p:spTree>
    <p:extLst>
      <p:ext uri="{BB962C8B-B14F-4D97-AF65-F5344CB8AC3E}">
        <p14:creationId xmlns:p14="http://schemas.microsoft.com/office/powerpoint/2010/main" val="363961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883" y="1322197"/>
            <a:ext cx="12055117" cy="4448013"/>
          </a:xfrm>
          <a:prstGeom prst="rect">
            <a:avLst/>
          </a:prstGeom>
        </p:spPr>
        <p:txBody>
          <a:bodyPr wrap="square">
            <a:spAutoFit/>
          </a:bodyPr>
          <a:lstStyle/>
          <a:p>
            <a:pPr>
              <a:lnSpc>
                <a:spcPct val="150000"/>
              </a:lnSpc>
            </a:pPr>
            <a:r>
              <a:rPr lang="en-US" sz="3200" dirty="0">
                <a:latin typeface="+mj-lt"/>
              </a:rPr>
              <a:t>1. A. visit  			B. include 		C. agree  	 	D. receive</a:t>
            </a:r>
          </a:p>
          <a:p>
            <a:pPr>
              <a:lnSpc>
                <a:spcPct val="150000"/>
              </a:lnSpc>
            </a:pPr>
            <a:endParaRPr lang="en-US" sz="3200" dirty="0">
              <a:latin typeface="+mj-lt"/>
            </a:endParaRPr>
          </a:p>
          <a:p>
            <a:pPr>
              <a:lnSpc>
                <a:spcPct val="150000"/>
              </a:lnSpc>
            </a:pPr>
            <a:r>
              <a:rPr lang="en-US" sz="3200" dirty="0">
                <a:latin typeface="+mj-lt"/>
              </a:rPr>
              <a:t>2. A. introduce 		B. discover 	C. disappear  	D. understand </a:t>
            </a:r>
          </a:p>
          <a:p>
            <a:pPr>
              <a:lnSpc>
                <a:spcPct val="150000"/>
              </a:lnSpc>
            </a:pPr>
            <a:endParaRPr lang="en-US" sz="3200" dirty="0">
              <a:latin typeface="+mj-lt"/>
            </a:endParaRPr>
          </a:p>
          <a:p>
            <a:pPr>
              <a:lnSpc>
                <a:spcPct val="150000"/>
              </a:lnSpc>
            </a:pPr>
            <a:r>
              <a:rPr lang="en-US" sz="3200" dirty="0">
                <a:latin typeface="+mj-lt"/>
              </a:rPr>
              <a:t>3. A. mountain   		B. postcard  	C. </a:t>
            </a:r>
            <a:r>
              <a:rPr lang="en-US" sz="3200" dirty="0" err="1">
                <a:latin typeface="+mj-lt"/>
              </a:rPr>
              <a:t>penfriend</a:t>
            </a:r>
            <a:r>
              <a:rPr lang="en-US" sz="3200" dirty="0">
                <a:latin typeface="+mj-lt"/>
              </a:rPr>
              <a:t>  	D. exam 		</a:t>
            </a:r>
          </a:p>
        </p:txBody>
      </p:sp>
      <p:sp>
        <p:nvSpPr>
          <p:cNvPr id="4" name="Rectangle 3"/>
          <p:cNvSpPr/>
          <p:nvPr/>
        </p:nvSpPr>
        <p:spPr>
          <a:xfrm>
            <a:off x="0" y="343284"/>
            <a:ext cx="2844433" cy="646331"/>
          </a:xfrm>
          <a:prstGeom prst="rect">
            <a:avLst/>
          </a:prstGeom>
        </p:spPr>
        <p:txBody>
          <a:bodyPr wrap="none">
            <a:spAutoFit/>
          </a:bodyPr>
          <a:lstStyle/>
          <a:p>
            <a:r>
              <a:rPr lang="en-US" sz="3600" b="1" dirty="0">
                <a:solidFill>
                  <a:srgbClr val="FF0000"/>
                </a:solidFill>
                <a:latin typeface="+mj-lt"/>
                <a:ea typeface="Times New Roman" panose="02020603050405020304" pitchFamily="18" charset="0"/>
              </a:rPr>
              <a:t>Work in pairs.</a:t>
            </a:r>
            <a:endParaRPr lang="en-US" sz="3600" b="1" dirty="0">
              <a:solidFill>
                <a:srgbClr val="FF0000"/>
              </a:solidFill>
              <a:latin typeface="+mj-lt"/>
            </a:endParaRPr>
          </a:p>
        </p:txBody>
      </p:sp>
      <p:sp>
        <p:nvSpPr>
          <p:cNvPr id="5" name="TextBox 4"/>
          <p:cNvSpPr txBox="1"/>
          <p:nvPr/>
        </p:nvSpPr>
        <p:spPr>
          <a:xfrm>
            <a:off x="3141501" y="337523"/>
            <a:ext cx="7033857" cy="954107"/>
          </a:xfrm>
          <a:prstGeom prst="rect">
            <a:avLst/>
          </a:prstGeom>
          <a:noFill/>
        </p:spPr>
        <p:txBody>
          <a:bodyPr wrap="square" rtlCol="0">
            <a:spAutoFit/>
          </a:bodyPr>
          <a:lstStyle/>
          <a:p>
            <a:r>
              <a:rPr lang="en-US" sz="2800" dirty="0">
                <a:solidFill>
                  <a:srgbClr val="0070C0"/>
                </a:solidFill>
                <a:latin typeface="+mj-lt"/>
              </a:rPr>
              <a:t>Choose the word whose main stress is placed </a:t>
            </a:r>
          </a:p>
          <a:p>
            <a:r>
              <a:rPr lang="en-US" sz="2800" dirty="0">
                <a:solidFill>
                  <a:srgbClr val="0070C0"/>
                </a:solidFill>
                <a:latin typeface="+mj-lt"/>
              </a:rPr>
              <a:t>differently from the others. </a:t>
            </a:r>
            <a:endParaRPr lang="en-US" sz="1600" dirty="0">
              <a:solidFill>
                <a:srgbClr val="FF0000"/>
              </a:solidFill>
              <a:latin typeface="+mj-lt"/>
              <a:ea typeface="Times New Roman" panose="02020603050405020304" pitchFamily="18" charset="0"/>
            </a:endParaRPr>
          </a:p>
        </p:txBody>
      </p:sp>
      <p:pic>
        <p:nvPicPr>
          <p:cNvPr id="6" name="Picture 5"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4210" y="828923"/>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562275" y="1523601"/>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8" name="Oval 7"/>
          <p:cNvSpPr/>
          <p:nvPr/>
        </p:nvSpPr>
        <p:spPr>
          <a:xfrm>
            <a:off x="3803559" y="2969470"/>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10" name="Oval 9"/>
          <p:cNvSpPr/>
          <p:nvPr/>
        </p:nvSpPr>
        <p:spPr>
          <a:xfrm>
            <a:off x="9289503" y="4411062"/>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12" name="Rectangle 11"/>
          <p:cNvSpPr/>
          <p:nvPr/>
        </p:nvSpPr>
        <p:spPr>
          <a:xfrm>
            <a:off x="866637" y="1833983"/>
            <a:ext cx="2466798" cy="671851"/>
          </a:xfrm>
          <a:prstGeom prst="rect">
            <a:avLst/>
          </a:prstGeom>
        </p:spPr>
        <p:txBody>
          <a:bodyPr wrap="square">
            <a:spAutoFit/>
          </a:bodyPr>
          <a:lstStyle/>
          <a:p>
            <a:pPr>
              <a:lnSpc>
                <a:spcPct val="150000"/>
              </a:lnSpc>
            </a:pPr>
            <a:r>
              <a:rPr lang="en-US" sz="2800" dirty="0">
                <a:solidFill>
                  <a:srgbClr val="FF0000"/>
                </a:solidFill>
                <a:latin typeface="+mj-lt"/>
              </a:rPr>
              <a:t>/ˈ</a:t>
            </a:r>
            <a:r>
              <a:rPr lang="en-US" sz="2800" dirty="0" err="1">
                <a:solidFill>
                  <a:srgbClr val="FF0000"/>
                </a:solidFill>
                <a:latin typeface="+mj-lt"/>
              </a:rPr>
              <a:t>vɪzɪt</a:t>
            </a:r>
            <a:r>
              <a:rPr lang="en-US" sz="2800" dirty="0">
                <a:solidFill>
                  <a:srgbClr val="FF0000"/>
                </a:solidFill>
                <a:latin typeface="+mj-lt"/>
              </a:rPr>
              <a:t>/</a:t>
            </a:r>
          </a:p>
        </p:txBody>
      </p:sp>
      <p:sp>
        <p:nvSpPr>
          <p:cNvPr id="13" name="Rectangle 12"/>
          <p:cNvSpPr/>
          <p:nvPr/>
        </p:nvSpPr>
        <p:spPr>
          <a:xfrm>
            <a:off x="4131274" y="1877743"/>
            <a:ext cx="2560833" cy="671851"/>
          </a:xfrm>
          <a:prstGeom prst="rect">
            <a:avLst/>
          </a:prstGeom>
        </p:spPr>
        <p:txBody>
          <a:bodyPr wrap="square">
            <a:spAutoFit/>
          </a:bodyPr>
          <a:lstStyle/>
          <a:p>
            <a:pPr>
              <a:lnSpc>
                <a:spcPct val="150000"/>
              </a:lnSpc>
            </a:pPr>
            <a:r>
              <a:rPr lang="en-US" sz="2800" dirty="0">
                <a:solidFill>
                  <a:srgbClr val="FF0000"/>
                </a:solidFill>
                <a:latin typeface="+mj-lt"/>
              </a:rPr>
              <a:t>/</a:t>
            </a:r>
            <a:r>
              <a:rPr lang="en-US" sz="2800" dirty="0" err="1">
                <a:solidFill>
                  <a:srgbClr val="FF0000"/>
                </a:solidFill>
                <a:latin typeface="+mj-lt"/>
              </a:rPr>
              <a:t>ɪnˈkluːd</a:t>
            </a:r>
            <a:r>
              <a:rPr lang="en-US" sz="2800" dirty="0">
                <a:solidFill>
                  <a:srgbClr val="FF0000"/>
                </a:solidFill>
                <a:latin typeface="+mj-lt"/>
              </a:rPr>
              <a:t>/</a:t>
            </a:r>
          </a:p>
        </p:txBody>
      </p:sp>
      <p:sp>
        <p:nvSpPr>
          <p:cNvPr id="14" name="Rectangle 13"/>
          <p:cNvSpPr/>
          <p:nvPr/>
        </p:nvSpPr>
        <p:spPr>
          <a:xfrm>
            <a:off x="6947504" y="1877838"/>
            <a:ext cx="2651273" cy="671851"/>
          </a:xfrm>
          <a:prstGeom prst="rect">
            <a:avLst/>
          </a:prstGeom>
        </p:spPr>
        <p:txBody>
          <a:bodyPr wrap="square">
            <a:spAutoFit/>
          </a:bodyPr>
          <a:lstStyle/>
          <a:p>
            <a:pPr>
              <a:lnSpc>
                <a:spcPct val="150000"/>
              </a:lnSpc>
            </a:pPr>
            <a:r>
              <a:rPr lang="en-US" sz="2800" dirty="0">
                <a:solidFill>
                  <a:srgbClr val="FF0000"/>
                </a:solidFill>
                <a:latin typeface="+mj-lt"/>
              </a:rPr>
              <a:t>/</a:t>
            </a:r>
            <a:r>
              <a:rPr lang="en-US" sz="2800" dirty="0" err="1">
                <a:solidFill>
                  <a:srgbClr val="FF0000"/>
                </a:solidFill>
                <a:latin typeface="+mj-lt"/>
              </a:rPr>
              <a:t>əˈɡri</a:t>
            </a:r>
            <a:r>
              <a:rPr lang="en-US" sz="2800" dirty="0">
                <a:solidFill>
                  <a:srgbClr val="FF0000"/>
                </a:solidFill>
                <a:latin typeface="+mj-lt"/>
              </a:rPr>
              <a:t>ː/</a:t>
            </a:r>
          </a:p>
        </p:txBody>
      </p:sp>
      <p:sp>
        <p:nvSpPr>
          <p:cNvPr id="15" name="Rectangle 14"/>
          <p:cNvSpPr/>
          <p:nvPr/>
        </p:nvSpPr>
        <p:spPr>
          <a:xfrm>
            <a:off x="9663090" y="1833983"/>
            <a:ext cx="1376114" cy="671851"/>
          </a:xfrm>
          <a:prstGeom prst="rect">
            <a:avLst/>
          </a:prstGeom>
        </p:spPr>
        <p:txBody>
          <a:bodyPr wrap="square">
            <a:spAutoFit/>
          </a:bodyPr>
          <a:lstStyle/>
          <a:p>
            <a:pPr>
              <a:lnSpc>
                <a:spcPct val="150000"/>
              </a:lnSpc>
            </a:pPr>
            <a:r>
              <a:rPr lang="en-US" sz="2800" dirty="0">
                <a:solidFill>
                  <a:srgbClr val="FF0000"/>
                </a:solidFill>
                <a:latin typeface="+mj-lt"/>
              </a:rPr>
              <a:t>/</a:t>
            </a:r>
            <a:r>
              <a:rPr lang="en-US" sz="2800" dirty="0" err="1">
                <a:solidFill>
                  <a:srgbClr val="FF0000"/>
                </a:solidFill>
                <a:latin typeface="+mj-lt"/>
              </a:rPr>
              <a:t>rɪˈsiːv</a:t>
            </a:r>
            <a:r>
              <a:rPr lang="en-US" sz="2800" dirty="0">
                <a:solidFill>
                  <a:srgbClr val="FF0000"/>
                </a:solidFill>
                <a:latin typeface="+mj-lt"/>
              </a:rPr>
              <a:t>/</a:t>
            </a:r>
          </a:p>
        </p:txBody>
      </p:sp>
      <p:sp>
        <p:nvSpPr>
          <p:cNvPr id="16" name="Rectangle 15"/>
          <p:cNvSpPr/>
          <p:nvPr/>
        </p:nvSpPr>
        <p:spPr>
          <a:xfrm>
            <a:off x="3963991" y="3397161"/>
            <a:ext cx="2466798" cy="669094"/>
          </a:xfrm>
          <a:prstGeom prst="rect">
            <a:avLst/>
          </a:prstGeom>
        </p:spPr>
        <p:txBody>
          <a:bodyPr wrap="square">
            <a:spAutoFit/>
          </a:bodyPr>
          <a:lstStyle/>
          <a:p>
            <a:pPr>
              <a:lnSpc>
                <a:spcPct val="150000"/>
              </a:lnSpc>
            </a:pPr>
            <a:r>
              <a:rPr lang="en-US" sz="2800" dirty="0">
                <a:solidFill>
                  <a:srgbClr val="FF0000"/>
                </a:solidFill>
                <a:latin typeface="+mj-lt"/>
              </a:rPr>
              <a:t>/</a:t>
            </a:r>
            <a:r>
              <a:rPr lang="en-US" sz="2800" dirty="0" err="1">
                <a:solidFill>
                  <a:srgbClr val="FF0000"/>
                </a:solidFill>
                <a:latin typeface="+mj-lt"/>
              </a:rPr>
              <a:t>dɪˈskʌvər</a:t>
            </a:r>
            <a:r>
              <a:rPr lang="en-US" sz="2800" dirty="0">
                <a:solidFill>
                  <a:srgbClr val="FF0000"/>
                </a:solidFill>
                <a:latin typeface="+mj-lt"/>
              </a:rPr>
              <a:t>/ </a:t>
            </a:r>
          </a:p>
        </p:txBody>
      </p:sp>
      <p:sp>
        <p:nvSpPr>
          <p:cNvPr id="17" name="Rectangle 16"/>
          <p:cNvSpPr/>
          <p:nvPr/>
        </p:nvSpPr>
        <p:spPr>
          <a:xfrm>
            <a:off x="866637" y="3406629"/>
            <a:ext cx="2560833" cy="671851"/>
          </a:xfrm>
          <a:prstGeom prst="rect">
            <a:avLst/>
          </a:prstGeom>
        </p:spPr>
        <p:txBody>
          <a:bodyPr wrap="square">
            <a:spAutoFit/>
          </a:bodyPr>
          <a:lstStyle/>
          <a:p>
            <a:pPr>
              <a:lnSpc>
                <a:spcPct val="150000"/>
              </a:lnSpc>
            </a:pPr>
            <a:r>
              <a:rPr lang="en-US" sz="2800" dirty="0">
                <a:solidFill>
                  <a:srgbClr val="FF0000"/>
                </a:solidFill>
                <a:latin typeface="+mj-lt"/>
              </a:rPr>
              <a:t>/ˌ</a:t>
            </a:r>
            <a:r>
              <a:rPr lang="en-US" sz="2800" dirty="0" err="1">
                <a:solidFill>
                  <a:srgbClr val="FF0000"/>
                </a:solidFill>
                <a:latin typeface="+mj-lt"/>
              </a:rPr>
              <a:t>ɪntrəˈduːs</a:t>
            </a:r>
            <a:r>
              <a:rPr lang="en-US" sz="2800" dirty="0">
                <a:solidFill>
                  <a:srgbClr val="FF0000"/>
                </a:solidFill>
                <a:latin typeface="+mj-lt"/>
              </a:rPr>
              <a:t>/ </a:t>
            </a:r>
          </a:p>
        </p:txBody>
      </p:sp>
      <p:sp>
        <p:nvSpPr>
          <p:cNvPr id="18" name="Rectangle 17"/>
          <p:cNvSpPr/>
          <p:nvPr/>
        </p:nvSpPr>
        <p:spPr>
          <a:xfrm>
            <a:off x="6591221" y="3435529"/>
            <a:ext cx="2651273" cy="671851"/>
          </a:xfrm>
          <a:prstGeom prst="rect">
            <a:avLst/>
          </a:prstGeom>
        </p:spPr>
        <p:txBody>
          <a:bodyPr wrap="square">
            <a:spAutoFit/>
          </a:bodyPr>
          <a:lstStyle/>
          <a:p>
            <a:pPr>
              <a:lnSpc>
                <a:spcPct val="150000"/>
              </a:lnSpc>
            </a:pPr>
            <a:r>
              <a:rPr lang="en-US" sz="2800" dirty="0">
                <a:solidFill>
                  <a:srgbClr val="FF0000"/>
                </a:solidFill>
                <a:latin typeface="+mj-lt"/>
              </a:rPr>
              <a:t>/ˌ</a:t>
            </a:r>
            <a:r>
              <a:rPr lang="en-US" sz="2800" dirty="0" err="1">
                <a:solidFill>
                  <a:srgbClr val="FF0000"/>
                </a:solidFill>
                <a:latin typeface="+mj-lt"/>
              </a:rPr>
              <a:t>dɪsəˈpɪr</a:t>
            </a:r>
            <a:r>
              <a:rPr lang="en-US" sz="2800" dirty="0">
                <a:solidFill>
                  <a:srgbClr val="FF0000"/>
                </a:solidFill>
                <a:latin typeface="+mj-lt"/>
              </a:rPr>
              <a:t>/</a:t>
            </a:r>
          </a:p>
        </p:txBody>
      </p:sp>
      <p:sp>
        <p:nvSpPr>
          <p:cNvPr id="19" name="Rectangle 18"/>
          <p:cNvSpPr/>
          <p:nvPr/>
        </p:nvSpPr>
        <p:spPr>
          <a:xfrm>
            <a:off x="9496994" y="3406629"/>
            <a:ext cx="2619967" cy="671851"/>
          </a:xfrm>
          <a:prstGeom prst="rect">
            <a:avLst/>
          </a:prstGeom>
        </p:spPr>
        <p:txBody>
          <a:bodyPr wrap="square">
            <a:spAutoFit/>
          </a:bodyPr>
          <a:lstStyle/>
          <a:p>
            <a:pPr>
              <a:lnSpc>
                <a:spcPct val="150000"/>
              </a:lnSpc>
            </a:pPr>
            <a:r>
              <a:rPr lang="en-US" sz="2800" dirty="0">
                <a:solidFill>
                  <a:srgbClr val="FF0000"/>
                </a:solidFill>
                <a:latin typeface="+mj-lt"/>
              </a:rPr>
              <a:t>/ˌ</a:t>
            </a:r>
            <a:r>
              <a:rPr lang="en-US" sz="2800" dirty="0" err="1">
                <a:solidFill>
                  <a:srgbClr val="FF0000"/>
                </a:solidFill>
                <a:latin typeface="+mj-lt"/>
              </a:rPr>
              <a:t>ʌndərˈstænd</a:t>
            </a:r>
            <a:r>
              <a:rPr lang="en-US" sz="2800" dirty="0">
                <a:solidFill>
                  <a:srgbClr val="FF0000"/>
                </a:solidFill>
                <a:latin typeface="+mj-lt"/>
              </a:rPr>
              <a:t>/ </a:t>
            </a:r>
          </a:p>
        </p:txBody>
      </p:sp>
      <p:sp>
        <p:nvSpPr>
          <p:cNvPr id="20" name="Rectangle 19"/>
          <p:cNvSpPr/>
          <p:nvPr/>
        </p:nvSpPr>
        <p:spPr>
          <a:xfrm>
            <a:off x="573073" y="4979943"/>
            <a:ext cx="2661410" cy="671851"/>
          </a:xfrm>
          <a:prstGeom prst="rect">
            <a:avLst/>
          </a:prstGeom>
        </p:spPr>
        <p:txBody>
          <a:bodyPr wrap="square">
            <a:spAutoFit/>
          </a:bodyPr>
          <a:lstStyle/>
          <a:p>
            <a:pPr>
              <a:lnSpc>
                <a:spcPct val="150000"/>
              </a:lnSpc>
            </a:pPr>
            <a:r>
              <a:rPr lang="en-US" sz="2800" dirty="0">
                <a:solidFill>
                  <a:srgbClr val="FF0000"/>
                </a:solidFill>
                <a:latin typeface="+mj-lt"/>
              </a:rPr>
              <a:t>/ˈ</a:t>
            </a:r>
            <a:r>
              <a:rPr lang="en-US" sz="2800" dirty="0" err="1">
                <a:solidFill>
                  <a:srgbClr val="FF0000"/>
                </a:solidFill>
                <a:latin typeface="+mj-lt"/>
              </a:rPr>
              <a:t>maʊntən</a:t>
            </a:r>
            <a:r>
              <a:rPr lang="en-US" sz="2800" dirty="0">
                <a:solidFill>
                  <a:srgbClr val="FF0000"/>
                </a:solidFill>
                <a:latin typeface="+mj-lt"/>
              </a:rPr>
              <a:t>/</a:t>
            </a:r>
          </a:p>
        </p:txBody>
      </p:sp>
      <p:sp>
        <p:nvSpPr>
          <p:cNvPr id="21" name="Rectangle 20"/>
          <p:cNvSpPr/>
          <p:nvPr/>
        </p:nvSpPr>
        <p:spPr>
          <a:xfrm>
            <a:off x="3890420" y="4961956"/>
            <a:ext cx="2560833" cy="671851"/>
          </a:xfrm>
          <a:prstGeom prst="rect">
            <a:avLst/>
          </a:prstGeom>
        </p:spPr>
        <p:txBody>
          <a:bodyPr wrap="square">
            <a:spAutoFit/>
          </a:bodyPr>
          <a:lstStyle/>
          <a:p>
            <a:pPr>
              <a:lnSpc>
                <a:spcPct val="150000"/>
              </a:lnSpc>
            </a:pPr>
            <a:r>
              <a:rPr lang="en-US" sz="2800" dirty="0">
                <a:solidFill>
                  <a:srgbClr val="FF0000"/>
                </a:solidFill>
                <a:latin typeface="+mj-lt"/>
              </a:rPr>
              <a:t>/ˈ</a:t>
            </a:r>
            <a:r>
              <a:rPr lang="en-US" sz="2800" dirty="0" err="1">
                <a:solidFill>
                  <a:srgbClr val="FF0000"/>
                </a:solidFill>
                <a:latin typeface="+mj-lt"/>
              </a:rPr>
              <a:t>pəʊstkɑːd</a:t>
            </a:r>
            <a:r>
              <a:rPr lang="en-US" sz="2800" dirty="0">
                <a:solidFill>
                  <a:srgbClr val="FF0000"/>
                </a:solidFill>
                <a:latin typeface="+mj-lt"/>
              </a:rPr>
              <a:t>/</a:t>
            </a:r>
          </a:p>
        </p:txBody>
      </p:sp>
      <p:sp>
        <p:nvSpPr>
          <p:cNvPr id="22" name="Rectangle 21"/>
          <p:cNvSpPr/>
          <p:nvPr/>
        </p:nvSpPr>
        <p:spPr>
          <a:xfrm>
            <a:off x="6731132" y="4961956"/>
            <a:ext cx="2651273" cy="671851"/>
          </a:xfrm>
          <a:prstGeom prst="rect">
            <a:avLst/>
          </a:prstGeom>
        </p:spPr>
        <p:txBody>
          <a:bodyPr wrap="square">
            <a:spAutoFit/>
          </a:bodyPr>
          <a:lstStyle/>
          <a:p>
            <a:pPr>
              <a:lnSpc>
                <a:spcPct val="150000"/>
              </a:lnSpc>
            </a:pPr>
            <a:r>
              <a:rPr lang="en-US" sz="2800" dirty="0">
                <a:solidFill>
                  <a:srgbClr val="FF0000"/>
                </a:solidFill>
                <a:latin typeface="+mj-lt"/>
              </a:rPr>
              <a:t>/ˈ</a:t>
            </a:r>
            <a:r>
              <a:rPr lang="en-US" sz="2800" dirty="0" err="1">
                <a:solidFill>
                  <a:srgbClr val="FF0000"/>
                </a:solidFill>
                <a:latin typeface="+mj-lt"/>
              </a:rPr>
              <a:t>penfrend</a:t>
            </a:r>
            <a:r>
              <a:rPr lang="en-US" sz="2800" dirty="0">
                <a:solidFill>
                  <a:srgbClr val="FF0000"/>
                </a:solidFill>
                <a:latin typeface="+mj-lt"/>
              </a:rPr>
              <a:t>/</a:t>
            </a:r>
          </a:p>
        </p:txBody>
      </p:sp>
      <p:sp>
        <p:nvSpPr>
          <p:cNvPr id="23" name="Rectangle 22"/>
          <p:cNvSpPr/>
          <p:nvPr/>
        </p:nvSpPr>
        <p:spPr>
          <a:xfrm>
            <a:off x="9342597" y="4898374"/>
            <a:ext cx="2493976" cy="671851"/>
          </a:xfrm>
          <a:prstGeom prst="rect">
            <a:avLst/>
          </a:prstGeom>
        </p:spPr>
        <p:txBody>
          <a:bodyPr wrap="square">
            <a:spAutoFit/>
          </a:bodyPr>
          <a:lstStyle/>
          <a:p>
            <a:pPr>
              <a:lnSpc>
                <a:spcPct val="150000"/>
              </a:lnSpc>
            </a:pPr>
            <a:r>
              <a:rPr lang="en-US" sz="2800" dirty="0">
                <a:solidFill>
                  <a:srgbClr val="FF0000"/>
                </a:solidFill>
                <a:latin typeface="+mj-lt"/>
              </a:rPr>
              <a:t>/</a:t>
            </a:r>
            <a:r>
              <a:rPr lang="en-US" sz="2800" dirty="0" err="1">
                <a:solidFill>
                  <a:srgbClr val="FF0000"/>
                </a:solidFill>
                <a:latin typeface="+mj-lt"/>
              </a:rPr>
              <a:t>ɪɡˈzæm</a:t>
            </a:r>
            <a:r>
              <a:rPr lang="en-US" sz="2800" dirty="0">
                <a:solidFill>
                  <a:srgbClr val="FF0000"/>
                </a:solidFill>
                <a:latin typeface="+mj-lt"/>
              </a:rPr>
              <a:t>/</a:t>
            </a:r>
          </a:p>
        </p:txBody>
      </p:sp>
    </p:spTree>
    <p:extLst>
      <p:ext uri="{BB962C8B-B14F-4D97-AF65-F5344CB8AC3E}">
        <p14:creationId xmlns:p14="http://schemas.microsoft.com/office/powerpoint/2010/main" val="329404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arn(inVertical)">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CFB691-5732-4550-2C5C-52FD1D85E883}"/>
              </a:ext>
            </a:extLst>
          </p:cNvPr>
          <p:cNvSpPr/>
          <p:nvPr/>
        </p:nvSpPr>
        <p:spPr>
          <a:xfrm>
            <a:off x="1" y="238114"/>
            <a:ext cx="3141501" cy="707886"/>
          </a:xfrm>
          <a:prstGeom prst="rect">
            <a:avLst/>
          </a:prstGeom>
        </p:spPr>
        <p:txBody>
          <a:bodyPr wrap="none">
            <a:spAutoFit/>
          </a:bodyPr>
          <a:lstStyle/>
          <a:p>
            <a:pPr fontAlgn="auto">
              <a:spcBef>
                <a:spcPts val="0"/>
              </a:spcBef>
              <a:spcAft>
                <a:spcPts val="0"/>
              </a:spcAft>
            </a:pPr>
            <a:r>
              <a:rPr lang="en-US" sz="4000" b="1" dirty="0">
                <a:solidFill>
                  <a:srgbClr val="FF0000"/>
                </a:solidFill>
                <a:latin typeface="Calibri"/>
                <a:ea typeface="Times New Roman" panose="02020603050405020304" pitchFamily="18" charset="0"/>
                <a:cs typeface="+mn-cs"/>
              </a:rPr>
              <a:t>Work in pairs.</a:t>
            </a:r>
            <a:endParaRPr lang="en-US" sz="4000" b="1" dirty="0">
              <a:solidFill>
                <a:srgbClr val="FF0000"/>
              </a:solidFill>
              <a:latin typeface="Calibri"/>
              <a:cs typeface="+mn-cs"/>
            </a:endParaRPr>
          </a:p>
        </p:txBody>
      </p:sp>
      <p:pic>
        <p:nvPicPr>
          <p:cNvPr id="23" name="Picture 22" descr="Free Speech bubble 1195466 PNG with Transparent Background">
            <a:extLst>
              <a:ext uri="{FF2B5EF4-FFF2-40B4-BE49-F238E27FC236}">
                <a16:creationId xmlns:a16="http://schemas.microsoft.com/office/drawing/2014/main" id="{5E8ED63D-F34C-EFC0-824C-29374A366A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5" y="783642"/>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3">
            <a:extLst>
              <a:ext uri="{FF2B5EF4-FFF2-40B4-BE49-F238E27FC236}">
                <a16:creationId xmlns:a16="http://schemas.microsoft.com/office/drawing/2014/main" id="{961D85E2-A94B-77C0-841C-AA559D7852A8}"/>
              </a:ext>
            </a:extLst>
          </p:cNvPr>
          <p:cNvSpPr txBox="1">
            <a:spLocks noChangeArrowheads="1"/>
          </p:cNvSpPr>
          <p:nvPr/>
        </p:nvSpPr>
        <p:spPr bwMode="auto">
          <a:xfrm>
            <a:off x="1038225" y="1069406"/>
            <a:ext cx="9823450" cy="2585323"/>
          </a:xfrm>
          <a:prstGeom prst="rect">
            <a:avLst/>
          </a:prstGeom>
          <a:noFill/>
          <a:ln w="9525">
            <a:noFill/>
            <a:miter lim="800000"/>
            <a:headEnd/>
            <a:tailEnd/>
          </a:ln>
        </p:spPr>
        <p:txBody>
          <a:bodyPr>
            <a:spAutoFit/>
          </a:bodyPr>
          <a:lstStyle/>
          <a:p>
            <a:pPr>
              <a:spcBef>
                <a:spcPct val="50000"/>
              </a:spcBef>
            </a:pPr>
            <a:r>
              <a:rPr lang="en-US" sz="3600" i="1" dirty="0">
                <a:solidFill>
                  <a:schemeClr val="hlink"/>
                </a:solidFill>
                <a:latin typeface="Calibri" pitchFamily="34" charset="0"/>
              </a:rPr>
              <a:t>Please name at least 6 famous tourist destinations in Vietnam.</a:t>
            </a:r>
          </a:p>
          <a:p>
            <a:pPr>
              <a:spcBef>
                <a:spcPct val="50000"/>
              </a:spcBef>
            </a:pPr>
            <a:r>
              <a:rPr lang="en-US" sz="3600" i="1" dirty="0">
                <a:solidFill>
                  <a:srgbClr val="FF0000"/>
                </a:solidFill>
                <a:latin typeface="Calibri" pitchFamily="34" charset="0"/>
              </a:rPr>
              <a:t>E.g. </a:t>
            </a:r>
            <a:r>
              <a:rPr lang="en-US" sz="3600" i="1" dirty="0" err="1">
                <a:solidFill>
                  <a:srgbClr val="FF0000"/>
                </a:solidFill>
                <a:latin typeface="Calibri" pitchFamily="34" charset="0"/>
              </a:rPr>
              <a:t>Phong</a:t>
            </a:r>
            <a:r>
              <a:rPr lang="en-US" sz="3600" i="1" dirty="0">
                <a:solidFill>
                  <a:srgbClr val="FF0000"/>
                </a:solidFill>
                <a:latin typeface="Calibri" pitchFamily="34" charset="0"/>
              </a:rPr>
              <a:t> </a:t>
            </a:r>
            <a:r>
              <a:rPr lang="en-US" sz="3600" i="1" dirty="0" err="1">
                <a:solidFill>
                  <a:srgbClr val="FF0000"/>
                </a:solidFill>
                <a:latin typeface="Calibri" pitchFamily="34" charset="0"/>
              </a:rPr>
              <a:t>Nha</a:t>
            </a:r>
            <a:r>
              <a:rPr lang="en-US" sz="3600" i="1" dirty="0">
                <a:solidFill>
                  <a:srgbClr val="FF0000"/>
                </a:solidFill>
                <a:latin typeface="Calibri" pitchFamily="34" charset="0"/>
              </a:rPr>
              <a:t> </a:t>
            </a:r>
            <a:r>
              <a:rPr lang="en-US" sz="3600" i="1" dirty="0" err="1">
                <a:solidFill>
                  <a:srgbClr val="FF0000"/>
                </a:solidFill>
                <a:latin typeface="Calibri" pitchFamily="34" charset="0"/>
              </a:rPr>
              <a:t>Ke</a:t>
            </a:r>
            <a:r>
              <a:rPr lang="en-US" sz="3600" i="1" dirty="0">
                <a:solidFill>
                  <a:srgbClr val="FF0000"/>
                </a:solidFill>
                <a:latin typeface="Calibri" pitchFamily="34" charset="0"/>
              </a:rPr>
              <a:t> Bang National park, Ha Long Bay, </a:t>
            </a:r>
            <a:r>
              <a:rPr lang="en-US" sz="3600" i="1" dirty="0" err="1">
                <a:solidFill>
                  <a:srgbClr val="FF0000"/>
                </a:solidFill>
                <a:latin typeface="Calibri" pitchFamily="34" charset="0"/>
              </a:rPr>
              <a:t>Nha</a:t>
            </a:r>
            <a:r>
              <a:rPr lang="en-US" sz="3600" i="1" dirty="0">
                <a:solidFill>
                  <a:srgbClr val="FF0000"/>
                </a:solidFill>
                <a:latin typeface="Calibri" pitchFamily="34" charset="0"/>
              </a:rPr>
              <a:t> Trang Beach, Sa Pa, </a:t>
            </a:r>
            <a:r>
              <a:rPr lang="en-US" sz="3600" i="1" dirty="0" err="1">
                <a:solidFill>
                  <a:srgbClr val="FF0000"/>
                </a:solidFill>
                <a:latin typeface="Calibri" pitchFamily="34" charset="0"/>
              </a:rPr>
              <a:t>Vung</a:t>
            </a:r>
            <a:r>
              <a:rPr lang="en-US" sz="3600" i="1" dirty="0">
                <a:solidFill>
                  <a:srgbClr val="FF0000"/>
                </a:solidFill>
                <a:latin typeface="Calibri" pitchFamily="34" charset="0"/>
              </a:rPr>
              <a:t> Tau Beach, etc.</a:t>
            </a:r>
          </a:p>
        </p:txBody>
      </p:sp>
    </p:spTree>
    <p:extLst>
      <p:ext uri="{BB962C8B-B14F-4D97-AF65-F5344CB8AC3E}">
        <p14:creationId xmlns:p14="http://schemas.microsoft.com/office/powerpoint/2010/main" val="380644950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p:cNvPicPr>
          <p:nvPr/>
        </p:nvPicPr>
        <p:blipFill>
          <a:blip r:embed="rId2"/>
          <a:srcRect b="2901"/>
          <a:stretch>
            <a:fillRect/>
          </a:stretch>
        </p:blipFill>
        <p:spPr bwMode="auto">
          <a:xfrm>
            <a:off x="1560513" y="1265238"/>
            <a:ext cx="8705850" cy="4989512"/>
          </a:xfrm>
          <a:prstGeom prst="rect">
            <a:avLst/>
          </a:prstGeom>
          <a:noFill/>
          <a:ln w="9525">
            <a:noFill/>
            <a:miter lim="800000"/>
            <a:headEnd/>
            <a:tailEnd/>
          </a:ln>
        </p:spPr>
      </p:pic>
      <p:sp>
        <p:nvSpPr>
          <p:cNvPr id="3" name="Speech Bubble: Rectangle with Corners Rounded 8"/>
          <p:cNvSpPr/>
          <p:nvPr/>
        </p:nvSpPr>
        <p:spPr>
          <a:xfrm>
            <a:off x="5303838" y="725488"/>
            <a:ext cx="3756025" cy="739775"/>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rgbClr val="00B050"/>
                </a:solidFill>
              </a:rPr>
              <a:t>It’s time to learn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043084-5D9B-A975-3EFC-CDD4520B445B}"/>
              </a:ext>
            </a:extLst>
          </p:cNvPr>
          <p:cNvPicPr>
            <a:picLocks noChangeAspect="1"/>
          </p:cNvPicPr>
          <p:nvPr/>
        </p:nvPicPr>
        <p:blipFill>
          <a:blip r:embed="rId4"/>
          <a:stretch>
            <a:fillRect/>
          </a:stretch>
        </p:blipFill>
        <p:spPr>
          <a:xfrm>
            <a:off x="1108503" y="225164"/>
            <a:ext cx="8630568" cy="613035"/>
          </a:xfrm>
          <a:prstGeom prst="rect">
            <a:avLst/>
          </a:prstGeom>
        </p:spPr>
      </p:pic>
      <p:pic>
        <p:nvPicPr>
          <p:cNvPr id="6" name="Picture 5">
            <a:extLst>
              <a:ext uri="{FF2B5EF4-FFF2-40B4-BE49-F238E27FC236}">
                <a16:creationId xmlns:a16="http://schemas.microsoft.com/office/drawing/2014/main" id="{9A542AF0-EAA1-0E03-6D08-47B85BCEB422}"/>
              </a:ext>
            </a:extLst>
          </p:cNvPr>
          <p:cNvPicPr>
            <a:picLocks noChangeAspect="1"/>
          </p:cNvPicPr>
          <p:nvPr/>
        </p:nvPicPr>
        <p:blipFill>
          <a:blip r:embed="rId5"/>
          <a:stretch>
            <a:fillRect/>
          </a:stretch>
        </p:blipFill>
        <p:spPr>
          <a:xfrm>
            <a:off x="3187855" y="1046388"/>
            <a:ext cx="8891921" cy="4396470"/>
          </a:xfrm>
          <a:prstGeom prst="rect">
            <a:avLst/>
          </a:prstGeom>
        </p:spPr>
      </p:pic>
      <p:pic>
        <p:nvPicPr>
          <p:cNvPr id="7" name="CD2 - TRACK 24">
            <a:hlinkClick r:id="" action="ppaction://media"/>
            <a:extLst>
              <a:ext uri="{FF2B5EF4-FFF2-40B4-BE49-F238E27FC236}">
                <a16:creationId xmlns:a16="http://schemas.microsoft.com/office/drawing/2014/main" id="{F4FE6D19-B95C-0196-FDFC-E762286CCE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46041" y="477125"/>
            <a:ext cx="500195" cy="500195"/>
          </a:xfrm>
          <a:prstGeom prst="rect">
            <a:avLst/>
          </a:prstGeom>
        </p:spPr>
      </p:pic>
      <p:sp>
        <p:nvSpPr>
          <p:cNvPr id="21" name="TextBox 20">
            <a:extLst>
              <a:ext uri="{FF2B5EF4-FFF2-40B4-BE49-F238E27FC236}">
                <a16:creationId xmlns:a16="http://schemas.microsoft.com/office/drawing/2014/main" id="{2D6477BA-0EAC-294A-5804-2806F1C9E9DF}"/>
              </a:ext>
            </a:extLst>
          </p:cNvPr>
          <p:cNvSpPr txBox="1"/>
          <p:nvPr/>
        </p:nvSpPr>
        <p:spPr>
          <a:xfrm>
            <a:off x="101338" y="838199"/>
            <a:ext cx="3197033" cy="4893647"/>
          </a:xfrm>
          <a:prstGeom prst="rect">
            <a:avLst/>
          </a:prstGeom>
          <a:noFill/>
        </p:spPr>
        <p:txBody>
          <a:bodyPr wrap="square">
            <a:spAutoFit/>
          </a:bodyPr>
          <a:lstStyle/>
          <a:p>
            <a:r>
              <a:rPr lang="en-US" sz="2400" b="1" dirty="0">
                <a:solidFill>
                  <a:srgbClr val="0000CC"/>
                </a:solidFill>
                <a:effectLst/>
                <a:latin typeface="+mj-lt"/>
              </a:rPr>
              <a:t>NOTICE:</a:t>
            </a:r>
          </a:p>
          <a:p>
            <a:r>
              <a:rPr lang="en-US" sz="2400" b="0" i="1" dirty="0">
                <a:solidFill>
                  <a:srgbClr val="0000CC"/>
                </a:solidFill>
                <a:effectLst/>
                <a:latin typeface="+mj-lt"/>
              </a:rPr>
              <a:t>- B.C.E stands for “Before the Common Era”.</a:t>
            </a:r>
            <a:br>
              <a:rPr lang="en-US" sz="2400" b="0" i="1" dirty="0">
                <a:solidFill>
                  <a:srgbClr val="0000CC"/>
                </a:solidFill>
                <a:effectLst/>
                <a:latin typeface="+mj-lt"/>
              </a:rPr>
            </a:br>
            <a:r>
              <a:rPr lang="en-US" sz="2400" b="0" i="1" dirty="0">
                <a:solidFill>
                  <a:srgbClr val="0000CC"/>
                </a:solidFill>
                <a:effectLst/>
                <a:latin typeface="+mj-lt"/>
              </a:rPr>
              <a:t>- C.E. stands for “the Common Era” (C.E.).</a:t>
            </a:r>
            <a:br>
              <a:rPr lang="en-US" sz="2400" b="0" i="1" dirty="0">
                <a:solidFill>
                  <a:srgbClr val="0000CC"/>
                </a:solidFill>
                <a:effectLst/>
                <a:latin typeface="+mj-lt"/>
              </a:rPr>
            </a:br>
            <a:r>
              <a:rPr lang="en-US" sz="2400" b="0" i="1" dirty="0">
                <a:solidFill>
                  <a:srgbClr val="0000CC"/>
                </a:solidFill>
                <a:effectLst/>
                <a:latin typeface="+mj-lt"/>
              </a:rPr>
              <a:t>- The 1st century included the years 1-100</a:t>
            </a:r>
            <a:r>
              <a:rPr lang="en-US" sz="2400" i="1" dirty="0">
                <a:solidFill>
                  <a:srgbClr val="0000CC"/>
                </a:solidFill>
                <a:latin typeface="+mj-lt"/>
              </a:rPr>
              <a:t>.</a:t>
            </a:r>
          </a:p>
          <a:p>
            <a:r>
              <a:rPr lang="en-US" sz="2400" i="1" dirty="0">
                <a:solidFill>
                  <a:srgbClr val="0000CC"/>
                </a:solidFill>
                <a:latin typeface="+mj-lt"/>
              </a:rPr>
              <a:t>- When we say the 2nd century B.C.E., we are</a:t>
            </a:r>
          </a:p>
          <a:p>
            <a:r>
              <a:rPr lang="en-US" sz="2400" i="1" dirty="0">
                <a:solidFill>
                  <a:srgbClr val="0000CC"/>
                </a:solidFill>
                <a:latin typeface="+mj-lt"/>
              </a:rPr>
              <a:t>referring to the years 200-101 B.C.E.</a:t>
            </a:r>
            <a:endParaRPr lang="en-US" sz="2400" dirty="0">
              <a:solidFill>
                <a:srgbClr val="0000CC"/>
              </a:solidFill>
              <a:latin typeface="+mj-lt"/>
            </a:endParaRPr>
          </a:p>
        </p:txBody>
      </p:sp>
      <p:sp>
        <p:nvSpPr>
          <p:cNvPr id="29" name="TextBox 28">
            <a:extLst>
              <a:ext uri="{FF2B5EF4-FFF2-40B4-BE49-F238E27FC236}">
                <a16:creationId xmlns:a16="http://schemas.microsoft.com/office/drawing/2014/main" id="{AC763707-3D15-BED1-A0F1-67550066DEED}"/>
              </a:ext>
            </a:extLst>
          </p:cNvPr>
          <p:cNvSpPr txBox="1"/>
          <p:nvPr/>
        </p:nvSpPr>
        <p:spPr>
          <a:xfrm>
            <a:off x="548380" y="5663452"/>
            <a:ext cx="7731598" cy="584775"/>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Symbol" panose="05050102010706020507" pitchFamily="18" charset="2"/>
              <a:buChar char="Þ"/>
              <a:tabLst/>
              <a:defRPr/>
            </a:pPr>
            <a:r>
              <a:rPr kumimoji="0" lang="en-US" sz="3200" b="0" i="1" u="none" strike="noStrike" kern="1200" cap="none" spc="0" normalizeH="0" baseline="0" noProof="0" dirty="0">
                <a:ln>
                  <a:noFill/>
                </a:ln>
                <a:solidFill>
                  <a:srgbClr val="C9243F"/>
                </a:solidFill>
                <a:effectLst/>
                <a:uLnTx/>
                <a:uFillTx/>
                <a:latin typeface="FrutigerLTStd-Italic"/>
                <a:ea typeface="+mn-ea"/>
                <a:cs typeface="Arial" charset="0"/>
              </a:rPr>
              <a:t> The Great Pyramid of Giza is the oldest.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5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childTnLst>
        </p:cTn>
      </p:par>
    </p:tnLst>
    <p:bldLst>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usoleum">
            <a:hlinkClick r:id="" action="ppaction://media"/>
            <a:extLst>
              <a:ext uri="{FF2B5EF4-FFF2-40B4-BE49-F238E27FC236}">
                <a16:creationId xmlns:a16="http://schemas.microsoft.com/office/drawing/2014/main" id="{944551C3-B237-1918-AE56-720F6AF729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7395" y="641727"/>
            <a:ext cx="406400" cy="406400"/>
          </a:xfrm>
          <a:prstGeom prst="rect">
            <a:avLst/>
          </a:prstGeom>
        </p:spPr>
      </p:pic>
      <p:pic>
        <p:nvPicPr>
          <p:cNvPr id="15" name="tomb">
            <a:hlinkClick r:id="" action="ppaction://media"/>
            <a:extLst>
              <a:ext uri="{FF2B5EF4-FFF2-40B4-BE49-F238E27FC236}">
                <a16:creationId xmlns:a16="http://schemas.microsoft.com/office/drawing/2014/main" id="{35781C69-2164-63DC-ACA6-6961191A29A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92799" y="612924"/>
            <a:ext cx="406400" cy="406400"/>
          </a:xfrm>
          <a:prstGeom prst="rect">
            <a:avLst/>
          </a:prstGeom>
        </p:spPr>
      </p:pic>
      <p:pic>
        <p:nvPicPr>
          <p:cNvPr id="16" name="fortress">
            <a:hlinkClick r:id="" action="ppaction://media"/>
            <a:extLst>
              <a:ext uri="{FF2B5EF4-FFF2-40B4-BE49-F238E27FC236}">
                <a16:creationId xmlns:a16="http://schemas.microsoft.com/office/drawing/2014/main" id="{365D0190-A3E3-8DE0-D6FB-F0399B1F3E4A}"/>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918203" y="571276"/>
            <a:ext cx="406400" cy="406400"/>
          </a:xfrm>
          <a:prstGeom prst="rect">
            <a:avLst/>
          </a:prstGeom>
        </p:spPr>
      </p:pic>
      <p:pic>
        <p:nvPicPr>
          <p:cNvPr id="17" name="wonder">
            <a:hlinkClick r:id="" action="ppaction://media"/>
            <a:extLst>
              <a:ext uri="{FF2B5EF4-FFF2-40B4-BE49-F238E27FC236}">
                <a16:creationId xmlns:a16="http://schemas.microsoft.com/office/drawing/2014/main" id="{3B2CDFA6-1D90-4384-0C2B-0332213EE213}"/>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5878511" y="579776"/>
            <a:ext cx="406400" cy="406400"/>
          </a:xfrm>
          <a:prstGeom prst="rect">
            <a:avLst/>
          </a:prstGeom>
        </p:spPr>
      </p:pic>
      <p:sp>
        <p:nvSpPr>
          <p:cNvPr id="8" name="Rounded Rectangle 7"/>
          <p:cNvSpPr/>
          <p:nvPr/>
        </p:nvSpPr>
        <p:spPr>
          <a:xfrm>
            <a:off x="995817" y="478970"/>
            <a:ext cx="2716212" cy="608013"/>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2" name="Rectangle 1"/>
          <p:cNvSpPr/>
          <p:nvPr/>
        </p:nvSpPr>
        <p:spPr>
          <a:xfrm>
            <a:off x="3886654" y="437695"/>
            <a:ext cx="4048125" cy="6413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b="1" i="1" dirty="0">
                <a:solidFill>
                  <a:srgbClr val="0070C0"/>
                </a:solidFill>
                <a:latin typeface="Calibri" pitchFamily="34" charset="0"/>
              </a:rPr>
              <a:t>Listen and repeat. </a:t>
            </a:r>
          </a:p>
        </p:txBody>
      </p:sp>
      <p:sp>
        <p:nvSpPr>
          <p:cNvPr id="3" name="TextBox 13"/>
          <p:cNvSpPr txBox="1"/>
          <p:nvPr/>
        </p:nvSpPr>
        <p:spPr>
          <a:xfrm>
            <a:off x="388933" y="1330955"/>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latin typeface="Calibri (body)"/>
              </a:rPr>
              <a:t>mausoleum </a:t>
            </a:r>
            <a:r>
              <a:rPr lang="en-US" sz="3200" dirty="0">
                <a:solidFill>
                  <a:srgbClr val="FF0000"/>
                </a:solidFill>
                <a:latin typeface="+mj-lt"/>
                <a:cs typeface="Arial" panose="020B0604020202020204" pitchFamily="34" charset="0"/>
              </a:rPr>
              <a:t>/ˌ</a:t>
            </a:r>
            <a:r>
              <a:rPr lang="en-US" sz="3200" dirty="0" err="1">
                <a:solidFill>
                  <a:srgbClr val="FF0000"/>
                </a:solidFill>
                <a:latin typeface="+mj-lt"/>
                <a:cs typeface="Arial" panose="020B0604020202020204" pitchFamily="34" charset="0"/>
              </a:rPr>
              <a:t>mɔːzəˈliːəm</a:t>
            </a:r>
            <a:r>
              <a:rPr lang="en-US" sz="3200" dirty="0">
                <a:solidFill>
                  <a:srgbClr val="FF0000"/>
                </a:solidFill>
                <a:latin typeface="+mj-lt"/>
                <a:cs typeface="Arial" panose="020B0604020202020204" pitchFamily="34" charset="0"/>
              </a:rPr>
              <a:t>/ </a:t>
            </a:r>
            <a:r>
              <a:rPr lang="en-US" sz="3200" dirty="0">
                <a:solidFill>
                  <a:srgbClr val="0070C0"/>
                </a:solidFill>
                <a:latin typeface="Calibri (body)"/>
              </a:rPr>
              <a:t>(n)</a:t>
            </a:r>
            <a:r>
              <a:rPr lang="en-US" sz="3200" dirty="0"/>
              <a:t> </a:t>
            </a:r>
            <a:r>
              <a:rPr lang="en-US" sz="3200" dirty="0" err="1">
                <a:latin typeface="Calibri" pitchFamily="34" charset="0"/>
              </a:rPr>
              <a:t>lăng</a:t>
            </a:r>
            <a:r>
              <a:rPr lang="en-US" sz="3200" dirty="0">
                <a:latin typeface="Calibri" pitchFamily="34" charset="0"/>
              </a:rPr>
              <a:t> </a:t>
            </a:r>
            <a:r>
              <a:rPr lang="en-US" sz="3200" dirty="0" err="1">
                <a:latin typeface="Calibri" pitchFamily="34" charset="0"/>
              </a:rPr>
              <a:t>mộ</a:t>
            </a:r>
            <a:r>
              <a:rPr lang="en-US" sz="3200" dirty="0">
                <a:latin typeface="Calibri" pitchFamily="34" charset="0"/>
              </a:rPr>
              <a:t>, </a:t>
            </a:r>
            <a:r>
              <a:rPr lang="en-US" sz="3200" dirty="0" err="1">
                <a:latin typeface="Calibri" pitchFamily="34" charset="0"/>
              </a:rPr>
              <a:t>lăng</a:t>
            </a:r>
            <a:r>
              <a:rPr lang="en-US" sz="3200" dirty="0">
                <a:latin typeface="Calibri" pitchFamily="34" charset="0"/>
              </a:rPr>
              <a:t> </a:t>
            </a:r>
            <a:r>
              <a:rPr lang="en-US" sz="3200" dirty="0" err="1">
                <a:latin typeface="Calibri" pitchFamily="34" charset="0"/>
              </a:rPr>
              <a:t>tẩm</a:t>
            </a:r>
            <a:endParaRPr lang="en-US" sz="3200" dirty="0"/>
          </a:p>
        </p:txBody>
      </p:sp>
      <p:sp>
        <p:nvSpPr>
          <p:cNvPr id="4" name="TextBox 13"/>
          <p:cNvSpPr txBox="1"/>
          <p:nvPr/>
        </p:nvSpPr>
        <p:spPr>
          <a:xfrm>
            <a:off x="388934" y="2195565"/>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latin typeface="Calibri (body)"/>
              </a:rPr>
              <a:t>tomb</a:t>
            </a:r>
            <a:r>
              <a:rPr lang="en-US" sz="3200" b="1" dirty="0"/>
              <a:t> </a:t>
            </a:r>
            <a:r>
              <a:rPr lang="en-US" sz="3200" dirty="0">
                <a:solidFill>
                  <a:srgbClr val="FF0000"/>
                </a:solidFill>
                <a:latin typeface="Calibri" pitchFamily="34" charset="0"/>
              </a:rPr>
              <a:t>/</a:t>
            </a:r>
            <a:r>
              <a:rPr lang="en-US" sz="3200" dirty="0" err="1">
                <a:solidFill>
                  <a:srgbClr val="FF0000"/>
                </a:solidFill>
                <a:latin typeface="Calibri" pitchFamily="34" charset="0"/>
              </a:rPr>
              <a:t>tuːm</a:t>
            </a:r>
            <a:r>
              <a:rPr lang="en-US" sz="3200" dirty="0">
                <a:solidFill>
                  <a:srgbClr val="FF0000"/>
                </a:solidFill>
                <a:latin typeface="Calibri" pitchFamily="34" charset="0"/>
              </a:rPr>
              <a:t>/ </a:t>
            </a:r>
            <a:r>
              <a:rPr lang="en-US" sz="3200" dirty="0">
                <a:solidFill>
                  <a:srgbClr val="0070C0"/>
                </a:solidFill>
                <a:latin typeface="Calibri (body)"/>
              </a:rPr>
              <a:t>(n)</a:t>
            </a:r>
            <a:r>
              <a:rPr lang="en-US" sz="3200" dirty="0"/>
              <a:t> </a:t>
            </a:r>
            <a:r>
              <a:rPr lang="vi-VN" sz="3200" dirty="0">
                <a:latin typeface="Calibri" pitchFamily="34" charset="0"/>
              </a:rPr>
              <a:t>mộ, nơi chôn cất</a:t>
            </a:r>
            <a:endParaRPr lang="en-US" sz="3200" dirty="0"/>
          </a:p>
        </p:txBody>
      </p:sp>
      <p:sp>
        <p:nvSpPr>
          <p:cNvPr id="5" name="TextBox 13"/>
          <p:cNvSpPr txBox="1"/>
          <p:nvPr/>
        </p:nvSpPr>
        <p:spPr>
          <a:xfrm>
            <a:off x="400049" y="3998229"/>
            <a:ext cx="11363325" cy="58477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i="1" dirty="0">
                <a:solidFill>
                  <a:srgbClr val="0070C0"/>
                </a:solidFill>
                <a:latin typeface="Calibri (body)"/>
              </a:rPr>
              <a:t>wonder </a:t>
            </a:r>
            <a:r>
              <a:rPr lang="en-US" sz="3200" dirty="0">
                <a:solidFill>
                  <a:srgbClr val="FF0000"/>
                </a:solidFill>
                <a:latin typeface="Calibri" pitchFamily="34" charset="0"/>
              </a:rPr>
              <a:t>/ˈ</a:t>
            </a:r>
            <a:r>
              <a:rPr lang="en-US" sz="3200" dirty="0" err="1">
                <a:solidFill>
                  <a:srgbClr val="FF0000"/>
                </a:solidFill>
                <a:latin typeface="Calibri" pitchFamily="34" charset="0"/>
              </a:rPr>
              <a:t>wʌndər</a:t>
            </a:r>
            <a:r>
              <a:rPr lang="en-US" sz="3200" dirty="0">
                <a:solidFill>
                  <a:srgbClr val="FF0000"/>
                </a:solidFill>
                <a:latin typeface="Calibri" pitchFamily="34" charset="0"/>
              </a:rPr>
              <a:t>/</a:t>
            </a:r>
            <a:r>
              <a:rPr lang="en-US" sz="3200" dirty="0"/>
              <a:t> </a:t>
            </a:r>
            <a:r>
              <a:rPr lang="en-US" sz="3200" dirty="0">
                <a:solidFill>
                  <a:srgbClr val="0070C0"/>
                </a:solidFill>
                <a:latin typeface="Calibri (body)"/>
              </a:rPr>
              <a:t>(n)</a:t>
            </a:r>
            <a:r>
              <a:rPr lang="en-US" sz="3200" dirty="0"/>
              <a:t> </a:t>
            </a:r>
            <a:r>
              <a:rPr lang="en-US" sz="3200" dirty="0" err="1">
                <a:latin typeface="Calibri" pitchFamily="34" charset="0"/>
              </a:rPr>
              <a:t>kì</a:t>
            </a:r>
            <a:r>
              <a:rPr lang="en-US" sz="3200" dirty="0">
                <a:latin typeface="Calibri" pitchFamily="34" charset="0"/>
              </a:rPr>
              <a:t> </a:t>
            </a:r>
            <a:r>
              <a:rPr lang="en-US" sz="3200" dirty="0" err="1">
                <a:latin typeface="Calibri" pitchFamily="34" charset="0"/>
              </a:rPr>
              <a:t>quan</a:t>
            </a:r>
            <a:endParaRPr lang="en-US" sz="3200" dirty="0"/>
          </a:p>
        </p:txBody>
      </p:sp>
      <p:sp>
        <p:nvSpPr>
          <p:cNvPr id="6" name="TextBox 13"/>
          <p:cNvSpPr txBox="1"/>
          <p:nvPr/>
        </p:nvSpPr>
        <p:spPr>
          <a:xfrm>
            <a:off x="414337" y="3130626"/>
            <a:ext cx="11363325" cy="584775"/>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defRPr/>
            </a:pPr>
            <a:r>
              <a:rPr lang="en-US" sz="3200" i="1" dirty="0">
                <a:solidFill>
                  <a:srgbClr val="0070C0"/>
                </a:solidFill>
                <a:latin typeface="Calibri" pitchFamily="34" charset="0"/>
              </a:rPr>
              <a:t>fortress</a:t>
            </a:r>
            <a:r>
              <a:rPr lang="en-US" sz="3200" b="1" dirty="0">
                <a:latin typeface="Calibri" pitchFamily="34" charset="0"/>
              </a:rPr>
              <a:t> </a:t>
            </a:r>
            <a:r>
              <a:rPr lang="en-US" sz="3200" dirty="0">
                <a:solidFill>
                  <a:srgbClr val="FF0000"/>
                </a:solidFill>
                <a:latin typeface="Calibri" pitchFamily="34" charset="0"/>
              </a:rPr>
              <a:t>/ˈ</a:t>
            </a:r>
            <a:r>
              <a:rPr lang="en-US" sz="3200" dirty="0" err="1">
                <a:solidFill>
                  <a:srgbClr val="FF0000"/>
                </a:solidFill>
                <a:latin typeface="Calibri" pitchFamily="34" charset="0"/>
              </a:rPr>
              <a:t>fɔːtrəs</a:t>
            </a:r>
            <a:r>
              <a:rPr lang="en-US" sz="3200" dirty="0">
                <a:solidFill>
                  <a:srgbClr val="FF0000"/>
                </a:solidFill>
                <a:latin typeface="Calibri" pitchFamily="34" charset="0"/>
              </a:rPr>
              <a:t>/</a:t>
            </a:r>
            <a:r>
              <a:rPr lang="en-US" sz="3200" dirty="0">
                <a:latin typeface="Calibri" pitchFamily="34" charset="0"/>
              </a:rPr>
              <a:t> </a:t>
            </a:r>
            <a:r>
              <a:rPr lang="en-US" sz="3200" dirty="0">
                <a:solidFill>
                  <a:srgbClr val="0070C0"/>
                </a:solidFill>
                <a:latin typeface="Calibri" pitchFamily="34" charset="0"/>
              </a:rPr>
              <a:t>(n)</a:t>
            </a:r>
            <a:r>
              <a:rPr lang="en-US" sz="3200" dirty="0">
                <a:latin typeface="Calibri" pitchFamily="34" charset="0"/>
              </a:rPr>
              <a:t> </a:t>
            </a:r>
            <a:r>
              <a:rPr lang="vi-VN" sz="3200" dirty="0">
                <a:latin typeface="Calibri" pitchFamily="34" charset="0"/>
              </a:rPr>
              <a:t>pháo đài</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355" fill="hold"/>
                                        <p:tgtEl>
                                          <p:spTgt spid="7"/>
                                        </p:tgtEl>
                                      </p:cBhvr>
                                    </p:cmd>
                                  </p:childTnLst>
                                </p:cTn>
                              </p:par>
                            </p:childTnLst>
                          </p:cTn>
                        </p:par>
                      </p:childTnLst>
                    </p:cTn>
                  </p:par>
                </p:childTnLst>
              </p:cTn>
              <p:nextCondLst>
                <p:cond evt="onClick" delay="0">
                  <p:tgtEl>
                    <p:spTgt spid="3"/>
                  </p:tgtEl>
                </p:cond>
              </p:nextCondLst>
            </p:seq>
            <p:audio>
              <p:cMediaNode vol="80000">
                <p:cTn id="29" fill="hold" display="0">
                  <p:stCondLst>
                    <p:cond delay="indefinite"/>
                  </p:stCondLst>
                  <p:endCondLst>
                    <p:cond evt="onStopAudio" delay="0">
                      <p:tgtEl>
                        <p:sldTgt/>
                      </p:tgtEl>
                    </p:cond>
                  </p:endCondLst>
                </p:cTn>
                <p:tgtEl>
                  <p:spTgt spid="15"/>
                </p:tgtEl>
              </p:cMediaNode>
            </p:audio>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92" fill="hold"/>
                                        <p:tgtEl>
                                          <p:spTgt spid="15"/>
                                        </p:tgtEl>
                                      </p:cBhvr>
                                    </p:cmd>
                                  </p:childTnLst>
                                </p:cTn>
                              </p:par>
                            </p:childTnLst>
                          </p:cTn>
                        </p:par>
                      </p:childTnLst>
                    </p:cTn>
                  </p:par>
                </p:childTnLst>
              </p:cTn>
              <p:nextCondLst>
                <p:cond evt="onClick" delay="0">
                  <p:tgtEl>
                    <p:spTgt spid="4"/>
                  </p:tgtEl>
                </p:cond>
              </p:nextCondLst>
            </p:seq>
            <p:audio>
              <p:cMediaNode vol="80000">
                <p:cTn id="35" fill="hold" display="0">
                  <p:stCondLst>
                    <p:cond delay="indefinite"/>
                  </p:stCondLst>
                  <p:endCondLst>
                    <p:cond evt="onStopAudio" delay="0">
                      <p:tgtEl>
                        <p:sldTgt/>
                      </p:tgtEl>
                    </p:cond>
                  </p:endCondLst>
                </p:cTn>
                <p:tgtEl>
                  <p:spTgt spid="16"/>
                </p:tgtEl>
              </p:cMediaNode>
            </p:audio>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809" fill="hold"/>
                                        <p:tgtEl>
                                          <p:spTgt spid="16"/>
                                        </p:tgtEl>
                                      </p:cBhvr>
                                    </p:cmd>
                                  </p:childTnLst>
                                </p:cTn>
                              </p:par>
                            </p:childTnLst>
                          </p:cTn>
                        </p:par>
                      </p:childTnLst>
                    </p:cTn>
                  </p:par>
                </p:childTnLst>
              </p:cTn>
              <p:nextCondLst>
                <p:cond evt="onClick" delay="0">
                  <p:tgtEl>
                    <p:spTgt spid="6"/>
                  </p:tgtEl>
                </p:cond>
              </p:nextCondLst>
            </p:seq>
            <p:audio>
              <p:cMediaNode vol="80000">
                <p:cTn id="41" fill="hold" display="0">
                  <p:stCondLst>
                    <p:cond delay="indefinite"/>
                  </p:stCondLst>
                  <p:endCondLst>
                    <p:cond evt="onStopAudio" delay="0">
                      <p:tgtEl>
                        <p:sldTgt/>
                      </p:tgtEl>
                    </p:cond>
                  </p:endCondLst>
                </p:cTn>
                <p:tgtEl>
                  <p:spTgt spid="17"/>
                </p:tgtEl>
              </p:cMediaNode>
            </p:audio>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486" fill="hold"/>
                                        <p:tgtEl>
                                          <p:spTgt spid="17"/>
                                        </p:tgtEl>
                                      </p:cBhvr>
                                    </p:cmd>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10652</TotalTime>
  <Words>1815</Words>
  <Application>Microsoft Office PowerPoint</Application>
  <PresentationFormat>Widescreen</PresentationFormat>
  <Paragraphs>228</Paragraphs>
  <Slides>41</Slides>
  <Notes>3</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Calibri (body)</vt:lpstr>
      <vt:lpstr>FrutigerLTStd-Italic</vt: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Fill in the boxes to write the name for each picture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222</cp:revision>
  <dcterms:created xsi:type="dcterms:W3CDTF">2020-12-08T03:17:05Z</dcterms:created>
  <dcterms:modified xsi:type="dcterms:W3CDTF">2022-12-21T03:17:03Z</dcterms:modified>
</cp:coreProperties>
</file>