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01" r:id="rId6"/>
    <p:sldId id="352" r:id="rId7"/>
    <p:sldId id="359" r:id="rId8"/>
    <p:sldId id="360" r:id="rId9"/>
    <p:sldId id="361" r:id="rId10"/>
    <p:sldId id="353" r:id="rId11"/>
    <p:sldId id="347" r:id="rId12"/>
    <p:sldId id="358" r:id="rId13"/>
    <p:sldId id="336" r:id="rId14"/>
    <p:sldId id="339" r:id="rId15"/>
    <p:sldId id="355" r:id="rId16"/>
    <p:sldId id="354" r:id="rId17"/>
    <p:sldId id="315" r:id="rId18"/>
    <p:sldId id="362" r:id="rId19"/>
    <p:sldId id="332" r:id="rId20"/>
    <p:sldId id="331" r:id="rId21"/>
    <p:sldId id="295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4F567D-002F-4B4E-987A-7B031D64778C}" type="datetimeFigureOut">
              <a:rPr lang="en-US"/>
              <a:pPr>
                <a:defRPr/>
              </a:pPr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73BF8D-B6B7-4665-9EDE-9E7F4100D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BF8D-B6B7-4665-9EDE-9E7F4100D09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2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15875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  <a:extLst/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>
            <a:extLst/>
          </p:cNvPr>
          <p:cNvSpPr txBox="1"/>
          <p:nvPr userDrawn="1"/>
        </p:nvSpPr>
        <p:spPr>
          <a:xfrm>
            <a:off x="153988" y="-41275"/>
            <a:ext cx="881062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/>
          </p:cNvPr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/>
          </p:cNvPr>
          <p:cNvSpPr txBox="1"/>
          <p:nvPr userDrawn="1"/>
        </p:nvSpPr>
        <p:spPr>
          <a:xfrm>
            <a:off x="11072813" y="-49213"/>
            <a:ext cx="117633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1.2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4691063" y="2646363"/>
            <a:ext cx="75723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itchFamily="34" charset="0"/>
              </a:rPr>
              <a:t>Lesson 1.2: Grammar</a:t>
            </a:r>
            <a:endParaRPr lang="en-US" sz="3200">
              <a:latin typeface="Calibri" pitchFamily="34" charset="0"/>
            </a:endParaRP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Page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69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3460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/>
          </p:cNvPr>
          <p:cNvSpPr/>
          <p:nvPr/>
        </p:nvSpPr>
        <p:spPr>
          <a:xfrm>
            <a:off x="8621713" y="552450"/>
            <a:ext cx="3570287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FBD34-20E9-4170-A45E-6769E3AC9DAC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128" y="2241455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A3E67B-6CB2-4383-A779-7CAA7ED22C74}"/>
              </a:ext>
            </a:extLst>
          </p:cNvPr>
          <p:cNvSpPr/>
          <p:nvPr/>
        </p:nvSpPr>
        <p:spPr>
          <a:xfrm>
            <a:off x="639650" y="475833"/>
            <a:ext cx="10719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+mn-lt"/>
              </a:rPr>
              <a:t>b. Write sentences using the prompts. </a:t>
            </a:r>
            <a:endParaRPr lang="en-US" sz="32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062198-CB56-486D-895B-88A4C5D2D0D4}"/>
              </a:ext>
            </a:extLst>
          </p:cNvPr>
          <p:cNvSpPr/>
          <p:nvPr/>
        </p:nvSpPr>
        <p:spPr>
          <a:xfrm>
            <a:off x="1489652" y="136671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</a:rPr>
              <a:t>1. I/visiting/Sydney Opera House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15316-990A-4C79-A000-CC8F50C2DC85}"/>
              </a:ext>
            </a:extLst>
          </p:cNvPr>
          <p:cNvSpPr/>
          <p:nvPr/>
        </p:nvSpPr>
        <p:spPr>
          <a:xfrm>
            <a:off x="1476773" y="283114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</a:rPr>
              <a:t>2. he/staying/next to/Hyde Park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9DB5D-3E6B-43AB-B968-97CCBB8B2907}"/>
              </a:ext>
            </a:extLst>
          </p:cNvPr>
          <p:cNvSpPr/>
          <p:nvPr/>
        </p:nvSpPr>
        <p:spPr>
          <a:xfrm>
            <a:off x="1476773" y="42281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</a:rPr>
              <a:t>3. we/going to/United Kingdom </a:t>
            </a: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C4367291-E982-4D7B-8DEF-4B9C7825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2365" y="3615862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C2BDA29-092A-4AFA-8FC4-C44AE2C1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128" y="4967428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53297" y="3373853"/>
            <a:ext cx="649524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Calibri" pitchFamily="34" charset="0"/>
              </a:rPr>
              <a:t>He’s staying next to Hyde Park.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062FEE87-DC17-4517-ADC6-E511E1646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418" y="2024168"/>
            <a:ext cx="649524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Calibri" pitchFamily="34" charset="0"/>
              </a:rPr>
              <a:t>I’m visiting the Sydney Opera House.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CE9A0E0-6BCE-4349-A6B9-24AB5C509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418" y="4780831"/>
            <a:ext cx="649524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Calibri" pitchFamily="34" charset="0"/>
              </a:rPr>
              <a:t>We’re going to the United Kingdom.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D6F57C-5726-42EB-BE98-0B9B91E4F872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619" y="2015207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9770" y="3895702"/>
            <a:ext cx="91471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58" y="5504018"/>
            <a:ext cx="9396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1638146" y="1827189"/>
            <a:ext cx="93233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+mn-lt"/>
              </a:rPr>
              <a:t>My parents are visiting the Louvre Museum.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538133" y="3695677"/>
            <a:ext cx="87137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+mn-lt"/>
              </a:rPr>
              <a:t>Empire Sate Building is in New York City.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1557183" y="5313339"/>
            <a:ext cx="932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+mn-lt"/>
              </a:rPr>
              <a:t>I’m going to eat fish and chips at Bondi Beach.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423CDF-2653-457A-81A5-AA9A3EE3266B}"/>
              </a:ext>
            </a:extLst>
          </p:cNvPr>
          <p:cNvSpPr/>
          <p:nvPr/>
        </p:nvSpPr>
        <p:spPr>
          <a:xfrm>
            <a:off x="601013" y="398559"/>
            <a:ext cx="10719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+mn-lt"/>
              </a:rPr>
              <a:t>b. Write sentences using the prompts. </a:t>
            </a:r>
            <a:endParaRPr lang="en-US" sz="32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BD88E6-EFE7-4397-9318-EDF6CB6C0763}"/>
              </a:ext>
            </a:extLst>
          </p:cNvPr>
          <p:cNvSpPr/>
          <p:nvPr/>
        </p:nvSpPr>
        <p:spPr>
          <a:xfrm>
            <a:off x="1103290" y="1110237"/>
            <a:ext cx="939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4. my parents/visiting/Louvre Museum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2CF719-511E-43DE-B4D5-2C92FA7DBDCB}"/>
              </a:ext>
            </a:extLst>
          </p:cNvPr>
          <p:cNvSpPr/>
          <p:nvPr/>
        </p:nvSpPr>
        <p:spPr>
          <a:xfrm>
            <a:off x="1103290" y="2698546"/>
            <a:ext cx="939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5. Empire State Building/in/New York City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6DFA9B-56C3-4DBC-8BDF-C33BC907D410}"/>
              </a:ext>
            </a:extLst>
          </p:cNvPr>
          <p:cNvSpPr/>
          <p:nvPr/>
        </p:nvSpPr>
        <p:spPr>
          <a:xfrm>
            <a:off x="1103290" y="4511867"/>
            <a:ext cx="939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6. I/going to eat fish and chips/Bondi Beach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A0C129-3C12-4BFD-B520-E1D977ADEB93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1" grpId="0"/>
      <p:bldP spid="36882" grpId="0"/>
      <p:bldP spid="368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377A50-B367-430A-BCD3-6AE57B5EE1EE}"/>
              </a:ext>
            </a:extLst>
          </p:cNvPr>
          <p:cNvSpPr/>
          <p:nvPr/>
        </p:nvSpPr>
        <p:spPr>
          <a:xfrm>
            <a:off x="437881" y="780802"/>
            <a:ext cx="11500833" cy="5745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u="sng" dirty="0">
                <a:latin typeface="+mn-lt"/>
              </a:rPr>
              <a:t>To: tobyel@frienzmail.com </a:t>
            </a:r>
          </a:p>
          <a:p>
            <a:pPr>
              <a:lnSpc>
                <a:spcPct val="120000"/>
              </a:lnSpc>
            </a:pPr>
            <a:r>
              <a:rPr lang="en-US" sz="2800" u="sng" dirty="0">
                <a:latin typeface="+mn-lt"/>
              </a:rPr>
              <a:t>Subject: Plan for trip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+mn-lt"/>
              </a:rPr>
              <a:t>Hi Toby,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+mn-lt"/>
              </a:rPr>
              <a:t>This is our plan for our trip to London. We're arriving on Tuesday. We're staying at (1) ______ Hilton Hotel. We're going to go to (2)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Hyde Park on Wednesday. On Friday, we're going to visit (3)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Houses of Parliament. We're going to go to (4) </a:t>
            </a:r>
            <a:r>
              <a:rPr lang="en-US" sz="2800" dirty="0"/>
              <a:t>_____</a:t>
            </a:r>
            <a:r>
              <a:rPr lang="en-US" sz="2800" dirty="0">
                <a:latin typeface="+mn-lt"/>
              </a:rPr>
              <a:t> Regent's Park on Saturday and visit (5)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Imperial War Museum on Sunday. We're going to ride on (6)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London Eye and fly back to (7)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New York on Monday.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+mn-lt"/>
              </a:rPr>
              <a:t>See you soon,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+mn-lt"/>
              </a:rPr>
              <a:t>Luke 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9113737" y="3398882"/>
            <a:ext cx="1104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408984" y="4413744"/>
            <a:ext cx="1104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760447" y="4899374"/>
            <a:ext cx="1104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9446639" y="2870312"/>
            <a:ext cx="8652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015682" y="3852053"/>
            <a:ext cx="8652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606087" y="4913222"/>
            <a:ext cx="8652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86F198-9343-4955-BDFC-4BC4FE2B7D0C}"/>
              </a:ext>
            </a:extLst>
          </p:cNvPr>
          <p:cNvSpPr/>
          <p:nvPr/>
        </p:nvSpPr>
        <p:spPr>
          <a:xfrm>
            <a:off x="700088" y="321488"/>
            <a:ext cx="947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+mn-lt"/>
              </a:rPr>
              <a:t>c. Fill in the blanks using </a:t>
            </a:r>
            <a:r>
              <a:rPr lang="en-US" sz="2800" b="1" i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2800" b="1" dirty="0">
                <a:solidFill>
                  <a:srgbClr val="0033CC"/>
                </a:solidFill>
                <a:latin typeface="+mn-lt"/>
              </a:rPr>
              <a:t>or </a:t>
            </a:r>
            <a:r>
              <a:rPr lang="en-US" sz="2800" b="1" i="1" dirty="0">
                <a:solidFill>
                  <a:srgbClr val="0033CC"/>
                </a:solidFill>
                <a:latin typeface="+mn-lt"/>
              </a:rPr>
              <a:t>Ø </a:t>
            </a:r>
            <a:r>
              <a:rPr lang="en-US" sz="2800" b="1" dirty="0">
                <a:solidFill>
                  <a:srgbClr val="0033CC"/>
                </a:solidFill>
                <a:latin typeface="+mn-lt"/>
              </a:rPr>
              <a:t>(zero article). </a:t>
            </a:r>
            <a:endParaRPr lang="en-US" sz="28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E936CB7-B3E9-440C-87BA-3603B9FD9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912" y="2875875"/>
            <a:ext cx="1104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BEA27-F8EC-4C3A-A02F-C06464B6BE7A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707DEA-4604-496C-8B9F-D2E8A69115A1}"/>
              </a:ext>
            </a:extLst>
          </p:cNvPr>
          <p:cNvSpPr/>
          <p:nvPr/>
        </p:nvSpPr>
        <p:spPr>
          <a:xfrm>
            <a:off x="334851" y="1507577"/>
            <a:ext cx="11719776" cy="4876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1. I'd love to go diving in _______ Philippines.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2. _______ Empire State Building is a very famous building in _______ United States.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3. _______ Mount Cook is the tallest mountain in New Zealand.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4. The tour guide will meet us at _______ Glasgow Airport.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5. _______ Metropolitan Museum of Art is one of the world's largest art museums.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6. _______ Galway is a city in the west of Ireland.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7. You can take a boat trip on _______ Crater Lake. It's very beautiful there.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3713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WB, page 51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976313" y="2103986"/>
            <a:ext cx="8032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9788123" y="2063743"/>
            <a:ext cx="8032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578209" y="3661157"/>
            <a:ext cx="8032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1052023" y="4189257"/>
            <a:ext cx="8032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182377" y="3087015"/>
            <a:ext cx="5325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113554" y="5255452"/>
            <a:ext cx="5325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5283628" y="5717929"/>
            <a:ext cx="5325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0218BD-B2F1-4FA7-B418-70D19B8C0C68}"/>
              </a:ext>
            </a:extLst>
          </p:cNvPr>
          <p:cNvSpPr/>
          <p:nvPr/>
        </p:nvSpPr>
        <p:spPr>
          <a:xfrm>
            <a:off x="1539542" y="550288"/>
            <a:ext cx="7591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+mn-lt"/>
              </a:rPr>
              <a:t>Fill in the blanks using </a:t>
            </a:r>
            <a:r>
              <a:rPr lang="en-US" sz="3200" i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or </a:t>
            </a:r>
            <a:r>
              <a:rPr lang="en-US" sz="3200" i="1" dirty="0">
                <a:solidFill>
                  <a:srgbClr val="0033CC"/>
                </a:solidFill>
                <a:latin typeface="+mn-lt"/>
              </a:rPr>
              <a:t>Ø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(zero article).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759F09A-D9E4-4683-95B9-12FDC1C18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212" y="1549988"/>
            <a:ext cx="8032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4F7BF-8A16-4182-987D-80E277896995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/>
          </p:cNvPr>
          <p:cNvSpPr/>
          <p:nvPr/>
        </p:nvSpPr>
        <p:spPr>
          <a:xfrm>
            <a:off x="7996238" y="552450"/>
            <a:ext cx="419576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84188" y="833014"/>
            <a:ext cx="110569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+mn-lt"/>
              </a:rPr>
              <a:t>d. In pairs: Make sentences with your partner for a trip to London. Use the prompts.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7A460-5B29-401A-B007-D2B18383E724}"/>
              </a:ext>
            </a:extLst>
          </p:cNvPr>
          <p:cNvSpPr/>
          <p:nvPr/>
        </p:nvSpPr>
        <p:spPr>
          <a:xfrm>
            <a:off x="484188" y="2528418"/>
            <a:ext cx="11441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+mn-lt"/>
              </a:rPr>
              <a:t>Richmond Park       Oxford Street      Natural History Museum          Ritz Hotel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32B7D-0F9D-4053-AF38-2A56E23AF67B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2C3A3-29E2-4584-B057-F8EF7046BD5E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hlinkClick r:id="rId2"/>
            <a:extLst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662" y="1884783"/>
            <a:ext cx="9287562" cy="41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3F9B8D-E8FF-4F1E-BC41-F03EF412DC1A}"/>
              </a:ext>
            </a:extLst>
          </p:cNvPr>
          <p:cNvSpPr/>
          <p:nvPr/>
        </p:nvSpPr>
        <p:spPr>
          <a:xfrm>
            <a:off x="257578" y="2056775"/>
            <a:ext cx="11629622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1. Where do you want to go for your next vacation?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2. How can you get there?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3. Which historic places, famous buildings, or museums do you want to visit?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4. What else do you want to do on your trip?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40861-05C8-4BC4-BFB4-5BAB8DC3A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6" y="257267"/>
            <a:ext cx="4527776" cy="862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A95D9-15BC-4515-A9D5-4ECA234A0021}"/>
              </a:ext>
            </a:extLst>
          </p:cNvPr>
          <p:cNvSpPr txBox="1"/>
          <p:nvPr/>
        </p:nvSpPr>
        <p:spPr>
          <a:xfrm>
            <a:off x="121024" y="402511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WB, page 51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F1D9D0-2F63-4644-A078-C75CA4762CF3}"/>
              </a:ext>
            </a:extLst>
          </p:cNvPr>
          <p:cNvSpPr/>
          <p:nvPr/>
        </p:nvSpPr>
        <p:spPr>
          <a:xfrm>
            <a:off x="504452" y="1295650"/>
            <a:ext cx="3898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+mn-lt"/>
              </a:rPr>
              <a:t>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19998-3A77-4D31-B4E9-1A37D5288AB9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717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9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2106613" y="4916488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44625" y="3152775"/>
            <a:ext cx="3700463" cy="7540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3EFA98-6516-440B-AF15-A7CFA765424C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132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333375" y="693738"/>
            <a:ext cx="44668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lesson:</a:t>
            </a:r>
          </a:p>
        </p:txBody>
      </p:sp>
      <p:sp>
        <p:nvSpPr>
          <p:cNvPr id="5" name="Rectangle 4"/>
          <p:cNvSpPr/>
          <p:nvPr/>
        </p:nvSpPr>
        <p:spPr>
          <a:xfrm>
            <a:off x="983581" y="1769968"/>
            <a:ext cx="43465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Articles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3088F5-E8F2-4682-8FF3-F29A37CFE16B}"/>
              </a:ext>
            </a:extLst>
          </p:cNvPr>
          <p:cNvSpPr/>
          <p:nvPr/>
        </p:nvSpPr>
        <p:spPr>
          <a:xfrm>
            <a:off x="783957" y="2612076"/>
            <a:ext cx="11062952" cy="1244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the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zero article (Ø)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the names of streets, parks, lakes, rivers, beaches, towns, cities, islands, and most countries.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6F65F-A5ED-479B-9B4E-1BECB9F7CD8C}"/>
              </a:ext>
            </a:extLst>
          </p:cNvPr>
          <p:cNvSpPr/>
          <p:nvPr/>
        </p:nvSpPr>
        <p:spPr>
          <a:xfrm>
            <a:off x="783957" y="4033401"/>
            <a:ext cx="82467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some countries.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24A91-B005-4680-AF65-114B7CBF2050}"/>
              </a:ext>
            </a:extLst>
          </p:cNvPr>
          <p:cNvSpPr/>
          <p:nvPr/>
        </p:nvSpPr>
        <p:spPr>
          <a:xfrm>
            <a:off x="771078" y="4793898"/>
            <a:ext cx="10483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famous buildings, museums, most hotels, and restaurants.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83E9D-F785-4821-9628-3EF49780A298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450" y="2065338"/>
            <a:ext cx="97155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Grammar: </a:t>
            </a: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Using article (the)</a:t>
            </a: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Speaking </a:t>
            </a: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&amp; </a:t>
            </a:r>
            <a:r>
              <a:rPr lang="en-US" sz="3600" i="1" smtClean="0">
                <a:solidFill>
                  <a:srgbClr val="0000CC"/>
                </a:solidFill>
                <a:latin typeface="Calibri" pitchFamily="34" charset="0"/>
              </a:rPr>
              <a:t>Writing: about some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famous places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65B8C-EEFA-492B-BC2B-242E71E606E8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333375" y="371763"/>
            <a:ext cx="3362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700" y="1503090"/>
            <a:ext cx="10725150" cy="4585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Practice making sentences using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article </a:t>
            </a:r>
            <a:r>
              <a:rPr lang="en-US" sz="3600" b="1" i="1" dirty="0" smtClean="0">
                <a:solidFill>
                  <a:srgbClr val="0000CC"/>
                </a:solidFill>
                <a:latin typeface="Calibri" pitchFamily="34" charset="0"/>
              </a:rPr>
              <a:t>‘</a:t>
            </a:r>
            <a:r>
              <a:rPr lang="en-US" sz="3600" b="1" i="1" dirty="0" smtClean="0">
                <a:solidFill>
                  <a:srgbClr val="FF0000"/>
                </a:solidFill>
                <a:latin typeface="Calibri" pitchFamily="34" charset="0"/>
              </a:rPr>
              <a:t>the’</a:t>
            </a:r>
            <a:r>
              <a:rPr lang="en-US" sz="3600" b="1" i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itchFamily="34" charset="0"/>
            </a:endParaRP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grammar exercise on page 51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WB.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Complete the grammar notes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-Learn Smart World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on (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page 55). 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70 SB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).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Play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the consolidation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games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-Learn Smart World DHA App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on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F8746-F55A-4D11-B85D-A5679D739C02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/>
          </p:cNvPr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6027738" y="930275"/>
            <a:ext cx="558323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3300"/>
                </a:solidFill>
                <a:latin typeface="Calibri" pitchFamily="34" charset="0"/>
              </a:rPr>
              <a:t>By the end of this lesson, students will be able to…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- </a:t>
            </a:r>
            <a:r>
              <a:rPr lang="en-US" sz="3600" dirty="0" smtClean="0">
                <a:solidFill>
                  <a:schemeClr val="hlink"/>
                </a:solidFill>
                <a:latin typeface="Calibri" pitchFamily="34" charset="0"/>
              </a:rPr>
              <a:t>use 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article (the) </a:t>
            </a:r>
            <a:r>
              <a:rPr lang="en-US" sz="3600" dirty="0" smtClean="0">
                <a:solidFill>
                  <a:schemeClr val="hlink"/>
                </a:solidFill>
                <a:latin typeface="Calibri" pitchFamily="34" charset="0"/>
              </a:rPr>
              <a:t>correctly.</a:t>
            </a:r>
            <a:endParaRPr lang="en-US" sz="3600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BDF9E-8B40-4A7A-8EBC-F697C54D482B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F969B-A8D6-4DD5-8A41-DDD11563AEA7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999808" y="742951"/>
            <a:ext cx="39893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240938" y="2238375"/>
            <a:ext cx="6315186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itchFamily="34" charset="0"/>
              </a:rPr>
              <a:t>1 Where is statue of liberty?</a:t>
            </a:r>
          </a:p>
          <a:p>
            <a:r>
              <a:rPr lang="en-US" sz="3600" dirty="0">
                <a:solidFill>
                  <a:srgbClr val="0070C0"/>
                </a:solidFill>
                <a:latin typeface="Calibri" pitchFamily="34" charset="0"/>
              </a:rPr>
              <a:t>2 Where is Ha Long Bay?</a:t>
            </a:r>
          </a:p>
        </p:txBody>
      </p:sp>
      <p:pic>
        <p:nvPicPr>
          <p:cNvPr id="1024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575526"/>
            <a:ext cx="2773446" cy="176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2AEE7-CD5B-4D56-92DF-2F93DF9C5EEA}"/>
              </a:ext>
            </a:extLst>
          </p:cNvPr>
          <p:cNvSpPr txBox="1"/>
          <p:nvPr/>
        </p:nvSpPr>
        <p:spPr>
          <a:xfrm>
            <a:off x="3999808" y="3606085"/>
            <a:ext cx="51901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 In The US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 In Vietnam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DEB6D-DBF3-415F-8C76-2A8C21540F3F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3"/>
          <p:cNvSpPr txBox="1">
            <a:spLocks noChangeArrowheads="1"/>
          </p:cNvSpPr>
          <p:nvPr/>
        </p:nvSpPr>
        <p:spPr bwMode="auto">
          <a:xfrm>
            <a:off x="9074150" y="1690688"/>
            <a:ext cx="46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26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5738" y="360363"/>
            <a:ext cx="91440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770313" y="4262438"/>
            <a:ext cx="4514850" cy="1787525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i="1">
                <a:solidFill>
                  <a:srgbClr val="0070C0"/>
                </a:solidFill>
                <a:cs typeface="Arial" charset="0"/>
              </a:rPr>
              <a:t>article</a:t>
            </a:r>
          </a:p>
          <a:p>
            <a:pPr algn="ctr">
              <a:defRPr/>
            </a:pPr>
            <a:r>
              <a:rPr lang="en-US" sz="3600" b="1" i="1">
                <a:solidFill>
                  <a:srgbClr val="0070C0"/>
                </a:solidFill>
                <a:cs typeface="Arial" charset="0"/>
              </a:rPr>
              <a:t>(the)</a:t>
            </a:r>
            <a:endParaRPr lang="en-US" sz="3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7127875" y="552450"/>
            <a:ext cx="502443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A55D2-C452-48A4-A19E-83CC9153EE96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F84F6-D7ED-4B20-835C-F685C9264555}"/>
              </a:ext>
            </a:extLst>
          </p:cNvPr>
          <p:cNvSpPr/>
          <p:nvPr/>
        </p:nvSpPr>
        <p:spPr>
          <a:xfrm>
            <a:off x="708337" y="1257943"/>
            <a:ext cx="11062952" cy="1321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  <a:latin typeface="+mn-lt"/>
              </a:rPr>
              <a:t>We use the </a:t>
            </a:r>
            <a:r>
              <a:rPr lang="en-US" sz="3200" b="1" dirty="0">
                <a:solidFill>
                  <a:srgbClr val="0033CC"/>
                </a:solidFill>
                <a:latin typeface="+mn-lt"/>
              </a:rPr>
              <a:t>zero article (Ø)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with the names of streets, parks, lakes, rivers, beaches, towns, cities, islands, and most countries.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C50CE-BD10-433C-91EA-86A8D90069DB}"/>
              </a:ext>
            </a:extLst>
          </p:cNvPr>
          <p:cNvSpPr txBox="1"/>
          <p:nvPr/>
        </p:nvSpPr>
        <p:spPr>
          <a:xfrm>
            <a:off x="4134118" y="301600"/>
            <a:ext cx="5009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Articles (zero article 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F63BA-F9E1-4834-879E-47BB0779C0DF}"/>
              </a:ext>
            </a:extLst>
          </p:cNvPr>
          <p:cNvSpPr/>
          <p:nvPr/>
        </p:nvSpPr>
        <p:spPr>
          <a:xfrm>
            <a:off x="1141927" y="2888958"/>
            <a:ext cx="1062936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latin typeface="+mn-lt"/>
              </a:rPr>
              <a:t>E.g. There are lots of department stores on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Fifth Avenue</a:t>
            </a:r>
            <a:r>
              <a:rPr lang="en-US" sz="3200" dirty="0">
                <a:latin typeface="+mn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latin typeface="+mn-lt"/>
              </a:rPr>
              <a:t>        They're visiting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Hanoi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Huế</a:t>
            </a:r>
            <a:r>
              <a:rPr lang="en-US" sz="3200" dirty="0">
                <a:latin typeface="+mn-lt"/>
              </a:rPr>
              <a:t>, and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Đà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Nẵng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>
                <a:latin typeface="+mn-lt"/>
              </a:rPr>
              <a:t>in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Vietnam</a:t>
            </a:r>
            <a:r>
              <a:rPr lang="en-US" sz="3200" dirty="0">
                <a:latin typeface="+mn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latin typeface="+mn-lt"/>
              </a:rPr>
              <a:t>        He likes to jog in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Hyde Park</a:t>
            </a:r>
            <a:r>
              <a:rPr lang="en-US" sz="3200" dirty="0">
                <a:latin typeface="+mn-lt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33FB4-CA86-4885-94A6-E0B3CF981F11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  <p:extLst>
      <p:ext uri="{BB962C8B-B14F-4D97-AF65-F5344CB8AC3E}">
        <p14:creationId xmlns:p14="http://schemas.microsoft.com/office/powerpoint/2010/main" val="36627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684009-03A0-4C3A-A2B3-DFA5A271D111}"/>
              </a:ext>
            </a:extLst>
          </p:cNvPr>
          <p:cNvSpPr/>
          <p:nvPr/>
        </p:nvSpPr>
        <p:spPr>
          <a:xfrm>
            <a:off x="768441" y="987118"/>
            <a:ext cx="8246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sym typeface="Wingdings" panose="05000000000000000000" pitchFamily="2" charset="2"/>
              </a:rPr>
              <a:t>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200" b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with some countries.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15792-CA66-4D94-926A-015374BB0784}"/>
              </a:ext>
            </a:extLst>
          </p:cNvPr>
          <p:cNvSpPr txBox="1"/>
          <p:nvPr/>
        </p:nvSpPr>
        <p:spPr>
          <a:xfrm>
            <a:off x="4597758" y="227042"/>
            <a:ext cx="270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+mn-lt"/>
              </a:rPr>
              <a:t>Articles (the)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3C36E3-017E-4AEF-AA6A-CFA804273043}"/>
              </a:ext>
            </a:extLst>
          </p:cNvPr>
          <p:cNvSpPr/>
          <p:nvPr/>
        </p:nvSpPr>
        <p:spPr>
          <a:xfrm>
            <a:off x="1171983" y="1756941"/>
            <a:ext cx="10831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E.g.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United States of America,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United Kingdom, 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Netherlands,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Philippines,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United Arab Emirates,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Czech Republic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4F0EC-1C69-415B-9EE3-7CF01384920C}"/>
              </a:ext>
            </a:extLst>
          </p:cNvPr>
          <p:cNvSpPr/>
          <p:nvPr/>
        </p:nvSpPr>
        <p:spPr>
          <a:xfrm>
            <a:off x="708339" y="2850214"/>
            <a:ext cx="10483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famous buildings, museums, most hotels, and restaurants.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D54B70-8F49-428F-8B0D-9E55F818DE4E}"/>
              </a:ext>
            </a:extLst>
          </p:cNvPr>
          <p:cNvSpPr/>
          <p:nvPr/>
        </p:nvSpPr>
        <p:spPr>
          <a:xfrm>
            <a:off x="1184862" y="4240947"/>
            <a:ext cx="106894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E.g.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Empire State Building,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Houses of Parliament,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Ritz Hotel,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White House,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Louvre Museum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E2C98-B8EA-4C0D-9D32-07D9DE3589E1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  <p:extLst>
      <p:ext uri="{BB962C8B-B14F-4D97-AF65-F5344CB8AC3E}">
        <p14:creationId xmlns:p14="http://schemas.microsoft.com/office/powerpoint/2010/main" val="15092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BF2DDA-3A3F-43E0-BB54-93161ECA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059" y="354068"/>
            <a:ext cx="6362478" cy="6207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0E2545-9F3B-417C-B77C-A6AC963F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" y="354068"/>
            <a:ext cx="5808059" cy="607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04145-67B6-4429-983D-50B6BB775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619" y="5288414"/>
            <a:ext cx="3284112" cy="1093120"/>
          </a:xfrm>
          <a:prstGeom prst="rect">
            <a:avLst/>
          </a:prstGeom>
        </p:spPr>
      </p:pic>
      <p:sp>
        <p:nvSpPr>
          <p:cNvPr id="4" name="Line 12">
            <a:extLst>
              <a:ext uri="{FF2B5EF4-FFF2-40B4-BE49-F238E27FC236}">
                <a16:creationId xmlns:a16="http://schemas.microsoft.com/office/drawing/2014/main" id="{B7537A53-4EBE-4939-876F-BE92642ED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8321" y="6036819"/>
            <a:ext cx="969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2C1FE48B-A55C-4C43-9AA3-3CA5EFBE5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0106" y="6026757"/>
            <a:ext cx="96996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A8E8CCA5-3DD6-4478-BAE8-8BF725AF20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1990" y="6342897"/>
            <a:ext cx="1186266" cy="1037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37A12904-4138-4F82-BB0A-F1181EB789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7904" y="1698437"/>
            <a:ext cx="2137342" cy="414755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Line 16">
            <a:extLst>
              <a:ext uri="{FF2B5EF4-FFF2-40B4-BE49-F238E27FC236}">
                <a16:creationId xmlns:a16="http://schemas.microsoft.com/office/drawing/2014/main" id="{D41D8659-25F3-4ECB-9B67-D01BB32DA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5738" y="5169530"/>
            <a:ext cx="830262" cy="596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99B0AD-7906-489E-8CF9-A3A64C7A856A}"/>
              </a:ext>
            </a:extLst>
          </p:cNvPr>
          <p:cNvSpPr txBox="1"/>
          <p:nvPr/>
        </p:nvSpPr>
        <p:spPr>
          <a:xfrm>
            <a:off x="0" y="-12879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1.2</a:t>
            </a:r>
          </a:p>
        </p:txBody>
      </p:sp>
    </p:spTree>
    <p:extLst>
      <p:ext uri="{BB962C8B-B14F-4D97-AF65-F5344CB8AC3E}">
        <p14:creationId xmlns:p14="http://schemas.microsoft.com/office/powerpoint/2010/main" val="362423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5271</TotalTime>
  <Words>938</Words>
  <Application>Microsoft Office PowerPoint</Application>
  <PresentationFormat>Widescreen</PresentationFormat>
  <Paragraphs>128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243</cp:revision>
  <dcterms:created xsi:type="dcterms:W3CDTF">2020-12-08T03:17:05Z</dcterms:created>
  <dcterms:modified xsi:type="dcterms:W3CDTF">2022-06-23T16:03:43Z</dcterms:modified>
</cp:coreProperties>
</file>