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0" r:id="rId2"/>
    <p:sldId id="353" r:id="rId3"/>
    <p:sldId id="302" r:id="rId4"/>
    <p:sldId id="292" r:id="rId5"/>
    <p:sldId id="382" r:id="rId6"/>
    <p:sldId id="334" r:id="rId7"/>
    <p:sldId id="399" r:id="rId8"/>
    <p:sldId id="385" r:id="rId9"/>
    <p:sldId id="413" r:id="rId10"/>
    <p:sldId id="386" r:id="rId11"/>
    <p:sldId id="387" r:id="rId12"/>
    <p:sldId id="393" r:id="rId13"/>
    <p:sldId id="391" r:id="rId14"/>
    <p:sldId id="388" r:id="rId15"/>
    <p:sldId id="392" r:id="rId16"/>
    <p:sldId id="395" r:id="rId17"/>
    <p:sldId id="389" r:id="rId18"/>
    <p:sldId id="396" r:id="rId19"/>
    <p:sldId id="397" r:id="rId20"/>
    <p:sldId id="398" r:id="rId21"/>
    <p:sldId id="407" r:id="rId22"/>
    <p:sldId id="404" r:id="rId23"/>
    <p:sldId id="403" r:id="rId24"/>
    <p:sldId id="405" r:id="rId25"/>
    <p:sldId id="406" r:id="rId26"/>
    <p:sldId id="315" r:id="rId27"/>
    <p:sldId id="380" r:id="rId28"/>
    <p:sldId id="331" r:id="rId29"/>
    <p:sldId id="409" r:id="rId30"/>
    <p:sldId id="329" r:id="rId31"/>
    <p:sldId id="33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2" autoAdjust="0"/>
    <p:restoredTop sz="94657"/>
  </p:normalViewPr>
  <p:slideViewPr>
    <p:cSldViewPr snapToGrid="0">
      <p:cViewPr varScale="1">
        <p:scale>
          <a:sx n="60" d="100"/>
          <a:sy n="60" d="100"/>
        </p:scale>
        <p:origin x="31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01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8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975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10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39607" y="6503714"/>
            <a:ext cx="1818062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7 Right On!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 userDrawn="1"/>
        </p:nvSpPr>
        <p:spPr>
          <a:xfrm>
            <a:off x="-21771" y="0"/>
            <a:ext cx="12213771" cy="3868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65631" y="44302"/>
            <a:ext cx="71686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baseline="0">
                <a:solidFill>
                  <a:schemeClr val="bg1"/>
                </a:solidFill>
              </a:rPr>
              <a:t>Unit 3 </a:t>
            </a:r>
            <a:r>
              <a:rPr lang="en-US" sz="1400" baseline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0860002" y="12064"/>
            <a:ext cx="224742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9870082" y="27266"/>
            <a:ext cx="232191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baseline="0" dirty="0">
                <a:solidFill>
                  <a:schemeClr val="bg1"/>
                </a:solidFill>
              </a:rPr>
              <a:t>Lesson 3d – Everyday English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292" cy="6859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2075" y="2092523"/>
            <a:ext cx="63436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Arts and music 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3d: Everyday English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51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91"/>
          <a:stretch/>
        </p:blipFill>
        <p:spPr>
          <a:xfrm>
            <a:off x="145142" y="1161828"/>
            <a:ext cx="6255658" cy="53115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079" y="1684112"/>
            <a:ext cx="2066925" cy="2847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08247" y="466743"/>
            <a:ext cx="104319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What is this?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7163465" y="945333"/>
            <a:ext cx="2409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 A dialogue.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72837" y="1599197"/>
            <a:ext cx="11945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And these?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9572837" y="2153195"/>
            <a:ext cx="2409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 Sentences to fill in the gaps in the dialogue.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965" y="419874"/>
            <a:ext cx="2788398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While - Speaking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8778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059" y="474345"/>
            <a:ext cx="1201708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latin typeface="+mj-lt"/>
              </a:rPr>
              <a:t>Clerk: </a:t>
            </a:r>
            <a:r>
              <a:rPr lang="en-US" sz="2700" dirty="0">
                <a:latin typeface="+mj-lt"/>
              </a:rPr>
              <a:t>Good morning. (</a:t>
            </a:r>
            <a:r>
              <a:rPr lang="en-US" sz="2700" b="1" dirty="0">
                <a:latin typeface="+mj-lt"/>
              </a:rPr>
              <a:t>1) </a:t>
            </a:r>
            <a:r>
              <a:rPr lang="en-US" sz="2700" dirty="0">
                <a:latin typeface="+mj-lt"/>
              </a:rPr>
              <a:t>______________________</a:t>
            </a:r>
            <a:br>
              <a:rPr lang="en-US" sz="2700" dirty="0">
                <a:latin typeface="+mj-lt"/>
              </a:rPr>
            </a:br>
            <a:r>
              <a:rPr lang="en-US" sz="2700" b="1" dirty="0">
                <a:latin typeface="+mj-lt"/>
              </a:rPr>
              <a:t>Alice: </a:t>
            </a:r>
            <a:r>
              <a:rPr lang="en-US" sz="2700" dirty="0">
                <a:latin typeface="+mj-lt"/>
              </a:rPr>
              <a:t>I’d like two tickets for this Friday for </a:t>
            </a:r>
            <a:r>
              <a:rPr lang="en-US" sz="2700" i="1" dirty="0">
                <a:latin typeface="+mj-lt"/>
              </a:rPr>
              <a:t>The Phantom of the Opera</a:t>
            </a:r>
            <a:r>
              <a:rPr lang="en-US" sz="2700" dirty="0">
                <a:latin typeface="+mj-lt"/>
              </a:rPr>
              <a:t>, please.</a:t>
            </a:r>
            <a:br>
              <a:rPr lang="en-US" sz="2700" dirty="0">
                <a:latin typeface="+mj-lt"/>
              </a:rPr>
            </a:br>
            <a:r>
              <a:rPr lang="en-US" sz="2700" b="1" dirty="0">
                <a:latin typeface="+mj-lt"/>
              </a:rPr>
              <a:t>Clerk: </a:t>
            </a:r>
            <a:r>
              <a:rPr lang="en-US" sz="2700" dirty="0">
                <a:latin typeface="+mj-lt"/>
              </a:rPr>
              <a:t>Is that for the 2:30 p.m. performance or the 7:30 p.m.?</a:t>
            </a:r>
            <a:br>
              <a:rPr lang="en-US" sz="2700" dirty="0">
                <a:latin typeface="+mj-lt"/>
              </a:rPr>
            </a:br>
            <a:r>
              <a:rPr lang="en-US" sz="2700" b="1" dirty="0">
                <a:latin typeface="+mj-lt"/>
              </a:rPr>
              <a:t>Alice: </a:t>
            </a:r>
            <a:r>
              <a:rPr lang="en-US" sz="2700" dirty="0">
                <a:latin typeface="+mj-lt"/>
              </a:rPr>
              <a:t>The later show, please.</a:t>
            </a:r>
            <a:br>
              <a:rPr lang="en-US" sz="2700" dirty="0">
                <a:latin typeface="+mj-lt"/>
              </a:rPr>
            </a:br>
            <a:r>
              <a:rPr lang="en-US" sz="2700" b="1" dirty="0">
                <a:latin typeface="+mj-lt"/>
              </a:rPr>
              <a:t>Clerk: </a:t>
            </a:r>
            <a:r>
              <a:rPr lang="en-US" sz="2700" dirty="0">
                <a:latin typeface="+mj-lt"/>
              </a:rPr>
              <a:t>Let me see ... . (</a:t>
            </a:r>
            <a:r>
              <a:rPr lang="en-US" sz="2700" b="1" dirty="0">
                <a:latin typeface="+mj-lt"/>
              </a:rPr>
              <a:t>2) </a:t>
            </a:r>
            <a:r>
              <a:rPr lang="en-US" sz="2700" dirty="0">
                <a:latin typeface="+mj-lt"/>
              </a:rPr>
              <a:t>______________________</a:t>
            </a:r>
            <a:br>
              <a:rPr lang="en-US" sz="2700" dirty="0">
                <a:latin typeface="+mj-lt"/>
              </a:rPr>
            </a:br>
            <a:r>
              <a:rPr lang="en-US" sz="2700" b="1" dirty="0">
                <a:latin typeface="+mj-lt"/>
              </a:rPr>
              <a:t>Alice: </a:t>
            </a:r>
            <a:r>
              <a:rPr lang="en-US" sz="2700" dirty="0">
                <a:latin typeface="+mj-lt"/>
              </a:rPr>
              <a:t>I see. What about the one at 2:30 p.m. then?</a:t>
            </a:r>
            <a:br>
              <a:rPr lang="en-US" sz="2700" dirty="0">
                <a:latin typeface="+mj-lt"/>
              </a:rPr>
            </a:br>
            <a:r>
              <a:rPr lang="en-US" sz="2700" b="1" dirty="0">
                <a:latin typeface="+mj-lt"/>
              </a:rPr>
              <a:t>Clerk: (3) </a:t>
            </a:r>
            <a:r>
              <a:rPr lang="en-US" sz="2700" dirty="0">
                <a:latin typeface="+mj-lt"/>
              </a:rPr>
              <a:t>______________________ Yes, there are just four seats left; two at the back and two in the middle next to the aisle, row M.</a:t>
            </a:r>
            <a:br>
              <a:rPr lang="en-US" sz="2700" dirty="0">
                <a:latin typeface="+mj-lt"/>
              </a:rPr>
            </a:br>
            <a:r>
              <a:rPr lang="en-US" sz="2700" b="1" dirty="0">
                <a:latin typeface="+mj-lt"/>
              </a:rPr>
              <a:t>Alice: </a:t>
            </a:r>
            <a:r>
              <a:rPr lang="en-US" sz="2700" dirty="0">
                <a:latin typeface="+mj-lt"/>
              </a:rPr>
              <a:t>Can I have the ones next to the aisle, please?</a:t>
            </a:r>
            <a:br>
              <a:rPr lang="en-US" sz="2700" dirty="0">
                <a:latin typeface="+mj-lt"/>
              </a:rPr>
            </a:br>
            <a:r>
              <a:rPr lang="en-US" sz="2700" b="1" dirty="0">
                <a:latin typeface="+mj-lt"/>
              </a:rPr>
              <a:t>Clerk: </a:t>
            </a:r>
            <a:r>
              <a:rPr lang="en-US" sz="2700" dirty="0">
                <a:latin typeface="+mj-lt"/>
              </a:rPr>
              <a:t>Certainly.</a:t>
            </a:r>
            <a:br>
              <a:rPr lang="en-US" sz="2700" dirty="0">
                <a:latin typeface="+mj-lt"/>
              </a:rPr>
            </a:br>
            <a:r>
              <a:rPr lang="en-US" sz="2700" b="1" dirty="0">
                <a:latin typeface="+mj-lt"/>
              </a:rPr>
              <a:t>Alice: (4) </a:t>
            </a:r>
            <a:r>
              <a:rPr lang="en-US" sz="2700" dirty="0">
                <a:latin typeface="+mj-lt"/>
              </a:rPr>
              <a:t>______________________</a:t>
            </a:r>
            <a:br>
              <a:rPr lang="en-US" sz="2700" dirty="0">
                <a:latin typeface="+mj-lt"/>
              </a:rPr>
            </a:br>
            <a:r>
              <a:rPr lang="en-US" sz="2700" b="1" dirty="0">
                <a:latin typeface="+mj-lt"/>
              </a:rPr>
              <a:t>Clerk: </a:t>
            </a:r>
            <a:r>
              <a:rPr lang="en-US" sz="2700" dirty="0">
                <a:latin typeface="+mj-lt"/>
              </a:rPr>
              <a:t>They’re £45 each, so that’s £90, please. (</a:t>
            </a:r>
            <a:r>
              <a:rPr lang="en-US" sz="2700" b="1" dirty="0">
                <a:latin typeface="+mj-lt"/>
              </a:rPr>
              <a:t>5) </a:t>
            </a:r>
            <a:r>
              <a:rPr lang="en-US" sz="2700" dirty="0">
                <a:latin typeface="+mj-lt"/>
              </a:rPr>
              <a:t>________________________</a:t>
            </a:r>
            <a:br>
              <a:rPr lang="en-US" sz="2700" dirty="0">
                <a:latin typeface="+mj-lt"/>
              </a:rPr>
            </a:br>
            <a:r>
              <a:rPr lang="en-US" sz="2700" b="1" dirty="0">
                <a:latin typeface="+mj-lt"/>
              </a:rPr>
              <a:t>Alice: </a:t>
            </a:r>
            <a:r>
              <a:rPr lang="en-US" sz="2700" dirty="0">
                <a:latin typeface="+mj-lt"/>
              </a:rPr>
              <a:t>Cash, please.</a:t>
            </a:r>
            <a:br>
              <a:rPr lang="en-US" sz="2700" dirty="0">
                <a:latin typeface="+mj-lt"/>
              </a:rPr>
            </a:br>
            <a:r>
              <a:rPr lang="en-US" sz="2700" b="1" dirty="0">
                <a:latin typeface="+mj-lt"/>
              </a:rPr>
              <a:t>Clerk: </a:t>
            </a:r>
            <a:r>
              <a:rPr lang="en-US" sz="2700" dirty="0">
                <a:latin typeface="+mj-lt"/>
              </a:rPr>
              <a:t>OK. Here are your tickets. Enjoy the show!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25A21-A778-453D-8312-68AC7634EF82}"/>
              </a:ext>
            </a:extLst>
          </p:cNvPr>
          <p:cNvSpPr txBox="1"/>
          <p:nvPr/>
        </p:nvSpPr>
        <p:spPr>
          <a:xfrm>
            <a:off x="3842924" y="474345"/>
            <a:ext cx="340593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r>
              <a:rPr lang="en-US" sz="2700" dirty="0">
                <a:solidFill>
                  <a:srgbClr val="FF0000"/>
                </a:solidFill>
                <a:sym typeface="Wingdings" panose="05000000000000000000" pitchFamily="2" charset="2"/>
              </a:rPr>
              <a:t> How can I help you?</a:t>
            </a:r>
            <a:endParaRPr lang="en-US" sz="2700" strike="sngStrike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A25A21-A778-453D-8312-68AC7634EF82}"/>
              </a:ext>
            </a:extLst>
          </p:cNvPr>
          <p:cNvSpPr txBox="1"/>
          <p:nvPr/>
        </p:nvSpPr>
        <p:spPr>
          <a:xfrm>
            <a:off x="2275382" y="2937235"/>
            <a:ext cx="313508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sym typeface="Wingdings" panose="05000000000000000000" pitchFamily="2" charset="2"/>
              </a:rPr>
              <a:t>A</a:t>
            </a:r>
            <a:r>
              <a:rPr lang="en-US" sz="2700" dirty="0">
                <a:solidFill>
                  <a:srgbClr val="FF0000"/>
                </a:solidFill>
                <a:sym typeface="Wingdings" panose="05000000000000000000" pitchFamily="2" charset="2"/>
              </a:rPr>
              <a:t> Let me check.</a:t>
            </a:r>
            <a:endParaRPr lang="en-US" sz="2700" strike="sngStrike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A25A21-A778-453D-8312-68AC7634EF82}"/>
              </a:ext>
            </a:extLst>
          </p:cNvPr>
          <p:cNvSpPr txBox="1"/>
          <p:nvPr/>
        </p:nvSpPr>
        <p:spPr>
          <a:xfrm>
            <a:off x="6883066" y="4997878"/>
            <a:ext cx="521208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700" b="1" dirty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r>
              <a:rPr lang="en-US" sz="2700" dirty="0">
                <a:solidFill>
                  <a:srgbClr val="FF0000"/>
                </a:solidFill>
                <a:sym typeface="Wingdings" panose="05000000000000000000" pitchFamily="2" charset="2"/>
              </a:rPr>
              <a:t> Will you pay in cash or by card?</a:t>
            </a:r>
            <a:endParaRPr lang="en-US" sz="2700" strike="sngStrike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A25A21-A778-453D-8312-68AC7634EF82}"/>
              </a:ext>
            </a:extLst>
          </p:cNvPr>
          <p:cNvSpPr txBox="1"/>
          <p:nvPr/>
        </p:nvSpPr>
        <p:spPr>
          <a:xfrm>
            <a:off x="1340835" y="4583160"/>
            <a:ext cx="606697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700" b="1" dirty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r>
              <a:rPr lang="en-US" sz="2700" dirty="0">
                <a:solidFill>
                  <a:srgbClr val="FF0000"/>
                </a:solidFill>
                <a:sym typeface="Wingdings" panose="05000000000000000000" pitchFamily="2" charset="2"/>
              </a:rPr>
              <a:t> How much are the tickets?</a:t>
            </a:r>
            <a:endParaRPr lang="en-US" sz="2700" strike="sngStrike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A25A21-A778-453D-8312-68AC7634EF82}"/>
              </a:ext>
            </a:extLst>
          </p:cNvPr>
          <p:cNvSpPr txBox="1"/>
          <p:nvPr/>
        </p:nvSpPr>
        <p:spPr>
          <a:xfrm>
            <a:off x="3479801" y="2120270"/>
            <a:ext cx="842191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700" b="1" dirty="0">
                <a:solidFill>
                  <a:srgbClr val="FF0000"/>
                </a:solidFill>
                <a:sym typeface="Wingdings" panose="05000000000000000000" pitchFamily="2" charset="2"/>
              </a:rPr>
              <a:t>E</a:t>
            </a:r>
            <a:r>
              <a:rPr lang="en-US" sz="2700" dirty="0">
                <a:solidFill>
                  <a:srgbClr val="FF0000"/>
                </a:solidFill>
                <a:sym typeface="Wingdings" panose="05000000000000000000" pitchFamily="2" charset="2"/>
              </a:rPr>
              <a:t> I’m sorry, but it’s sold out.</a:t>
            </a:r>
            <a:endParaRPr lang="en-US" sz="2700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3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591" y="462723"/>
            <a:ext cx="12477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FrutigerLTStd-Bold"/>
              </a:rPr>
              <a:t>2 Read the dialogue again. What is Alice going to watch? Which performance and seats does she get tickets for?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50456" y="832055"/>
            <a:ext cx="1137683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latin typeface="+mj-lt"/>
              </a:rPr>
              <a:t>Clerk: </a:t>
            </a:r>
            <a:r>
              <a:rPr lang="en-US" sz="2500" dirty="0">
                <a:latin typeface="+mj-lt"/>
              </a:rPr>
              <a:t>Good morning. How can I help you?</a:t>
            </a:r>
          </a:p>
          <a:p>
            <a:r>
              <a:rPr lang="en-US" sz="2500" b="1" dirty="0">
                <a:latin typeface="+mj-lt"/>
              </a:rPr>
              <a:t>Alice: </a:t>
            </a:r>
            <a:r>
              <a:rPr lang="en-US" sz="2500" dirty="0">
                <a:latin typeface="+mj-lt"/>
              </a:rPr>
              <a:t>I’d like two tickets for this Friday for </a:t>
            </a:r>
            <a:r>
              <a:rPr lang="en-US" sz="2500" i="1" dirty="0">
                <a:latin typeface="+mj-lt"/>
              </a:rPr>
              <a:t>The Phantom of the Opera</a:t>
            </a:r>
            <a:r>
              <a:rPr lang="en-US" sz="2500" dirty="0">
                <a:latin typeface="+mj-lt"/>
              </a:rPr>
              <a:t>, please.</a:t>
            </a:r>
            <a:br>
              <a:rPr lang="en-US" sz="2500" dirty="0">
                <a:latin typeface="+mj-lt"/>
              </a:rPr>
            </a:br>
            <a:r>
              <a:rPr lang="en-US" sz="2500" b="1" dirty="0">
                <a:latin typeface="+mj-lt"/>
              </a:rPr>
              <a:t>Clerk: </a:t>
            </a:r>
            <a:r>
              <a:rPr lang="en-US" sz="2500" dirty="0">
                <a:latin typeface="+mj-lt"/>
              </a:rPr>
              <a:t>Is that for the 2:30 p.m. performance or the 7:30 p.m.?</a:t>
            </a:r>
            <a:br>
              <a:rPr lang="en-US" sz="2500" dirty="0">
                <a:latin typeface="+mj-lt"/>
              </a:rPr>
            </a:br>
            <a:r>
              <a:rPr lang="en-US" sz="2500" b="1" dirty="0">
                <a:latin typeface="+mj-lt"/>
              </a:rPr>
              <a:t>Alice: </a:t>
            </a:r>
            <a:r>
              <a:rPr lang="en-US" sz="2500" dirty="0">
                <a:latin typeface="+mj-lt"/>
              </a:rPr>
              <a:t>The later show, please.</a:t>
            </a:r>
            <a:br>
              <a:rPr lang="en-US" sz="2500" dirty="0">
                <a:latin typeface="+mj-lt"/>
              </a:rPr>
            </a:br>
            <a:r>
              <a:rPr lang="en-US" sz="2500" b="1" dirty="0">
                <a:latin typeface="+mj-lt"/>
              </a:rPr>
              <a:t>Clerk: </a:t>
            </a:r>
            <a:r>
              <a:rPr lang="en-US" sz="2500" dirty="0">
                <a:latin typeface="+mj-lt"/>
              </a:rPr>
              <a:t>Let me see ... . I’m sorry, but it’s sold out.</a:t>
            </a:r>
            <a:br>
              <a:rPr lang="en-US" sz="2500" dirty="0">
                <a:latin typeface="+mj-lt"/>
              </a:rPr>
            </a:br>
            <a:r>
              <a:rPr lang="en-US" sz="2500" b="1" dirty="0">
                <a:latin typeface="+mj-lt"/>
              </a:rPr>
              <a:t>Alice: </a:t>
            </a:r>
            <a:r>
              <a:rPr lang="en-US" sz="2500" dirty="0">
                <a:latin typeface="+mj-lt"/>
              </a:rPr>
              <a:t>I see. What about the one at 2:30 p.m. then?</a:t>
            </a:r>
            <a:br>
              <a:rPr lang="en-US" sz="2500" dirty="0">
                <a:latin typeface="+mj-lt"/>
              </a:rPr>
            </a:br>
            <a:r>
              <a:rPr lang="en-US" sz="2500" b="1" dirty="0">
                <a:latin typeface="+mj-lt"/>
              </a:rPr>
              <a:t>Clerk: </a:t>
            </a:r>
            <a:r>
              <a:rPr lang="en-US" sz="2500" dirty="0">
                <a:latin typeface="+mj-lt"/>
              </a:rPr>
              <a:t>Let me check. Yes, there are just four seats left; two at the back and two in the middle next to the aisle, row M.</a:t>
            </a:r>
            <a:br>
              <a:rPr lang="en-US" sz="2500" dirty="0">
                <a:latin typeface="+mj-lt"/>
              </a:rPr>
            </a:br>
            <a:r>
              <a:rPr lang="en-US" sz="2500" b="1" dirty="0">
                <a:latin typeface="+mj-lt"/>
              </a:rPr>
              <a:t>Alice: </a:t>
            </a:r>
            <a:r>
              <a:rPr lang="en-US" sz="2500" dirty="0">
                <a:latin typeface="+mj-lt"/>
              </a:rPr>
              <a:t>Can I have the ones next to the aisle, please?</a:t>
            </a:r>
            <a:br>
              <a:rPr lang="en-US" sz="2500" dirty="0">
                <a:latin typeface="+mj-lt"/>
              </a:rPr>
            </a:br>
            <a:r>
              <a:rPr lang="en-US" sz="2500" b="1" dirty="0">
                <a:latin typeface="+mj-lt"/>
              </a:rPr>
              <a:t>Clerk: </a:t>
            </a:r>
            <a:r>
              <a:rPr lang="en-US" sz="2500" dirty="0">
                <a:latin typeface="+mj-lt"/>
              </a:rPr>
              <a:t>Certainly.</a:t>
            </a:r>
            <a:br>
              <a:rPr lang="en-US" sz="2500" dirty="0">
                <a:latin typeface="+mj-lt"/>
              </a:rPr>
            </a:br>
            <a:r>
              <a:rPr lang="en-US" sz="2500" b="1" dirty="0">
                <a:latin typeface="+mj-lt"/>
              </a:rPr>
              <a:t>Alice: </a:t>
            </a:r>
            <a:r>
              <a:rPr lang="en-US" sz="2500" dirty="0">
                <a:latin typeface="+mj-lt"/>
              </a:rPr>
              <a:t>How much are the tickets?</a:t>
            </a:r>
          </a:p>
          <a:p>
            <a:r>
              <a:rPr lang="en-US" sz="2500" b="1" dirty="0">
                <a:latin typeface="+mj-lt"/>
              </a:rPr>
              <a:t>Clerk: </a:t>
            </a:r>
            <a:r>
              <a:rPr lang="en-US" sz="2500" dirty="0">
                <a:latin typeface="+mj-lt"/>
              </a:rPr>
              <a:t>They’re £45 each, so that’s £90, please. Will you pay in cash or by card?</a:t>
            </a:r>
          </a:p>
          <a:p>
            <a:r>
              <a:rPr lang="en-US" sz="2500" b="1" dirty="0">
                <a:latin typeface="+mj-lt"/>
              </a:rPr>
              <a:t>Alice: </a:t>
            </a:r>
            <a:r>
              <a:rPr lang="en-US" sz="2500" dirty="0">
                <a:latin typeface="+mj-lt"/>
              </a:rPr>
              <a:t>Cash, please.</a:t>
            </a:r>
            <a:br>
              <a:rPr lang="en-US" sz="2500" dirty="0">
                <a:latin typeface="+mj-lt"/>
              </a:rPr>
            </a:br>
            <a:r>
              <a:rPr lang="en-US" sz="2500" b="1" dirty="0">
                <a:latin typeface="+mj-lt"/>
              </a:rPr>
              <a:t>Clerk: </a:t>
            </a:r>
            <a:r>
              <a:rPr lang="en-US" sz="2500" dirty="0">
                <a:latin typeface="+mj-lt"/>
              </a:rPr>
              <a:t>OK. Here are your tickets. Enjoy the show! </a:t>
            </a:r>
          </a:p>
        </p:txBody>
      </p:sp>
    </p:spTree>
    <p:extLst>
      <p:ext uri="{BB962C8B-B14F-4D97-AF65-F5344CB8AC3E}">
        <p14:creationId xmlns:p14="http://schemas.microsoft.com/office/powerpoint/2010/main" val="1429336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73180" y="3048719"/>
            <a:ext cx="12018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242021"/>
                </a:solidFill>
              </a:rPr>
              <a:t>Read the dialogue again. What is Alice going to watch? </a:t>
            </a:r>
          </a:p>
          <a:p>
            <a:r>
              <a:rPr lang="en-US" sz="3600">
                <a:solidFill>
                  <a:srgbClr val="242021"/>
                </a:solidFill>
              </a:rPr>
              <a:t>Which performance and seats does she get tickets for? </a:t>
            </a:r>
          </a:p>
        </p:txBody>
      </p:sp>
      <p:sp>
        <p:nvSpPr>
          <p:cNvPr id="2" name="Rectangle 1"/>
          <p:cNvSpPr/>
          <p:nvPr/>
        </p:nvSpPr>
        <p:spPr>
          <a:xfrm>
            <a:off x="597158" y="1040175"/>
            <a:ext cx="1145799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Read the instruction quickly. Underline the key words</a:t>
            </a:r>
            <a:r>
              <a:rPr lang="en-US" sz="3600" i="1">
                <a:solidFill>
                  <a:srgbClr val="0070C0"/>
                </a:solidFill>
              </a:rPr>
              <a:t>.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DDE1C0-0723-4389-A6CB-82A4686E0FEA}"/>
              </a:ext>
            </a:extLst>
          </p:cNvPr>
          <p:cNvCxnSpPr>
            <a:cxnSpLocks/>
          </p:cNvCxnSpPr>
          <p:nvPr/>
        </p:nvCxnSpPr>
        <p:spPr>
          <a:xfrm>
            <a:off x="5012068" y="3584424"/>
            <a:ext cx="9550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544590-90A4-47F3-98E3-76D72EF31391}"/>
              </a:ext>
            </a:extLst>
          </p:cNvPr>
          <p:cNvCxnSpPr>
            <a:cxnSpLocks/>
          </p:cNvCxnSpPr>
          <p:nvPr/>
        </p:nvCxnSpPr>
        <p:spPr>
          <a:xfrm>
            <a:off x="9124950" y="3584424"/>
            <a:ext cx="9715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51F263-C48E-456F-BB85-6783B3714058}"/>
              </a:ext>
            </a:extLst>
          </p:cNvPr>
          <p:cNvCxnSpPr>
            <a:cxnSpLocks/>
          </p:cNvCxnSpPr>
          <p:nvPr/>
        </p:nvCxnSpPr>
        <p:spPr>
          <a:xfrm>
            <a:off x="314705" y="4129377"/>
            <a:ext cx="362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51F263-C48E-456F-BB85-6783B3714058}"/>
              </a:ext>
            </a:extLst>
          </p:cNvPr>
          <p:cNvCxnSpPr>
            <a:cxnSpLocks/>
          </p:cNvCxnSpPr>
          <p:nvPr/>
        </p:nvCxnSpPr>
        <p:spPr>
          <a:xfrm>
            <a:off x="4770390" y="4122688"/>
            <a:ext cx="10900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451F263-C48E-456F-BB85-6783B3714058}"/>
              </a:ext>
            </a:extLst>
          </p:cNvPr>
          <p:cNvCxnSpPr>
            <a:cxnSpLocks/>
          </p:cNvCxnSpPr>
          <p:nvPr/>
        </p:nvCxnSpPr>
        <p:spPr>
          <a:xfrm>
            <a:off x="7679845" y="4118744"/>
            <a:ext cx="18936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61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85750" y="245009"/>
            <a:ext cx="12477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+mj-lt"/>
              </a:rPr>
              <a:t>Skim the dialogue. Pay attention to key words.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51301"/>
            <a:ext cx="12192000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latin typeface="+mj-lt"/>
              </a:rPr>
              <a:t>Clerk: </a:t>
            </a:r>
            <a:r>
              <a:rPr lang="en-US" sz="2700" dirty="0">
                <a:latin typeface="+mj-lt"/>
              </a:rPr>
              <a:t>Good morning. How can I help you?</a:t>
            </a:r>
          </a:p>
          <a:p>
            <a:r>
              <a:rPr lang="en-US" sz="2700" b="1" dirty="0">
                <a:latin typeface="+mj-lt"/>
              </a:rPr>
              <a:t>Alice: </a:t>
            </a:r>
            <a:r>
              <a:rPr lang="en-US" sz="2700" dirty="0">
                <a:latin typeface="+mj-lt"/>
              </a:rPr>
              <a:t>I’d like two tickets for this Friday for </a:t>
            </a:r>
            <a:r>
              <a:rPr lang="en-US" sz="2700" i="1" dirty="0">
                <a:latin typeface="+mj-lt"/>
              </a:rPr>
              <a:t>The Phantom of the Opera</a:t>
            </a:r>
            <a:r>
              <a:rPr lang="en-US" sz="2700" dirty="0">
                <a:latin typeface="+mj-lt"/>
              </a:rPr>
              <a:t>, please.</a:t>
            </a:r>
            <a:br>
              <a:rPr lang="en-US" sz="2700" dirty="0">
                <a:latin typeface="+mj-lt"/>
              </a:rPr>
            </a:br>
            <a:r>
              <a:rPr lang="en-US" sz="2700" b="1" dirty="0">
                <a:latin typeface="+mj-lt"/>
              </a:rPr>
              <a:t>Clerk: </a:t>
            </a:r>
            <a:r>
              <a:rPr lang="en-US" sz="2700" dirty="0">
                <a:latin typeface="+mj-lt"/>
              </a:rPr>
              <a:t>Is that for the 2:30 p.m. performance or the 7:30 p.m.?</a:t>
            </a:r>
            <a:br>
              <a:rPr lang="en-US" sz="2700" dirty="0">
                <a:latin typeface="+mj-lt"/>
              </a:rPr>
            </a:br>
            <a:r>
              <a:rPr lang="en-US" sz="2700" b="1" dirty="0">
                <a:latin typeface="+mj-lt"/>
              </a:rPr>
              <a:t>Alice: </a:t>
            </a:r>
            <a:r>
              <a:rPr lang="en-US" sz="2700" dirty="0">
                <a:latin typeface="+mj-lt"/>
              </a:rPr>
              <a:t>The later show, please.</a:t>
            </a:r>
            <a:br>
              <a:rPr lang="en-US" sz="2700" dirty="0">
                <a:latin typeface="+mj-lt"/>
              </a:rPr>
            </a:br>
            <a:r>
              <a:rPr lang="en-US" sz="2700" b="1" dirty="0">
                <a:latin typeface="+mj-lt"/>
              </a:rPr>
              <a:t>Clerk: </a:t>
            </a:r>
            <a:r>
              <a:rPr lang="en-US" sz="2700" dirty="0">
                <a:latin typeface="+mj-lt"/>
              </a:rPr>
              <a:t>Let me see ... . I’m sorry, but it’s sold out.</a:t>
            </a:r>
            <a:br>
              <a:rPr lang="en-US" sz="2700" dirty="0">
                <a:latin typeface="+mj-lt"/>
              </a:rPr>
            </a:br>
            <a:r>
              <a:rPr lang="en-US" sz="2700" b="1" dirty="0">
                <a:latin typeface="+mj-lt"/>
              </a:rPr>
              <a:t>Alice: </a:t>
            </a:r>
            <a:r>
              <a:rPr lang="en-US" sz="2700" dirty="0">
                <a:latin typeface="+mj-lt"/>
              </a:rPr>
              <a:t>I see. What about the one at 2:30 p.m. then?</a:t>
            </a:r>
            <a:br>
              <a:rPr lang="en-US" sz="2700" dirty="0">
                <a:latin typeface="+mj-lt"/>
              </a:rPr>
            </a:br>
            <a:r>
              <a:rPr lang="en-US" sz="2700" b="1" dirty="0">
                <a:latin typeface="+mj-lt"/>
              </a:rPr>
              <a:t>Clerk: </a:t>
            </a:r>
            <a:r>
              <a:rPr lang="en-US" sz="2700" dirty="0">
                <a:latin typeface="+mj-lt"/>
              </a:rPr>
              <a:t>Let me check. Yes, there are just four seats left; two at the back and two in the middle next to the aisle, row M.</a:t>
            </a:r>
            <a:br>
              <a:rPr lang="en-US" sz="2700" dirty="0">
                <a:latin typeface="+mj-lt"/>
              </a:rPr>
            </a:br>
            <a:r>
              <a:rPr lang="en-US" sz="2700" b="1" dirty="0">
                <a:latin typeface="+mj-lt"/>
              </a:rPr>
              <a:t>Alice: </a:t>
            </a:r>
            <a:r>
              <a:rPr lang="en-US" sz="2700" dirty="0">
                <a:latin typeface="+mj-lt"/>
              </a:rPr>
              <a:t>Can I have the ones next to the aisle, please?</a:t>
            </a:r>
            <a:br>
              <a:rPr lang="en-US" sz="2700" dirty="0">
                <a:latin typeface="+mj-lt"/>
              </a:rPr>
            </a:br>
            <a:r>
              <a:rPr lang="en-US" sz="2700" b="1" dirty="0">
                <a:latin typeface="+mj-lt"/>
              </a:rPr>
              <a:t>Clerk: </a:t>
            </a:r>
            <a:r>
              <a:rPr lang="en-US" sz="2700" dirty="0">
                <a:latin typeface="+mj-lt"/>
              </a:rPr>
              <a:t>Certainly.</a:t>
            </a:r>
            <a:br>
              <a:rPr lang="en-US" sz="2700" dirty="0">
                <a:latin typeface="+mj-lt"/>
              </a:rPr>
            </a:br>
            <a:r>
              <a:rPr lang="en-US" sz="2700" b="1" dirty="0">
                <a:latin typeface="+mj-lt"/>
              </a:rPr>
              <a:t>Alice: </a:t>
            </a:r>
            <a:r>
              <a:rPr lang="en-US" sz="2700" dirty="0">
                <a:latin typeface="+mj-lt"/>
              </a:rPr>
              <a:t>How much are the tickets?</a:t>
            </a:r>
          </a:p>
          <a:p>
            <a:r>
              <a:rPr lang="en-US" sz="2700" b="1" dirty="0">
                <a:latin typeface="+mj-lt"/>
              </a:rPr>
              <a:t>Clerk: </a:t>
            </a:r>
            <a:r>
              <a:rPr lang="en-US" sz="2700" dirty="0">
                <a:latin typeface="+mj-lt"/>
              </a:rPr>
              <a:t>They’re £45 each, so that’s £90, please. Will you pay in cash or by card?</a:t>
            </a:r>
          </a:p>
          <a:p>
            <a:r>
              <a:rPr lang="en-US" sz="2700" b="1" dirty="0">
                <a:latin typeface="+mj-lt"/>
              </a:rPr>
              <a:t>Alice: </a:t>
            </a:r>
            <a:r>
              <a:rPr lang="en-US" sz="2700" dirty="0">
                <a:latin typeface="+mj-lt"/>
              </a:rPr>
              <a:t>Cash, please.</a:t>
            </a:r>
            <a:br>
              <a:rPr lang="en-US" sz="2700" dirty="0">
                <a:latin typeface="+mj-lt"/>
              </a:rPr>
            </a:br>
            <a:r>
              <a:rPr lang="en-US" sz="2700" b="1" dirty="0">
                <a:latin typeface="+mj-lt"/>
              </a:rPr>
              <a:t>Clerk: </a:t>
            </a:r>
            <a:r>
              <a:rPr lang="en-US" sz="2700" dirty="0">
                <a:latin typeface="+mj-lt"/>
              </a:rPr>
              <a:t>OK. Here are your tickets. Enjoy the show! </a:t>
            </a:r>
            <a:br>
              <a:rPr lang="en-US" sz="2500" dirty="0">
                <a:latin typeface="+mj-lt"/>
              </a:rPr>
            </a:br>
            <a:endParaRPr lang="en-US" sz="2500" dirty="0">
              <a:latin typeface="+mj-lt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1867820" y="1478533"/>
            <a:ext cx="16235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6051892" y="1478533"/>
            <a:ext cx="46161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3491345" y="3168788"/>
            <a:ext cx="277091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7534330" y="3570570"/>
            <a:ext cx="428359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08293" y="3955275"/>
            <a:ext cx="428359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2566022" y="4380577"/>
            <a:ext cx="34220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13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85750" y="425118"/>
            <a:ext cx="12477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+mj-lt"/>
              </a:rPr>
              <a:t>Answer key</a:t>
            </a:r>
            <a:endParaRPr lang="en-US" sz="3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818" y="1260901"/>
            <a:ext cx="121920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+mj-lt"/>
              </a:rPr>
              <a:t>Alice is going to watch ‘The Phantom of the Opera’. </a:t>
            </a:r>
          </a:p>
          <a:p>
            <a:r>
              <a:rPr lang="en-US" sz="3600">
                <a:solidFill>
                  <a:srgbClr val="FF0000"/>
                </a:solidFill>
                <a:latin typeface="+mj-lt"/>
              </a:rPr>
              <a:t>She gets tickets for the 2:30 p.m. performance. </a:t>
            </a:r>
          </a:p>
          <a:p>
            <a:r>
              <a:rPr lang="en-US" sz="3600">
                <a:solidFill>
                  <a:srgbClr val="FF0000"/>
                </a:solidFill>
                <a:latin typeface="+mj-lt"/>
              </a:rPr>
              <a:t>Her seats are in the middle next to the aisle, in row M.</a:t>
            </a:r>
            <a:br>
              <a:rPr lang="en-US" sz="2500">
                <a:latin typeface="+mj-lt"/>
              </a:rPr>
            </a:br>
            <a:endParaRPr lang="en-US" sz="25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837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26588"/>
            <a:ext cx="12477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+mj-lt"/>
              </a:rPr>
              <a:t>Take roles and read the dialogue aloud.</a:t>
            </a:r>
          </a:p>
          <a:p>
            <a:r>
              <a:rPr lang="en-US" sz="3200" b="1" dirty="0">
                <a:solidFill>
                  <a:srgbClr val="002060"/>
                </a:solidFill>
                <a:latin typeface="+mj-lt"/>
              </a:rPr>
              <a:t>Mind your intonation and rhythm.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329" y="1622610"/>
            <a:ext cx="1219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+mj-lt"/>
              </a:rPr>
              <a:t>Clerk: </a:t>
            </a:r>
            <a:r>
              <a:rPr lang="en-US" sz="3200" dirty="0">
                <a:latin typeface="+mj-lt"/>
              </a:rPr>
              <a:t>Good morning. How can I help you?</a:t>
            </a:r>
          </a:p>
          <a:p>
            <a:r>
              <a:rPr lang="en-US" sz="3200" b="1" dirty="0">
                <a:latin typeface="+mj-lt"/>
              </a:rPr>
              <a:t>Alice: </a:t>
            </a:r>
            <a:r>
              <a:rPr lang="en-US" sz="3200" dirty="0">
                <a:latin typeface="+mj-lt"/>
              </a:rPr>
              <a:t>I’d like two tickets for this Friday for </a:t>
            </a:r>
            <a:r>
              <a:rPr lang="en-US" sz="3200" i="1" dirty="0">
                <a:latin typeface="+mj-lt"/>
              </a:rPr>
              <a:t>The Phantom of the Opera</a:t>
            </a:r>
            <a:r>
              <a:rPr lang="en-US" sz="3200" dirty="0">
                <a:latin typeface="+mj-lt"/>
              </a:rPr>
              <a:t>, please.</a:t>
            </a:r>
            <a:br>
              <a:rPr lang="en-US" sz="3200" dirty="0">
                <a:latin typeface="+mj-lt"/>
              </a:rPr>
            </a:br>
            <a:r>
              <a:rPr lang="en-US" sz="3200" b="1" dirty="0">
                <a:latin typeface="+mj-lt"/>
              </a:rPr>
              <a:t>Clerk: </a:t>
            </a:r>
            <a:r>
              <a:rPr lang="en-US" sz="3200" dirty="0">
                <a:latin typeface="+mj-lt"/>
              </a:rPr>
              <a:t>Is that for the 2:30 p.m. performance or the 7:30 p.m.?</a:t>
            </a:r>
            <a:br>
              <a:rPr lang="en-US" sz="3200" dirty="0">
                <a:latin typeface="+mj-lt"/>
              </a:rPr>
            </a:br>
            <a:r>
              <a:rPr lang="en-US" sz="3200" b="1" dirty="0">
                <a:latin typeface="+mj-lt"/>
              </a:rPr>
              <a:t>Alice: </a:t>
            </a:r>
            <a:r>
              <a:rPr lang="en-US" sz="3200" dirty="0">
                <a:latin typeface="+mj-lt"/>
              </a:rPr>
              <a:t>The later show, please.</a:t>
            </a:r>
            <a:br>
              <a:rPr lang="en-US" sz="3200" dirty="0">
                <a:latin typeface="+mj-lt"/>
              </a:rPr>
            </a:br>
            <a:r>
              <a:rPr lang="en-US" sz="3200" b="1" dirty="0">
                <a:latin typeface="+mj-lt"/>
              </a:rPr>
              <a:t>Clerk: </a:t>
            </a:r>
            <a:r>
              <a:rPr lang="en-US" sz="3200" dirty="0">
                <a:latin typeface="+mj-lt"/>
              </a:rPr>
              <a:t>Let me see ... . I’m sorry, but it’s sold out.</a:t>
            </a:r>
            <a:br>
              <a:rPr lang="en-US" sz="3200" dirty="0">
                <a:latin typeface="+mj-lt"/>
              </a:rPr>
            </a:br>
            <a:r>
              <a:rPr lang="en-US" sz="3200" b="1" dirty="0">
                <a:latin typeface="+mj-lt"/>
              </a:rPr>
              <a:t>Alice: </a:t>
            </a:r>
            <a:r>
              <a:rPr lang="en-US" sz="3200" dirty="0">
                <a:latin typeface="+mj-lt"/>
              </a:rPr>
              <a:t>I see. What about the one at 2:30 p.m. then?</a:t>
            </a:r>
            <a:br>
              <a:rPr lang="en-US" sz="3200" dirty="0">
                <a:latin typeface="+mj-lt"/>
              </a:rPr>
            </a:br>
            <a:r>
              <a:rPr lang="en-US" sz="3200" b="1" dirty="0">
                <a:latin typeface="+mj-lt"/>
              </a:rPr>
              <a:t>Clerk: </a:t>
            </a:r>
            <a:r>
              <a:rPr lang="en-US" sz="3200" dirty="0">
                <a:latin typeface="+mj-lt"/>
              </a:rPr>
              <a:t>Let me check. Yes, there are just four seats left; two at the back and two in the middle next to the aisle, row 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441067"/>
            <a:ext cx="1733550" cy="7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22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8152" y="1986072"/>
            <a:ext cx="11823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+mj-lt"/>
              </a:rPr>
              <a:t>Alice: </a:t>
            </a:r>
            <a:r>
              <a:rPr lang="en-US" sz="3200" dirty="0">
                <a:latin typeface="+mj-lt"/>
              </a:rPr>
              <a:t>Can I have the ones next to the aisle, please?</a:t>
            </a:r>
            <a:br>
              <a:rPr lang="en-US" sz="3200" dirty="0">
                <a:latin typeface="+mj-lt"/>
              </a:rPr>
            </a:br>
            <a:r>
              <a:rPr lang="en-US" sz="3200" b="1" dirty="0">
                <a:latin typeface="+mj-lt"/>
              </a:rPr>
              <a:t>Clerk: </a:t>
            </a:r>
            <a:r>
              <a:rPr lang="en-US" sz="3200" dirty="0">
                <a:latin typeface="+mj-lt"/>
              </a:rPr>
              <a:t>Certainly.</a:t>
            </a:r>
            <a:br>
              <a:rPr lang="en-US" sz="3200" dirty="0">
                <a:latin typeface="+mj-lt"/>
              </a:rPr>
            </a:br>
            <a:r>
              <a:rPr lang="en-US" sz="3200" b="1" dirty="0">
                <a:latin typeface="+mj-lt"/>
              </a:rPr>
              <a:t>Alice: </a:t>
            </a:r>
            <a:r>
              <a:rPr lang="en-US" sz="3200" dirty="0">
                <a:latin typeface="+mj-lt"/>
              </a:rPr>
              <a:t>How much are the tickets?</a:t>
            </a:r>
          </a:p>
          <a:p>
            <a:r>
              <a:rPr lang="en-US" sz="3200" b="1" dirty="0">
                <a:latin typeface="+mj-lt"/>
              </a:rPr>
              <a:t>Clerk: </a:t>
            </a:r>
            <a:r>
              <a:rPr lang="en-US" sz="3200" dirty="0">
                <a:latin typeface="+mj-lt"/>
              </a:rPr>
              <a:t>They’re £45 each, so that’s £90, please. Will you pay in cash or by card?</a:t>
            </a:r>
          </a:p>
          <a:p>
            <a:r>
              <a:rPr lang="en-US" sz="3200" b="1" dirty="0">
                <a:latin typeface="+mj-lt"/>
              </a:rPr>
              <a:t>Alice: </a:t>
            </a:r>
            <a:r>
              <a:rPr lang="en-US" sz="3200" dirty="0">
                <a:latin typeface="+mj-lt"/>
              </a:rPr>
              <a:t>Cash, please.</a:t>
            </a:r>
            <a:br>
              <a:rPr lang="en-US" sz="3200" dirty="0">
                <a:latin typeface="+mj-lt"/>
              </a:rPr>
            </a:br>
            <a:r>
              <a:rPr lang="en-US" sz="3200" b="1" dirty="0">
                <a:latin typeface="+mj-lt"/>
              </a:rPr>
              <a:t>Clerk: </a:t>
            </a:r>
            <a:r>
              <a:rPr lang="en-US" sz="3200" dirty="0">
                <a:latin typeface="+mj-lt"/>
              </a:rPr>
              <a:t>OK. Here are your tickets. Enjoy the show!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0800" y="441067"/>
            <a:ext cx="12477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+mj-lt"/>
              </a:rPr>
              <a:t>Take roles and read the dialogue aloud.</a:t>
            </a:r>
          </a:p>
          <a:p>
            <a:r>
              <a:rPr lang="en-US" sz="3200" b="1" dirty="0">
                <a:solidFill>
                  <a:srgbClr val="002060"/>
                </a:solidFill>
                <a:latin typeface="+mj-lt"/>
              </a:rPr>
              <a:t>Mind your intonation and rhythm.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441066"/>
            <a:ext cx="2119606" cy="94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66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7425" y="457200"/>
            <a:ext cx="9934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+mj-lt"/>
              </a:rPr>
              <a:t>Imagine you want to attend the performance in the </a:t>
            </a:r>
          </a:p>
          <a:p>
            <a:r>
              <a:rPr lang="en-US" sz="3600" b="1">
                <a:solidFill>
                  <a:srgbClr val="002060"/>
                </a:solidFill>
                <a:latin typeface="+mj-lt"/>
              </a:rPr>
              <a:t>poster. Act out a </a:t>
            </a:r>
            <a:r>
              <a:rPr lang="en-US" sz="3600" b="1">
                <a:solidFill>
                  <a:srgbClr val="002060"/>
                </a:solidFill>
              </a:rPr>
              <a:t>similar </a:t>
            </a:r>
            <a:r>
              <a:rPr lang="en-US" sz="3600" b="1">
                <a:solidFill>
                  <a:srgbClr val="002060"/>
                </a:solidFill>
                <a:latin typeface="+mj-lt"/>
              </a:rPr>
              <a:t>dialogue.</a:t>
            </a:r>
            <a:endParaRPr lang="en-US" sz="360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2" y="1120795"/>
            <a:ext cx="1951261" cy="9495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725" y="1946196"/>
            <a:ext cx="4159897" cy="44546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89016" y="1997958"/>
            <a:ext cx="933450" cy="85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5943600"/>
            <a:ext cx="788047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11668"/>
            <a:ext cx="21133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Post - Speaking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2737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5700" y="303732"/>
            <a:ext cx="4321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+mj-lt"/>
              </a:rPr>
              <a:t>Suggested answer</a:t>
            </a:r>
            <a:endParaRPr lang="en-US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3917" y="896898"/>
            <a:ext cx="11387469" cy="5162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A: Good morning. How can I help you?</a:t>
            </a:r>
            <a:br>
              <a:rPr lang="en-US" sz="3200" dirty="0">
                <a:solidFill>
                  <a:srgbClr val="FF0000"/>
                </a:solidFill>
                <a:latin typeface="+mj-lt"/>
              </a:rPr>
            </a:br>
            <a:r>
              <a:rPr lang="en-US" sz="3200" dirty="0">
                <a:solidFill>
                  <a:srgbClr val="FF0000"/>
                </a:solidFill>
                <a:latin typeface="+mj-lt"/>
              </a:rPr>
              <a:t>B: I’d like two tickets for this Saturday for ‘School of Rock’, please.</a:t>
            </a:r>
            <a:br>
              <a:rPr lang="en-US" sz="3200" dirty="0">
                <a:solidFill>
                  <a:srgbClr val="FF0000"/>
                </a:solidFill>
                <a:latin typeface="+mj-lt"/>
              </a:rPr>
            </a:br>
            <a:r>
              <a:rPr lang="en-US" sz="3200" dirty="0">
                <a:solidFill>
                  <a:srgbClr val="FF0000"/>
                </a:solidFill>
                <a:latin typeface="+mj-lt"/>
              </a:rPr>
              <a:t>A: Is that for the 4:00 p.m. performance or the 8:00 p.m.?</a:t>
            </a:r>
            <a:br>
              <a:rPr lang="en-US" sz="3200" dirty="0">
                <a:solidFill>
                  <a:srgbClr val="FF0000"/>
                </a:solidFill>
                <a:latin typeface="+mj-lt"/>
              </a:rPr>
            </a:br>
            <a:r>
              <a:rPr lang="en-US" sz="3200" dirty="0">
                <a:solidFill>
                  <a:srgbClr val="FF0000"/>
                </a:solidFill>
                <a:latin typeface="+mj-lt"/>
              </a:rPr>
              <a:t>B: The later show, please.</a:t>
            </a:r>
            <a:br>
              <a:rPr lang="en-US" sz="3200" dirty="0">
                <a:solidFill>
                  <a:srgbClr val="FF0000"/>
                </a:solidFill>
                <a:latin typeface="+mj-lt"/>
              </a:rPr>
            </a:br>
            <a:r>
              <a:rPr lang="en-US" sz="3200" dirty="0">
                <a:solidFill>
                  <a:srgbClr val="FF0000"/>
                </a:solidFill>
                <a:latin typeface="+mj-lt"/>
              </a:rPr>
              <a:t>A: Let me see... I’m sorry, but it’s sold out.</a:t>
            </a:r>
            <a:br>
              <a:rPr lang="en-US" sz="3200" dirty="0">
                <a:solidFill>
                  <a:srgbClr val="FF0000"/>
                </a:solidFill>
                <a:latin typeface="+mj-lt"/>
              </a:rPr>
            </a:br>
            <a:r>
              <a:rPr lang="en-US" sz="3200" dirty="0">
                <a:solidFill>
                  <a:srgbClr val="FF0000"/>
                </a:solidFill>
                <a:latin typeface="+mj-lt"/>
              </a:rPr>
              <a:t>B: I see. What about the one at 4:00 p.m., then?</a:t>
            </a:r>
            <a:br>
              <a:rPr lang="en-US" sz="3200" dirty="0">
                <a:solidFill>
                  <a:srgbClr val="FF0000"/>
                </a:solidFill>
                <a:latin typeface="+mj-lt"/>
              </a:rPr>
            </a:br>
            <a:r>
              <a:rPr lang="en-US" sz="3200" dirty="0">
                <a:solidFill>
                  <a:srgbClr val="FF0000"/>
                </a:solidFill>
                <a:latin typeface="+mj-lt"/>
              </a:rPr>
              <a:t>A: Let me check. Yes, there are just four seats left; two at the 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front and two in the middle next to the aisle, row L.</a:t>
            </a:r>
          </a:p>
        </p:txBody>
      </p:sp>
    </p:spTree>
    <p:extLst>
      <p:ext uri="{BB962C8B-B14F-4D97-AF65-F5344CB8AC3E}">
        <p14:creationId xmlns:p14="http://schemas.microsoft.com/office/powerpoint/2010/main" val="185703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Everyday Eng.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909" y="484814"/>
            <a:ext cx="4227771" cy="58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09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5700" y="303732"/>
            <a:ext cx="4512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+mj-lt"/>
              </a:rPr>
              <a:t>Suggested answer</a:t>
            </a:r>
            <a:endParaRPr lang="en-US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6503" y="1088284"/>
            <a:ext cx="11558920" cy="4521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B: Can I have the ones at the front, please?</a:t>
            </a:r>
            <a:br>
              <a:rPr lang="en-US" sz="3200" dirty="0">
                <a:solidFill>
                  <a:srgbClr val="FF0000"/>
                </a:solidFill>
                <a:latin typeface="+mj-lt"/>
              </a:rPr>
            </a:br>
            <a:r>
              <a:rPr lang="en-US" sz="3200" dirty="0">
                <a:solidFill>
                  <a:srgbClr val="FF0000"/>
                </a:solidFill>
                <a:latin typeface="+mj-lt"/>
              </a:rPr>
              <a:t>A: Certainly.</a:t>
            </a:r>
            <a:br>
              <a:rPr lang="en-US" sz="3200" dirty="0">
                <a:solidFill>
                  <a:srgbClr val="FF0000"/>
                </a:solidFill>
                <a:latin typeface="+mj-lt"/>
              </a:rPr>
            </a:br>
            <a:r>
              <a:rPr lang="en-US" sz="3200" dirty="0">
                <a:solidFill>
                  <a:srgbClr val="FF0000"/>
                </a:solidFill>
                <a:latin typeface="+mj-lt"/>
              </a:rPr>
              <a:t>B: How much are the tickets?</a:t>
            </a:r>
            <a:br>
              <a:rPr lang="en-US" sz="3200" dirty="0">
                <a:solidFill>
                  <a:srgbClr val="FF0000"/>
                </a:solidFill>
                <a:latin typeface="+mj-lt"/>
              </a:rPr>
            </a:br>
            <a:r>
              <a:rPr lang="en-US" sz="3200" dirty="0">
                <a:solidFill>
                  <a:srgbClr val="FF0000"/>
                </a:solidFill>
                <a:latin typeface="+mj-lt"/>
              </a:rPr>
              <a:t>A: They’re £50 each, so that’s £100, please. Will you pay in cash or by card?</a:t>
            </a:r>
            <a:br>
              <a:rPr lang="en-US" sz="3200" dirty="0">
                <a:solidFill>
                  <a:srgbClr val="FF0000"/>
                </a:solidFill>
                <a:latin typeface="+mj-lt"/>
              </a:rPr>
            </a:br>
            <a:r>
              <a:rPr lang="en-US" sz="3200" dirty="0">
                <a:solidFill>
                  <a:srgbClr val="FF0000"/>
                </a:solidFill>
                <a:latin typeface="+mj-lt"/>
              </a:rPr>
              <a:t>B: Card, please.</a:t>
            </a:r>
            <a:br>
              <a:rPr lang="en-US" sz="3200" dirty="0">
                <a:solidFill>
                  <a:srgbClr val="FF0000"/>
                </a:solidFill>
                <a:latin typeface="+mj-lt"/>
              </a:rPr>
            </a:br>
            <a:r>
              <a:rPr lang="en-US" sz="3200" dirty="0">
                <a:solidFill>
                  <a:srgbClr val="FF0000"/>
                </a:solidFill>
                <a:latin typeface="+mj-lt"/>
              </a:rPr>
              <a:t>A: OK. Here are your tickets. Enjoy the show!</a:t>
            </a:r>
          </a:p>
        </p:txBody>
      </p:sp>
    </p:spTree>
    <p:extLst>
      <p:ext uri="{BB962C8B-B14F-4D97-AF65-F5344CB8AC3E}">
        <p14:creationId xmlns:p14="http://schemas.microsoft.com/office/powerpoint/2010/main" val="3373612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41805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>
                <a:solidFill>
                  <a:schemeClr val="bg1"/>
                </a:solidFill>
              </a:rPr>
              <a:t>Pronunciation</a:t>
            </a:r>
            <a:endParaRPr lang="en-US" sz="5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85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32171"/>
          <a:stretch/>
        </p:blipFill>
        <p:spPr>
          <a:xfrm>
            <a:off x="4299479" y="439343"/>
            <a:ext cx="5301722" cy="833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9343"/>
            <a:ext cx="3729038" cy="6905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14800" y="1468851"/>
            <a:ext cx="3880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</a:rPr>
              <a:t>Listen and repeat. 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1" y="2635516"/>
            <a:ext cx="11677650" cy="1450007"/>
          </a:xfrm>
          <a:prstGeom prst="rect">
            <a:avLst/>
          </a:prstGeom>
        </p:spPr>
      </p:pic>
      <p:pic>
        <p:nvPicPr>
          <p:cNvPr id="9" name="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58550" y="6340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7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2171"/>
          <a:stretch/>
        </p:blipFill>
        <p:spPr>
          <a:xfrm>
            <a:off x="4299479" y="439343"/>
            <a:ext cx="5301722" cy="833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343"/>
            <a:ext cx="3729038" cy="6905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500" y="1129906"/>
            <a:ext cx="12001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Think of more words with the same sounds. </a:t>
            </a:r>
            <a:r>
              <a:rPr lang="en-US" sz="3600" b="1" dirty="0" err="1">
                <a:solidFill>
                  <a:schemeClr val="accent1"/>
                </a:solidFill>
              </a:rPr>
              <a:t>Practise</a:t>
            </a:r>
            <a:r>
              <a:rPr lang="en-US" sz="3600" b="1" dirty="0">
                <a:solidFill>
                  <a:schemeClr val="accent1"/>
                </a:solidFill>
              </a:rPr>
              <a:t> saying them with a partner.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67050" y="3095685"/>
            <a:ext cx="4480560" cy="333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/ɪ/: 	   tick, kit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i</a:t>
            </a:r>
            <a:r>
              <a:rPr lang="en-US" sz="3600" dirty="0">
                <a:solidFill>
                  <a:srgbClr val="FF0000"/>
                </a:solidFill>
              </a:rPr>
              <a:t>ː/: 	   meat, greet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əʊ</a:t>
            </a:r>
            <a:r>
              <a:rPr lang="en-US" sz="3600" dirty="0">
                <a:solidFill>
                  <a:srgbClr val="FF0000"/>
                </a:solidFill>
              </a:rPr>
              <a:t>/:   low, coat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kaʊ</a:t>
            </a:r>
            <a:r>
              <a:rPr lang="en-US" sz="3600" dirty="0">
                <a:solidFill>
                  <a:srgbClr val="FF0000"/>
                </a:solidFill>
              </a:rPr>
              <a:t>/: cow, cloud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67050" y="2330235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Suggested answer</a:t>
            </a:r>
          </a:p>
        </p:txBody>
      </p:sp>
    </p:spTree>
    <p:extLst>
      <p:ext uri="{BB962C8B-B14F-4D97-AF65-F5344CB8AC3E}">
        <p14:creationId xmlns:p14="http://schemas.microsoft.com/office/powerpoint/2010/main" val="8184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883" y="1400452"/>
            <a:ext cx="12055117" cy="3709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</a:rPr>
              <a:t>1. A. festival		B. performance	C. premiere	 D. acrobat</a:t>
            </a:r>
          </a:p>
          <a:p>
            <a:pPr>
              <a:lnSpc>
                <a:spcPct val="150000"/>
              </a:lnSpc>
            </a:pP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2. A. curtain		B. hearing		C. painting		D. respect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</a:rPr>
              <a:t>3. A. honest		B. cheerful	 	C. curly		D. alone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1700" y="337523"/>
            <a:ext cx="975836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main stress is placed differently </a:t>
            </a:r>
          </a:p>
          <a:p>
            <a:r>
              <a:rPr lang="en-US" sz="3200">
                <a:solidFill>
                  <a:srgbClr val="0070C0"/>
                </a:solidFill>
              </a:rPr>
              <a:t>from the others. </a:t>
            </a:r>
            <a:br>
              <a:rPr lang="en-US" sz="3200">
                <a:solidFill>
                  <a:srgbClr val="0070C0"/>
                </a:solidFill>
              </a:rPr>
            </a:b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44505" y="1611632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77732" y="3016034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260966" y="4481629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0452" y="1968250"/>
            <a:ext cx="246679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festɪvəl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44421" y="1968250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pəˈfɔːməns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76339" y="1922381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/ˈpremieər/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309495" y="1965862"/>
            <a:ext cx="2539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ækrəbæt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3241" y="3355968"/>
            <a:ext cx="246679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/ˈkɜːtən/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33021" y="3326198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/ˈhɪərɪŋ/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76339" y="3377470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/ˈpeɪntɪŋ/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10096" y="3429543"/>
            <a:ext cx="261996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/rɪˈspekt/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3241" y="4867538"/>
            <a:ext cx="2661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ɒnɪst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33020" y="4922905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tʃɪəfəl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58823" y="4847911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/ˈkɜːli/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27612" y="4846602"/>
            <a:ext cx="221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 /əˈləʊn/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4605" y="475862"/>
            <a:ext cx="1707502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</p:txBody>
      </p:sp>
    </p:spTree>
    <p:extLst>
      <p:ext uri="{BB962C8B-B14F-4D97-AF65-F5344CB8AC3E}">
        <p14:creationId xmlns:p14="http://schemas.microsoft.com/office/powerpoint/2010/main" val="167627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6883" y="1051247"/>
            <a:ext cx="12055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dirty="0">
                <a:latin typeface="+mj-lt"/>
              </a:rPr>
              <a:t>A. 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rt			B. f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me		C. pl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y		D. gr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de</a:t>
            </a:r>
            <a:endParaRPr lang="en-US" sz="3200" u="sng" dirty="0">
              <a:latin typeface="+mj-lt"/>
            </a:endParaRPr>
          </a:p>
          <a:p>
            <a:pPr>
              <a:lnSpc>
                <a:spcPct val="200000"/>
              </a:lnSpc>
            </a:pPr>
            <a:endParaRPr lang="en-US" sz="3200" dirty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3200" dirty="0">
                <a:latin typeface="+mj-lt"/>
              </a:rPr>
              <a:t>2. A. n</a:t>
            </a:r>
            <a:r>
              <a:rPr lang="en-US" sz="3200" u="sng" dirty="0">
                <a:latin typeface="+mj-lt"/>
              </a:rPr>
              <a:t>i</a:t>
            </a:r>
            <a:r>
              <a:rPr lang="en-US" sz="3200" dirty="0">
                <a:latin typeface="+mj-lt"/>
              </a:rPr>
              <a:t>ght			B. f</a:t>
            </a:r>
            <a:r>
              <a:rPr lang="en-US" sz="3200" u="sng" dirty="0">
                <a:latin typeface="+mj-lt"/>
              </a:rPr>
              <a:t>i</a:t>
            </a:r>
            <a:r>
              <a:rPr lang="en-US" sz="3200" dirty="0">
                <a:latin typeface="+mj-lt"/>
              </a:rPr>
              <a:t>lm		C. s</a:t>
            </a:r>
            <a:r>
              <a:rPr lang="en-US" sz="3200" u="sng" dirty="0">
                <a:latin typeface="+mj-lt"/>
              </a:rPr>
              <a:t>i</a:t>
            </a:r>
            <a:r>
              <a:rPr lang="en-US" sz="3200" dirty="0">
                <a:latin typeface="+mj-lt"/>
              </a:rPr>
              <a:t>ght		D. fl</a:t>
            </a:r>
            <a:r>
              <a:rPr lang="en-US" sz="3200" u="sng" dirty="0">
                <a:latin typeface="+mj-lt"/>
              </a:rPr>
              <a:t>i</a:t>
            </a:r>
            <a:r>
              <a:rPr lang="en-US" sz="3200" dirty="0">
                <a:latin typeface="+mj-lt"/>
              </a:rPr>
              <a:t>ght</a:t>
            </a:r>
          </a:p>
          <a:p>
            <a:pPr>
              <a:lnSpc>
                <a:spcPct val="200000"/>
              </a:lnSpc>
            </a:pPr>
            <a:endParaRPr lang="en-US" sz="3200" dirty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3200" dirty="0">
                <a:latin typeface="+mj-lt"/>
              </a:rPr>
              <a:t>3. A. b</a:t>
            </a:r>
            <a:r>
              <a:rPr lang="en-US" sz="3200" u="sng" dirty="0">
                <a:latin typeface="+mj-lt"/>
              </a:rPr>
              <a:t>o</a:t>
            </a:r>
            <a:r>
              <a:rPr lang="en-US" sz="3200" dirty="0">
                <a:latin typeface="+mj-lt"/>
              </a:rPr>
              <a:t>x			B. r</a:t>
            </a:r>
            <a:r>
              <a:rPr lang="en-US" sz="3200" u="sng" dirty="0">
                <a:latin typeface="+mj-lt"/>
              </a:rPr>
              <a:t>o</a:t>
            </a:r>
            <a:r>
              <a:rPr lang="en-US" sz="3200" dirty="0">
                <a:latin typeface="+mj-lt"/>
              </a:rPr>
              <a:t>w		C. p</a:t>
            </a:r>
            <a:r>
              <a:rPr lang="en-US" sz="3200" u="sng" dirty="0">
                <a:latin typeface="+mj-lt"/>
              </a:rPr>
              <a:t>o</a:t>
            </a:r>
            <a:r>
              <a:rPr lang="en-US" sz="3200" dirty="0">
                <a:latin typeface="+mj-lt"/>
              </a:rPr>
              <a:t>p		D. h</a:t>
            </a:r>
            <a:r>
              <a:rPr lang="en-US" sz="3200" u="sng" dirty="0">
                <a:latin typeface="+mj-lt"/>
              </a:rPr>
              <a:t>o</a:t>
            </a:r>
            <a:r>
              <a:rPr lang="en-US" sz="3200" dirty="0">
                <a:latin typeface="+mj-lt"/>
              </a:rPr>
              <a:t>p</a:t>
            </a:r>
          </a:p>
        </p:txBody>
      </p:sp>
      <p:sp>
        <p:nvSpPr>
          <p:cNvPr id="10" name="Oval 9"/>
          <p:cNvSpPr/>
          <p:nvPr/>
        </p:nvSpPr>
        <p:spPr>
          <a:xfrm>
            <a:off x="651112" y="1442325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75992" y="3389162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9796" y="362646"/>
            <a:ext cx="14829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underlined part is  pronounced differently </a:t>
            </a:r>
          </a:p>
          <a:p>
            <a:r>
              <a:rPr lang="en-US" sz="3200">
                <a:solidFill>
                  <a:srgbClr val="0070C0"/>
                </a:solidFill>
              </a:rPr>
              <a:t>from that of the other words.</a:t>
            </a:r>
          </a:p>
        </p:txBody>
      </p:sp>
      <p:sp>
        <p:nvSpPr>
          <p:cNvPr id="14" name="Oval 13"/>
          <p:cNvSpPr/>
          <p:nvPr/>
        </p:nvSpPr>
        <p:spPr>
          <a:xfrm>
            <a:off x="3775992" y="5292962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66906" y="1736246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ɑːt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859580" y="1736246"/>
            <a:ext cx="251137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/feɪm/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42480" y="1736246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/pleɪ/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457142" y="1661160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/greɪd/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4360" y="3694884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/naɪt/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912139" y="3631409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 /fɪlm/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744256" y="3680450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/saɪt/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576373" y="3602666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/flaɪt/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91541" y="5666844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/bɒks/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119094" y="5656789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/rəʊ/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576590" y="5666844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/pɒp/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576373" y="5690658"/>
            <a:ext cx="265168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/hɒp/</a:t>
            </a:r>
          </a:p>
        </p:txBody>
      </p:sp>
    </p:spTree>
    <p:extLst>
      <p:ext uri="{BB962C8B-B14F-4D97-AF65-F5344CB8AC3E}">
        <p14:creationId xmlns:p14="http://schemas.microsoft.com/office/powerpoint/2010/main" val="399224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6342" y="471949"/>
            <a:ext cx="9063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</a:rPr>
              <a:t>Match the exchanges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237197"/>
              </p:ext>
            </p:extLst>
          </p:nvPr>
        </p:nvGraphicFramePr>
        <p:xfrm>
          <a:off x="0" y="1118280"/>
          <a:ext cx="12192000" cy="4982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3755">
                  <a:extLst>
                    <a:ext uri="{9D8B030D-6E8A-4147-A177-3AD203B41FA5}">
                      <a16:colId xmlns:a16="http://schemas.microsoft.com/office/drawing/2014/main" val="2990254306"/>
                    </a:ext>
                  </a:extLst>
                </a:gridCol>
                <a:gridCol w="5378245">
                  <a:extLst>
                    <a:ext uri="{9D8B030D-6E8A-4147-A177-3AD203B41FA5}">
                      <a16:colId xmlns:a16="http://schemas.microsoft.com/office/drawing/2014/main" val="1348694643"/>
                    </a:ext>
                  </a:extLst>
                </a:gridCol>
              </a:tblGrid>
              <a:tr h="1095858">
                <a:tc>
                  <a:txBody>
                    <a:bodyPr/>
                    <a:lstStyle/>
                    <a:p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1. Will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</a:rPr>
                        <a:t> you pay in cash or by card?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>
                          <a:solidFill>
                            <a:schemeClr val="tx1"/>
                          </a:solidFill>
                        </a:rPr>
                        <a:t>a. Let me check.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651988"/>
                  </a:ext>
                </a:extLst>
              </a:tr>
              <a:tr h="1106392">
                <a:tc>
                  <a:txBody>
                    <a:bodyPr/>
                    <a:lstStyle/>
                    <a:p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2. What about the one at 8:00 p.m., then?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>
                          <a:solidFill>
                            <a:schemeClr val="tx1"/>
                          </a:solidFill>
                        </a:rPr>
                        <a:t>b. I see.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514871"/>
                  </a:ext>
                </a:extLst>
              </a:tr>
              <a:tr h="1601639">
                <a:tc>
                  <a:txBody>
                    <a:bodyPr/>
                    <a:lstStyle/>
                    <a:p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n-US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that for the 3:30 p.m. performance or the 6:30 p.m.?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c. By card, please.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871025"/>
                  </a:ext>
                </a:extLst>
              </a:tr>
              <a:tr h="1095858">
                <a:tc>
                  <a:txBody>
                    <a:bodyPr/>
                    <a:lstStyle/>
                    <a:p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4. </a:t>
                      </a:r>
                      <a:r>
                        <a:rPr lang="en-US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I’m sorry, but it’s sold out.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d. The later show, please.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096114"/>
                  </a:ext>
                </a:extLst>
              </a:tr>
            </a:tbl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DEE37EA-4A9F-CF8C-3037-026BAC645D2B}"/>
              </a:ext>
            </a:extLst>
          </p:cNvPr>
          <p:cNvCxnSpPr>
            <a:cxnSpLocks/>
          </p:cNvCxnSpPr>
          <p:nvPr/>
        </p:nvCxnSpPr>
        <p:spPr>
          <a:xfrm>
            <a:off x="6345382" y="1745023"/>
            <a:ext cx="644235" cy="23694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3108611-74CB-C6A2-0812-9B69D1274B13}"/>
              </a:ext>
            </a:extLst>
          </p:cNvPr>
          <p:cNvCxnSpPr>
            <a:cxnSpLocks/>
          </p:cNvCxnSpPr>
          <p:nvPr/>
        </p:nvCxnSpPr>
        <p:spPr>
          <a:xfrm flipV="1">
            <a:off x="5707106" y="1745023"/>
            <a:ext cx="1150893" cy="8832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0E09180-05BF-CADB-57EE-C17B663701A8}"/>
              </a:ext>
            </a:extLst>
          </p:cNvPr>
          <p:cNvCxnSpPr>
            <a:cxnSpLocks/>
          </p:cNvCxnSpPr>
          <p:nvPr/>
        </p:nvCxnSpPr>
        <p:spPr>
          <a:xfrm>
            <a:off x="5707106" y="4475242"/>
            <a:ext cx="1234021" cy="10111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6BCD845-1C53-BD2C-8159-ACC81015FC9C}"/>
              </a:ext>
            </a:extLst>
          </p:cNvPr>
          <p:cNvCxnSpPr/>
          <p:nvPr/>
        </p:nvCxnSpPr>
        <p:spPr>
          <a:xfrm flipV="1">
            <a:off x="5340494" y="2628308"/>
            <a:ext cx="1600633" cy="29723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15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5" y="2581801"/>
            <a:ext cx="10357653" cy="12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Act out a dialogue buying tickets for a performance.</a:t>
            </a: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- Pronounce /ɪ/, /</a:t>
            </a:r>
            <a:r>
              <a:rPr lang="en-US" sz="3600" dirty="0" err="1">
                <a:solidFill>
                  <a:srgbClr val="0070C0"/>
                </a:solidFill>
                <a:ea typeface="Calibri" panose="020F0502020204030204" pitchFamily="34" charset="0"/>
              </a:rPr>
              <a:t>i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:/, /</a:t>
            </a:r>
            <a:r>
              <a:rPr lang="en-US" sz="3600" dirty="0" err="1">
                <a:solidFill>
                  <a:srgbClr val="0070C0"/>
                </a:solidFill>
                <a:ea typeface="Calibri" panose="020F0502020204030204" pitchFamily="34" charset="0"/>
              </a:rPr>
              <a:t>əʊ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/, /</a:t>
            </a:r>
            <a:r>
              <a:rPr lang="en-US" sz="3600" dirty="0" err="1">
                <a:solidFill>
                  <a:srgbClr val="0070C0"/>
                </a:solidFill>
                <a:ea typeface="Calibri" panose="020F0502020204030204" pitchFamily="34" charset="0"/>
              </a:rPr>
              <a:t>aʊ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/.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028752" y="75022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</p:spTree>
    <p:extLst>
      <p:ext uri="{BB962C8B-B14F-4D97-AF65-F5344CB8AC3E}">
        <p14:creationId xmlns:p14="http://schemas.microsoft.com/office/powerpoint/2010/main" val="3582600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5825" y="2698759"/>
            <a:ext cx="11429995" cy="12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sz="3600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act out a dialogue about buying tickets for a performance.</a:t>
            </a:r>
            <a:endParaRPr lang="en-US" sz="36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i="1" dirty="0">
                <a:solidFill>
                  <a:srgbClr val="0070C0"/>
                </a:solidFill>
                <a:ea typeface="Calibri" panose="020F0502020204030204" pitchFamily="34" charset="0"/>
              </a:rPr>
              <a:t>- pronounce /ɪ/, /</a:t>
            </a:r>
            <a:r>
              <a:rPr lang="en-US" sz="3600" i="1" dirty="0" err="1">
                <a:solidFill>
                  <a:srgbClr val="0070C0"/>
                </a:solidFill>
                <a:ea typeface="Calibri" panose="020F0502020204030204" pitchFamily="34" charset="0"/>
              </a:rPr>
              <a:t>i</a:t>
            </a:r>
            <a:r>
              <a:rPr lang="en-US" sz="3600" i="1" dirty="0">
                <a:solidFill>
                  <a:srgbClr val="0070C0"/>
                </a:solidFill>
                <a:ea typeface="Calibri" panose="020F0502020204030204" pitchFamily="34" charset="0"/>
              </a:rPr>
              <a:t>:/, /</a:t>
            </a:r>
            <a:r>
              <a:rPr lang="en-US" sz="3600" i="1" dirty="0" err="1">
                <a:solidFill>
                  <a:srgbClr val="0070C0"/>
                </a:solidFill>
                <a:ea typeface="Calibri" panose="020F0502020204030204" pitchFamily="34" charset="0"/>
              </a:rPr>
              <a:t>əʊ</a:t>
            </a:r>
            <a:r>
              <a:rPr lang="en-US" sz="3600" i="1" dirty="0">
                <a:solidFill>
                  <a:srgbClr val="0070C0"/>
                </a:solidFill>
                <a:ea typeface="Calibri" panose="020F0502020204030204" pitchFamily="34" charset="0"/>
              </a:rPr>
              <a:t>/, /</a:t>
            </a:r>
            <a:r>
              <a:rPr lang="en-US" sz="3600" i="1" dirty="0" err="1">
                <a:solidFill>
                  <a:srgbClr val="0070C0"/>
                </a:solidFill>
                <a:ea typeface="Calibri" panose="020F0502020204030204" pitchFamily="34" charset="0"/>
              </a:rPr>
              <a:t>aʊ</a:t>
            </a:r>
            <a:r>
              <a:rPr lang="en-US" sz="3600" i="1" dirty="0">
                <a:solidFill>
                  <a:srgbClr val="0070C0"/>
                </a:solidFill>
                <a:ea typeface="Calibri" panose="020F0502020204030204" pitchFamily="34" charset="0"/>
              </a:rPr>
              <a:t>/.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err="1">
                <a:solidFill>
                  <a:srgbClr val="0070C0"/>
                </a:solidFill>
              </a:rPr>
              <a:t>Practise</a:t>
            </a:r>
            <a:r>
              <a:rPr lang="en-US" sz="3600" i="1">
                <a:solidFill>
                  <a:srgbClr val="0070C0"/>
                </a:solidFill>
              </a:rPr>
              <a:t> pronouncing /ɪ/, /i:/, /əʊ/, /aʊ/.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Do </a:t>
            </a:r>
            <a:r>
              <a:rPr lang="en-US" sz="3600" i="1" dirty="0">
                <a:solidFill>
                  <a:srgbClr val="0070C0"/>
                </a:solidFill>
              </a:rPr>
              <a:t>the exercises in </a:t>
            </a:r>
            <a:r>
              <a:rPr lang="en-US" sz="3600" b="1" i="1" dirty="0">
                <a:solidFill>
                  <a:srgbClr val="0070C0"/>
                </a:solidFill>
              </a:rPr>
              <a:t>TA 7 Right on WB </a:t>
            </a:r>
            <a:r>
              <a:rPr lang="en-US" sz="3600" i="1" dirty="0">
                <a:solidFill>
                  <a:srgbClr val="0070C0"/>
                </a:solidFill>
              </a:rPr>
              <a:t>(</a:t>
            </a:r>
            <a:r>
              <a:rPr lang="en-US" sz="3600" i="1">
                <a:solidFill>
                  <a:srgbClr val="0070C0"/>
                </a:solidFill>
              </a:rPr>
              <a:t>page 29).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Prepare </a:t>
            </a:r>
            <a:r>
              <a:rPr lang="en-US" sz="3600" i="1" dirty="0">
                <a:solidFill>
                  <a:srgbClr val="0070C0"/>
                </a:solidFill>
              </a:rPr>
              <a:t>the next lesson (</a:t>
            </a:r>
            <a:r>
              <a:rPr lang="en-US" sz="3600" i="1">
                <a:solidFill>
                  <a:srgbClr val="0070C0"/>
                </a:solidFill>
              </a:rPr>
              <a:t>page 52 SB)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762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80352" y="297361"/>
            <a:ext cx="11725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Name the pictures.</a:t>
            </a:r>
          </a:p>
        </p:txBody>
      </p:sp>
      <p:pic>
        <p:nvPicPr>
          <p:cNvPr id="9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466" y="427616"/>
            <a:ext cx="959355" cy="6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3839" y="348840"/>
            <a:ext cx="37446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64" y="1179837"/>
            <a:ext cx="3054807" cy="24706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827" y="1158029"/>
            <a:ext cx="2950082" cy="24543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965" y="1039504"/>
            <a:ext cx="3120722" cy="24941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963" y="3981883"/>
            <a:ext cx="3054807" cy="24365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9809" y="3981883"/>
            <a:ext cx="2853100" cy="23599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8690" y="3867000"/>
            <a:ext cx="2835271" cy="2474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30766F-E56A-A596-2024-FD5008516C14}"/>
              </a:ext>
            </a:extLst>
          </p:cNvPr>
          <p:cNvSpPr txBox="1"/>
          <p:nvPr/>
        </p:nvSpPr>
        <p:spPr>
          <a:xfrm>
            <a:off x="1536100" y="2966070"/>
            <a:ext cx="19844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stage</a:t>
            </a:r>
            <a:endParaRPr lang="en-US" sz="3600" strike="sngStrike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A548C7-FA6E-DD15-19C0-15710CF718AD}"/>
              </a:ext>
            </a:extLst>
          </p:cNvPr>
          <p:cNvSpPr txBox="1"/>
          <p:nvPr/>
        </p:nvSpPr>
        <p:spPr>
          <a:xfrm>
            <a:off x="5110573" y="2934564"/>
            <a:ext cx="19844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balcony</a:t>
            </a:r>
            <a:endParaRPr lang="en-US" sz="3600" strike="sngStrike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DD5F2-158C-4601-8C9B-CC34EA463B8E}"/>
              </a:ext>
            </a:extLst>
          </p:cNvPr>
          <p:cNvSpPr txBox="1"/>
          <p:nvPr/>
        </p:nvSpPr>
        <p:spPr>
          <a:xfrm>
            <a:off x="9164547" y="2797491"/>
            <a:ext cx="19844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aisle</a:t>
            </a:r>
            <a:endParaRPr lang="en-US" sz="3600" strike="sngStrike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E47663-D168-62B0-2441-D37F7206ABF1}"/>
              </a:ext>
            </a:extLst>
          </p:cNvPr>
          <p:cNvSpPr txBox="1"/>
          <p:nvPr/>
        </p:nvSpPr>
        <p:spPr>
          <a:xfrm>
            <a:off x="1555524" y="5727423"/>
            <a:ext cx="19844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row</a:t>
            </a:r>
            <a:endParaRPr lang="en-US" sz="3600" strike="sngStrike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7A3597-BD14-8AF1-2F6C-2D868E00D5A0}"/>
              </a:ext>
            </a:extLst>
          </p:cNvPr>
          <p:cNvSpPr txBox="1"/>
          <p:nvPr/>
        </p:nvSpPr>
        <p:spPr>
          <a:xfrm>
            <a:off x="5517943" y="5647211"/>
            <a:ext cx="19844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box</a:t>
            </a:r>
            <a:endParaRPr lang="en-US" sz="3600" strike="sngStrike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BC8F84-CDB0-0D39-4E8C-92E7C4449FF3}"/>
              </a:ext>
            </a:extLst>
          </p:cNvPr>
          <p:cNvSpPr txBox="1"/>
          <p:nvPr/>
        </p:nvSpPr>
        <p:spPr>
          <a:xfrm>
            <a:off x="8954343" y="5574338"/>
            <a:ext cx="19844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curtain</a:t>
            </a:r>
            <a:endParaRPr lang="en-US" sz="3600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728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2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138" y="304642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7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460" y="651783"/>
            <a:ext cx="9129939" cy="3262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857" y="4062709"/>
            <a:ext cx="11945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What are the sentences from?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362856" y="5104003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What are you going to do?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857" y="4572239"/>
            <a:ext cx="107115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 A dialogue between a ticket clerk and a customer.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856" y="5635767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Identify who says which sentence.</a:t>
            </a:r>
            <a:endParaRPr lang="en-US" sz="3000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965" y="419874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Pre - Speaking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7487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424543"/>
            <a:ext cx="99822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143" y="1132158"/>
            <a:ext cx="12046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FrutigerLTStd-Bold"/>
              </a:rPr>
              <a:t>The sentences below are from a dialogue between a ticket clerk </a:t>
            </a:r>
            <a:r>
              <a:rPr lang="en-US" sz="3600" i="1" dirty="0">
                <a:solidFill>
                  <a:srgbClr val="0070C0"/>
                </a:solidFill>
                <a:latin typeface="FrutigerLTStd-Italic"/>
              </a:rPr>
              <a:t>(TC) </a:t>
            </a:r>
            <a:r>
              <a:rPr lang="en-US" sz="3600" dirty="0">
                <a:solidFill>
                  <a:srgbClr val="0070C0"/>
                </a:solidFill>
                <a:latin typeface="FrutigerLTStd-Bold"/>
              </a:rPr>
              <a:t>and a customer </a:t>
            </a:r>
            <a:r>
              <a:rPr lang="en-US" sz="3600" i="1" dirty="0">
                <a:solidFill>
                  <a:srgbClr val="0070C0"/>
                </a:solidFill>
                <a:latin typeface="FrutigerLTStd-Italic"/>
              </a:rPr>
              <a:t>(C)</a:t>
            </a:r>
            <a:r>
              <a:rPr lang="en-US" sz="3600" dirty="0">
                <a:solidFill>
                  <a:srgbClr val="0070C0"/>
                </a:solidFill>
                <a:latin typeface="FrutigerLTStd-Bold"/>
              </a:rPr>
              <a:t>. Who says each sentence?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0467" y="2430502"/>
            <a:ext cx="11776208" cy="363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>
                <a:latin typeface="FrutigerLTStd-Roman"/>
              </a:rPr>
              <a:t>• Is that for the 2:30 p.m. performance or the 7:30 p.m.? _______</a:t>
            </a:r>
            <a:br>
              <a:rPr lang="en-US" sz="3600" dirty="0">
                <a:latin typeface="FrutigerLTStd-Roman"/>
              </a:rPr>
            </a:br>
            <a:r>
              <a:rPr lang="en-US" sz="3600" dirty="0">
                <a:latin typeface="FrutigerLTStd-Roman"/>
              </a:rPr>
              <a:t>• Can I have the ones next to the aisle, please? _______</a:t>
            </a:r>
            <a:br>
              <a:rPr lang="en-US" sz="3600" dirty="0">
                <a:latin typeface="FrutigerLTStd-Roman"/>
              </a:rPr>
            </a:br>
            <a:r>
              <a:rPr lang="en-US" sz="3600" dirty="0">
                <a:latin typeface="FrutigerLTStd-Roman"/>
              </a:rPr>
              <a:t>• They’re £45 each, so that’s £90, please. _______</a:t>
            </a:r>
            <a:br>
              <a:rPr lang="en-US" sz="3600" dirty="0">
                <a:latin typeface="FrutigerLTStd-Roman"/>
              </a:rPr>
            </a:br>
            <a:r>
              <a:rPr lang="en-US" sz="3600" dirty="0">
                <a:latin typeface="FrutigerLTStd-Roman"/>
              </a:rPr>
              <a:t>• Cash, please. _______</a:t>
            </a:r>
            <a:r>
              <a:rPr lang="en-US" sz="36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73A24-46CC-7D53-F8E5-AB4BACF21459}"/>
              </a:ext>
            </a:extLst>
          </p:cNvPr>
          <p:cNvSpPr txBox="1"/>
          <p:nvPr/>
        </p:nvSpPr>
        <p:spPr>
          <a:xfrm>
            <a:off x="9619065" y="3978082"/>
            <a:ext cx="19844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endParaRPr lang="en-US" sz="3600" strike="sngStrike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6C2174-81E5-4C2F-B932-4FE0833A0F6B}"/>
              </a:ext>
            </a:extLst>
          </p:cNvPr>
          <p:cNvSpPr txBox="1"/>
          <p:nvPr/>
        </p:nvSpPr>
        <p:spPr>
          <a:xfrm>
            <a:off x="731695" y="3256538"/>
            <a:ext cx="19844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TC</a:t>
            </a:r>
            <a:endParaRPr lang="en-US" sz="3600" strike="sngStrike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FD3CB8-663C-E110-A536-57066524E3B8}"/>
              </a:ext>
            </a:extLst>
          </p:cNvPr>
          <p:cNvSpPr txBox="1"/>
          <p:nvPr/>
        </p:nvSpPr>
        <p:spPr>
          <a:xfrm>
            <a:off x="8521350" y="4711795"/>
            <a:ext cx="19844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TC</a:t>
            </a:r>
            <a:endParaRPr lang="en-US" sz="3600" strike="sngStrike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CC6A7B-D4EE-4D84-5809-71104741D243}"/>
              </a:ext>
            </a:extLst>
          </p:cNvPr>
          <p:cNvSpPr txBox="1"/>
          <p:nvPr/>
        </p:nvSpPr>
        <p:spPr>
          <a:xfrm>
            <a:off x="3752389" y="5426536"/>
            <a:ext cx="19844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endParaRPr lang="en-US" sz="3600" strike="sngStrike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A0720A-CC4A-210A-9693-B6206482BDBD}"/>
              </a:ext>
            </a:extLst>
          </p:cNvPr>
          <p:cNvCxnSpPr>
            <a:cxnSpLocks/>
          </p:cNvCxnSpPr>
          <p:nvPr/>
        </p:nvCxnSpPr>
        <p:spPr>
          <a:xfrm>
            <a:off x="654288" y="3053321"/>
            <a:ext cx="3948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27CB5C-123B-E8EA-A23A-B6006C4BE094}"/>
              </a:ext>
            </a:extLst>
          </p:cNvPr>
          <p:cNvCxnSpPr>
            <a:cxnSpLocks/>
          </p:cNvCxnSpPr>
          <p:nvPr/>
        </p:nvCxnSpPr>
        <p:spPr>
          <a:xfrm>
            <a:off x="2716150" y="3065728"/>
            <a:ext cx="48861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468B9A-489B-4632-11C2-5BE44028ED7F}"/>
              </a:ext>
            </a:extLst>
          </p:cNvPr>
          <p:cNvCxnSpPr>
            <a:cxnSpLocks/>
          </p:cNvCxnSpPr>
          <p:nvPr/>
        </p:nvCxnSpPr>
        <p:spPr>
          <a:xfrm>
            <a:off x="8938300" y="3058768"/>
            <a:ext cx="16729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0C8AC8-BEEE-39AC-8CC7-7EDE4D28AC48}"/>
              </a:ext>
            </a:extLst>
          </p:cNvPr>
          <p:cNvCxnSpPr>
            <a:cxnSpLocks/>
          </p:cNvCxnSpPr>
          <p:nvPr/>
        </p:nvCxnSpPr>
        <p:spPr>
          <a:xfrm>
            <a:off x="731695" y="4491836"/>
            <a:ext cx="7548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3246FA-215A-6548-85F3-A04D3DECEBB8}"/>
              </a:ext>
            </a:extLst>
          </p:cNvPr>
          <p:cNvCxnSpPr>
            <a:cxnSpLocks/>
          </p:cNvCxnSpPr>
          <p:nvPr/>
        </p:nvCxnSpPr>
        <p:spPr>
          <a:xfrm>
            <a:off x="4477022" y="4508541"/>
            <a:ext cx="29758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15BF4F0-8D7E-8155-9488-2528BAAA5B82}"/>
              </a:ext>
            </a:extLst>
          </p:cNvPr>
          <p:cNvCxnSpPr>
            <a:cxnSpLocks/>
          </p:cNvCxnSpPr>
          <p:nvPr/>
        </p:nvCxnSpPr>
        <p:spPr>
          <a:xfrm>
            <a:off x="2220177" y="5255087"/>
            <a:ext cx="16713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F05B97-6629-17BC-C232-5443F0BEB2FE}"/>
              </a:ext>
            </a:extLst>
          </p:cNvPr>
          <p:cNvCxnSpPr>
            <a:cxnSpLocks/>
          </p:cNvCxnSpPr>
          <p:nvPr/>
        </p:nvCxnSpPr>
        <p:spPr>
          <a:xfrm>
            <a:off x="5736844" y="5255087"/>
            <a:ext cx="72775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02648E-115B-46D7-ACC3-8ACCD316856A}"/>
              </a:ext>
            </a:extLst>
          </p:cNvPr>
          <p:cNvCxnSpPr>
            <a:cxnSpLocks/>
          </p:cNvCxnSpPr>
          <p:nvPr/>
        </p:nvCxnSpPr>
        <p:spPr>
          <a:xfrm>
            <a:off x="786808" y="5932660"/>
            <a:ext cx="23100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05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9451</TotalTime>
  <Words>1861</Words>
  <Application>Microsoft Office PowerPoint</Application>
  <PresentationFormat>Widescreen</PresentationFormat>
  <Paragraphs>148</Paragraphs>
  <Slides>31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FrutigerLTStd-Bold</vt:lpstr>
      <vt:lpstr>FrutigerLTStd-Italic</vt:lpstr>
      <vt:lpstr>FrutigerLTStd-Roman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247</cp:revision>
  <dcterms:created xsi:type="dcterms:W3CDTF">2020-12-08T03:17:05Z</dcterms:created>
  <dcterms:modified xsi:type="dcterms:W3CDTF">2022-12-19T04:05:48Z</dcterms:modified>
</cp:coreProperties>
</file>