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FCB1-CB95-4237-862B-58D2DE8B5E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37490487-AE51-4469-A176-6D168A56A1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A2809919-2350-4CDE-ACA4-CD1734BAE722}"/>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5" name="Footer Placeholder 4">
            <a:extLst>
              <a:ext uri="{FF2B5EF4-FFF2-40B4-BE49-F238E27FC236}">
                <a16:creationId xmlns:a16="http://schemas.microsoft.com/office/drawing/2014/main" id="{E649FEF5-A0CE-4C84-9C7C-EEA127CF09F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8F8B45A-F6C0-4A57-9CC3-CCBA725E2285}"/>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382485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A49D-389A-4696-8C8D-160F7A65FBAF}"/>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8062A526-28BF-447D-9683-30B02E6649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CD0D591-88CE-4DF8-953F-FDFE8D7B921F}"/>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5" name="Footer Placeholder 4">
            <a:extLst>
              <a:ext uri="{FF2B5EF4-FFF2-40B4-BE49-F238E27FC236}">
                <a16:creationId xmlns:a16="http://schemas.microsoft.com/office/drawing/2014/main" id="{DBDF2E3F-FA0B-4348-AE1F-9DC8AA24AC9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0707D70-70B1-4CB1-B52A-5523E9634FC0}"/>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412467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3B454D-F7D9-4F8A-8EF8-67D229C941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205D7B14-6AFC-4571-B3C6-6C0798A3FA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CA70D20-AA26-4F22-8CFA-77EBBBD32601}"/>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5" name="Footer Placeholder 4">
            <a:extLst>
              <a:ext uri="{FF2B5EF4-FFF2-40B4-BE49-F238E27FC236}">
                <a16:creationId xmlns:a16="http://schemas.microsoft.com/office/drawing/2014/main" id="{90AB44A8-8104-4461-BA84-88C4533A103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7D5C24C-1DFB-4E70-9084-D03883636780}"/>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1099063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EF1F-242C-46EF-8763-98CFF7EED7E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8D28D86-407B-48E6-974B-02CD98FCDB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CD1AB87-0245-4A2B-8E1D-526BBDC9C0B1}"/>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5" name="Footer Placeholder 4">
            <a:extLst>
              <a:ext uri="{FF2B5EF4-FFF2-40B4-BE49-F238E27FC236}">
                <a16:creationId xmlns:a16="http://schemas.microsoft.com/office/drawing/2014/main" id="{E6609D16-6A3B-49BF-8EE2-53398BB7380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44B7A06-F9C3-4074-BC10-4D44E6131973}"/>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136447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2E91A-6354-48D5-9148-6AFF335A06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E8119232-8BF0-4604-9323-75D03EB9C3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8FE83C-87C0-4899-84C5-DF8EC52C7819}"/>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5" name="Footer Placeholder 4">
            <a:extLst>
              <a:ext uri="{FF2B5EF4-FFF2-40B4-BE49-F238E27FC236}">
                <a16:creationId xmlns:a16="http://schemas.microsoft.com/office/drawing/2014/main" id="{E4C47AE7-C680-4DBD-A888-DCDFCFD73A2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FBB98CB-65F2-4653-AB4B-DD1ACFCD812F}"/>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2058070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571B4-A3AB-473E-A9F5-4ED5111F77C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2B80F6BC-29FB-4BD1-BE67-14867723BD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98E593E7-0C40-4D3B-A4D8-B3FFA17608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1438FA1A-AE7F-453D-9862-9C763E7BD65F}"/>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6" name="Footer Placeholder 5">
            <a:extLst>
              <a:ext uri="{FF2B5EF4-FFF2-40B4-BE49-F238E27FC236}">
                <a16:creationId xmlns:a16="http://schemas.microsoft.com/office/drawing/2014/main" id="{61834CAB-5233-4ED3-B422-B5AA3F23512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91B0303-D0B7-4262-9986-AFD7FBB04C4A}"/>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1284901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9C2BD-56CC-4F6D-BC13-36702DE0396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42539B8-DAEC-4FE9-BD65-D015310402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DE1754-7602-48BB-B634-FB8D0A9A1B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BAA68610-027A-4941-9BE6-9079A1137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D4471D-0C3F-44E0-934D-81C55759A4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457DE455-7AA6-43B8-AEAF-85D0F3AB3842}"/>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8" name="Footer Placeholder 7">
            <a:extLst>
              <a:ext uri="{FF2B5EF4-FFF2-40B4-BE49-F238E27FC236}">
                <a16:creationId xmlns:a16="http://schemas.microsoft.com/office/drawing/2014/main" id="{E6049BAE-8A47-4073-8EDD-0DD8159F60F3}"/>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AF97B32C-9CAA-4982-9EAC-1257018FBB18}"/>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16875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4C709-2FF6-4644-808C-3F2C5CE4D162}"/>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496BD2CF-663C-4024-B58D-D9F7E1210A72}"/>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4" name="Footer Placeholder 3">
            <a:extLst>
              <a:ext uri="{FF2B5EF4-FFF2-40B4-BE49-F238E27FC236}">
                <a16:creationId xmlns:a16="http://schemas.microsoft.com/office/drawing/2014/main" id="{11190CA7-CA6E-43E9-B6CF-B03B51041B7D}"/>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4FC30AD-5B1D-4772-835A-B5503BE7776B}"/>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1161325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E0E193-8FF5-4A6B-892C-BA70D160C0FB}"/>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3" name="Footer Placeholder 2">
            <a:extLst>
              <a:ext uri="{FF2B5EF4-FFF2-40B4-BE49-F238E27FC236}">
                <a16:creationId xmlns:a16="http://schemas.microsoft.com/office/drawing/2014/main" id="{1876735A-94D0-4B95-B848-46C5595A0B3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69CD2216-C149-4EA9-AE62-30C9E8A960F3}"/>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3029987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17B41-9685-4052-8E55-BC847E044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BDD018E-C9E8-4E21-BB7B-73FEF8EE1A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5B8320E4-66D4-47EF-BF9D-36BD76BC3C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30157C-5ADB-4434-AEFD-F7DC0DCBCC0E}"/>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6" name="Footer Placeholder 5">
            <a:extLst>
              <a:ext uri="{FF2B5EF4-FFF2-40B4-BE49-F238E27FC236}">
                <a16:creationId xmlns:a16="http://schemas.microsoft.com/office/drawing/2014/main" id="{CEBBF9D0-F96D-42EF-98AE-FA6DF21500B0}"/>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E56B173-9C37-4F46-97EF-359B599509AF}"/>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118271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40EA0-F01E-4F9A-9C96-6B3AC4806C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0C07BF9C-80E3-40E6-ABBB-752C2ED5D0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D0FE2F56-23FC-4277-BDF5-497232C232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F5EF53-DE82-4F11-9147-8D479777212B}"/>
              </a:ext>
            </a:extLst>
          </p:cNvPr>
          <p:cNvSpPr>
            <a:spLocks noGrp="1"/>
          </p:cNvSpPr>
          <p:nvPr>
            <p:ph type="dt" sz="half" idx="10"/>
          </p:nvPr>
        </p:nvSpPr>
        <p:spPr/>
        <p:txBody>
          <a:bodyPr/>
          <a:lstStyle/>
          <a:p>
            <a:fld id="{302036B9-8660-4D53-9245-2273D0083CAA}" type="datetimeFigureOut">
              <a:rPr lang="vi-VN" smtClean="0"/>
              <a:t>03/09/2020</a:t>
            </a:fld>
            <a:endParaRPr lang="vi-VN"/>
          </a:p>
        </p:txBody>
      </p:sp>
      <p:sp>
        <p:nvSpPr>
          <p:cNvPr id="6" name="Footer Placeholder 5">
            <a:extLst>
              <a:ext uri="{FF2B5EF4-FFF2-40B4-BE49-F238E27FC236}">
                <a16:creationId xmlns:a16="http://schemas.microsoft.com/office/drawing/2014/main" id="{CB3AE824-643D-4110-9012-0475EF23A6F0}"/>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BA5BFE1-3606-43A5-8471-2400B0CA16D3}"/>
              </a:ext>
            </a:extLst>
          </p:cNvPr>
          <p:cNvSpPr>
            <a:spLocks noGrp="1"/>
          </p:cNvSpPr>
          <p:nvPr>
            <p:ph type="sldNum" sz="quarter" idx="12"/>
          </p:nvPr>
        </p:nvSpPr>
        <p:spPr/>
        <p:txBody>
          <a:bodyPr/>
          <a:lstStyle/>
          <a:p>
            <a:fld id="{F58C2CD0-AF42-4302-A032-D08107A92081}" type="slidenum">
              <a:rPr lang="vi-VN" smtClean="0"/>
              <a:t>‹#›</a:t>
            </a:fld>
            <a:endParaRPr lang="vi-VN"/>
          </a:p>
        </p:txBody>
      </p:sp>
    </p:spTree>
    <p:extLst>
      <p:ext uri="{BB962C8B-B14F-4D97-AF65-F5344CB8AC3E}">
        <p14:creationId xmlns:p14="http://schemas.microsoft.com/office/powerpoint/2010/main" val="183983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810D62-EB4B-4037-B997-5D7D67D751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EB39617-9155-4BF8-81C1-6246CA0ACC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52695D4-30AF-41FE-B830-9F90C85626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2036B9-8660-4D53-9245-2273D0083CAA}" type="datetimeFigureOut">
              <a:rPr lang="vi-VN" smtClean="0"/>
              <a:t>03/09/2020</a:t>
            </a:fld>
            <a:endParaRPr lang="vi-VN"/>
          </a:p>
        </p:txBody>
      </p:sp>
      <p:sp>
        <p:nvSpPr>
          <p:cNvPr id="5" name="Footer Placeholder 4">
            <a:extLst>
              <a:ext uri="{FF2B5EF4-FFF2-40B4-BE49-F238E27FC236}">
                <a16:creationId xmlns:a16="http://schemas.microsoft.com/office/drawing/2014/main" id="{B43EADF0-7434-4329-9DC6-1E0D095B99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87E62D36-8EE7-4C8A-8569-D81CF7CD0B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C2CD0-AF42-4302-A032-D08107A92081}" type="slidenum">
              <a:rPr lang="vi-VN" smtClean="0"/>
              <a:t>‹#›</a:t>
            </a:fld>
            <a:endParaRPr lang="vi-VN"/>
          </a:p>
        </p:txBody>
      </p:sp>
    </p:spTree>
    <p:extLst>
      <p:ext uri="{BB962C8B-B14F-4D97-AF65-F5344CB8AC3E}">
        <p14:creationId xmlns:p14="http://schemas.microsoft.com/office/powerpoint/2010/main" val="3317057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 Id="rId5" Type="http://schemas.openxmlformats.org/officeDocument/2006/relationships/image" Target="../media/image32.png"/><Relationship Id="rId4" Type="http://schemas.openxmlformats.org/officeDocument/2006/relationships/image" Target="../media/image31.png"/></Relationships>
</file>

<file path=ppt/slides/_rels/slide1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7.xml"/><Relationship Id="rId5" Type="http://schemas.openxmlformats.org/officeDocument/2006/relationships/image" Target="../media/image37.png"/><Relationship Id="rId4" Type="http://schemas.openxmlformats.org/officeDocument/2006/relationships/image" Target="../media/image3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7.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 Id="rId4" Type="http://schemas.openxmlformats.org/officeDocument/2006/relationships/image" Target="../media/image45.png"/></Relationships>
</file>

<file path=ppt/slides/_rels/slide2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7.xml"/><Relationship Id="rId5" Type="http://schemas.openxmlformats.org/officeDocument/2006/relationships/image" Target="../media/image51.png"/><Relationship Id="rId4" Type="http://schemas.openxmlformats.org/officeDocument/2006/relationships/image" Target="../media/image50.png"/></Relationships>
</file>

<file path=ppt/slides/_rels/slide24.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7.xml"/><Relationship Id="rId5" Type="http://schemas.openxmlformats.org/officeDocument/2006/relationships/image" Target="../media/image55.png"/><Relationship Id="rId4" Type="http://schemas.openxmlformats.org/officeDocument/2006/relationships/image" Target="../media/image54.png"/></Relationships>
</file>

<file path=ppt/slides/_rels/slide25.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7.xml"/><Relationship Id="rId5" Type="http://schemas.openxmlformats.org/officeDocument/2006/relationships/image" Target="../media/image59.png"/><Relationship Id="rId4" Type="http://schemas.openxmlformats.org/officeDocument/2006/relationships/image" Target="../media/image58.png"/></Relationships>
</file>

<file path=ppt/slides/_rels/slide26.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7.xml"/><Relationship Id="rId5" Type="http://schemas.openxmlformats.org/officeDocument/2006/relationships/image" Target="../media/image63.png"/><Relationship Id="rId4" Type="http://schemas.openxmlformats.org/officeDocument/2006/relationships/image" Target="../media/image62.png"/></Relationships>
</file>

<file path=ppt/slides/_rels/slide27.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image" Target="../media/image64.png"/><Relationship Id="rId1" Type="http://schemas.openxmlformats.org/officeDocument/2006/relationships/slideLayout" Target="../slideLayouts/slideLayout7.xml"/><Relationship Id="rId5" Type="http://schemas.openxmlformats.org/officeDocument/2006/relationships/image" Target="../media/image67.png"/><Relationship Id="rId4" Type="http://schemas.openxmlformats.org/officeDocument/2006/relationships/image" Target="../media/image66.png"/></Relationships>
</file>

<file path=ppt/slides/_rels/slide28.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68.png"/><Relationship Id="rId1" Type="http://schemas.openxmlformats.org/officeDocument/2006/relationships/slideLayout" Target="../slideLayouts/slideLayout7.xml"/><Relationship Id="rId4" Type="http://schemas.openxmlformats.org/officeDocument/2006/relationships/image" Target="../media/image7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2" Type="http://schemas.openxmlformats.org/officeDocument/2006/relationships/image" Target="../media/image7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14C4088-C864-4AF0-B0CE-D4ED655709B4}"/>
              </a:ext>
            </a:extLst>
          </p:cNvPr>
          <p:cNvSpPr/>
          <p:nvPr/>
        </p:nvSpPr>
        <p:spPr>
          <a:xfrm>
            <a:off x="127000" y="63500"/>
            <a:ext cx="11938000" cy="448738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spcAft>
                <a:spcPts val="0"/>
              </a:spcAft>
              <a:tabLst>
                <a:tab pos="629920" algn="l"/>
              </a:tabLst>
            </a:pP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Câu 1: Một lò xo có khối lượng không đáng kể, độ cứng k = 20 N/m nằm ngang, một đầu A được giữ cố định đầu còn lại gắm với chất điểm m</a:t>
            </a:r>
            <a:r>
              <a:rPr lang="vi-VN" sz="2800" b="1" baseline="-25000"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1</a:t>
            </a: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 = 0,1 kg. Chất điểm m</a:t>
            </a:r>
            <a:r>
              <a:rPr lang="vi-VN" sz="2800" b="1" baseline="-25000"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1</a:t>
            </a: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 được gắn thêm chất điểm thứ hai m</a:t>
            </a:r>
            <a:r>
              <a:rPr lang="vi-VN" sz="2800" b="1" baseline="-25000"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2</a:t>
            </a: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 = 0,1 kg. Các chất điểm có thể dao động không ma sát trên trục Ox nằm ngang (gốc O ở vị trí cân bằng của hai vật) hướng từ điểm A về phía hai chất điểm m</a:t>
            </a:r>
            <a:r>
              <a:rPr lang="vi-VN" sz="2800" b="1" baseline="-25000"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1</a:t>
            </a: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 và m</a:t>
            </a:r>
            <a:r>
              <a:rPr lang="vi-VN" sz="2800" b="1" baseline="-25000"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2</a:t>
            </a: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 Thời điểm ban đầu giữ hai vật ở vị trí lò xo bị nén 4 cm rồi buông nhẹ để hệ dao động điều hòa. Gốc thời gian được chọn khi buông vật. Chỗ gắn hai chất điểm bị bong ra nếu lực kéo đó đạt đến 0,2 N. Thời điểm m</a:t>
            </a:r>
            <a:r>
              <a:rPr lang="vi-VN" sz="2800" b="1" baseline="-25000"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2</a:t>
            </a: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 bị tách ra khỏi m</a:t>
            </a:r>
            <a:r>
              <a:rPr lang="vi-VN" sz="2800" b="1" baseline="-25000"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1</a:t>
            </a:r>
            <a:r>
              <a:rPr lang="vi-VN"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 là:</a:t>
            </a:r>
          </a:p>
          <a:p>
            <a:r>
              <a:rPr lang="vi-VN" sz="2800" b="1" dirty="0">
                <a:solidFill>
                  <a:srgbClr val="FFFF00"/>
                </a:solidFill>
                <a:latin typeface="UTM Swiss Condensed" panose="02000500000000000000" pitchFamily="2" charset="0"/>
                <a:ea typeface="Arial" panose="020B0604020202020204" pitchFamily="34" charset="0"/>
              </a:rPr>
              <a:t>	 </a:t>
            </a:r>
            <a:endParaRPr lang="vi-VN" sz="2800" b="1" dirty="0">
              <a:solidFill>
                <a:srgbClr val="FFFF00"/>
              </a:solidFill>
              <a:latin typeface="UTM Swiss Condensed" panose="02000500000000000000" pitchFamily="2"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22AB755E-B63A-4240-BFEA-EDB16AD11FA7}"/>
                  </a:ext>
                </a:extLst>
              </p:cNvPr>
              <p:cNvSpPr/>
              <p:nvPr/>
            </p:nvSpPr>
            <p:spPr>
              <a:xfrm>
                <a:off x="762000" y="4550882"/>
                <a:ext cx="1197764" cy="664862"/>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𝝅</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𝟔</m:t>
                        </m:r>
                      </m:den>
                    </m:f>
                  </m:oMath>
                </a14:m>
                <a:r>
                  <a:rPr lang="vi-VN" sz="2800" b="1" dirty="0">
                    <a:solidFill>
                      <a:srgbClr val="FFFFFF"/>
                    </a:solidFill>
                    <a:latin typeface="UTM Swiss Condensed" panose="02000500000000000000" pitchFamily="2" charset="0"/>
                    <a:ea typeface="Times New Roman" panose="02020603050405020304" pitchFamily="18" charset="0"/>
                  </a:rPr>
                  <a:t> 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22AB755E-B63A-4240-BFEA-EDB16AD11FA7}"/>
                  </a:ext>
                </a:extLst>
              </p:cNvPr>
              <p:cNvSpPr>
                <a:spLocks noRot="1" noChangeAspect="1" noMove="1" noResize="1" noEditPoints="1" noAdjustHandles="1" noChangeArrowheads="1" noChangeShapeType="1" noTextEdit="1"/>
              </p:cNvSpPr>
              <p:nvPr/>
            </p:nvSpPr>
            <p:spPr>
              <a:xfrm>
                <a:off x="762000" y="4550882"/>
                <a:ext cx="1197764" cy="664862"/>
              </a:xfrm>
              <a:prstGeom prst="rect">
                <a:avLst/>
              </a:prstGeom>
              <a:blipFill>
                <a:blip r:embed="rId2"/>
                <a:stretch>
                  <a:fillRect l="-10204" t="-5505" r="-9694" b="-82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BD9A7117-53A8-4920-A7C2-08607DB959A7}"/>
                  </a:ext>
                </a:extLst>
              </p:cNvPr>
              <p:cNvSpPr/>
              <p:nvPr/>
            </p:nvSpPr>
            <p:spPr>
              <a:xfrm>
                <a:off x="3619500" y="4550882"/>
                <a:ext cx="2121093" cy="664862"/>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𝝅</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𝟏𝟎</m:t>
                        </m:r>
                      </m:den>
                    </m:f>
                  </m:oMath>
                </a14:m>
                <a:r>
                  <a:rPr lang="vi-VN" sz="2800" b="1" dirty="0">
                    <a:solidFill>
                      <a:srgbClr val="FFFFFF"/>
                    </a:solidFill>
                    <a:latin typeface="UTM Swiss Condensed" panose="02000500000000000000" pitchFamily="2" charset="0"/>
                    <a:ea typeface="Times New Roman" panose="02020603050405020304" pitchFamily="18" charset="0"/>
                  </a:rPr>
                  <a:t> 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BD9A7117-53A8-4920-A7C2-08607DB959A7}"/>
                  </a:ext>
                </a:extLst>
              </p:cNvPr>
              <p:cNvSpPr>
                <a:spLocks noRot="1" noChangeAspect="1" noMove="1" noResize="1" noEditPoints="1" noAdjustHandles="1" noChangeArrowheads="1" noChangeShapeType="1" noTextEdit="1"/>
              </p:cNvSpPr>
              <p:nvPr/>
            </p:nvSpPr>
            <p:spPr>
              <a:xfrm>
                <a:off x="3619500" y="4550882"/>
                <a:ext cx="2121093" cy="664862"/>
              </a:xfrm>
              <a:prstGeom prst="rect">
                <a:avLst/>
              </a:prstGeom>
              <a:blipFill>
                <a:blip r:embed="rId3"/>
                <a:stretch>
                  <a:fillRect l="-6034" t="-5505" r="-4885" b="-82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D01D0626-B01B-46AF-89CD-69B031969E65}"/>
                  </a:ext>
                </a:extLst>
              </p:cNvPr>
              <p:cNvSpPr/>
              <p:nvPr/>
            </p:nvSpPr>
            <p:spPr>
              <a:xfrm>
                <a:off x="6477000" y="4550882"/>
                <a:ext cx="1197764" cy="664862"/>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𝝅</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den>
                    </m:f>
                  </m:oMath>
                </a14:m>
                <a:r>
                  <a:rPr lang="vi-VN" sz="2800" b="1" dirty="0">
                    <a:solidFill>
                      <a:srgbClr val="FFFFFF"/>
                    </a:solidFill>
                    <a:latin typeface="UTM Swiss Condensed" panose="02000500000000000000" pitchFamily="2" charset="0"/>
                    <a:ea typeface="Times New Roman" panose="02020603050405020304" pitchFamily="18" charset="0"/>
                  </a:rPr>
                  <a:t> 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5" name="Rectangle 4">
                <a:extLst>
                  <a:ext uri="{FF2B5EF4-FFF2-40B4-BE49-F238E27FC236}">
                    <a16:creationId xmlns:a16="http://schemas.microsoft.com/office/drawing/2014/main" id="{D01D0626-B01B-46AF-89CD-69B031969E65}"/>
                  </a:ext>
                </a:extLst>
              </p:cNvPr>
              <p:cNvSpPr>
                <a:spLocks noRot="1" noChangeAspect="1" noMove="1" noResize="1" noEditPoints="1" noAdjustHandles="1" noChangeArrowheads="1" noChangeShapeType="1" noTextEdit="1"/>
              </p:cNvSpPr>
              <p:nvPr/>
            </p:nvSpPr>
            <p:spPr>
              <a:xfrm>
                <a:off x="6477000" y="4550882"/>
                <a:ext cx="1197764" cy="664862"/>
              </a:xfrm>
              <a:prstGeom prst="rect">
                <a:avLst/>
              </a:prstGeom>
              <a:blipFill>
                <a:blip r:embed="rId4"/>
                <a:stretch>
                  <a:fillRect l="-10714" t="-5505" r="-9694" b="-82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CD29C5AF-26BA-46A2-B9BF-98070ACF6FC6}"/>
                  </a:ext>
                </a:extLst>
              </p:cNvPr>
              <p:cNvSpPr/>
              <p:nvPr/>
            </p:nvSpPr>
            <p:spPr>
              <a:xfrm>
                <a:off x="9334500" y="4550882"/>
                <a:ext cx="1228221" cy="664862"/>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rPr>
                          <m:t>𝝅</m:t>
                        </m:r>
                      </m:num>
                      <m:den>
                        <m:r>
                          <a:rPr lang="vi-VN" sz="2800" b="1" i="1">
                            <a:solidFill>
                              <a:srgbClr val="FFFFFF"/>
                            </a:solidFill>
                            <a:latin typeface="Cambria Math" panose="02040503050406030204" pitchFamily="18" charset="0"/>
                            <a:ea typeface="Arial" panose="020B0604020202020204" pitchFamily="34" charset="0"/>
                          </a:rPr>
                          <m:t>𝟏𝟓</m:t>
                        </m:r>
                      </m:den>
                    </m:f>
                  </m:oMath>
                </a14:m>
                <a:r>
                  <a:rPr lang="vi-VN" sz="2800" b="1" dirty="0">
                    <a:solidFill>
                      <a:srgbClr val="FFFFFF"/>
                    </a:solidFill>
                    <a:latin typeface="UTM Swiss Condensed" panose="02000500000000000000" pitchFamily="2" charset="0"/>
                    <a:ea typeface="Times New Roman" panose="02020603050405020304" pitchFamily="18" charset="0"/>
                  </a:rPr>
                  <a:t> s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CD29C5AF-26BA-46A2-B9BF-98070ACF6FC6}"/>
                  </a:ext>
                </a:extLst>
              </p:cNvPr>
              <p:cNvSpPr>
                <a:spLocks noRot="1" noChangeAspect="1" noMove="1" noResize="1" noEditPoints="1" noAdjustHandles="1" noChangeArrowheads="1" noChangeShapeType="1" noTextEdit="1"/>
              </p:cNvSpPr>
              <p:nvPr/>
            </p:nvSpPr>
            <p:spPr>
              <a:xfrm>
                <a:off x="9334500" y="4550882"/>
                <a:ext cx="1228221" cy="664862"/>
              </a:xfrm>
              <a:prstGeom prst="rect">
                <a:avLst/>
              </a:prstGeom>
              <a:blipFill>
                <a:blip r:embed="rId5"/>
                <a:stretch>
                  <a:fillRect l="-9901" t="-5505" r="-8911" b="-8257"/>
                </a:stretch>
              </a:blipFill>
            </p:spPr>
            <p:txBody>
              <a:bodyPr/>
              <a:lstStyle/>
              <a:p>
                <a:r>
                  <a:rPr lang="vi-VN">
                    <a:noFill/>
                  </a:rPr>
                  <a:t> </a:t>
                </a:r>
              </a:p>
            </p:txBody>
          </p:sp>
        </mc:Fallback>
      </mc:AlternateContent>
      <p:sp>
        <p:nvSpPr>
          <p:cNvPr id="10" name="Oval 9">
            <a:extLst>
              <a:ext uri="{FF2B5EF4-FFF2-40B4-BE49-F238E27FC236}">
                <a16:creationId xmlns:a16="http://schemas.microsoft.com/office/drawing/2014/main" id="{14FF6C02-EB21-40CE-A0A4-0A8514FCD514}"/>
              </a:ext>
            </a:extLst>
          </p:cNvPr>
          <p:cNvSpPr/>
          <p:nvPr/>
        </p:nvSpPr>
        <p:spPr>
          <a:xfrm>
            <a:off x="9271000" y="448738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6842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10">
                                            <p:bg/>
                                          </p:spTgt>
                                        </p:tgtEl>
                                        <p:attrNameLst>
                                          <p:attrName>style.visibility</p:attrName>
                                        </p:attrNameLst>
                                      </p:cBhvr>
                                      <p:to>
                                        <p:strVal val="visible"/>
                                      </p:to>
                                    </p:set>
                                    <p:anim calcmode="lin" valueType="num">
                                      <p:cBhvr>
                                        <p:cTn id="27" dur="500" fill="hold"/>
                                        <p:tgtEl>
                                          <p:spTgt spid="10">
                                            <p:bg/>
                                          </p:spTgt>
                                        </p:tgtEl>
                                        <p:attrNameLst>
                                          <p:attrName>ppt_w</p:attrName>
                                        </p:attrNameLst>
                                      </p:cBhvr>
                                      <p:tavLst>
                                        <p:tav tm="0">
                                          <p:val>
                                            <p:fltVal val="0"/>
                                          </p:val>
                                        </p:tav>
                                        <p:tav tm="100000">
                                          <p:val>
                                            <p:strVal val="#ppt_w"/>
                                          </p:val>
                                        </p:tav>
                                      </p:tavLst>
                                    </p:anim>
                                    <p:anim calcmode="lin" valueType="num">
                                      <p:cBhvr>
                                        <p:cTn id="28" dur="500" fill="hold"/>
                                        <p:tgtEl>
                                          <p:spTgt spid="10">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10">
                                            <p:txEl>
                                              <p:pRg st="0" end="0"/>
                                            </p:txEl>
                                          </p:spTgt>
                                        </p:tgtEl>
                                        <p:attrNameLst>
                                          <p:attrName>style.visibility</p:attrName>
                                        </p:attrNameLst>
                                      </p:cBhvr>
                                      <p:to>
                                        <p:strVal val="visible"/>
                                      </p:to>
                                    </p:set>
                                    <p:anim calcmode="lin" valueType="num">
                                      <p:cBhvr>
                                        <p:cTn id="33"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10" grpId="0" build="p"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72929527-CCF1-4F28-A620-9AEE68DC8BA1}"/>
                  </a:ext>
                </a:extLst>
              </p:cNvPr>
              <p:cNvSpPr/>
              <p:nvPr/>
            </p:nvSpPr>
            <p:spPr>
              <a:xfrm>
                <a:off x="127000" y="63500"/>
                <a:ext cx="11938000" cy="2227597"/>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10: Một vật dao động điều hòa trên quỹ đạo dài 20cm. Sau </a:t>
                </a:r>
                <a14:m>
                  <m:oMath xmlns:m="http://schemas.openxmlformats.org/officeDocument/2006/math">
                    <m:f>
                      <m:fPr>
                        <m:ctrlPr>
                          <a:rPr lang="vi-VN" sz="2800" b="1" i="1">
                            <a:solidFill>
                              <a:srgbClr val="FFFF00"/>
                            </a:solidFill>
                            <a:latin typeface="Cambria Math" panose="02040503050406030204" pitchFamily="18" charset="0"/>
                          </a:rPr>
                        </m:ctrlPr>
                      </m:fPr>
                      <m:num>
                        <m:r>
                          <a:rPr lang="vi-VN" sz="2800" b="1">
                            <a:solidFill>
                              <a:srgbClr val="FFFF00"/>
                            </a:solidFill>
                            <a:latin typeface="Cambria Math" panose="02040503050406030204" pitchFamily="18" charset="0"/>
                          </a:rPr>
                          <m:t>𝟏</m:t>
                        </m:r>
                      </m:num>
                      <m:den>
                        <m:r>
                          <a:rPr lang="vi-VN" sz="2800" b="1">
                            <a:solidFill>
                              <a:srgbClr val="FFFF00"/>
                            </a:solidFill>
                            <a:latin typeface="Cambria Math" panose="02040503050406030204" pitchFamily="18" charset="0"/>
                          </a:rPr>
                          <m:t>𝟏𝟐</m:t>
                        </m:r>
                      </m:den>
                    </m:f>
                  </m:oMath>
                </a14:m>
                <a:r>
                  <a:rPr lang="vi-VN" sz="2800" b="1" dirty="0">
                    <a:solidFill>
                      <a:srgbClr val="FFFF00"/>
                    </a:solidFill>
                    <a:latin typeface="UTM Swiss Condensed" panose="02000500000000000000" pitchFamily="2" charset="0"/>
                    <a:cs typeface="Times New Roman" panose="02020603050405020304" pitchFamily="18" charset="0"/>
                  </a:rPr>
                  <a:t> s kể từ thời điểm ban đầu vật đi được 10cm mà chưa đổi chiều chuyển động vật đến vị trí có li độ 5cm theo chiều dương. Phương trình dao động của vật là</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72929527-CCF1-4F28-A620-9AEE68DC8BA1}"/>
                  </a:ext>
                </a:extLst>
              </p:cNvPr>
              <p:cNvSpPr>
                <a:spLocks noRot="1" noChangeAspect="1" noMove="1" noResize="1" noEditPoints="1" noAdjustHandles="1" noChangeArrowheads="1" noChangeShapeType="1" noTextEdit="1"/>
              </p:cNvSpPr>
              <p:nvPr/>
            </p:nvSpPr>
            <p:spPr>
              <a:xfrm>
                <a:off x="127000" y="63500"/>
                <a:ext cx="11938000" cy="2227597"/>
              </a:xfrm>
              <a:prstGeom prst="rect">
                <a:avLst/>
              </a:prstGeom>
              <a:blipFill>
                <a:blip r:embed="rId2"/>
                <a:stretch>
                  <a:fillRect l="-916" r="-86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8A0C7753-EE1E-4A0E-8879-130D94D24D58}"/>
                  </a:ext>
                </a:extLst>
              </p:cNvPr>
              <p:cNvSpPr/>
              <p:nvPr/>
            </p:nvSpPr>
            <p:spPr>
              <a:xfrm>
                <a:off x="508000" y="2291097"/>
                <a:ext cx="5814412" cy="714683"/>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A. x</a:t>
                </a:r>
                <a:r>
                  <a:rPr lang="vi-VN" sz="2800" b="1" dirty="0">
                    <a:solidFill>
                      <a:srgbClr val="FFFFFF"/>
                    </a:solidFill>
                    <a:latin typeface="UTM Swiss Condensed" panose="02000500000000000000" pitchFamily="2" charset="0"/>
                    <a:ea typeface="Arial" panose="020B0604020202020204" pitchFamily="34" charset="0"/>
                  </a:rPr>
                  <a:t> = 10cos(4πt -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𝝅</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den>
                    </m:f>
                  </m:oMath>
                </a14:m>
                <a:r>
                  <a:rPr lang="vi-VN" sz="2800" b="1" dirty="0">
                    <a:solidFill>
                      <a:srgbClr val="FFFFFF"/>
                    </a:solidFill>
                    <a:latin typeface="UTM Swiss Condensed" panose="02000500000000000000" pitchFamily="2" charset="0"/>
                    <a:ea typeface="Arial" panose="020B0604020202020204" pitchFamily="34" charset="0"/>
                  </a:rPr>
                  <a:t>) cm.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8A0C7753-EE1E-4A0E-8879-130D94D24D58}"/>
                  </a:ext>
                </a:extLst>
              </p:cNvPr>
              <p:cNvSpPr>
                <a:spLocks noRot="1" noChangeAspect="1" noMove="1" noResize="1" noEditPoints="1" noAdjustHandles="1" noChangeArrowheads="1" noChangeShapeType="1" noTextEdit="1"/>
              </p:cNvSpPr>
              <p:nvPr/>
            </p:nvSpPr>
            <p:spPr>
              <a:xfrm>
                <a:off x="508000" y="2291097"/>
                <a:ext cx="5814412" cy="714683"/>
              </a:xfrm>
              <a:prstGeom prst="rect">
                <a:avLst/>
              </a:prstGeom>
              <a:blipFill>
                <a:blip r:embed="rId3"/>
                <a:stretch>
                  <a:fillRect l="-2096" r="-1258" b="-85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73AD1AAF-7312-48B0-BBCA-44CD5455014A}"/>
                  </a:ext>
                </a:extLst>
              </p:cNvPr>
              <p:cNvSpPr/>
              <p:nvPr/>
            </p:nvSpPr>
            <p:spPr>
              <a:xfrm>
                <a:off x="508000" y="3005780"/>
                <a:ext cx="3857146" cy="1456745"/>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B. </a:t>
                </a: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x = 5cos(4πt - </a:t>
                </a:r>
                <a14:m>
                  <m:oMath xmlns:m="http://schemas.openxmlformats.org/officeDocument/2006/math">
                    <m:f>
                      <m:fPr>
                        <m:ctrlP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𝝅</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den>
                    </m:f>
                  </m:oMath>
                </a14:m>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 cm.</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73AD1AAF-7312-48B0-BBCA-44CD5455014A}"/>
                  </a:ext>
                </a:extLst>
              </p:cNvPr>
              <p:cNvSpPr>
                <a:spLocks noRot="1" noChangeAspect="1" noMove="1" noResize="1" noEditPoints="1" noAdjustHandles="1" noChangeArrowheads="1" noChangeShapeType="1" noTextEdit="1"/>
              </p:cNvSpPr>
              <p:nvPr/>
            </p:nvSpPr>
            <p:spPr>
              <a:xfrm>
                <a:off x="508000" y="3005780"/>
                <a:ext cx="3857146" cy="1456745"/>
              </a:xfrm>
              <a:prstGeom prst="rect">
                <a:avLst/>
              </a:prstGeom>
              <a:blipFill>
                <a:blip r:embed="rId4"/>
                <a:stretch>
                  <a:fillRect l="-3160" r="-2370" b="-1087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CEED2E28-7CBA-4D38-8813-E3D183E3A13F}"/>
                  </a:ext>
                </a:extLst>
              </p:cNvPr>
              <p:cNvSpPr/>
              <p:nvPr/>
            </p:nvSpPr>
            <p:spPr>
              <a:xfrm>
                <a:off x="508000" y="4462525"/>
                <a:ext cx="4891083" cy="714683"/>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x = 10cos(4πt +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𝝅</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den>
                    </m:f>
                  </m:oMath>
                </a14:m>
                <a:r>
                  <a:rPr lang="vi-VN" sz="2800" b="1" dirty="0">
                    <a:solidFill>
                      <a:srgbClr val="FFFFFF"/>
                    </a:solidFill>
                    <a:latin typeface="UTM Swiss Condensed" panose="02000500000000000000" pitchFamily="2" charset="0"/>
                    <a:ea typeface="Arial" panose="020B0604020202020204" pitchFamily="34" charset="0"/>
                  </a:rPr>
                  <a:t>)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5" name="Rectangle 4">
                <a:extLst>
                  <a:ext uri="{FF2B5EF4-FFF2-40B4-BE49-F238E27FC236}">
                    <a16:creationId xmlns:a16="http://schemas.microsoft.com/office/drawing/2014/main" id="{CEED2E28-7CBA-4D38-8813-E3D183E3A13F}"/>
                  </a:ext>
                </a:extLst>
              </p:cNvPr>
              <p:cNvSpPr>
                <a:spLocks noRot="1" noChangeAspect="1" noMove="1" noResize="1" noEditPoints="1" noAdjustHandles="1" noChangeArrowheads="1" noChangeShapeType="1" noTextEdit="1"/>
              </p:cNvSpPr>
              <p:nvPr/>
            </p:nvSpPr>
            <p:spPr>
              <a:xfrm>
                <a:off x="508000" y="4462525"/>
                <a:ext cx="4891083" cy="714683"/>
              </a:xfrm>
              <a:prstGeom prst="rect">
                <a:avLst/>
              </a:prstGeom>
              <a:blipFill>
                <a:blip r:embed="rId5"/>
                <a:stretch>
                  <a:fillRect l="-2491" r="-1619" b="-85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334BFA42-7D7D-485A-837C-E592DF8E608F}"/>
                  </a:ext>
                </a:extLst>
              </p:cNvPr>
              <p:cNvSpPr/>
              <p:nvPr/>
            </p:nvSpPr>
            <p:spPr>
              <a:xfrm>
                <a:off x="508000" y="5177208"/>
                <a:ext cx="4144083" cy="714683"/>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x = 5cos(4πt + </a:t>
                </a:r>
                <a14:m>
                  <m:oMath xmlns:m="http://schemas.openxmlformats.org/officeDocument/2006/math">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rPr>
                          <m:t>𝟐</m:t>
                        </m:r>
                        <m:r>
                          <a:rPr lang="vi-VN" sz="2800" b="1" i="1">
                            <a:solidFill>
                              <a:srgbClr val="FFFFFF"/>
                            </a:solidFill>
                            <a:latin typeface="Cambria Math" panose="02040503050406030204" pitchFamily="18" charset="0"/>
                            <a:ea typeface="Arial" panose="020B0604020202020204" pitchFamily="34" charset="0"/>
                          </a:rPr>
                          <m:t>𝝅</m:t>
                        </m:r>
                      </m:num>
                      <m:den>
                        <m:r>
                          <a:rPr lang="vi-VN" sz="2800" b="1" i="1">
                            <a:solidFill>
                              <a:srgbClr val="FFFFFF"/>
                            </a:solidFill>
                            <a:latin typeface="Cambria Math" panose="02040503050406030204" pitchFamily="18" charset="0"/>
                            <a:ea typeface="Arial" panose="020B0604020202020204" pitchFamily="34" charset="0"/>
                          </a:rPr>
                          <m:t>𝟑</m:t>
                        </m:r>
                      </m:den>
                    </m:f>
                  </m:oMath>
                </a14:m>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cm.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334BFA42-7D7D-485A-837C-E592DF8E608F}"/>
                  </a:ext>
                </a:extLst>
              </p:cNvPr>
              <p:cNvSpPr>
                <a:spLocks noRot="1" noChangeAspect="1" noMove="1" noResize="1" noEditPoints="1" noAdjustHandles="1" noChangeArrowheads="1" noChangeShapeType="1" noTextEdit="1"/>
              </p:cNvSpPr>
              <p:nvPr/>
            </p:nvSpPr>
            <p:spPr>
              <a:xfrm>
                <a:off x="508000" y="5177208"/>
                <a:ext cx="4144083" cy="714683"/>
              </a:xfrm>
              <a:prstGeom prst="rect">
                <a:avLst/>
              </a:prstGeom>
              <a:blipFill>
                <a:blip r:embed="rId6"/>
                <a:stretch>
                  <a:fillRect l="-2941" r="-2206" b="-7627"/>
                </a:stretch>
              </a:blipFill>
            </p:spPr>
            <p:txBody>
              <a:bodyPr/>
              <a:lstStyle/>
              <a:p>
                <a:r>
                  <a:rPr lang="vi-VN">
                    <a:noFill/>
                  </a:rPr>
                  <a:t> </a:t>
                </a:r>
              </a:p>
            </p:txBody>
          </p:sp>
        </mc:Fallback>
      </mc:AlternateContent>
      <p:sp>
        <p:nvSpPr>
          <p:cNvPr id="8" name="Oval 7">
            <a:extLst>
              <a:ext uri="{FF2B5EF4-FFF2-40B4-BE49-F238E27FC236}">
                <a16:creationId xmlns:a16="http://schemas.microsoft.com/office/drawing/2014/main" id="{B1183568-0EEA-46D5-8B72-E4823859B75A}"/>
              </a:ext>
            </a:extLst>
          </p:cNvPr>
          <p:cNvSpPr/>
          <p:nvPr/>
        </p:nvSpPr>
        <p:spPr>
          <a:xfrm>
            <a:off x="444500" y="222759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8363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8">
                                            <p:bg/>
                                          </p:spTgt>
                                        </p:tgtEl>
                                        <p:attrNameLst>
                                          <p:attrName>style.visibility</p:attrName>
                                        </p:attrNameLst>
                                      </p:cBhvr>
                                      <p:to>
                                        <p:strVal val="visible"/>
                                      </p:to>
                                    </p:set>
                                    <p:anim calcmode="lin" valueType="num">
                                      <p:cBhvr>
                                        <p:cTn id="32" dur="500" fill="hold"/>
                                        <p:tgtEl>
                                          <p:spTgt spid="8">
                                            <p:bg/>
                                          </p:spTgt>
                                        </p:tgtEl>
                                        <p:attrNameLst>
                                          <p:attrName>ppt_w</p:attrName>
                                        </p:attrNameLst>
                                      </p:cBhvr>
                                      <p:tavLst>
                                        <p:tav tm="0">
                                          <p:val>
                                            <p:fltVal val="0"/>
                                          </p:val>
                                        </p:tav>
                                        <p:tav tm="100000">
                                          <p:val>
                                            <p:strVal val="#ppt_w"/>
                                          </p:val>
                                        </p:tav>
                                      </p:tavLst>
                                    </p:anim>
                                    <p:anim calcmode="lin" valueType="num">
                                      <p:cBhvr>
                                        <p:cTn id="33"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8">
                                            <p:txEl>
                                              <p:pRg st="0" end="0"/>
                                            </p:txEl>
                                          </p:spTgt>
                                        </p:tgtEl>
                                        <p:attrNameLst>
                                          <p:attrName>style.visibility</p:attrName>
                                        </p:attrNameLst>
                                      </p:cBhvr>
                                      <p:to>
                                        <p:strVal val="visible"/>
                                      </p:to>
                                    </p:set>
                                    <p:anim calcmode="lin" valueType="num">
                                      <p:cBhvr>
                                        <p:cTn id="38"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B685CF29-3043-4857-9AFB-87EAE8DF05F9}"/>
                  </a:ext>
                </a:extLst>
              </p:cNvPr>
              <p:cNvSpPr/>
              <p:nvPr/>
            </p:nvSpPr>
            <p:spPr>
              <a:xfrm>
                <a:off x="127000" y="63500"/>
                <a:ext cx="11938000" cy="2172646"/>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11: Một chất điểm dao động theo trục Ox có phương trình dao động là x = 5cos(10πt - </a:t>
                </a:r>
                <a14:m>
                  <m:oMath xmlns:m="http://schemas.openxmlformats.org/officeDocument/2006/math">
                    <m:f>
                      <m:fPr>
                        <m:ctrlPr>
                          <a:rPr lang="vi-VN" sz="2800" b="1" i="1">
                            <a:solidFill>
                              <a:srgbClr val="FFFF00"/>
                            </a:solidFill>
                            <a:latin typeface="Cambria Math" panose="02040503050406030204" pitchFamily="18" charset="0"/>
                          </a:rPr>
                        </m:ctrlPr>
                      </m:fPr>
                      <m:num>
                        <m:r>
                          <a:rPr lang="vi-VN" sz="2800" b="1">
                            <a:solidFill>
                              <a:srgbClr val="FFFF00"/>
                            </a:solidFill>
                            <a:latin typeface="Cambria Math" panose="02040503050406030204" pitchFamily="18" charset="0"/>
                          </a:rPr>
                          <m:t>𝝅</m:t>
                        </m:r>
                      </m:num>
                      <m:den>
                        <m:r>
                          <a:rPr lang="vi-VN" sz="2800" b="1">
                            <a:solidFill>
                              <a:srgbClr val="FFFF00"/>
                            </a:solidFill>
                            <a:latin typeface="Cambria Math" panose="02040503050406030204" pitchFamily="18" charset="0"/>
                          </a:rPr>
                          <m:t>𝟔</m:t>
                        </m:r>
                      </m:den>
                    </m:f>
                  </m:oMath>
                </a14:m>
                <a:r>
                  <a:rPr lang="vi-VN" sz="2800" b="1" dirty="0">
                    <a:solidFill>
                      <a:srgbClr val="FFFF00"/>
                    </a:solidFill>
                    <a:latin typeface="UTM Swiss Condensed" panose="02000500000000000000" pitchFamily="2" charset="0"/>
                    <a:cs typeface="Times New Roman" panose="02020603050405020304" pitchFamily="18" charset="0"/>
                  </a:rPr>
                  <a:t>) cm. Tại thời điểm t vật có li độ x = 2,5 cm và đang có xu hướng tăng, thì tại thời điểm t’ = t + 0,1 s vật có li độ là:</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B685CF29-3043-4857-9AFB-87EAE8DF05F9}"/>
                  </a:ext>
                </a:extLst>
              </p:cNvPr>
              <p:cNvSpPr>
                <a:spLocks noRot="1" noChangeAspect="1" noMove="1" noResize="1" noEditPoints="1" noAdjustHandles="1" noChangeArrowheads="1" noChangeShapeType="1" noTextEdit="1"/>
              </p:cNvSpPr>
              <p:nvPr/>
            </p:nvSpPr>
            <p:spPr>
              <a:xfrm>
                <a:off x="127000" y="63500"/>
                <a:ext cx="11938000" cy="2172646"/>
              </a:xfrm>
              <a:prstGeom prst="rect">
                <a:avLst/>
              </a:prstGeom>
              <a:blipFill>
                <a:blip r:embed="rId2"/>
                <a:stretch>
                  <a:fillRect l="-916" t="-1596" r="-1629" b="-5851"/>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DA07A810-AD9B-4614-80E4-0F85B60FD012}"/>
              </a:ext>
            </a:extLst>
          </p:cNvPr>
          <p:cNvSpPr/>
          <p:nvPr/>
        </p:nvSpPr>
        <p:spPr>
          <a:xfrm>
            <a:off x="762000" y="2236146"/>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5 cm.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B929C0A-417B-499E-8C1E-577C51CDD22E}"/>
              </a:ext>
            </a:extLst>
          </p:cNvPr>
          <p:cNvSpPr/>
          <p:nvPr/>
        </p:nvSpPr>
        <p:spPr>
          <a:xfrm>
            <a:off x="3619500" y="2236146"/>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2,5 cm.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A1319EE-887B-4827-852D-2C314B90CF02}"/>
              </a:ext>
            </a:extLst>
          </p:cNvPr>
          <p:cNvSpPr/>
          <p:nvPr/>
        </p:nvSpPr>
        <p:spPr>
          <a:xfrm>
            <a:off x="6477000" y="2236146"/>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 5 cm.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F5DB664D-3103-4A72-86BF-F1BCC7908B08}"/>
              </a:ext>
            </a:extLst>
          </p:cNvPr>
          <p:cNvSpPr/>
          <p:nvPr/>
        </p:nvSpPr>
        <p:spPr>
          <a:xfrm>
            <a:off x="9334500" y="2236146"/>
            <a:ext cx="1996059"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r>
              <a:rPr lang="vi-VN" sz="2800" b="1" dirty="0">
                <a:solidFill>
                  <a:srgbClr val="FFFFFF"/>
                </a:solidFill>
                <a:latin typeface="UTM Swiss Condensed" panose="02000500000000000000" pitchFamily="2" charset="0"/>
                <a:ea typeface="Times New Roman" panose="02020603050405020304" pitchFamily="18" charset="0"/>
              </a:rPr>
              <a:t>– 2,5 cm.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55C43E63-CEAE-420A-B5AB-83FAB67D0E17}"/>
              </a:ext>
            </a:extLst>
          </p:cNvPr>
          <p:cNvSpPr/>
          <p:nvPr/>
        </p:nvSpPr>
        <p:spPr>
          <a:xfrm>
            <a:off x="9271000" y="217264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84241058"/>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4C772AEC-FF88-4555-ADC3-2FF93A600688}"/>
                  </a:ext>
                </a:extLst>
              </p:cNvPr>
              <p:cNvSpPr/>
              <p:nvPr/>
            </p:nvSpPr>
            <p:spPr>
              <a:xfrm>
                <a:off x="127000" y="63500"/>
                <a:ext cx="11938000" cy="2172646"/>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FF00"/>
                    </a:solidFill>
                    <a:latin typeface="UTM Swiss Condensed" panose="02000500000000000000" pitchFamily="2" charset="0"/>
                    <a:cs typeface="Times New Roman" panose="02020603050405020304" pitchFamily="18" charset="0"/>
                  </a:rPr>
                  <a:t>Câu 12: Một chất điểm dao động điều hòa theo phương trình x = 3sin(5πt + </a:t>
                </a:r>
                <a14:m>
                  <m:oMath xmlns:m="http://schemas.openxmlformats.org/officeDocument/2006/math">
                    <m:f>
                      <m:fPr>
                        <m:ctrlPr>
                          <a:rPr lang="vi-VN" sz="2800" b="1" i="1">
                            <a:solidFill>
                              <a:srgbClr val="FFFF00"/>
                            </a:solidFill>
                            <a:latin typeface="Cambria Math" panose="02040503050406030204" pitchFamily="18" charset="0"/>
                          </a:rPr>
                        </m:ctrlPr>
                      </m:fPr>
                      <m:num>
                        <m:r>
                          <a:rPr lang="pt-BR" sz="2800" b="1">
                            <a:solidFill>
                              <a:srgbClr val="FFFF00"/>
                            </a:solidFill>
                            <a:latin typeface="Cambria Math" panose="02040503050406030204" pitchFamily="18" charset="0"/>
                          </a:rPr>
                          <m:t>𝝅</m:t>
                        </m:r>
                      </m:num>
                      <m:den>
                        <m:r>
                          <a:rPr lang="pt-BR" sz="2800" b="1">
                            <a:solidFill>
                              <a:srgbClr val="FFFF00"/>
                            </a:solidFill>
                            <a:latin typeface="Cambria Math" panose="02040503050406030204" pitchFamily="18" charset="0"/>
                          </a:rPr>
                          <m:t>𝟔</m:t>
                        </m:r>
                      </m:den>
                    </m:f>
                  </m:oMath>
                </a14:m>
                <a:r>
                  <a:rPr lang="pt-BR" sz="2800" b="1" dirty="0">
                    <a:solidFill>
                      <a:srgbClr val="FFFF00"/>
                    </a:solidFill>
                    <a:latin typeface="UTM Swiss Condensed" panose="02000500000000000000" pitchFamily="2" charset="0"/>
                    <a:cs typeface="Times New Roman" panose="02020603050405020304" pitchFamily="18" charset="0"/>
                  </a:rPr>
                  <a:t>) (x tính bằng cm và t tính bằng giây). Trong một giây đầu tiên từ thời điểm t = 0, chất điểm đi qua vị trí có li độ x = + 1 cm.</a:t>
                </a:r>
                <a:endParaRPr lang="vi-VN" sz="2800" b="1" dirty="0">
                  <a:solidFill>
                    <a:srgbClr val="FFFF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4C772AEC-FF88-4555-ADC3-2FF93A600688}"/>
                  </a:ext>
                </a:extLst>
              </p:cNvPr>
              <p:cNvSpPr>
                <a:spLocks noRot="1" noChangeAspect="1" noMove="1" noResize="1" noEditPoints="1" noAdjustHandles="1" noChangeArrowheads="1" noChangeShapeType="1" noTextEdit="1"/>
              </p:cNvSpPr>
              <p:nvPr/>
            </p:nvSpPr>
            <p:spPr>
              <a:xfrm>
                <a:off x="127000" y="63500"/>
                <a:ext cx="11938000" cy="2172646"/>
              </a:xfrm>
              <a:prstGeom prst="rect">
                <a:avLst/>
              </a:prstGeom>
              <a:blipFill>
                <a:blip r:embed="rId2"/>
                <a:stretch>
                  <a:fillRect l="-916" r="-1629" b="-5851"/>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ABAD5C30-BFA4-447B-A171-223A7985BFF9}"/>
              </a:ext>
            </a:extLst>
          </p:cNvPr>
          <p:cNvSpPr/>
          <p:nvPr/>
        </p:nvSpPr>
        <p:spPr>
          <a:xfrm>
            <a:off x="762000" y="2236146"/>
            <a:ext cx="2121093"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A. 7 lần.</a:t>
            </a:r>
            <a:r>
              <a:rPr lang="pt-B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E3CF49C4-E416-4E4B-A6C4-A5094DDDBF87}"/>
              </a:ext>
            </a:extLst>
          </p:cNvPr>
          <p:cNvSpPr/>
          <p:nvPr/>
        </p:nvSpPr>
        <p:spPr>
          <a:xfrm>
            <a:off x="3619500" y="2236146"/>
            <a:ext cx="2121093"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B. 6 lần.</a:t>
            </a:r>
            <a:r>
              <a:rPr lang="pt-B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5980FE59-5A52-45BD-B47F-C8B2F0C46CCB}"/>
              </a:ext>
            </a:extLst>
          </p:cNvPr>
          <p:cNvSpPr/>
          <p:nvPr/>
        </p:nvSpPr>
        <p:spPr>
          <a:xfrm>
            <a:off x="6477000" y="2236146"/>
            <a:ext cx="2121093"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Times New Roman" panose="02020603050405020304" pitchFamily="18" charset="0"/>
              </a:rPr>
              <a:t>C. 4 lần.</a:t>
            </a:r>
            <a:r>
              <a:rPr lang="pt-BR"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EFA13B65-9806-4F3B-9C11-857F0198AF74}"/>
              </a:ext>
            </a:extLst>
          </p:cNvPr>
          <p:cNvSpPr/>
          <p:nvPr/>
        </p:nvSpPr>
        <p:spPr>
          <a:xfrm>
            <a:off x="9334500" y="2236146"/>
            <a:ext cx="1460656"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r>
              <a:rPr lang="pt-BR" sz="2800" b="1" dirty="0">
                <a:solidFill>
                  <a:srgbClr val="FFFFFF"/>
                </a:solidFill>
                <a:latin typeface="UTM Swiss Condensed" panose="02000500000000000000" pitchFamily="2" charset="0"/>
                <a:ea typeface="Times New Roman" panose="02020603050405020304" pitchFamily="18" charset="0"/>
              </a:rPr>
              <a:t>5 lần.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FDEFCA85-0376-4A95-B8C8-C92F03AE8E8F}"/>
              </a:ext>
            </a:extLst>
          </p:cNvPr>
          <p:cNvSpPr/>
          <p:nvPr/>
        </p:nvSpPr>
        <p:spPr>
          <a:xfrm>
            <a:off x="9271000" y="217264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22099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63B4C9-A2BE-49D3-920A-82D118298FA7}"/>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13:  (Vận dụng cao)Tại nơi có gia tốc trọng trường g = 10 m/s2, một con lắc đơn có chiều dài 1 m, dao động với biên độ góc 600. Trong quá trình dao động, cơ năng của con lắc được bảo toàn. Tại vị trí dây treo hợp với phương thẳng đứng góc 300, gia tốc của vật nặng của con lắc có độ lớn là</a:t>
            </a:r>
            <a:endParaRPr lang="vi-VN" sz="2800" b="1" dirty="0">
              <a:solidFill>
                <a:srgbClr val="FFFF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84C0672-56FF-4052-AF91-F0A6C9307E2A}"/>
              </a:ext>
            </a:extLst>
          </p:cNvPr>
          <p:cNvSpPr/>
          <p:nvPr/>
        </p:nvSpPr>
        <p:spPr>
          <a:xfrm>
            <a:off x="1016000" y="256880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1232 cm/s</a:t>
            </a:r>
            <a:r>
              <a:rPr lang="vi-VN" sz="2800" b="1" baseline="30000" dirty="0">
                <a:solidFill>
                  <a:srgbClr val="FFFFFF"/>
                </a:solidFill>
                <a:latin typeface="UTM Swiss Condensed" panose="02000500000000000000" pitchFamily="2" charset="0"/>
                <a:ea typeface="Times New Roman" panose="02020603050405020304" pitchFamily="18" charset="0"/>
              </a:rPr>
              <a:t>2</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A847E0A1-4C62-4BA6-8895-8C1E5B167811}"/>
              </a:ext>
            </a:extLst>
          </p:cNvPr>
          <p:cNvSpPr/>
          <p:nvPr/>
        </p:nvSpPr>
        <p:spPr>
          <a:xfrm>
            <a:off x="6477000" y="256880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500 cm/s</a:t>
            </a:r>
            <a:r>
              <a:rPr lang="vi-VN" sz="2800" b="1" baseline="30000" dirty="0">
                <a:solidFill>
                  <a:srgbClr val="FFFFFF"/>
                </a:solidFill>
                <a:latin typeface="UTM Swiss Condensed" panose="02000500000000000000" pitchFamily="2" charset="0"/>
                <a:ea typeface="Times New Roman" panose="02020603050405020304" pitchFamily="18" charset="0"/>
              </a:rPr>
              <a:t>2</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A141E23-FD8B-4420-A712-19FE0F568802}"/>
              </a:ext>
            </a:extLst>
          </p:cNvPr>
          <p:cNvSpPr/>
          <p:nvPr/>
        </p:nvSpPr>
        <p:spPr>
          <a:xfrm>
            <a:off x="1016000" y="333080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732 cm/s</a:t>
            </a:r>
            <a:r>
              <a:rPr lang="vi-VN" sz="2800" b="1" baseline="30000" dirty="0">
                <a:solidFill>
                  <a:srgbClr val="FFFFFF"/>
                </a:solidFill>
                <a:latin typeface="UTM Swiss Condensed" panose="02000500000000000000" pitchFamily="2" charset="0"/>
                <a:ea typeface="Times New Roman" panose="02020603050405020304" pitchFamily="18" charset="0"/>
              </a:rPr>
              <a:t>2</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3DDE01C8-FC51-4553-A93A-D44242937934}"/>
              </a:ext>
            </a:extLst>
          </p:cNvPr>
          <p:cNvSpPr/>
          <p:nvPr/>
        </p:nvSpPr>
        <p:spPr>
          <a:xfrm>
            <a:off x="6477000" y="3330801"/>
            <a:ext cx="2085827"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887</a:t>
            </a:r>
            <a:r>
              <a:rPr lang="pt-BR" sz="2800" b="1" dirty="0">
                <a:solidFill>
                  <a:srgbClr val="FFFFFF"/>
                </a:solidFill>
                <a:latin typeface="UTM Swiss Condensed" panose="02000500000000000000" pitchFamily="2" charset="0"/>
                <a:ea typeface="Times New Roman" panose="02020603050405020304" pitchFamily="18" charset="0"/>
              </a:rPr>
              <a:t> </a:t>
            </a:r>
            <a:r>
              <a:rPr lang="vi-VN" sz="2800" b="1" dirty="0">
                <a:solidFill>
                  <a:srgbClr val="FFFFFF"/>
                </a:solidFill>
                <a:latin typeface="UTM Swiss Condensed" panose="02000500000000000000" pitchFamily="2" charset="0"/>
                <a:ea typeface="Times New Roman" panose="02020603050405020304" pitchFamily="18" charset="0"/>
              </a:rPr>
              <a:t>cm/s</a:t>
            </a:r>
            <a:r>
              <a:rPr lang="vi-VN" sz="2800" b="1" baseline="30000" dirty="0">
                <a:solidFill>
                  <a:srgbClr val="FFFFFF"/>
                </a:solidFill>
                <a:latin typeface="UTM Swiss Condensed" panose="02000500000000000000" pitchFamily="2" charset="0"/>
                <a:ea typeface="Times New Roman" panose="02020603050405020304" pitchFamily="18" charset="0"/>
              </a:rPr>
              <a:t>2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082CFF31-00F3-4DD2-B4F1-369A57AAF401}"/>
              </a:ext>
            </a:extLst>
          </p:cNvPr>
          <p:cNvSpPr/>
          <p:nvPr/>
        </p:nvSpPr>
        <p:spPr>
          <a:xfrm>
            <a:off x="6413500" y="3267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10350597"/>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3923B5-C5FD-456F-B432-2AC7309B1E78}"/>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14: Một con lắc đơn gồm hòn bi nhỏ bằng kim loại được tích điện q &gt; 0. Khi đặt con lắc vào trong điện trường đều có véc tơ cường độ điện trường nằm ngang thì tại vị trí cân bằng dây treo hợp với phương thẳng đứng một góc α với tanα = 3/4, lúc này con lắc dao động nhỏ với chu kỳ T1. Nếu đổi chiều điện trường này sao cho véctơ cường độ diện trường có phương thẳng đứng hướng lên và cường độ không đổi thì chu kỳ dao động nhỏ của con lắc lúc này là:</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9A657241-1233-4F51-9562-DD7874ED8B38}"/>
                  </a:ext>
                </a:extLst>
              </p:cNvPr>
              <p:cNvSpPr/>
              <p:nvPr/>
            </p:nvSpPr>
            <p:spPr>
              <a:xfrm>
                <a:off x="762000" y="3559842"/>
                <a:ext cx="2121093" cy="969176"/>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T</a:t>
                </a:r>
                <a:r>
                  <a:rPr lang="vi-VN" sz="2800" b="1" baseline="-25000" dirty="0">
                    <a:solidFill>
                      <a:srgbClr val="FFFFFF"/>
                    </a:solidFill>
                    <a:latin typeface="UTM Swiss Condensed" panose="02000500000000000000" pitchFamily="2" charset="0"/>
                    <a:ea typeface="Times New Roman" panose="02020603050405020304" pitchFamily="18" charset="0"/>
                  </a:rPr>
                  <a:t>1</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f>
                          <m:fPr>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𝟓</m:t>
                            </m:r>
                          </m:num>
                          <m:den>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𝟕</m:t>
                            </m:r>
                          </m:den>
                        </m:f>
                      </m:e>
                    </m:rad>
                  </m:oMath>
                </a14:m>
                <a:r>
                  <a:rPr lang="vi-VN" sz="2800" b="1" dirty="0">
                    <a:solidFill>
                      <a:srgbClr val="FFFFFF"/>
                    </a:solidFill>
                    <a:latin typeface="UTM Swiss Condensed" panose="02000500000000000000" pitchFamily="2" charset="0"/>
                    <a:ea typeface="Times New Roman" panose="02020603050405020304" pitchFamily="18" charset="0"/>
                  </a:rPr>
                  <a:t>.</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9A657241-1233-4F51-9562-DD7874ED8B38}"/>
                  </a:ext>
                </a:extLst>
              </p:cNvPr>
              <p:cNvSpPr>
                <a:spLocks noRot="1" noChangeAspect="1" noMove="1" noResize="1" noEditPoints="1" noAdjustHandles="1" noChangeArrowheads="1" noChangeShapeType="1" noTextEdit="1"/>
              </p:cNvSpPr>
              <p:nvPr/>
            </p:nvSpPr>
            <p:spPr>
              <a:xfrm>
                <a:off x="762000" y="3559842"/>
                <a:ext cx="2121093" cy="969176"/>
              </a:xfrm>
              <a:prstGeom prst="rect">
                <a:avLst/>
              </a:prstGeom>
              <a:blipFill>
                <a:blip r:embed="rId2"/>
                <a:stretch>
                  <a:fillRect l="-5747" r="-4885"/>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E509D70D-F5DB-44B1-87E1-AD4383B9D81A}"/>
                  </a:ext>
                </a:extLst>
              </p:cNvPr>
              <p:cNvSpPr/>
              <p:nvPr/>
            </p:nvSpPr>
            <p:spPr>
              <a:xfrm>
                <a:off x="3619500" y="3559842"/>
                <a:ext cx="1197764" cy="731675"/>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a:t>
                </a:r>
                <a14:m>
                  <m:oMath xmlns:m="http://schemas.openxmlformats.org/officeDocument/2006/math">
                    <m:f>
                      <m:fPr>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𝑻</m:t>
                            </m:r>
                          </m:e>
                          <m:sub>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𝟏</m:t>
                            </m:r>
                          </m:sub>
                        </m:sSub>
                      </m:num>
                      <m:den>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𝟓</m:t>
                            </m:r>
                          </m:e>
                        </m:rad>
                      </m:den>
                    </m:f>
                  </m:oMath>
                </a14:m>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E509D70D-F5DB-44B1-87E1-AD4383B9D81A}"/>
                  </a:ext>
                </a:extLst>
              </p:cNvPr>
              <p:cNvSpPr>
                <a:spLocks noRot="1" noChangeAspect="1" noMove="1" noResize="1" noEditPoints="1" noAdjustHandles="1" noChangeArrowheads="1" noChangeShapeType="1" noTextEdit="1"/>
              </p:cNvSpPr>
              <p:nvPr/>
            </p:nvSpPr>
            <p:spPr>
              <a:xfrm>
                <a:off x="3619500" y="3559842"/>
                <a:ext cx="1197764" cy="731675"/>
              </a:xfrm>
              <a:prstGeom prst="rect">
                <a:avLst/>
              </a:prstGeom>
              <a:blipFill>
                <a:blip r:embed="rId3"/>
                <a:stretch>
                  <a:fillRect l="-10714" b="-500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1AE5F816-9BAC-4D08-9601-9429A076FFD5}"/>
                  </a:ext>
                </a:extLst>
              </p:cNvPr>
              <p:cNvSpPr/>
              <p:nvPr/>
            </p:nvSpPr>
            <p:spPr>
              <a:xfrm>
                <a:off x="6477000" y="3559842"/>
                <a:ext cx="2121093" cy="969176"/>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T</a:t>
                </a:r>
                <a:r>
                  <a:rPr lang="vi-VN" sz="2800" b="1" baseline="-25000" dirty="0">
                    <a:solidFill>
                      <a:srgbClr val="FFFFFF"/>
                    </a:solidFill>
                    <a:latin typeface="UTM Swiss Condensed" panose="02000500000000000000" pitchFamily="2" charset="0"/>
                    <a:ea typeface="Times New Roman" panose="02020603050405020304" pitchFamily="18" charset="0"/>
                  </a:rPr>
                  <a:t>1</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f>
                          <m:fPr>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𝟕</m:t>
                            </m:r>
                          </m:num>
                          <m:den>
                            <m: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t>𝟓</m:t>
                            </m:r>
                          </m:den>
                        </m:f>
                      </m:e>
                    </m:rad>
                  </m:oMath>
                </a14:m>
                <a:r>
                  <a:rPr lang="vi-VN" sz="2800" b="1" dirty="0">
                    <a:solidFill>
                      <a:srgbClr val="FFFFFF"/>
                    </a:solidFill>
                    <a:latin typeface="UTM Swiss Condensed" panose="02000500000000000000" pitchFamily="2" charset="0"/>
                    <a:ea typeface="Times New Roman" panose="02020603050405020304" pitchFamily="18" charset="0"/>
                  </a:rPr>
                  <a:t>.</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mc:Choice>
        <mc:Fallback xmlns="">
          <p:sp>
            <p:nvSpPr>
              <p:cNvPr id="5" name="Rectangle 4">
                <a:extLst>
                  <a:ext uri="{FF2B5EF4-FFF2-40B4-BE49-F238E27FC236}">
                    <a16:creationId xmlns:a16="http://schemas.microsoft.com/office/drawing/2014/main" id="{1AE5F816-9BAC-4D08-9601-9429A076FFD5}"/>
                  </a:ext>
                </a:extLst>
              </p:cNvPr>
              <p:cNvSpPr>
                <a:spLocks noRot="1" noChangeAspect="1" noMove="1" noResize="1" noEditPoints="1" noAdjustHandles="1" noChangeArrowheads="1" noChangeShapeType="1" noTextEdit="1"/>
              </p:cNvSpPr>
              <p:nvPr/>
            </p:nvSpPr>
            <p:spPr>
              <a:xfrm>
                <a:off x="6477000" y="3559842"/>
                <a:ext cx="2121093" cy="969176"/>
              </a:xfrm>
              <a:prstGeom prst="rect">
                <a:avLst/>
              </a:prstGeom>
              <a:blipFill>
                <a:blip r:embed="rId4"/>
                <a:stretch>
                  <a:fillRect l="-6052" r="-518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4A1C5454-0B18-47EF-8A13-A7FD58C40BEF}"/>
                  </a:ext>
                </a:extLst>
              </p:cNvPr>
              <p:cNvSpPr/>
              <p:nvPr/>
            </p:nvSpPr>
            <p:spPr>
              <a:xfrm>
                <a:off x="9334500" y="3559842"/>
                <a:ext cx="1499321" cy="568169"/>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r>
                  <a:rPr lang="vi-VN" sz="2800" b="1" dirty="0">
                    <a:solidFill>
                      <a:srgbClr val="FFFFFF"/>
                    </a:solidFill>
                    <a:latin typeface="UTM Swiss Condensed" panose="02000500000000000000" pitchFamily="2" charset="0"/>
                    <a:ea typeface="Times New Roman" panose="02020603050405020304" pitchFamily="18" charset="0"/>
                  </a:rPr>
                  <a:t>T</a:t>
                </a:r>
                <a:r>
                  <a:rPr lang="vi-VN" sz="2800" b="1" baseline="-25000" dirty="0">
                    <a:solidFill>
                      <a:srgbClr val="FFFFFF"/>
                    </a:solidFill>
                    <a:latin typeface="UTM Swiss Condensed" panose="02000500000000000000" pitchFamily="2" charset="0"/>
                    <a:ea typeface="Times New Roman" panose="02020603050405020304" pitchFamily="18" charset="0"/>
                  </a:rPr>
                  <a:t>1</a:t>
                </a:r>
                <a14:m>
                  <m:oMath xmlns:m="http://schemas.openxmlformats.org/officeDocument/2006/math">
                    <m:rad>
                      <m:radPr>
                        <m:degHide m:val="on"/>
                        <m:ctrlPr>
                          <a:rPr lang="vi-VN" sz="2800" b="1" i="1">
                            <a:solidFill>
                              <a:srgbClr val="FFFFFF"/>
                            </a:solidFill>
                            <a:latin typeface="Cambria Math" panose="02040503050406030204" pitchFamily="18" charset="0"/>
                            <a:ea typeface="Times New Roman" panose="020206030504050203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Times New Roman" panose="02020603050405020304" pitchFamily="18" charset="0"/>
                          </a:rPr>
                          <m:t>𝟓</m:t>
                        </m:r>
                      </m:e>
                    </m:rad>
                  </m:oMath>
                </a14:m>
                <a:r>
                  <a:rPr lang="vi-VN" sz="2800" b="1" dirty="0">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mc:Choice>
        <mc:Fallback xmlns="">
          <p:sp>
            <p:nvSpPr>
              <p:cNvPr id="6" name="Rectangle 5">
                <a:extLst>
                  <a:ext uri="{FF2B5EF4-FFF2-40B4-BE49-F238E27FC236}">
                    <a16:creationId xmlns:a16="http://schemas.microsoft.com/office/drawing/2014/main" id="{4A1C5454-0B18-47EF-8A13-A7FD58C40BEF}"/>
                  </a:ext>
                </a:extLst>
              </p:cNvPr>
              <p:cNvSpPr>
                <a:spLocks noRot="1" noChangeAspect="1" noMove="1" noResize="1" noEditPoints="1" noAdjustHandles="1" noChangeArrowheads="1" noChangeShapeType="1" noTextEdit="1"/>
              </p:cNvSpPr>
              <p:nvPr/>
            </p:nvSpPr>
            <p:spPr>
              <a:xfrm>
                <a:off x="9334500" y="3559842"/>
                <a:ext cx="1499321" cy="568169"/>
              </a:xfrm>
              <a:prstGeom prst="rect">
                <a:avLst/>
              </a:prstGeom>
              <a:blipFill>
                <a:blip r:embed="rId5"/>
                <a:stretch>
                  <a:fillRect l="-8130" t="-5376" r="-7317" b="-27957"/>
                </a:stretch>
              </a:blipFill>
            </p:spPr>
            <p:txBody>
              <a:bodyPr/>
              <a:lstStyle/>
              <a:p>
                <a:r>
                  <a:rPr lang="vi-VN">
                    <a:noFill/>
                  </a:rPr>
                  <a:t> </a:t>
                </a:r>
              </a:p>
            </p:txBody>
          </p:sp>
        </mc:Fallback>
      </mc:AlternateContent>
      <p:sp>
        <p:nvSpPr>
          <p:cNvPr id="8" name="Oval 7">
            <a:extLst>
              <a:ext uri="{FF2B5EF4-FFF2-40B4-BE49-F238E27FC236}">
                <a16:creationId xmlns:a16="http://schemas.microsoft.com/office/drawing/2014/main" id="{6DEE929D-E93E-498A-A7B7-F7EE1B1ED8EF}"/>
              </a:ext>
            </a:extLst>
          </p:cNvPr>
          <p:cNvSpPr/>
          <p:nvPr/>
        </p:nvSpPr>
        <p:spPr>
          <a:xfrm>
            <a:off x="9271000" y="34963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1733678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97298606-F9F4-4E0D-ABCD-4FCD0796C982}"/>
                  </a:ext>
                </a:extLst>
              </p:cNvPr>
              <p:cNvSpPr/>
              <p:nvPr/>
            </p:nvSpPr>
            <p:spPr>
              <a:xfrm>
                <a:off x="127000" y="63500"/>
                <a:ext cx="11938000" cy="3352777"/>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15:  (Vận dụng cao)Con lắc lò xo treo thẳng đứng, lò xo có độ cứng 100 N/m, vật nhỏ có khối lượng 200g và điện tích 100μC. Người ta giữ vật sao cho lò xo giãn 4,5 cm, tại t = 0 truyền cho vật tốc độ 25</a:t>
                </a:r>
                <a14:m>
                  <m:oMath xmlns:m="http://schemas.openxmlformats.org/officeDocument/2006/math">
                    <m:rad>
                      <m:radPr>
                        <m:degHide m:val="on"/>
                        <m:ctrlPr>
                          <a:rPr lang="vi-VN" sz="2800" b="1" i="1">
                            <a:solidFill>
                              <a:srgbClr val="FFFF00"/>
                            </a:solidFill>
                            <a:latin typeface="Cambria Math" panose="02040503050406030204" pitchFamily="18" charset="0"/>
                          </a:rPr>
                        </m:ctrlPr>
                      </m:radPr>
                      <m:deg/>
                      <m:e>
                        <m:r>
                          <a:rPr lang="vi-VN" sz="2800" b="1">
                            <a:solidFill>
                              <a:srgbClr val="FFFF00"/>
                            </a:solidFill>
                            <a:latin typeface="Cambria Math" panose="02040503050406030204" pitchFamily="18" charset="0"/>
                          </a:rPr>
                          <m:t>𝟏𝟓</m:t>
                        </m:r>
                      </m:e>
                    </m:rad>
                  </m:oMath>
                </a14:m>
                <a:r>
                  <a:rPr lang="vi-VN" sz="2800" b="1" dirty="0">
                    <a:solidFill>
                      <a:srgbClr val="FFFF00"/>
                    </a:solidFill>
                    <a:latin typeface="UTM Swiss Condensed" panose="02000500000000000000" pitchFamily="2" charset="0"/>
                    <a:cs typeface="Times New Roman" panose="02020603050405020304" pitchFamily="18" charset="0"/>
                  </a:rPr>
                  <a:t> cm/s hướng xuống, đến thời điểm t = </a:t>
                </a:r>
                <a14:m>
                  <m:oMath xmlns:m="http://schemas.openxmlformats.org/officeDocument/2006/math">
                    <m:f>
                      <m:fPr>
                        <m:ctrlPr>
                          <a:rPr lang="vi-VN" sz="2800" b="1" i="1">
                            <a:solidFill>
                              <a:srgbClr val="FFFF00"/>
                            </a:solidFill>
                            <a:latin typeface="Cambria Math" panose="02040503050406030204" pitchFamily="18" charset="0"/>
                          </a:rPr>
                        </m:ctrlPr>
                      </m:fPr>
                      <m:num>
                        <m:rad>
                          <m:radPr>
                            <m:degHide m:val="on"/>
                            <m:ctrlPr>
                              <a:rPr lang="vi-VN" sz="2800" b="1" i="1">
                                <a:solidFill>
                                  <a:srgbClr val="FFFF00"/>
                                </a:solidFill>
                                <a:latin typeface="Cambria Math" panose="02040503050406030204" pitchFamily="18" charset="0"/>
                              </a:rPr>
                            </m:ctrlPr>
                          </m:radPr>
                          <m:deg/>
                          <m:e>
                            <m:r>
                              <a:rPr lang="vi-VN" sz="2800" b="1">
                                <a:solidFill>
                                  <a:srgbClr val="FFFF00"/>
                                </a:solidFill>
                                <a:latin typeface="Cambria Math" panose="02040503050406030204" pitchFamily="18" charset="0"/>
                              </a:rPr>
                              <m:t>𝟐</m:t>
                            </m:r>
                          </m:e>
                        </m:rad>
                      </m:num>
                      <m:den>
                        <m:r>
                          <a:rPr lang="vi-VN" sz="2800" b="1">
                            <a:solidFill>
                              <a:srgbClr val="FFFF00"/>
                            </a:solidFill>
                            <a:latin typeface="Cambria Math" panose="02040503050406030204" pitchFamily="18" charset="0"/>
                          </a:rPr>
                          <m:t>𝟏𝟐</m:t>
                        </m:r>
                      </m:den>
                    </m:f>
                  </m:oMath>
                </a14:m>
                <a:r>
                  <a:rPr lang="fr-FR" sz="2800" b="1" dirty="0">
                    <a:solidFill>
                      <a:srgbClr val="FFFF00"/>
                    </a:solidFill>
                    <a:latin typeface="UTM Swiss Condensed" panose="02000500000000000000" pitchFamily="2" charset="0"/>
                    <a:cs typeface="Times New Roman" panose="02020603050405020304" pitchFamily="18" charset="0"/>
                  </a:rPr>
                  <a:t> </a:t>
                </a:r>
                <a:r>
                  <a:rPr lang="vi-VN" sz="2800" b="1" dirty="0">
                    <a:solidFill>
                      <a:srgbClr val="FFFF00"/>
                    </a:solidFill>
                    <a:latin typeface="UTM Swiss Condensed" panose="02000500000000000000" pitchFamily="2" charset="0"/>
                    <a:cs typeface="Times New Roman" panose="02020603050405020304" pitchFamily="18" charset="0"/>
                  </a:rPr>
                  <a:t>s, người ta bật điện trường đều hướng lên có cường độ 0,12 MV/m. Biên độ dao động lúc sau của vật trong điện trường là: </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97298606-F9F4-4E0D-ABCD-4FCD0796C982}"/>
                  </a:ext>
                </a:extLst>
              </p:cNvPr>
              <p:cNvSpPr>
                <a:spLocks noRot="1" noChangeAspect="1" noMove="1" noResize="1" noEditPoints="1" noAdjustHandles="1" noChangeArrowheads="1" noChangeShapeType="1" noTextEdit="1"/>
              </p:cNvSpPr>
              <p:nvPr/>
            </p:nvSpPr>
            <p:spPr>
              <a:xfrm>
                <a:off x="127000" y="63500"/>
                <a:ext cx="11938000" cy="3352777"/>
              </a:xfrm>
              <a:prstGeom prst="rect">
                <a:avLst/>
              </a:prstGeom>
              <a:blipFill>
                <a:blip r:embed="rId2"/>
                <a:stretch>
                  <a:fillRect l="-916" t="-1053" r="-1629" b="-3509"/>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63770697-3F39-453F-9035-3B525B3C2676}"/>
              </a:ext>
            </a:extLst>
          </p:cNvPr>
          <p:cNvSpPr/>
          <p:nvPr/>
        </p:nvSpPr>
        <p:spPr>
          <a:xfrm>
            <a:off x="762000" y="3416277"/>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7 cm.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49CD021D-4737-4F9B-A859-3C10B6799F46}"/>
              </a:ext>
            </a:extLst>
          </p:cNvPr>
          <p:cNvSpPr/>
          <p:nvPr/>
        </p:nvSpPr>
        <p:spPr>
          <a:xfrm>
            <a:off x="3619500" y="3416277"/>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18 cm.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F8E01AF0-B65E-4E27-8362-8D5D5096B343}"/>
              </a:ext>
            </a:extLst>
          </p:cNvPr>
          <p:cNvSpPr/>
          <p:nvPr/>
        </p:nvSpPr>
        <p:spPr>
          <a:xfrm>
            <a:off x="6477000" y="3416277"/>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12,5 cm.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7EA4AA62-E543-4D48-8E8B-A2B833B10FDE}"/>
              </a:ext>
            </a:extLst>
          </p:cNvPr>
          <p:cNvSpPr/>
          <p:nvPr/>
        </p:nvSpPr>
        <p:spPr>
          <a:xfrm>
            <a:off x="9334500" y="3416277"/>
            <a:ext cx="1636987"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r>
              <a:rPr lang="vi-VN" sz="2800" b="1" dirty="0">
                <a:solidFill>
                  <a:srgbClr val="FFFFFF"/>
                </a:solidFill>
                <a:latin typeface="UTM Swiss Condensed" panose="02000500000000000000" pitchFamily="2" charset="0"/>
                <a:ea typeface="Times New Roman" panose="02020603050405020304" pitchFamily="18" charset="0"/>
              </a:rPr>
              <a:t>13 cm.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3A63C25F-E4B8-429A-940C-6F3F6DF3E24E}"/>
              </a:ext>
            </a:extLst>
          </p:cNvPr>
          <p:cNvSpPr/>
          <p:nvPr/>
        </p:nvSpPr>
        <p:spPr>
          <a:xfrm>
            <a:off x="9271000" y="335277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741546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29F98C-078F-4072-ABD1-0EEE7BFBBD49}"/>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Câu 1</a:t>
            </a:r>
            <a:r>
              <a:rPr kumimoji="0" lang="en-US" sz="2800" b="1" i="0" u="none" strike="noStrike" kern="1200" cap="none" spc="0" normalizeH="0" baseline="0" noProof="0" dirty="0">
                <a:ln>
                  <a:noFill/>
                </a:ln>
                <a:solidFill>
                  <a:srgbClr val="FFFF00"/>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6</a:t>
            </a:r>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Một con lắc lò xo gồm lò xo có khối lượng không đáng kể, có độ cứng k = 100 N/m, khối lượng của vật nặng m = 1 kg. Kéo vật khỏi vị trí cân bằng x = 3 cm và truyền cho vật vận tốc v = 30 cm/s theo chiều dương. Chọn t = 0 là lúc vật bắt đầu chuyển động. Phương trình dao động của vật là</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mn-cs"/>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2F29BA39-151C-4EE0-B9B1-FA803563226C}"/>
                  </a:ext>
                </a:extLst>
              </p:cNvPr>
              <p:cNvSpPr/>
              <p:nvPr/>
            </p:nvSpPr>
            <p:spPr>
              <a:xfrm>
                <a:off x="1016000" y="2568801"/>
                <a:ext cx="4891083"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x = 3</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radPr>
                      <m:deg/>
                      <m:e>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cos(10t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𝟒</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2F29BA39-151C-4EE0-B9B1-FA803563226C}"/>
                  </a:ext>
                </a:extLst>
              </p:cNvPr>
              <p:cNvSpPr>
                <a:spLocks noRot="1" noChangeAspect="1" noMove="1" noResize="1" noEditPoints="1" noAdjustHandles="1" noChangeArrowheads="1" noChangeShapeType="1" noTextEdit="1"/>
              </p:cNvSpPr>
              <p:nvPr/>
            </p:nvSpPr>
            <p:spPr>
              <a:xfrm>
                <a:off x="1016000" y="2568801"/>
                <a:ext cx="4891083" cy="662810"/>
              </a:xfrm>
              <a:prstGeom prst="rect">
                <a:avLst/>
              </a:prstGeom>
              <a:blipFill>
                <a:blip r:embed="rId2"/>
                <a:stretch>
                  <a:fillRect l="-2618" t="-3670" r="-1621" b="-917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01C3E04B-E625-4C81-BC0E-0CF7CB321641}"/>
                  </a:ext>
                </a:extLst>
              </p:cNvPr>
              <p:cNvSpPr/>
              <p:nvPr/>
            </p:nvSpPr>
            <p:spPr>
              <a:xfrm>
                <a:off x="6477000" y="2568801"/>
                <a:ext cx="4285340" cy="1382045"/>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x = 3</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radPr>
                      <m:deg/>
                      <m:e>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cos(10t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𝟑</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cm.</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01C3E04B-E625-4C81-BC0E-0CF7CB321641}"/>
                  </a:ext>
                </a:extLst>
              </p:cNvPr>
              <p:cNvSpPr>
                <a:spLocks noRot="1" noChangeAspect="1" noMove="1" noResize="1" noEditPoints="1" noAdjustHandles="1" noChangeArrowheads="1" noChangeShapeType="1" noTextEdit="1"/>
              </p:cNvSpPr>
              <p:nvPr/>
            </p:nvSpPr>
            <p:spPr>
              <a:xfrm>
                <a:off x="6477000" y="2568801"/>
                <a:ext cx="4285340" cy="1382045"/>
              </a:xfrm>
              <a:prstGeom prst="rect">
                <a:avLst/>
              </a:prstGeom>
              <a:blipFill>
                <a:blip r:embed="rId3"/>
                <a:stretch>
                  <a:fillRect l="-2991" r="-1994" b="-1145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82577E4D-B62C-468D-BDCB-29C925AE4405}"/>
                  </a:ext>
                </a:extLst>
              </p:cNvPr>
              <p:cNvSpPr/>
              <p:nvPr/>
            </p:nvSpPr>
            <p:spPr>
              <a:xfrm>
                <a:off x="1016000" y="3330801"/>
                <a:ext cx="4891083" cy="7126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x = 3</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radPr>
                      <m:deg/>
                      <m:e>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cos(10t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𝟑</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𝟒</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82577E4D-B62C-468D-BDCB-29C925AE4405}"/>
                  </a:ext>
                </a:extLst>
              </p:cNvPr>
              <p:cNvSpPr>
                <a:spLocks noRot="1" noChangeAspect="1" noMove="1" noResize="1" noEditPoints="1" noAdjustHandles="1" noChangeArrowheads="1" noChangeShapeType="1" noTextEdit="1"/>
              </p:cNvSpPr>
              <p:nvPr/>
            </p:nvSpPr>
            <p:spPr>
              <a:xfrm>
                <a:off x="1016000" y="3330801"/>
                <a:ext cx="4891083" cy="712631"/>
              </a:xfrm>
              <a:prstGeom prst="rect">
                <a:avLst/>
              </a:prstGeom>
              <a:blipFill>
                <a:blip r:embed="rId4"/>
                <a:stretch>
                  <a:fillRect l="-2618"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22B01155-2AC4-4346-8A77-06763C6EE2D5}"/>
                  </a:ext>
                </a:extLst>
              </p:cNvPr>
              <p:cNvSpPr/>
              <p:nvPr/>
            </p:nvSpPr>
            <p:spPr>
              <a:xfrm>
                <a:off x="6477000" y="3330801"/>
                <a:ext cx="4209999"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x = 3</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radPr>
                      <m:deg/>
                      <m:e>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𝟐</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cos(10t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𝟒</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22B01155-2AC4-4346-8A77-06763C6EE2D5}"/>
                  </a:ext>
                </a:extLst>
              </p:cNvPr>
              <p:cNvSpPr>
                <a:spLocks noRot="1" noChangeAspect="1" noMove="1" noResize="1" noEditPoints="1" noAdjustHandles="1" noChangeArrowheads="1" noChangeShapeType="1" noTextEdit="1"/>
              </p:cNvSpPr>
              <p:nvPr/>
            </p:nvSpPr>
            <p:spPr>
              <a:xfrm>
                <a:off x="6477000" y="3330801"/>
                <a:ext cx="4209999" cy="662810"/>
              </a:xfrm>
              <a:prstGeom prst="rect">
                <a:avLst/>
              </a:prstGeom>
              <a:blipFill>
                <a:blip r:embed="rId5"/>
                <a:stretch>
                  <a:fillRect l="-3043" t="-3670" r="-2029" b="-9174"/>
                </a:stretch>
              </a:blipFill>
            </p:spPr>
            <p:txBody>
              <a:bodyPr/>
              <a:lstStyle/>
              <a:p>
                <a:r>
                  <a:rPr lang="vi-VN">
                    <a:noFill/>
                  </a:rPr>
                  <a:t> </a:t>
                </a:r>
              </a:p>
            </p:txBody>
          </p:sp>
        </mc:Fallback>
      </mc:AlternateContent>
      <p:sp>
        <p:nvSpPr>
          <p:cNvPr id="9" name="Oval 8">
            <a:extLst>
              <a:ext uri="{FF2B5EF4-FFF2-40B4-BE49-F238E27FC236}">
                <a16:creationId xmlns:a16="http://schemas.microsoft.com/office/drawing/2014/main" id="{5CD4A903-E71B-4246-9736-55F10B12533D}"/>
              </a:ext>
            </a:extLst>
          </p:cNvPr>
          <p:cNvSpPr/>
          <p:nvPr/>
        </p:nvSpPr>
        <p:spPr>
          <a:xfrm>
            <a:off x="6413500" y="3267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233454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9">
                                            <p:bg/>
                                          </p:spTgt>
                                        </p:tgtEl>
                                        <p:attrNameLst>
                                          <p:attrName>style.visibility</p:attrName>
                                        </p:attrNameLst>
                                      </p:cBhvr>
                                      <p:to>
                                        <p:strVal val="visible"/>
                                      </p:to>
                                    </p:set>
                                    <p:anim calcmode="lin" valueType="num">
                                      <p:cBhvr>
                                        <p:cTn id="32" dur="500" fill="hold"/>
                                        <p:tgtEl>
                                          <p:spTgt spid="9">
                                            <p:bg/>
                                          </p:spTgt>
                                        </p:tgtEl>
                                        <p:attrNameLst>
                                          <p:attrName>ppt_w</p:attrName>
                                        </p:attrNameLst>
                                      </p:cBhvr>
                                      <p:tavLst>
                                        <p:tav tm="0">
                                          <p:val>
                                            <p:fltVal val="0"/>
                                          </p:val>
                                        </p:tav>
                                        <p:tav tm="100000">
                                          <p:val>
                                            <p:strVal val="#ppt_w"/>
                                          </p:val>
                                        </p:tav>
                                      </p:tavLst>
                                    </p:anim>
                                    <p:anim calcmode="lin" valueType="num">
                                      <p:cBhvr>
                                        <p:cTn id="33"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9">
                                            <p:txEl>
                                              <p:pRg st="0" end="0"/>
                                            </p:txEl>
                                          </p:spTgt>
                                        </p:tgtEl>
                                        <p:attrNameLst>
                                          <p:attrName>style.visibility</p:attrName>
                                        </p:attrNameLst>
                                      </p:cBhvr>
                                      <p:to>
                                        <p:strVal val="visible"/>
                                      </p:to>
                                    </p:set>
                                    <p:anim calcmode="lin" valueType="num">
                                      <p:cBhvr>
                                        <p:cTn id="38"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A3A5FD22-0CF1-418A-A3BA-AF74B62C2F05}"/>
                  </a:ext>
                </a:extLst>
              </p:cNvPr>
              <p:cNvSpPr/>
              <p:nvPr/>
            </p:nvSpPr>
            <p:spPr>
              <a:xfrm>
                <a:off x="127000" y="63500"/>
                <a:ext cx="11938000" cy="2551917"/>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Câu </a:t>
                </a:r>
                <a:r>
                  <a:rPr kumimoji="0" lang="en-US"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17</a:t>
                </a:r>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Cho D1, D2 và D3 là ba dao động điều hòa cùng phương, cùng tần số. Dao động tổng hợp của D1 và D2 có phương trình x12 = 3</a:t>
                </a:r>
                <a14:m>
                  <m:oMath xmlns:m="http://schemas.openxmlformats.org/officeDocument/2006/math">
                    <m:rad>
                      <m:radPr>
                        <m:degHide m:val="on"/>
                        <m:ctrlPr>
                          <a:rPr kumimoji="0" lang="vi-VN" sz="2800" b="1" i="0" u="none" strike="noStrike" kern="1200" cap="none" spc="0" normalizeH="0" baseline="0" noProof="0" smtClean="0">
                            <a:ln>
                              <a:noFill/>
                            </a:ln>
                            <a:solidFill>
                              <a:srgbClr val="FFFF00"/>
                            </a:solidFill>
                            <a:effectLst/>
                            <a:uLnTx/>
                            <a:uFillTx/>
                            <a:ea typeface="+mn-ea"/>
                            <a:cs typeface="+mn-cs"/>
                          </a:rPr>
                        </m:ctrlPr>
                      </m:radPr>
                      <m:deg/>
                      <m:e>
                        <m:r>
                          <a:rPr kumimoji="0" lang="vi-VN" sz="2800" b="1" i="0" u="none" strike="noStrike" kern="1200" cap="none" spc="0" normalizeH="0" baseline="0" noProof="0" smtClean="0">
                            <a:ln>
                              <a:noFill/>
                            </a:ln>
                            <a:solidFill>
                              <a:srgbClr val="FFFF00"/>
                            </a:solidFill>
                            <a:effectLst/>
                            <a:uLnTx/>
                            <a:uFillTx/>
                            <a:ea typeface="+mn-ea"/>
                            <a:cs typeface="+mn-cs"/>
                          </a:rPr>
                          <m:t>𝟑</m:t>
                        </m:r>
                      </m:e>
                    </m:rad>
                  </m:oMath>
                </a14:m>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cos(ωt + π/2) (cm). Dao động tổng hợp của D2 và D3 có phương trình x23 = 3cosωt (cm). Dao động D1 ngược pha với dao động D3. Biên độ của dao động D2 có giá trị nhỏ nhất là</a:t>
                </a: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A3A5FD22-0CF1-418A-A3BA-AF74B62C2F05}"/>
                  </a:ext>
                </a:extLst>
              </p:cNvPr>
              <p:cNvSpPr>
                <a:spLocks noRot="1" noChangeAspect="1" noMove="1" noResize="1" noEditPoints="1" noAdjustHandles="1" noChangeArrowheads="1" noChangeShapeType="1" noTextEdit="1"/>
              </p:cNvSpPr>
              <p:nvPr/>
            </p:nvSpPr>
            <p:spPr>
              <a:xfrm>
                <a:off x="127000" y="63500"/>
                <a:ext cx="11938000" cy="2551917"/>
              </a:xfrm>
              <a:prstGeom prst="rect">
                <a:avLst/>
              </a:prstGeom>
              <a:blipFill>
                <a:blip r:embed="rId2"/>
                <a:stretch>
                  <a:fillRect l="-916" t="-1154" r="-1629" b="-384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E9FBB203-2AF2-44C7-8782-0E4C712035BE}"/>
              </a:ext>
            </a:extLst>
          </p:cNvPr>
          <p:cNvSpPr/>
          <p:nvPr/>
        </p:nvSpPr>
        <p:spPr>
          <a:xfrm>
            <a:off x="762000" y="261541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2,6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4" name="Rectangle 3">
            <a:extLst>
              <a:ext uri="{FF2B5EF4-FFF2-40B4-BE49-F238E27FC236}">
                <a16:creationId xmlns:a16="http://schemas.microsoft.com/office/drawing/2014/main" id="{12151FE7-1C23-47CD-9F0D-D4F5721358B4}"/>
              </a:ext>
            </a:extLst>
          </p:cNvPr>
          <p:cNvSpPr/>
          <p:nvPr/>
        </p:nvSpPr>
        <p:spPr>
          <a:xfrm>
            <a:off x="3619500" y="261541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2,7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5" name="Rectangle 4">
            <a:extLst>
              <a:ext uri="{FF2B5EF4-FFF2-40B4-BE49-F238E27FC236}">
                <a16:creationId xmlns:a16="http://schemas.microsoft.com/office/drawing/2014/main" id="{4FB13EED-3450-4EA1-8D6D-517ED9A13A54}"/>
              </a:ext>
            </a:extLst>
          </p:cNvPr>
          <p:cNvSpPr/>
          <p:nvPr/>
        </p:nvSpPr>
        <p:spPr>
          <a:xfrm>
            <a:off x="6477000" y="261541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3,6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6" name="Rectangle 5">
            <a:extLst>
              <a:ext uri="{FF2B5EF4-FFF2-40B4-BE49-F238E27FC236}">
                <a16:creationId xmlns:a16="http://schemas.microsoft.com/office/drawing/2014/main" id="{C24413B9-8192-405C-A4F0-9723F0CD878F}"/>
              </a:ext>
            </a:extLst>
          </p:cNvPr>
          <p:cNvSpPr/>
          <p:nvPr/>
        </p:nvSpPr>
        <p:spPr>
          <a:xfrm>
            <a:off x="9334500" y="2615417"/>
            <a:ext cx="172675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3,7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348F91BE-A3D7-4F44-B900-8674EFCEEA6C}"/>
              </a:ext>
            </a:extLst>
          </p:cNvPr>
          <p:cNvSpPr/>
          <p:nvPr/>
        </p:nvSpPr>
        <p:spPr>
          <a:xfrm>
            <a:off x="698500" y="255191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41665115"/>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1D8BB03C-F3C5-476F-8B8F-E3986C200F34}"/>
                  </a:ext>
                </a:extLst>
              </p:cNvPr>
              <p:cNvSpPr/>
              <p:nvPr/>
            </p:nvSpPr>
            <p:spPr>
              <a:xfrm>
                <a:off x="127000" y="63500"/>
                <a:ext cx="11938000" cy="2668166"/>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18: Hai dao động điều hoà cùng phương, cùng tần số có phương trình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nl-NL" sz="2800" b="1" i="0" u="none" strike="noStrike" kern="1200" cap="none" spc="0" normalizeH="0" baseline="0" noProof="0" smtClean="0">
                            <a:ln>
                              <a:noFill/>
                            </a:ln>
                            <a:solidFill>
                              <a:srgbClr val="FFFF00"/>
                            </a:solidFill>
                            <a:effectLst/>
                            <a:uLnTx/>
                            <a:uFillTx/>
                            <a:ea typeface="+mn-ea"/>
                            <a:cs typeface="+mn-cs"/>
                          </a:rPr>
                          <m:t>𝟏</m:t>
                        </m:r>
                      </m:sub>
                    </m:sSub>
                    <m:r>
                      <a:rPr kumimoji="0" lang="nl-NL" sz="2800" b="1" i="0" u="none" strike="noStrike" kern="1200" cap="none" spc="0" normalizeH="0" baseline="0" noProof="0" smtClean="0">
                        <a:ln>
                          <a:noFill/>
                        </a:ln>
                        <a:solidFill>
                          <a:srgbClr val="FFFF00"/>
                        </a:solidFill>
                        <a:effectLst/>
                        <a:uLnTx/>
                        <a:uFillTx/>
                        <a:ea typeface="+mn-ea"/>
                        <a:cs typeface="+mn-cs"/>
                      </a:rPr>
                      <m:t> = </m:t>
                    </m:r>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𝑨</m:t>
                        </m:r>
                      </m:e>
                      <m:sub>
                        <m:r>
                          <a:rPr kumimoji="0" lang="nl-NL" sz="2800" b="1" i="0" u="none" strike="noStrike" kern="1200" cap="none" spc="0" normalizeH="0" baseline="0" noProof="0" smtClean="0">
                            <a:ln>
                              <a:noFill/>
                            </a:ln>
                            <a:solidFill>
                              <a:srgbClr val="FFFF00"/>
                            </a:solidFill>
                            <a:effectLst/>
                            <a:uLnTx/>
                            <a:uFillTx/>
                            <a:ea typeface="+mn-ea"/>
                            <a:cs typeface="+mn-cs"/>
                          </a:rPr>
                          <m:t>𝟏</m:t>
                        </m:r>
                      </m:sub>
                    </m:sSub>
                    <m:func>
                      <m:funcPr>
                        <m:ctrlPr>
                          <a:rPr kumimoji="0" lang="vi-VN" sz="2800" b="1" i="0" u="none" strike="noStrike" kern="1200" cap="none" spc="0" normalizeH="0" baseline="0" noProof="0" smtClean="0">
                            <a:ln>
                              <a:noFill/>
                            </a:ln>
                            <a:solidFill>
                              <a:srgbClr val="FFFF00"/>
                            </a:solidFill>
                            <a:effectLst/>
                            <a:uLnTx/>
                            <a:uFillTx/>
                            <a:ea typeface="+mn-ea"/>
                            <a:cs typeface="+mn-cs"/>
                          </a:rPr>
                        </m:ctrlPr>
                      </m:funcPr>
                      <m:fName>
                        <m:r>
                          <a:rPr kumimoji="0" lang="vi-VN" sz="2800" b="1" i="0" u="none" strike="noStrike" kern="1200" cap="none" spc="0" normalizeH="0" baseline="0" noProof="0" smtClean="0">
                            <a:ln>
                              <a:noFill/>
                            </a:ln>
                            <a:solidFill>
                              <a:srgbClr val="FFFF00"/>
                            </a:solidFill>
                            <a:effectLst/>
                            <a:uLnTx/>
                            <a:uFillTx/>
                            <a:ea typeface="+mn-ea"/>
                            <a:cs typeface="+mn-cs"/>
                          </a:rPr>
                          <m:t>𝒄𝒐𝒔</m:t>
                        </m:r>
                      </m:fName>
                      <m:e>
                        <m:r>
                          <a:rPr kumimoji="0" lang="nl-NL" sz="2800" b="1" i="0" u="none" strike="noStrike" kern="1200" cap="none" spc="0" normalizeH="0" baseline="0" noProof="0" smtClean="0">
                            <a:ln>
                              <a:noFill/>
                            </a:ln>
                            <a:solidFill>
                              <a:srgbClr val="FFFF00"/>
                            </a:solidFill>
                            <a:effectLst/>
                            <a:uLnTx/>
                            <a:uFillTx/>
                            <a:ea typeface="+mn-ea"/>
                            <a:cs typeface="+mn-cs"/>
                          </a:rPr>
                          <m:t>(</m:t>
                        </m:r>
                      </m:e>
                    </m:func>
                    <m:r>
                      <a:rPr kumimoji="0" lang="vi-VN" sz="2800" b="1" i="0" u="none" strike="noStrike" kern="1200" cap="none" spc="0" normalizeH="0" baseline="0" noProof="0" smtClean="0">
                        <a:ln>
                          <a:noFill/>
                        </a:ln>
                        <a:solidFill>
                          <a:srgbClr val="FFFF00"/>
                        </a:solidFill>
                        <a:effectLst/>
                        <a:uLnTx/>
                        <a:uFillTx/>
                        <a:ea typeface="+mn-ea"/>
                        <a:cs typeface="+mn-cs"/>
                      </a:rPr>
                      <m:t>𝝎</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nl-NL" sz="2800" b="1" i="0" u="none" strike="noStrike" kern="1200" cap="none" spc="0" normalizeH="0" baseline="0" noProof="0" smtClean="0">
                        <a:ln>
                          <a:noFill/>
                        </a:ln>
                        <a:solidFill>
                          <a:srgbClr val="FFFF00"/>
                        </a:solidFill>
                        <a:effectLst/>
                        <a:uLnTx/>
                        <a:uFillTx/>
                        <a:ea typeface="+mn-ea"/>
                        <a:cs typeface="+mn-cs"/>
                      </a:rPr>
                      <m:t>−</m:t>
                    </m:r>
                    <m:f>
                      <m:fPr>
                        <m:ctrlPr>
                          <a:rPr kumimoji="0" lang="vi-VN" sz="2800" b="1" i="0" u="none" strike="noStrike" kern="1200" cap="none" spc="0" normalizeH="0" baseline="0" noProof="0" smtClean="0">
                            <a:ln>
                              <a:noFill/>
                            </a:ln>
                            <a:solidFill>
                              <a:srgbClr val="FFFF00"/>
                            </a:solidFill>
                            <a:effectLst/>
                            <a:uLnTx/>
                            <a:uFillTx/>
                            <a:ea typeface="+mn-ea"/>
                            <a:cs typeface="+mn-cs"/>
                          </a:rPr>
                        </m:ctrlPr>
                      </m:fPr>
                      <m:num>
                        <m:r>
                          <a:rPr kumimoji="0" lang="vi-VN" sz="2800" b="1" i="0" u="none" strike="noStrike" kern="1200" cap="none" spc="0" normalizeH="0" baseline="0" noProof="0" smtClean="0">
                            <a:ln>
                              <a:noFill/>
                            </a:ln>
                            <a:solidFill>
                              <a:srgbClr val="FFFF00"/>
                            </a:solidFill>
                            <a:effectLst/>
                            <a:uLnTx/>
                            <a:uFillTx/>
                            <a:ea typeface="+mn-ea"/>
                            <a:cs typeface="+mn-cs"/>
                          </a:rPr>
                          <m:t>𝝅</m:t>
                        </m:r>
                      </m:num>
                      <m:den>
                        <m:r>
                          <a:rPr kumimoji="0" lang="nl-NL" sz="2800" b="1" i="0" u="none" strike="noStrike" kern="1200" cap="none" spc="0" normalizeH="0" baseline="0" noProof="0" smtClean="0">
                            <a:ln>
                              <a:noFill/>
                            </a:ln>
                            <a:solidFill>
                              <a:srgbClr val="FFFF00"/>
                            </a:solidFill>
                            <a:effectLst/>
                            <a:uLnTx/>
                            <a:uFillTx/>
                            <a:ea typeface="+mn-ea"/>
                            <a:cs typeface="+mn-cs"/>
                          </a:rPr>
                          <m:t>𝟔</m:t>
                        </m:r>
                      </m:den>
                    </m:f>
                    <m:r>
                      <a:rPr kumimoji="0" lang="nl-NL" sz="2800" b="1" i="0" u="none" strike="noStrike" kern="1200" cap="none" spc="0" normalizeH="0" baseline="0" noProof="0" smtClean="0">
                        <a:ln>
                          <a:noFill/>
                        </a:ln>
                        <a:solidFill>
                          <a:srgbClr val="FFFF00"/>
                        </a:solidFill>
                        <a:effectLst/>
                        <a:uLnTx/>
                        <a:uFillTx/>
                        <a:ea typeface="+mn-ea"/>
                        <a:cs typeface="+mn-cs"/>
                      </a:rPr>
                      <m:t>)</m:t>
                    </m:r>
                  </m:oMath>
                </a14:m>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và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nl-NL" sz="2800" b="1" i="0" u="none" strike="noStrike" kern="1200" cap="none" spc="0" normalizeH="0" baseline="0" noProof="0" smtClean="0">
                            <a:ln>
                              <a:noFill/>
                            </a:ln>
                            <a:solidFill>
                              <a:srgbClr val="FFFF00"/>
                            </a:solidFill>
                            <a:effectLst/>
                            <a:uLnTx/>
                            <a:uFillTx/>
                            <a:ea typeface="+mn-ea"/>
                            <a:cs typeface="+mn-cs"/>
                          </a:rPr>
                          <m:t>𝟐</m:t>
                        </m:r>
                      </m:sub>
                    </m:sSub>
                    <m:r>
                      <a:rPr kumimoji="0" lang="nl-NL" sz="2800" b="1" i="0" u="none" strike="noStrike" kern="1200" cap="none" spc="0" normalizeH="0" baseline="0" noProof="0" smtClean="0">
                        <a:ln>
                          <a:noFill/>
                        </a:ln>
                        <a:solidFill>
                          <a:srgbClr val="FFFF00"/>
                        </a:solidFill>
                        <a:effectLst/>
                        <a:uLnTx/>
                        <a:uFillTx/>
                        <a:ea typeface="+mn-ea"/>
                        <a:cs typeface="+mn-cs"/>
                      </a:rPr>
                      <m:t> = </m:t>
                    </m:r>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𝑨</m:t>
                        </m:r>
                      </m:e>
                      <m:sub>
                        <m:r>
                          <a:rPr kumimoji="0" lang="nl-NL" sz="2800" b="1" i="0" u="none" strike="noStrike" kern="1200" cap="none" spc="0" normalizeH="0" baseline="0" noProof="0" smtClean="0">
                            <a:ln>
                              <a:noFill/>
                            </a:ln>
                            <a:solidFill>
                              <a:srgbClr val="FFFF00"/>
                            </a:solidFill>
                            <a:effectLst/>
                            <a:uLnTx/>
                            <a:uFillTx/>
                            <a:ea typeface="+mn-ea"/>
                            <a:cs typeface="+mn-cs"/>
                          </a:rPr>
                          <m:t>𝟐</m:t>
                        </m:r>
                      </m:sub>
                    </m:sSub>
                    <m:func>
                      <m:funcPr>
                        <m:ctrlPr>
                          <a:rPr kumimoji="0" lang="vi-VN" sz="2800" b="1" i="0" u="none" strike="noStrike" kern="1200" cap="none" spc="0" normalizeH="0" baseline="0" noProof="0" smtClean="0">
                            <a:ln>
                              <a:noFill/>
                            </a:ln>
                            <a:solidFill>
                              <a:srgbClr val="FFFF00"/>
                            </a:solidFill>
                            <a:effectLst/>
                            <a:uLnTx/>
                            <a:uFillTx/>
                            <a:ea typeface="+mn-ea"/>
                            <a:cs typeface="+mn-cs"/>
                          </a:rPr>
                        </m:ctrlPr>
                      </m:funcPr>
                      <m:fName>
                        <m:r>
                          <a:rPr kumimoji="0" lang="vi-VN" sz="2800" b="1" i="0" u="none" strike="noStrike" kern="1200" cap="none" spc="0" normalizeH="0" baseline="0" noProof="0" smtClean="0">
                            <a:ln>
                              <a:noFill/>
                            </a:ln>
                            <a:solidFill>
                              <a:srgbClr val="FFFF00"/>
                            </a:solidFill>
                            <a:effectLst/>
                            <a:uLnTx/>
                            <a:uFillTx/>
                            <a:ea typeface="+mn-ea"/>
                            <a:cs typeface="+mn-cs"/>
                          </a:rPr>
                          <m:t>𝒄𝒐𝒔</m:t>
                        </m:r>
                      </m:fName>
                      <m:e>
                        <m:r>
                          <a:rPr kumimoji="0" lang="nl-NL" sz="2800" b="1" i="0" u="none" strike="noStrike" kern="1200" cap="none" spc="0" normalizeH="0" baseline="0" noProof="0" smtClean="0">
                            <a:ln>
                              <a:noFill/>
                            </a:ln>
                            <a:solidFill>
                              <a:srgbClr val="FFFF00"/>
                            </a:solidFill>
                            <a:effectLst/>
                            <a:uLnTx/>
                            <a:uFillTx/>
                            <a:ea typeface="+mn-ea"/>
                            <a:cs typeface="+mn-cs"/>
                          </a:rPr>
                          <m:t>(</m:t>
                        </m:r>
                      </m:e>
                    </m:func>
                    <m:r>
                      <a:rPr kumimoji="0" lang="vi-VN" sz="2800" b="1" i="0" u="none" strike="noStrike" kern="1200" cap="none" spc="0" normalizeH="0" baseline="0" noProof="0" smtClean="0">
                        <a:ln>
                          <a:noFill/>
                        </a:ln>
                        <a:solidFill>
                          <a:srgbClr val="FFFF00"/>
                        </a:solidFill>
                        <a:effectLst/>
                        <a:uLnTx/>
                        <a:uFillTx/>
                        <a:ea typeface="+mn-ea"/>
                        <a:cs typeface="+mn-cs"/>
                      </a:rPr>
                      <m:t>𝝎</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nl-NL" sz="2800" b="1" i="0" u="none" strike="noStrike" kern="1200" cap="none" spc="0" normalizeH="0" baseline="0" noProof="0" smtClean="0">
                        <a:ln>
                          <a:noFill/>
                        </a:ln>
                        <a:solidFill>
                          <a:srgbClr val="FFFF00"/>
                        </a:solidFill>
                        <a:effectLst/>
                        <a:uLnTx/>
                        <a:uFillTx/>
                        <a:ea typeface="+mn-ea"/>
                        <a:cs typeface="+mn-cs"/>
                      </a:rPr>
                      <m:t> + </m:t>
                    </m:r>
                    <m:r>
                      <a:rPr kumimoji="0" lang="vi-VN" sz="2800" b="1" i="0" u="none" strike="noStrike" kern="1200" cap="none" spc="0" normalizeH="0" baseline="0" noProof="0" smtClean="0">
                        <a:ln>
                          <a:noFill/>
                        </a:ln>
                        <a:solidFill>
                          <a:srgbClr val="FFFF00"/>
                        </a:solidFill>
                        <a:effectLst/>
                        <a:uLnTx/>
                        <a:uFillTx/>
                        <a:ea typeface="+mn-ea"/>
                        <a:cs typeface="+mn-cs"/>
                      </a:rPr>
                      <m:t>𝝅</m:t>
                    </m:r>
                    <m:r>
                      <a:rPr kumimoji="0" lang="nl-NL" sz="2800" b="1" i="0" u="none" strike="noStrike" kern="1200" cap="none" spc="0" normalizeH="0" baseline="0" noProof="0" smtClean="0">
                        <a:ln>
                          <a:noFill/>
                        </a:ln>
                        <a:solidFill>
                          <a:srgbClr val="FFFF00"/>
                        </a:solidFill>
                        <a:effectLst/>
                        <a:uLnTx/>
                        <a:uFillTx/>
                        <a:ea typeface="+mn-ea"/>
                        <a:cs typeface="+mn-cs"/>
                      </a:rPr>
                      <m:t>)</m:t>
                    </m:r>
                  </m:oMath>
                </a14:m>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Dao động tổng hợp có phương trình x = 6cos</a:t>
                </a: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a:t>
                </a: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sym typeface="Symbol" panose="05050102010706020507" pitchFamily="18" charset="2"/>
                  </a:rPr>
                  <a:t></a:t>
                </a: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t </a:t>
                </a: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sym typeface="Symbol" panose="05050102010706020507" pitchFamily="18" charset="2"/>
                  </a:rPr>
                  <a:t></a:t>
                </a: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Để biên </a:t>
                </a: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độ A2</a:t>
                </a: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có giá trị cực đại </a:t>
                </a: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thì A1</a:t>
                </a: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có giá trị</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1D8BB03C-F3C5-476F-8B8F-E3986C200F34}"/>
                  </a:ext>
                </a:extLst>
              </p:cNvPr>
              <p:cNvSpPr>
                <a:spLocks noRot="1" noChangeAspect="1" noMove="1" noResize="1" noEditPoints="1" noAdjustHandles="1" noChangeArrowheads="1" noChangeShapeType="1" noTextEdit="1"/>
              </p:cNvSpPr>
              <p:nvPr/>
            </p:nvSpPr>
            <p:spPr>
              <a:xfrm>
                <a:off x="127000" y="63500"/>
                <a:ext cx="11938000" cy="2668166"/>
              </a:xfrm>
              <a:prstGeom prst="rect">
                <a:avLst/>
              </a:prstGeom>
              <a:blipFill>
                <a:blip r:embed="rId2"/>
                <a:stretch>
                  <a:fillRect l="-916" t="-1310" r="-866"/>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2D5ACA57-6FD1-417D-BDEC-A3A3003DC894}"/>
                  </a:ext>
                </a:extLst>
              </p:cNvPr>
              <p:cNvSpPr/>
              <p:nvPr/>
            </p:nvSpPr>
            <p:spPr>
              <a:xfrm>
                <a:off x="762000" y="2731666"/>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6</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nl-NL" sz="2800" b="1" i="0" u="none" strike="noStrike" kern="1200" cap="none" spc="0" normalizeH="0" baseline="0" noProof="0" smtClean="0">
                            <a:ln>
                              <a:noFill/>
                            </a:ln>
                            <a:solidFill>
                              <a:srgbClr val="FFFFFF"/>
                            </a:solidFill>
                            <a:effectLst/>
                            <a:uLnTx/>
                            <a:uFillTx/>
                            <a:ea typeface="+mn-ea"/>
                            <a:cs typeface="+mn-cs"/>
                          </a:rPr>
                          <m:t>𝟑</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2D5ACA57-6FD1-417D-BDEC-A3A3003DC894}"/>
                  </a:ext>
                </a:extLst>
              </p:cNvPr>
              <p:cNvSpPr>
                <a:spLocks noRot="1" noChangeAspect="1" noMove="1" noResize="1" noEditPoints="1" noAdjustHandles="1" noChangeArrowheads="1" noChangeShapeType="1" noTextEdit="1"/>
              </p:cNvSpPr>
              <p:nvPr/>
            </p:nvSpPr>
            <p:spPr>
              <a:xfrm>
                <a:off x="762000" y="2731666"/>
                <a:ext cx="2121093" cy="563744"/>
              </a:xfrm>
              <a:prstGeom prst="rect">
                <a:avLst/>
              </a:prstGeom>
              <a:blipFill>
                <a:blip r:embed="rId3"/>
                <a:stretch>
                  <a:fillRect l="-5747" t="-4301" r="-4885" b="-279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3F837DE5-9AC3-4D08-A2DE-C8E849A22DF2}"/>
                  </a:ext>
                </a:extLst>
              </p:cNvPr>
              <p:cNvSpPr/>
              <p:nvPr/>
            </p:nvSpPr>
            <p:spPr>
              <a:xfrm>
                <a:off x="3619500" y="2731666"/>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2</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nl-NL" sz="2800" b="1" i="0" u="none" strike="noStrike" kern="1200" cap="none" spc="0" normalizeH="0" baseline="0" noProof="0" smtClean="0">
                            <a:ln>
                              <a:noFill/>
                            </a:ln>
                            <a:solidFill>
                              <a:srgbClr val="FFFFFF"/>
                            </a:solidFill>
                            <a:effectLst/>
                            <a:uLnTx/>
                            <a:uFillTx/>
                            <a:ea typeface="+mn-ea"/>
                            <a:cs typeface="+mn-cs"/>
                          </a:rPr>
                          <m:t>𝟑</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3F837DE5-9AC3-4D08-A2DE-C8E849A22DF2}"/>
                  </a:ext>
                </a:extLst>
              </p:cNvPr>
              <p:cNvSpPr>
                <a:spLocks noRot="1" noChangeAspect="1" noMove="1" noResize="1" noEditPoints="1" noAdjustHandles="1" noChangeArrowheads="1" noChangeShapeType="1" noTextEdit="1"/>
              </p:cNvSpPr>
              <p:nvPr/>
            </p:nvSpPr>
            <p:spPr>
              <a:xfrm>
                <a:off x="3619500" y="2731666"/>
                <a:ext cx="2121093" cy="563744"/>
              </a:xfrm>
              <a:prstGeom prst="rect">
                <a:avLst/>
              </a:prstGeom>
              <a:blipFill>
                <a:blip r:embed="rId4"/>
                <a:stretch>
                  <a:fillRect l="-6034" t="-4301" r="-4885" b="-279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C6947C68-AA46-46A8-BB15-8242D144B521}"/>
                  </a:ext>
                </a:extLst>
              </p:cNvPr>
              <p:cNvSpPr/>
              <p:nvPr/>
            </p:nvSpPr>
            <p:spPr>
              <a:xfrm>
                <a:off x="6477000" y="2731666"/>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4</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nl-NL" sz="2800" b="1" i="0" u="none" strike="noStrike" kern="1200" cap="none" spc="0" normalizeH="0" baseline="0" noProof="0" smtClean="0">
                            <a:ln>
                              <a:noFill/>
                            </a:ln>
                            <a:solidFill>
                              <a:srgbClr val="FFFFFF"/>
                            </a:solidFill>
                            <a:effectLst/>
                            <a:uLnTx/>
                            <a:uFillTx/>
                            <a:ea typeface="+mn-ea"/>
                            <a:cs typeface="+mn-cs"/>
                          </a:rPr>
                          <m:t>𝟑</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C6947C68-AA46-46A8-BB15-8242D144B521}"/>
                  </a:ext>
                </a:extLst>
              </p:cNvPr>
              <p:cNvSpPr>
                <a:spLocks noRot="1" noChangeAspect="1" noMove="1" noResize="1" noEditPoints="1" noAdjustHandles="1" noChangeArrowheads="1" noChangeShapeType="1" noTextEdit="1"/>
              </p:cNvSpPr>
              <p:nvPr/>
            </p:nvSpPr>
            <p:spPr>
              <a:xfrm>
                <a:off x="6477000" y="2731666"/>
                <a:ext cx="2121093" cy="563744"/>
              </a:xfrm>
              <a:prstGeom prst="rect">
                <a:avLst/>
              </a:prstGeom>
              <a:blipFill>
                <a:blip r:embed="rId5"/>
                <a:stretch>
                  <a:fillRect l="-6052" t="-4301" r="-5187" b="-27957"/>
                </a:stretch>
              </a:blipFill>
            </p:spPr>
            <p:txBody>
              <a:bodyPr/>
              <a:lstStyle/>
              <a:p>
                <a:r>
                  <a:rPr lang="vi-VN">
                    <a:noFill/>
                  </a:rPr>
                  <a:t> </a:t>
                </a:r>
              </a:p>
            </p:txBody>
          </p:sp>
        </mc:Fallback>
      </mc:AlternateContent>
      <p:sp>
        <p:nvSpPr>
          <p:cNvPr id="6" name="Rectangle 5">
            <a:extLst>
              <a:ext uri="{FF2B5EF4-FFF2-40B4-BE49-F238E27FC236}">
                <a16:creationId xmlns:a16="http://schemas.microsoft.com/office/drawing/2014/main" id="{FF01E2F7-6919-4E8D-9FEF-7822FBFA49C3}"/>
              </a:ext>
            </a:extLst>
          </p:cNvPr>
          <p:cNvSpPr/>
          <p:nvPr/>
        </p:nvSpPr>
        <p:spPr>
          <a:xfrm>
            <a:off x="9334500" y="2731666"/>
            <a:ext cx="127791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D. 5cm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8A8C7539-EB6F-41F6-979B-AC6BA73AF9DB}"/>
              </a:ext>
            </a:extLst>
          </p:cNvPr>
          <p:cNvSpPr/>
          <p:nvPr/>
        </p:nvSpPr>
        <p:spPr>
          <a:xfrm>
            <a:off x="698500" y="266816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72675912"/>
      </p:ext>
    </p:extLst>
  </p:cSld>
  <p:clrMapOvr>
    <a:masterClrMapping/>
  </p:clrMapOvr>
  <mc:AlternateContent xmlns:mc="http://schemas.openxmlformats.org/markup-compatibility/2006">
    <mc:Choice xmlns:p14="http://schemas.microsoft.com/office/powerpoint/2010/main" Requires="p14">
      <p:transition spd="slow" p14:dur="2000">
        <p14:prism dir="r"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EBE9FF-5976-4A08-93A8-874F54DACD2F}"/>
              </a:ext>
            </a:extLst>
          </p:cNvPr>
          <p:cNvSpPr/>
          <p:nvPr/>
        </p:nvSpPr>
        <p:spPr>
          <a:xfrm>
            <a:off x="127000" y="63500"/>
            <a:ext cx="11938000" cy="3991862"/>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19: Một con lắc đơn treo trên trần của một otô đang chuyển động đều trên một đường thẳng nằm ngang với tốc độ 72km/h. Kích thích cho con lắc dao động đều hoà tự do với chu kỳ 2s và biên độ </a:t>
            </a: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góc 10o</a:t>
            </a: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trong mặt phẳng thẳng đứng song song với đường otô. Đúng lúc vật nặng của con lắc đang ở vị trí cao nhất và dây treo lệch về phía trước thì otô bắt đầu chuyển động chậm dần đều với gia tốc có độ lớn 0,875m</a:t>
            </a: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/s2</a:t>
            </a: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Tính từ thời điểm đó cho đến khi dây treo có phương thẳng đứng lần thứ 10 thì ô tô đã đi được quãng đường xấp xỉ bằng</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p:sp>
        <p:nvSpPr>
          <p:cNvPr id="3" name="Rectangle 2">
            <a:extLst>
              <a:ext uri="{FF2B5EF4-FFF2-40B4-BE49-F238E27FC236}">
                <a16:creationId xmlns:a16="http://schemas.microsoft.com/office/drawing/2014/main" id="{6D87E212-9E37-422A-A817-D643913E6DFD}"/>
              </a:ext>
            </a:extLst>
          </p:cNvPr>
          <p:cNvSpPr/>
          <p:nvPr/>
        </p:nvSpPr>
        <p:spPr>
          <a:xfrm>
            <a:off x="762000" y="405536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A. 198m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4" name="Rectangle 3">
            <a:extLst>
              <a:ext uri="{FF2B5EF4-FFF2-40B4-BE49-F238E27FC236}">
                <a16:creationId xmlns:a16="http://schemas.microsoft.com/office/drawing/2014/main" id="{BA51768E-D519-43B7-A08A-87AFEDBB26DA}"/>
              </a:ext>
            </a:extLst>
          </p:cNvPr>
          <p:cNvSpPr/>
          <p:nvPr/>
        </p:nvSpPr>
        <p:spPr>
          <a:xfrm>
            <a:off x="3619500" y="405536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B. 224m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5" name="Rectangle 4">
            <a:extLst>
              <a:ext uri="{FF2B5EF4-FFF2-40B4-BE49-F238E27FC236}">
                <a16:creationId xmlns:a16="http://schemas.microsoft.com/office/drawing/2014/main" id="{68D68FC7-08FE-4A97-BA40-228FC4B26137}"/>
              </a:ext>
            </a:extLst>
          </p:cNvPr>
          <p:cNvSpPr/>
          <p:nvPr/>
        </p:nvSpPr>
        <p:spPr>
          <a:xfrm>
            <a:off x="6477000" y="405536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222m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6" name="Rectangle 5">
            <a:extLst>
              <a:ext uri="{FF2B5EF4-FFF2-40B4-BE49-F238E27FC236}">
                <a16:creationId xmlns:a16="http://schemas.microsoft.com/office/drawing/2014/main" id="{5C07BAA9-4E89-4BF7-8487-D61DC360AB05}"/>
              </a:ext>
            </a:extLst>
          </p:cNvPr>
          <p:cNvSpPr/>
          <p:nvPr/>
        </p:nvSpPr>
        <p:spPr>
          <a:xfrm>
            <a:off x="9334500" y="4055362"/>
            <a:ext cx="14734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D. 196m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227C84AF-A4E1-4167-8EE2-6A166ED1D1B8}"/>
              </a:ext>
            </a:extLst>
          </p:cNvPr>
          <p:cNvSpPr/>
          <p:nvPr/>
        </p:nvSpPr>
        <p:spPr>
          <a:xfrm>
            <a:off x="6413500" y="399186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72983598"/>
      </p:ext>
    </p:extLst>
  </p:cSld>
  <p:clrMapOvr>
    <a:masterClrMapping/>
  </p:clrMapOvr>
  <mc:AlternateContent xmlns:mc="http://schemas.openxmlformats.org/markup-compatibility/2006">
    <mc:Choice xmlns:p14="http://schemas.microsoft.com/office/powerpoint/2010/main" Requires="p14">
      <p:transition spd="slow" p14:dur="2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DEB738DC-B023-4066-8411-0BD2DEA19335}"/>
                  </a:ext>
                </a:extLst>
              </p:cNvPr>
              <p:cNvSpPr/>
              <p:nvPr/>
            </p:nvSpPr>
            <p:spPr>
              <a:xfrm>
                <a:off x="127000" y="63500"/>
                <a:ext cx="11938000" cy="2955809"/>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 Ba chất điểm dao động điều hòa với cùng biên độ A, cùng một vị trí cân bằng với tần số góc lần lượt là ω, 2ω và 3ω. Biết rằng tại mọi thời điểm </a:t>
                </a:r>
                <a14:m>
                  <m:oMath xmlns:m="http://schemas.openxmlformats.org/officeDocument/2006/math">
                    <m:f>
                      <m:fPr>
                        <m:ctrlPr>
                          <a:rPr lang="vi-VN" sz="2800" b="1" i="1">
                            <a:solidFill>
                              <a:srgbClr val="FFFF00"/>
                            </a:solidFill>
                            <a:latin typeface="Cambria Math" panose="02040503050406030204" pitchFamily="18" charset="0"/>
                          </a:rPr>
                        </m:ctrlPr>
                      </m:fPr>
                      <m:num>
                        <m:sSub>
                          <m:sSubPr>
                            <m:ctrlPr>
                              <a:rPr lang="vi-VN" sz="2800" b="1" i="1">
                                <a:solidFill>
                                  <a:srgbClr val="FFFF00"/>
                                </a:solidFill>
                                <a:latin typeface="Cambria Math" panose="02040503050406030204" pitchFamily="18" charset="0"/>
                              </a:rPr>
                            </m:ctrlPr>
                          </m:sSubPr>
                          <m:e>
                            <m:r>
                              <a:rPr lang="vi-VN" sz="2800" b="1">
                                <a:solidFill>
                                  <a:srgbClr val="FFFF00"/>
                                </a:solidFill>
                                <a:latin typeface="Cambria Math" panose="02040503050406030204" pitchFamily="18" charset="0"/>
                              </a:rPr>
                              <m:t>𝒙</m:t>
                            </m:r>
                          </m:e>
                          <m:sub>
                            <m:r>
                              <a:rPr lang="vi-VN" sz="2800" b="1">
                                <a:solidFill>
                                  <a:srgbClr val="FFFF00"/>
                                </a:solidFill>
                                <a:latin typeface="Cambria Math" panose="02040503050406030204" pitchFamily="18" charset="0"/>
                              </a:rPr>
                              <m:t>𝟏</m:t>
                            </m:r>
                          </m:sub>
                        </m:sSub>
                      </m:num>
                      <m:den>
                        <m:sSub>
                          <m:sSubPr>
                            <m:ctrlPr>
                              <a:rPr lang="vi-VN" sz="2800" b="1" i="1">
                                <a:solidFill>
                                  <a:srgbClr val="FFFF00"/>
                                </a:solidFill>
                                <a:latin typeface="Cambria Math" panose="02040503050406030204" pitchFamily="18" charset="0"/>
                              </a:rPr>
                            </m:ctrlPr>
                          </m:sSubPr>
                          <m:e>
                            <m:r>
                              <a:rPr lang="vi-VN" sz="2800" b="1">
                                <a:solidFill>
                                  <a:srgbClr val="FFFF00"/>
                                </a:solidFill>
                                <a:latin typeface="Cambria Math" panose="02040503050406030204" pitchFamily="18" charset="0"/>
                              </a:rPr>
                              <m:t>𝒗</m:t>
                            </m:r>
                          </m:e>
                          <m:sub>
                            <m:r>
                              <a:rPr lang="vi-VN" sz="2800" b="1">
                                <a:solidFill>
                                  <a:srgbClr val="FFFF00"/>
                                </a:solidFill>
                                <a:latin typeface="Cambria Math" panose="02040503050406030204" pitchFamily="18" charset="0"/>
                              </a:rPr>
                              <m:t>𝟏</m:t>
                            </m:r>
                          </m:sub>
                        </m:sSub>
                      </m:den>
                    </m:f>
                    <m:r>
                      <a:rPr lang="vi-VN" sz="2800" b="1">
                        <a:solidFill>
                          <a:srgbClr val="FFFF00"/>
                        </a:solidFill>
                        <a:latin typeface="Cambria Math" panose="02040503050406030204" pitchFamily="18" charset="0"/>
                      </a:rPr>
                      <m:t> + </m:t>
                    </m:r>
                    <m:f>
                      <m:fPr>
                        <m:ctrlPr>
                          <a:rPr lang="vi-VN" sz="2800" b="1" i="1">
                            <a:solidFill>
                              <a:srgbClr val="FFFF00"/>
                            </a:solidFill>
                            <a:latin typeface="Cambria Math" panose="02040503050406030204" pitchFamily="18" charset="0"/>
                          </a:rPr>
                        </m:ctrlPr>
                      </m:fPr>
                      <m:num>
                        <m:sSub>
                          <m:sSubPr>
                            <m:ctrlPr>
                              <a:rPr lang="vi-VN" sz="2800" b="1" i="1">
                                <a:solidFill>
                                  <a:srgbClr val="FFFF00"/>
                                </a:solidFill>
                                <a:latin typeface="Cambria Math" panose="02040503050406030204" pitchFamily="18" charset="0"/>
                              </a:rPr>
                            </m:ctrlPr>
                          </m:sSubPr>
                          <m:e>
                            <m:r>
                              <a:rPr lang="vi-VN" sz="2800" b="1">
                                <a:solidFill>
                                  <a:srgbClr val="FFFF00"/>
                                </a:solidFill>
                                <a:latin typeface="Cambria Math" panose="02040503050406030204" pitchFamily="18" charset="0"/>
                              </a:rPr>
                              <m:t>𝒙</m:t>
                            </m:r>
                          </m:e>
                          <m:sub>
                            <m:r>
                              <a:rPr lang="vi-VN" sz="2800" b="1">
                                <a:solidFill>
                                  <a:srgbClr val="FFFF00"/>
                                </a:solidFill>
                                <a:latin typeface="Cambria Math" panose="02040503050406030204" pitchFamily="18" charset="0"/>
                              </a:rPr>
                              <m:t>𝟐</m:t>
                            </m:r>
                          </m:sub>
                        </m:sSub>
                      </m:num>
                      <m:den>
                        <m:sSub>
                          <m:sSubPr>
                            <m:ctrlPr>
                              <a:rPr lang="vi-VN" sz="2800" b="1" i="1">
                                <a:solidFill>
                                  <a:srgbClr val="FFFF00"/>
                                </a:solidFill>
                                <a:latin typeface="Cambria Math" panose="02040503050406030204" pitchFamily="18" charset="0"/>
                              </a:rPr>
                            </m:ctrlPr>
                          </m:sSubPr>
                          <m:e>
                            <m:r>
                              <a:rPr lang="vi-VN" sz="2800" b="1">
                                <a:solidFill>
                                  <a:srgbClr val="FFFF00"/>
                                </a:solidFill>
                                <a:latin typeface="Cambria Math" panose="02040503050406030204" pitchFamily="18" charset="0"/>
                              </a:rPr>
                              <m:t>𝒗</m:t>
                            </m:r>
                          </m:e>
                          <m:sub>
                            <m:r>
                              <a:rPr lang="vi-VN" sz="2800" b="1">
                                <a:solidFill>
                                  <a:srgbClr val="FFFF00"/>
                                </a:solidFill>
                                <a:latin typeface="Cambria Math" panose="02040503050406030204" pitchFamily="18" charset="0"/>
                              </a:rPr>
                              <m:t>𝟐</m:t>
                            </m:r>
                          </m:sub>
                        </m:sSub>
                      </m:den>
                    </m:f>
                    <m:r>
                      <a:rPr lang="vi-VN" sz="2800" b="1">
                        <a:solidFill>
                          <a:srgbClr val="FFFF00"/>
                        </a:solidFill>
                        <a:latin typeface="Cambria Math" panose="02040503050406030204" pitchFamily="18" charset="0"/>
                      </a:rPr>
                      <m:t> = </m:t>
                    </m:r>
                    <m:f>
                      <m:fPr>
                        <m:ctrlPr>
                          <a:rPr lang="vi-VN" sz="2800" b="1" i="1">
                            <a:solidFill>
                              <a:srgbClr val="FFFF00"/>
                            </a:solidFill>
                            <a:latin typeface="Cambria Math" panose="02040503050406030204" pitchFamily="18" charset="0"/>
                          </a:rPr>
                        </m:ctrlPr>
                      </m:fPr>
                      <m:num>
                        <m:sSub>
                          <m:sSubPr>
                            <m:ctrlPr>
                              <a:rPr lang="vi-VN" sz="2800" b="1" i="1">
                                <a:solidFill>
                                  <a:srgbClr val="FFFF00"/>
                                </a:solidFill>
                                <a:latin typeface="Cambria Math" panose="02040503050406030204" pitchFamily="18" charset="0"/>
                              </a:rPr>
                            </m:ctrlPr>
                          </m:sSubPr>
                          <m:e>
                            <m:r>
                              <a:rPr lang="vi-VN" sz="2800" b="1">
                                <a:solidFill>
                                  <a:srgbClr val="FFFF00"/>
                                </a:solidFill>
                                <a:latin typeface="Cambria Math" panose="02040503050406030204" pitchFamily="18" charset="0"/>
                              </a:rPr>
                              <m:t>𝒙</m:t>
                            </m:r>
                          </m:e>
                          <m:sub>
                            <m:r>
                              <a:rPr lang="vi-VN" sz="2800" b="1">
                                <a:solidFill>
                                  <a:srgbClr val="FFFF00"/>
                                </a:solidFill>
                                <a:latin typeface="Cambria Math" panose="02040503050406030204" pitchFamily="18" charset="0"/>
                              </a:rPr>
                              <m:t>𝟑</m:t>
                            </m:r>
                          </m:sub>
                        </m:sSub>
                      </m:num>
                      <m:den>
                        <m:sSub>
                          <m:sSubPr>
                            <m:ctrlPr>
                              <a:rPr lang="vi-VN" sz="2800" b="1" i="1">
                                <a:solidFill>
                                  <a:srgbClr val="FFFF00"/>
                                </a:solidFill>
                                <a:latin typeface="Cambria Math" panose="02040503050406030204" pitchFamily="18" charset="0"/>
                              </a:rPr>
                            </m:ctrlPr>
                          </m:sSubPr>
                          <m:e>
                            <m:r>
                              <a:rPr lang="vi-VN" sz="2800" b="1">
                                <a:solidFill>
                                  <a:srgbClr val="FFFF00"/>
                                </a:solidFill>
                                <a:latin typeface="Cambria Math" panose="02040503050406030204" pitchFamily="18" charset="0"/>
                              </a:rPr>
                              <m:t>𝒗</m:t>
                            </m:r>
                          </m:e>
                          <m:sub>
                            <m:r>
                              <a:rPr lang="vi-VN" sz="2800" b="1">
                                <a:solidFill>
                                  <a:srgbClr val="FFFF00"/>
                                </a:solidFill>
                                <a:latin typeface="Cambria Math" panose="02040503050406030204" pitchFamily="18" charset="0"/>
                              </a:rPr>
                              <m:t>𝟑</m:t>
                            </m:r>
                          </m:sub>
                        </m:sSub>
                      </m:den>
                    </m:f>
                  </m:oMath>
                </a14:m>
                <a:r>
                  <a:rPr lang="vi-VN" sz="2800" b="1" dirty="0">
                    <a:solidFill>
                      <a:srgbClr val="FFFF00"/>
                    </a:solidFill>
                    <a:latin typeface="UTM Swiss Condensed" panose="02000500000000000000" pitchFamily="2" charset="0"/>
                    <a:cs typeface="Times New Roman" panose="02020603050405020304" pitchFamily="18" charset="0"/>
                  </a:rPr>
                  <a:t>. Tại thời điểm t, tốc độ của các chất điểm lần lượt là 10 cm/s; 15 cm/s và v3 = ?</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DEB738DC-B023-4066-8411-0BD2DEA19335}"/>
                  </a:ext>
                </a:extLst>
              </p:cNvPr>
              <p:cNvSpPr>
                <a:spLocks noRot="1" noChangeAspect="1" noMove="1" noResize="1" noEditPoints="1" noAdjustHandles="1" noChangeArrowheads="1" noChangeShapeType="1" noTextEdit="1"/>
              </p:cNvSpPr>
              <p:nvPr/>
            </p:nvSpPr>
            <p:spPr>
              <a:xfrm>
                <a:off x="127000" y="63500"/>
                <a:ext cx="11938000" cy="2955809"/>
              </a:xfrm>
              <a:prstGeom prst="rect">
                <a:avLst/>
              </a:prstGeom>
              <a:blipFill>
                <a:blip r:embed="rId2"/>
                <a:stretch>
                  <a:fillRect l="-916" t="-1188" r="-1629" b="-3960"/>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0A13849F-F218-47E9-B1CA-5B0FC79F0DF5}"/>
              </a:ext>
            </a:extLst>
          </p:cNvPr>
          <p:cNvSpPr/>
          <p:nvPr/>
        </p:nvSpPr>
        <p:spPr>
          <a:xfrm>
            <a:off x="762000" y="3019309"/>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20 cm/s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3D20CD59-AA31-41BB-A0A7-0D8C78224000}"/>
              </a:ext>
            </a:extLst>
          </p:cNvPr>
          <p:cNvSpPr/>
          <p:nvPr/>
        </p:nvSpPr>
        <p:spPr>
          <a:xfrm>
            <a:off x="3619500" y="3019309"/>
            <a:ext cx="2121093"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B. </a:t>
            </a:r>
            <a:r>
              <a:rPr lang="vi-VN" sz="2800" b="1" dirty="0">
                <a:solidFill>
                  <a:srgbClr val="FFFFFF"/>
                </a:solidFill>
                <a:latin typeface="UTM Swiss Condensed" panose="02000500000000000000" pitchFamily="2" charset="0"/>
                <a:ea typeface="Arial" panose="020B0604020202020204" pitchFamily="34" charset="0"/>
              </a:rPr>
              <a:t>18cm/s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EE07F154-3478-467F-8D58-36AE1D51B590}"/>
              </a:ext>
            </a:extLst>
          </p:cNvPr>
          <p:cNvSpPr/>
          <p:nvPr/>
        </p:nvSpPr>
        <p:spPr>
          <a:xfrm>
            <a:off x="6477000" y="3019309"/>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24 cm/s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C32B8FF-3080-4D72-B6D9-12BE3DDBB22B}"/>
              </a:ext>
            </a:extLst>
          </p:cNvPr>
          <p:cNvSpPr/>
          <p:nvPr/>
        </p:nvSpPr>
        <p:spPr>
          <a:xfrm>
            <a:off x="9334500" y="3019309"/>
            <a:ext cx="18165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25 cm</a:t>
            </a:r>
            <a:r>
              <a:rPr lang="vi-VN" sz="2800" b="1">
                <a:solidFill>
                  <a:srgbClr val="FFFFFF"/>
                </a:solidFill>
                <a:latin typeface="UTM Swiss Condensed" panose="02000500000000000000" pitchFamily="2" charset="0"/>
                <a:ea typeface="Arial" panose="020B0604020202020204" pitchFamily="34" charset="0"/>
              </a:rPr>
              <a:t>/s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5AA8ECCB-D79C-4B56-BB25-53D41D453FC1}"/>
              </a:ext>
            </a:extLst>
          </p:cNvPr>
          <p:cNvSpPr/>
          <p:nvPr/>
        </p:nvSpPr>
        <p:spPr>
          <a:xfrm>
            <a:off x="3556000" y="2955809"/>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030878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BB3CE84E-E252-44CC-B269-8C503F0C2E23}"/>
                  </a:ext>
                </a:extLst>
              </p:cNvPr>
              <p:cNvSpPr/>
              <p:nvPr/>
            </p:nvSpPr>
            <p:spPr>
              <a:xfrm>
                <a:off x="127000" y="63500"/>
                <a:ext cx="11938000" cy="4043543"/>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20: Một chất điểm thực hiện đồng thời hai dao động điều hoà cùng phương, cùng tần số với phương trình lần lượt là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nl-NL" sz="2800" b="1" i="0" u="none" strike="noStrike" kern="1200" cap="none" spc="0" normalizeH="0" baseline="0" noProof="0" smtClean="0">
                            <a:ln>
                              <a:noFill/>
                            </a:ln>
                            <a:solidFill>
                              <a:srgbClr val="FFFF00"/>
                            </a:solidFill>
                            <a:effectLst/>
                            <a:uLnTx/>
                            <a:uFillTx/>
                            <a:ea typeface="+mn-ea"/>
                            <a:cs typeface="+mn-cs"/>
                          </a:rPr>
                          <m:t>𝟏</m:t>
                        </m:r>
                      </m:sub>
                    </m:sSub>
                    <m:r>
                      <a:rPr kumimoji="0" lang="nl-NL" sz="2800" b="1" i="0" u="none" strike="noStrike" kern="1200" cap="none" spc="0" normalizeH="0" baseline="0" noProof="0" smtClean="0">
                        <a:ln>
                          <a:noFill/>
                        </a:ln>
                        <a:solidFill>
                          <a:srgbClr val="FFFF00"/>
                        </a:solidFill>
                        <a:effectLst/>
                        <a:uLnTx/>
                        <a:uFillTx/>
                        <a:ea typeface="+mn-ea"/>
                        <a:cs typeface="+mn-cs"/>
                      </a:rPr>
                      <m:t> = </m:t>
                    </m:r>
                    <m:r>
                      <a:rPr kumimoji="0" lang="nl-NL" sz="2800" b="1" i="0" u="none" strike="noStrike" kern="1200" cap="none" spc="0" normalizeH="0" baseline="0" noProof="0" smtClean="0">
                        <a:ln>
                          <a:noFill/>
                        </a:ln>
                        <a:solidFill>
                          <a:srgbClr val="FFFF00"/>
                        </a:solidFill>
                        <a:effectLst/>
                        <a:uLnTx/>
                        <a:uFillTx/>
                        <a:ea typeface="+mn-ea"/>
                        <a:cs typeface="+mn-cs"/>
                      </a:rPr>
                      <m:t>𝟐</m:t>
                    </m:r>
                    <m:r>
                      <a:rPr kumimoji="0" lang="vi-VN" sz="2800" b="1" i="0" u="none" strike="noStrike" kern="1200" cap="none" spc="0" normalizeH="0" baseline="0" noProof="0" smtClean="0">
                        <a:ln>
                          <a:noFill/>
                        </a:ln>
                        <a:solidFill>
                          <a:srgbClr val="FFFF00"/>
                        </a:solidFill>
                        <a:effectLst/>
                        <a:uLnTx/>
                        <a:uFillTx/>
                        <a:ea typeface="+mn-ea"/>
                        <a:cs typeface="+mn-cs"/>
                      </a:rPr>
                      <m:t>𝑨𝒄𝒐𝒔</m:t>
                    </m:r>
                    <m:r>
                      <a:rPr kumimoji="0" lang="nl-NL" sz="2800" b="1" i="0" u="none" strike="noStrike" kern="1200" cap="none" spc="0" normalizeH="0" baseline="0" noProof="0" smtClean="0">
                        <a:ln>
                          <a:noFill/>
                        </a:ln>
                        <a:solidFill>
                          <a:srgbClr val="FFFF00"/>
                        </a:solidFill>
                        <a:effectLst/>
                        <a:uLnTx/>
                        <a:uFillTx/>
                        <a:ea typeface="+mn-ea"/>
                        <a:cs typeface="+mn-cs"/>
                      </a:rPr>
                      <m:t>(</m:t>
                    </m:r>
                    <m:r>
                      <a:rPr kumimoji="0" lang="vi-VN" sz="2800" b="1" i="0" u="none" strike="noStrike" kern="1200" cap="none" spc="0" normalizeH="0" baseline="0" noProof="0" smtClean="0">
                        <a:ln>
                          <a:noFill/>
                        </a:ln>
                        <a:solidFill>
                          <a:srgbClr val="FFFF00"/>
                        </a:solidFill>
                        <a:effectLst/>
                        <a:uLnTx/>
                        <a:uFillTx/>
                        <a:ea typeface="+mn-ea"/>
                        <a:cs typeface="+mn-cs"/>
                      </a:rPr>
                      <m:t>𝝎</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nl-NL" sz="2800" b="1" i="0" u="none" strike="noStrike" kern="1200" cap="none" spc="0" normalizeH="0" baseline="0" noProof="0" smtClean="0">
                        <a:ln>
                          <a:noFill/>
                        </a:ln>
                        <a:solidFill>
                          <a:srgbClr val="FFFF00"/>
                        </a:solidFill>
                        <a:effectLst/>
                        <a:uLnTx/>
                        <a:uFillTx/>
                        <a:ea typeface="+mn-ea"/>
                        <a:cs typeface="+mn-cs"/>
                      </a:rPr>
                      <m:t> + </m:t>
                    </m:r>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𝝋</m:t>
                        </m:r>
                      </m:e>
                      <m:sub>
                        <m:r>
                          <a:rPr kumimoji="0" lang="nl-NL" sz="2800" b="1" i="0" u="none" strike="noStrike" kern="1200" cap="none" spc="0" normalizeH="0" baseline="0" noProof="0" smtClean="0">
                            <a:ln>
                              <a:noFill/>
                            </a:ln>
                            <a:solidFill>
                              <a:srgbClr val="FFFF00"/>
                            </a:solidFill>
                            <a:effectLst/>
                            <a:uLnTx/>
                            <a:uFillTx/>
                            <a:ea typeface="+mn-ea"/>
                            <a:cs typeface="+mn-cs"/>
                          </a:rPr>
                          <m:t>𝟏</m:t>
                        </m:r>
                      </m:sub>
                    </m:sSub>
                    <m:r>
                      <a:rPr kumimoji="0" lang="nl-NL" sz="2800" b="1" i="0" u="none" strike="noStrike" kern="1200" cap="none" spc="0" normalizeH="0" baseline="0" noProof="0" smtClean="0">
                        <a:ln>
                          <a:noFill/>
                        </a:ln>
                        <a:solidFill>
                          <a:srgbClr val="FFFF00"/>
                        </a:solidFill>
                        <a:effectLst/>
                        <a:uLnTx/>
                        <a:uFillTx/>
                        <a:ea typeface="+mn-ea"/>
                        <a:cs typeface="+mn-cs"/>
                      </a:rPr>
                      <m:t>)</m:t>
                    </m:r>
                  </m:oMath>
                </a14:m>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và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nl-NL" sz="2800" b="1" i="0" u="none" strike="noStrike" kern="1200" cap="none" spc="0" normalizeH="0" baseline="0" noProof="0" smtClean="0">
                            <a:ln>
                              <a:noFill/>
                            </a:ln>
                            <a:solidFill>
                              <a:srgbClr val="FFFF00"/>
                            </a:solidFill>
                            <a:effectLst/>
                            <a:uLnTx/>
                            <a:uFillTx/>
                            <a:ea typeface="+mn-ea"/>
                            <a:cs typeface="+mn-cs"/>
                          </a:rPr>
                          <m:t>𝟐</m:t>
                        </m:r>
                      </m:sub>
                    </m:sSub>
                    <m:r>
                      <a:rPr kumimoji="0" lang="nl-NL" sz="2800" b="1" i="0" u="none" strike="noStrike" kern="1200" cap="none" spc="0" normalizeH="0" baseline="0" noProof="0" smtClean="0">
                        <a:ln>
                          <a:noFill/>
                        </a:ln>
                        <a:solidFill>
                          <a:srgbClr val="FFFF00"/>
                        </a:solidFill>
                        <a:effectLst/>
                        <a:uLnTx/>
                        <a:uFillTx/>
                        <a:ea typeface="+mn-ea"/>
                        <a:cs typeface="+mn-cs"/>
                      </a:rPr>
                      <m:t> = </m:t>
                    </m:r>
                    <m:r>
                      <a:rPr kumimoji="0" lang="nl-NL" sz="2800" b="1" i="0" u="none" strike="noStrike" kern="1200" cap="none" spc="0" normalizeH="0" baseline="0" noProof="0" smtClean="0">
                        <a:ln>
                          <a:noFill/>
                        </a:ln>
                        <a:solidFill>
                          <a:srgbClr val="FFFF00"/>
                        </a:solidFill>
                        <a:effectLst/>
                        <a:uLnTx/>
                        <a:uFillTx/>
                        <a:ea typeface="+mn-ea"/>
                        <a:cs typeface="+mn-cs"/>
                      </a:rPr>
                      <m:t>𝟑</m:t>
                    </m:r>
                    <m:r>
                      <a:rPr kumimoji="0" lang="vi-VN" sz="2800" b="1" i="0" u="none" strike="noStrike" kern="1200" cap="none" spc="0" normalizeH="0" baseline="0" noProof="0" smtClean="0">
                        <a:ln>
                          <a:noFill/>
                        </a:ln>
                        <a:solidFill>
                          <a:srgbClr val="FFFF00"/>
                        </a:solidFill>
                        <a:effectLst/>
                        <a:uLnTx/>
                        <a:uFillTx/>
                        <a:ea typeface="+mn-ea"/>
                        <a:cs typeface="+mn-cs"/>
                      </a:rPr>
                      <m:t>𝑨𝒄𝒐𝒔</m:t>
                    </m:r>
                    <m:r>
                      <a:rPr kumimoji="0" lang="nl-NL" sz="2800" b="1" i="0" u="none" strike="noStrike" kern="1200" cap="none" spc="0" normalizeH="0" baseline="0" noProof="0" smtClean="0">
                        <a:ln>
                          <a:noFill/>
                        </a:ln>
                        <a:solidFill>
                          <a:srgbClr val="FFFF00"/>
                        </a:solidFill>
                        <a:effectLst/>
                        <a:uLnTx/>
                        <a:uFillTx/>
                        <a:ea typeface="+mn-ea"/>
                        <a:cs typeface="+mn-cs"/>
                      </a:rPr>
                      <m:t>(</m:t>
                    </m:r>
                    <m:r>
                      <a:rPr kumimoji="0" lang="vi-VN" sz="2800" b="1" i="0" u="none" strike="noStrike" kern="1200" cap="none" spc="0" normalizeH="0" baseline="0" noProof="0" smtClean="0">
                        <a:ln>
                          <a:noFill/>
                        </a:ln>
                        <a:solidFill>
                          <a:srgbClr val="FFFF00"/>
                        </a:solidFill>
                        <a:effectLst/>
                        <a:uLnTx/>
                        <a:uFillTx/>
                        <a:ea typeface="+mn-ea"/>
                        <a:cs typeface="+mn-cs"/>
                      </a:rPr>
                      <m:t>𝝎</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nl-NL" sz="2800" b="1" i="0" u="none" strike="noStrike" kern="1200" cap="none" spc="0" normalizeH="0" baseline="0" noProof="0" smtClean="0">
                        <a:ln>
                          <a:noFill/>
                        </a:ln>
                        <a:solidFill>
                          <a:srgbClr val="FFFF00"/>
                        </a:solidFill>
                        <a:effectLst/>
                        <a:uLnTx/>
                        <a:uFillTx/>
                        <a:ea typeface="+mn-ea"/>
                        <a:cs typeface="+mn-cs"/>
                      </a:rPr>
                      <m:t> + </m:t>
                    </m:r>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𝝋</m:t>
                        </m:r>
                      </m:e>
                      <m:sub>
                        <m:r>
                          <a:rPr kumimoji="0" lang="nl-NL" sz="2800" b="1" i="0" u="none" strike="noStrike" kern="1200" cap="none" spc="0" normalizeH="0" baseline="0" noProof="0" smtClean="0">
                            <a:ln>
                              <a:noFill/>
                            </a:ln>
                            <a:solidFill>
                              <a:srgbClr val="FFFF00"/>
                            </a:solidFill>
                            <a:effectLst/>
                            <a:uLnTx/>
                            <a:uFillTx/>
                            <a:ea typeface="+mn-ea"/>
                            <a:cs typeface="+mn-cs"/>
                          </a:rPr>
                          <m:t>𝟐</m:t>
                        </m:r>
                      </m:sub>
                    </m:sSub>
                    <m:r>
                      <a:rPr kumimoji="0" lang="nl-NL" sz="2800" b="1" i="0" u="none" strike="noStrike" kern="1200" cap="none" spc="0" normalizeH="0" baseline="0" noProof="0" smtClean="0">
                        <a:ln>
                          <a:noFill/>
                        </a:ln>
                        <a:solidFill>
                          <a:srgbClr val="FFFF00"/>
                        </a:solidFill>
                        <a:effectLst/>
                        <a:uLnTx/>
                        <a:uFillTx/>
                        <a:ea typeface="+mn-ea"/>
                        <a:cs typeface="+mn-cs"/>
                      </a:rPr>
                      <m:t>)</m:t>
                    </m:r>
                  </m:oMath>
                </a14:m>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Tại thời điểm mà tỉ số vận tốc và tỉ số của li độ của dao động thứ hai so với dao động thứ nhất lần lượt là 1 và -2 thì li độ dao động tổng hợp là </a:t>
                </a:r>
                <a14:m>
                  <m:oMath xmlns:m="http://schemas.openxmlformats.org/officeDocument/2006/math">
                    <m:rad>
                      <m:radPr>
                        <m:degHide m:val="on"/>
                        <m:ctrlPr>
                          <a:rPr kumimoji="0" lang="vi-VN" sz="2800" b="1" i="0" u="none" strike="noStrike" kern="1200" cap="none" spc="0" normalizeH="0" baseline="0" noProof="0" smtClean="0">
                            <a:ln>
                              <a:noFill/>
                            </a:ln>
                            <a:solidFill>
                              <a:srgbClr val="FFFF00"/>
                            </a:solidFill>
                            <a:effectLst/>
                            <a:uLnTx/>
                            <a:uFillTx/>
                            <a:ea typeface="+mn-ea"/>
                            <a:cs typeface="+mn-cs"/>
                          </a:rPr>
                        </m:ctrlPr>
                      </m:radPr>
                      <m:deg/>
                      <m:e>
                        <m:r>
                          <a:rPr kumimoji="0" lang="nl-NL" sz="2800" b="1" i="0" u="none" strike="noStrike" kern="1200" cap="none" spc="0" normalizeH="0" baseline="0" noProof="0" smtClean="0">
                            <a:ln>
                              <a:noFill/>
                            </a:ln>
                            <a:solidFill>
                              <a:srgbClr val="FFFF00"/>
                            </a:solidFill>
                            <a:effectLst/>
                            <a:uLnTx/>
                            <a:uFillTx/>
                            <a:ea typeface="+mn-ea"/>
                            <a:cs typeface="+mn-cs"/>
                          </a:rPr>
                          <m:t>𝟏𝟓</m:t>
                        </m:r>
                      </m:e>
                    </m:rad>
                  </m:oMath>
                </a14:m>
                <a:r>
                  <a:rPr kumimoji="0" lang="nl-N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cm. Tại thời điểm mà tỉ số vận tốc và tỉ số li độ của dao động thứ hai so với dao động thứ nhất lần lượt là -2 và 1 thì giá trị lớn nhất của li độ dao động tổng hợp là</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nl-N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BB3CE84E-E252-44CC-B269-8C503F0C2E23}"/>
                  </a:ext>
                </a:extLst>
              </p:cNvPr>
              <p:cNvSpPr>
                <a:spLocks noRot="1" noChangeAspect="1" noMove="1" noResize="1" noEditPoints="1" noAdjustHandles="1" noChangeArrowheads="1" noChangeShapeType="1" noTextEdit="1"/>
              </p:cNvSpPr>
              <p:nvPr/>
            </p:nvSpPr>
            <p:spPr>
              <a:xfrm>
                <a:off x="127000" y="63500"/>
                <a:ext cx="11938000" cy="4043543"/>
              </a:xfrm>
              <a:prstGeom prst="rect">
                <a:avLst/>
              </a:prstGeom>
              <a:blipFill>
                <a:blip r:embed="rId2"/>
                <a:stretch>
                  <a:fillRect l="-916" t="-878" r="-1680" b="-278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68B05A46-7FB4-4D04-AB44-1120EABA6D58}"/>
                  </a:ext>
                </a:extLst>
              </p:cNvPr>
              <p:cNvSpPr/>
              <p:nvPr/>
            </p:nvSpPr>
            <p:spPr>
              <a:xfrm>
                <a:off x="762000" y="4107043"/>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6</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nl-NL" sz="2800" b="1" i="0" u="none" strike="noStrike" kern="1200" cap="none" spc="0" normalizeH="0" baseline="0" noProof="0" smtClean="0">
                            <a:ln>
                              <a:noFill/>
                            </a:ln>
                            <a:solidFill>
                              <a:srgbClr val="FFFFFF"/>
                            </a:solidFill>
                            <a:effectLst/>
                            <a:uLnTx/>
                            <a:uFillTx/>
                            <a:ea typeface="+mn-ea"/>
                            <a:cs typeface="+mn-cs"/>
                          </a:rPr>
                          <m:t>𝟑</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68B05A46-7FB4-4D04-AB44-1120EABA6D58}"/>
                  </a:ext>
                </a:extLst>
              </p:cNvPr>
              <p:cNvSpPr>
                <a:spLocks noRot="1" noChangeAspect="1" noMove="1" noResize="1" noEditPoints="1" noAdjustHandles="1" noChangeArrowheads="1" noChangeShapeType="1" noTextEdit="1"/>
              </p:cNvSpPr>
              <p:nvPr/>
            </p:nvSpPr>
            <p:spPr>
              <a:xfrm>
                <a:off x="762000" y="4107043"/>
                <a:ext cx="2121093" cy="563744"/>
              </a:xfrm>
              <a:prstGeom prst="rect">
                <a:avLst/>
              </a:prstGeom>
              <a:blipFill>
                <a:blip r:embed="rId3"/>
                <a:stretch>
                  <a:fillRect l="-5747" t="-5435" b="-2934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41C842B3-871E-47D3-A4DA-F887FBE495B0}"/>
                  </a:ext>
                </a:extLst>
              </p:cNvPr>
              <p:cNvSpPr/>
              <p:nvPr/>
            </p:nvSpPr>
            <p:spPr>
              <a:xfrm>
                <a:off x="3619500" y="4107043"/>
                <a:ext cx="2121093" cy="56816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a:t>
                </a:r>
                <a14:m>
                  <m:oMath xmlns:m="http://schemas.openxmlformats.org/officeDocument/2006/math">
                    <m:r>
                      <a:rPr kumimoji="0" lang="nl-NL" sz="2800" b="1" i="0" u="none" strike="noStrike" kern="1200" cap="none" spc="0" normalizeH="0" baseline="0" noProof="0" smtClean="0">
                        <a:ln>
                          <a:noFill/>
                        </a:ln>
                        <a:solidFill>
                          <a:srgbClr val="FFFFFF"/>
                        </a:solidFill>
                        <a:effectLst/>
                        <a:uLnTx/>
                        <a:uFillTx/>
                        <a:ea typeface="+mn-ea"/>
                        <a:cs typeface="+mn-cs"/>
                      </a:rPr>
                      <m:t>𝟐</m:t>
                    </m:r>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nl-NL" sz="2800" b="1" i="0" u="none" strike="noStrike" kern="1200" cap="none" spc="0" normalizeH="0" baseline="0" noProof="0" smtClean="0">
                            <a:ln>
                              <a:noFill/>
                            </a:ln>
                            <a:solidFill>
                              <a:srgbClr val="FFFFFF"/>
                            </a:solidFill>
                            <a:effectLst/>
                            <a:uLnTx/>
                            <a:uFillTx/>
                            <a:ea typeface="+mn-ea"/>
                            <a:cs typeface="+mn-cs"/>
                          </a:rPr>
                          <m:t>𝟏𝟓</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41C842B3-871E-47D3-A4DA-F887FBE495B0}"/>
                  </a:ext>
                </a:extLst>
              </p:cNvPr>
              <p:cNvSpPr>
                <a:spLocks noRot="1" noChangeAspect="1" noMove="1" noResize="1" noEditPoints="1" noAdjustHandles="1" noChangeArrowheads="1" noChangeShapeType="1" noTextEdit="1"/>
              </p:cNvSpPr>
              <p:nvPr/>
            </p:nvSpPr>
            <p:spPr>
              <a:xfrm>
                <a:off x="3619500" y="4107043"/>
                <a:ext cx="2121093" cy="568169"/>
              </a:xfrm>
              <a:prstGeom prst="rect">
                <a:avLst/>
              </a:prstGeom>
              <a:blipFill>
                <a:blip r:embed="rId4"/>
                <a:stretch>
                  <a:fillRect l="-6034" t="-5376" r="-4885" b="-279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E448463D-84B5-47BE-A9D3-03464C0DB6BD}"/>
                  </a:ext>
                </a:extLst>
              </p:cNvPr>
              <p:cNvSpPr/>
              <p:nvPr/>
            </p:nvSpPr>
            <p:spPr>
              <a:xfrm>
                <a:off x="6477000" y="4107043"/>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4</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nl-NL" sz="2800" b="1" i="0" u="none" strike="noStrike" kern="1200" cap="none" spc="0" normalizeH="0" baseline="0" noProof="0" smtClean="0">
                            <a:ln>
                              <a:noFill/>
                            </a:ln>
                            <a:solidFill>
                              <a:srgbClr val="FFFFFF"/>
                            </a:solidFill>
                            <a:effectLst/>
                            <a:uLnTx/>
                            <a:uFillTx/>
                            <a:ea typeface="+mn-ea"/>
                            <a:cs typeface="+mn-cs"/>
                          </a:rPr>
                          <m:t>𝟔</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E448463D-84B5-47BE-A9D3-03464C0DB6BD}"/>
                  </a:ext>
                </a:extLst>
              </p:cNvPr>
              <p:cNvSpPr>
                <a:spLocks noRot="1" noChangeAspect="1" noMove="1" noResize="1" noEditPoints="1" noAdjustHandles="1" noChangeArrowheads="1" noChangeShapeType="1" noTextEdit="1"/>
              </p:cNvSpPr>
              <p:nvPr/>
            </p:nvSpPr>
            <p:spPr>
              <a:xfrm>
                <a:off x="6477000" y="4107043"/>
                <a:ext cx="2121093" cy="563744"/>
              </a:xfrm>
              <a:prstGeom prst="rect">
                <a:avLst/>
              </a:prstGeom>
              <a:blipFill>
                <a:blip r:embed="rId5"/>
                <a:stretch>
                  <a:fillRect l="-6052" t="-5435" r="-5187" b="-2934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85CE7743-FB9D-4464-9F8A-16C1D44DE8DF}"/>
                  </a:ext>
                </a:extLst>
              </p:cNvPr>
              <p:cNvSpPr/>
              <p:nvPr/>
            </p:nvSpPr>
            <p:spPr>
              <a:xfrm>
                <a:off x="9334500" y="4107043"/>
                <a:ext cx="1943353"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D.</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2</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nl-NL" sz="2800" b="1" i="0" u="none" strike="noStrike" kern="1200" cap="none" spc="0" normalizeH="0" baseline="0" noProof="0" smtClean="0">
                            <a:ln>
                              <a:noFill/>
                            </a:ln>
                            <a:solidFill>
                              <a:srgbClr val="FFFFFF"/>
                            </a:solidFill>
                            <a:effectLst/>
                            <a:uLnTx/>
                            <a:uFillTx/>
                            <a:ea typeface="+mn-ea"/>
                            <a:cs typeface="+mn-cs"/>
                          </a:rPr>
                          <m:t>𝟐𝟏</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85CE7743-FB9D-4464-9F8A-16C1D44DE8DF}"/>
                  </a:ext>
                </a:extLst>
              </p:cNvPr>
              <p:cNvSpPr>
                <a:spLocks noRot="1" noChangeAspect="1" noMove="1" noResize="1" noEditPoints="1" noAdjustHandles="1" noChangeArrowheads="1" noChangeShapeType="1" noTextEdit="1"/>
              </p:cNvSpPr>
              <p:nvPr/>
            </p:nvSpPr>
            <p:spPr>
              <a:xfrm>
                <a:off x="9334500" y="4107043"/>
                <a:ext cx="1943353" cy="565155"/>
              </a:xfrm>
              <a:prstGeom prst="rect">
                <a:avLst/>
              </a:prstGeom>
              <a:blipFill>
                <a:blip r:embed="rId6"/>
                <a:stretch>
                  <a:fillRect l="-6270" t="-5435" r="-5643" b="-29348"/>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25196770-5CAE-4429-A9A0-8D362FE3A83C}"/>
              </a:ext>
            </a:extLst>
          </p:cNvPr>
          <p:cNvSpPr/>
          <p:nvPr/>
        </p:nvSpPr>
        <p:spPr>
          <a:xfrm>
            <a:off x="9271000" y="404354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54903657"/>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30CAA615-DA1A-4F13-9F85-E87D5108BE32}"/>
                  </a:ext>
                </a:extLst>
              </p:cNvPr>
              <p:cNvSpPr/>
              <p:nvPr/>
            </p:nvSpPr>
            <p:spPr>
              <a:xfrm>
                <a:off x="127000" y="63500"/>
                <a:ext cx="11938000" cy="3207994"/>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21: Hai vật dao động điều hòa dọc theo các trục song song với nhau cùng vị trí cân bằng. Phương trình dao động của các vật lần lượt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là x1</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A1cos</a:t>
                </a: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t cm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và x2</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A2</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cos(</a:t>
                </a:r>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t – </a:t>
                </a:r>
                <a14:m>
                  <m:oMath xmlns:m="http://schemas.openxmlformats.org/officeDocument/2006/math">
                    <m:f>
                      <m:fPr>
                        <m:ctrlPr>
                          <a:rPr kumimoji="0" lang="vi-VN" sz="2800" b="1" i="0" u="none" strike="noStrike" kern="1200" cap="none" spc="0" normalizeH="0" baseline="0" noProof="0" smtClean="0">
                            <a:ln>
                              <a:noFill/>
                            </a:ln>
                            <a:solidFill>
                              <a:srgbClr val="FFFF00"/>
                            </a:solidFill>
                            <a:effectLst/>
                            <a:uLnTx/>
                            <a:uFillTx/>
                            <a:ea typeface="+mn-ea"/>
                            <a:cs typeface="+mn-cs"/>
                          </a:rPr>
                        </m:ctrlPr>
                      </m:fPr>
                      <m:num>
                        <m:r>
                          <a:rPr kumimoji="0" lang="pt-BR" sz="2800" b="1" i="0" u="none" strike="noStrike" kern="1200" cap="none" spc="0" normalizeH="0" baseline="0" noProof="0" smtClean="0">
                            <a:ln>
                              <a:noFill/>
                            </a:ln>
                            <a:solidFill>
                              <a:srgbClr val="FFFF00"/>
                            </a:solidFill>
                            <a:effectLst/>
                            <a:uLnTx/>
                            <a:uFillTx/>
                            <a:ea typeface="+mn-ea"/>
                            <a:cs typeface="+mn-cs"/>
                          </a:rPr>
                          <m:t>𝝅</m:t>
                        </m:r>
                      </m:num>
                      <m:den>
                        <m:r>
                          <a:rPr kumimoji="0" lang="pt-BR" sz="2800" b="1" i="0" u="none" strike="noStrike" kern="1200" cap="none" spc="0" normalizeH="0" baseline="0" noProof="0" smtClean="0">
                            <a:ln>
                              <a:noFill/>
                            </a:ln>
                            <a:solidFill>
                              <a:srgbClr val="FFFF00"/>
                            </a:solidFill>
                            <a:effectLst/>
                            <a:uLnTx/>
                            <a:uFillTx/>
                            <a:ea typeface="+mn-ea"/>
                            <a:cs typeface="+mn-cs"/>
                          </a:rPr>
                          <m:t>𝟐</m:t>
                        </m:r>
                      </m:den>
                    </m:f>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Biết 32</a:t>
                </a:r>
                <a14:m>
                  <m:oMath xmlns:m="http://schemas.openxmlformats.org/officeDocument/2006/math">
                    <m:sSubSup>
                      <m:sSubSupPr>
                        <m:ctrlPr>
                          <a:rPr kumimoji="0" lang="vi-VN" sz="2800" b="1" i="0" u="none" strike="noStrike" kern="1200" cap="none" spc="0" normalizeH="0" baseline="0" noProof="0" smtClean="0">
                            <a:ln>
                              <a:noFill/>
                            </a:ln>
                            <a:solidFill>
                              <a:srgbClr val="FFFF00"/>
                            </a:solidFill>
                            <a:effectLst/>
                            <a:uLnTx/>
                            <a:uFillTx/>
                            <a:ea typeface="+mn-ea"/>
                            <a:cs typeface="+mn-cs"/>
                          </a:rPr>
                        </m:ctrlPr>
                      </m:sSubSupPr>
                      <m:e>
                        <m:r>
                          <a:rPr kumimoji="0" lang="pt-BR" sz="2800" b="1" i="0" u="none" strike="noStrike" kern="1200" cap="none" spc="0" normalizeH="0" baseline="0" noProof="0" smtClean="0">
                            <a:ln>
                              <a:noFill/>
                            </a:ln>
                            <a:solidFill>
                              <a:srgbClr val="FFFF00"/>
                            </a:solidFill>
                            <a:effectLst/>
                            <a:uLnTx/>
                            <a:uFillTx/>
                            <a:ea typeface="+mn-ea"/>
                            <a:cs typeface="+mn-cs"/>
                          </a:rPr>
                          <m:t>𝒙</m:t>
                        </m:r>
                      </m:e>
                      <m:sub>
                        <m:r>
                          <a:rPr kumimoji="0" lang="pt-BR" sz="2800" b="1" i="0" u="none" strike="noStrike" kern="1200" cap="none" spc="0" normalizeH="0" baseline="0" noProof="0" smtClean="0">
                            <a:ln>
                              <a:noFill/>
                            </a:ln>
                            <a:solidFill>
                              <a:srgbClr val="FFFF00"/>
                            </a:solidFill>
                            <a:effectLst/>
                            <a:uLnTx/>
                            <a:uFillTx/>
                            <a:ea typeface="+mn-ea"/>
                            <a:cs typeface="+mn-cs"/>
                          </a:rPr>
                          <m:t>𝟏</m:t>
                        </m:r>
                      </m:sub>
                      <m:sup>
                        <m:r>
                          <a:rPr kumimoji="0" lang="pt-BR" sz="2800" b="1" i="0" u="none" strike="noStrike" kern="1200" cap="none" spc="0" normalizeH="0" baseline="0" noProof="0" smtClean="0">
                            <a:ln>
                              <a:noFill/>
                            </a:ln>
                            <a:solidFill>
                              <a:srgbClr val="FFFF00"/>
                            </a:solidFill>
                            <a:effectLst/>
                            <a:uLnTx/>
                            <a:uFillTx/>
                            <a:ea typeface="+mn-ea"/>
                            <a:cs typeface="+mn-cs"/>
                          </a:rPr>
                          <m:t>𝟐</m:t>
                        </m:r>
                      </m:sup>
                    </m:sSubSup>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+ 18</a:t>
                </a:r>
                <a14:m>
                  <m:oMath xmlns:m="http://schemas.openxmlformats.org/officeDocument/2006/math">
                    <m:sSubSup>
                      <m:sSubSupPr>
                        <m:ctrlPr>
                          <a:rPr kumimoji="0" lang="vi-VN" sz="2800" b="1" i="0" u="none" strike="noStrike" kern="1200" cap="none" spc="0" normalizeH="0" baseline="0" noProof="0" smtClean="0">
                            <a:ln>
                              <a:noFill/>
                            </a:ln>
                            <a:solidFill>
                              <a:srgbClr val="FFFF00"/>
                            </a:solidFill>
                            <a:effectLst/>
                            <a:uLnTx/>
                            <a:uFillTx/>
                            <a:ea typeface="+mn-ea"/>
                            <a:cs typeface="+mn-cs"/>
                          </a:rPr>
                        </m:ctrlPr>
                      </m:sSubSupPr>
                      <m:e>
                        <m:r>
                          <a:rPr kumimoji="0" lang="pt-BR" sz="2800" b="1" i="0" u="none" strike="noStrike" kern="1200" cap="none" spc="0" normalizeH="0" baseline="0" noProof="0" smtClean="0">
                            <a:ln>
                              <a:noFill/>
                            </a:ln>
                            <a:solidFill>
                              <a:srgbClr val="FFFF00"/>
                            </a:solidFill>
                            <a:effectLst/>
                            <a:uLnTx/>
                            <a:uFillTx/>
                            <a:ea typeface="+mn-ea"/>
                            <a:cs typeface="+mn-cs"/>
                          </a:rPr>
                          <m:t>𝒙</m:t>
                        </m:r>
                      </m:e>
                      <m:sub>
                        <m:r>
                          <a:rPr kumimoji="0" lang="pt-BR" sz="2800" b="1" i="0" u="none" strike="noStrike" kern="1200" cap="none" spc="0" normalizeH="0" baseline="0" noProof="0" smtClean="0">
                            <a:ln>
                              <a:noFill/>
                            </a:ln>
                            <a:solidFill>
                              <a:srgbClr val="FFFF00"/>
                            </a:solidFill>
                            <a:effectLst/>
                            <a:uLnTx/>
                            <a:uFillTx/>
                            <a:ea typeface="+mn-ea"/>
                            <a:cs typeface="+mn-cs"/>
                          </a:rPr>
                          <m:t>𝟏</m:t>
                        </m:r>
                      </m:sub>
                      <m:sup>
                        <m:r>
                          <a:rPr kumimoji="0" lang="pt-BR" sz="2800" b="1" i="0" u="none" strike="noStrike" kern="1200" cap="none" spc="0" normalizeH="0" baseline="0" noProof="0" smtClean="0">
                            <a:ln>
                              <a:noFill/>
                            </a:ln>
                            <a:solidFill>
                              <a:srgbClr val="FFFF00"/>
                            </a:solidFill>
                            <a:effectLst/>
                            <a:uLnTx/>
                            <a:uFillTx/>
                            <a:ea typeface="+mn-ea"/>
                            <a:cs typeface="+mn-cs"/>
                          </a:rPr>
                          <m:t>𝟐</m:t>
                        </m:r>
                      </m:sup>
                    </m:sSubSup>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1152 cm2</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Tại thời điểm t, vật thứ hai đi qua vị trí có li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độ x</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2 = 4</a:t>
                </a:r>
                <a14:m>
                  <m:oMath xmlns:m="http://schemas.openxmlformats.org/officeDocument/2006/math">
                    <m:rad>
                      <m:radPr>
                        <m:degHide m:val="on"/>
                        <m:ctrlPr>
                          <a:rPr kumimoji="0" lang="vi-VN" sz="2800" b="1" i="0" u="none" strike="noStrike" kern="1200" cap="none" spc="0" normalizeH="0" baseline="0" noProof="0" smtClean="0">
                            <a:ln>
                              <a:noFill/>
                            </a:ln>
                            <a:solidFill>
                              <a:srgbClr val="FFFF00"/>
                            </a:solidFill>
                            <a:effectLst/>
                            <a:uLnTx/>
                            <a:uFillTx/>
                            <a:ea typeface="+mn-ea"/>
                            <a:cs typeface="+mn-cs"/>
                          </a:rPr>
                        </m:ctrlPr>
                      </m:radPr>
                      <m:deg/>
                      <m:e>
                        <m:r>
                          <a:rPr kumimoji="0" lang="pt-BR" sz="2800" b="1" i="0" u="none" strike="noStrike" kern="1200" cap="none" spc="0" normalizeH="0" baseline="0" noProof="0" smtClean="0">
                            <a:ln>
                              <a:noFill/>
                            </a:ln>
                            <a:solidFill>
                              <a:srgbClr val="FFFF00"/>
                            </a:solidFill>
                            <a:effectLst/>
                            <a:uLnTx/>
                            <a:uFillTx/>
                            <a:ea typeface="+mn-ea"/>
                            <a:cs typeface="+mn-cs"/>
                          </a:rPr>
                          <m:t>𝟑</m:t>
                        </m:r>
                      </m:e>
                    </m:rad>
                    <m:r>
                      <a:rPr kumimoji="0" lang="pt-BR" sz="2800" b="1" i="0" u="none" strike="noStrike" kern="1200" cap="none" spc="0" normalizeH="0" baseline="0" noProof="0" smtClean="0">
                        <a:ln>
                          <a:noFill/>
                        </a:ln>
                        <a:solidFill>
                          <a:srgbClr val="FFFF00"/>
                        </a:solidFill>
                        <a:effectLst/>
                        <a:uLnTx/>
                        <a:uFillTx/>
                        <a:ea typeface="+mn-ea"/>
                        <a:cs typeface="+mn-cs"/>
                      </a:rPr>
                      <m:t> </m:t>
                    </m:r>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cm với vận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tốc v</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2 = 8</a:t>
                </a:r>
                <a14:m>
                  <m:oMath xmlns:m="http://schemas.openxmlformats.org/officeDocument/2006/math">
                    <m:rad>
                      <m:radPr>
                        <m:degHide m:val="on"/>
                        <m:ctrlPr>
                          <a:rPr kumimoji="0" lang="vi-VN" sz="2800" b="1" i="0" u="none" strike="noStrike" kern="1200" cap="none" spc="0" normalizeH="0" baseline="0" noProof="0" smtClean="0">
                            <a:ln>
                              <a:noFill/>
                            </a:ln>
                            <a:solidFill>
                              <a:srgbClr val="FFFF00"/>
                            </a:solidFill>
                            <a:effectLst/>
                            <a:uLnTx/>
                            <a:uFillTx/>
                            <a:ea typeface="+mn-ea"/>
                            <a:cs typeface="+mn-cs"/>
                          </a:rPr>
                        </m:ctrlPr>
                      </m:radPr>
                      <m:deg/>
                      <m:e>
                        <m:r>
                          <a:rPr kumimoji="0" lang="pt-BR" sz="2800" b="1" i="0" u="none" strike="noStrike" kern="1200" cap="none" spc="0" normalizeH="0" baseline="0" noProof="0" smtClean="0">
                            <a:ln>
                              <a:noFill/>
                            </a:ln>
                            <a:solidFill>
                              <a:srgbClr val="FFFF00"/>
                            </a:solidFill>
                            <a:effectLst/>
                            <a:uLnTx/>
                            <a:uFillTx/>
                            <a:ea typeface="+mn-ea"/>
                            <a:cs typeface="+mn-cs"/>
                          </a:rPr>
                          <m:t>𝟑</m:t>
                        </m:r>
                      </m:e>
                    </m:rad>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cm/s. Khi đó vật thứ nhất có tốc độ bằng</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30CAA615-DA1A-4F13-9F85-E87D5108BE32}"/>
                  </a:ext>
                </a:extLst>
              </p:cNvPr>
              <p:cNvSpPr>
                <a:spLocks noRot="1" noChangeAspect="1" noMove="1" noResize="1" noEditPoints="1" noAdjustHandles="1" noChangeArrowheads="1" noChangeShapeType="1" noTextEdit="1"/>
              </p:cNvSpPr>
              <p:nvPr/>
            </p:nvSpPr>
            <p:spPr>
              <a:xfrm>
                <a:off x="127000" y="63500"/>
                <a:ext cx="11938000" cy="3207994"/>
              </a:xfrm>
              <a:prstGeom prst="rect">
                <a:avLst/>
              </a:prstGeom>
              <a:blipFill>
                <a:blip r:embed="rId2"/>
                <a:stretch>
                  <a:fillRect l="-916" t="-1099" r="-1578" b="-3663"/>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8DA76EC4-67CB-426C-9000-25CFDC55F290}"/>
                  </a:ext>
                </a:extLst>
              </p:cNvPr>
              <p:cNvSpPr/>
              <p:nvPr/>
            </p:nvSpPr>
            <p:spPr>
              <a:xfrm>
                <a:off x="1016000" y="3271494"/>
                <a:ext cx="304442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24</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𝟑</m:t>
                        </m:r>
                      </m:e>
                    </m:rad>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8DA76EC4-67CB-426C-9000-25CFDC55F290}"/>
                  </a:ext>
                </a:extLst>
              </p:cNvPr>
              <p:cNvSpPr>
                <a:spLocks noRot="1" noChangeAspect="1" noMove="1" noResize="1" noEditPoints="1" noAdjustHandles="1" noChangeArrowheads="1" noChangeShapeType="1" noTextEdit="1"/>
              </p:cNvSpPr>
              <p:nvPr/>
            </p:nvSpPr>
            <p:spPr>
              <a:xfrm>
                <a:off x="1016000" y="3271494"/>
                <a:ext cx="3044423" cy="563744"/>
              </a:xfrm>
              <a:prstGeom prst="rect">
                <a:avLst/>
              </a:prstGeom>
              <a:blipFill>
                <a:blip r:embed="rId3"/>
                <a:stretch>
                  <a:fillRect l="-4208" t="-5435" r="-3206" b="-29348"/>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FACC0857-BF61-4BAF-9D3D-83EA634A727A}"/>
              </a:ext>
            </a:extLst>
          </p:cNvPr>
          <p:cNvSpPr/>
          <p:nvPr/>
        </p:nvSpPr>
        <p:spPr>
          <a:xfrm>
            <a:off x="6477000" y="327149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24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5" name="Rectangle 4">
            <a:extLst>
              <a:ext uri="{FF2B5EF4-FFF2-40B4-BE49-F238E27FC236}">
                <a16:creationId xmlns:a16="http://schemas.microsoft.com/office/drawing/2014/main" id="{1DBA2890-6BD6-48DD-AE67-2B819305C00D}"/>
              </a:ext>
            </a:extLst>
          </p:cNvPr>
          <p:cNvSpPr/>
          <p:nvPr/>
        </p:nvSpPr>
        <p:spPr>
          <a:xfrm>
            <a:off x="1016000" y="403349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18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DD2E4CE8-A4C7-4DC4-A1A6-43D70B51CE37}"/>
                  </a:ext>
                </a:extLst>
              </p:cNvPr>
              <p:cNvSpPr/>
              <p:nvPr/>
            </p:nvSpPr>
            <p:spPr>
              <a:xfrm>
                <a:off x="6477000" y="4033494"/>
                <a:ext cx="2356927"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18</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𝟑</m:t>
                        </m:r>
                      </m:e>
                    </m:rad>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DD2E4CE8-A4C7-4DC4-A1A6-43D70B51CE37}"/>
                  </a:ext>
                </a:extLst>
              </p:cNvPr>
              <p:cNvSpPr>
                <a:spLocks noRot="1" noChangeAspect="1" noMove="1" noResize="1" noEditPoints="1" noAdjustHandles="1" noChangeArrowheads="1" noChangeShapeType="1" noTextEdit="1"/>
              </p:cNvSpPr>
              <p:nvPr/>
            </p:nvSpPr>
            <p:spPr>
              <a:xfrm>
                <a:off x="6477000" y="4033494"/>
                <a:ext cx="2356927" cy="563744"/>
              </a:xfrm>
              <a:prstGeom prst="rect">
                <a:avLst/>
              </a:prstGeom>
              <a:blipFill>
                <a:blip r:embed="rId4"/>
                <a:stretch>
                  <a:fillRect l="-5440" t="-5435" r="-4404" b="-29348"/>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BE863995-3E4C-421C-9388-2FAF8D9847BD}"/>
              </a:ext>
            </a:extLst>
          </p:cNvPr>
          <p:cNvSpPr/>
          <p:nvPr/>
        </p:nvSpPr>
        <p:spPr>
          <a:xfrm>
            <a:off x="6413500" y="320799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98769706"/>
      </p:ext>
    </p:extLst>
  </p:cSld>
  <p:clrMapOvr>
    <a:masterClrMapping/>
  </p:clrMapOvr>
  <mc:AlternateContent xmlns:mc="http://schemas.openxmlformats.org/markup-compatibility/2006">
    <mc:Choice xmlns:p14="http://schemas.microsoft.com/office/powerpoint/2010/main" Requires="p14">
      <p:transition spd="slow" p14:dur="20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C9D238-0E2C-44B4-86AE-52EB750DF738}"/>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22: Chất điểm P đang dao động điều hoà trên đoạn thẳng MN, trên đoạn thẳng đó có bảy điểm theo đúng thứ tự M</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P1, P2, P3, P4, P5</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N,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với P3</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là vị trí cân bằng. Biết rằng từ điểm M, cứ sau 0,1s chất điểm lại qua các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điểm P1, P2, P3, P4, P5</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N. Tốc độ của nó lúc đi qua điểm P1 là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5</a:t>
            </a: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π</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cm/s. Biên độ A bằng</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15B4C87E-2D1B-4F07-92DB-F0780D90DCD7}"/>
                  </a:ext>
                </a:extLst>
              </p:cNvPr>
              <p:cNvSpPr/>
              <p:nvPr/>
            </p:nvSpPr>
            <p:spPr>
              <a:xfrm>
                <a:off x="762000" y="2568801"/>
                <a:ext cx="2121093"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2</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𝟐</m:t>
                        </m:r>
                      </m:e>
                    </m:rad>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15B4C87E-2D1B-4F07-92DB-F0780D90DCD7}"/>
                  </a:ext>
                </a:extLst>
              </p:cNvPr>
              <p:cNvSpPr>
                <a:spLocks noRot="1" noChangeAspect="1" noMove="1" noResize="1" noEditPoints="1" noAdjustHandles="1" noChangeArrowheads="1" noChangeShapeType="1" noTextEdit="1"/>
              </p:cNvSpPr>
              <p:nvPr/>
            </p:nvSpPr>
            <p:spPr>
              <a:xfrm>
                <a:off x="762000" y="2568801"/>
                <a:ext cx="2121093" cy="565155"/>
              </a:xfrm>
              <a:prstGeom prst="rect">
                <a:avLst/>
              </a:prstGeom>
              <a:blipFill>
                <a:blip r:embed="rId2"/>
                <a:stretch>
                  <a:fillRect l="-5747" t="-4301" r="-4885" b="-279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F4C33E48-EF87-4C04-8BDB-7447DBDDE4A8}"/>
                  </a:ext>
                </a:extLst>
              </p:cNvPr>
              <p:cNvSpPr/>
              <p:nvPr/>
            </p:nvSpPr>
            <p:spPr>
              <a:xfrm>
                <a:off x="3619500" y="2568801"/>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6</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𝟑</m:t>
                        </m:r>
                      </m:e>
                    </m:rad>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F4C33E48-EF87-4C04-8BDB-7447DBDDE4A8}"/>
                  </a:ext>
                </a:extLst>
              </p:cNvPr>
              <p:cNvSpPr>
                <a:spLocks noRot="1" noChangeAspect="1" noMove="1" noResize="1" noEditPoints="1" noAdjustHandles="1" noChangeArrowheads="1" noChangeShapeType="1" noTextEdit="1"/>
              </p:cNvSpPr>
              <p:nvPr/>
            </p:nvSpPr>
            <p:spPr>
              <a:xfrm>
                <a:off x="3619500" y="2568801"/>
                <a:ext cx="2121093" cy="563744"/>
              </a:xfrm>
              <a:prstGeom prst="rect">
                <a:avLst/>
              </a:prstGeom>
              <a:blipFill>
                <a:blip r:embed="rId3"/>
                <a:stretch>
                  <a:fillRect l="-6034" t="-4301" b="-27957"/>
                </a:stretch>
              </a:blipFill>
            </p:spPr>
            <p:txBody>
              <a:bodyPr/>
              <a:lstStyle/>
              <a:p>
                <a:r>
                  <a:rPr lang="vi-VN">
                    <a:noFill/>
                  </a:rPr>
                  <a:t> </a:t>
                </a:r>
              </a:p>
            </p:txBody>
          </p:sp>
        </mc:Fallback>
      </mc:AlternateContent>
      <p:sp>
        <p:nvSpPr>
          <p:cNvPr id="5" name="Rectangle 4">
            <a:extLst>
              <a:ext uri="{FF2B5EF4-FFF2-40B4-BE49-F238E27FC236}">
                <a16:creationId xmlns:a16="http://schemas.microsoft.com/office/drawing/2014/main" id="{D0FED7B2-36B7-4094-B797-07F346E7A119}"/>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6" name="Rectangle 5">
            <a:extLst>
              <a:ext uri="{FF2B5EF4-FFF2-40B4-BE49-F238E27FC236}">
                <a16:creationId xmlns:a16="http://schemas.microsoft.com/office/drawing/2014/main" id="{3E5C9C6A-E6D4-4F7C-921F-75C82796FAA3}"/>
              </a:ext>
            </a:extLst>
          </p:cNvPr>
          <p:cNvSpPr/>
          <p:nvPr/>
        </p:nvSpPr>
        <p:spPr>
          <a:xfrm>
            <a:off x="9334500" y="2568801"/>
            <a:ext cx="136768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6cm.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34F98D40-9CEF-4981-AA81-F0DC4B73F2D8}"/>
              </a:ext>
            </a:extLst>
          </p:cNvPr>
          <p:cNvSpPr/>
          <p:nvPr/>
        </p:nvSpPr>
        <p:spPr>
          <a:xfrm>
            <a:off x="9271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2031911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10F9E8-B511-4CDF-9E6E-76E4F04F5A83}"/>
              </a:ext>
            </a:extLst>
          </p:cNvPr>
          <p:cNvSpPr/>
          <p:nvPr/>
        </p:nvSpPr>
        <p:spPr>
          <a:xfrm>
            <a:off x="127000" y="63500"/>
            <a:ext cx="11938000" cy="523220"/>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23: Một vật nhỏ dao động điều hòa dọc theo trục Ox với biên độ dao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động là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9E4015DD-9C4F-4AC4-B01B-FC97A54E8DED}"/>
                  </a:ext>
                </a:extLst>
              </p:cNvPr>
              <p:cNvSpPr/>
              <p:nvPr/>
            </p:nvSpPr>
            <p:spPr>
              <a:xfrm>
                <a:off x="508000" y="586720"/>
                <a:ext cx="14794050" cy="137056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Khoảng thời gian ngắn nhất, dài nhất để vật đi hết quãng đường 3A lần lượt là t1, t2. Tỉ số của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ctrlPr>
                      </m:fPr>
                      <m:num>
                        <m:sSub>
                          <m:sSubPr>
                            <m:ctrlPr>
                              <a:rPr kumimoji="0" lang="vi-VN"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ctrlPr>
                          </m:sSubPr>
                          <m:e>
                            <m:r>
                              <a:rPr kumimoji="0" lang="pt-BR"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𝒕</m:t>
                            </m:r>
                          </m:e>
                          <m:sub>
                            <m:r>
                              <a:rPr kumimoji="0" lang="pt-BR"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𝟏</m:t>
                            </m:r>
                          </m:sub>
                        </m:sSub>
                      </m:num>
                      <m:den>
                        <m:sSub>
                          <m:sSubPr>
                            <m:ctrlPr>
                              <a:rPr kumimoji="0" lang="vi-VN"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ctrlPr>
                          </m:sSubPr>
                          <m:e>
                            <m:r>
                              <a:rPr kumimoji="0" lang="pt-BR"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𝒕</m:t>
                            </m:r>
                          </m:e>
                          <m:sub>
                            <m:r>
                              <a:rPr kumimoji="0" lang="pt-BR"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𝟐</m:t>
                            </m:r>
                          </m:sub>
                        </m:sSub>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bằng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ctrlPr>
                      </m:fPr>
                      <m:num>
                        <m:r>
                          <a:rPr kumimoji="0" lang="pt-BR"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𝟔</m:t>
                        </m:r>
                      </m:num>
                      <m:den>
                        <m:r>
                          <a:rPr kumimoji="0" lang="pt-BR"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𝟓</m:t>
                        </m:r>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endParaRPr>
              </a:p>
            </p:txBody>
          </p:sp>
        </mc:Choice>
        <mc:Fallback>
          <p:sp>
            <p:nvSpPr>
              <p:cNvPr id="3" name="Rectangle 2">
                <a:extLst>
                  <a:ext uri="{FF2B5EF4-FFF2-40B4-BE49-F238E27FC236}">
                    <a16:creationId xmlns:a16="http://schemas.microsoft.com/office/drawing/2014/main" id="{9E4015DD-9C4F-4AC4-B01B-FC97A54E8DED}"/>
                  </a:ext>
                </a:extLst>
              </p:cNvPr>
              <p:cNvSpPr>
                <a:spLocks noRot="1" noChangeAspect="1" noMove="1" noResize="1" noEditPoints="1" noAdjustHandles="1" noChangeArrowheads="1" noChangeShapeType="1" noTextEdit="1"/>
              </p:cNvSpPr>
              <p:nvPr/>
            </p:nvSpPr>
            <p:spPr>
              <a:xfrm>
                <a:off x="508000" y="586720"/>
                <a:ext cx="14794050" cy="1370568"/>
              </a:xfrm>
              <a:prstGeom prst="rect">
                <a:avLst/>
              </a:prstGeom>
              <a:blipFill>
                <a:blip r:embed="rId2"/>
                <a:stretch>
                  <a:fillRect l="-824" r="-659" b="-3556"/>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7702D89A-F7CA-4FF2-8E9E-766F47A2E540}"/>
                  </a:ext>
                </a:extLst>
              </p:cNvPr>
              <p:cNvSpPr/>
              <p:nvPr/>
            </p:nvSpPr>
            <p:spPr>
              <a:xfrm>
                <a:off x="508000" y="2055648"/>
                <a:ext cx="1197764" cy="71352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ea typeface="+mn-ea"/>
                            <a:cs typeface="+mn-cs"/>
                          </a:rPr>
                        </m:ctrlPr>
                      </m:fPr>
                      <m:num>
                        <m:r>
                          <a:rPr kumimoji="0" lang="pt-BR" sz="2800" b="1" i="0" u="none" strike="noStrike" kern="1200" cap="none" spc="0" normalizeH="0" baseline="0" noProof="0" smtClean="0">
                            <a:ln>
                              <a:noFill/>
                            </a:ln>
                            <a:solidFill>
                              <a:srgbClr val="FFFFFF"/>
                            </a:solidFill>
                            <a:effectLst/>
                            <a:uLnTx/>
                            <a:uFillTx/>
                            <a:ea typeface="+mn-ea"/>
                            <a:cs typeface="+mn-cs"/>
                          </a:rPr>
                          <m:t>𝟒</m:t>
                        </m:r>
                      </m:num>
                      <m:den>
                        <m:r>
                          <a:rPr kumimoji="0" lang="pt-BR" sz="2800" b="1" i="0" u="none" strike="noStrike" kern="1200" cap="none" spc="0" normalizeH="0" baseline="0" noProof="0" smtClean="0">
                            <a:ln>
                              <a:noFill/>
                            </a:ln>
                            <a:solidFill>
                              <a:srgbClr val="FFFFFF"/>
                            </a:solidFill>
                            <a:effectLst/>
                            <a:uLnTx/>
                            <a:uFillTx/>
                            <a:ea typeface="+mn-ea"/>
                            <a:cs typeface="+mn-cs"/>
                          </a:rPr>
                          <m:t>𝟓</m:t>
                        </m:r>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7702D89A-F7CA-4FF2-8E9E-766F47A2E540}"/>
                  </a:ext>
                </a:extLst>
              </p:cNvPr>
              <p:cNvSpPr>
                <a:spLocks noRot="1" noChangeAspect="1" noMove="1" noResize="1" noEditPoints="1" noAdjustHandles="1" noChangeArrowheads="1" noChangeShapeType="1" noTextEdit="1"/>
              </p:cNvSpPr>
              <p:nvPr/>
            </p:nvSpPr>
            <p:spPr>
              <a:xfrm>
                <a:off x="508000" y="2055648"/>
                <a:ext cx="1197764" cy="713529"/>
              </a:xfrm>
              <a:prstGeom prst="rect">
                <a:avLst/>
              </a:prstGeom>
              <a:blipFill>
                <a:blip r:embed="rId3"/>
                <a:stretch>
                  <a:fillRect l="-10152" r="-9645"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9A20EB62-C0F3-4873-A481-B162A0960536}"/>
                  </a:ext>
                </a:extLst>
              </p:cNvPr>
              <p:cNvSpPr/>
              <p:nvPr/>
            </p:nvSpPr>
            <p:spPr>
              <a:xfrm>
                <a:off x="508000" y="2769177"/>
                <a:ext cx="1197764" cy="7210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ea typeface="+mn-ea"/>
                            <a:cs typeface="+mn-cs"/>
                          </a:rPr>
                        </m:ctrlPr>
                      </m:fPr>
                      <m:num>
                        <m:r>
                          <a:rPr kumimoji="0" lang="pt-BR" sz="2800" b="1" i="0" u="none" strike="noStrike" kern="1200" cap="none" spc="0" normalizeH="0" baseline="0" noProof="0" smtClean="0">
                            <a:ln>
                              <a:noFill/>
                            </a:ln>
                            <a:solidFill>
                              <a:srgbClr val="FFFFFF"/>
                            </a:solidFill>
                            <a:effectLst/>
                            <a:uLnTx/>
                            <a:uFillTx/>
                            <a:ea typeface="+mn-ea"/>
                            <a:cs typeface="+mn-cs"/>
                          </a:rPr>
                          <m:t>𝟓</m:t>
                        </m:r>
                      </m:num>
                      <m:den>
                        <m:r>
                          <a:rPr kumimoji="0" lang="pt-BR" sz="2800" b="1" i="0" u="none" strike="noStrike" kern="1200" cap="none" spc="0" normalizeH="0" baseline="0" noProof="0" smtClean="0">
                            <a:ln>
                              <a:noFill/>
                            </a:ln>
                            <a:solidFill>
                              <a:srgbClr val="FFFFFF"/>
                            </a:solidFill>
                            <a:effectLst/>
                            <a:uLnTx/>
                            <a:uFillTx/>
                            <a:ea typeface="+mn-ea"/>
                            <a:cs typeface="+mn-cs"/>
                          </a:rPr>
                          <m:t>𝟔</m:t>
                        </m:r>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9A20EB62-C0F3-4873-A481-B162A0960536}"/>
                  </a:ext>
                </a:extLst>
              </p:cNvPr>
              <p:cNvSpPr>
                <a:spLocks noRot="1" noChangeAspect="1" noMove="1" noResize="1" noEditPoints="1" noAdjustHandles="1" noChangeArrowheads="1" noChangeShapeType="1" noTextEdit="1"/>
              </p:cNvSpPr>
              <p:nvPr/>
            </p:nvSpPr>
            <p:spPr>
              <a:xfrm>
                <a:off x="508000" y="2769177"/>
                <a:ext cx="1197764" cy="721031"/>
              </a:xfrm>
              <a:prstGeom prst="rect">
                <a:avLst/>
              </a:prstGeom>
              <a:blipFill>
                <a:blip r:embed="rId4"/>
                <a:stretch>
                  <a:fillRect l="-10152" b="-6723"/>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6FF6ADD5-ECC8-48B5-8E54-62B04E840D6F}"/>
                  </a:ext>
                </a:extLst>
              </p:cNvPr>
              <p:cNvSpPr/>
              <p:nvPr/>
            </p:nvSpPr>
            <p:spPr>
              <a:xfrm>
                <a:off x="508000" y="3490208"/>
                <a:ext cx="912429" cy="71897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ea typeface="+mn-ea"/>
                            <a:cs typeface="+mn-cs"/>
                          </a:rPr>
                        </m:ctrlPr>
                      </m:fPr>
                      <m:num>
                        <m:r>
                          <a:rPr kumimoji="0" lang="pt-BR" sz="2800" b="1" i="0" u="none" strike="noStrike" kern="1200" cap="none" spc="0" normalizeH="0" baseline="0" noProof="0" smtClean="0">
                            <a:ln>
                              <a:noFill/>
                            </a:ln>
                            <a:solidFill>
                              <a:srgbClr val="FFFFFF"/>
                            </a:solidFill>
                            <a:effectLst/>
                            <a:uLnTx/>
                            <a:uFillTx/>
                            <a:ea typeface="+mn-ea"/>
                            <a:cs typeface="+mn-cs"/>
                          </a:rPr>
                          <m:t>𝟓</m:t>
                        </m:r>
                      </m:num>
                      <m:den>
                        <m:r>
                          <a:rPr kumimoji="0" lang="pt-BR" sz="2800" b="1" i="0" u="none" strike="noStrike" kern="1200" cap="none" spc="0" normalizeH="0" baseline="0" noProof="0" smtClean="0">
                            <a:ln>
                              <a:noFill/>
                            </a:ln>
                            <a:solidFill>
                              <a:srgbClr val="FFFFFF"/>
                            </a:solidFill>
                            <a:effectLst/>
                            <a:uLnTx/>
                            <a:uFillTx/>
                            <a:ea typeface="+mn-ea"/>
                            <a:cs typeface="+mn-cs"/>
                          </a:rPr>
                          <m:t>𝟒</m:t>
                        </m:r>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6FF6ADD5-ECC8-48B5-8E54-62B04E840D6F}"/>
                  </a:ext>
                </a:extLst>
              </p:cNvPr>
              <p:cNvSpPr>
                <a:spLocks noRot="1" noChangeAspect="1" noMove="1" noResize="1" noEditPoints="1" noAdjustHandles="1" noChangeArrowheads="1" noChangeShapeType="1" noTextEdit="1"/>
              </p:cNvSpPr>
              <p:nvPr/>
            </p:nvSpPr>
            <p:spPr>
              <a:xfrm>
                <a:off x="508000" y="3490208"/>
                <a:ext cx="912429" cy="718979"/>
              </a:xfrm>
              <a:prstGeom prst="rect">
                <a:avLst/>
              </a:prstGeom>
              <a:blipFill>
                <a:blip r:embed="rId5"/>
                <a:stretch>
                  <a:fillRect l="-13333" r="-13333" b="-854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8B72F42F-EF77-40CB-ADCC-26087338E425}"/>
              </a:ext>
            </a:extLst>
          </p:cNvPr>
          <p:cNvSpPr/>
          <p:nvPr/>
        </p:nvSpPr>
        <p:spPr>
          <a:xfrm>
            <a:off x="444500" y="199214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94191605"/>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0130E0-E450-4CE4-91F8-D0F7BC7647E3}"/>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24: Hai chất điểm M và N có cùng khối lượng dao động điều hòa cùng tần số là 2Hz dọc theo hai đường thẳng song song kề nhau và song song với trục Ox. Vị trí cân bằng của M, N đều nằm trên cùng một đường thẳng đi qua gốc tọa độ và vuông góc với Ox. Biết biên độ dao động của M là 6cm và của N là 12cm. Ban đầu hai vật cùng đi qua vị trí cân bằng theo chiều ngược nhau, thời điểm đầu tiên khoảng cách hai vật cách nhau 9cm là</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4FD93811-8FA2-4DF1-8ECA-CBFB153389D6}"/>
                  </a:ext>
                </a:extLst>
              </p:cNvPr>
              <p:cNvSpPr/>
              <p:nvPr/>
            </p:nvSpPr>
            <p:spPr>
              <a:xfrm>
                <a:off x="762000" y="3559842"/>
                <a:ext cx="2121093" cy="7126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ea typeface="+mn-ea"/>
                            <a:cs typeface="+mn-cs"/>
                          </a:rPr>
                        </m:ctrlPr>
                      </m:fPr>
                      <m:num>
                        <m:r>
                          <a:rPr kumimoji="0" lang="pt-BR" sz="2800" b="1" i="0" u="none" strike="noStrike" kern="1200" cap="none" spc="0" normalizeH="0" baseline="0" noProof="0" smtClean="0">
                            <a:ln>
                              <a:noFill/>
                            </a:ln>
                            <a:solidFill>
                              <a:srgbClr val="FFFFFF"/>
                            </a:solidFill>
                            <a:effectLst/>
                            <a:uLnTx/>
                            <a:uFillTx/>
                            <a:ea typeface="+mn-ea"/>
                            <a:cs typeface="+mn-cs"/>
                          </a:rPr>
                          <m:t>𝟏</m:t>
                        </m:r>
                      </m:num>
                      <m:den>
                        <m:r>
                          <a:rPr kumimoji="0" lang="pt-BR" sz="2800" b="1" i="0" u="none" strike="noStrike" kern="1200" cap="none" spc="0" normalizeH="0" baseline="0" noProof="0" smtClean="0">
                            <a:ln>
                              <a:noFill/>
                            </a:ln>
                            <a:solidFill>
                              <a:srgbClr val="FFFFFF"/>
                            </a:solidFill>
                            <a:effectLst/>
                            <a:uLnTx/>
                            <a:uFillTx/>
                            <a:ea typeface="+mn-ea"/>
                            <a:cs typeface="+mn-cs"/>
                          </a:rPr>
                          <m:t>𝟏𝟐</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4FD93811-8FA2-4DF1-8ECA-CBFB153389D6}"/>
                  </a:ext>
                </a:extLst>
              </p:cNvPr>
              <p:cNvSpPr>
                <a:spLocks noRot="1" noChangeAspect="1" noMove="1" noResize="1" noEditPoints="1" noAdjustHandles="1" noChangeArrowheads="1" noChangeShapeType="1" noTextEdit="1"/>
              </p:cNvSpPr>
              <p:nvPr/>
            </p:nvSpPr>
            <p:spPr>
              <a:xfrm>
                <a:off x="762000" y="3559842"/>
                <a:ext cx="2121093" cy="712631"/>
              </a:xfrm>
              <a:prstGeom prst="rect">
                <a:avLst/>
              </a:prstGeom>
              <a:blipFill>
                <a:blip r:embed="rId2"/>
                <a:stretch>
                  <a:fillRect l="-5747" r="-4885"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A546F0F1-3E9A-4E3E-A52B-DBDAE5DE6EBD}"/>
                  </a:ext>
                </a:extLst>
              </p:cNvPr>
              <p:cNvSpPr/>
              <p:nvPr/>
            </p:nvSpPr>
            <p:spPr>
              <a:xfrm>
                <a:off x="3619500" y="3559842"/>
                <a:ext cx="2121093" cy="7126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ea typeface="+mn-ea"/>
                            <a:cs typeface="+mn-cs"/>
                          </a:rPr>
                        </m:ctrlPr>
                      </m:fPr>
                      <m:num>
                        <m:r>
                          <a:rPr kumimoji="0" lang="pl-PL" sz="2800" b="1" i="0" u="none" strike="noStrike" kern="1200" cap="none" spc="0" normalizeH="0" baseline="0" noProof="0" smtClean="0">
                            <a:ln>
                              <a:noFill/>
                            </a:ln>
                            <a:solidFill>
                              <a:srgbClr val="FFFFFF"/>
                            </a:solidFill>
                            <a:effectLst/>
                            <a:uLnTx/>
                            <a:uFillTx/>
                            <a:ea typeface="+mn-ea"/>
                            <a:cs typeface="+mn-cs"/>
                          </a:rPr>
                          <m:t>𝟏</m:t>
                        </m:r>
                      </m:num>
                      <m:den>
                        <m:r>
                          <a:rPr kumimoji="0" lang="pl-PL" sz="2800" b="1" i="0" u="none" strike="noStrike" kern="1200" cap="none" spc="0" normalizeH="0" baseline="0" noProof="0" smtClean="0">
                            <a:ln>
                              <a:noFill/>
                            </a:ln>
                            <a:solidFill>
                              <a:srgbClr val="FFFFFF"/>
                            </a:solidFill>
                            <a:effectLst/>
                            <a:uLnTx/>
                            <a:uFillTx/>
                            <a:ea typeface="+mn-ea"/>
                            <a:cs typeface="+mn-cs"/>
                          </a:rPr>
                          <m:t>𝟐𝟒</m:t>
                        </m:r>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A546F0F1-3E9A-4E3E-A52B-DBDAE5DE6EBD}"/>
                  </a:ext>
                </a:extLst>
              </p:cNvPr>
              <p:cNvSpPr>
                <a:spLocks noRot="1" noChangeAspect="1" noMove="1" noResize="1" noEditPoints="1" noAdjustHandles="1" noChangeArrowheads="1" noChangeShapeType="1" noTextEdit="1"/>
              </p:cNvSpPr>
              <p:nvPr/>
            </p:nvSpPr>
            <p:spPr>
              <a:xfrm>
                <a:off x="3619500" y="3559842"/>
                <a:ext cx="2121093" cy="712631"/>
              </a:xfrm>
              <a:prstGeom prst="rect">
                <a:avLst/>
              </a:prstGeom>
              <a:blipFill>
                <a:blip r:embed="rId3"/>
                <a:stretch>
                  <a:fillRect l="-6034" r="-4885"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981CEFEB-CFF5-4B7D-855D-A658F5ABED15}"/>
                  </a:ext>
                </a:extLst>
              </p:cNvPr>
              <p:cNvSpPr/>
              <p:nvPr/>
            </p:nvSpPr>
            <p:spPr>
              <a:xfrm>
                <a:off x="6477000" y="3559842"/>
                <a:ext cx="1197764"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ea typeface="+mn-ea"/>
                            <a:cs typeface="+mn-cs"/>
                          </a:rPr>
                        </m:ctrlPr>
                      </m:fPr>
                      <m:num>
                        <m:r>
                          <a:rPr kumimoji="0" lang="pt-BR" sz="2800" b="1" i="0" u="none" strike="noStrike" kern="1200" cap="none" spc="0" normalizeH="0" baseline="0" noProof="0" smtClean="0">
                            <a:ln>
                              <a:noFill/>
                            </a:ln>
                            <a:solidFill>
                              <a:srgbClr val="FFFFFF"/>
                            </a:solidFill>
                            <a:effectLst/>
                            <a:uLnTx/>
                            <a:uFillTx/>
                            <a:ea typeface="+mn-ea"/>
                            <a:cs typeface="+mn-cs"/>
                          </a:rPr>
                          <m:t>𝟏</m:t>
                        </m:r>
                      </m:num>
                      <m:den>
                        <m:r>
                          <a:rPr kumimoji="0" lang="pt-BR" sz="2800" b="1" i="0" u="none" strike="noStrike" kern="1200" cap="none" spc="0" normalizeH="0" baseline="0" noProof="0" smtClean="0">
                            <a:ln>
                              <a:noFill/>
                            </a:ln>
                            <a:solidFill>
                              <a:srgbClr val="FFFFFF"/>
                            </a:solidFill>
                            <a:effectLst/>
                            <a:uLnTx/>
                            <a:uFillTx/>
                            <a:ea typeface="+mn-ea"/>
                            <a:cs typeface="+mn-cs"/>
                          </a:rPr>
                          <m:t>𝟔</m:t>
                        </m:r>
                      </m:den>
                    </m:f>
                  </m:oMath>
                </a14:m>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981CEFEB-CFF5-4B7D-855D-A658F5ABED15}"/>
                  </a:ext>
                </a:extLst>
              </p:cNvPr>
              <p:cNvSpPr>
                <a:spLocks noRot="1" noChangeAspect="1" noMove="1" noResize="1" noEditPoints="1" noAdjustHandles="1" noChangeArrowheads="1" noChangeShapeType="1" noTextEdit="1"/>
              </p:cNvSpPr>
              <p:nvPr/>
            </p:nvSpPr>
            <p:spPr>
              <a:xfrm>
                <a:off x="6477000" y="3559842"/>
                <a:ext cx="1197764" cy="714683"/>
              </a:xfrm>
              <a:prstGeom prst="rect">
                <a:avLst/>
              </a:prstGeom>
              <a:blipFill>
                <a:blip r:embed="rId4"/>
                <a:stretch>
                  <a:fillRect l="-10714" r="-9694"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1883B235-FD35-4942-86DA-8A22B9D08A6C}"/>
                  </a:ext>
                </a:extLst>
              </p:cNvPr>
              <p:cNvSpPr/>
              <p:nvPr/>
            </p:nvSpPr>
            <p:spPr>
              <a:xfrm>
                <a:off x="9334500" y="3559842"/>
                <a:ext cx="1160895" cy="7126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14:m>
                  <m:oMath xmlns:m="http://schemas.openxmlformats.org/officeDocument/2006/math">
                    <m:f>
                      <m:fPr>
                        <m:ctrlPr>
                          <a:rPr kumimoji="0" lang="vi-VN" sz="2800" b="1" i="0" u="none" strike="noStrike" kern="1200" cap="none" spc="0" normalizeH="0" baseline="0" noProof="0" smtClean="0">
                            <a:ln>
                              <a:noFill/>
                            </a:ln>
                            <a:solidFill>
                              <a:srgbClr val="FFFFFF"/>
                            </a:solidFill>
                            <a:effectLst/>
                            <a:uLnTx/>
                            <a:uFillTx/>
                            <a:ea typeface="+mn-ea"/>
                            <a:cs typeface="+mn-cs"/>
                          </a:rPr>
                        </m:ctrlPr>
                      </m:fPr>
                      <m:num>
                        <m:r>
                          <a:rPr kumimoji="0" lang="pt-BR" sz="2800" b="1" i="0" u="none" strike="noStrike" kern="1200" cap="none" spc="0" normalizeH="0" baseline="0" noProof="0" smtClean="0">
                            <a:ln>
                              <a:noFill/>
                            </a:ln>
                            <a:solidFill>
                              <a:srgbClr val="FFFFFF"/>
                            </a:solidFill>
                            <a:effectLst/>
                            <a:uLnTx/>
                            <a:uFillTx/>
                            <a:ea typeface="+mn-ea"/>
                            <a:cs typeface="+mn-cs"/>
                          </a:rPr>
                          <m:t>𝟏</m:t>
                        </m:r>
                      </m:num>
                      <m:den>
                        <m:r>
                          <a:rPr kumimoji="0" lang="pt-BR" sz="2800" b="1" i="0" u="none" strike="noStrike" kern="1200" cap="none" spc="0" normalizeH="0" baseline="0" noProof="0" smtClean="0">
                            <a:ln>
                              <a:noFill/>
                            </a:ln>
                            <a:solidFill>
                              <a:srgbClr val="FFFFFF"/>
                            </a:solidFill>
                            <a:effectLst/>
                            <a:uLnTx/>
                            <a:uFillTx/>
                            <a:ea typeface="+mn-ea"/>
                            <a:cs typeface="+mn-cs"/>
                          </a:rPr>
                          <m:t>𝟒</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1883B235-FD35-4942-86DA-8A22B9D08A6C}"/>
                  </a:ext>
                </a:extLst>
              </p:cNvPr>
              <p:cNvSpPr>
                <a:spLocks noRot="1" noChangeAspect="1" noMove="1" noResize="1" noEditPoints="1" noAdjustHandles="1" noChangeArrowheads="1" noChangeShapeType="1" noTextEdit="1"/>
              </p:cNvSpPr>
              <p:nvPr/>
            </p:nvSpPr>
            <p:spPr>
              <a:xfrm>
                <a:off x="9334500" y="3559842"/>
                <a:ext cx="1160895" cy="712631"/>
              </a:xfrm>
              <a:prstGeom prst="rect">
                <a:avLst/>
              </a:prstGeom>
              <a:blipFill>
                <a:blip r:embed="rId5"/>
                <a:stretch>
                  <a:fillRect l="-10471" r="-9948" b="-7692"/>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361E4AD8-7018-41C7-8429-39FA907A1CA0}"/>
              </a:ext>
            </a:extLst>
          </p:cNvPr>
          <p:cNvSpPr/>
          <p:nvPr/>
        </p:nvSpPr>
        <p:spPr>
          <a:xfrm>
            <a:off x="3556000" y="34963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07518351"/>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3D57A9-3D13-411D-89C5-610BB2B66C6D}"/>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Câu </a:t>
            </a:r>
            <a:r>
              <a:rPr kumimoji="0" lang="en-US"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25</a:t>
            </a:r>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Hai dao động điều hòa có đồ thị li độ-thời gian như hình vẽ. Tổng vận tốc tức thời của hai dao động có giá trị lớn nhất là</a:t>
            </a: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211A572E-1F25-472C-9946-2EC8E354C8FE}"/>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20</a:t>
                </a:r>
                <a14:m>
                  <m:oMath xmlns:m="http://schemas.openxmlformats.org/officeDocument/2006/math">
                    <m:r>
                      <a:rPr kumimoji="0" lang="vi-VN" sz="2800" b="1" i="0" u="none" strike="noStrike" kern="1200" cap="none" spc="0" normalizeH="0" baseline="0" noProof="0" smtClean="0">
                        <a:ln>
                          <a:noFill/>
                        </a:ln>
                        <a:solidFill>
                          <a:srgbClr val="FFFFFF"/>
                        </a:solidFill>
                        <a:effectLst/>
                        <a:uLnTx/>
                        <a:uFillTx/>
                        <a:ea typeface="+mn-ea"/>
                        <a:cs typeface="+mn-cs"/>
                      </a:rPr>
                      <m:t>𝝅</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/s</a:t>
                </a:r>
                <a:r>
                  <a:rPr kumimoji="0" lang="el-G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211A572E-1F25-472C-9946-2EC8E354C8FE}"/>
                  </a:ext>
                </a:extLst>
              </p:cNvPr>
              <p:cNvSpPr>
                <a:spLocks noRot="1" noChangeAspect="1" noMove="1" noResize="1" noEditPoints="1" noAdjustHandles="1" noChangeArrowheads="1" noChangeShapeType="1" noTextEdit="1"/>
              </p:cNvSpPr>
              <p:nvPr/>
            </p:nvSpPr>
            <p:spPr>
              <a:xfrm>
                <a:off x="1016000" y="1577761"/>
                <a:ext cx="3044423" cy="523220"/>
              </a:xfrm>
              <a:prstGeom prst="rect">
                <a:avLst/>
              </a:prstGeom>
              <a:blipFill>
                <a:blip r:embed="rId2"/>
                <a:stretch>
                  <a:fillRect l="-4208" t="-13953" r="-3206" b="-30233"/>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6B5639A7-D167-4195-8D3C-1A575E3B3460}"/>
                  </a:ext>
                </a:extLst>
              </p:cNvPr>
              <p:cNvSpPr/>
              <p:nvPr/>
            </p:nvSpPr>
            <p:spPr>
              <a:xfrm>
                <a:off x="6477000" y="1577761"/>
                <a:ext cx="2954655" cy="95410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50</a:t>
                </a:r>
                <a14:m>
                  <m:oMath xmlns:m="http://schemas.openxmlformats.org/officeDocument/2006/math">
                    <m:r>
                      <a:rPr kumimoji="0" lang="vi-VN"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 </m:t>
                    </m:r>
                    <m:r>
                      <a:rPr kumimoji="0" lang="vi-VN" sz="2800" b="1" i="0" u="none" strike="noStrike" kern="1200" cap="none" spc="0" normalizeH="0" baseline="0" noProof="0" smtClean="0">
                        <a:ln>
                          <a:noFill/>
                        </a:ln>
                        <a:solidFill>
                          <a:srgbClr val="FFFFFF"/>
                        </a:solidFill>
                        <a:effectLst/>
                        <a:uLnTx/>
                        <a:uFillTx/>
                        <a:latin typeface="UTM Swiss Condensed" panose="02000500000000000000" pitchFamily="2" charset="0"/>
                        <a:ea typeface="Times New Roman" panose="02020603050405020304" pitchFamily="18" charset="0"/>
                        <a:cs typeface="+mn-cs"/>
                      </a:rPr>
                      <m:t>𝝅</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cm/s</a:t>
                </a:r>
                <a:r>
                  <a:rPr kumimoji="0" lang="el-G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endParaRPr>
              </a:p>
            </p:txBody>
          </p:sp>
        </mc:Choice>
        <mc:Fallback>
          <p:sp>
            <p:nvSpPr>
              <p:cNvPr id="4" name="Rectangle 3">
                <a:extLst>
                  <a:ext uri="{FF2B5EF4-FFF2-40B4-BE49-F238E27FC236}">
                    <a16:creationId xmlns:a16="http://schemas.microsoft.com/office/drawing/2014/main" id="{6B5639A7-D167-4195-8D3C-1A575E3B3460}"/>
                  </a:ext>
                </a:extLst>
              </p:cNvPr>
              <p:cNvSpPr>
                <a:spLocks noRot="1" noChangeAspect="1" noMove="1" noResize="1" noEditPoints="1" noAdjustHandles="1" noChangeArrowheads="1" noChangeShapeType="1" noTextEdit="1"/>
              </p:cNvSpPr>
              <p:nvPr/>
            </p:nvSpPr>
            <p:spPr>
              <a:xfrm>
                <a:off x="6477000" y="1577761"/>
                <a:ext cx="2954655" cy="954107"/>
              </a:xfrm>
              <a:prstGeom prst="rect">
                <a:avLst/>
              </a:prstGeom>
              <a:blipFill>
                <a:blip r:embed="rId3"/>
                <a:stretch>
                  <a:fillRect l="-4339" t="-7692" b="-1730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D168FC22-D120-4116-B4B2-5823EFCDDC6D}"/>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25</a:t>
                </a:r>
                <a14:m>
                  <m:oMath xmlns:m="http://schemas.openxmlformats.org/officeDocument/2006/math">
                    <m:r>
                      <a:rPr kumimoji="0" lang="vi-VN" sz="2800" b="1" i="0" u="none" strike="noStrike" kern="1200" cap="none" spc="0" normalizeH="0" baseline="0" noProof="0" smtClean="0">
                        <a:ln>
                          <a:noFill/>
                        </a:ln>
                        <a:solidFill>
                          <a:srgbClr val="FFFFFF"/>
                        </a:solidFill>
                        <a:effectLst/>
                        <a:uLnTx/>
                        <a:uFillTx/>
                        <a:ea typeface="+mn-ea"/>
                        <a:cs typeface="+mn-cs"/>
                      </a:rPr>
                      <m:t> </m:t>
                    </m:r>
                    <m:r>
                      <a:rPr kumimoji="0" lang="vi-VN" sz="2800" b="1" i="0" u="none" strike="noStrike" kern="1200" cap="none" spc="0" normalizeH="0" baseline="0" noProof="0" smtClean="0">
                        <a:ln>
                          <a:noFill/>
                        </a:ln>
                        <a:solidFill>
                          <a:srgbClr val="FFFFFF"/>
                        </a:solidFill>
                        <a:effectLst/>
                        <a:uLnTx/>
                        <a:uFillTx/>
                        <a:ea typeface="+mn-ea"/>
                        <a:cs typeface="+mn-cs"/>
                      </a:rPr>
                      <m:t>𝝅</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/s</a:t>
                </a:r>
                <a:r>
                  <a:rPr kumimoji="0" lang="el-G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D168FC22-D120-4116-B4B2-5823EFCDDC6D}"/>
                  </a:ext>
                </a:extLst>
              </p:cNvPr>
              <p:cNvSpPr>
                <a:spLocks noRot="1" noChangeAspect="1" noMove="1" noResize="1" noEditPoints="1" noAdjustHandles="1" noChangeArrowheads="1" noChangeShapeType="1" noTextEdit="1"/>
              </p:cNvSpPr>
              <p:nvPr/>
            </p:nvSpPr>
            <p:spPr>
              <a:xfrm>
                <a:off x="1016000" y="2339761"/>
                <a:ext cx="3044423" cy="523220"/>
              </a:xfrm>
              <a:prstGeom prst="rect">
                <a:avLst/>
              </a:prstGeom>
              <a:blipFill>
                <a:blip r:embed="rId4"/>
                <a:stretch>
                  <a:fillRect l="-4208" t="-13953" b="-30233"/>
                </a:stretch>
              </a:blipFill>
            </p:spPr>
            <p:txBody>
              <a:bodyPr/>
              <a:lstStyle/>
              <a:p>
                <a:r>
                  <a:rPr lang="vi-VN">
                    <a:noFill/>
                  </a:rPr>
                  <a:t> </a:t>
                </a:r>
              </a:p>
            </p:txBody>
          </p:sp>
        </mc:Fallback>
      </mc:AlternateContent>
      <p:sp>
        <p:nvSpPr>
          <p:cNvPr id="6" name="Rectangle 5">
            <a:extLst>
              <a:ext uri="{FF2B5EF4-FFF2-40B4-BE49-F238E27FC236}">
                <a16:creationId xmlns:a16="http://schemas.microsoft.com/office/drawing/2014/main" id="{6130EEB8-15DC-4564-8EE2-D95103A52677}"/>
              </a:ext>
            </a:extLst>
          </p:cNvPr>
          <p:cNvSpPr/>
          <p:nvPr/>
        </p:nvSpPr>
        <p:spPr>
          <a:xfrm>
            <a:off x="6477000" y="2339761"/>
            <a:ext cx="120417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100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E87E23CA-FC4B-4190-8B89-429FD94348FF}"/>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pic>
        <p:nvPicPr>
          <p:cNvPr id="8" name="Picture 7">
            <a:extLst>
              <a:ext uri="{FF2B5EF4-FFF2-40B4-BE49-F238E27FC236}">
                <a16:creationId xmlns:a16="http://schemas.microsoft.com/office/drawing/2014/main" id="{274FFA36-90D4-4894-AF29-71C856AF7D74}"/>
              </a:ext>
            </a:extLst>
          </p:cNvPr>
          <p:cNvPicPr/>
          <p:nvPr/>
        </p:nvPicPr>
        <p:blipFill>
          <a:blip r:embed="rId5">
            <a:extLst>
              <a:ext uri="{28A0092B-C50C-407E-A947-70E740481C1C}">
                <a14:useLocalDpi xmlns:a14="http://schemas.microsoft.com/office/drawing/2010/main" val="0"/>
              </a:ext>
            </a:extLst>
          </a:blip>
          <a:stretch>
            <a:fillRect/>
          </a:stretch>
        </p:blipFill>
        <p:spPr>
          <a:xfrm>
            <a:off x="7681176" y="4326133"/>
            <a:ext cx="4194985" cy="2299750"/>
          </a:xfrm>
          <a:prstGeom prst="rect">
            <a:avLst/>
          </a:prstGeom>
        </p:spPr>
      </p:pic>
    </p:spTree>
    <p:extLst>
      <p:ext uri="{BB962C8B-B14F-4D97-AF65-F5344CB8AC3E}">
        <p14:creationId xmlns:p14="http://schemas.microsoft.com/office/powerpoint/2010/main" val="3490100864"/>
      </p:ext>
    </p:extLst>
  </p:cSld>
  <p:clrMapOvr>
    <a:masterClrMapping/>
  </p:clrMapOvr>
  <mc:AlternateContent xmlns:mc="http://schemas.openxmlformats.org/markup-compatibility/2006">
    <mc:Choice xmlns:p14="http://schemas.microsoft.com/office/powerpoint/2010/main" Requires="p14">
      <p:transition spd="slow" p14:dur="2000">
        <p14:gallery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F83018F0-37F0-4F57-9B2B-B4E415DB1D50}"/>
                  </a:ext>
                </a:extLst>
              </p:cNvPr>
              <p:cNvSpPr/>
              <p:nvPr/>
            </p:nvSpPr>
            <p:spPr>
              <a:xfrm>
                <a:off x="127000" y="63500"/>
                <a:ext cx="11938000" cy="2172646"/>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26: Hai dao động điều hoà cùng phương, cùng tần số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el-GR" sz="2800" b="1" i="0" u="none" strike="noStrike" kern="1200" cap="none" spc="0" normalizeH="0" baseline="0" noProof="0" smtClean="0">
                            <a:ln>
                              <a:noFill/>
                            </a:ln>
                            <a:solidFill>
                              <a:srgbClr val="FFFF00"/>
                            </a:solidFill>
                            <a:effectLst/>
                            <a:uLnTx/>
                            <a:uFillTx/>
                            <a:ea typeface="+mn-ea"/>
                            <a:cs typeface="+mn-cs"/>
                          </a:rPr>
                          <m:t>𝟏</m:t>
                        </m:r>
                      </m:sub>
                    </m:sSub>
                    <m:r>
                      <a:rPr kumimoji="0" lang="el-GR" sz="2800" b="1" i="0" u="none" strike="noStrike" kern="1200" cap="none" spc="0" normalizeH="0" baseline="0" noProof="0" smtClean="0">
                        <a:ln>
                          <a:noFill/>
                        </a:ln>
                        <a:solidFill>
                          <a:srgbClr val="FFFF00"/>
                        </a:solidFill>
                        <a:effectLst/>
                        <a:uLnTx/>
                        <a:uFillTx/>
                        <a:ea typeface="+mn-ea"/>
                        <a:cs typeface="+mn-cs"/>
                      </a:rPr>
                      <m:t> = </m:t>
                    </m:r>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𝑨</m:t>
                        </m:r>
                      </m:e>
                      <m:sub>
                        <m:r>
                          <a:rPr kumimoji="0" lang="el-GR" sz="2800" b="1" i="0" u="none" strike="noStrike" kern="1200" cap="none" spc="0" normalizeH="0" baseline="0" noProof="0" smtClean="0">
                            <a:ln>
                              <a:noFill/>
                            </a:ln>
                            <a:solidFill>
                              <a:srgbClr val="FFFF00"/>
                            </a:solidFill>
                            <a:effectLst/>
                            <a:uLnTx/>
                            <a:uFillTx/>
                            <a:ea typeface="+mn-ea"/>
                            <a:cs typeface="+mn-cs"/>
                          </a:rPr>
                          <m:t>𝟏</m:t>
                        </m:r>
                      </m:sub>
                    </m:sSub>
                    <m:r>
                      <a:rPr kumimoji="0" lang="vi-VN" sz="2800" b="1" i="0" u="none" strike="noStrike" kern="1200" cap="none" spc="0" normalizeH="0" baseline="0" noProof="0" smtClean="0">
                        <a:ln>
                          <a:noFill/>
                        </a:ln>
                        <a:solidFill>
                          <a:srgbClr val="FFFF00"/>
                        </a:solidFill>
                        <a:effectLst/>
                        <a:uLnTx/>
                        <a:uFillTx/>
                        <a:ea typeface="+mn-ea"/>
                        <a:cs typeface="+mn-cs"/>
                      </a:rPr>
                      <m:t>𝒄𝒐𝒔</m:t>
                    </m:r>
                    <m:r>
                      <a:rPr kumimoji="0" lang="el-GR" sz="2800" b="1" i="0" u="none" strike="noStrike" kern="1200" cap="none" spc="0" normalizeH="0" baseline="0" noProof="0" smtClean="0">
                        <a:ln>
                          <a:noFill/>
                        </a:ln>
                        <a:solidFill>
                          <a:srgbClr val="FFFF00"/>
                        </a:solidFill>
                        <a:effectLst/>
                        <a:uLnTx/>
                        <a:uFillTx/>
                        <a:ea typeface="+mn-ea"/>
                        <a:cs typeface="+mn-cs"/>
                      </a:rPr>
                      <m:t>⁡(</m:t>
                    </m:r>
                    <m:r>
                      <a:rPr kumimoji="0" lang="vi-VN" sz="2800" b="1" i="0" u="none" strike="noStrike" kern="1200" cap="none" spc="0" normalizeH="0" baseline="0" noProof="0" smtClean="0">
                        <a:ln>
                          <a:noFill/>
                        </a:ln>
                        <a:solidFill>
                          <a:srgbClr val="FFFF00"/>
                        </a:solidFill>
                        <a:effectLst/>
                        <a:uLnTx/>
                        <a:uFillTx/>
                        <a:ea typeface="+mn-ea"/>
                        <a:cs typeface="+mn-cs"/>
                      </a:rPr>
                      <m:t>𝝎</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el-GR" sz="2800" b="1" i="0" u="none" strike="noStrike" kern="1200" cap="none" spc="0" normalizeH="0" baseline="0" noProof="0" smtClean="0">
                        <a:ln>
                          <a:noFill/>
                        </a:ln>
                        <a:solidFill>
                          <a:srgbClr val="FFFF00"/>
                        </a:solidFill>
                        <a:effectLst/>
                        <a:uLnTx/>
                        <a:uFillTx/>
                        <a:ea typeface="+mn-ea"/>
                        <a:cs typeface="+mn-cs"/>
                      </a:rPr>
                      <m:t>−</m:t>
                    </m:r>
                    <m:f>
                      <m:fPr>
                        <m:ctrlPr>
                          <a:rPr kumimoji="0" lang="vi-VN" sz="2800" b="1" i="0" u="none" strike="noStrike" kern="1200" cap="none" spc="0" normalizeH="0" baseline="0" noProof="0" smtClean="0">
                            <a:ln>
                              <a:noFill/>
                            </a:ln>
                            <a:solidFill>
                              <a:srgbClr val="FFFF00"/>
                            </a:solidFill>
                            <a:effectLst/>
                            <a:uLnTx/>
                            <a:uFillTx/>
                            <a:ea typeface="+mn-ea"/>
                            <a:cs typeface="+mn-cs"/>
                          </a:rPr>
                        </m:ctrlPr>
                      </m:fPr>
                      <m:num>
                        <m:r>
                          <a:rPr kumimoji="0" lang="vi-VN" sz="2800" b="1" i="0" u="none" strike="noStrike" kern="1200" cap="none" spc="0" normalizeH="0" baseline="0" noProof="0" smtClean="0">
                            <a:ln>
                              <a:noFill/>
                            </a:ln>
                            <a:solidFill>
                              <a:srgbClr val="FFFF00"/>
                            </a:solidFill>
                            <a:effectLst/>
                            <a:uLnTx/>
                            <a:uFillTx/>
                            <a:ea typeface="+mn-ea"/>
                            <a:cs typeface="+mn-cs"/>
                          </a:rPr>
                          <m:t>𝝅</m:t>
                        </m:r>
                      </m:num>
                      <m:den>
                        <m:r>
                          <a:rPr kumimoji="0" lang="el-GR" sz="2800" b="1" i="0" u="none" strike="noStrike" kern="1200" cap="none" spc="0" normalizeH="0" baseline="0" noProof="0" smtClean="0">
                            <a:ln>
                              <a:noFill/>
                            </a:ln>
                            <a:solidFill>
                              <a:srgbClr val="FFFF00"/>
                            </a:solidFill>
                            <a:effectLst/>
                            <a:uLnTx/>
                            <a:uFillTx/>
                            <a:ea typeface="+mn-ea"/>
                            <a:cs typeface="+mn-cs"/>
                          </a:rPr>
                          <m:t>𝟔</m:t>
                        </m:r>
                      </m:den>
                    </m:f>
                    <m:r>
                      <a:rPr kumimoji="0" lang="el-GR" sz="2800" b="1" i="0" u="none" strike="noStrike" kern="1200" cap="none" spc="0" normalizeH="0" baseline="0" noProof="0" smtClean="0">
                        <a:ln>
                          <a:noFill/>
                        </a:ln>
                        <a:solidFill>
                          <a:srgbClr val="FFFF00"/>
                        </a:solidFill>
                        <a:effectLst/>
                        <a:uLnTx/>
                        <a:uFillTx/>
                        <a:ea typeface="+mn-ea"/>
                        <a:cs typeface="+mn-cs"/>
                      </a:rPr>
                      <m:t>)</m:t>
                    </m:r>
                  </m:oMath>
                </a14:m>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và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el-GR" sz="2800" b="1" i="0" u="none" strike="noStrike" kern="1200" cap="none" spc="0" normalizeH="0" baseline="0" noProof="0" smtClean="0">
                            <a:ln>
                              <a:noFill/>
                            </a:ln>
                            <a:solidFill>
                              <a:srgbClr val="FFFF00"/>
                            </a:solidFill>
                            <a:effectLst/>
                            <a:uLnTx/>
                            <a:uFillTx/>
                            <a:ea typeface="+mn-ea"/>
                            <a:cs typeface="+mn-cs"/>
                          </a:rPr>
                          <m:t>𝟐</m:t>
                        </m:r>
                      </m:sub>
                    </m:sSub>
                    <m:r>
                      <a:rPr kumimoji="0" lang="el-GR" sz="2800" b="1" i="0" u="none" strike="noStrike" kern="1200" cap="none" spc="0" normalizeH="0" baseline="0" noProof="0" smtClean="0">
                        <a:ln>
                          <a:noFill/>
                        </a:ln>
                        <a:solidFill>
                          <a:srgbClr val="FFFF00"/>
                        </a:solidFill>
                        <a:effectLst/>
                        <a:uLnTx/>
                        <a:uFillTx/>
                        <a:ea typeface="+mn-ea"/>
                        <a:cs typeface="+mn-cs"/>
                      </a:rPr>
                      <m:t> = </m:t>
                    </m:r>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𝑨</m:t>
                        </m:r>
                      </m:e>
                      <m:sub>
                        <m:r>
                          <a:rPr kumimoji="0" lang="el-GR" sz="2800" b="1" i="0" u="none" strike="noStrike" kern="1200" cap="none" spc="0" normalizeH="0" baseline="0" noProof="0" smtClean="0">
                            <a:ln>
                              <a:noFill/>
                            </a:ln>
                            <a:solidFill>
                              <a:srgbClr val="FFFF00"/>
                            </a:solidFill>
                            <a:effectLst/>
                            <a:uLnTx/>
                            <a:uFillTx/>
                            <a:ea typeface="+mn-ea"/>
                            <a:cs typeface="+mn-cs"/>
                          </a:rPr>
                          <m:t>𝟐</m:t>
                        </m:r>
                      </m:sub>
                    </m:sSub>
                    <m:r>
                      <a:rPr kumimoji="0" lang="vi-VN" sz="2800" b="1" i="0" u="none" strike="noStrike" kern="1200" cap="none" spc="0" normalizeH="0" baseline="0" noProof="0" smtClean="0">
                        <a:ln>
                          <a:noFill/>
                        </a:ln>
                        <a:solidFill>
                          <a:srgbClr val="FFFF00"/>
                        </a:solidFill>
                        <a:effectLst/>
                        <a:uLnTx/>
                        <a:uFillTx/>
                        <a:ea typeface="+mn-ea"/>
                        <a:cs typeface="+mn-cs"/>
                      </a:rPr>
                      <m:t>𝒄𝒐𝒔</m:t>
                    </m:r>
                    <m:r>
                      <a:rPr kumimoji="0" lang="el-GR" sz="2800" b="1" i="0" u="none" strike="noStrike" kern="1200" cap="none" spc="0" normalizeH="0" baseline="0" noProof="0" smtClean="0">
                        <a:ln>
                          <a:noFill/>
                        </a:ln>
                        <a:solidFill>
                          <a:srgbClr val="FFFF00"/>
                        </a:solidFill>
                        <a:effectLst/>
                        <a:uLnTx/>
                        <a:uFillTx/>
                        <a:ea typeface="+mn-ea"/>
                        <a:cs typeface="+mn-cs"/>
                      </a:rPr>
                      <m:t>⁡(</m:t>
                    </m:r>
                    <m:r>
                      <a:rPr kumimoji="0" lang="vi-VN" sz="2800" b="1" i="0" u="none" strike="noStrike" kern="1200" cap="none" spc="0" normalizeH="0" baseline="0" noProof="0" smtClean="0">
                        <a:ln>
                          <a:noFill/>
                        </a:ln>
                        <a:solidFill>
                          <a:srgbClr val="FFFF00"/>
                        </a:solidFill>
                        <a:effectLst/>
                        <a:uLnTx/>
                        <a:uFillTx/>
                        <a:ea typeface="+mn-ea"/>
                        <a:cs typeface="+mn-cs"/>
                      </a:rPr>
                      <m:t>𝝎</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el-GR" sz="2800" b="1" i="0" u="none" strike="noStrike" kern="1200" cap="none" spc="0" normalizeH="0" baseline="0" noProof="0" smtClean="0">
                        <a:ln>
                          <a:noFill/>
                        </a:ln>
                        <a:solidFill>
                          <a:srgbClr val="FFFF00"/>
                        </a:solidFill>
                        <a:effectLst/>
                        <a:uLnTx/>
                        <a:uFillTx/>
                        <a:ea typeface="+mn-ea"/>
                        <a:cs typeface="+mn-cs"/>
                      </a:rPr>
                      <m:t>−</m:t>
                    </m:r>
                    <m:r>
                      <a:rPr kumimoji="0" lang="vi-VN" sz="2800" b="1" i="0" u="none" strike="noStrike" kern="1200" cap="none" spc="0" normalizeH="0" baseline="0" noProof="0" smtClean="0">
                        <a:ln>
                          <a:noFill/>
                        </a:ln>
                        <a:solidFill>
                          <a:srgbClr val="FFFF00"/>
                        </a:solidFill>
                        <a:effectLst/>
                        <a:uLnTx/>
                        <a:uFillTx/>
                        <a:ea typeface="+mn-ea"/>
                        <a:cs typeface="+mn-cs"/>
                      </a:rPr>
                      <m:t>𝝅</m:t>
                    </m:r>
                    <m:r>
                      <a:rPr kumimoji="0" lang="el-GR" sz="2800" b="1" i="0" u="none" strike="noStrike" kern="1200" cap="none" spc="0" normalizeH="0" baseline="0" noProof="0" smtClean="0">
                        <a:ln>
                          <a:noFill/>
                        </a:ln>
                        <a:solidFill>
                          <a:srgbClr val="FFFF00"/>
                        </a:solidFill>
                        <a:effectLst/>
                        <a:uLnTx/>
                        <a:uFillTx/>
                        <a:ea typeface="+mn-ea"/>
                        <a:cs typeface="+mn-cs"/>
                      </a:rPr>
                      <m:t>)</m:t>
                    </m:r>
                  </m:oMath>
                </a14:m>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có phương trình dao động tổng hợp là số </a:t>
                </a:r>
                <a14:m>
                  <m:oMath xmlns:m="http://schemas.openxmlformats.org/officeDocument/2006/math">
                    <m:r>
                      <a:rPr kumimoji="0" lang="vi-VN" sz="2800" b="1" i="0" u="none" strike="noStrike" kern="1200" cap="none" spc="0" normalizeH="0" baseline="0" noProof="0" smtClean="0">
                        <a:ln>
                          <a:noFill/>
                        </a:ln>
                        <a:solidFill>
                          <a:srgbClr val="FFFF00"/>
                        </a:solidFill>
                        <a:effectLst/>
                        <a:uLnTx/>
                        <a:uFillTx/>
                        <a:ea typeface="+mn-ea"/>
                        <a:cs typeface="+mn-cs"/>
                      </a:rPr>
                      <m:t>𝒙</m:t>
                    </m:r>
                    <m:r>
                      <a:rPr kumimoji="0" lang="el-GR" sz="2800" b="1" i="0" u="none" strike="noStrike" kern="1200" cap="none" spc="0" normalizeH="0" baseline="0" noProof="0" smtClean="0">
                        <a:ln>
                          <a:noFill/>
                        </a:ln>
                        <a:solidFill>
                          <a:srgbClr val="FFFF00"/>
                        </a:solidFill>
                        <a:effectLst/>
                        <a:uLnTx/>
                        <a:uFillTx/>
                        <a:ea typeface="+mn-ea"/>
                        <a:cs typeface="+mn-cs"/>
                      </a:rPr>
                      <m:t> = </m:t>
                    </m:r>
                    <m:r>
                      <a:rPr kumimoji="0" lang="el-GR" sz="2800" b="1" i="0" u="none" strike="noStrike" kern="1200" cap="none" spc="0" normalizeH="0" baseline="0" noProof="0" smtClean="0">
                        <a:ln>
                          <a:noFill/>
                        </a:ln>
                        <a:solidFill>
                          <a:srgbClr val="FFFF00"/>
                        </a:solidFill>
                        <a:effectLst/>
                        <a:uLnTx/>
                        <a:uFillTx/>
                        <a:ea typeface="+mn-ea"/>
                        <a:cs typeface="+mn-cs"/>
                      </a:rPr>
                      <m:t>𝟗</m:t>
                    </m:r>
                    <m:r>
                      <a:rPr kumimoji="0" lang="vi-VN" sz="2800" b="1" i="0" u="none" strike="noStrike" kern="1200" cap="none" spc="0" normalizeH="0" baseline="0" noProof="0" smtClean="0">
                        <a:ln>
                          <a:noFill/>
                        </a:ln>
                        <a:solidFill>
                          <a:srgbClr val="FFFF00"/>
                        </a:solidFill>
                        <a:effectLst/>
                        <a:uLnTx/>
                        <a:uFillTx/>
                        <a:ea typeface="+mn-ea"/>
                        <a:cs typeface="+mn-cs"/>
                      </a:rPr>
                      <m:t>𝒄𝒐𝒔</m:t>
                    </m:r>
                    <m:r>
                      <a:rPr kumimoji="0" lang="el-GR" sz="2800" b="1" i="0" u="none" strike="noStrike" kern="1200" cap="none" spc="0" normalizeH="0" baseline="0" noProof="0" smtClean="0">
                        <a:ln>
                          <a:noFill/>
                        </a:ln>
                        <a:solidFill>
                          <a:srgbClr val="FFFF00"/>
                        </a:solidFill>
                        <a:effectLst/>
                        <a:uLnTx/>
                        <a:uFillTx/>
                        <a:ea typeface="+mn-ea"/>
                        <a:cs typeface="+mn-cs"/>
                      </a:rPr>
                      <m:t>⁡(</m:t>
                    </m:r>
                    <m:r>
                      <a:rPr kumimoji="0" lang="vi-VN" sz="2800" b="1" i="0" u="none" strike="noStrike" kern="1200" cap="none" spc="0" normalizeH="0" baseline="0" noProof="0" smtClean="0">
                        <a:ln>
                          <a:noFill/>
                        </a:ln>
                        <a:solidFill>
                          <a:srgbClr val="FFFF00"/>
                        </a:solidFill>
                        <a:effectLst/>
                        <a:uLnTx/>
                        <a:uFillTx/>
                        <a:ea typeface="+mn-ea"/>
                        <a:cs typeface="+mn-cs"/>
                      </a:rPr>
                      <m:t>𝝎</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el-GR" sz="2800" b="1" i="0" u="none" strike="noStrike" kern="1200" cap="none" spc="0" normalizeH="0" baseline="0" noProof="0" smtClean="0">
                        <a:ln>
                          <a:noFill/>
                        </a:ln>
                        <a:solidFill>
                          <a:srgbClr val="FFFF00"/>
                        </a:solidFill>
                        <a:effectLst/>
                        <a:uLnTx/>
                        <a:uFillTx/>
                        <a:ea typeface="+mn-ea"/>
                        <a:cs typeface="+mn-cs"/>
                      </a:rPr>
                      <m:t> + </m:t>
                    </m:r>
                    <m:r>
                      <a:rPr kumimoji="0" lang="vi-VN" sz="2800" b="1" i="0" u="none" strike="noStrike" kern="1200" cap="none" spc="0" normalizeH="0" baseline="0" noProof="0" smtClean="0">
                        <a:ln>
                          <a:noFill/>
                        </a:ln>
                        <a:solidFill>
                          <a:srgbClr val="FFFF00"/>
                        </a:solidFill>
                        <a:effectLst/>
                        <a:uLnTx/>
                        <a:uFillTx/>
                        <a:ea typeface="+mn-ea"/>
                        <a:cs typeface="+mn-cs"/>
                      </a:rPr>
                      <m:t>𝝋</m:t>
                    </m:r>
                    <m:r>
                      <a:rPr kumimoji="0" lang="el-GR" sz="2800" b="1" i="0" u="none" strike="noStrike" kern="1200" cap="none" spc="0" normalizeH="0" baseline="0" noProof="0" smtClean="0">
                        <a:ln>
                          <a:noFill/>
                        </a:ln>
                        <a:solidFill>
                          <a:srgbClr val="FFFF00"/>
                        </a:solidFill>
                        <a:effectLst/>
                        <a:uLnTx/>
                        <a:uFillTx/>
                        <a:ea typeface="+mn-ea"/>
                        <a:cs typeface="+mn-cs"/>
                      </a:rPr>
                      <m:t>)</m:t>
                    </m:r>
                  </m:oMath>
                </a14:m>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Để biên </a:t>
                </a:r>
                <a:r>
                  <a:rPr kumimoji="0" lang="pl-P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độ A2</a:t>
                </a:r>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có giá trị cực đại </a:t>
                </a:r>
                <a:r>
                  <a:rPr kumimoji="0" lang="pl-P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thì A1</a:t>
                </a:r>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có giá trị</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F83018F0-37F0-4F57-9B2B-B4E415DB1D50}"/>
                  </a:ext>
                </a:extLst>
              </p:cNvPr>
              <p:cNvSpPr>
                <a:spLocks noRot="1" noChangeAspect="1" noMove="1" noResize="1" noEditPoints="1" noAdjustHandles="1" noChangeArrowheads="1" noChangeShapeType="1" noTextEdit="1"/>
              </p:cNvSpPr>
              <p:nvPr/>
            </p:nvSpPr>
            <p:spPr>
              <a:xfrm>
                <a:off x="127000" y="63500"/>
                <a:ext cx="11938000" cy="2172646"/>
              </a:xfrm>
              <a:prstGeom prst="rect">
                <a:avLst/>
              </a:prstGeom>
              <a:blipFill>
                <a:blip r:embed="rId2"/>
                <a:stretch>
                  <a:fillRect l="-916" r="-1629" b="-5851"/>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239420D2-C3E8-4A5B-A3C5-7CDCDC2F16AD}"/>
                  </a:ext>
                </a:extLst>
              </p:cNvPr>
              <p:cNvSpPr/>
              <p:nvPr/>
            </p:nvSpPr>
            <p:spPr>
              <a:xfrm>
                <a:off x="762000" y="2236146"/>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18</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𝟑</m:t>
                        </m:r>
                      </m:e>
                    </m:rad>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239420D2-C3E8-4A5B-A3C5-7CDCDC2F16AD}"/>
                  </a:ext>
                </a:extLst>
              </p:cNvPr>
              <p:cNvSpPr>
                <a:spLocks noRot="1" noChangeAspect="1" noMove="1" noResize="1" noEditPoints="1" noAdjustHandles="1" noChangeArrowheads="1" noChangeShapeType="1" noTextEdit="1"/>
              </p:cNvSpPr>
              <p:nvPr/>
            </p:nvSpPr>
            <p:spPr>
              <a:xfrm>
                <a:off x="762000" y="2236146"/>
                <a:ext cx="2121093" cy="563744"/>
              </a:xfrm>
              <a:prstGeom prst="rect">
                <a:avLst/>
              </a:prstGeom>
              <a:blipFill>
                <a:blip r:embed="rId3"/>
                <a:stretch>
                  <a:fillRect l="-5747" t="-5435" r="-4885" b="-29348"/>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A36C2407-9903-473A-B7E8-DE72A10012B6}"/>
              </a:ext>
            </a:extLst>
          </p:cNvPr>
          <p:cNvSpPr/>
          <p:nvPr/>
        </p:nvSpPr>
        <p:spPr>
          <a:xfrm>
            <a:off x="3619500" y="2236146"/>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7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B2638AF2-46AB-4DF6-8473-518363FC2425}"/>
                  </a:ext>
                </a:extLst>
              </p:cNvPr>
              <p:cNvSpPr/>
              <p:nvPr/>
            </p:nvSpPr>
            <p:spPr>
              <a:xfrm>
                <a:off x="6477000" y="2236146"/>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15</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𝟑</m:t>
                        </m:r>
                      </m:e>
                    </m:rad>
                  </m:oMath>
                </a14:m>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B2638AF2-46AB-4DF6-8473-518363FC2425}"/>
                  </a:ext>
                </a:extLst>
              </p:cNvPr>
              <p:cNvSpPr>
                <a:spLocks noRot="1" noChangeAspect="1" noMove="1" noResize="1" noEditPoints="1" noAdjustHandles="1" noChangeArrowheads="1" noChangeShapeType="1" noTextEdit="1"/>
              </p:cNvSpPr>
              <p:nvPr/>
            </p:nvSpPr>
            <p:spPr>
              <a:xfrm>
                <a:off x="6477000" y="2236146"/>
                <a:ext cx="2121093" cy="563744"/>
              </a:xfrm>
              <a:prstGeom prst="rect">
                <a:avLst/>
              </a:prstGeom>
              <a:blipFill>
                <a:blip r:embed="rId4"/>
                <a:stretch>
                  <a:fillRect l="-6052" t="-5435" r="-5187" b="-2934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7AC18D3A-AE25-4D97-B792-C588572947FF}"/>
                  </a:ext>
                </a:extLst>
              </p:cNvPr>
              <p:cNvSpPr/>
              <p:nvPr/>
            </p:nvSpPr>
            <p:spPr>
              <a:xfrm>
                <a:off x="9334500" y="2236146"/>
                <a:ext cx="1908086"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9</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𝟑</m:t>
                        </m:r>
                      </m:e>
                    </m:rad>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7AC18D3A-AE25-4D97-B792-C588572947FF}"/>
                  </a:ext>
                </a:extLst>
              </p:cNvPr>
              <p:cNvSpPr>
                <a:spLocks noRot="1" noChangeAspect="1" noMove="1" noResize="1" noEditPoints="1" noAdjustHandles="1" noChangeArrowheads="1" noChangeShapeType="1" noTextEdit="1"/>
              </p:cNvSpPr>
              <p:nvPr/>
            </p:nvSpPr>
            <p:spPr>
              <a:xfrm>
                <a:off x="9334500" y="2236146"/>
                <a:ext cx="1908086" cy="563744"/>
              </a:xfrm>
              <a:prstGeom prst="rect">
                <a:avLst/>
              </a:prstGeom>
              <a:blipFill>
                <a:blip r:embed="rId5"/>
                <a:stretch>
                  <a:fillRect l="-6390" t="-5435" r="-5751" b="-29348"/>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73027B1A-FE99-468D-A053-782C97F7AA4D}"/>
              </a:ext>
            </a:extLst>
          </p:cNvPr>
          <p:cNvSpPr/>
          <p:nvPr/>
        </p:nvSpPr>
        <p:spPr>
          <a:xfrm>
            <a:off x="9271000" y="217264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6089743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9618DF48-F2AF-4332-981E-15CEC1D553A4}"/>
                  </a:ext>
                </a:extLst>
              </p:cNvPr>
              <p:cNvSpPr/>
              <p:nvPr/>
            </p:nvSpPr>
            <p:spPr>
              <a:xfrm>
                <a:off x="127000" y="63500"/>
                <a:ext cx="11938000" cy="2669449"/>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27: Hai chất điểm dao động điều hòa trên cùng một trục Ox theo phương trình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pt-BR" sz="2800" b="1" i="0" u="none" strike="noStrike" kern="1200" cap="none" spc="0" normalizeH="0" baseline="0" noProof="0" smtClean="0">
                            <a:ln>
                              <a:noFill/>
                            </a:ln>
                            <a:solidFill>
                              <a:srgbClr val="FFFF00"/>
                            </a:solidFill>
                            <a:effectLst/>
                            <a:uLnTx/>
                            <a:uFillTx/>
                            <a:ea typeface="+mn-ea"/>
                            <a:cs typeface="+mn-cs"/>
                          </a:rPr>
                          <m:t>𝟏</m:t>
                        </m:r>
                      </m:sub>
                    </m:sSub>
                    <m:r>
                      <a:rPr kumimoji="0" lang="pt-BR" sz="2800" b="1" i="0" u="none" strike="noStrike" kern="1200" cap="none" spc="0" normalizeH="0" baseline="0" noProof="0" smtClean="0">
                        <a:ln>
                          <a:noFill/>
                        </a:ln>
                        <a:solidFill>
                          <a:srgbClr val="FFFF00"/>
                        </a:solidFill>
                        <a:effectLst/>
                        <a:uLnTx/>
                        <a:uFillTx/>
                        <a:ea typeface="+mn-ea"/>
                        <a:cs typeface="+mn-cs"/>
                      </a:rPr>
                      <m:t> = </m:t>
                    </m:r>
                    <m:r>
                      <a:rPr kumimoji="0" lang="pt-BR" sz="2800" b="1" i="0" u="none" strike="noStrike" kern="1200" cap="none" spc="0" normalizeH="0" baseline="0" noProof="0" smtClean="0">
                        <a:ln>
                          <a:noFill/>
                        </a:ln>
                        <a:solidFill>
                          <a:srgbClr val="FFFF00"/>
                        </a:solidFill>
                        <a:effectLst/>
                        <a:uLnTx/>
                        <a:uFillTx/>
                        <a:ea typeface="+mn-ea"/>
                        <a:cs typeface="+mn-cs"/>
                      </a:rPr>
                      <m:t>𝟕</m:t>
                    </m:r>
                    <m:r>
                      <a:rPr kumimoji="0" lang="pt-BR" sz="2800" b="1" i="0" u="none" strike="noStrike" kern="1200" cap="none" spc="0" normalizeH="0" baseline="0" noProof="0" smtClean="0">
                        <a:ln>
                          <a:noFill/>
                        </a:ln>
                        <a:solidFill>
                          <a:srgbClr val="FFFF00"/>
                        </a:solidFill>
                        <a:effectLst/>
                        <a:uLnTx/>
                        <a:uFillTx/>
                        <a:ea typeface="+mn-ea"/>
                        <a:cs typeface="+mn-cs"/>
                      </a:rPr>
                      <m:t>𝒄𝒐𝒔</m:t>
                    </m:r>
                    <m:r>
                      <a:rPr kumimoji="0" lang="pt-BR" sz="2800" b="1" i="0" u="none" strike="noStrike" kern="1200" cap="none" spc="0" normalizeH="0" baseline="0" noProof="0" smtClean="0">
                        <a:ln>
                          <a:noFill/>
                        </a:ln>
                        <a:solidFill>
                          <a:srgbClr val="FFFF00"/>
                        </a:solidFill>
                        <a:effectLst/>
                        <a:uLnTx/>
                        <a:uFillTx/>
                        <a:ea typeface="+mn-ea"/>
                        <a:cs typeface="+mn-cs"/>
                      </a:rPr>
                      <m:t>⁡(</m:t>
                    </m:r>
                    <m:r>
                      <a:rPr kumimoji="0" lang="pt-BR" sz="2800" b="1" i="0" u="none" strike="noStrike" kern="1200" cap="none" spc="0" normalizeH="0" baseline="0" noProof="0" smtClean="0">
                        <a:ln>
                          <a:noFill/>
                        </a:ln>
                        <a:solidFill>
                          <a:srgbClr val="FFFF00"/>
                        </a:solidFill>
                        <a:effectLst/>
                        <a:uLnTx/>
                        <a:uFillTx/>
                        <a:ea typeface="+mn-ea"/>
                        <a:cs typeface="+mn-cs"/>
                      </a:rPr>
                      <m:t>𝟒</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pt-BR" sz="2800" b="1" i="0" u="none" strike="noStrike" kern="1200" cap="none" spc="0" normalizeH="0" baseline="0" noProof="0" smtClean="0">
                        <a:ln>
                          <a:noFill/>
                        </a:ln>
                        <a:solidFill>
                          <a:srgbClr val="FFFF00"/>
                        </a:solidFill>
                        <a:effectLst/>
                        <a:uLnTx/>
                        <a:uFillTx/>
                        <a:ea typeface="+mn-ea"/>
                        <a:cs typeface="+mn-cs"/>
                      </a:rPr>
                      <m:t> + </m:t>
                    </m:r>
                    <m:f>
                      <m:fPr>
                        <m:ctrlPr>
                          <a:rPr kumimoji="0" lang="vi-VN" sz="2800" b="1" i="0" u="none" strike="noStrike" kern="1200" cap="none" spc="0" normalizeH="0" baseline="0" noProof="0" smtClean="0">
                            <a:ln>
                              <a:noFill/>
                            </a:ln>
                            <a:solidFill>
                              <a:srgbClr val="FFFF00"/>
                            </a:solidFill>
                            <a:effectLst/>
                            <a:uLnTx/>
                            <a:uFillTx/>
                            <a:ea typeface="+mn-ea"/>
                            <a:cs typeface="+mn-cs"/>
                          </a:rPr>
                        </m:ctrlPr>
                      </m:fPr>
                      <m:num>
                        <m:r>
                          <a:rPr kumimoji="0" lang="vi-VN" sz="2800" b="1" i="0" u="none" strike="noStrike" kern="1200" cap="none" spc="0" normalizeH="0" baseline="0" noProof="0" smtClean="0">
                            <a:ln>
                              <a:noFill/>
                            </a:ln>
                            <a:solidFill>
                              <a:srgbClr val="FFFF00"/>
                            </a:solidFill>
                            <a:effectLst/>
                            <a:uLnTx/>
                            <a:uFillTx/>
                            <a:ea typeface="+mn-ea"/>
                            <a:cs typeface="+mn-cs"/>
                          </a:rPr>
                          <m:t>𝝅</m:t>
                        </m:r>
                      </m:num>
                      <m:den>
                        <m:r>
                          <a:rPr kumimoji="0" lang="pt-BR" sz="2800" b="1" i="0" u="none" strike="noStrike" kern="1200" cap="none" spc="0" normalizeH="0" baseline="0" noProof="0" smtClean="0">
                            <a:ln>
                              <a:noFill/>
                            </a:ln>
                            <a:solidFill>
                              <a:srgbClr val="FFFF00"/>
                            </a:solidFill>
                            <a:effectLst/>
                            <a:uLnTx/>
                            <a:uFillTx/>
                            <a:ea typeface="+mn-ea"/>
                            <a:cs typeface="+mn-cs"/>
                          </a:rPr>
                          <m:t>𝟑</m:t>
                        </m:r>
                      </m:den>
                    </m:f>
                    <m:r>
                      <a:rPr kumimoji="0" lang="pt-BR" sz="2800" b="1" i="0" u="none" strike="noStrike" kern="1200" cap="none" spc="0" normalizeH="0" baseline="0" noProof="0" smtClean="0">
                        <a:ln>
                          <a:noFill/>
                        </a:ln>
                        <a:solidFill>
                          <a:srgbClr val="FFFF00"/>
                        </a:solidFill>
                        <a:effectLst/>
                        <a:uLnTx/>
                        <a:uFillTx/>
                        <a:ea typeface="+mn-ea"/>
                        <a:cs typeface="+mn-cs"/>
                      </a:rPr>
                      <m:t>)</m:t>
                    </m:r>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và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pt-BR" sz="2800" b="1" i="0" u="none" strike="noStrike" kern="1200" cap="none" spc="0" normalizeH="0" baseline="0" noProof="0" smtClean="0">
                            <a:ln>
                              <a:noFill/>
                            </a:ln>
                            <a:solidFill>
                              <a:srgbClr val="FFFF00"/>
                            </a:solidFill>
                            <a:effectLst/>
                            <a:uLnTx/>
                            <a:uFillTx/>
                            <a:ea typeface="+mn-ea"/>
                            <a:cs typeface="+mn-cs"/>
                          </a:rPr>
                          <m:t>𝟐</m:t>
                        </m:r>
                      </m:sub>
                    </m:sSub>
                    <m:r>
                      <a:rPr kumimoji="0" lang="pt-BR" sz="2800" b="1" i="0" u="none" strike="noStrike" kern="1200" cap="none" spc="0" normalizeH="0" baseline="0" noProof="0" smtClean="0">
                        <a:ln>
                          <a:noFill/>
                        </a:ln>
                        <a:solidFill>
                          <a:srgbClr val="FFFF00"/>
                        </a:solidFill>
                        <a:effectLst/>
                        <a:uLnTx/>
                        <a:uFillTx/>
                        <a:ea typeface="+mn-ea"/>
                        <a:cs typeface="+mn-cs"/>
                      </a:rPr>
                      <m:t> = </m:t>
                    </m:r>
                    <m:r>
                      <a:rPr kumimoji="0" lang="pt-BR" sz="2800" b="1" i="0" u="none" strike="noStrike" kern="1200" cap="none" spc="0" normalizeH="0" baseline="0" noProof="0" smtClean="0">
                        <a:ln>
                          <a:noFill/>
                        </a:ln>
                        <a:solidFill>
                          <a:srgbClr val="FFFF00"/>
                        </a:solidFill>
                        <a:effectLst/>
                        <a:uLnTx/>
                        <a:uFillTx/>
                        <a:ea typeface="+mn-ea"/>
                        <a:cs typeface="+mn-cs"/>
                      </a:rPr>
                      <m:t>𝟕</m:t>
                    </m:r>
                    <m:rad>
                      <m:radPr>
                        <m:degHide m:val="on"/>
                        <m:ctrlPr>
                          <a:rPr kumimoji="0" lang="vi-VN" sz="2800" b="1" i="0" u="none" strike="noStrike" kern="1200" cap="none" spc="0" normalizeH="0" baseline="0" noProof="0" smtClean="0">
                            <a:ln>
                              <a:noFill/>
                            </a:ln>
                            <a:solidFill>
                              <a:srgbClr val="FFFF00"/>
                            </a:solidFill>
                            <a:effectLst/>
                            <a:uLnTx/>
                            <a:uFillTx/>
                            <a:ea typeface="+mn-ea"/>
                            <a:cs typeface="+mn-cs"/>
                          </a:rPr>
                        </m:ctrlPr>
                      </m:radPr>
                      <m:deg/>
                      <m:e>
                        <m:r>
                          <a:rPr kumimoji="0" lang="pt-BR" sz="2800" b="1" i="0" u="none" strike="noStrike" kern="1200" cap="none" spc="0" normalizeH="0" baseline="0" noProof="0" smtClean="0">
                            <a:ln>
                              <a:noFill/>
                            </a:ln>
                            <a:solidFill>
                              <a:srgbClr val="FFFF00"/>
                            </a:solidFill>
                            <a:effectLst/>
                            <a:uLnTx/>
                            <a:uFillTx/>
                            <a:ea typeface="+mn-ea"/>
                            <a:cs typeface="+mn-cs"/>
                          </a:rPr>
                          <m:t>𝟐</m:t>
                        </m:r>
                      </m:e>
                    </m:rad>
                    <m:r>
                      <a:rPr kumimoji="0" lang="pt-BR" sz="2800" b="1" i="0" u="none" strike="noStrike" kern="1200" cap="none" spc="0" normalizeH="0" baseline="0" noProof="0" smtClean="0">
                        <a:ln>
                          <a:noFill/>
                        </a:ln>
                        <a:solidFill>
                          <a:srgbClr val="FFFF00"/>
                        </a:solidFill>
                        <a:effectLst/>
                        <a:uLnTx/>
                        <a:uFillTx/>
                        <a:ea typeface="+mn-ea"/>
                        <a:cs typeface="+mn-cs"/>
                      </a:rPr>
                      <m:t>𝒄𝒐𝒔</m:t>
                    </m:r>
                    <m:r>
                      <a:rPr kumimoji="0" lang="pt-BR" sz="2800" b="1" i="0" u="none" strike="noStrike" kern="1200" cap="none" spc="0" normalizeH="0" baseline="0" noProof="0" smtClean="0">
                        <a:ln>
                          <a:noFill/>
                        </a:ln>
                        <a:solidFill>
                          <a:srgbClr val="FFFF00"/>
                        </a:solidFill>
                        <a:effectLst/>
                        <a:uLnTx/>
                        <a:uFillTx/>
                        <a:ea typeface="+mn-ea"/>
                        <a:cs typeface="+mn-cs"/>
                      </a:rPr>
                      <m:t>⁡(</m:t>
                    </m:r>
                    <m:r>
                      <a:rPr kumimoji="0" lang="pt-BR" sz="2800" b="1" i="0" u="none" strike="noStrike" kern="1200" cap="none" spc="0" normalizeH="0" baseline="0" noProof="0" smtClean="0">
                        <a:ln>
                          <a:noFill/>
                        </a:ln>
                        <a:solidFill>
                          <a:srgbClr val="FFFF00"/>
                        </a:solidFill>
                        <a:effectLst/>
                        <a:uLnTx/>
                        <a:uFillTx/>
                        <a:ea typeface="+mn-ea"/>
                        <a:cs typeface="+mn-cs"/>
                      </a:rPr>
                      <m:t>𝟒</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pt-BR" sz="2800" b="1" i="0" u="none" strike="noStrike" kern="1200" cap="none" spc="0" normalizeH="0" baseline="0" noProof="0" smtClean="0">
                        <a:ln>
                          <a:noFill/>
                        </a:ln>
                        <a:solidFill>
                          <a:srgbClr val="FFFF00"/>
                        </a:solidFill>
                        <a:effectLst/>
                        <a:uLnTx/>
                        <a:uFillTx/>
                        <a:ea typeface="+mn-ea"/>
                        <a:cs typeface="+mn-cs"/>
                      </a:rPr>
                      <m:t> + </m:t>
                    </m:r>
                    <m:f>
                      <m:fPr>
                        <m:ctrlPr>
                          <a:rPr kumimoji="0" lang="vi-VN" sz="2800" b="1" i="0" u="none" strike="noStrike" kern="1200" cap="none" spc="0" normalizeH="0" baseline="0" noProof="0" smtClean="0">
                            <a:ln>
                              <a:noFill/>
                            </a:ln>
                            <a:solidFill>
                              <a:srgbClr val="FFFF00"/>
                            </a:solidFill>
                            <a:effectLst/>
                            <a:uLnTx/>
                            <a:uFillTx/>
                            <a:ea typeface="+mn-ea"/>
                            <a:cs typeface="+mn-cs"/>
                          </a:rPr>
                        </m:ctrlPr>
                      </m:fPr>
                      <m:num>
                        <m:r>
                          <a:rPr kumimoji="0" lang="vi-VN" sz="2800" b="1" i="0" u="none" strike="noStrike" kern="1200" cap="none" spc="0" normalizeH="0" baseline="0" noProof="0" smtClean="0">
                            <a:ln>
                              <a:noFill/>
                            </a:ln>
                            <a:solidFill>
                              <a:srgbClr val="FFFF00"/>
                            </a:solidFill>
                            <a:effectLst/>
                            <a:uLnTx/>
                            <a:uFillTx/>
                            <a:ea typeface="+mn-ea"/>
                            <a:cs typeface="+mn-cs"/>
                          </a:rPr>
                          <m:t>𝝅</m:t>
                        </m:r>
                      </m:num>
                      <m:den>
                        <m:r>
                          <a:rPr kumimoji="0" lang="pt-BR" sz="2800" b="1" i="0" u="none" strike="noStrike" kern="1200" cap="none" spc="0" normalizeH="0" baseline="0" noProof="0" smtClean="0">
                            <a:ln>
                              <a:noFill/>
                            </a:ln>
                            <a:solidFill>
                              <a:srgbClr val="FFFF00"/>
                            </a:solidFill>
                            <a:effectLst/>
                            <a:uLnTx/>
                            <a:uFillTx/>
                            <a:ea typeface="+mn-ea"/>
                            <a:cs typeface="+mn-cs"/>
                          </a:rPr>
                          <m:t>𝟏𝟐</m:t>
                        </m:r>
                      </m:den>
                    </m:f>
                    <m:r>
                      <a:rPr kumimoji="0" lang="pt-BR" sz="2800" b="1" i="0" u="none" strike="noStrike" kern="1200" cap="none" spc="0" normalizeH="0" baseline="0" noProof="0" smtClean="0">
                        <a:ln>
                          <a:noFill/>
                        </a:ln>
                        <a:solidFill>
                          <a:srgbClr val="FFFF00"/>
                        </a:solidFill>
                        <a:effectLst/>
                        <a:uLnTx/>
                        <a:uFillTx/>
                        <a:ea typeface="+mn-ea"/>
                        <a:cs typeface="+mn-cs"/>
                      </a:rPr>
                      <m:t>)</m:t>
                    </m:r>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Coi rằng trong quá trình dao động hai chất điểm không va chạm vào nhau. Trong quá trình dao động khoảng cách lớn nhất giữa hai chất điểm là</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9618DF48-F2AF-4332-981E-15CEC1D553A4}"/>
                  </a:ext>
                </a:extLst>
              </p:cNvPr>
              <p:cNvSpPr>
                <a:spLocks noRot="1" noChangeAspect="1" noMove="1" noResize="1" noEditPoints="1" noAdjustHandles="1" noChangeArrowheads="1" noChangeShapeType="1" noTextEdit="1"/>
              </p:cNvSpPr>
              <p:nvPr/>
            </p:nvSpPr>
            <p:spPr>
              <a:xfrm>
                <a:off x="127000" y="63500"/>
                <a:ext cx="11938000" cy="2669449"/>
              </a:xfrm>
              <a:prstGeom prst="rect">
                <a:avLst/>
              </a:prstGeom>
              <a:blipFill>
                <a:blip r:embed="rId2"/>
                <a:stretch>
                  <a:fillRect l="-916" t="-1310"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247B712A-D7E8-4FF2-BEAD-679D5E29CA89}"/>
              </a:ext>
            </a:extLst>
          </p:cNvPr>
          <p:cNvSpPr/>
          <p:nvPr/>
        </p:nvSpPr>
        <p:spPr>
          <a:xfrm>
            <a:off x="1016000" y="273294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A.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7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76A3F44F-5027-4809-B15A-73B5473E46F3}"/>
                  </a:ext>
                </a:extLst>
              </p:cNvPr>
              <p:cNvSpPr/>
              <p:nvPr/>
            </p:nvSpPr>
            <p:spPr>
              <a:xfrm>
                <a:off x="6477000" y="2732949"/>
                <a:ext cx="3044423"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a:t>
                </a:r>
                <a14:m>
                  <m:oMath xmlns:m="http://schemas.openxmlformats.org/officeDocument/2006/math">
                    <m:r>
                      <a:rPr kumimoji="0" lang="pt-BR" sz="2800" b="1" i="0" u="none" strike="noStrike" kern="1200" cap="none" spc="0" normalizeH="0" baseline="0" noProof="0" smtClean="0">
                        <a:ln>
                          <a:noFill/>
                        </a:ln>
                        <a:solidFill>
                          <a:srgbClr val="FFFFFF"/>
                        </a:solidFill>
                        <a:effectLst/>
                        <a:uLnTx/>
                        <a:uFillTx/>
                        <a:ea typeface="+mn-ea"/>
                        <a:cs typeface="+mn-cs"/>
                      </a:rPr>
                      <m:t>(</m:t>
                    </m:r>
                    <m:r>
                      <a:rPr kumimoji="0" lang="pt-BR" sz="2800" b="1" i="0" u="none" strike="noStrike" kern="1200" cap="none" spc="0" normalizeH="0" baseline="0" noProof="0" smtClean="0">
                        <a:ln>
                          <a:noFill/>
                        </a:ln>
                        <a:solidFill>
                          <a:srgbClr val="FFFFFF"/>
                        </a:solidFill>
                        <a:effectLst/>
                        <a:uLnTx/>
                        <a:uFillTx/>
                        <a:ea typeface="+mn-ea"/>
                        <a:cs typeface="+mn-cs"/>
                      </a:rPr>
                      <m:t>𝟕</m:t>
                    </m:r>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𝟐</m:t>
                        </m:r>
                      </m:e>
                    </m:rad>
                    <m:r>
                      <a:rPr kumimoji="0" lang="pt-BR" sz="2800" b="1" i="0" u="none" strike="noStrike" kern="1200" cap="none" spc="0" normalizeH="0" baseline="0" noProof="0" smtClean="0">
                        <a:ln>
                          <a:noFill/>
                        </a:ln>
                        <a:solidFill>
                          <a:srgbClr val="FFFFFF"/>
                        </a:solidFill>
                        <a:effectLst/>
                        <a:uLnTx/>
                        <a:uFillTx/>
                        <a:ea typeface="+mn-ea"/>
                        <a:cs typeface="+mn-cs"/>
                      </a:rPr>
                      <m:t> + </m:t>
                    </m:r>
                    <m:r>
                      <a:rPr kumimoji="0" lang="pt-BR" sz="2800" b="1" i="0" u="none" strike="noStrike" kern="1200" cap="none" spc="0" normalizeH="0" baseline="0" noProof="0" smtClean="0">
                        <a:ln>
                          <a:noFill/>
                        </a:ln>
                        <a:solidFill>
                          <a:srgbClr val="FFFFFF"/>
                        </a:solidFill>
                        <a:effectLst/>
                        <a:uLnTx/>
                        <a:uFillTx/>
                        <a:ea typeface="+mn-ea"/>
                        <a:cs typeface="+mn-cs"/>
                      </a:rPr>
                      <m:t>𝟒</m:t>
                    </m:r>
                    <m:r>
                      <a:rPr kumimoji="0" lang="pt-BR" sz="2800" b="1" i="0" u="none" strike="noStrike" kern="1200" cap="none" spc="0" normalizeH="0" baseline="0" noProof="0" smtClean="0">
                        <a:ln>
                          <a:noFill/>
                        </a:ln>
                        <a:solidFill>
                          <a:srgbClr val="FFFFFF"/>
                        </a:solidFill>
                        <a:effectLst/>
                        <a:uLnTx/>
                        <a:uFillTx/>
                        <a:ea typeface="+mn-ea"/>
                        <a:cs typeface="+mn-cs"/>
                      </a:rPr>
                      <m:t>)</m:t>
                    </m:r>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76A3F44F-5027-4809-B15A-73B5473E46F3}"/>
                  </a:ext>
                </a:extLst>
              </p:cNvPr>
              <p:cNvSpPr>
                <a:spLocks noRot="1" noChangeAspect="1" noMove="1" noResize="1" noEditPoints="1" noAdjustHandles="1" noChangeArrowheads="1" noChangeShapeType="1" noTextEdit="1"/>
              </p:cNvSpPr>
              <p:nvPr/>
            </p:nvSpPr>
            <p:spPr>
              <a:xfrm>
                <a:off x="6477000" y="2732949"/>
                <a:ext cx="3044423" cy="565155"/>
              </a:xfrm>
              <a:prstGeom prst="rect">
                <a:avLst/>
              </a:prstGeom>
              <a:blipFill>
                <a:blip r:embed="rId3"/>
                <a:stretch>
                  <a:fillRect l="-4208" t="-4301" r="-3206" b="-279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C348B557-602F-4BC2-86CC-94BA5FFF6769}"/>
                  </a:ext>
                </a:extLst>
              </p:cNvPr>
              <p:cNvSpPr/>
              <p:nvPr/>
            </p:nvSpPr>
            <p:spPr>
              <a:xfrm>
                <a:off x="1016000" y="3494949"/>
                <a:ext cx="2121093"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a:t>
                </a:r>
                <a14:m>
                  <m:oMath xmlns:m="http://schemas.openxmlformats.org/officeDocument/2006/math">
                    <m:r>
                      <a:rPr kumimoji="0" lang="pt-BR" sz="2800" b="1" i="0" u="none" strike="noStrike" kern="1200" cap="none" spc="0" normalizeH="0" baseline="0" noProof="0" smtClean="0">
                        <a:ln>
                          <a:noFill/>
                        </a:ln>
                        <a:solidFill>
                          <a:srgbClr val="FFFFFF"/>
                        </a:solidFill>
                        <a:effectLst/>
                        <a:uLnTx/>
                        <a:uFillTx/>
                        <a:ea typeface="+mn-ea"/>
                        <a:cs typeface="+mn-cs"/>
                      </a:rPr>
                      <m:t>𝟕</m:t>
                    </m:r>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𝟐</m:t>
                        </m:r>
                      </m:e>
                    </m:rad>
                    <m:r>
                      <a:rPr kumimoji="0" lang="pt-BR" sz="2800" b="1" i="0" u="none" strike="noStrike" kern="1200" cap="none" spc="0" normalizeH="0" baseline="0" noProof="0" smtClean="0">
                        <a:ln>
                          <a:noFill/>
                        </a:ln>
                        <a:solidFill>
                          <a:srgbClr val="FFFFFF"/>
                        </a:solidFill>
                        <a:effectLst/>
                        <a:uLnTx/>
                        <a:uFillTx/>
                        <a:ea typeface="+mn-ea"/>
                        <a:cs typeface="+mn-cs"/>
                      </a:rPr>
                      <m:t> </m:t>
                    </m:r>
                  </m:oMath>
                </a14:m>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C348B557-602F-4BC2-86CC-94BA5FFF6769}"/>
                  </a:ext>
                </a:extLst>
              </p:cNvPr>
              <p:cNvSpPr>
                <a:spLocks noRot="1" noChangeAspect="1" noMove="1" noResize="1" noEditPoints="1" noAdjustHandles="1" noChangeArrowheads="1" noChangeShapeType="1" noTextEdit="1"/>
              </p:cNvSpPr>
              <p:nvPr/>
            </p:nvSpPr>
            <p:spPr>
              <a:xfrm>
                <a:off x="1016000" y="3494949"/>
                <a:ext cx="2121093" cy="565155"/>
              </a:xfrm>
              <a:prstGeom prst="rect">
                <a:avLst/>
              </a:prstGeom>
              <a:blipFill>
                <a:blip r:embed="rId4"/>
                <a:stretch>
                  <a:fillRect l="-6034" t="-4301" r="-4885" b="-279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022F42EC-A1C6-46B9-9FD6-57FA5266FE88}"/>
                  </a:ext>
                </a:extLst>
              </p:cNvPr>
              <p:cNvSpPr/>
              <p:nvPr/>
            </p:nvSpPr>
            <p:spPr>
              <a:xfrm>
                <a:off x="6477000" y="3494949"/>
                <a:ext cx="2883546"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14:m>
                  <m:oMath xmlns:m="http://schemas.openxmlformats.org/officeDocument/2006/math">
                    <m:r>
                      <a:rPr kumimoji="0" lang="pt-BR" sz="2800" b="1" i="0" u="none" strike="noStrike" kern="1200" cap="none" spc="0" normalizeH="0" baseline="0" noProof="0" smtClean="0">
                        <a:ln>
                          <a:noFill/>
                        </a:ln>
                        <a:solidFill>
                          <a:srgbClr val="FFFFFF"/>
                        </a:solidFill>
                        <a:effectLst/>
                        <a:uLnTx/>
                        <a:uFillTx/>
                        <a:ea typeface="+mn-ea"/>
                        <a:cs typeface="+mn-cs"/>
                      </a:rPr>
                      <m:t>(</m:t>
                    </m:r>
                    <m:r>
                      <a:rPr kumimoji="0" lang="pt-BR" sz="2800" b="1" i="0" u="none" strike="noStrike" kern="1200" cap="none" spc="0" normalizeH="0" baseline="0" noProof="0" smtClean="0">
                        <a:ln>
                          <a:noFill/>
                        </a:ln>
                        <a:solidFill>
                          <a:srgbClr val="FFFFFF"/>
                        </a:solidFill>
                        <a:effectLst/>
                        <a:uLnTx/>
                        <a:uFillTx/>
                        <a:ea typeface="+mn-ea"/>
                        <a:cs typeface="+mn-cs"/>
                      </a:rPr>
                      <m:t>𝟕</m:t>
                    </m:r>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pt-BR" sz="2800" b="1" i="0" u="none" strike="noStrike" kern="1200" cap="none" spc="0" normalizeH="0" baseline="0" noProof="0" smtClean="0">
                            <a:ln>
                              <a:noFill/>
                            </a:ln>
                            <a:solidFill>
                              <a:srgbClr val="FFFFFF"/>
                            </a:solidFill>
                            <a:effectLst/>
                            <a:uLnTx/>
                            <a:uFillTx/>
                            <a:ea typeface="+mn-ea"/>
                            <a:cs typeface="+mn-cs"/>
                          </a:rPr>
                          <m:t>𝟐</m:t>
                        </m:r>
                      </m:e>
                    </m:rad>
                    <m:r>
                      <a:rPr kumimoji="0" lang="pt-BR" sz="2800" b="1" i="0" u="none" strike="noStrike" kern="1200" cap="none" spc="0" normalizeH="0" baseline="0" noProof="0" smtClean="0">
                        <a:ln>
                          <a:noFill/>
                        </a:ln>
                        <a:solidFill>
                          <a:srgbClr val="FFFFFF"/>
                        </a:solidFill>
                        <a:effectLst/>
                        <a:uLnTx/>
                        <a:uFillTx/>
                        <a:ea typeface="+mn-ea"/>
                        <a:cs typeface="+mn-cs"/>
                      </a:rPr>
                      <m:t>−</m:t>
                    </m:r>
                    <m:r>
                      <a:rPr kumimoji="0" lang="pt-BR" sz="2800" b="1" i="0" u="none" strike="noStrike" kern="1200" cap="none" spc="0" normalizeH="0" baseline="0" noProof="0" smtClean="0">
                        <a:ln>
                          <a:noFill/>
                        </a:ln>
                        <a:solidFill>
                          <a:srgbClr val="FFFFFF"/>
                        </a:solidFill>
                        <a:effectLst/>
                        <a:uLnTx/>
                        <a:uFillTx/>
                        <a:ea typeface="+mn-ea"/>
                        <a:cs typeface="+mn-cs"/>
                      </a:rPr>
                      <m:t>𝟒</m:t>
                    </m:r>
                    <m:r>
                      <a:rPr kumimoji="0" lang="pt-BR" sz="2800" b="1" i="0" u="none" strike="noStrike" kern="1200" cap="none" spc="0" normalizeH="0" baseline="0" noProof="0" smtClean="0">
                        <a:ln>
                          <a:noFill/>
                        </a:ln>
                        <a:solidFill>
                          <a:srgbClr val="FFFFFF"/>
                        </a:solidFill>
                        <a:effectLst/>
                        <a:uLnTx/>
                        <a:uFillTx/>
                        <a:ea typeface="+mn-ea"/>
                        <a:cs typeface="+mn-cs"/>
                      </a:rPr>
                      <m:t>)</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022F42EC-A1C6-46B9-9FD6-57FA5266FE88}"/>
                  </a:ext>
                </a:extLst>
              </p:cNvPr>
              <p:cNvSpPr>
                <a:spLocks noRot="1" noChangeAspect="1" noMove="1" noResize="1" noEditPoints="1" noAdjustHandles="1" noChangeArrowheads="1" noChangeShapeType="1" noTextEdit="1"/>
              </p:cNvSpPr>
              <p:nvPr/>
            </p:nvSpPr>
            <p:spPr>
              <a:xfrm>
                <a:off x="6477000" y="3494949"/>
                <a:ext cx="2883546" cy="565155"/>
              </a:xfrm>
              <a:prstGeom prst="rect">
                <a:avLst/>
              </a:prstGeom>
              <a:blipFill>
                <a:blip r:embed="rId5"/>
                <a:stretch>
                  <a:fillRect l="-4440" t="-4301" r="-3383" b="-279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49740694-DB0E-4B58-BB25-5E18F3D31389}"/>
              </a:ext>
            </a:extLst>
          </p:cNvPr>
          <p:cNvSpPr/>
          <p:nvPr/>
        </p:nvSpPr>
        <p:spPr>
          <a:xfrm>
            <a:off x="952500" y="2669449"/>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116090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2F298BFD-22E6-4265-9FAB-27B0656FBDFD}"/>
                  </a:ext>
                </a:extLst>
              </p:cNvPr>
              <p:cNvSpPr/>
              <p:nvPr/>
            </p:nvSpPr>
            <p:spPr>
              <a:xfrm>
                <a:off x="127000" y="63500"/>
                <a:ext cx="11938000" cy="3079433"/>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Câu </a:t>
                </a:r>
                <a:r>
                  <a:rPr kumimoji="0" lang="en-US"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28</a:t>
                </a:r>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Hai vật dao động điều hòa dọc theo các trục song song với nhau. Phương trình dao động của các vật lần lượt là x1 = A1cos</a:t>
                </a:r>
                <a14:m>
                  <m:oMath xmlns:m="http://schemas.openxmlformats.org/officeDocument/2006/math">
                    <m:r>
                      <a:rPr kumimoji="0" lang="vi-VN" sz="2800" b="1" i="0" u="none" strike="noStrike" kern="1200" cap="none" spc="0" normalizeH="0" baseline="0" noProof="0" smtClean="0">
                        <a:ln>
                          <a:noFill/>
                        </a:ln>
                        <a:solidFill>
                          <a:srgbClr val="FFFF00"/>
                        </a:solidFill>
                        <a:effectLst/>
                        <a:uLnTx/>
                        <a:uFillTx/>
                        <a:ea typeface="+mn-ea"/>
                        <a:cs typeface="+mn-cs"/>
                      </a:rPr>
                      <m:t>𝝎</m:t>
                    </m:r>
                  </m:oMath>
                </a14:m>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t (cm) và x2 = A2sin</a:t>
                </a:r>
                <a14:m>
                  <m:oMath xmlns:m="http://schemas.openxmlformats.org/officeDocument/2006/math">
                    <m:r>
                      <a:rPr kumimoji="0" lang="vi-VN" sz="2800" b="1" i="0" u="none" strike="noStrike" kern="1200" cap="none" spc="0" normalizeH="0" baseline="0" noProof="0" smtClean="0">
                        <a:ln>
                          <a:noFill/>
                        </a:ln>
                        <a:solidFill>
                          <a:srgbClr val="FFFF00"/>
                        </a:solidFill>
                        <a:effectLst/>
                        <a:uLnTx/>
                        <a:uFillTx/>
                        <a:ea typeface="+mn-ea"/>
                        <a:cs typeface="+mn-cs"/>
                      </a:rPr>
                      <m:t>𝝎</m:t>
                    </m:r>
                  </m:oMath>
                </a14:m>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t (cm). Biết 16</a:t>
                </a:r>
                <a14:m>
                  <m:oMath xmlns:m="http://schemas.openxmlformats.org/officeDocument/2006/math">
                    <m:sSubSup>
                      <m:sSubSupPr>
                        <m:ctrlPr>
                          <a:rPr kumimoji="0" lang="vi-VN" sz="2800" b="1" i="0" u="none" strike="noStrike" kern="1200" cap="none" spc="0" normalizeH="0" baseline="0" noProof="0" smtClean="0">
                            <a:ln>
                              <a:noFill/>
                            </a:ln>
                            <a:solidFill>
                              <a:srgbClr val="FFFF00"/>
                            </a:solidFill>
                            <a:effectLst/>
                            <a:uLnTx/>
                            <a:uFillTx/>
                            <a:ea typeface="+mn-ea"/>
                            <a:cs typeface="+mn-cs"/>
                          </a:rPr>
                        </m:ctrlPr>
                      </m:sSubSup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vi-VN" sz="2800" b="1" i="0" u="none" strike="noStrike" kern="1200" cap="none" spc="0" normalizeH="0" baseline="0" noProof="0" smtClean="0">
                            <a:ln>
                              <a:noFill/>
                            </a:ln>
                            <a:solidFill>
                              <a:srgbClr val="FFFF00"/>
                            </a:solidFill>
                            <a:effectLst/>
                            <a:uLnTx/>
                            <a:uFillTx/>
                            <a:ea typeface="+mn-ea"/>
                            <a:cs typeface="+mn-cs"/>
                          </a:rPr>
                          <m:t>𝟏</m:t>
                        </m:r>
                      </m:sub>
                      <m:sup>
                        <m:r>
                          <a:rPr kumimoji="0" lang="vi-VN" sz="2800" b="1" i="0" u="none" strike="noStrike" kern="1200" cap="none" spc="0" normalizeH="0" baseline="0" noProof="0" smtClean="0">
                            <a:ln>
                              <a:noFill/>
                            </a:ln>
                            <a:solidFill>
                              <a:srgbClr val="FFFF00"/>
                            </a:solidFill>
                            <a:effectLst/>
                            <a:uLnTx/>
                            <a:uFillTx/>
                            <a:ea typeface="+mn-ea"/>
                            <a:cs typeface="+mn-cs"/>
                          </a:rPr>
                          <m:t>𝟐</m:t>
                        </m:r>
                      </m:sup>
                    </m:sSubSup>
                  </m:oMath>
                </a14:m>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+ 9</a:t>
                </a:r>
                <a14:m>
                  <m:oMath xmlns:m="http://schemas.openxmlformats.org/officeDocument/2006/math">
                    <m:sSubSup>
                      <m:sSubSupPr>
                        <m:ctrlPr>
                          <a:rPr kumimoji="0" lang="vi-VN" sz="2800" b="1" i="0" u="none" strike="noStrike" kern="1200" cap="none" spc="0" normalizeH="0" baseline="0" noProof="0" smtClean="0">
                            <a:ln>
                              <a:noFill/>
                            </a:ln>
                            <a:solidFill>
                              <a:srgbClr val="FFFF00"/>
                            </a:solidFill>
                            <a:effectLst/>
                            <a:uLnTx/>
                            <a:uFillTx/>
                            <a:ea typeface="+mn-ea"/>
                            <a:cs typeface="+mn-cs"/>
                          </a:rPr>
                        </m:ctrlPr>
                      </m:sSubSup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vi-VN" sz="2800" b="1" i="0" u="none" strike="noStrike" kern="1200" cap="none" spc="0" normalizeH="0" baseline="0" noProof="0" smtClean="0">
                            <a:ln>
                              <a:noFill/>
                            </a:ln>
                            <a:solidFill>
                              <a:srgbClr val="FFFF00"/>
                            </a:solidFill>
                            <a:effectLst/>
                            <a:uLnTx/>
                            <a:uFillTx/>
                            <a:ea typeface="+mn-ea"/>
                            <a:cs typeface="+mn-cs"/>
                          </a:rPr>
                          <m:t>𝟐</m:t>
                        </m:r>
                      </m:sub>
                      <m:sup>
                        <m:r>
                          <a:rPr kumimoji="0" lang="vi-VN" sz="2800" b="1" i="0" u="none" strike="noStrike" kern="1200" cap="none" spc="0" normalizeH="0" baseline="0" noProof="0" smtClean="0">
                            <a:ln>
                              <a:noFill/>
                            </a:ln>
                            <a:solidFill>
                              <a:srgbClr val="FFFF00"/>
                            </a:solidFill>
                            <a:effectLst/>
                            <a:uLnTx/>
                            <a:uFillTx/>
                            <a:ea typeface="+mn-ea"/>
                            <a:cs typeface="+mn-cs"/>
                          </a:rPr>
                          <m:t>𝟐</m:t>
                        </m:r>
                      </m:sup>
                    </m:sSubSup>
                  </m:oMath>
                </a14:m>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 242 (cm2). Tại thời điểm t, vật thứ nhất đi qua vị trí có li độ x1 = -3 cm với vận tốc v1 = 18</a:t>
                </a:r>
                <a14:m>
                  <m:oMath xmlns:m="http://schemas.openxmlformats.org/officeDocument/2006/math">
                    <m:rad>
                      <m:radPr>
                        <m:degHide m:val="on"/>
                        <m:ctrlPr>
                          <a:rPr kumimoji="0" lang="vi-VN" sz="2800" b="1" i="0" u="none" strike="noStrike" kern="1200" cap="none" spc="0" normalizeH="0" baseline="0" noProof="0" smtClean="0">
                            <a:ln>
                              <a:noFill/>
                            </a:ln>
                            <a:solidFill>
                              <a:srgbClr val="FFFF00"/>
                            </a:solidFill>
                            <a:effectLst/>
                            <a:uLnTx/>
                            <a:uFillTx/>
                            <a:ea typeface="+mn-ea"/>
                            <a:cs typeface="+mn-cs"/>
                          </a:rPr>
                        </m:ctrlPr>
                      </m:radPr>
                      <m:deg/>
                      <m:e>
                        <m:r>
                          <a:rPr kumimoji="0" lang="vi-VN" sz="2800" b="1" i="0" u="none" strike="noStrike" kern="1200" cap="none" spc="0" normalizeH="0" baseline="0" noProof="0" smtClean="0">
                            <a:ln>
                              <a:noFill/>
                            </a:ln>
                            <a:solidFill>
                              <a:srgbClr val="FFFF00"/>
                            </a:solidFill>
                            <a:effectLst/>
                            <a:uLnTx/>
                            <a:uFillTx/>
                            <a:ea typeface="+mn-ea"/>
                            <a:cs typeface="+mn-cs"/>
                          </a:rPr>
                          <m:t>𝟑</m:t>
                        </m:r>
                      </m:e>
                    </m:rad>
                  </m:oMath>
                </a14:m>
                <a:r>
                  <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cm/s. Khi đó vật thứ hai có tốc độ bằng</a:t>
                </a: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2F298BFD-22E6-4265-9FAB-27B0656FBDFD}"/>
                  </a:ext>
                </a:extLst>
              </p:cNvPr>
              <p:cNvSpPr>
                <a:spLocks noRot="1" noChangeAspect="1" noMove="1" noResize="1" noEditPoints="1" noAdjustHandles="1" noChangeArrowheads="1" noChangeShapeType="1" noTextEdit="1"/>
              </p:cNvSpPr>
              <p:nvPr/>
            </p:nvSpPr>
            <p:spPr>
              <a:xfrm>
                <a:off x="127000" y="63500"/>
                <a:ext cx="11938000" cy="3079433"/>
              </a:xfrm>
              <a:prstGeom prst="rect">
                <a:avLst/>
              </a:prstGeom>
              <a:blipFill>
                <a:blip r:embed="rId2"/>
                <a:stretch>
                  <a:fillRect l="-916" t="-1143" r="-1680" b="-381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9CDC27D1-3559-4BB6-921B-F539466BC27C}"/>
                  </a:ext>
                </a:extLst>
              </p:cNvPr>
              <p:cNvSpPr/>
              <p:nvPr/>
            </p:nvSpPr>
            <p:spPr>
              <a:xfrm>
                <a:off x="1016000" y="3142933"/>
                <a:ext cx="304442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4</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vi-VN" sz="2800" b="1" i="0" u="none" strike="noStrike" kern="1200" cap="none" spc="0" normalizeH="0" baseline="0" noProof="0" smtClean="0">
                            <a:ln>
                              <a:noFill/>
                            </a:ln>
                            <a:solidFill>
                              <a:srgbClr val="FFFFFF"/>
                            </a:solidFill>
                            <a:effectLst/>
                            <a:uLnTx/>
                            <a:uFillTx/>
                            <a:ea typeface="+mn-ea"/>
                            <a:cs typeface="+mn-cs"/>
                          </a:rPr>
                          <m:t>𝟑</m:t>
                        </m:r>
                      </m:e>
                    </m:rad>
                    <m:r>
                      <a:rPr kumimoji="0" lang="vi-VN" sz="2800" b="1" i="0" u="none" strike="noStrike" kern="1200" cap="none" spc="0" normalizeH="0" baseline="0" noProof="0" smtClean="0">
                        <a:ln>
                          <a:noFill/>
                        </a:ln>
                        <a:solidFill>
                          <a:srgbClr val="FFFFFF"/>
                        </a:solidFill>
                        <a:effectLst/>
                        <a:uLnTx/>
                        <a:uFillTx/>
                        <a:ea typeface="+mn-ea"/>
                        <a:cs typeface="+mn-cs"/>
                      </a:rPr>
                      <m:t> </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9CDC27D1-3559-4BB6-921B-F539466BC27C}"/>
                  </a:ext>
                </a:extLst>
              </p:cNvPr>
              <p:cNvSpPr>
                <a:spLocks noRot="1" noChangeAspect="1" noMove="1" noResize="1" noEditPoints="1" noAdjustHandles="1" noChangeArrowheads="1" noChangeShapeType="1" noTextEdit="1"/>
              </p:cNvSpPr>
              <p:nvPr/>
            </p:nvSpPr>
            <p:spPr>
              <a:xfrm>
                <a:off x="1016000" y="3142933"/>
                <a:ext cx="3044423" cy="563744"/>
              </a:xfrm>
              <a:prstGeom prst="rect">
                <a:avLst/>
              </a:prstGeom>
              <a:blipFill>
                <a:blip r:embed="rId3"/>
                <a:stretch>
                  <a:fillRect l="-4208" t="-5435" r="-3206" b="-29348"/>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133A860C-6A3C-49E8-A4B2-0E891A59BD39}"/>
              </a:ext>
            </a:extLst>
          </p:cNvPr>
          <p:cNvSpPr/>
          <p:nvPr/>
        </p:nvSpPr>
        <p:spPr>
          <a:xfrm>
            <a:off x="6477000" y="3142933"/>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-24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3FAC6BFD-2815-4493-A826-0C263DB7A092}"/>
                  </a:ext>
                </a:extLst>
              </p:cNvPr>
              <p:cNvSpPr/>
              <p:nvPr/>
            </p:nvSpPr>
            <p:spPr>
              <a:xfrm>
                <a:off x="1016000" y="3904933"/>
                <a:ext cx="304442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8</a:t>
                </a:r>
                <a14:m>
                  <m:oMath xmlns:m="http://schemas.openxmlformats.org/officeDocument/2006/math">
                    <m:rad>
                      <m:radPr>
                        <m:degHide m:val="on"/>
                        <m:ctrlPr>
                          <a:rPr kumimoji="0" lang="vi-VN" sz="2800" b="1" i="0" u="none" strike="noStrike" kern="1200" cap="none" spc="0" normalizeH="0" baseline="0" noProof="0" smtClean="0">
                            <a:ln>
                              <a:noFill/>
                            </a:ln>
                            <a:solidFill>
                              <a:srgbClr val="FFFFFF"/>
                            </a:solidFill>
                            <a:effectLst/>
                            <a:uLnTx/>
                            <a:uFillTx/>
                            <a:ea typeface="+mn-ea"/>
                            <a:cs typeface="+mn-cs"/>
                          </a:rPr>
                        </m:ctrlPr>
                      </m:radPr>
                      <m:deg/>
                      <m:e>
                        <m:r>
                          <a:rPr kumimoji="0" lang="vi-VN" sz="2800" b="1" i="0" u="none" strike="noStrike" kern="1200" cap="none" spc="0" normalizeH="0" baseline="0" noProof="0" smtClean="0">
                            <a:ln>
                              <a:noFill/>
                            </a:ln>
                            <a:solidFill>
                              <a:srgbClr val="FFFFFF"/>
                            </a:solidFill>
                            <a:effectLst/>
                            <a:uLnTx/>
                            <a:uFillTx/>
                            <a:ea typeface="+mn-ea"/>
                            <a:cs typeface="+mn-cs"/>
                          </a:rPr>
                          <m:t>𝟑</m:t>
                        </m:r>
                      </m:e>
                    </m:rad>
                    <m:r>
                      <a:rPr kumimoji="0" lang="vi-VN" sz="2800" b="1" i="0" u="none" strike="noStrike" kern="1200" cap="none" spc="0" normalizeH="0" baseline="0" noProof="0" smtClean="0">
                        <a:ln>
                          <a:noFill/>
                        </a:ln>
                        <a:solidFill>
                          <a:srgbClr val="FFFFFF"/>
                        </a:solidFill>
                        <a:effectLst/>
                        <a:uLnTx/>
                        <a:uFillTx/>
                        <a:ea typeface="+mn-ea"/>
                        <a:cs typeface="+mn-cs"/>
                      </a:rPr>
                      <m:t> </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3FAC6BFD-2815-4493-A826-0C263DB7A092}"/>
                  </a:ext>
                </a:extLst>
              </p:cNvPr>
              <p:cNvSpPr>
                <a:spLocks noRot="1" noChangeAspect="1" noMove="1" noResize="1" noEditPoints="1" noAdjustHandles="1" noChangeArrowheads="1" noChangeShapeType="1" noTextEdit="1"/>
              </p:cNvSpPr>
              <p:nvPr/>
            </p:nvSpPr>
            <p:spPr>
              <a:xfrm>
                <a:off x="1016000" y="3904933"/>
                <a:ext cx="3044423" cy="563744"/>
              </a:xfrm>
              <a:prstGeom prst="rect">
                <a:avLst/>
              </a:prstGeom>
              <a:blipFill>
                <a:blip r:embed="rId4"/>
                <a:stretch>
                  <a:fillRect l="-4208" t="-5435" r="-3206" b="-29348"/>
                </a:stretch>
              </a:blipFill>
            </p:spPr>
            <p:txBody>
              <a:bodyPr/>
              <a:lstStyle/>
              <a:p>
                <a:r>
                  <a:rPr lang="vi-VN">
                    <a:noFill/>
                  </a:rPr>
                  <a:t> </a:t>
                </a:r>
              </a:p>
            </p:txBody>
          </p:sp>
        </mc:Fallback>
      </mc:AlternateContent>
      <p:sp>
        <p:nvSpPr>
          <p:cNvPr id="6" name="Rectangle 5">
            <a:extLst>
              <a:ext uri="{FF2B5EF4-FFF2-40B4-BE49-F238E27FC236}">
                <a16:creationId xmlns:a16="http://schemas.microsoft.com/office/drawing/2014/main" id="{A8A06375-8187-454C-B31A-ADEF862520BA}"/>
              </a:ext>
            </a:extLst>
          </p:cNvPr>
          <p:cNvSpPr/>
          <p:nvPr/>
        </p:nvSpPr>
        <p:spPr>
          <a:xfrm>
            <a:off x="6477000" y="3904933"/>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24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574E2CA2-24C6-46F3-BFA6-C6B6CB6C1566}"/>
              </a:ext>
            </a:extLst>
          </p:cNvPr>
          <p:cNvSpPr/>
          <p:nvPr/>
        </p:nvSpPr>
        <p:spPr>
          <a:xfrm>
            <a:off x="6413500" y="384143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87451984"/>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75A860-D944-448A-8547-1C38AA5FE943}"/>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29: Một con lắc lò xo gồm vật nhỏ khối lượng 200 g và lò xo có độ cứng 80 N/m. Vật nhỏ được đặt trên giá đỡ cố định nằm ngang dọc theo trục lò xo. Hệ số ma sát trượt giữa giá đỡ và vật nhỏ là 0,1. Từ vị trí cân bằng kéo lò xo ra một đoạn 10 cm rồi buông nhẹ để con lắc dao động tắt dần. Lấy g = 10 m</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/s2</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Tốc độ lớn nhất vật nhỏ đạt được trong quá trình dao động là</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p:sp>
        <p:nvSpPr>
          <p:cNvPr id="3" name="Rectangle 2">
            <a:extLst>
              <a:ext uri="{FF2B5EF4-FFF2-40B4-BE49-F238E27FC236}">
                <a16:creationId xmlns:a16="http://schemas.microsoft.com/office/drawing/2014/main" id="{96752E68-1F52-4F81-93CD-91630E54E2C9}"/>
              </a:ext>
            </a:extLst>
          </p:cNvPr>
          <p:cNvSpPr/>
          <p:nvPr/>
        </p:nvSpPr>
        <p:spPr>
          <a:xfrm>
            <a:off x="762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20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4" name="Rectangle 3">
            <a:extLst>
              <a:ext uri="{FF2B5EF4-FFF2-40B4-BE49-F238E27FC236}">
                <a16:creationId xmlns:a16="http://schemas.microsoft.com/office/drawing/2014/main" id="{022BE6F6-3B45-4007-AAB5-F51720601C80}"/>
              </a:ext>
            </a:extLst>
          </p:cNvPr>
          <p:cNvSpPr/>
          <p:nvPr/>
        </p:nvSpPr>
        <p:spPr>
          <a:xfrm>
            <a:off x="36195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2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5" name="Rectangle 4">
            <a:extLst>
              <a:ext uri="{FF2B5EF4-FFF2-40B4-BE49-F238E27FC236}">
                <a16:creationId xmlns:a16="http://schemas.microsoft.com/office/drawing/2014/main" id="{48459F7F-C3E9-4F78-9F76-40D2D3F07DBB}"/>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C.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1,95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6" name="Rectangle 5">
            <a:extLst>
              <a:ext uri="{FF2B5EF4-FFF2-40B4-BE49-F238E27FC236}">
                <a16:creationId xmlns:a16="http://schemas.microsoft.com/office/drawing/2014/main" id="{E7475FC6-B1BB-4341-A4EB-322D1684EC4C}"/>
              </a:ext>
            </a:extLst>
          </p:cNvPr>
          <p:cNvSpPr/>
          <p:nvPr/>
        </p:nvSpPr>
        <p:spPr>
          <a:xfrm>
            <a:off x="9334500" y="3064321"/>
            <a:ext cx="217559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19,5 cm/s.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C03BEFE9-024C-426E-8C0C-2A38A7FEE2E9}"/>
              </a:ext>
            </a:extLst>
          </p:cNvPr>
          <p:cNvSpPr/>
          <p:nvPr/>
        </p:nvSpPr>
        <p:spPr>
          <a:xfrm>
            <a:off x="6413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32819181"/>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4B95CDC2-CF36-4E97-A2A5-FA941BAD0600}"/>
                  </a:ext>
                </a:extLst>
              </p:cNvPr>
              <p:cNvSpPr/>
              <p:nvPr/>
            </p:nvSpPr>
            <p:spPr>
              <a:xfrm>
                <a:off x="127000" y="63500"/>
                <a:ext cx="11938000" cy="3544560"/>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 Một vật nhỏ có khối lượng M = 0,9 kg, gắn trên một lò xo nhẹ thẳng đứng có độ cứng 25 N/m đầu dưới của lò xo cố định. Một vật nhỏ có khối lượng m = 0,1 kg chuyển động theo phương thẳng đứng với tốc độ 0,2</a:t>
                </a:r>
                <a14:m>
                  <m:oMath xmlns:m="http://schemas.openxmlformats.org/officeDocument/2006/math">
                    <m:rad>
                      <m:radPr>
                        <m:degHide m:val="on"/>
                        <m:ctrlPr>
                          <a:rPr lang="vi-VN" sz="2800" b="1" i="1">
                            <a:solidFill>
                              <a:srgbClr val="FFFF00"/>
                            </a:solidFill>
                            <a:latin typeface="Cambria Math" panose="02040503050406030204" pitchFamily="18" charset="0"/>
                          </a:rPr>
                        </m:ctrlPr>
                      </m:radPr>
                      <m:deg/>
                      <m:e>
                        <m:r>
                          <a:rPr lang="vi-VN" sz="2800" b="1">
                            <a:solidFill>
                              <a:srgbClr val="FFFF00"/>
                            </a:solidFill>
                            <a:latin typeface="Cambria Math" panose="02040503050406030204" pitchFamily="18" charset="0"/>
                          </a:rPr>
                          <m:t>𝟐</m:t>
                        </m:r>
                      </m:e>
                    </m:rad>
                  </m:oMath>
                </a14:m>
                <a:r>
                  <a:rPr lang="vi-VN" sz="2800" b="1" dirty="0">
                    <a:solidFill>
                      <a:srgbClr val="FFFF00"/>
                    </a:solidFill>
                    <a:latin typeface="UTM Swiss Condensed" panose="02000500000000000000" pitchFamily="2" charset="0"/>
                    <a:cs typeface="Times New Roman" panose="02020603050405020304" pitchFamily="18" charset="0"/>
                  </a:rPr>
                  <a:t> m/s đến va chạm mềm với M. Sau va chạm hai vật dính vào nhau và cùng dao động điều hòa theo phương thẳng đứng trùng với trục của lò xo. Lấy gia tốc trọng trường g = 10 m/s2. Biên độ dao động là:</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4B95CDC2-CF36-4E97-A2A5-FA941BAD0600}"/>
                  </a:ext>
                </a:extLst>
              </p:cNvPr>
              <p:cNvSpPr>
                <a:spLocks noRot="1" noChangeAspect="1" noMove="1" noResize="1" noEditPoints="1" noAdjustHandles="1" noChangeArrowheads="1" noChangeShapeType="1" noTextEdit="1"/>
              </p:cNvSpPr>
              <p:nvPr/>
            </p:nvSpPr>
            <p:spPr>
              <a:xfrm>
                <a:off x="127000" y="63500"/>
                <a:ext cx="11938000" cy="3544560"/>
              </a:xfrm>
              <a:prstGeom prst="rect">
                <a:avLst/>
              </a:prstGeom>
              <a:blipFill>
                <a:blip r:embed="rId2"/>
                <a:stretch>
                  <a:fillRect l="-916" t="-998" r="-86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7A1FDBFA-0614-46C8-AD2B-10AD4E739A20}"/>
                  </a:ext>
                </a:extLst>
              </p:cNvPr>
              <p:cNvSpPr/>
              <p:nvPr/>
            </p:nvSpPr>
            <p:spPr>
              <a:xfrm>
                <a:off x="762000" y="3608060"/>
                <a:ext cx="2121093" cy="565155"/>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4</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e>
                    </m:rad>
                  </m:oMath>
                </a14:m>
                <a:r>
                  <a:rPr lang="vi-VN" sz="2800" b="1" dirty="0">
                    <a:solidFill>
                      <a:srgbClr val="FFFFFF"/>
                    </a:solidFill>
                    <a:latin typeface="UTM Swiss Condensed" panose="02000500000000000000" pitchFamily="2" charset="0"/>
                    <a:ea typeface="Arial" panose="020B0604020202020204" pitchFamily="34" charset="0"/>
                  </a:rPr>
                  <a:t>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3" name="Rectangle 2">
                <a:extLst>
                  <a:ext uri="{FF2B5EF4-FFF2-40B4-BE49-F238E27FC236}">
                    <a16:creationId xmlns:a16="http://schemas.microsoft.com/office/drawing/2014/main" id="{7A1FDBFA-0614-46C8-AD2B-10AD4E739A20}"/>
                  </a:ext>
                </a:extLst>
              </p:cNvPr>
              <p:cNvSpPr>
                <a:spLocks noRot="1" noChangeAspect="1" noMove="1" noResize="1" noEditPoints="1" noAdjustHandles="1" noChangeArrowheads="1" noChangeShapeType="1" noTextEdit="1"/>
              </p:cNvSpPr>
              <p:nvPr/>
            </p:nvSpPr>
            <p:spPr>
              <a:xfrm>
                <a:off x="762000" y="3608060"/>
                <a:ext cx="2121093" cy="565155"/>
              </a:xfrm>
              <a:prstGeom prst="rect">
                <a:avLst/>
              </a:prstGeom>
              <a:blipFill>
                <a:blip r:embed="rId3"/>
                <a:stretch>
                  <a:fillRect l="-5747" t="-5376" r="-4885" b="-27957"/>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059E3468-5E75-4FA5-874B-D1710407DD1C}"/>
              </a:ext>
            </a:extLst>
          </p:cNvPr>
          <p:cNvSpPr/>
          <p:nvPr/>
        </p:nvSpPr>
        <p:spPr>
          <a:xfrm>
            <a:off x="3619500" y="360806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4,5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7E297316-18B8-46B1-B7CB-B3F77B33083E}"/>
                  </a:ext>
                </a:extLst>
              </p:cNvPr>
              <p:cNvSpPr/>
              <p:nvPr/>
            </p:nvSpPr>
            <p:spPr>
              <a:xfrm>
                <a:off x="6477000" y="3608060"/>
                <a:ext cx="2121093" cy="563744"/>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4</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𝟑</m:t>
                        </m:r>
                      </m:e>
                    </m:rad>
                  </m:oMath>
                </a14:m>
                <a:r>
                  <a:rPr lang="vi-VN" sz="2800" b="1" dirty="0">
                    <a:solidFill>
                      <a:srgbClr val="FFFFFF"/>
                    </a:solidFill>
                    <a:latin typeface="UTM Swiss Condensed" panose="02000500000000000000" pitchFamily="2" charset="0"/>
                    <a:ea typeface="Arial" panose="020B0604020202020204" pitchFamily="34" charset="0"/>
                  </a:rPr>
                  <a:t>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5" name="Rectangle 4">
                <a:extLst>
                  <a:ext uri="{FF2B5EF4-FFF2-40B4-BE49-F238E27FC236}">
                    <a16:creationId xmlns:a16="http://schemas.microsoft.com/office/drawing/2014/main" id="{7E297316-18B8-46B1-B7CB-B3F77B33083E}"/>
                  </a:ext>
                </a:extLst>
              </p:cNvPr>
              <p:cNvSpPr>
                <a:spLocks noRot="1" noChangeAspect="1" noMove="1" noResize="1" noEditPoints="1" noAdjustHandles="1" noChangeArrowheads="1" noChangeShapeType="1" noTextEdit="1"/>
              </p:cNvSpPr>
              <p:nvPr/>
            </p:nvSpPr>
            <p:spPr>
              <a:xfrm>
                <a:off x="6477000" y="3608060"/>
                <a:ext cx="2121093" cy="563744"/>
              </a:xfrm>
              <a:prstGeom prst="rect">
                <a:avLst/>
              </a:prstGeom>
              <a:blipFill>
                <a:blip r:embed="rId4"/>
                <a:stretch>
                  <a:fillRect l="-6052" t="-5435" r="-5187" b="-29348"/>
                </a:stretch>
              </a:blipFill>
            </p:spPr>
            <p:txBody>
              <a:bodyPr/>
              <a:lstStyle/>
              <a:p>
                <a:r>
                  <a:rPr lang="vi-VN">
                    <a:noFill/>
                  </a:rPr>
                  <a:t> </a:t>
                </a:r>
              </a:p>
            </p:txBody>
          </p:sp>
        </mc:Fallback>
      </mc:AlternateContent>
      <p:sp>
        <p:nvSpPr>
          <p:cNvPr id="6" name="Rectangle 5">
            <a:extLst>
              <a:ext uri="{FF2B5EF4-FFF2-40B4-BE49-F238E27FC236}">
                <a16:creationId xmlns:a16="http://schemas.microsoft.com/office/drawing/2014/main" id="{C9D048A7-19B5-4075-B179-B9783B3D2598}"/>
              </a:ext>
            </a:extLst>
          </p:cNvPr>
          <p:cNvSpPr/>
          <p:nvPr/>
        </p:nvSpPr>
        <p:spPr>
          <a:xfrm>
            <a:off x="8963864" y="3648584"/>
            <a:ext cx="1367682"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r>
              <a:rPr lang="vi-VN" sz="2800" b="1" dirty="0">
                <a:solidFill>
                  <a:srgbClr val="FFFFFF"/>
                </a:solidFill>
                <a:latin typeface="UTM Swiss Condensed" panose="02000500000000000000" pitchFamily="2" charset="0"/>
                <a:ea typeface="Arial" panose="020B0604020202020204" pitchFamily="34" charset="0"/>
              </a:rPr>
              <a:t>4 cm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90514180-7A6E-45DE-AB2C-8FBE39036405}"/>
              </a:ext>
            </a:extLst>
          </p:cNvPr>
          <p:cNvSpPr/>
          <p:nvPr/>
        </p:nvSpPr>
        <p:spPr>
          <a:xfrm>
            <a:off x="8900364" y="358508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035609522"/>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24B073B5-998F-4154-8441-15D74B8524E2}"/>
                  </a:ext>
                </a:extLst>
              </p:cNvPr>
              <p:cNvSpPr/>
              <p:nvPr/>
            </p:nvSpPr>
            <p:spPr>
              <a:xfrm>
                <a:off x="127000" y="63500"/>
                <a:ext cx="11938000" cy="2732799"/>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Câu 30</a:t>
                </a:r>
                <a:r>
                  <a:rPr kumimoji="0" lang="pl-P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Cho </a:t>
                </a:r>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hai dao động điều hòa cùng phương, cùng tần số có phương trình lần lượt là:</a:t>
                </a:r>
                <a14:m>
                  <m:oMath xmlns:m="http://schemas.openxmlformats.org/officeDocument/2006/math">
                    <m:r>
                      <a:rPr kumimoji="0" lang="pl-PL" sz="2800" b="1" i="0" u="none" strike="noStrike" kern="1200" cap="none" spc="0" normalizeH="0" baseline="0" noProof="0" smtClean="0">
                        <a:ln>
                          <a:noFill/>
                        </a:ln>
                        <a:solidFill>
                          <a:srgbClr val="FFFF00"/>
                        </a:solidFill>
                        <a:effectLst/>
                        <a:uLnTx/>
                        <a:uFillTx/>
                        <a:ea typeface="+mn-ea"/>
                        <a:cs typeface="+mn-cs"/>
                      </a:rPr>
                      <m:t> </m:t>
                    </m:r>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pt-BR" sz="2800" b="1" i="0" u="none" strike="noStrike" kern="1200" cap="none" spc="0" normalizeH="0" baseline="0" noProof="0" smtClean="0">
                            <a:ln>
                              <a:noFill/>
                            </a:ln>
                            <a:solidFill>
                              <a:srgbClr val="FFFF00"/>
                            </a:solidFill>
                            <a:effectLst/>
                            <a:uLnTx/>
                            <a:uFillTx/>
                            <a:ea typeface="+mn-ea"/>
                            <a:cs typeface="+mn-cs"/>
                          </a:rPr>
                          <m:t>𝟏</m:t>
                        </m:r>
                      </m:sub>
                    </m:sSub>
                    <m:r>
                      <a:rPr kumimoji="0" lang="pt-BR" sz="2800" b="1" i="0" u="none" strike="noStrike" kern="1200" cap="none" spc="0" normalizeH="0" baseline="0" noProof="0" smtClean="0">
                        <a:ln>
                          <a:noFill/>
                        </a:ln>
                        <a:solidFill>
                          <a:srgbClr val="FFFF00"/>
                        </a:solidFill>
                        <a:effectLst/>
                        <a:uLnTx/>
                        <a:uFillTx/>
                        <a:ea typeface="+mn-ea"/>
                        <a:cs typeface="+mn-cs"/>
                      </a:rPr>
                      <m:t> = </m:t>
                    </m:r>
                    <m:r>
                      <a:rPr kumimoji="0" lang="pt-BR" sz="2800" b="1" i="0" u="none" strike="noStrike" kern="1200" cap="none" spc="0" normalizeH="0" baseline="0" noProof="0" smtClean="0">
                        <a:ln>
                          <a:noFill/>
                        </a:ln>
                        <a:solidFill>
                          <a:srgbClr val="FFFF00"/>
                        </a:solidFill>
                        <a:effectLst/>
                        <a:uLnTx/>
                        <a:uFillTx/>
                        <a:ea typeface="+mn-ea"/>
                        <a:cs typeface="+mn-cs"/>
                      </a:rPr>
                      <m:t>𝟔</m:t>
                    </m:r>
                    <m:r>
                      <a:rPr kumimoji="0" lang="pt-BR" sz="2800" b="1" i="0" u="none" strike="noStrike" kern="1200" cap="none" spc="0" normalizeH="0" baseline="0" noProof="0" smtClean="0">
                        <a:ln>
                          <a:noFill/>
                        </a:ln>
                        <a:solidFill>
                          <a:srgbClr val="FFFF00"/>
                        </a:solidFill>
                        <a:effectLst/>
                        <a:uLnTx/>
                        <a:uFillTx/>
                        <a:ea typeface="+mn-ea"/>
                        <a:cs typeface="+mn-cs"/>
                      </a:rPr>
                      <m:t>𝒄𝒐𝒔</m:t>
                    </m:r>
                    <m:r>
                      <a:rPr kumimoji="0" lang="pt-BR" sz="2800" b="1" i="0" u="none" strike="noStrike" kern="1200" cap="none" spc="0" normalizeH="0" baseline="0" noProof="0" smtClean="0">
                        <a:ln>
                          <a:noFill/>
                        </a:ln>
                        <a:solidFill>
                          <a:srgbClr val="FFFF00"/>
                        </a:solidFill>
                        <a:effectLst/>
                        <a:uLnTx/>
                        <a:uFillTx/>
                        <a:ea typeface="+mn-ea"/>
                        <a:cs typeface="+mn-cs"/>
                      </a:rPr>
                      <m:t>⁡(</m:t>
                    </m:r>
                    <m:r>
                      <a:rPr kumimoji="0" lang="pt-BR" sz="2800" b="1" i="0" u="none" strike="noStrike" kern="1200" cap="none" spc="0" normalizeH="0" baseline="0" noProof="0" smtClean="0">
                        <a:ln>
                          <a:noFill/>
                        </a:ln>
                        <a:solidFill>
                          <a:srgbClr val="FFFF00"/>
                        </a:solidFill>
                        <a:effectLst/>
                        <a:uLnTx/>
                        <a:uFillTx/>
                        <a:ea typeface="+mn-ea"/>
                        <a:cs typeface="+mn-cs"/>
                      </a:rPr>
                      <m:t>𝟏𝟎</m:t>
                    </m:r>
                    <m:r>
                      <a:rPr kumimoji="0" lang="vi-VN" sz="2800" b="1" i="0" u="none" strike="noStrike" kern="1200" cap="none" spc="0" normalizeH="0" baseline="0" noProof="0" smtClean="0">
                        <a:ln>
                          <a:noFill/>
                        </a:ln>
                        <a:solidFill>
                          <a:srgbClr val="FFFF00"/>
                        </a:solidFill>
                        <a:effectLst/>
                        <a:uLnTx/>
                        <a:uFillTx/>
                        <a:ea typeface="+mn-ea"/>
                        <a:cs typeface="+mn-cs"/>
                      </a:rPr>
                      <m:t>𝝅</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pt-BR" sz="2800" b="1" i="0" u="none" strike="noStrike" kern="1200" cap="none" spc="0" normalizeH="0" baseline="0" noProof="0" smtClean="0">
                        <a:ln>
                          <a:noFill/>
                        </a:ln>
                        <a:solidFill>
                          <a:srgbClr val="FFFF00"/>
                        </a:solidFill>
                        <a:effectLst/>
                        <a:uLnTx/>
                        <a:uFillTx/>
                        <a:ea typeface="+mn-ea"/>
                        <a:cs typeface="+mn-cs"/>
                      </a:rPr>
                      <m:t> + </m:t>
                    </m:r>
                    <m:f>
                      <m:fPr>
                        <m:ctrlPr>
                          <a:rPr kumimoji="0" lang="vi-VN" sz="2800" b="1" i="0" u="none" strike="noStrike" kern="1200" cap="none" spc="0" normalizeH="0" baseline="0" noProof="0" smtClean="0">
                            <a:ln>
                              <a:noFill/>
                            </a:ln>
                            <a:solidFill>
                              <a:srgbClr val="FFFF00"/>
                            </a:solidFill>
                            <a:effectLst/>
                            <a:uLnTx/>
                            <a:uFillTx/>
                            <a:ea typeface="+mn-ea"/>
                            <a:cs typeface="+mn-cs"/>
                          </a:rPr>
                        </m:ctrlPr>
                      </m:fPr>
                      <m:num>
                        <m:r>
                          <a:rPr kumimoji="0" lang="vi-VN" sz="2800" b="1" i="0" u="none" strike="noStrike" kern="1200" cap="none" spc="0" normalizeH="0" baseline="0" noProof="0" smtClean="0">
                            <a:ln>
                              <a:noFill/>
                            </a:ln>
                            <a:solidFill>
                              <a:srgbClr val="FFFF00"/>
                            </a:solidFill>
                            <a:effectLst/>
                            <a:uLnTx/>
                            <a:uFillTx/>
                            <a:ea typeface="+mn-ea"/>
                            <a:cs typeface="+mn-cs"/>
                          </a:rPr>
                          <m:t>𝝅</m:t>
                        </m:r>
                      </m:num>
                      <m:den>
                        <m:r>
                          <a:rPr kumimoji="0" lang="pt-BR" sz="2800" b="1" i="0" u="none" strike="noStrike" kern="1200" cap="none" spc="0" normalizeH="0" baseline="0" noProof="0" smtClean="0">
                            <a:ln>
                              <a:noFill/>
                            </a:ln>
                            <a:solidFill>
                              <a:srgbClr val="FFFF00"/>
                            </a:solidFill>
                            <a:effectLst/>
                            <a:uLnTx/>
                            <a:uFillTx/>
                            <a:ea typeface="+mn-ea"/>
                            <a:cs typeface="+mn-cs"/>
                          </a:rPr>
                          <m:t>𝟔</m:t>
                        </m:r>
                      </m:den>
                    </m:f>
                    <m:r>
                      <a:rPr kumimoji="0" lang="pt-BR" sz="2800" b="1" i="0" u="none" strike="noStrike" kern="1200" cap="none" spc="0" normalizeH="0" baseline="0" noProof="0" smtClean="0">
                        <a:ln>
                          <a:noFill/>
                        </a:ln>
                        <a:solidFill>
                          <a:srgbClr val="FFFF00"/>
                        </a:solidFill>
                        <a:effectLst/>
                        <a:uLnTx/>
                        <a:uFillTx/>
                        <a:ea typeface="+mn-ea"/>
                        <a:cs typeface="+mn-cs"/>
                      </a:rPr>
                      <m:t>)</m:t>
                    </m:r>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(cm) </a:t>
                </a:r>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và </a:t>
                </a:r>
                <a14:m>
                  <m:oMath xmlns:m="http://schemas.openxmlformats.org/officeDocument/2006/math">
                    <m:sSub>
                      <m:sSubPr>
                        <m:ctrlPr>
                          <a:rPr kumimoji="0" lang="vi-VN" sz="2800" b="1" i="0" u="none" strike="noStrike" kern="1200" cap="none" spc="0" normalizeH="0" baseline="0" noProof="0" smtClean="0">
                            <a:ln>
                              <a:noFill/>
                            </a:ln>
                            <a:solidFill>
                              <a:srgbClr val="FFFF00"/>
                            </a:solidFill>
                            <a:effectLst/>
                            <a:uLnTx/>
                            <a:uFillTx/>
                            <a:ea typeface="+mn-ea"/>
                            <a:cs typeface="+mn-cs"/>
                          </a:rPr>
                        </m:ctrlPr>
                      </m:sSubPr>
                      <m:e>
                        <m:r>
                          <a:rPr kumimoji="0" lang="vi-VN" sz="2800" b="1" i="0" u="none" strike="noStrike" kern="1200" cap="none" spc="0" normalizeH="0" baseline="0" noProof="0" smtClean="0">
                            <a:ln>
                              <a:noFill/>
                            </a:ln>
                            <a:solidFill>
                              <a:srgbClr val="FFFF00"/>
                            </a:solidFill>
                            <a:effectLst/>
                            <a:uLnTx/>
                            <a:uFillTx/>
                            <a:ea typeface="+mn-ea"/>
                            <a:cs typeface="+mn-cs"/>
                          </a:rPr>
                          <m:t>𝒙</m:t>
                        </m:r>
                      </m:e>
                      <m:sub>
                        <m:r>
                          <a:rPr kumimoji="0" lang="pt-BR" sz="2800" b="1" i="0" u="none" strike="noStrike" kern="1200" cap="none" spc="0" normalizeH="0" baseline="0" noProof="0" smtClean="0">
                            <a:ln>
                              <a:noFill/>
                            </a:ln>
                            <a:solidFill>
                              <a:srgbClr val="FFFF00"/>
                            </a:solidFill>
                            <a:effectLst/>
                            <a:uLnTx/>
                            <a:uFillTx/>
                            <a:ea typeface="+mn-ea"/>
                            <a:cs typeface="+mn-cs"/>
                          </a:rPr>
                          <m:t>𝟐</m:t>
                        </m:r>
                      </m:sub>
                    </m:sSub>
                    <m:r>
                      <a:rPr kumimoji="0" lang="pt-BR" sz="2800" b="1" i="0" u="none" strike="noStrike" kern="1200" cap="none" spc="0" normalizeH="0" baseline="0" noProof="0" smtClean="0">
                        <a:ln>
                          <a:noFill/>
                        </a:ln>
                        <a:solidFill>
                          <a:srgbClr val="FFFF00"/>
                        </a:solidFill>
                        <a:effectLst/>
                        <a:uLnTx/>
                        <a:uFillTx/>
                        <a:ea typeface="+mn-ea"/>
                        <a:cs typeface="+mn-cs"/>
                      </a:rPr>
                      <m:t> = </m:t>
                    </m:r>
                    <m:r>
                      <a:rPr kumimoji="0" lang="pt-BR" sz="2800" b="1" i="0" u="none" strike="noStrike" kern="1200" cap="none" spc="0" normalizeH="0" baseline="0" noProof="0" smtClean="0">
                        <a:ln>
                          <a:noFill/>
                        </a:ln>
                        <a:solidFill>
                          <a:srgbClr val="FFFF00"/>
                        </a:solidFill>
                        <a:effectLst/>
                        <a:uLnTx/>
                        <a:uFillTx/>
                        <a:ea typeface="+mn-ea"/>
                        <a:cs typeface="+mn-cs"/>
                      </a:rPr>
                      <m:t>𝟔</m:t>
                    </m:r>
                    <m:r>
                      <a:rPr kumimoji="0" lang="pt-BR" sz="2800" b="1" i="0" u="none" strike="noStrike" kern="1200" cap="none" spc="0" normalizeH="0" baseline="0" noProof="0" smtClean="0">
                        <a:ln>
                          <a:noFill/>
                        </a:ln>
                        <a:solidFill>
                          <a:srgbClr val="FFFF00"/>
                        </a:solidFill>
                        <a:effectLst/>
                        <a:uLnTx/>
                        <a:uFillTx/>
                        <a:ea typeface="+mn-ea"/>
                        <a:cs typeface="+mn-cs"/>
                      </a:rPr>
                      <m:t>𝒄𝒐𝒔</m:t>
                    </m:r>
                    <m:r>
                      <a:rPr kumimoji="0" lang="pt-BR" sz="2800" b="1" i="0" u="none" strike="noStrike" kern="1200" cap="none" spc="0" normalizeH="0" baseline="0" noProof="0" smtClean="0">
                        <a:ln>
                          <a:noFill/>
                        </a:ln>
                        <a:solidFill>
                          <a:srgbClr val="FFFF00"/>
                        </a:solidFill>
                        <a:effectLst/>
                        <a:uLnTx/>
                        <a:uFillTx/>
                        <a:ea typeface="+mn-ea"/>
                        <a:cs typeface="+mn-cs"/>
                      </a:rPr>
                      <m:t>⁡(</m:t>
                    </m:r>
                    <m:r>
                      <a:rPr kumimoji="0" lang="pt-BR" sz="2800" b="1" i="0" u="none" strike="noStrike" kern="1200" cap="none" spc="0" normalizeH="0" baseline="0" noProof="0" smtClean="0">
                        <a:ln>
                          <a:noFill/>
                        </a:ln>
                        <a:solidFill>
                          <a:srgbClr val="FFFF00"/>
                        </a:solidFill>
                        <a:effectLst/>
                        <a:uLnTx/>
                        <a:uFillTx/>
                        <a:ea typeface="+mn-ea"/>
                        <a:cs typeface="+mn-cs"/>
                      </a:rPr>
                      <m:t>𝟏𝟎</m:t>
                    </m:r>
                    <m:r>
                      <a:rPr kumimoji="0" lang="vi-VN" sz="2800" b="1" i="0" u="none" strike="noStrike" kern="1200" cap="none" spc="0" normalizeH="0" baseline="0" noProof="0" smtClean="0">
                        <a:ln>
                          <a:noFill/>
                        </a:ln>
                        <a:solidFill>
                          <a:srgbClr val="FFFF00"/>
                        </a:solidFill>
                        <a:effectLst/>
                        <a:uLnTx/>
                        <a:uFillTx/>
                        <a:ea typeface="+mn-ea"/>
                        <a:cs typeface="+mn-cs"/>
                      </a:rPr>
                      <m:t>𝝅</m:t>
                    </m:r>
                    <m:r>
                      <a:rPr kumimoji="0" lang="vi-VN" sz="2800" b="1" i="0" u="none" strike="noStrike" kern="1200" cap="none" spc="0" normalizeH="0" baseline="0" noProof="0" smtClean="0">
                        <a:ln>
                          <a:noFill/>
                        </a:ln>
                        <a:solidFill>
                          <a:srgbClr val="FFFF00"/>
                        </a:solidFill>
                        <a:effectLst/>
                        <a:uLnTx/>
                        <a:uFillTx/>
                        <a:ea typeface="+mn-ea"/>
                        <a:cs typeface="+mn-cs"/>
                      </a:rPr>
                      <m:t>𝒕</m:t>
                    </m:r>
                    <m:r>
                      <a:rPr kumimoji="0" lang="pt-BR" sz="2800" b="1" i="0" u="none" strike="noStrike" kern="1200" cap="none" spc="0" normalizeH="0" baseline="0" noProof="0" smtClean="0">
                        <a:ln>
                          <a:noFill/>
                        </a:ln>
                        <a:solidFill>
                          <a:srgbClr val="FFFF00"/>
                        </a:solidFill>
                        <a:effectLst/>
                        <a:uLnTx/>
                        <a:uFillTx/>
                        <a:ea typeface="+mn-ea"/>
                        <a:cs typeface="+mn-cs"/>
                      </a:rPr>
                      <m:t> + </m:t>
                    </m:r>
                    <m:f>
                      <m:fPr>
                        <m:ctrlPr>
                          <a:rPr kumimoji="0" lang="vi-VN" sz="2800" b="1" i="0" u="none" strike="noStrike" kern="1200" cap="none" spc="0" normalizeH="0" baseline="0" noProof="0" smtClean="0">
                            <a:ln>
                              <a:noFill/>
                            </a:ln>
                            <a:solidFill>
                              <a:srgbClr val="FFFF00"/>
                            </a:solidFill>
                            <a:effectLst/>
                            <a:uLnTx/>
                            <a:uFillTx/>
                            <a:ea typeface="+mn-ea"/>
                            <a:cs typeface="+mn-cs"/>
                          </a:rPr>
                        </m:ctrlPr>
                      </m:fPr>
                      <m:num>
                        <m:r>
                          <a:rPr kumimoji="0" lang="pt-BR" sz="2800" b="1" i="0" u="none" strike="noStrike" kern="1200" cap="none" spc="0" normalizeH="0" baseline="0" noProof="0" smtClean="0">
                            <a:ln>
                              <a:noFill/>
                            </a:ln>
                            <a:solidFill>
                              <a:srgbClr val="FFFF00"/>
                            </a:solidFill>
                            <a:effectLst/>
                            <a:uLnTx/>
                            <a:uFillTx/>
                            <a:ea typeface="+mn-ea"/>
                            <a:cs typeface="+mn-cs"/>
                          </a:rPr>
                          <m:t>𝟓</m:t>
                        </m:r>
                        <m:r>
                          <a:rPr kumimoji="0" lang="vi-VN" sz="2800" b="1" i="0" u="none" strike="noStrike" kern="1200" cap="none" spc="0" normalizeH="0" baseline="0" noProof="0" smtClean="0">
                            <a:ln>
                              <a:noFill/>
                            </a:ln>
                            <a:solidFill>
                              <a:srgbClr val="FFFF00"/>
                            </a:solidFill>
                            <a:effectLst/>
                            <a:uLnTx/>
                            <a:uFillTx/>
                            <a:ea typeface="+mn-ea"/>
                            <a:cs typeface="+mn-cs"/>
                          </a:rPr>
                          <m:t>𝝅</m:t>
                        </m:r>
                      </m:num>
                      <m:den>
                        <m:r>
                          <a:rPr kumimoji="0" lang="pt-BR" sz="2800" b="1" i="0" u="none" strike="noStrike" kern="1200" cap="none" spc="0" normalizeH="0" baseline="0" noProof="0" smtClean="0">
                            <a:ln>
                              <a:noFill/>
                            </a:ln>
                            <a:solidFill>
                              <a:srgbClr val="FFFF00"/>
                            </a:solidFill>
                            <a:effectLst/>
                            <a:uLnTx/>
                            <a:uFillTx/>
                            <a:ea typeface="+mn-ea"/>
                            <a:cs typeface="+mn-cs"/>
                          </a:rPr>
                          <m:t>𝟔</m:t>
                        </m:r>
                      </m:den>
                    </m:f>
                    <m:r>
                      <a:rPr kumimoji="0" lang="pt-BR" sz="2800" b="1" i="0" u="none" strike="noStrike" kern="1200" cap="none" spc="0" normalizeH="0" baseline="0" noProof="0" smtClean="0">
                        <a:ln>
                          <a:noFill/>
                        </a:ln>
                        <a:solidFill>
                          <a:srgbClr val="FFFF00"/>
                        </a:solidFill>
                        <a:effectLst/>
                        <a:uLnTx/>
                        <a:uFillTx/>
                        <a:ea typeface="+mn-ea"/>
                        <a:cs typeface="+mn-cs"/>
                      </a:rPr>
                      <m:t>)</m:t>
                    </m:r>
                  </m:oMath>
                </a14:m>
                <a:r>
                  <a:rPr kumimoji="0" lang="pt-BR"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r>
                  <a:rPr kumimoji="0" lang="pt-BR"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cm)</a:t>
                </a:r>
                <a:r>
                  <a:rPr kumimoji="0" lang="pl-PL"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rPr>
                  <a:t>. Tại thời điểm li độ dao động tổng hợp bằng 3 cm và đang tăng thì li độ của dao động thứ nhất là</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pl-PL" sz="2800" b="1" i="0" u="none" strike="noStrike" kern="1200" cap="none" spc="0" normalizeH="0" baseline="0" noProof="0">
                    <a:ln>
                      <a:noFill/>
                    </a:ln>
                    <a:solidFill>
                      <a:srgbClr val="FFFF00"/>
                    </a:solidFill>
                    <a:effectLst/>
                    <a:uLnTx/>
                    <a:uFillTx/>
                    <a:latin typeface="UTM Swiss Condensed" panose="02000500000000000000" pitchFamily="2" charset="0"/>
                    <a:ea typeface="+mn-ea"/>
                    <a:cs typeface="Times New Roman" panose="02020603050405020304" pitchFamily="18" charset="0"/>
                  </a:rPr>
                  <a:t>	 </a:t>
                </a:r>
                <a:endParaRPr kumimoji="0" lang="vi-VN" sz="2800" b="1" i="0" u="none" strike="noStrike" kern="1200" cap="none" spc="0" normalizeH="0" baseline="0" noProof="0" dirty="0">
                  <a:ln>
                    <a:noFill/>
                  </a:ln>
                  <a:solidFill>
                    <a:srgbClr val="FFFF00"/>
                  </a:solidFill>
                  <a:effectLst/>
                  <a:uLnTx/>
                  <a:uFillTx/>
                  <a:latin typeface="UTM Swiss Condensed" panose="02000500000000000000" pitchFamily="2" charset="0"/>
                  <a:ea typeface="+mn-ea"/>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24B073B5-998F-4154-8441-15D74B8524E2}"/>
                  </a:ext>
                </a:extLst>
              </p:cNvPr>
              <p:cNvSpPr>
                <a:spLocks noRot="1" noChangeAspect="1" noMove="1" noResize="1" noEditPoints="1" noAdjustHandles="1" noChangeArrowheads="1" noChangeShapeType="1" noTextEdit="1"/>
              </p:cNvSpPr>
              <p:nvPr/>
            </p:nvSpPr>
            <p:spPr>
              <a:xfrm>
                <a:off x="127000" y="63500"/>
                <a:ext cx="11938000" cy="2732799"/>
              </a:xfrm>
              <a:prstGeom prst="rect">
                <a:avLst/>
              </a:prstGeom>
              <a:blipFill>
                <a:blip r:embed="rId2"/>
                <a:stretch>
                  <a:fillRect l="-916" t="-1282" r="-1629" b="-4487"/>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6FE145E0-4957-4AB0-ABC9-A271A7BD8D4B}"/>
              </a:ext>
            </a:extLst>
          </p:cNvPr>
          <p:cNvSpPr/>
          <p:nvPr/>
        </p:nvSpPr>
        <p:spPr>
          <a:xfrm>
            <a:off x="762000" y="279629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A. </a:t>
            </a:r>
            <a:r>
              <a:rPr kumimoji="0" lang="pl-P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6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4" name="Rectangle 3">
            <a:extLst>
              <a:ext uri="{FF2B5EF4-FFF2-40B4-BE49-F238E27FC236}">
                <a16:creationId xmlns:a16="http://schemas.microsoft.com/office/drawing/2014/main" id="{810C2015-3D9C-43AA-BFCC-033E3A11E4E6}"/>
              </a:ext>
            </a:extLst>
          </p:cNvPr>
          <p:cNvSpPr/>
          <p:nvPr/>
        </p:nvSpPr>
        <p:spPr>
          <a:xfrm>
            <a:off x="3619500" y="279629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B. </a:t>
            </a:r>
            <a:r>
              <a:rPr kumimoji="0" lang="pl-P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9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5" name="Rectangle 4">
            <a:extLst>
              <a:ext uri="{FF2B5EF4-FFF2-40B4-BE49-F238E27FC236}">
                <a16:creationId xmlns:a16="http://schemas.microsoft.com/office/drawing/2014/main" id="{EBD3CDC4-1FAE-4994-9374-E2C5CEF4C8FE}"/>
              </a:ext>
            </a:extLst>
          </p:cNvPr>
          <p:cNvSpPr/>
          <p:nvPr/>
        </p:nvSpPr>
        <p:spPr>
          <a:xfrm>
            <a:off x="6477000" y="279629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C. -</a:t>
            </a:r>
            <a:r>
              <a:rPr kumimoji="0" lang="pl-P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10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6" name="Rectangle 5">
            <a:extLst>
              <a:ext uri="{FF2B5EF4-FFF2-40B4-BE49-F238E27FC236}">
                <a16:creationId xmlns:a16="http://schemas.microsoft.com/office/drawing/2014/main" id="{33080138-89FE-41B1-8878-E16EE2295C0A}"/>
              </a:ext>
            </a:extLst>
          </p:cNvPr>
          <p:cNvSpPr/>
          <p:nvPr/>
        </p:nvSpPr>
        <p:spPr>
          <a:xfrm>
            <a:off x="9334500" y="2796299"/>
            <a:ext cx="172675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D. </a:t>
            </a:r>
            <a:r>
              <a:rPr kumimoji="0" lang="pl-PL"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3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7" name="Oval 6">
            <a:extLst>
              <a:ext uri="{FF2B5EF4-FFF2-40B4-BE49-F238E27FC236}">
                <a16:creationId xmlns:a16="http://schemas.microsoft.com/office/drawing/2014/main" id="{060FE722-14A5-4322-9A80-BC9A8C42CA90}"/>
              </a:ext>
            </a:extLst>
          </p:cNvPr>
          <p:cNvSpPr/>
          <p:nvPr/>
        </p:nvSpPr>
        <p:spPr>
          <a:xfrm>
            <a:off x="9271000" y="2732799"/>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24946488"/>
      </p:ext>
    </p:extLst>
  </p:cSld>
  <p:clrMapOvr>
    <a:masterClrMapping/>
  </p:clrMapOvr>
  <mc:AlternateContent xmlns:mc="http://schemas.openxmlformats.org/markup-compatibility/2006">
    <mc:Choice xmlns:p14="http://schemas.microsoft.com/office/powerpoint/2010/main" Requires="p14">
      <p:transition spd="slow" p14:dur="20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31313C-6A55-44E9-A48A-59F2AE55C711}"/>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a:solidFill>
                  <a:srgbClr val="FFFF00"/>
                </a:solidFill>
                <a:latin typeface="UTM Swiss Condensed" panose="02000500000000000000" pitchFamily="2" charset="0"/>
                <a:cs typeface="Times New Roman" panose="02020603050405020304" pitchFamily="18" charset="0"/>
              </a:rPr>
              <a:t>Câu 4: Một chất điểm đang dao động điều hòa với biên độ A theo phương nằm ngang, khi vừa đi qua khỏi vị trí cân bằng một đoạn S thì động năng của chất điểm là 91 mJ. Đi tiếp một đoạn S nữa thì động năng còn 64 mJ. Nếu đi tiếp một đoạn S nữa thì động năng của chất điểm còn lại bao nhiêu. Biết </a:t>
            </a:r>
            <a:r>
              <a:rPr lang="vi-VN" sz="2800" b="1">
                <a:solidFill>
                  <a:srgbClr val="FFFF00"/>
                </a:solidFill>
                <a:latin typeface="UTM Swiss Condensed" panose="02000500000000000000" pitchFamily="2" charset="0"/>
                <a:cs typeface="Times New Roman" panose="02020603050405020304" pitchFamily="18" charset="0"/>
              </a:rPr>
              <a:t>A </a:t>
            </a:r>
            <a:r>
              <a:rPr lang="vi-VN" sz="2800" b="1" dirty="0">
                <a:solidFill>
                  <a:srgbClr val="FFFF00"/>
                </a:solidFill>
                <a:latin typeface="UTM Swiss Condensed" panose="02000500000000000000" pitchFamily="2" charset="0"/>
                <a:cs typeface="Times New Roman" panose="02020603050405020304" pitchFamily="18" charset="0"/>
              </a:rPr>
              <a:t>&gt; 3S</a:t>
            </a:r>
          </a:p>
          <a:p>
            <a:pPr marL="629920" indent="-629920" algn="just">
              <a:lnSpc>
                <a:spcPct val="115000"/>
              </a:lnSpc>
              <a:spcBef>
                <a:spcPts val="600"/>
              </a:spcBef>
              <a:tabLst>
                <a:tab pos="629920" algn="l"/>
              </a:tabLst>
            </a:pPr>
            <a:r>
              <a:rPr lang="nl-NL"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3D4F060-3D16-498A-BDCD-5C8288CAC74D}"/>
              </a:ext>
            </a:extLst>
          </p:cNvPr>
          <p:cNvSpPr/>
          <p:nvPr/>
        </p:nvSpPr>
        <p:spPr>
          <a:xfrm>
            <a:off x="762000" y="2568801"/>
            <a:ext cx="212109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A. </a:t>
            </a:r>
            <a:r>
              <a:rPr lang="vi-VN" sz="2800" b="1" dirty="0">
                <a:solidFill>
                  <a:srgbClr val="FFFFFF"/>
                </a:solidFill>
                <a:latin typeface="UTM Swiss Condensed" panose="02000500000000000000" pitchFamily="2" charset="0"/>
                <a:ea typeface="Arial" panose="020B0604020202020204" pitchFamily="34" charset="0"/>
              </a:rPr>
              <a:t>33 mJ</a:t>
            </a:r>
            <a:r>
              <a:rPr lang="nl-NL" sz="2800" b="1" dirty="0">
                <a:solidFill>
                  <a:srgbClr val="FFFFFF"/>
                </a:solidFill>
                <a:latin typeface="UTM Swiss Condensed" panose="02000500000000000000" pitchFamily="2" charset="0"/>
                <a:ea typeface="Arial" panose="020B0604020202020204" pitchFamily="34" charset="0"/>
              </a:rPr>
              <a:t>.</a:t>
            </a:r>
            <a:r>
              <a:rPr lang="nl-NL"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62E9616F-85A3-479F-AEC5-F69F5530255C}"/>
              </a:ext>
            </a:extLst>
          </p:cNvPr>
          <p:cNvSpPr/>
          <p:nvPr/>
        </p:nvSpPr>
        <p:spPr>
          <a:xfrm>
            <a:off x="3619500" y="2568801"/>
            <a:ext cx="212109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B. </a:t>
            </a:r>
            <a:r>
              <a:rPr lang="vi-VN" sz="2800" b="1" dirty="0">
                <a:solidFill>
                  <a:srgbClr val="FFFFFF"/>
                </a:solidFill>
                <a:latin typeface="UTM Swiss Condensed" panose="02000500000000000000" pitchFamily="2" charset="0"/>
                <a:ea typeface="Arial" panose="020B0604020202020204" pitchFamily="34" charset="0"/>
              </a:rPr>
              <a:t>42 mJ</a:t>
            </a:r>
            <a:r>
              <a:rPr lang="nl-NL" sz="2800" b="1" dirty="0">
                <a:solidFill>
                  <a:srgbClr val="FFFFFF"/>
                </a:solidFill>
                <a:latin typeface="UTM Swiss Condensed" panose="02000500000000000000" pitchFamily="2" charset="0"/>
                <a:ea typeface="Arial" panose="020B0604020202020204" pitchFamily="34" charset="0"/>
              </a:rPr>
              <a:t>.</a:t>
            </a:r>
            <a:r>
              <a:rPr lang="nl-NL"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153ADDB5-FE29-4A60-A796-333A85EE4EF8}"/>
              </a:ext>
            </a:extLst>
          </p:cNvPr>
          <p:cNvSpPr/>
          <p:nvPr/>
        </p:nvSpPr>
        <p:spPr>
          <a:xfrm>
            <a:off x="6477000" y="2568801"/>
            <a:ext cx="212109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C. </a:t>
            </a:r>
            <a:r>
              <a:rPr lang="vi-VN" sz="2800" b="1" dirty="0">
                <a:solidFill>
                  <a:srgbClr val="FFFFFF"/>
                </a:solidFill>
                <a:latin typeface="UTM Swiss Condensed" panose="02000500000000000000" pitchFamily="2" charset="0"/>
                <a:ea typeface="Arial" panose="020B0604020202020204" pitchFamily="34" charset="0"/>
              </a:rPr>
              <a:t>10 mJ</a:t>
            </a:r>
            <a:r>
              <a:rPr lang="nl-NL" sz="2800" b="1" dirty="0">
                <a:solidFill>
                  <a:srgbClr val="FFFFFF"/>
                </a:solidFill>
                <a:latin typeface="UTM Swiss Condensed" panose="02000500000000000000" pitchFamily="2" charset="0"/>
                <a:ea typeface="Arial" panose="020B0604020202020204" pitchFamily="34" charset="0"/>
              </a:rPr>
              <a:t>.</a:t>
            </a:r>
            <a:r>
              <a:rPr lang="nl-NL"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2AB4011D-DA95-4DC8-92A5-0350F2CDDDCD}"/>
              </a:ext>
            </a:extLst>
          </p:cNvPr>
          <p:cNvSpPr/>
          <p:nvPr/>
        </p:nvSpPr>
        <p:spPr>
          <a:xfrm>
            <a:off x="9271782" y="2568801"/>
            <a:ext cx="1632178"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r>
              <a:rPr lang="vi-VN" sz="2800" b="1" dirty="0">
                <a:solidFill>
                  <a:srgbClr val="FFFFFF"/>
                </a:solidFill>
                <a:latin typeface="UTM Swiss Condensed" panose="02000500000000000000" pitchFamily="2" charset="0"/>
                <a:ea typeface="Arial" panose="020B0604020202020204" pitchFamily="34" charset="0"/>
              </a:rPr>
              <a:t>19 mJ</a:t>
            </a:r>
            <a:r>
              <a:rPr lang="nl-NL"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B64A8093-BD5A-473F-BAB1-B47060C9B665}"/>
              </a:ext>
            </a:extLst>
          </p:cNvPr>
          <p:cNvSpPr/>
          <p:nvPr/>
        </p:nvSpPr>
        <p:spPr>
          <a:xfrm>
            <a:off x="9208282"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905856488"/>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8F63F3-7E51-48C3-BB41-8768C4852161}"/>
              </a:ext>
            </a:extLst>
          </p:cNvPr>
          <p:cNvSpPr/>
          <p:nvPr/>
        </p:nvSpPr>
        <p:spPr>
          <a:xfrm>
            <a:off x="127000" y="63500"/>
            <a:ext cx="11938000" cy="399186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dirty="0" err="1">
                <a:solidFill>
                  <a:srgbClr val="FFFF00"/>
                </a:solidFill>
                <a:latin typeface="UTM Swiss Condensed" panose="02000500000000000000" pitchFamily="2" charset="0"/>
                <a:cs typeface="Times New Roman" panose="02020603050405020304" pitchFamily="18" charset="0"/>
              </a:rPr>
              <a:t>Câu</a:t>
            </a:r>
            <a:r>
              <a:rPr lang="fr-FR" sz="2800" b="1" dirty="0">
                <a:solidFill>
                  <a:srgbClr val="FFFF00"/>
                </a:solidFill>
                <a:latin typeface="UTM Swiss Condensed" panose="02000500000000000000" pitchFamily="2" charset="0"/>
                <a:cs typeface="Times New Roman" panose="02020603050405020304" pitchFamily="18" charset="0"/>
              </a:rPr>
              <a:t> 5: Hai con </a:t>
            </a:r>
            <a:r>
              <a:rPr lang="fr-FR" sz="2800" b="1" dirty="0" err="1">
                <a:solidFill>
                  <a:srgbClr val="FFFF00"/>
                </a:solidFill>
                <a:latin typeface="UTM Swiss Condensed" panose="02000500000000000000" pitchFamily="2" charset="0"/>
                <a:cs typeface="Times New Roman" panose="02020603050405020304" pitchFamily="18" charset="0"/>
              </a:rPr>
              <a:t>lắc</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lò</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xo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gồm</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hai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vật</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có</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cùng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khối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lượng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hai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lò</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xo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có</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cùng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độ</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cứng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như</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hình</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vẽ</a:t>
            </a:r>
            <a:r>
              <a:rPr lang="fr-FR" sz="2800" b="1" dirty="0">
                <a:solidFill>
                  <a:srgbClr val="FFFF00"/>
                </a:solidFill>
                <a:latin typeface="UTM Swiss Condensed" panose="02000500000000000000" pitchFamily="2" charset="0"/>
                <a:cs typeface="Times New Roman" panose="02020603050405020304" pitchFamily="18" charset="0"/>
              </a:rPr>
              <a:t>. Khi </a:t>
            </a:r>
            <a:r>
              <a:rPr lang="fr-FR" sz="2800" b="1" dirty="0" err="1">
                <a:solidFill>
                  <a:srgbClr val="FFFF00"/>
                </a:solidFill>
                <a:latin typeface="UTM Swiss Condensed" panose="02000500000000000000" pitchFamily="2" charset="0"/>
                <a:cs typeface="Times New Roman" panose="02020603050405020304" pitchFamily="18" charset="0"/>
              </a:rPr>
              <a:t>cân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bằng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hai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lò</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xo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có</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cùng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chiều</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dài</a:t>
            </a:r>
            <a:r>
              <a:rPr lang="fr-FR" sz="2800" b="1" dirty="0">
                <a:solidFill>
                  <a:srgbClr val="FFFF00"/>
                </a:solidFill>
                <a:latin typeface="UTM Swiss Condensed" panose="02000500000000000000" pitchFamily="2" charset="0"/>
                <a:cs typeface="Times New Roman" panose="02020603050405020304" pitchFamily="18" charset="0"/>
              </a:rPr>
              <a:t> 30 cm. </a:t>
            </a:r>
            <a:r>
              <a:rPr lang="fr-FR" sz="2800" b="1" dirty="0" err="1">
                <a:solidFill>
                  <a:srgbClr val="FFFF00"/>
                </a:solidFill>
                <a:latin typeface="UTM Swiss Condensed" panose="02000500000000000000" pitchFamily="2" charset="0"/>
                <a:cs typeface="Times New Roman" panose="02020603050405020304" pitchFamily="18" charset="0"/>
              </a:rPr>
              <a:t>Từ</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vị</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trí</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cân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bằng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nâng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vật</a:t>
            </a:r>
            <a:r>
              <a:rPr lang="fr-FR" sz="2800" b="1" dirty="0">
                <a:solidFill>
                  <a:srgbClr val="FFFF00"/>
                </a:solidFill>
                <a:latin typeface="UTM Swiss Condensed" panose="02000500000000000000" pitchFamily="2" charset="0"/>
                <a:cs typeface="Times New Roman" panose="02020603050405020304" pitchFamily="18" charset="0"/>
              </a:rPr>
              <a:t> B </a:t>
            </a:r>
            <a:r>
              <a:rPr lang="fr-FR" sz="2800" b="1" dirty="0" err="1">
                <a:solidFill>
                  <a:srgbClr val="FFFF00"/>
                </a:solidFill>
                <a:latin typeface="UTM Swiss Condensed" panose="02000500000000000000" pitchFamily="2" charset="0"/>
                <a:cs typeface="Times New Roman" panose="02020603050405020304" pitchFamily="18" charset="0"/>
              </a:rPr>
              <a:t>đến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vị</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trí</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lò</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xo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không</a:t>
            </a:r>
            <a:r>
              <a:rPr lang="fr-FR" sz="2800" b="1" dirty="0">
                <a:solidFill>
                  <a:srgbClr val="FFFF00"/>
                </a:solidFill>
                <a:latin typeface="UTM Swiss Condensed" panose="02000500000000000000" pitchFamily="2" charset="0"/>
                <a:cs typeface="Times New Roman" panose="02020603050405020304" pitchFamily="18" charset="0"/>
              </a:rPr>
              <a:t> biến </a:t>
            </a:r>
            <a:r>
              <a:rPr lang="fr-FR" sz="2800" b="1" dirty="0" err="1">
                <a:solidFill>
                  <a:srgbClr val="FFFF00"/>
                </a:solidFill>
                <a:latin typeface="UTM Swiss Condensed" panose="02000500000000000000" pitchFamily="2" charset="0"/>
                <a:cs typeface="Times New Roman" panose="02020603050405020304" pitchFamily="18" charset="0"/>
              </a:rPr>
              <a:t>dạng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rồi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thả</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nhẹ</a:t>
            </a:r>
            <a:r>
              <a:rPr lang="fr-FR" sz="2800" b="1" dirty="0">
                <a:solidFill>
                  <a:srgbClr val="FFFF00"/>
                </a:solidFill>
                <a:latin typeface="UTM Swiss Condensed" panose="02000500000000000000" pitchFamily="2" charset="0"/>
                <a:cs typeface="Times New Roman" panose="02020603050405020304" pitchFamily="18" charset="0"/>
              </a:rPr>
              <a:t>; khi </a:t>
            </a:r>
            <a:r>
              <a:rPr lang="fr-FR" sz="2800" b="1" dirty="0" err="1">
                <a:solidFill>
                  <a:srgbClr val="FFFF00"/>
                </a:solidFill>
                <a:latin typeface="UTM Swiss Condensed" panose="02000500000000000000" pitchFamily="2" charset="0"/>
                <a:cs typeface="Times New Roman" panose="02020603050405020304" pitchFamily="18" charset="0"/>
              </a:rPr>
              <a:t>thả</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vật</a:t>
            </a:r>
            <a:r>
              <a:rPr lang="fr-FR" sz="2800" b="1" dirty="0">
                <a:solidFill>
                  <a:srgbClr val="FFFF00"/>
                </a:solidFill>
                <a:latin typeface="UTM Swiss Condensed" panose="02000500000000000000" pitchFamily="2" charset="0"/>
                <a:cs typeface="Times New Roman" panose="02020603050405020304" pitchFamily="18" charset="0"/>
              </a:rPr>
              <a:t> B </a:t>
            </a:r>
            <a:r>
              <a:rPr lang="fr-FR" sz="2800" b="1" dirty="0" err="1">
                <a:solidFill>
                  <a:srgbClr val="FFFF00"/>
                </a:solidFill>
                <a:latin typeface="UTM Swiss Condensed" panose="02000500000000000000" pitchFamily="2" charset="0"/>
                <a:cs typeface="Times New Roman" panose="02020603050405020304" pitchFamily="18" charset="0"/>
              </a:rPr>
              <a:t>cũng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đồng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thời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truyền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cho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vật</a:t>
            </a:r>
            <a:r>
              <a:rPr lang="fr-FR" sz="2800" b="1" dirty="0">
                <a:solidFill>
                  <a:srgbClr val="FFFF00"/>
                </a:solidFill>
                <a:latin typeface="UTM Swiss Condensed" panose="02000500000000000000" pitchFamily="2" charset="0"/>
                <a:cs typeface="Times New Roman" panose="02020603050405020304" pitchFamily="18" charset="0"/>
              </a:rPr>
              <a:t> A </a:t>
            </a:r>
            <a:r>
              <a:rPr lang="fr-FR" sz="2800" b="1" dirty="0" err="1">
                <a:solidFill>
                  <a:srgbClr val="FFFF00"/>
                </a:solidFill>
                <a:latin typeface="UTM Swiss Condensed" panose="02000500000000000000" pitchFamily="2" charset="0"/>
                <a:cs typeface="Times New Roman" panose="02020603050405020304" pitchFamily="18" charset="0"/>
              </a:rPr>
              <a:t>một</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vận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tốc</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đầu</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theo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chiều</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dãn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lò</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xo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Sau</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đó</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hai</a:t>
            </a:r>
            <a:r>
              <a:rPr lang="fr-FR" sz="2800" b="1" dirty="0">
                <a:solidFill>
                  <a:srgbClr val="FFFF00"/>
                </a:solidFill>
                <a:latin typeface="UTM Swiss Condensed" panose="02000500000000000000" pitchFamily="2" charset="0"/>
                <a:cs typeface="Times New Roman" panose="02020603050405020304" pitchFamily="18" charset="0"/>
              </a:rPr>
              <a:t> con </a:t>
            </a:r>
            <a:r>
              <a:rPr lang="fr-FR" sz="2800" b="1" dirty="0" err="1">
                <a:solidFill>
                  <a:srgbClr val="FFFF00"/>
                </a:solidFill>
                <a:latin typeface="UTM Swiss Condensed" panose="02000500000000000000" pitchFamily="2" charset="0"/>
                <a:cs typeface="Times New Roman" panose="02020603050405020304" pitchFamily="18" charset="0"/>
              </a:rPr>
              <a:t>lắc</a:t>
            </a:r>
            <a:r>
              <a:rPr lang="fr-FR" sz="2800" b="1" dirty="0">
                <a:solidFill>
                  <a:srgbClr val="FFFF00"/>
                </a:solidFill>
                <a:latin typeface="UTM Swiss Condensed" panose="02000500000000000000" pitchFamily="2" charset="0"/>
                <a:cs typeface="Times New Roman" panose="02020603050405020304" pitchFamily="18" charset="0"/>
              </a:rPr>
              <a:t> dao </a:t>
            </a:r>
            <a:r>
              <a:rPr lang="fr-FR" sz="2800" b="1" dirty="0" err="1">
                <a:solidFill>
                  <a:srgbClr val="FFFF00"/>
                </a:solidFill>
                <a:latin typeface="UTM Swiss Condensed" panose="02000500000000000000" pitchFamily="2" charset="0"/>
                <a:cs typeface="Times New Roman" panose="02020603050405020304" pitchFamily="18" charset="0"/>
              </a:rPr>
              <a:t>động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điều</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hòa</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treo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hai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trục</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của</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nó</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với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cùng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biên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độ</a:t>
            </a:r>
            <a:r>
              <a:rPr lang="fr-FR" sz="2800" b="1" dirty="0">
                <a:solidFill>
                  <a:srgbClr val="FFFF00"/>
                </a:solidFill>
                <a:latin typeface="UTM Swiss Condensed" panose="02000500000000000000" pitchFamily="2" charset="0"/>
                <a:cs typeface="Times New Roman" panose="02020603050405020304" pitchFamily="18" charset="0"/>
              </a:rPr>
              <a:t> 5 cm. </a:t>
            </a:r>
            <a:r>
              <a:rPr lang="fr-FR" sz="2800" b="1" dirty="0" err="1">
                <a:solidFill>
                  <a:srgbClr val="FFFF00"/>
                </a:solidFill>
                <a:latin typeface="UTM Swiss Condensed" panose="02000500000000000000" pitchFamily="2" charset="0"/>
                <a:cs typeface="Times New Roman" panose="02020603050405020304" pitchFamily="18" charset="0"/>
              </a:rPr>
              <a:t>Lấy</a:t>
            </a:r>
            <a:r>
              <a:rPr lang="fr-FR" sz="2800" b="1" dirty="0">
                <a:solidFill>
                  <a:srgbClr val="FFFF00"/>
                </a:solidFill>
                <a:latin typeface="UTM Swiss Condensed" panose="02000500000000000000" pitchFamily="2" charset="0"/>
                <a:cs typeface="Times New Roman" panose="02020603050405020304" pitchFamily="18" charset="0"/>
              </a:rPr>
              <a:t> g = 10 m/s2 </a:t>
            </a:r>
            <a:r>
              <a:rPr lang="fr-FR" sz="2800" b="1" dirty="0" err="1">
                <a:solidFill>
                  <a:srgbClr val="FFFF00"/>
                </a:solidFill>
                <a:latin typeface="UTM Swiss Condensed" panose="02000500000000000000" pitchFamily="2" charset="0"/>
                <a:cs typeface="Times New Roman" panose="02020603050405020304" pitchFamily="18" charset="0"/>
              </a:rPr>
              <a:t>và</a:t>
            </a:r>
            <a:r>
              <a:rPr lang="fr-FR" sz="2800" b="1" dirty="0">
                <a:solidFill>
                  <a:srgbClr val="FFFF00"/>
                </a:solidFill>
                <a:latin typeface="UTM Swiss Condensed" panose="02000500000000000000" pitchFamily="2" charset="0"/>
                <a:cs typeface="Times New Roman" panose="02020603050405020304" pitchFamily="18" charset="0"/>
              </a:rPr>
              <a:t> </a:t>
            </a:r>
            <a:r>
              <a:rPr lang="vi-VN" sz="2800" b="1" dirty="0">
                <a:solidFill>
                  <a:srgbClr val="FFFF00"/>
                </a:solidFill>
                <a:latin typeface="UTM Swiss Condensed" panose="02000500000000000000" pitchFamily="2" charset="0"/>
                <a:cs typeface="Times New Roman" panose="02020603050405020304" pitchFamily="18" charset="0"/>
              </a:rPr>
              <a:t>π</a:t>
            </a:r>
            <a:r>
              <a:rPr lang="fr-FR" sz="2800" b="1" dirty="0">
                <a:solidFill>
                  <a:srgbClr val="FFFF00"/>
                </a:solidFill>
                <a:latin typeface="UTM Swiss Condensed" panose="02000500000000000000" pitchFamily="2" charset="0"/>
                <a:cs typeface="Times New Roman" panose="02020603050405020304" pitchFamily="18" charset="0"/>
              </a:rPr>
              <a:t>2 = 10. </a:t>
            </a:r>
            <a:r>
              <a:rPr lang="fr-FR" sz="2800" b="1" dirty="0" err="1">
                <a:solidFill>
                  <a:srgbClr val="FFFF00"/>
                </a:solidFill>
                <a:latin typeface="UTM Swiss Condensed" panose="02000500000000000000" pitchFamily="2" charset="0"/>
                <a:cs typeface="Times New Roman" panose="02020603050405020304" pitchFamily="18" charset="0"/>
              </a:rPr>
              <a:t>Khoảng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cách</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lớn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nhất</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giữa</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hai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vật</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trong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quá</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trình</a:t>
            </a:r>
            <a:r>
              <a:rPr lang="fr-FR" sz="2800" b="1" dirty="0">
                <a:solidFill>
                  <a:srgbClr val="FFFF00"/>
                </a:solidFill>
                <a:latin typeface="UTM Swiss Condensed" panose="02000500000000000000" pitchFamily="2" charset="0"/>
                <a:cs typeface="Times New Roman" panose="02020603050405020304" pitchFamily="18" charset="0"/>
              </a:rPr>
              <a:t> dao </a:t>
            </a:r>
            <a:r>
              <a:rPr lang="fr-FR" sz="2800" b="1" dirty="0" err="1">
                <a:solidFill>
                  <a:srgbClr val="FFFF00"/>
                </a:solidFill>
                <a:latin typeface="UTM Swiss Condensed" panose="02000500000000000000" pitchFamily="2" charset="0"/>
                <a:cs typeface="Times New Roman" panose="02020603050405020304" pitchFamily="18" charset="0"/>
              </a:rPr>
              <a:t>động</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gần</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nhất</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với</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giá</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trị</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nào</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sau</a:t>
            </a:r>
            <a:r>
              <a:rPr lang="fr-FR" sz="2800" b="1" dirty="0">
                <a:solidFill>
                  <a:srgbClr val="FFFF00"/>
                </a:solidFill>
                <a:latin typeface="UTM Swiss Condensed" panose="02000500000000000000" pitchFamily="2" charset="0"/>
                <a:cs typeface="Times New Roman" panose="02020603050405020304" pitchFamily="18" charset="0"/>
              </a:rPr>
              <a:t> </a:t>
            </a:r>
            <a:r>
              <a:rPr lang="fr-FR" sz="2800" b="1" dirty="0" err="1">
                <a:solidFill>
                  <a:srgbClr val="FFFF00"/>
                </a:solidFill>
                <a:latin typeface="UTM Swiss Condensed" panose="02000500000000000000" pitchFamily="2" charset="0"/>
                <a:cs typeface="Times New Roman" panose="02020603050405020304" pitchFamily="18" charset="0"/>
              </a:rPr>
              <a:t>đây</a:t>
            </a:r>
            <a:r>
              <a:rPr lang="fr-FR" sz="2800" b="1" dirty="0">
                <a:solidFill>
                  <a:srgbClr val="FFFF00"/>
                </a:solidFill>
                <a:latin typeface="UTM Swiss Condensed" panose="02000500000000000000" pitchFamily="2" charset="0"/>
                <a:cs typeface="Times New Roman" panose="02020603050405020304" pitchFamily="18" charset="0"/>
              </a:rPr>
              <a:t>?</a:t>
            </a:r>
            <a:endParaRPr lang="vi-VN" sz="2800" b="1" dirty="0">
              <a:solidFill>
                <a:srgbClr val="FFFF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dirty="0">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369FD81-A618-41B3-ADA9-54506C48120B}"/>
              </a:ext>
            </a:extLst>
          </p:cNvPr>
          <p:cNvSpPr/>
          <p:nvPr/>
        </p:nvSpPr>
        <p:spPr>
          <a:xfrm>
            <a:off x="762000" y="4055362"/>
            <a:ext cx="2121093"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A. </a:t>
            </a:r>
            <a:r>
              <a:rPr lang="vi-VN" sz="2800" b="1" dirty="0">
                <a:solidFill>
                  <a:srgbClr val="FFFFFF"/>
                </a:solidFill>
                <a:latin typeface="UTM Swiss Condensed" panose="02000500000000000000" pitchFamily="2" charset="0"/>
                <a:ea typeface="Arial" panose="020B0604020202020204" pitchFamily="34" charset="0"/>
              </a:rPr>
              <a:t>48 cm.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66D72A47-6CB9-4AF6-8C19-E24A6A49D1A9}"/>
              </a:ext>
            </a:extLst>
          </p:cNvPr>
          <p:cNvSpPr/>
          <p:nvPr/>
        </p:nvSpPr>
        <p:spPr>
          <a:xfrm>
            <a:off x="3619500" y="4055362"/>
            <a:ext cx="1531188"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24 cm.</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0EE9E511-6ED0-4F25-9F4E-E5EDCF0CEBFA}"/>
              </a:ext>
            </a:extLst>
          </p:cNvPr>
          <p:cNvSpPr/>
          <p:nvPr/>
        </p:nvSpPr>
        <p:spPr>
          <a:xfrm>
            <a:off x="568569" y="5189292"/>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80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795F7E7-F617-4F95-804B-69EF08BB90E3}"/>
              </a:ext>
            </a:extLst>
          </p:cNvPr>
          <p:cNvSpPr/>
          <p:nvPr/>
        </p:nvSpPr>
        <p:spPr>
          <a:xfrm>
            <a:off x="3509688" y="5187091"/>
            <a:ext cx="1636987"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20 cm. </a:t>
            </a:r>
            <a:endParaRPr lang="vi-VN" sz="2800" b="1" dirty="0">
              <a:solidFill>
                <a:srgbClr val="FFFFFF"/>
              </a:solidFill>
              <a:latin typeface="UTM Swiss Condensed" panose="02000500000000000000" pitchFamily="2" charset="0"/>
            </a:endParaRPr>
          </a:p>
        </p:txBody>
      </p:sp>
      <p:sp>
        <p:nvSpPr>
          <p:cNvPr id="11" name="Oval 10">
            <a:extLst>
              <a:ext uri="{FF2B5EF4-FFF2-40B4-BE49-F238E27FC236}">
                <a16:creationId xmlns:a16="http://schemas.microsoft.com/office/drawing/2014/main" id="{5D55D81C-122A-4CE3-925D-7B33FAA99869}"/>
              </a:ext>
            </a:extLst>
          </p:cNvPr>
          <p:cNvSpPr/>
          <p:nvPr/>
        </p:nvSpPr>
        <p:spPr>
          <a:xfrm>
            <a:off x="698500" y="399186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pSp>
        <p:nvGrpSpPr>
          <p:cNvPr id="12" name="Group 11">
            <a:extLst>
              <a:ext uri="{FF2B5EF4-FFF2-40B4-BE49-F238E27FC236}">
                <a16:creationId xmlns:a16="http://schemas.microsoft.com/office/drawing/2014/main" id="{6ABF7C6F-BEB5-4C2D-B634-0342FE7F19C5}"/>
              </a:ext>
            </a:extLst>
          </p:cNvPr>
          <p:cNvGrpSpPr/>
          <p:nvPr/>
        </p:nvGrpSpPr>
        <p:grpSpPr>
          <a:xfrm>
            <a:off x="5640850" y="3640971"/>
            <a:ext cx="5142472" cy="2633220"/>
            <a:chOff x="0" y="63611"/>
            <a:chExt cx="3334785" cy="1442085"/>
          </a:xfrm>
        </p:grpSpPr>
        <p:pic>
          <p:nvPicPr>
            <p:cNvPr id="13" name="Picture 12" descr="36e">
              <a:extLst>
                <a:ext uri="{FF2B5EF4-FFF2-40B4-BE49-F238E27FC236}">
                  <a16:creationId xmlns:a16="http://schemas.microsoft.com/office/drawing/2014/main" id="{A3E76B71-C2BE-462E-BE16-FDD4FB7280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3611"/>
              <a:ext cx="1431290" cy="1442085"/>
            </a:xfrm>
            <a:prstGeom prst="rect">
              <a:avLst/>
            </a:prstGeom>
            <a:noFill/>
            <a:ln>
              <a:noFill/>
            </a:ln>
          </p:spPr>
        </p:pic>
        <p:pic>
          <p:nvPicPr>
            <p:cNvPr id="14" name="Picture 13">
              <a:extLst>
                <a:ext uri="{FF2B5EF4-FFF2-40B4-BE49-F238E27FC236}">
                  <a16:creationId xmlns:a16="http://schemas.microsoft.com/office/drawing/2014/main" id="{3D41E3B1-5A11-4345-88E6-00F25393F3E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67885" y="67421"/>
              <a:ext cx="1866900" cy="1438275"/>
            </a:xfrm>
            <a:prstGeom prst="rect">
              <a:avLst/>
            </a:prstGeom>
            <a:noFill/>
            <a:ln>
              <a:noFill/>
            </a:ln>
          </p:spPr>
        </p:pic>
      </p:grpSp>
    </p:spTree>
    <p:extLst>
      <p:ext uri="{BB962C8B-B14F-4D97-AF65-F5344CB8AC3E}">
        <p14:creationId xmlns:p14="http://schemas.microsoft.com/office/powerpoint/2010/main" val="3439472272"/>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11">
                                            <p:bg/>
                                          </p:spTgt>
                                        </p:tgtEl>
                                        <p:attrNameLst>
                                          <p:attrName>style.visibility</p:attrName>
                                        </p:attrNameLst>
                                      </p:cBhvr>
                                      <p:to>
                                        <p:strVal val="visible"/>
                                      </p:to>
                                    </p:set>
                                    <p:anim calcmode="lin" valueType="num">
                                      <p:cBhvr>
                                        <p:cTn id="32" dur="500" fill="hold"/>
                                        <p:tgtEl>
                                          <p:spTgt spid="11">
                                            <p:bg/>
                                          </p:spTgt>
                                        </p:tgtEl>
                                        <p:attrNameLst>
                                          <p:attrName>ppt_w</p:attrName>
                                        </p:attrNameLst>
                                      </p:cBhvr>
                                      <p:tavLst>
                                        <p:tav tm="0">
                                          <p:val>
                                            <p:fltVal val="0"/>
                                          </p:val>
                                        </p:tav>
                                        <p:tav tm="100000">
                                          <p:val>
                                            <p:strVal val="#ppt_w"/>
                                          </p:val>
                                        </p:tav>
                                      </p:tavLst>
                                    </p:anim>
                                    <p:anim calcmode="lin" valueType="num">
                                      <p:cBhvr>
                                        <p:cTn id="33" dur="500" fill="hold"/>
                                        <p:tgtEl>
                                          <p:spTgt spid="11">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11">
                                            <p:txEl>
                                              <p:pRg st="0" end="0"/>
                                            </p:txEl>
                                          </p:spTgt>
                                        </p:tgtEl>
                                        <p:attrNameLst>
                                          <p:attrName>style.visibility</p:attrName>
                                        </p:attrNameLst>
                                      </p:cBhvr>
                                      <p:to>
                                        <p:strVal val="visible"/>
                                      </p:to>
                                    </p:set>
                                    <p:anim calcmode="lin" valueType="num">
                                      <p:cBhvr>
                                        <p:cTn id="38"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1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11" grpId="0" build="p"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3FD8C20D-9CC8-40E2-8981-0518F4595959}"/>
                  </a:ext>
                </a:extLst>
              </p:cNvPr>
              <p:cNvSpPr/>
              <p:nvPr/>
            </p:nvSpPr>
            <p:spPr>
              <a:xfrm>
                <a:off x="127000" y="63500"/>
                <a:ext cx="11938000" cy="4527009"/>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FFFF00"/>
                    </a:solidFill>
                    <a:latin typeface="UTM Swiss Condensed" panose="02000500000000000000" pitchFamily="2" charset="0"/>
                    <a:cs typeface="Times New Roman" panose="02020603050405020304" pitchFamily="18" charset="0"/>
                  </a:rPr>
                  <a:t>Câu 6: Một con lắc đơn gồm dây treo có chiều dài 1 m và vật nhỏ có khối lượng 100 g mang điện tích 2.</a:t>
                </a:r>
                <a14:m>
                  <m:oMath xmlns:m="http://schemas.openxmlformats.org/officeDocument/2006/math">
                    <m:sSup>
                      <m:sSupPr>
                        <m:ctrlPr>
                          <a:rPr lang="vi-VN" sz="2800" b="1" i="1">
                            <a:solidFill>
                              <a:srgbClr val="FFFF00"/>
                            </a:solidFill>
                            <a:latin typeface="Cambria Math" panose="02040503050406030204" pitchFamily="18" charset="0"/>
                          </a:rPr>
                        </m:ctrlPr>
                      </m:sSupPr>
                      <m:e>
                        <m:r>
                          <a:rPr lang="vi-VN" sz="2800" b="1">
                            <a:solidFill>
                              <a:srgbClr val="FFFF00"/>
                            </a:solidFill>
                            <a:latin typeface="Cambria Math" panose="02040503050406030204" pitchFamily="18" charset="0"/>
                          </a:rPr>
                          <m:t>𝟏𝟎</m:t>
                        </m:r>
                      </m:e>
                      <m:sup>
                        <m:r>
                          <a:rPr lang="vi-VN" sz="2800" b="1">
                            <a:solidFill>
                              <a:srgbClr val="FFFF00"/>
                            </a:solidFill>
                            <a:latin typeface="Cambria Math" panose="02040503050406030204" pitchFamily="18" charset="0"/>
                          </a:rPr>
                          <m:t>−</m:t>
                        </m:r>
                        <m:r>
                          <a:rPr lang="vi-VN" sz="2800" b="1">
                            <a:solidFill>
                              <a:srgbClr val="FFFF00"/>
                            </a:solidFill>
                            <a:latin typeface="Cambria Math" panose="02040503050406030204" pitchFamily="18" charset="0"/>
                          </a:rPr>
                          <m:t>𝟓</m:t>
                        </m:r>
                      </m:sup>
                    </m:sSup>
                    <m:r>
                      <a:rPr lang="vi-VN" sz="2800" b="1">
                        <a:solidFill>
                          <a:srgbClr val="FFFF00"/>
                        </a:solidFill>
                        <a:latin typeface="Cambria Math" panose="02040503050406030204" pitchFamily="18" charset="0"/>
                      </a:rPr>
                      <m:t>𝑪</m:t>
                    </m:r>
                  </m:oMath>
                </a14:m>
                <a:r>
                  <a:rPr lang="nl-NL" sz="2800" b="1" dirty="0">
                    <a:solidFill>
                      <a:srgbClr val="FFFF00"/>
                    </a:solidFill>
                    <a:latin typeface="UTM Swiss Condensed" panose="02000500000000000000" pitchFamily="2" charset="0"/>
                    <a:cs typeface="Times New Roman" panose="02020603050405020304" pitchFamily="18" charset="0"/>
                  </a:rPr>
                  <a:t> Treo con lắc đơn này trong điện trường đều với vectơ cường độ điện trường hướng theo phương ngang và có độ lớn 5.</a:t>
                </a:r>
                <a14:m>
                  <m:oMath xmlns:m="http://schemas.openxmlformats.org/officeDocument/2006/math">
                    <m:sSup>
                      <m:sSupPr>
                        <m:ctrlPr>
                          <a:rPr lang="vi-VN" sz="2800" b="1" i="1">
                            <a:solidFill>
                              <a:srgbClr val="FFFF00"/>
                            </a:solidFill>
                            <a:latin typeface="Cambria Math" panose="02040503050406030204" pitchFamily="18" charset="0"/>
                          </a:rPr>
                        </m:ctrlPr>
                      </m:sSupPr>
                      <m:e>
                        <m:r>
                          <a:rPr lang="nl-NL" sz="2800" b="1">
                            <a:solidFill>
                              <a:srgbClr val="FFFF00"/>
                            </a:solidFill>
                            <a:latin typeface="Cambria Math" panose="02040503050406030204" pitchFamily="18" charset="0"/>
                          </a:rPr>
                          <m:t>𝟏𝟎</m:t>
                        </m:r>
                      </m:e>
                      <m:sup>
                        <m:r>
                          <a:rPr lang="nl-NL" sz="2800" b="1">
                            <a:solidFill>
                              <a:srgbClr val="FFFF00"/>
                            </a:solidFill>
                            <a:latin typeface="Cambria Math" panose="02040503050406030204" pitchFamily="18" charset="0"/>
                          </a:rPr>
                          <m:t>𝟒</m:t>
                        </m:r>
                      </m:sup>
                    </m:sSup>
                  </m:oMath>
                </a14:m>
                <a:r>
                  <a:rPr lang="nl-NL" sz="2800" b="1" dirty="0">
                    <a:solidFill>
                      <a:srgbClr val="FFFF00"/>
                    </a:solidFill>
                    <a:latin typeface="UTM Swiss Condensed" panose="02000500000000000000" pitchFamily="2" charset="0"/>
                    <a:cs typeface="Times New Roman" panose="02020603050405020304" pitchFamily="18" charset="0"/>
                  </a:rPr>
                  <a:t> V/m. Trong mặt phẳng thẳng đứng đi qua điểm treo và song song với vectơ cường độ điện trường, kéo vật nhỏ theo chiều của vectơ cường độ điện trường sao cho dây treo hợp với vectơ gia tốc trong trường </a:t>
                </a:r>
                <a14:m>
                  <m:oMath xmlns:m="http://schemas.openxmlformats.org/officeDocument/2006/math">
                    <m:acc>
                      <m:accPr>
                        <m:chr m:val="⃗"/>
                        <m:ctrlPr>
                          <a:rPr lang="vi-VN" sz="2800" b="1" i="1">
                            <a:solidFill>
                              <a:srgbClr val="FFFF00"/>
                            </a:solidFill>
                            <a:latin typeface="Cambria Math" panose="02040503050406030204" pitchFamily="18" charset="0"/>
                          </a:rPr>
                        </m:ctrlPr>
                      </m:accPr>
                      <m:e>
                        <m:r>
                          <a:rPr lang="nl-NL" sz="2800" b="1">
                            <a:solidFill>
                              <a:srgbClr val="FFFF00"/>
                            </a:solidFill>
                            <a:latin typeface="Cambria Math" panose="02040503050406030204" pitchFamily="18" charset="0"/>
                          </a:rPr>
                          <m:t>𝒈</m:t>
                        </m:r>
                      </m:e>
                    </m:acc>
                  </m:oMath>
                </a14:m>
                <a:r>
                  <a:rPr lang="nl-NL" sz="2800" b="1" dirty="0">
                    <a:solidFill>
                      <a:srgbClr val="FFFF00"/>
                    </a:solidFill>
                    <a:latin typeface="UTM Swiss Condensed" panose="02000500000000000000" pitchFamily="2" charset="0"/>
                    <a:cs typeface="Times New Roman" panose="02020603050405020304" pitchFamily="18" charset="0"/>
                  </a:rPr>
                  <a:t> </a:t>
                </a:r>
                <a:r>
                  <a:rPr lang="nl-NL" sz="2800" b="1">
                    <a:solidFill>
                      <a:srgbClr val="FFFF00"/>
                    </a:solidFill>
                    <a:latin typeface="UTM Swiss Condensed" panose="02000500000000000000" pitchFamily="2" charset="0"/>
                    <a:cs typeface="Times New Roman" panose="02020603050405020304" pitchFamily="18" charset="0"/>
                  </a:rPr>
                  <a:t>một góc 54o rồi </a:t>
                </a:r>
                <a:r>
                  <a:rPr lang="nl-NL" sz="2800" b="1" dirty="0">
                    <a:solidFill>
                      <a:srgbClr val="FFFF00"/>
                    </a:solidFill>
                    <a:latin typeface="UTM Swiss Condensed" panose="02000500000000000000" pitchFamily="2" charset="0"/>
                    <a:cs typeface="Times New Roman" panose="02020603050405020304" pitchFamily="18" charset="0"/>
                  </a:rPr>
                  <a:t>buông nhẹ cho con lắc dao động điều hòa. Lấy g = 10 m/</a:t>
                </a:r>
                <a14:m>
                  <m:oMath xmlns:m="http://schemas.openxmlformats.org/officeDocument/2006/math">
                    <m:sSup>
                      <m:sSupPr>
                        <m:ctrlPr>
                          <a:rPr lang="vi-VN" sz="2800" b="1" i="1">
                            <a:solidFill>
                              <a:srgbClr val="FFFF00"/>
                            </a:solidFill>
                            <a:latin typeface="Cambria Math" panose="02040503050406030204" pitchFamily="18" charset="0"/>
                          </a:rPr>
                        </m:ctrlPr>
                      </m:sSupPr>
                      <m:e>
                        <m:r>
                          <a:rPr lang="nl-NL" sz="2800" b="1">
                            <a:solidFill>
                              <a:srgbClr val="FFFF00"/>
                            </a:solidFill>
                            <a:latin typeface="Cambria Math" panose="02040503050406030204" pitchFamily="18" charset="0"/>
                          </a:rPr>
                          <m:t>𝒔</m:t>
                        </m:r>
                      </m:e>
                      <m:sup>
                        <m:r>
                          <a:rPr lang="nl-NL" sz="2800" b="1">
                            <a:solidFill>
                              <a:srgbClr val="FFFF00"/>
                            </a:solidFill>
                            <a:latin typeface="Cambria Math" panose="02040503050406030204" pitchFamily="18" charset="0"/>
                          </a:rPr>
                          <m:t>𝟐</m:t>
                        </m:r>
                      </m:sup>
                    </m:sSup>
                  </m:oMath>
                </a14:m>
                <a:r>
                  <a:rPr lang="nl-NL" sz="2800" b="1" dirty="0">
                    <a:solidFill>
                      <a:srgbClr val="FFFF00"/>
                    </a:solidFill>
                    <a:latin typeface="UTM Swiss Condensed" panose="02000500000000000000" pitchFamily="2" charset="0"/>
                    <a:cs typeface="Times New Roman" panose="02020603050405020304" pitchFamily="18" charset="0"/>
                  </a:rPr>
                  <a:t>. Trong quá trình dao động, tốc độ cực đại của vật nhỏ là:</a:t>
                </a:r>
                <a:endParaRPr lang="vi-VN" sz="2800" b="1" dirty="0">
                  <a:solidFill>
                    <a:srgbClr val="FFFF0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3FD8C20D-9CC8-40E2-8981-0518F4595959}"/>
                  </a:ext>
                </a:extLst>
              </p:cNvPr>
              <p:cNvSpPr>
                <a:spLocks noRot="1" noChangeAspect="1" noMove="1" noResize="1" noEditPoints="1" noAdjustHandles="1" noChangeArrowheads="1" noChangeShapeType="1" noTextEdit="1"/>
              </p:cNvSpPr>
              <p:nvPr/>
            </p:nvSpPr>
            <p:spPr>
              <a:xfrm>
                <a:off x="127000" y="63500"/>
                <a:ext cx="11938000" cy="4527009"/>
              </a:xfrm>
              <a:prstGeom prst="rect">
                <a:avLst/>
              </a:prstGeom>
              <a:blipFill>
                <a:blip r:embed="rId2"/>
                <a:stretch>
                  <a:fillRect l="-916" t="-786" r="-1680" b="-2228"/>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96E3C959-38CB-4785-A07A-A4779FA955B2}"/>
              </a:ext>
            </a:extLst>
          </p:cNvPr>
          <p:cNvSpPr/>
          <p:nvPr/>
        </p:nvSpPr>
        <p:spPr>
          <a:xfrm>
            <a:off x="762000" y="4590509"/>
            <a:ext cx="2121093"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A. </a:t>
            </a:r>
            <a:r>
              <a:rPr lang="vi-VN" sz="2800" b="1" dirty="0">
                <a:solidFill>
                  <a:srgbClr val="FFFFFF"/>
                </a:solidFill>
                <a:latin typeface="UTM Swiss Condensed" panose="02000500000000000000" pitchFamily="2" charset="0"/>
                <a:ea typeface="Arial" panose="020B0604020202020204" pitchFamily="34" charset="0"/>
              </a:rPr>
              <a:t>0,59 m/s.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DDC36138-46DC-4BB3-B6EC-01A43E546BD2}"/>
              </a:ext>
            </a:extLst>
          </p:cNvPr>
          <p:cNvSpPr/>
          <p:nvPr/>
        </p:nvSpPr>
        <p:spPr>
          <a:xfrm>
            <a:off x="3619500" y="4590509"/>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3,41 m/s.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CDF8E140-7F34-4C4C-ADE2-4B06A17709DD}"/>
              </a:ext>
            </a:extLst>
          </p:cNvPr>
          <p:cNvSpPr/>
          <p:nvPr/>
        </p:nvSpPr>
        <p:spPr>
          <a:xfrm>
            <a:off x="6477000" y="4590509"/>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2,87 m/s.</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AADF09E-153C-4FB3-B7B8-1C67E447564D}"/>
              </a:ext>
            </a:extLst>
          </p:cNvPr>
          <p:cNvSpPr/>
          <p:nvPr/>
        </p:nvSpPr>
        <p:spPr>
          <a:xfrm>
            <a:off x="9334500" y="4590509"/>
            <a:ext cx="201208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0,50 m/</a:t>
            </a:r>
            <a:r>
              <a:rPr lang="vi-VN" sz="2800" b="1">
                <a:solidFill>
                  <a:srgbClr val="FFFFFF"/>
                </a:solidFill>
                <a:latin typeface="UTM Swiss Condensed" panose="02000500000000000000" pitchFamily="2" charset="0"/>
                <a:ea typeface="Arial" panose="020B0604020202020204" pitchFamily="34" charset="0"/>
              </a:rPr>
              <a:t>s.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30C3B344-9A8C-4812-9579-81A7C0645458}"/>
              </a:ext>
            </a:extLst>
          </p:cNvPr>
          <p:cNvSpPr/>
          <p:nvPr/>
        </p:nvSpPr>
        <p:spPr>
          <a:xfrm>
            <a:off x="698500" y="4527009"/>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777442715"/>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52B613ED-9262-40CC-A712-57B0A75F70F5}"/>
                  </a:ext>
                </a:extLst>
              </p:cNvPr>
              <p:cNvSpPr/>
              <p:nvPr/>
            </p:nvSpPr>
            <p:spPr>
              <a:xfrm>
                <a:off x="127000" y="63500"/>
                <a:ext cx="11938000" cy="325512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7: Hai con lắc lò xo giống hệt nhau được treo vào hai điểm ở cùng độ cao, cách nhau 3cm. Kích thích cho hai con lắc dao động điều hòa theo phương thẳng đứng với phương trình lần lượt x1 = 3cosωt và x2 = 6cos(ωt + </a:t>
                </a:r>
                <a14:m>
                  <m:oMath xmlns:m="http://schemas.openxmlformats.org/officeDocument/2006/math">
                    <m:f>
                      <m:fPr>
                        <m:ctrlPr>
                          <a:rPr lang="vi-VN" sz="2800" b="1" i="1">
                            <a:solidFill>
                              <a:srgbClr val="FFFF00"/>
                            </a:solidFill>
                            <a:latin typeface="Cambria Math" panose="02040503050406030204" pitchFamily="18" charset="0"/>
                          </a:rPr>
                        </m:ctrlPr>
                      </m:fPr>
                      <m:num>
                        <m:r>
                          <a:rPr lang="vi-VN" sz="2800" b="1">
                            <a:solidFill>
                              <a:srgbClr val="FFFF00"/>
                            </a:solidFill>
                            <a:latin typeface="Cambria Math" panose="02040503050406030204" pitchFamily="18" charset="0"/>
                          </a:rPr>
                          <m:t>𝝅</m:t>
                        </m:r>
                      </m:num>
                      <m:den>
                        <m:r>
                          <a:rPr lang="vi-VN" sz="2800" b="1">
                            <a:solidFill>
                              <a:srgbClr val="FFFF00"/>
                            </a:solidFill>
                            <a:latin typeface="Cambria Math" panose="02040503050406030204" pitchFamily="18" charset="0"/>
                          </a:rPr>
                          <m:t>𝟑</m:t>
                        </m:r>
                      </m:den>
                    </m:f>
                  </m:oMath>
                </a14:m>
                <a:r>
                  <a:rPr lang="vi-VN" sz="2800" b="1" dirty="0">
                    <a:solidFill>
                      <a:srgbClr val="FFFF00"/>
                    </a:solidFill>
                    <a:latin typeface="UTM Swiss Condensed" panose="02000500000000000000" pitchFamily="2" charset="0"/>
                    <a:cs typeface="Times New Roman" panose="02020603050405020304" pitchFamily="18" charset="0"/>
                  </a:rPr>
                  <a:t>) cm. Trong quá trình dao động, khoảng cách lớn nhất giữa hai vật nhỏ của các con lắc bằng</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52B613ED-9262-40CC-A712-57B0A75F70F5}"/>
                  </a:ext>
                </a:extLst>
              </p:cNvPr>
              <p:cNvSpPr>
                <a:spLocks noRot="1" noChangeAspect="1" noMove="1" noResize="1" noEditPoints="1" noAdjustHandles="1" noChangeArrowheads="1" noChangeShapeType="1" noTextEdit="1"/>
              </p:cNvSpPr>
              <p:nvPr/>
            </p:nvSpPr>
            <p:spPr>
              <a:xfrm>
                <a:off x="127000" y="63500"/>
                <a:ext cx="11938000" cy="3255122"/>
              </a:xfrm>
              <a:prstGeom prst="rect">
                <a:avLst/>
              </a:prstGeom>
              <a:blipFill>
                <a:blip r:embed="rId2"/>
                <a:stretch>
                  <a:fillRect l="-916" t="-1113" r="-1680" b="-3711"/>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1FB1A325-31DE-4714-8A43-022AF7EAB486}"/>
              </a:ext>
            </a:extLst>
          </p:cNvPr>
          <p:cNvSpPr/>
          <p:nvPr/>
        </p:nvSpPr>
        <p:spPr>
          <a:xfrm>
            <a:off x="762000" y="3227187"/>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9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AA6D8F80-8398-444C-908B-E62F123FE49A}"/>
              </a:ext>
            </a:extLst>
          </p:cNvPr>
          <p:cNvSpPr/>
          <p:nvPr/>
        </p:nvSpPr>
        <p:spPr>
          <a:xfrm>
            <a:off x="3619500" y="3227187"/>
            <a:ext cx="1270000"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rPr>
              <a:t>B. </a:t>
            </a: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6 cm</a:t>
            </a:r>
          </a:p>
          <a:p>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EA602279-FEA1-47AA-AB2C-F880295B3871}"/>
              </a:ext>
            </a:extLst>
          </p:cNvPr>
          <p:cNvSpPr/>
          <p:nvPr/>
        </p:nvSpPr>
        <p:spPr>
          <a:xfrm>
            <a:off x="654150" y="436200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5,2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B5368E13-6CA6-4CF5-A769-4521D84466EC}"/>
              </a:ext>
            </a:extLst>
          </p:cNvPr>
          <p:cNvSpPr/>
          <p:nvPr/>
        </p:nvSpPr>
        <p:spPr>
          <a:xfrm>
            <a:off x="3436006" y="4396738"/>
            <a:ext cx="1636987"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8,5 cm </a:t>
            </a:r>
            <a:endParaRPr lang="vi-VN" sz="2800" b="1" dirty="0">
              <a:solidFill>
                <a:srgbClr val="FFFFFF"/>
              </a:solidFill>
              <a:latin typeface="UTM Swiss Condensed" panose="02000500000000000000" pitchFamily="2" charset="0"/>
            </a:endParaRPr>
          </a:p>
        </p:txBody>
      </p:sp>
      <p:sp>
        <p:nvSpPr>
          <p:cNvPr id="9" name="Oval 8">
            <a:extLst>
              <a:ext uri="{FF2B5EF4-FFF2-40B4-BE49-F238E27FC236}">
                <a16:creationId xmlns:a16="http://schemas.microsoft.com/office/drawing/2014/main" id="{0B9D9323-E7BE-44B5-B158-6DFEEA938CD9}"/>
              </a:ext>
            </a:extLst>
          </p:cNvPr>
          <p:cNvSpPr/>
          <p:nvPr/>
        </p:nvSpPr>
        <p:spPr>
          <a:xfrm>
            <a:off x="3556000" y="316368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10" name="Picture 9">
            <a:extLst>
              <a:ext uri="{FF2B5EF4-FFF2-40B4-BE49-F238E27FC236}">
                <a16:creationId xmlns:a16="http://schemas.microsoft.com/office/drawing/2014/main" id="{468F31C4-E0E5-485D-9E2F-419FF7E90B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671440" y="2850233"/>
            <a:ext cx="3089150" cy="3023534"/>
          </a:xfrm>
          <a:prstGeom prst="rect">
            <a:avLst/>
          </a:prstGeom>
          <a:noFill/>
          <a:ln>
            <a:noFill/>
          </a:ln>
        </p:spPr>
      </p:pic>
    </p:spTree>
    <p:extLst>
      <p:ext uri="{BB962C8B-B14F-4D97-AF65-F5344CB8AC3E}">
        <p14:creationId xmlns:p14="http://schemas.microsoft.com/office/powerpoint/2010/main" val="2612810890"/>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9">
                                            <p:bg/>
                                          </p:spTgt>
                                        </p:tgtEl>
                                        <p:attrNameLst>
                                          <p:attrName>style.visibility</p:attrName>
                                        </p:attrNameLst>
                                      </p:cBhvr>
                                      <p:to>
                                        <p:strVal val="visible"/>
                                      </p:to>
                                    </p:set>
                                    <p:anim calcmode="lin" valueType="num">
                                      <p:cBhvr>
                                        <p:cTn id="32" dur="500" fill="hold"/>
                                        <p:tgtEl>
                                          <p:spTgt spid="9">
                                            <p:bg/>
                                          </p:spTgt>
                                        </p:tgtEl>
                                        <p:attrNameLst>
                                          <p:attrName>ppt_w</p:attrName>
                                        </p:attrNameLst>
                                      </p:cBhvr>
                                      <p:tavLst>
                                        <p:tav tm="0">
                                          <p:val>
                                            <p:fltVal val="0"/>
                                          </p:val>
                                        </p:tav>
                                        <p:tav tm="100000">
                                          <p:val>
                                            <p:strVal val="#ppt_w"/>
                                          </p:val>
                                        </p:tav>
                                      </p:tavLst>
                                    </p:anim>
                                    <p:anim calcmode="lin" valueType="num">
                                      <p:cBhvr>
                                        <p:cTn id="33"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9">
                                            <p:txEl>
                                              <p:pRg st="0" end="0"/>
                                            </p:txEl>
                                          </p:spTgt>
                                        </p:tgtEl>
                                        <p:attrNameLst>
                                          <p:attrName>style.visibility</p:attrName>
                                        </p:attrNameLst>
                                      </p:cBhvr>
                                      <p:to>
                                        <p:strVal val="visible"/>
                                      </p:to>
                                    </p:set>
                                    <p:anim calcmode="lin" valueType="num">
                                      <p:cBhvr>
                                        <p:cTn id="38"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FEA1E610-E327-4687-B57F-11E48A92AF06}"/>
                  </a:ext>
                </a:extLst>
              </p:cNvPr>
              <p:cNvSpPr/>
              <p:nvPr/>
            </p:nvSpPr>
            <p:spPr>
              <a:xfrm>
                <a:off x="127000" y="63500"/>
                <a:ext cx="11938000" cy="4052456"/>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 Hai chất điểm thực hiện dao động điều hòa cùng tần số trên hai đường thẳng song song (coi như trùng nhau) có gốc tọa độ cùng nằm trên đường vuông góc chung qua O. Gọi x1 (cm) là li độ của vật 1 và v2 (cm/s) là vận tốc của vật 2 thì tại mọi thời điểm chúng liên hệ với nhau theo hệ thức: </a:t>
                </a:r>
                <a14:m>
                  <m:oMath xmlns:m="http://schemas.openxmlformats.org/officeDocument/2006/math">
                    <m:f>
                      <m:fPr>
                        <m:ctrlPr>
                          <a:rPr lang="vi-VN" sz="2800" b="1" i="1">
                            <a:solidFill>
                              <a:srgbClr val="FFFF00"/>
                            </a:solidFill>
                            <a:latin typeface="Cambria Math" panose="02040503050406030204" pitchFamily="18" charset="0"/>
                          </a:rPr>
                        </m:ctrlPr>
                      </m:fPr>
                      <m:num>
                        <m:sSubSup>
                          <m:sSubSupPr>
                            <m:ctrlPr>
                              <a:rPr lang="vi-VN" sz="2800" b="1" i="1">
                                <a:solidFill>
                                  <a:srgbClr val="FFFF00"/>
                                </a:solidFill>
                                <a:latin typeface="Cambria Math" panose="02040503050406030204" pitchFamily="18" charset="0"/>
                              </a:rPr>
                            </m:ctrlPr>
                          </m:sSubSupPr>
                          <m:e>
                            <m:r>
                              <a:rPr lang="vi-VN" sz="2800" b="1">
                                <a:solidFill>
                                  <a:srgbClr val="FFFF00"/>
                                </a:solidFill>
                                <a:latin typeface="Cambria Math" panose="02040503050406030204" pitchFamily="18" charset="0"/>
                              </a:rPr>
                              <m:t>𝒙</m:t>
                            </m:r>
                          </m:e>
                          <m:sub>
                            <m:r>
                              <a:rPr lang="vi-VN" sz="2800" b="1">
                                <a:solidFill>
                                  <a:srgbClr val="FFFF00"/>
                                </a:solidFill>
                                <a:latin typeface="Cambria Math" panose="02040503050406030204" pitchFamily="18" charset="0"/>
                              </a:rPr>
                              <m:t>𝟏</m:t>
                            </m:r>
                          </m:sub>
                          <m:sup>
                            <m:r>
                              <a:rPr lang="vi-VN" sz="2800" b="1">
                                <a:solidFill>
                                  <a:srgbClr val="FFFF00"/>
                                </a:solidFill>
                                <a:latin typeface="Cambria Math" panose="02040503050406030204" pitchFamily="18" charset="0"/>
                              </a:rPr>
                              <m:t>𝟐</m:t>
                            </m:r>
                          </m:sup>
                        </m:sSubSup>
                      </m:num>
                      <m:den>
                        <m:r>
                          <a:rPr lang="vi-VN" sz="2800" b="1">
                            <a:solidFill>
                              <a:srgbClr val="FFFF00"/>
                            </a:solidFill>
                            <a:latin typeface="Cambria Math" panose="02040503050406030204" pitchFamily="18" charset="0"/>
                          </a:rPr>
                          <m:t>𝟒</m:t>
                        </m:r>
                      </m:den>
                    </m:f>
                    <m:r>
                      <a:rPr lang="vi-VN" sz="2800" b="1">
                        <a:solidFill>
                          <a:srgbClr val="FFFF00"/>
                        </a:solidFill>
                        <a:latin typeface="Cambria Math" panose="02040503050406030204" pitchFamily="18" charset="0"/>
                      </a:rPr>
                      <m:t> + </m:t>
                    </m:r>
                    <m:f>
                      <m:fPr>
                        <m:ctrlPr>
                          <a:rPr lang="vi-VN" sz="2800" b="1" i="1">
                            <a:solidFill>
                              <a:srgbClr val="FFFF00"/>
                            </a:solidFill>
                            <a:latin typeface="Cambria Math" panose="02040503050406030204" pitchFamily="18" charset="0"/>
                          </a:rPr>
                        </m:ctrlPr>
                      </m:fPr>
                      <m:num>
                        <m:sSubSup>
                          <m:sSubSupPr>
                            <m:ctrlPr>
                              <a:rPr lang="vi-VN" sz="2800" b="1" i="1">
                                <a:solidFill>
                                  <a:srgbClr val="FFFF00"/>
                                </a:solidFill>
                                <a:latin typeface="Cambria Math" panose="02040503050406030204" pitchFamily="18" charset="0"/>
                              </a:rPr>
                            </m:ctrlPr>
                          </m:sSubSupPr>
                          <m:e>
                            <m:r>
                              <a:rPr lang="vi-VN" sz="2800" b="1">
                                <a:solidFill>
                                  <a:srgbClr val="FFFF00"/>
                                </a:solidFill>
                                <a:latin typeface="Cambria Math" panose="02040503050406030204" pitchFamily="18" charset="0"/>
                              </a:rPr>
                              <m:t>𝒗</m:t>
                            </m:r>
                          </m:e>
                          <m:sub>
                            <m:r>
                              <a:rPr lang="vi-VN" sz="2800" b="1">
                                <a:solidFill>
                                  <a:srgbClr val="FFFF00"/>
                                </a:solidFill>
                                <a:latin typeface="Cambria Math" panose="02040503050406030204" pitchFamily="18" charset="0"/>
                              </a:rPr>
                              <m:t>𝟐</m:t>
                            </m:r>
                          </m:sub>
                          <m:sup>
                            <m:r>
                              <a:rPr lang="vi-VN" sz="2800" b="1">
                                <a:solidFill>
                                  <a:srgbClr val="FFFF00"/>
                                </a:solidFill>
                                <a:latin typeface="Cambria Math" panose="02040503050406030204" pitchFamily="18" charset="0"/>
                              </a:rPr>
                              <m:t>𝟐</m:t>
                            </m:r>
                          </m:sup>
                        </m:sSubSup>
                      </m:num>
                      <m:den>
                        <m:r>
                          <a:rPr lang="vi-VN" sz="2800" b="1">
                            <a:solidFill>
                              <a:srgbClr val="FFFF00"/>
                            </a:solidFill>
                            <a:latin typeface="Cambria Math" panose="02040503050406030204" pitchFamily="18" charset="0"/>
                          </a:rPr>
                          <m:t>𝟖𝟎</m:t>
                        </m:r>
                      </m:den>
                    </m:f>
                  </m:oMath>
                </a14:m>
                <a:r>
                  <a:rPr lang="vi-VN" sz="2800" b="1" dirty="0">
                    <a:solidFill>
                      <a:srgbClr val="FFFF00"/>
                    </a:solidFill>
                    <a:latin typeface="UTM Swiss Condensed" panose="02000500000000000000" pitchFamily="2" charset="0"/>
                    <a:cs typeface="Times New Roman" panose="02020603050405020304" pitchFamily="18" charset="0"/>
                  </a:rPr>
                  <a:t> = 3. Biết rằng khoảng thời gian giữa hai lần gặp nhau liên tiếp của hai vật là </a:t>
                </a:r>
                <a14:m>
                  <m:oMath xmlns:m="http://schemas.openxmlformats.org/officeDocument/2006/math">
                    <m:f>
                      <m:fPr>
                        <m:ctrlPr>
                          <a:rPr lang="vi-VN" sz="2800" b="1" i="1">
                            <a:solidFill>
                              <a:srgbClr val="FFFF00"/>
                            </a:solidFill>
                            <a:latin typeface="Cambria Math" panose="02040503050406030204" pitchFamily="18" charset="0"/>
                          </a:rPr>
                        </m:ctrlPr>
                      </m:fPr>
                      <m:num>
                        <m:r>
                          <a:rPr lang="vi-VN" sz="2800" b="1">
                            <a:solidFill>
                              <a:srgbClr val="FFFF00"/>
                            </a:solidFill>
                            <a:latin typeface="Cambria Math" panose="02040503050406030204" pitchFamily="18" charset="0"/>
                          </a:rPr>
                          <m:t>𝟏</m:t>
                        </m:r>
                      </m:num>
                      <m:den>
                        <m:rad>
                          <m:radPr>
                            <m:degHide m:val="on"/>
                            <m:ctrlPr>
                              <a:rPr lang="vi-VN" sz="2800" b="1" i="1">
                                <a:solidFill>
                                  <a:srgbClr val="FFFF00"/>
                                </a:solidFill>
                                <a:latin typeface="Cambria Math" panose="02040503050406030204" pitchFamily="18" charset="0"/>
                              </a:rPr>
                            </m:ctrlPr>
                          </m:radPr>
                          <m:deg/>
                          <m:e>
                            <m:r>
                              <a:rPr lang="vi-VN" sz="2800" b="1">
                                <a:solidFill>
                                  <a:srgbClr val="FFFF00"/>
                                </a:solidFill>
                                <a:latin typeface="Cambria Math" panose="02040503050406030204" pitchFamily="18" charset="0"/>
                              </a:rPr>
                              <m:t>𝟐</m:t>
                            </m:r>
                          </m:e>
                        </m:rad>
                      </m:den>
                    </m:f>
                  </m:oMath>
                </a14:m>
                <a:r>
                  <a:rPr lang="vi-VN" sz="2800" b="1" dirty="0">
                    <a:solidFill>
                      <a:srgbClr val="FFFF00"/>
                    </a:solidFill>
                    <a:latin typeface="UTM Swiss Condensed" panose="02000500000000000000" pitchFamily="2" charset="0"/>
                    <a:cs typeface="Times New Roman" panose="02020603050405020304" pitchFamily="18" charset="0"/>
                  </a:rPr>
                  <a:t> s. Lấy π2 = 10. Tại thời điểm gia tốc của vật 1 là 40 cm/s2 thì gia tốc của vật 2 là</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FEA1E610-E327-4687-B57F-11E48A92AF06}"/>
                  </a:ext>
                </a:extLst>
              </p:cNvPr>
              <p:cNvSpPr>
                <a:spLocks noRot="1" noChangeAspect="1" noMove="1" noResize="1" noEditPoints="1" noAdjustHandles="1" noChangeArrowheads="1" noChangeShapeType="1" noTextEdit="1"/>
              </p:cNvSpPr>
              <p:nvPr/>
            </p:nvSpPr>
            <p:spPr>
              <a:xfrm>
                <a:off x="127000" y="63500"/>
                <a:ext cx="11938000" cy="4052456"/>
              </a:xfrm>
              <a:prstGeom prst="rect">
                <a:avLst/>
              </a:prstGeom>
              <a:blipFill>
                <a:blip r:embed="rId2"/>
                <a:stretch>
                  <a:fillRect l="-916" t="-876" r="-1680" b="-2628"/>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88B2CFF9-94B8-42E8-8E18-B6D4B2D80478}"/>
              </a:ext>
            </a:extLst>
          </p:cNvPr>
          <p:cNvSpPr/>
          <p:nvPr/>
        </p:nvSpPr>
        <p:spPr>
          <a:xfrm>
            <a:off x="1016000" y="4115956"/>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40</a:t>
            </a:r>
            <a:r>
              <a:rPr lang="vi-VN" sz="2800" b="1" dirty="0">
                <a:solidFill>
                  <a:srgbClr val="FFFFFF"/>
                </a:solidFill>
                <a:latin typeface="UTM Swiss Condensed" panose="02000500000000000000" pitchFamily="2" charset="0"/>
                <a:ea typeface="Times New Roman" panose="02020603050405020304" pitchFamily="18" charset="0"/>
              </a:rPr>
              <a:t> </a:t>
            </a:r>
            <a:r>
              <a:rPr lang="vi-VN" sz="2800" b="1" dirty="0">
                <a:solidFill>
                  <a:srgbClr val="FFFFFF"/>
                </a:solidFill>
                <a:latin typeface="UTM Swiss Condensed" panose="02000500000000000000" pitchFamily="2" charset="0"/>
                <a:ea typeface="Arial" panose="020B0604020202020204" pitchFamily="34" charset="0"/>
              </a:rPr>
              <a:t>cm/s</a:t>
            </a:r>
            <a:r>
              <a:rPr lang="vi-VN" sz="2800" b="1" baseline="30000" dirty="0">
                <a:solidFill>
                  <a:srgbClr val="FFFFFF"/>
                </a:solidFill>
                <a:latin typeface="UTM Swiss Condensed" panose="02000500000000000000" pitchFamily="2" charset="0"/>
                <a:ea typeface="Arial" panose="020B0604020202020204" pitchFamily="34" charset="0"/>
              </a:rPr>
              <a:t>2</a:t>
            </a:r>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34DFF04B-AE0E-496B-884F-4A9BE83ED127}"/>
                  </a:ext>
                </a:extLst>
              </p:cNvPr>
              <p:cNvSpPr/>
              <p:nvPr/>
            </p:nvSpPr>
            <p:spPr>
              <a:xfrm>
                <a:off x="6477000" y="4115956"/>
                <a:ext cx="3044423" cy="565155"/>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-40</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e>
                    </m:rad>
                  </m:oMath>
                </a14:m>
                <a:r>
                  <a:rPr lang="vi-VN" sz="2800" b="1" dirty="0">
                    <a:solidFill>
                      <a:srgbClr val="FFFFFF"/>
                    </a:solidFill>
                    <a:latin typeface="UTM Swiss Condensed" panose="02000500000000000000" pitchFamily="2" charset="0"/>
                    <a:ea typeface="Times New Roman" panose="02020603050405020304" pitchFamily="18" charset="0"/>
                  </a:rPr>
                  <a:t> </a:t>
                </a:r>
                <a:r>
                  <a:rPr lang="vi-VN" sz="2800" b="1" dirty="0">
                    <a:solidFill>
                      <a:srgbClr val="FFFFFF"/>
                    </a:solidFill>
                    <a:latin typeface="UTM Swiss Condensed" panose="02000500000000000000" pitchFamily="2" charset="0"/>
                    <a:ea typeface="Arial" panose="020B0604020202020204" pitchFamily="34" charset="0"/>
                  </a:rPr>
                  <a:t>cm/s</a:t>
                </a:r>
                <a:r>
                  <a:rPr lang="vi-VN" sz="2800" b="1" baseline="30000" dirty="0">
                    <a:solidFill>
                      <a:srgbClr val="FFFFFF"/>
                    </a:solidFill>
                    <a:latin typeface="UTM Swiss Condensed" panose="02000500000000000000" pitchFamily="2" charset="0"/>
                    <a:ea typeface="Arial" panose="020B0604020202020204" pitchFamily="34" charset="0"/>
                  </a:rPr>
                  <a:t>2</a:t>
                </a:r>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4" name="Rectangle 3">
                <a:extLst>
                  <a:ext uri="{FF2B5EF4-FFF2-40B4-BE49-F238E27FC236}">
                    <a16:creationId xmlns:a16="http://schemas.microsoft.com/office/drawing/2014/main" id="{34DFF04B-AE0E-496B-884F-4A9BE83ED127}"/>
                  </a:ext>
                </a:extLst>
              </p:cNvPr>
              <p:cNvSpPr>
                <a:spLocks noRot="1" noChangeAspect="1" noMove="1" noResize="1" noEditPoints="1" noAdjustHandles="1" noChangeArrowheads="1" noChangeShapeType="1" noTextEdit="1"/>
              </p:cNvSpPr>
              <p:nvPr/>
            </p:nvSpPr>
            <p:spPr>
              <a:xfrm>
                <a:off x="6477000" y="4115956"/>
                <a:ext cx="3044423" cy="565155"/>
              </a:xfrm>
              <a:prstGeom prst="rect">
                <a:avLst/>
              </a:prstGeom>
              <a:blipFill>
                <a:blip r:embed="rId3"/>
                <a:stretch>
                  <a:fillRect l="-4208" t="-4301" r="-3206" b="-279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4B0377CD-C7D6-44AB-BE05-10E578F533F1}"/>
                  </a:ext>
                </a:extLst>
              </p:cNvPr>
              <p:cNvSpPr/>
              <p:nvPr/>
            </p:nvSpPr>
            <p:spPr>
              <a:xfrm>
                <a:off x="1016000" y="4877956"/>
                <a:ext cx="3044423" cy="565155"/>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40</a:t>
                </a:r>
                <a14:m>
                  <m:oMath xmlns:m="http://schemas.openxmlformats.org/officeDocument/2006/math">
                    <m:rad>
                      <m:radPr>
                        <m:degHide m:val="on"/>
                        <m:ctrlPr>
                          <a:rPr lang="vi-VN" sz="2800" b="1" i="1">
                            <a:solidFill>
                              <a:srgbClr val="FFFFFF"/>
                            </a:solidFill>
                            <a:latin typeface="Cambria Math" panose="02040503050406030204" pitchFamily="18" charset="0"/>
                            <a:cs typeface="Times New Roman" panose="02020603050405020304" pitchFamily="18" charset="0"/>
                          </a:rPr>
                        </m:ctrlPr>
                      </m:radPr>
                      <m:deg/>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e>
                    </m:rad>
                  </m:oMath>
                </a14:m>
                <a:r>
                  <a:rPr lang="vi-VN" sz="2800" b="1" dirty="0">
                    <a:solidFill>
                      <a:srgbClr val="FFFFFF"/>
                    </a:solidFill>
                    <a:latin typeface="UTM Swiss Condensed" panose="02000500000000000000" pitchFamily="2" charset="0"/>
                    <a:ea typeface="Times New Roman" panose="02020603050405020304" pitchFamily="18" charset="0"/>
                  </a:rPr>
                  <a:t> </a:t>
                </a:r>
                <a:r>
                  <a:rPr lang="vi-VN" sz="2800" b="1" dirty="0">
                    <a:solidFill>
                      <a:srgbClr val="FFFFFF"/>
                    </a:solidFill>
                    <a:latin typeface="UTM Swiss Condensed" panose="02000500000000000000" pitchFamily="2" charset="0"/>
                    <a:ea typeface="Arial" panose="020B0604020202020204" pitchFamily="34" charset="0"/>
                  </a:rPr>
                  <a:t>cm/s</a:t>
                </a:r>
                <a:r>
                  <a:rPr lang="vi-VN" sz="2800" b="1" baseline="30000" dirty="0">
                    <a:solidFill>
                      <a:srgbClr val="FFFFFF"/>
                    </a:solidFill>
                    <a:latin typeface="UTM Swiss Condensed" panose="02000500000000000000" pitchFamily="2" charset="0"/>
                    <a:ea typeface="Arial" panose="020B0604020202020204" pitchFamily="34" charset="0"/>
                  </a:rPr>
                  <a:t>2</a:t>
                </a:r>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xmlns="">
          <p:sp>
            <p:nvSpPr>
              <p:cNvPr id="5" name="Rectangle 4">
                <a:extLst>
                  <a:ext uri="{FF2B5EF4-FFF2-40B4-BE49-F238E27FC236}">
                    <a16:creationId xmlns:a16="http://schemas.microsoft.com/office/drawing/2014/main" id="{4B0377CD-C7D6-44AB-BE05-10E578F533F1}"/>
                  </a:ext>
                </a:extLst>
              </p:cNvPr>
              <p:cNvSpPr>
                <a:spLocks noRot="1" noChangeAspect="1" noMove="1" noResize="1" noEditPoints="1" noAdjustHandles="1" noChangeArrowheads="1" noChangeShapeType="1" noTextEdit="1"/>
              </p:cNvSpPr>
              <p:nvPr/>
            </p:nvSpPr>
            <p:spPr>
              <a:xfrm>
                <a:off x="1016000" y="4877956"/>
                <a:ext cx="3044423" cy="565155"/>
              </a:xfrm>
              <a:prstGeom prst="rect">
                <a:avLst/>
              </a:prstGeom>
              <a:blipFill>
                <a:blip r:embed="rId4"/>
                <a:stretch>
                  <a:fillRect l="-4208" t="-4301" r="-3206" b="-27957"/>
                </a:stretch>
              </a:blipFill>
            </p:spPr>
            <p:txBody>
              <a:bodyPr/>
              <a:lstStyle/>
              <a:p>
                <a:r>
                  <a:rPr lang="vi-VN">
                    <a:noFill/>
                  </a:rPr>
                  <a:t> </a:t>
                </a:r>
              </a:p>
            </p:txBody>
          </p:sp>
        </mc:Fallback>
      </mc:AlternateContent>
      <p:sp>
        <p:nvSpPr>
          <p:cNvPr id="6" name="Rectangle 5">
            <a:extLst>
              <a:ext uri="{FF2B5EF4-FFF2-40B4-BE49-F238E27FC236}">
                <a16:creationId xmlns:a16="http://schemas.microsoft.com/office/drawing/2014/main" id="{999248EE-0657-407D-A455-6DEB9C324F81}"/>
              </a:ext>
            </a:extLst>
          </p:cNvPr>
          <p:cNvSpPr/>
          <p:nvPr/>
        </p:nvSpPr>
        <p:spPr>
          <a:xfrm>
            <a:off x="6477000" y="4877956"/>
            <a:ext cx="2145139"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D. </a:t>
            </a:r>
            <a:r>
              <a:rPr lang="vi-VN" sz="2800" b="1" dirty="0">
                <a:solidFill>
                  <a:srgbClr val="FFFFFF"/>
                </a:solidFill>
                <a:latin typeface="UTM Swiss Condensed" panose="02000500000000000000" pitchFamily="2" charset="0"/>
                <a:ea typeface="Arial" panose="020B0604020202020204" pitchFamily="34" charset="0"/>
              </a:rPr>
              <a:t>-40</a:t>
            </a:r>
            <a:r>
              <a:rPr lang="vi-VN" sz="2800" b="1" dirty="0">
                <a:solidFill>
                  <a:srgbClr val="FFFFFF"/>
                </a:solidFill>
                <a:latin typeface="UTM Swiss Condensed" panose="02000500000000000000" pitchFamily="2" charset="0"/>
                <a:ea typeface="Times New Roman" panose="02020603050405020304" pitchFamily="18" charset="0"/>
              </a:rPr>
              <a:t> </a:t>
            </a:r>
            <a:r>
              <a:rPr lang="vi-VN" sz="2800" b="1" dirty="0">
                <a:solidFill>
                  <a:srgbClr val="FFFFFF"/>
                </a:solidFill>
                <a:latin typeface="UTM Swiss Condensed" panose="02000500000000000000" pitchFamily="2" charset="0"/>
                <a:ea typeface="Arial" panose="020B0604020202020204" pitchFamily="34" charset="0"/>
              </a:rPr>
              <a:t>cm/s</a:t>
            </a:r>
            <a:r>
              <a:rPr lang="vi-VN" sz="2800" b="1" baseline="30000" dirty="0">
                <a:solidFill>
                  <a:srgbClr val="FFFFFF"/>
                </a:solidFill>
                <a:latin typeface="UTM Swiss Condensed" panose="02000500000000000000" pitchFamily="2" charset="0"/>
                <a:ea typeface="Arial" panose="020B0604020202020204" pitchFamily="34" charset="0"/>
              </a:rPr>
              <a:t>2</a:t>
            </a:r>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1B922FEE-5CEE-4D8F-B04E-9A34C7D0AFF5}"/>
              </a:ext>
            </a:extLst>
          </p:cNvPr>
          <p:cNvSpPr/>
          <p:nvPr/>
        </p:nvSpPr>
        <p:spPr>
          <a:xfrm>
            <a:off x="6413500" y="481445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987587988"/>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6981D6-AD36-4544-9A2B-6322B826DFCE}"/>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 Một chất điểm dao động điều hòa dọc theo trục Ox có vận tốc bằng không tại hai thời điểm liên tiếp (gần nhau nhất) </a:t>
            </a:r>
            <a:r>
              <a:rPr lang="vi-VN" sz="2800" b="1">
                <a:solidFill>
                  <a:srgbClr val="FFFF00"/>
                </a:solidFill>
                <a:latin typeface="UTM Swiss Condensed" panose="02000500000000000000" pitchFamily="2" charset="0"/>
                <a:cs typeface="Times New Roman" panose="02020603050405020304" pitchFamily="18" charset="0"/>
              </a:rPr>
              <a:t>là </a:t>
            </a:r>
            <a:r>
              <a:rPr lang="pt-BR" sz="2800" b="1">
                <a:solidFill>
                  <a:srgbClr val="FFFF00"/>
                </a:solidFill>
                <a:latin typeface="UTM Swiss Condensed" panose="02000500000000000000" pitchFamily="2" charset="0"/>
                <a:cs typeface="Times New Roman" panose="02020603050405020304" pitchFamily="18" charset="0"/>
              </a:rPr>
              <a:t>t1 = 1,75 s; t2 = 2,5 s</a:t>
            </a:r>
            <a:r>
              <a:rPr lang="vi-VN" sz="2800" b="1">
                <a:solidFill>
                  <a:srgbClr val="FFFF00"/>
                </a:solidFill>
                <a:latin typeface="UTM Swiss Condensed" panose="02000500000000000000" pitchFamily="2" charset="0"/>
                <a:cs typeface="Times New Roman" panose="02020603050405020304" pitchFamily="18" charset="0"/>
              </a:rPr>
              <a:t>; </a:t>
            </a:r>
            <a:r>
              <a:rPr lang="vi-VN" sz="2800" b="1" dirty="0">
                <a:solidFill>
                  <a:srgbClr val="FFFF00"/>
                </a:solidFill>
                <a:latin typeface="UTM Swiss Condensed" panose="02000500000000000000" pitchFamily="2" charset="0"/>
                <a:cs typeface="Times New Roman" panose="02020603050405020304" pitchFamily="18" charset="0"/>
              </a:rPr>
              <a:t>tốc độ trung bình trong khoảng thời gian đó là 16 cm/s. Ở thời điểm t = 0 chất điểm ở cách gốc tọa độ một khoảng là:</a:t>
            </a:r>
          </a:p>
          <a:p>
            <a:pPr marL="629920" indent="-629920" algn="just">
              <a:lnSpc>
                <a:spcPct val="115000"/>
              </a:lnSpc>
              <a:spcBef>
                <a:spcPts val="600"/>
              </a:spcBef>
              <a:tabLst>
                <a:tab pos="629920" algn="l"/>
              </a:tabLst>
            </a:pPr>
            <a:r>
              <a:rPr lang="vi-VN" sz="2800" b="1">
                <a:solidFill>
                  <a:srgbClr val="FFFF00"/>
                </a:solidFill>
                <a:latin typeface="UTM Swiss Condensed" panose="02000500000000000000" pitchFamily="2" charset="0"/>
                <a:cs typeface="Times New Roman" panose="02020603050405020304" pitchFamily="18" charset="0"/>
              </a:rPr>
              <a:t>	 </a:t>
            </a:r>
            <a:endParaRPr lang="vi-VN" sz="2800" b="1" dirty="0">
              <a:solidFill>
                <a:srgbClr val="FFFF0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1DAF983-7735-4ED1-903A-B8894D739DEF}"/>
              </a:ext>
            </a:extLst>
          </p:cNvPr>
          <p:cNvSpPr/>
          <p:nvPr/>
        </p:nvSpPr>
        <p:spPr>
          <a:xfrm>
            <a:off x="762000" y="256880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2cm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4A3FD9E4-549A-469E-B6E8-86D5286D4911}"/>
              </a:ext>
            </a:extLst>
          </p:cNvPr>
          <p:cNvSpPr/>
          <p:nvPr/>
        </p:nvSpPr>
        <p:spPr>
          <a:xfrm>
            <a:off x="3619500" y="256880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4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E56C1971-D3DA-426B-A805-0B52C82A375B}"/>
              </a:ext>
            </a:extLst>
          </p:cNvPr>
          <p:cNvSpPr/>
          <p:nvPr/>
        </p:nvSpPr>
        <p:spPr>
          <a:xfrm>
            <a:off x="6477000" y="2568801"/>
            <a:ext cx="2121093" cy="523220"/>
          </a:xfrm>
          <a:prstGeom prst="rect">
            <a:avLst/>
          </a:prstGeom>
        </p:spPr>
        <p:txBody>
          <a:bodyPr wrap="none">
            <a:spAutoFit/>
          </a:bodyPr>
          <a:lstStyle/>
          <a:p>
            <a:r>
              <a:rPr lang="pt-BR" sz="2800" b="1" dirty="0">
                <a:solidFill>
                  <a:srgbClr val="FFFFFF"/>
                </a:solidFill>
                <a:latin typeface="UTM Swiss Condensed" panose="02000500000000000000" pitchFamily="2" charset="0"/>
                <a:ea typeface="Arial" panose="020B0604020202020204" pitchFamily="34" charset="0"/>
              </a:rPr>
              <a:t>C. </a:t>
            </a:r>
            <a:r>
              <a:rPr lang="vi-VN" sz="2800" b="1" dirty="0">
                <a:solidFill>
                  <a:srgbClr val="FFFFFF"/>
                </a:solidFill>
                <a:latin typeface="UTM Swiss Condensed" panose="02000500000000000000" pitchFamily="2" charset="0"/>
                <a:ea typeface="Arial" panose="020B0604020202020204" pitchFamily="34" charset="0"/>
              </a:rPr>
              <a:t>3cm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9EA3EDB7-212C-4053-80BB-B6A5367F9AFB}"/>
              </a:ext>
            </a:extLst>
          </p:cNvPr>
          <p:cNvSpPr/>
          <p:nvPr/>
        </p:nvSpPr>
        <p:spPr>
          <a:xfrm>
            <a:off x="9334500" y="2568801"/>
            <a:ext cx="1277914"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a:t>
            </a:r>
            <a:r>
              <a:rPr lang="vi-VN" sz="2800" b="1">
                <a:solidFill>
                  <a:srgbClr val="FFFFFF"/>
                </a:solidFill>
                <a:latin typeface="UTM Swiss Condensed" panose="02000500000000000000" pitchFamily="2" charset="0"/>
                <a:ea typeface="Arial" panose="020B0604020202020204" pitchFamily="34" charset="0"/>
              </a:rPr>
              <a:t>. 1cm </a:t>
            </a:r>
            <a:endParaRPr lang="vi-VN" sz="2800" b="1" dirty="0">
              <a:solidFill>
                <a:srgbClr val="FFFFFF"/>
              </a:solidFill>
              <a:latin typeface="UTM Swiss Condensed" panose="02000500000000000000" pitchFamily="2" charset="0"/>
            </a:endParaRPr>
          </a:p>
        </p:txBody>
      </p:sp>
      <p:sp>
        <p:nvSpPr>
          <p:cNvPr id="8" name="Oval 7">
            <a:extLst>
              <a:ext uri="{FF2B5EF4-FFF2-40B4-BE49-F238E27FC236}">
                <a16:creationId xmlns:a16="http://schemas.microsoft.com/office/drawing/2014/main" id="{CFBA5052-7FD9-48DF-ACB9-CABC3FDA6528}"/>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814937225"/>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bg/>
                                          </p:spTgt>
                                        </p:tgtEl>
                                        <p:attrNameLst>
                                          <p:attrName>style.visibility</p:attrName>
                                        </p:attrNameLst>
                                      </p:cBhvr>
                                      <p:to>
                                        <p:strVal val="visible"/>
                                      </p:to>
                                    </p:set>
                                    <p:anim calcmode="lin" valueType="num">
                                      <p:cBhvr>
                                        <p:cTn id="27" dur="500" fill="hold"/>
                                        <p:tgtEl>
                                          <p:spTgt spid="8">
                                            <p:bg/>
                                          </p:spTgt>
                                        </p:tgtEl>
                                        <p:attrNameLst>
                                          <p:attrName>ppt_w</p:attrName>
                                        </p:attrNameLst>
                                      </p:cBhvr>
                                      <p:tavLst>
                                        <p:tav tm="0">
                                          <p:val>
                                            <p:fltVal val="0"/>
                                          </p:val>
                                        </p:tav>
                                        <p:tav tm="100000">
                                          <p:val>
                                            <p:strVal val="#ppt_w"/>
                                          </p:val>
                                        </p:tav>
                                      </p:tavLst>
                                    </p:anim>
                                    <p:anim calcmode="lin" valueType="num">
                                      <p:cBhvr>
                                        <p:cTn id="28" dur="500" fill="hold"/>
                                        <p:tgtEl>
                                          <p:spTgt spid="8">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8" grpId="0" build="p"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3705</Words>
  <Application>Microsoft Office PowerPoint</Application>
  <PresentationFormat>Widescreen</PresentationFormat>
  <Paragraphs>185</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Cambria Math</vt:lpstr>
      <vt:lpstr>Times New Roman</vt:lpstr>
      <vt:lpstr>UTM Swiss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HUY HUNG</dc:creator>
  <cp:lastModifiedBy>NGUYEN HUY HUNG</cp:lastModifiedBy>
  <cp:revision>7</cp:revision>
  <dcterms:created xsi:type="dcterms:W3CDTF">2020-09-03T05:49:41Z</dcterms:created>
  <dcterms:modified xsi:type="dcterms:W3CDTF">2020-09-03T06:50:14Z</dcterms:modified>
</cp:coreProperties>
</file>