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75" r:id="rId2"/>
    <p:sldId id="268" r:id="rId3"/>
    <p:sldId id="276" r:id="rId4"/>
    <p:sldId id="277" r:id="rId5"/>
    <p:sldId id="291" r:id="rId6"/>
    <p:sldId id="278" r:id="rId7"/>
    <p:sldId id="279" r:id="rId8"/>
    <p:sldId id="292" r:id="rId9"/>
    <p:sldId id="293" r:id="rId10"/>
    <p:sldId id="269" r:id="rId11"/>
    <p:sldId id="294" r:id="rId12"/>
    <p:sldId id="274" r:id="rId13"/>
    <p:sldId id="295" r:id="rId14"/>
    <p:sldId id="283" r:id="rId15"/>
    <p:sldId id="296" r:id="rId16"/>
    <p:sldId id="297" r:id="rId17"/>
    <p:sldId id="298" r:id="rId18"/>
    <p:sldId id="315" r:id="rId19"/>
    <p:sldId id="300" r:id="rId20"/>
    <p:sldId id="301" r:id="rId21"/>
    <p:sldId id="302" r:id="rId22"/>
    <p:sldId id="304" r:id="rId23"/>
    <p:sldId id="305" r:id="rId24"/>
    <p:sldId id="306" r:id="rId25"/>
    <p:sldId id="307" r:id="rId26"/>
    <p:sldId id="308" r:id="rId27"/>
    <p:sldId id="309" r:id="rId28"/>
    <p:sldId id="310" r:id="rId29"/>
    <p:sldId id="312" r:id="rId30"/>
    <p:sldId id="313" r:id="rId31"/>
    <p:sldId id="285" r:id="rId32"/>
    <p:sldId id="314" r:id="rId33"/>
    <p:sldId id="286" r:id="rId34"/>
    <p:sldId id="287" r:id="rId35"/>
    <p:sldId id="288" r:id="rId36"/>
    <p:sldId id="290" r:id="rId3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eu Phan Van" initials="" lastIdx="2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CC"/>
    <a:srgbClr val="66FFFF"/>
    <a:srgbClr val="CCFF33"/>
    <a:srgbClr val="FFFF00"/>
    <a:srgbClr val="33CC33"/>
    <a:srgbClr val="B13134"/>
    <a:srgbClr val="BE43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8" autoAdjust="0"/>
    <p:restoredTop sz="88000" autoAdjust="0"/>
  </p:normalViewPr>
  <p:slideViewPr>
    <p:cSldViewPr snapToGrid="0">
      <p:cViewPr varScale="1">
        <p:scale>
          <a:sx n="69" d="100"/>
          <a:sy n="69" d="100"/>
        </p:scale>
        <p:origin x="1157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AE1A252-E4E9-4FB5-AC86-F4AECFC75E05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897F36F-CAE5-4E4E-A3A2-50256CB475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="1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6C7DE4-3B44-4EED-9D20-F324B8F47C44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97F36F-CAE5-4E4E-A3A2-50256CB475D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512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2213" y="6550025"/>
            <a:ext cx="712787" cy="273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575" y="6326188"/>
            <a:ext cx="704850" cy="5286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4300" y="6586538"/>
            <a:ext cx="168275" cy="1920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559425" y="6586538"/>
            <a:ext cx="168275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7" name="TextBox 9"/>
          <p:cNvSpPr txBox="1"/>
          <p:nvPr userDrawn="1"/>
        </p:nvSpPr>
        <p:spPr>
          <a:xfrm>
            <a:off x="153988" y="0"/>
            <a:ext cx="1039067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Unit Hello</a:t>
            </a:r>
          </a:p>
        </p:txBody>
      </p:sp>
      <p:pic>
        <p:nvPicPr>
          <p:cNvPr id="8" name="Picture 17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53988" y="6421438"/>
            <a:ext cx="29416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2213" y="6550025"/>
            <a:ext cx="712787" cy="273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15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575" y="6326188"/>
            <a:ext cx="704850" cy="5286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16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4300" y="6586538"/>
            <a:ext cx="168275" cy="1920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7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559425" y="6586538"/>
            <a:ext cx="168275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pic>
        <p:nvPicPr>
          <p:cNvPr id="7" name="Picture 13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53988" y="6421438"/>
            <a:ext cx="29416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B901311E-A957-F9A7-9359-E3E2A66F4B67}"/>
              </a:ext>
            </a:extLst>
          </p:cNvPr>
          <p:cNvSpPr txBox="1"/>
          <p:nvPr userDrawn="1"/>
        </p:nvSpPr>
        <p:spPr>
          <a:xfrm>
            <a:off x="153988" y="0"/>
            <a:ext cx="1039067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Unit Hello</a:t>
            </a:r>
          </a:p>
        </p:txBody>
      </p:sp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21CD2-C6BD-4194-84CD-B30C08D1FCEA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6E616-4A41-4410-86EE-6F61C5FDFA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056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CEEDF6F5-5303-4FA3-AEE8-FE817D05E462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C0560593-6452-47F9-BD03-ACD421B68F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ransition spd="med">
    <p:split orient="vert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31800" y="-236538"/>
            <a:ext cx="13055600" cy="7331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extBox 4"/>
          <p:cNvSpPr txBox="1">
            <a:spLocks noChangeArrowheads="1"/>
          </p:cNvSpPr>
          <p:nvPr/>
        </p:nvSpPr>
        <p:spPr bwMode="auto">
          <a:xfrm>
            <a:off x="5364163" y="2092325"/>
            <a:ext cx="634365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Calibri" pitchFamily="34" charset="0"/>
              </a:rPr>
              <a:t>Hello 2</a:t>
            </a:r>
            <a:endParaRPr lang="en-US" sz="6000" b="1">
              <a:solidFill>
                <a:srgbClr val="00B050"/>
              </a:solidFill>
              <a:latin typeface="Calibri" pitchFamily="34" charset="0"/>
            </a:endParaRPr>
          </a:p>
          <a:p>
            <a:pPr algn="ctr"/>
            <a:r>
              <a:rPr lang="en-US" sz="6000" b="1">
                <a:solidFill>
                  <a:srgbClr val="0070C0"/>
                </a:solidFill>
                <a:latin typeface="Calibri" pitchFamily="34" charset="0"/>
              </a:rPr>
              <a:t>Pages 7 - 8 - 9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6691" y="541683"/>
            <a:ext cx="8876210" cy="5774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extBox 8"/>
          <p:cNvSpPr txBox="1">
            <a:spLocks noChangeArrowheads="1"/>
          </p:cNvSpPr>
          <p:nvPr/>
        </p:nvSpPr>
        <p:spPr bwMode="auto">
          <a:xfrm>
            <a:off x="4860131" y="3826678"/>
            <a:ext cx="2471737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alibri" pitchFamily="34" charset="0"/>
              </a:rPr>
              <a:t>Practice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4"/>
          <p:cNvSpPr>
            <a:spLocks noChangeArrowheads="1"/>
          </p:cNvSpPr>
          <p:nvPr/>
        </p:nvSpPr>
        <p:spPr bwMode="auto">
          <a:xfrm>
            <a:off x="1092200" y="500063"/>
            <a:ext cx="100790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4000" b="1" dirty="0">
                <a:solidFill>
                  <a:schemeClr val="hlink"/>
                </a:solidFill>
                <a:latin typeface="Calibri" pitchFamily="34" charset="0"/>
              </a:rPr>
              <a:t>5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 Ask and answer questions about the sports in Exercise 4. </a:t>
            </a:r>
          </a:p>
        </p:txBody>
      </p:sp>
      <p:sp>
        <p:nvSpPr>
          <p:cNvPr id="28674" name="Rectangle 5"/>
          <p:cNvSpPr>
            <a:spLocks noChangeArrowheads="1"/>
          </p:cNvSpPr>
          <p:nvPr/>
        </p:nvSpPr>
        <p:spPr bwMode="auto">
          <a:xfrm>
            <a:off x="1450975" y="2300288"/>
            <a:ext cx="4298950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>
                <a:solidFill>
                  <a:schemeClr val="hlink"/>
                </a:solidFill>
                <a:latin typeface="Calibri" pitchFamily="34" charset="0"/>
              </a:rPr>
              <a:t>A: Can you </a:t>
            </a:r>
            <a:r>
              <a:rPr lang="en-US" sz="3200" u="sng">
                <a:solidFill>
                  <a:schemeClr val="hlink"/>
                </a:solidFill>
                <a:latin typeface="Calibri" pitchFamily="34" charset="0"/>
              </a:rPr>
              <a:t>play football</a:t>
            </a:r>
            <a:r>
              <a:rPr lang="en-US" sz="3200">
                <a:solidFill>
                  <a:schemeClr val="hlink"/>
                </a:solidFill>
                <a:latin typeface="Calibri" pitchFamily="34" charset="0"/>
              </a:rPr>
              <a:t>?</a:t>
            </a:r>
          </a:p>
          <a:p>
            <a:r>
              <a:rPr lang="en-US" sz="3200">
                <a:solidFill>
                  <a:schemeClr val="hlink"/>
                </a:solidFill>
                <a:latin typeface="Calibri" pitchFamily="34" charset="0"/>
              </a:rPr>
              <a:t> </a:t>
            </a:r>
          </a:p>
          <a:p>
            <a:r>
              <a:rPr lang="en-US" sz="3200">
                <a:solidFill>
                  <a:schemeClr val="hlink"/>
                </a:solidFill>
                <a:latin typeface="Calibri" pitchFamily="34" charset="0"/>
              </a:rPr>
              <a:t>B: Yes, I can./No, I can’t.</a:t>
            </a:r>
            <a:r>
              <a:rPr lang="en-US"/>
              <a:t> </a:t>
            </a:r>
          </a:p>
        </p:txBody>
      </p:sp>
      <p:sp>
        <p:nvSpPr>
          <p:cNvPr id="28675" name="Text Box 6"/>
          <p:cNvSpPr txBox="1">
            <a:spLocks noChangeArrowheads="1"/>
          </p:cNvSpPr>
          <p:nvPr/>
        </p:nvSpPr>
        <p:spPr bwMode="auto">
          <a:xfrm>
            <a:off x="7242175" y="1327150"/>
            <a:ext cx="4335463" cy="27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do martial arts?</a:t>
            </a:r>
          </a:p>
          <a:p>
            <a:pPr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play basketball?</a:t>
            </a:r>
          </a:p>
          <a:p>
            <a:pPr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do gymnastics?</a:t>
            </a:r>
          </a:p>
          <a:p>
            <a:pPr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play tennis?</a:t>
            </a:r>
          </a:p>
        </p:txBody>
      </p:sp>
      <p:sp>
        <p:nvSpPr>
          <p:cNvPr id="28676" name="Line 7"/>
          <p:cNvSpPr>
            <a:spLocks noChangeShapeType="1"/>
          </p:cNvSpPr>
          <p:nvPr/>
        </p:nvSpPr>
        <p:spPr bwMode="auto">
          <a:xfrm flipV="1">
            <a:off x="5737225" y="1695450"/>
            <a:ext cx="1577975" cy="855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77" name="Line 8"/>
          <p:cNvSpPr>
            <a:spLocks noChangeShapeType="1"/>
          </p:cNvSpPr>
          <p:nvPr/>
        </p:nvSpPr>
        <p:spPr bwMode="auto">
          <a:xfrm flipV="1">
            <a:off x="5692775" y="2419350"/>
            <a:ext cx="1533525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78" name="Line 9"/>
          <p:cNvSpPr>
            <a:spLocks noChangeShapeType="1"/>
          </p:cNvSpPr>
          <p:nvPr/>
        </p:nvSpPr>
        <p:spPr bwMode="auto">
          <a:xfrm>
            <a:off x="5707063" y="2566988"/>
            <a:ext cx="1535112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79" name="Line 10"/>
          <p:cNvSpPr>
            <a:spLocks noChangeShapeType="1"/>
          </p:cNvSpPr>
          <p:nvPr/>
        </p:nvSpPr>
        <p:spPr bwMode="auto">
          <a:xfrm>
            <a:off x="5692775" y="2551113"/>
            <a:ext cx="1533525" cy="1298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3426" y="655982"/>
            <a:ext cx="9667875" cy="5705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2915824" y="2886421"/>
            <a:ext cx="374967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Calibri" pitchFamily="34" charset="0"/>
              </a:rPr>
              <a:t>Production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1163161" y="2895600"/>
            <a:ext cx="1052861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Peter can play football, basketball, and tennis. He can’t do martial arts or gymnastics</a:t>
            </a:r>
            <a:r>
              <a:rPr lang="en-US" sz="3200" dirty="0"/>
              <a:t>.</a:t>
            </a:r>
          </a:p>
        </p:txBody>
      </p:sp>
      <p:sp>
        <p:nvSpPr>
          <p:cNvPr id="30722" name="Rectangle 5"/>
          <p:cNvSpPr>
            <a:spLocks noChangeArrowheads="1"/>
          </p:cNvSpPr>
          <p:nvPr/>
        </p:nvSpPr>
        <p:spPr bwMode="auto">
          <a:xfrm>
            <a:off x="2063750" y="552450"/>
            <a:ext cx="80200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hlink"/>
                </a:solidFill>
                <a:latin typeface="Calibri" pitchFamily="34" charset="0"/>
              </a:rPr>
              <a:t>6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 Tell the class what your partner can/can’t do.</a:t>
            </a: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5043489" y="1843088"/>
            <a:ext cx="1591488" cy="5794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Example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/>
      <p:bldP spid="440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/>
          </p:cNvPicPr>
          <p:nvPr/>
        </p:nvPicPr>
        <p:blipFill>
          <a:blip r:embed="rId2"/>
          <a:srcRect b="4123"/>
          <a:stretch>
            <a:fillRect/>
          </a:stretch>
        </p:blipFill>
        <p:spPr bwMode="auto">
          <a:xfrm>
            <a:off x="1083365" y="636104"/>
            <a:ext cx="10431532" cy="5585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TextBox 2"/>
          <p:cNvSpPr txBox="1">
            <a:spLocks noChangeArrowheads="1"/>
          </p:cNvSpPr>
          <p:nvPr/>
        </p:nvSpPr>
        <p:spPr bwMode="auto">
          <a:xfrm>
            <a:off x="4438582" y="4073663"/>
            <a:ext cx="2687637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alibri" pitchFamily="34" charset="0"/>
              </a:rPr>
              <a:t>Writing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4"/>
          <p:cNvSpPr txBox="1">
            <a:spLocks noChangeArrowheads="1"/>
          </p:cNvSpPr>
          <p:nvPr/>
        </p:nvSpPr>
        <p:spPr bwMode="auto">
          <a:xfrm>
            <a:off x="0" y="622300"/>
            <a:ext cx="2419350" cy="579438"/>
          </a:xfrm>
          <a:prstGeom prst="rect">
            <a:avLst/>
          </a:prstGeom>
          <a:solidFill>
            <a:srgbClr val="33CC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Pre-writing</a:t>
            </a:r>
          </a:p>
        </p:txBody>
      </p:sp>
      <p:sp>
        <p:nvSpPr>
          <p:cNvPr id="32770" name="Rectangle 5"/>
          <p:cNvSpPr>
            <a:spLocks noChangeArrowheads="1"/>
          </p:cNvSpPr>
          <p:nvPr/>
        </p:nvSpPr>
        <p:spPr bwMode="auto">
          <a:xfrm>
            <a:off x="2638425" y="542925"/>
            <a:ext cx="66436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4000" b="1">
                <a:solidFill>
                  <a:schemeClr val="hlink"/>
                </a:solidFill>
                <a:latin typeface="Calibri" pitchFamily="34" charset="0"/>
              </a:rPr>
              <a:t>7</a:t>
            </a:r>
            <a:r>
              <a:rPr lang="en-US" sz="3200">
                <a:solidFill>
                  <a:schemeClr val="hlink"/>
                </a:solidFill>
                <a:latin typeface="Calibri" pitchFamily="34" charset="0"/>
              </a:rPr>
              <a:t> Complete the profile about yourself.</a:t>
            </a:r>
            <a:r>
              <a:rPr lang="en-US" sz="3200">
                <a:latin typeface="Calibri" pitchFamily="34" charset="0"/>
              </a:rPr>
              <a:t> </a:t>
            </a:r>
          </a:p>
        </p:txBody>
      </p:sp>
      <p:pic>
        <p:nvPicPr>
          <p:cNvPr id="32771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9131" y="1657350"/>
            <a:ext cx="8313738" cy="416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4"/>
          <p:cNvSpPr txBox="1">
            <a:spLocks noChangeArrowheads="1"/>
          </p:cNvSpPr>
          <p:nvPr/>
        </p:nvSpPr>
        <p:spPr bwMode="auto">
          <a:xfrm>
            <a:off x="0" y="622300"/>
            <a:ext cx="2714625" cy="579438"/>
          </a:xfrm>
          <a:prstGeom prst="rect">
            <a:avLst/>
          </a:prstGeom>
          <a:solidFill>
            <a:srgbClr val="33CC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While-writing</a:t>
            </a:r>
          </a:p>
        </p:txBody>
      </p:sp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2886075" y="631825"/>
            <a:ext cx="87995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Write a blog entry about yourself (about 30 words). </a:t>
            </a:r>
          </a:p>
        </p:txBody>
      </p:sp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4713" y="2820988"/>
            <a:ext cx="5326062" cy="250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2789238" y="1812925"/>
            <a:ext cx="1857375" cy="5794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Example</a:t>
            </a:r>
          </a:p>
        </p:txBody>
      </p:sp>
      <p:pic>
        <p:nvPicPr>
          <p:cNvPr id="4608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72413" y="1463675"/>
            <a:ext cx="3700462" cy="465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4"/>
          <p:cNvSpPr txBox="1">
            <a:spLocks noChangeArrowheads="1"/>
          </p:cNvSpPr>
          <p:nvPr/>
        </p:nvSpPr>
        <p:spPr bwMode="auto">
          <a:xfrm>
            <a:off x="0" y="622300"/>
            <a:ext cx="2330450" cy="579438"/>
          </a:xfrm>
          <a:prstGeom prst="rect">
            <a:avLst/>
          </a:prstGeom>
          <a:solidFill>
            <a:srgbClr val="33CC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Post-writing</a:t>
            </a:r>
          </a:p>
        </p:txBody>
      </p:sp>
      <p:sp>
        <p:nvSpPr>
          <p:cNvPr id="34818" name="Rectangle 5"/>
          <p:cNvSpPr>
            <a:spLocks noChangeArrowheads="1"/>
          </p:cNvSpPr>
          <p:nvPr/>
        </p:nvSpPr>
        <p:spPr bwMode="auto">
          <a:xfrm>
            <a:off x="279400" y="1196975"/>
            <a:ext cx="11912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3000" dirty="0">
                <a:solidFill>
                  <a:schemeClr val="hlink"/>
                </a:solidFill>
                <a:latin typeface="Calibri" pitchFamily="34" charset="0"/>
              </a:rPr>
              <a:t>Exchange your papers. Put a tick if your friend’s paper meets the criteria. Underline grammar mistakes. Circle spelling mistakes. </a:t>
            </a:r>
          </a:p>
        </p:txBody>
      </p:sp>
      <p:sp>
        <p:nvSpPr>
          <p:cNvPr id="34819" name="Rectangle 6"/>
          <p:cNvSpPr>
            <a:spLocks noChangeArrowheads="1"/>
          </p:cNvSpPr>
          <p:nvPr/>
        </p:nvSpPr>
        <p:spPr bwMode="auto">
          <a:xfrm>
            <a:off x="4616450" y="528638"/>
            <a:ext cx="27765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hlink"/>
                </a:solidFill>
                <a:latin typeface="Calibri" pitchFamily="34" charset="0"/>
              </a:rPr>
              <a:t>Peer correction</a:t>
            </a:r>
          </a:p>
        </p:txBody>
      </p:sp>
      <p:graphicFrame>
        <p:nvGraphicFramePr>
          <p:cNvPr id="34857" name="Group 41"/>
          <p:cNvGraphicFramePr>
            <a:graphicFrameLocks noGrp="1"/>
          </p:cNvGraphicFramePr>
          <p:nvPr>
            <p:ph idx="4294967295"/>
          </p:nvPr>
        </p:nvGraphicFramePr>
        <p:xfrm>
          <a:off x="1058863" y="2193925"/>
          <a:ext cx="10013950" cy="4156964"/>
        </p:xfrm>
        <a:graphic>
          <a:graphicData uri="http://schemas.openxmlformats.org/drawingml/2006/table">
            <a:tbl>
              <a:tblPr/>
              <a:tblGrid>
                <a:gridCol w="5253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2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79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45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Criteria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Name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City/town/village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Country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Sport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Spelling mistakes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Circle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Grammar mistakes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Underline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Oval 1">
            <a:extLst>
              <a:ext uri="{FF2B5EF4-FFF2-40B4-BE49-F238E27FC236}">
                <a16:creationId xmlns:a16="http://schemas.microsoft.com/office/drawing/2014/main" id="{3C8D0645-6AC6-E5A3-1EF3-0CDE3CAF1557}"/>
              </a:ext>
            </a:extLst>
          </p:cNvPr>
          <p:cNvSpPr/>
          <p:nvPr/>
        </p:nvSpPr>
        <p:spPr>
          <a:xfrm>
            <a:off x="7851913" y="5327374"/>
            <a:ext cx="1689652" cy="4373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8FFA2FE-3862-1092-2BFF-FADE4E6856B2}"/>
              </a:ext>
            </a:extLst>
          </p:cNvPr>
          <p:cNvCxnSpPr/>
          <p:nvPr/>
        </p:nvCxnSpPr>
        <p:spPr>
          <a:xfrm>
            <a:off x="7976428" y="6265518"/>
            <a:ext cx="15651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914650" y="2209800"/>
            <a:ext cx="6500813" cy="1414463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6000" b="1">
                <a:solidFill>
                  <a:srgbClr val="FFFFFF"/>
                </a:solidFill>
                <a:cs typeface="Arial" charset="0"/>
              </a:rPr>
              <a:t>Grammar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6165" y="616226"/>
            <a:ext cx="9215846" cy="5625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TextBox 2"/>
          <p:cNvSpPr txBox="1">
            <a:spLocks noChangeArrowheads="1"/>
          </p:cNvSpPr>
          <p:nvPr/>
        </p:nvSpPr>
        <p:spPr bwMode="auto">
          <a:xfrm>
            <a:off x="4613412" y="3918858"/>
            <a:ext cx="3987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Calibri" pitchFamily="34" charset="0"/>
              </a:rPr>
              <a:t>Presentation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82563" y="1774825"/>
            <a:ext cx="3257550" cy="66198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85738" y="2786063"/>
            <a:ext cx="3257550" cy="661987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FFFF"/>
                </a:solidFill>
                <a:cs typeface="Arial" charset="0"/>
              </a:rPr>
              <a:t>Grammar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88913" y="4692650"/>
            <a:ext cx="3255962" cy="66198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201613" y="5759450"/>
            <a:ext cx="3255962" cy="66198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79388" y="3749675"/>
            <a:ext cx="3257550" cy="661988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FFFF"/>
                </a:solidFill>
                <a:cs typeface="Arial" charset="0"/>
              </a:rPr>
              <a:t>Writing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79388" y="708026"/>
            <a:ext cx="3255962" cy="66198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503" y="1370013"/>
            <a:ext cx="2525355" cy="40090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8310" y="1341002"/>
            <a:ext cx="2417119" cy="40136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4881" y="1341002"/>
            <a:ext cx="2417119" cy="40136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913" y="804863"/>
            <a:ext cx="8847137" cy="534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48750" y="2865438"/>
            <a:ext cx="314325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7700"/>
            <a:ext cx="8848725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74113" y="695325"/>
            <a:ext cx="3048000" cy="51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531600" y="5014913"/>
            <a:ext cx="350838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892" name="Group 9"/>
          <p:cNvGrpSpPr>
            <a:grpSpLocks/>
          </p:cNvGrpSpPr>
          <p:nvPr/>
        </p:nvGrpSpPr>
        <p:grpSpPr bwMode="auto">
          <a:xfrm>
            <a:off x="8774113" y="695325"/>
            <a:ext cx="3108325" cy="5199063"/>
            <a:chOff x="5527" y="438"/>
            <a:chExt cx="1958" cy="3275"/>
          </a:xfrm>
        </p:grpSpPr>
        <p:pic>
          <p:nvPicPr>
            <p:cNvPr id="37893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527" y="438"/>
              <a:ext cx="1920" cy="3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894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264" y="3159"/>
              <a:ext cx="221" cy="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1863" y="533636"/>
            <a:ext cx="8784771" cy="5790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TextBox 8"/>
          <p:cNvSpPr txBox="1">
            <a:spLocks noChangeArrowheads="1"/>
          </p:cNvSpPr>
          <p:nvPr/>
        </p:nvSpPr>
        <p:spPr bwMode="auto">
          <a:xfrm>
            <a:off x="4860131" y="3864447"/>
            <a:ext cx="2471737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alibri" pitchFamily="34" charset="0"/>
              </a:rPr>
              <a:t>Practice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4"/>
          <p:cNvSpPr>
            <a:spLocks noChangeArrowheads="1"/>
          </p:cNvSpPr>
          <p:nvPr/>
        </p:nvSpPr>
        <p:spPr bwMode="auto">
          <a:xfrm>
            <a:off x="3998913" y="615950"/>
            <a:ext cx="41608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4000" b="1" dirty="0">
                <a:solidFill>
                  <a:schemeClr val="hlink"/>
                </a:solidFill>
                <a:latin typeface="Calibri" pitchFamily="34" charset="0"/>
              </a:rPr>
              <a:t>1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 Match the sentences.</a:t>
            </a:r>
            <a:r>
              <a:rPr lang="en-US" dirty="0"/>
              <a:t> </a:t>
            </a:r>
          </a:p>
        </p:txBody>
      </p:sp>
      <p:pic>
        <p:nvPicPr>
          <p:cNvPr id="3993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3" y="1890713"/>
            <a:ext cx="11823700" cy="35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Line 6"/>
          <p:cNvSpPr>
            <a:spLocks noChangeShapeType="1"/>
          </p:cNvSpPr>
          <p:nvPr/>
        </p:nvSpPr>
        <p:spPr bwMode="auto">
          <a:xfrm>
            <a:off x="5132388" y="2846388"/>
            <a:ext cx="1430337" cy="11207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7" name="Line 7"/>
          <p:cNvSpPr>
            <a:spLocks noChangeShapeType="1"/>
          </p:cNvSpPr>
          <p:nvPr/>
        </p:nvSpPr>
        <p:spPr bwMode="auto">
          <a:xfrm flipV="1">
            <a:off x="5181600" y="3411538"/>
            <a:ext cx="1416050" cy="301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8" name="Line 8"/>
          <p:cNvSpPr>
            <a:spLocks noChangeShapeType="1"/>
          </p:cNvSpPr>
          <p:nvPr/>
        </p:nvSpPr>
        <p:spPr bwMode="auto">
          <a:xfrm>
            <a:off x="5210175" y="4016375"/>
            <a:ext cx="1430338" cy="11207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9" name="Line 9"/>
          <p:cNvSpPr>
            <a:spLocks noChangeShapeType="1"/>
          </p:cNvSpPr>
          <p:nvPr/>
        </p:nvSpPr>
        <p:spPr bwMode="auto">
          <a:xfrm flipV="1">
            <a:off x="5210175" y="2851150"/>
            <a:ext cx="1385888" cy="17843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30" name="Line 10"/>
          <p:cNvSpPr>
            <a:spLocks noChangeShapeType="1"/>
          </p:cNvSpPr>
          <p:nvPr/>
        </p:nvSpPr>
        <p:spPr bwMode="auto">
          <a:xfrm flipV="1">
            <a:off x="5211763" y="2216150"/>
            <a:ext cx="1327150" cy="30241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6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6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6" grpId="0" animBg="1"/>
      <p:bldP spid="56327" grpId="0" animBg="1"/>
      <p:bldP spid="56328" grpId="0" animBg="1"/>
      <p:bldP spid="56329" grpId="0" animBg="1"/>
      <p:bldP spid="563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4"/>
          <p:cNvSpPr>
            <a:spLocks noChangeArrowheads="1"/>
          </p:cNvSpPr>
          <p:nvPr/>
        </p:nvSpPr>
        <p:spPr bwMode="auto">
          <a:xfrm>
            <a:off x="142875" y="419100"/>
            <a:ext cx="11909425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4000" b="1" dirty="0">
                <a:latin typeface="Calibri" pitchFamily="34" charset="0"/>
              </a:rPr>
              <a:t>2</a:t>
            </a:r>
            <a:r>
              <a:rPr lang="en-US" sz="3200" dirty="0">
                <a:latin typeface="Calibri" pitchFamily="34" charset="0"/>
              </a:rPr>
              <a:t> Complete the gaps with the correct subject pronoun or possessive adjective. </a:t>
            </a:r>
          </a:p>
        </p:txBody>
      </p:sp>
      <p:sp>
        <p:nvSpPr>
          <p:cNvPr id="40962" name="Rectangle 5"/>
          <p:cNvSpPr>
            <a:spLocks noChangeArrowheads="1"/>
          </p:cNvSpPr>
          <p:nvPr/>
        </p:nvSpPr>
        <p:spPr bwMode="auto">
          <a:xfrm>
            <a:off x="1147082" y="1826081"/>
            <a:ext cx="9698038" cy="370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accent1"/>
                </a:solidFill>
                <a:latin typeface="Calibri" pitchFamily="34" charset="0"/>
              </a:rPr>
              <a:t>1 Julie and I </a:t>
            </a:r>
            <a:r>
              <a:rPr lang="en-US" sz="3200" dirty="0">
                <a:solidFill>
                  <a:schemeClr val="accent1"/>
                </a:solidFill>
                <a:latin typeface="Calibri" pitchFamily="34" charset="0"/>
              </a:rPr>
              <a:t>are friends. ___________ home is in London.</a:t>
            </a:r>
            <a:br>
              <a:rPr lang="en-US" sz="3200" dirty="0">
                <a:solidFill>
                  <a:schemeClr val="accent1"/>
                </a:solidFill>
                <a:latin typeface="Calibri" pitchFamily="34" charset="0"/>
              </a:rPr>
            </a:br>
            <a:r>
              <a:rPr lang="en-US" sz="3200" b="1" dirty="0">
                <a:solidFill>
                  <a:schemeClr val="accent1"/>
                </a:solidFill>
                <a:latin typeface="Calibri" pitchFamily="34" charset="0"/>
              </a:rPr>
              <a:t>2 </a:t>
            </a:r>
            <a:r>
              <a:rPr lang="en-US" sz="3200" dirty="0">
                <a:solidFill>
                  <a:schemeClr val="accent1"/>
                </a:solidFill>
                <a:latin typeface="Calibri" pitchFamily="34" charset="0"/>
              </a:rPr>
              <a:t>This is </a:t>
            </a:r>
            <a:r>
              <a:rPr lang="en-US" sz="3200" b="1" dirty="0">
                <a:solidFill>
                  <a:schemeClr val="accent1"/>
                </a:solidFill>
                <a:latin typeface="Calibri" pitchFamily="34" charset="0"/>
              </a:rPr>
              <a:t>Mario and Lyn</a:t>
            </a:r>
            <a:r>
              <a:rPr lang="en-US" sz="3200" dirty="0">
                <a:solidFill>
                  <a:schemeClr val="accent1"/>
                </a:solidFill>
                <a:latin typeface="Calibri" pitchFamily="34" charset="0"/>
              </a:rPr>
              <a:t>. ____________ friend is Rosa.</a:t>
            </a:r>
            <a:br>
              <a:rPr lang="en-US" sz="3200" dirty="0">
                <a:solidFill>
                  <a:schemeClr val="accent1"/>
                </a:solidFill>
                <a:latin typeface="Calibri" pitchFamily="34" charset="0"/>
              </a:rPr>
            </a:br>
            <a:r>
              <a:rPr lang="en-US" sz="3200" b="1" dirty="0">
                <a:solidFill>
                  <a:schemeClr val="accent1"/>
                </a:solidFill>
                <a:latin typeface="Calibri" pitchFamily="34" charset="0"/>
              </a:rPr>
              <a:t>3 We</a:t>
            </a:r>
            <a:r>
              <a:rPr lang="en-US" sz="3200" dirty="0">
                <a:solidFill>
                  <a:schemeClr val="accent1"/>
                </a:solidFill>
                <a:latin typeface="Calibri" pitchFamily="34" charset="0"/>
              </a:rPr>
              <a:t>’re Greek. ____________ friends are Greek, too.</a:t>
            </a:r>
            <a:br>
              <a:rPr lang="en-US" sz="3200" dirty="0">
                <a:solidFill>
                  <a:schemeClr val="accent1"/>
                </a:solidFill>
                <a:latin typeface="Calibri" pitchFamily="34" charset="0"/>
              </a:rPr>
            </a:br>
            <a:r>
              <a:rPr lang="en-US" sz="3200" b="1" dirty="0">
                <a:solidFill>
                  <a:schemeClr val="accent1"/>
                </a:solidFill>
                <a:latin typeface="Calibri" pitchFamily="34" charset="0"/>
              </a:rPr>
              <a:t>4 </a:t>
            </a:r>
            <a:r>
              <a:rPr lang="en-US" sz="3200" dirty="0">
                <a:solidFill>
                  <a:schemeClr val="accent1"/>
                </a:solidFill>
                <a:latin typeface="Calibri" pitchFamily="34" charset="0"/>
              </a:rPr>
              <a:t>This is </a:t>
            </a:r>
            <a:r>
              <a:rPr lang="en-US" sz="3200" b="1" dirty="0">
                <a:solidFill>
                  <a:schemeClr val="accent1"/>
                </a:solidFill>
                <a:latin typeface="Calibri" pitchFamily="34" charset="0"/>
              </a:rPr>
              <a:t>Tom</a:t>
            </a:r>
            <a:r>
              <a:rPr lang="en-US" sz="3200" dirty="0">
                <a:solidFill>
                  <a:schemeClr val="accent1"/>
                </a:solidFill>
                <a:latin typeface="Calibri" pitchFamily="34" charset="0"/>
              </a:rPr>
              <a:t>. ______________ is from Canada.</a:t>
            </a:r>
            <a:br>
              <a:rPr lang="en-US" sz="3200" dirty="0">
                <a:solidFill>
                  <a:schemeClr val="accent1"/>
                </a:solidFill>
                <a:latin typeface="Calibri" pitchFamily="34" charset="0"/>
              </a:rPr>
            </a:br>
            <a:r>
              <a:rPr lang="en-US" sz="3200" b="1" dirty="0">
                <a:solidFill>
                  <a:schemeClr val="accent1"/>
                </a:solidFill>
                <a:latin typeface="Calibri" pitchFamily="34" charset="0"/>
              </a:rPr>
              <a:t>5 Jane </a:t>
            </a:r>
            <a:r>
              <a:rPr lang="en-US" sz="3200" dirty="0">
                <a:solidFill>
                  <a:schemeClr val="accent1"/>
                </a:solidFill>
                <a:latin typeface="Calibri" pitchFamily="34" charset="0"/>
              </a:rPr>
              <a:t>is from the UK. ____________ is 10 years old. </a:t>
            </a: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5442857" y="1992675"/>
            <a:ext cx="1555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Calibri" pitchFamily="34" charset="0"/>
              </a:rPr>
              <a:t>Our</a:t>
            </a:r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5641295" y="2740344"/>
            <a:ext cx="1555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Calibri" pitchFamily="34" charset="0"/>
              </a:rPr>
              <a:t>Their</a:t>
            </a:r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4088040" y="3498606"/>
            <a:ext cx="1555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Our</a:t>
            </a:r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4088040" y="4207577"/>
            <a:ext cx="1555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Calibri" pitchFamily="34" charset="0"/>
              </a:rPr>
              <a:t>He</a:t>
            </a:r>
          </a:p>
        </p:txBody>
      </p:sp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5442857" y="4921924"/>
            <a:ext cx="15557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Calibri" pitchFamily="34" charset="0"/>
              </a:rPr>
              <a:t>She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7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7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7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7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4"/>
          <p:cNvSpPr>
            <a:spLocks noChangeArrowheads="1"/>
          </p:cNvSpPr>
          <p:nvPr/>
        </p:nvSpPr>
        <p:spPr bwMode="auto">
          <a:xfrm>
            <a:off x="157163" y="393700"/>
            <a:ext cx="1186815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4000" b="1">
                <a:solidFill>
                  <a:schemeClr val="hlink"/>
                </a:solidFill>
                <a:latin typeface="Calibri" pitchFamily="34" charset="0"/>
              </a:rPr>
              <a:t>3</a:t>
            </a:r>
            <a:r>
              <a:rPr lang="en-US" sz="3200">
                <a:solidFill>
                  <a:schemeClr val="hlink"/>
                </a:solidFill>
                <a:latin typeface="Calibri" pitchFamily="34" charset="0"/>
              </a:rPr>
              <a:t> </a:t>
            </a:r>
            <a:r>
              <a:rPr lang="en-US" sz="3000">
                <a:solidFill>
                  <a:schemeClr val="hlink"/>
                </a:solidFill>
                <a:latin typeface="Calibri" pitchFamily="34" charset="0"/>
              </a:rPr>
              <a:t>Look at the pictures. Read the sentences (1-5) and choose the correct item. Then complete the gaps with the correct words (A-E). </a:t>
            </a:r>
          </a:p>
        </p:txBody>
      </p:sp>
      <p:pic>
        <p:nvPicPr>
          <p:cNvPr id="4198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00363" y="1612900"/>
            <a:ext cx="8355012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19300" y="3684588"/>
            <a:ext cx="9940925" cy="252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462088"/>
            <a:ext cx="2166938" cy="486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6" name="Line 8"/>
          <p:cNvSpPr>
            <a:spLocks noChangeShapeType="1"/>
          </p:cNvSpPr>
          <p:nvPr/>
        </p:nvSpPr>
        <p:spPr bwMode="auto">
          <a:xfrm>
            <a:off x="5456238" y="4545013"/>
            <a:ext cx="3397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77" name="Line 9"/>
          <p:cNvSpPr>
            <a:spLocks noChangeShapeType="1"/>
          </p:cNvSpPr>
          <p:nvPr/>
        </p:nvSpPr>
        <p:spPr bwMode="auto">
          <a:xfrm>
            <a:off x="5224463" y="5080000"/>
            <a:ext cx="3397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78" name="Line 10"/>
          <p:cNvSpPr>
            <a:spLocks noChangeShapeType="1"/>
          </p:cNvSpPr>
          <p:nvPr/>
        </p:nvSpPr>
        <p:spPr bwMode="auto">
          <a:xfrm>
            <a:off x="9456738" y="5094288"/>
            <a:ext cx="3397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79" name="Line 11"/>
          <p:cNvSpPr>
            <a:spLocks noChangeShapeType="1"/>
          </p:cNvSpPr>
          <p:nvPr/>
        </p:nvSpPr>
        <p:spPr bwMode="auto">
          <a:xfrm>
            <a:off x="5756275" y="5581650"/>
            <a:ext cx="3397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80" name="Line 12"/>
          <p:cNvSpPr>
            <a:spLocks noChangeShapeType="1"/>
          </p:cNvSpPr>
          <p:nvPr/>
        </p:nvSpPr>
        <p:spPr bwMode="auto">
          <a:xfrm>
            <a:off x="7896225" y="6097588"/>
            <a:ext cx="5302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7212013" y="4073525"/>
            <a:ext cx="14890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bicycle</a:t>
            </a:r>
          </a:p>
        </p:txBody>
      </p:sp>
      <p:sp>
        <p:nvSpPr>
          <p:cNvPr id="58382" name="Text Box 14"/>
          <p:cNvSpPr txBox="1">
            <a:spLocks noChangeArrowheads="1"/>
          </p:cNvSpPr>
          <p:nvPr/>
        </p:nvSpPr>
        <p:spPr bwMode="auto">
          <a:xfrm>
            <a:off x="10133806" y="4605973"/>
            <a:ext cx="14890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guitar</a:t>
            </a:r>
          </a:p>
        </p:txBody>
      </p:sp>
      <p:sp>
        <p:nvSpPr>
          <p:cNvPr id="58383" name="Text Box 15"/>
          <p:cNvSpPr txBox="1">
            <a:spLocks noChangeArrowheads="1"/>
          </p:cNvSpPr>
          <p:nvPr/>
        </p:nvSpPr>
        <p:spPr bwMode="auto">
          <a:xfrm>
            <a:off x="6819900" y="5111750"/>
            <a:ext cx="14890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watch</a:t>
            </a:r>
          </a:p>
        </p:txBody>
      </p:sp>
      <p:sp>
        <p:nvSpPr>
          <p:cNvPr id="58384" name="Text Box 16"/>
          <p:cNvSpPr txBox="1">
            <a:spLocks noChangeArrowheads="1"/>
          </p:cNvSpPr>
          <p:nvPr/>
        </p:nvSpPr>
        <p:spPr bwMode="auto">
          <a:xfrm>
            <a:off x="8956675" y="5630862"/>
            <a:ext cx="14890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ball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8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8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8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8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8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8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8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8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6" grpId="0" animBg="1"/>
      <p:bldP spid="58377" grpId="0" animBg="1"/>
      <p:bldP spid="58378" grpId="0" animBg="1"/>
      <p:bldP spid="58379" grpId="0" animBg="1"/>
      <p:bldP spid="58380" grpId="0" animBg="1"/>
      <p:bldP spid="58382" grpId="0"/>
      <p:bldP spid="5838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4"/>
          <p:cNvSpPr>
            <a:spLocks noChangeArrowheads="1"/>
          </p:cNvSpPr>
          <p:nvPr/>
        </p:nvSpPr>
        <p:spPr bwMode="auto">
          <a:xfrm>
            <a:off x="0" y="377825"/>
            <a:ext cx="12004675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4000" b="1">
                <a:solidFill>
                  <a:schemeClr val="hlink"/>
                </a:solidFill>
                <a:latin typeface="Calibri" pitchFamily="34" charset="0"/>
              </a:rPr>
              <a:t>4</a:t>
            </a:r>
            <a:r>
              <a:rPr lang="en-US" sz="3200">
                <a:solidFill>
                  <a:schemeClr val="hlink"/>
                </a:solidFill>
                <a:latin typeface="Calibri" pitchFamily="34" charset="0"/>
              </a:rPr>
              <a:t> Complete the gaps. Then match the sentences (1-6) to the sentences (a-f).</a:t>
            </a:r>
            <a:r>
              <a:rPr lang="en-US"/>
              <a:t> </a:t>
            </a:r>
          </a:p>
        </p:txBody>
      </p:sp>
      <p:sp>
        <p:nvSpPr>
          <p:cNvPr id="43010" name="Rectangle 16"/>
          <p:cNvSpPr>
            <a:spLocks noChangeArrowheads="1"/>
          </p:cNvSpPr>
          <p:nvPr/>
        </p:nvSpPr>
        <p:spPr bwMode="auto">
          <a:xfrm>
            <a:off x="7075488" y="1849438"/>
            <a:ext cx="4805362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000">
                <a:latin typeface="Calibri" pitchFamily="34" charset="0"/>
              </a:rPr>
              <a:t>We ___________ Australian.</a:t>
            </a:r>
            <a:br>
              <a:rPr lang="en-US" sz="3000">
                <a:latin typeface="Calibri" pitchFamily="34" charset="0"/>
              </a:rPr>
            </a:br>
            <a:r>
              <a:rPr lang="en-US" sz="3000">
                <a:latin typeface="Calibri" pitchFamily="34" charset="0"/>
              </a:rPr>
              <a:t>I ___________ Canadian.</a:t>
            </a:r>
            <a:br>
              <a:rPr lang="en-US" sz="3000">
                <a:latin typeface="Calibri" pitchFamily="34" charset="0"/>
              </a:rPr>
            </a:br>
            <a:r>
              <a:rPr lang="en-US" sz="3000">
                <a:latin typeface="Calibri" pitchFamily="34" charset="0"/>
              </a:rPr>
              <a:t>It ____________ in the UK.</a:t>
            </a:r>
            <a:br>
              <a:rPr lang="en-US" sz="3000">
                <a:latin typeface="Calibri" pitchFamily="34" charset="0"/>
              </a:rPr>
            </a:br>
            <a:r>
              <a:rPr lang="en-US" sz="3000">
                <a:latin typeface="Calibri" pitchFamily="34" charset="0"/>
              </a:rPr>
              <a:t>She ____________ 12.</a:t>
            </a:r>
            <a:br>
              <a:rPr lang="en-US" sz="3000">
                <a:latin typeface="Calibri" pitchFamily="34" charset="0"/>
              </a:rPr>
            </a:br>
            <a:r>
              <a:rPr lang="en-US" sz="3000">
                <a:latin typeface="Calibri" pitchFamily="34" charset="0"/>
              </a:rPr>
              <a:t>You ____________ 10.</a:t>
            </a:r>
            <a:br>
              <a:rPr lang="en-US" sz="3000">
                <a:latin typeface="Calibri" pitchFamily="34" charset="0"/>
              </a:rPr>
            </a:br>
            <a:r>
              <a:rPr lang="en-US" sz="3000">
                <a:latin typeface="Calibri" pitchFamily="34" charset="0"/>
              </a:rPr>
              <a:t>They ____________ Brazilian.</a:t>
            </a:r>
          </a:p>
        </p:txBody>
      </p:sp>
      <p:sp>
        <p:nvSpPr>
          <p:cNvPr id="43011" name="Rectangle 17"/>
          <p:cNvSpPr>
            <a:spLocks noChangeArrowheads="1"/>
          </p:cNvSpPr>
          <p:nvPr/>
        </p:nvSpPr>
        <p:spPr bwMode="auto">
          <a:xfrm>
            <a:off x="230188" y="1785938"/>
            <a:ext cx="5326062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000">
                <a:latin typeface="Calibri" pitchFamily="34" charset="0"/>
              </a:rPr>
              <a:t>Pam ____________ 10 years old.</a:t>
            </a:r>
            <a:br>
              <a:rPr lang="en-US" sz="3000">
                <a:latin typeface="Calibri" pitchFamily="34" charset="0"/>
              </a:rPr>
            </a:br>
            <a:r>
              <a:rPr lang="en-US" sz="3000">
                <a:latin typeface="Calibri" pitchFamily="34" charset="0"/>
              </a:rPr>
              <a:t>They ____________ Spanish.</a:t>
            </a:r>
            <a:br>
              <a:rPr lang="en-US" sz="3000">
                <a:latin typeface="Calibri" pitchFamily="34" charset="0"/>
              </a:rPr>
            </a:br>
            <a:r>
              <a:rPr lang="en-US" sz="3000">
                <a:latin typeface="Calibri" pitchFamily="34" charset="0"/>
              </a:rPr>
              <a:t>I ____________ British.</a:t>
            </a:r>
            <a:br>
              <a:rPr lang="en-US" sz="3000">
                <a:latin typeface="Calibri" pitchFamily="34" charset="0"/>
              </a:rPr>
            </a:br>
            <a:r>
              <a:rPr lang="en-US" sz="3000">
                <a:latin typeface="Calibri" pitchFamily="34" charset="0"/>
              </a:rPr>
              <a:t>We _____________ Russian.</a:t>
            </a:r>
            <a:br>
              <a:rPr lang="en-US" sz="3000">
                <a:latin typeface="Calibri" pitchFamily="34" charset="0"/>
              </a:rPr>
            </a:br>
            <a:r>
              <a:rPr lang="en-US" sz="3000">
                <a:latin typeface="Calibri" pitchFamily="34" charset="0"/>
              </a:rPr>
              <a:t>London ___________ in the USA.</a:t>
            </a:r>
            <a:br>
              <a:rPr lang="en-US" sz="3000">
                <a:latin typeface="Calibri" pitchFamily="34" charset="0"/>
              </a:rPr>
            </a:br>
            <a:r>
              <a:rPr lang="en-US" sz="3000">
                <a:latin typeface="Calibri" pitchFamily="34" charset="0"/>
              </a:rPr>
              <a:t>You ___________ 12 years old.</a:t>
            </a:r>
          </a:p>
        </p:txBody>
      </p:sp>
      <p:pic>
        <p:nvPicPr>
          <p:cNvPr id="43012" name="Picture 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61000" y="1889125"/>
            <a:ext cx="595313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2738" y="1949450"/>
            <a:ext cx="420687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Text Box 21"/>
          <p:cNvSpPr txBox="1">
            <a:spLocks noChangeArrowheads="1"/>
          </p:cNvSpPr>
          <p:nvPr/>
        </p:nvSpPr>
        <p:spPr bwMode="auto">
          <a:xfrm>
            <a:off x="1090613" y="1803400"/>
            <a:ext cx="22574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00B0F0"/>
                </a:solidFill>
                <a:latin typeface="Calibri" pitchFamily="34" charset="0"/>
              </a:rPr>
              <a:t>isn’t</a:t>
            </a:r>
          </a:p>
        </p:txBody>
      </p:sp>
      <p:sp>
        <p:nvSpPr>
          <p:cNvPr id="43015" name="Text Box 22"/>
          <p:cNvSpPr txBox="1">
            <a:spLocks noChangeArrowheads="1"/>
          </p:cNvSpPr>
          <p:nvPr/>
        </p:nvSpPr>
        <p:spPr bwMode="auto">
          <a:xfrm>
            <a:off x="7866063" y="3254375"/>
            <a:ext cx="22574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00B0F0"/>
                </a:solidFill>
                <a:latin typeface="Calibri" pitchFamily="34" charset="0"/>
              </a:rPr>
              <a:t>is</a:t>
            </a:r>
          </a:p>
        </p:txBody>
      </p:sp>
      <p:sp>
        <p:nvSpPr>
          <p:cNvPr id="43016" name="Line 23"/>
          <p:cNvSpPr>
            <a:spLocks noChangeShapeType="1"/>
          </p:cNvSpPr>
          <p:nvPr/>
        </p:nvSpPr>
        <p:spPr bwMode="auto">
          <a:xfrm>
            <a:off x="5840413" y="2138363"/>
            <a:ext cx="928687" cy="1343025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2248" name="Text Box 24"/>
          <p:cNvSpPr txBox="1">
            <a:spLocks noChangeArrowheads="1"/>
          </p:cNvSpPr>
          <p:nvPr/>
        </p:nvSpPr>
        <p:spPr bwMode="auto">
          <a:xfrm>
            <a:off x="1111250" y="2265363"/>
            <a:ext cx="22574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are (aren’t)</a:t>
            </a:r>
          </a:p>
        </p:txBody>
      </p:sp>
      <p:sp>
        <p:nvSpPr>
          <p:cNvPr id="52249" name="Text Box 25"/>
          <p:cNvSpPr txBox="1">
            <a:spLocks noChangeArrowheads="1"/>
          </p:cNvSpPr>
          <p:nvPr/>
        </p:nvSpPr>
        <p:spPr bwMode="auto">
          <a:xfrm>
            <a:off x="496888" y="2725738"/>
            <a:ext cx="22574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‘m (‘m not)</a:t>
            </a:r>
          </a:p>
        </p:txBody>
      </p:sp>
      <p:sp>
        <p:nvSpPr>
          <p:cNvPr id="52250" name="Text Box 26"/>
          <p:cNvSpPr txBox="1">
            <a:spLocks noChangeArrowheads="1"/>
          </p:cNvSpPr>
          <p:nvPr/>
        </p:nvSpPr>
        <p:spPr bwMode="auto">
          <a:xfrm>
            <a:off x="1012825" y="3184525"/>
            <a:ext cx="22574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are (aren’t)</a:t>
            </a:r>
          </a:p>
        </p:txBody>
      </p:sp>
      <p:sp>
        <p:nvSpPr>
          <p:cNvPr id="52251" name="Text Box 27"/>
          <p:cNvSpPr txBox="1">
            <a:spLocks noChangeArrowheads="1"/>
          </p:cNvSpPr>
          <p:nvPr/>
        </p:nvSpPr>
        <p:spPr bwMode="auto">
          <a:xfrm>
            <a:off x="1528763" y="3641725"/>
            <a:ext cx="22574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isn’t</a:t>
            </a:r>
          </a:p>
        </p:txBody>
      </p:sp>
      <p:sp>
        <p:nvSpPr>
          <p:cNvPr id="52252" name="Text Box 28"/>
          <p:cNvSpPr txBox="1">
            <a:spLocks noChangeArrowheads="1"/>
          </p:cNvSpPr>
          <p:nvPr/>
        </p:nvSpPr>
        <p:spPr bwMode="auto">
          <a:xfrm>
            <a:off x="1012825" y="4098925"/>
            <a:ext cx="22574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are (aren’t)</a:t>
            </a:r>
          </a:p>
        </p:txBody>
      </p:sp>
      <p:sp>
        <p:nvSpPr>
          <p:cNvPr id="52253" name="Text Box 29"/>
          <p:cNvSpPr txBox="1">
            <a:spLocks noChangeArrowheads="1"/>
          </p:cNvSpPr>
          <p:nvPr/>
        </p:nvSpPr>
        <p:spPr bwMode="auto">
          <a:xfrm>
            <a:off x="7751763" y="1871663"/>
            <a:ext cx="22574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aren’t (are)</a:t>
            </a:r>
          </a:p>
        </p:txBody>
      </p:sp>
      <p:sp>
        <p:nvSpPr>
          <p:cNvPr id="52254" name="Text Box 30"/>
          <p:cNvSpPr txBox="1">
            <a:spLocks noChangeArrowheads="1"/>
          </p:cNvSpPr>
          <p:nvPr/>
        </p:nvSpPr>
        <p:spPr bwMode="auto">
          <a:xfrm>
            <a:off x="7296150" y="2330450"/>
            <a:ext cx="22574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‘m not (‘m)</a:t>
            </a:r>
          </a:p>
        </p:txBody>
      </p:sp>
      <p:sp>
        <p:nvSpPr>
          <p:cNvPr id="52255" name="Text Box 31"/>
          <p:cNvSpPr txBox="1">
            <a:spLocks noChangeArrowheads="1"/>
          </p:cNvSpPr>
          <p:nvPr/>
        </p:nvSpPr>
        <p:spPr bwMode="auto">
          <a:xfrm>
            <a:off x="7516813" y="2801938"/>
            <a:ext cx="22574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is</a:t>
            </a:r>
          </a:p>
        </p:txBody>
      </p:sp>
      <p:sp>
        <p:nvSpPr>
          <p:cNvPr id="52256" name="Text Box 32"/>
          <p:cNvSpPr txBox="1">
            <a:spLocks noChangeArrowheads="1"/>
          </p:cNvSpPr>
          <p:nvPr/>
        </p:nvSpPr>
        <p:spPr bwMode="auto">
          <a:xfrm>
            <a:off x="7886700" y="3700463"/>
            <a:ext cx="22574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aren’t (are)</a:t>
            </a:r>
          </a:p>
        </p:txBody>
      </p:sp>
      <p:sp>
        <p:nvSpPr>
          <p:cNvPr id="52257" name="Text Box 33"/>
          <p:cNvSpPr txBox="1">
            <a:spLocks noChangeArrowheads="1"/>
          </p:cNvSpPr>
          <p:nvPr/>
        </p:nvSpPr>
        <p:spPr bwMode="auto">
          <a:xfrm>
            <a:off x="8018463" y="4159250"/>
            <a:ext cx="22574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aren’t (are)</a:t>
            </a:r>
          </a:p>
        </p:txBody>
      </p:sp>
      <p:sp>
        <p:nvSpPr>
          <p:cNvPr id="52258" name="Line 34"/>
          <p:cNvSpPr>
            <a:spLocks noChangeShapeType="1"/>
          </p:cNvSpPr>
          <p:nvPr/>
        </p:nvSpPr>
        <p:spPr bwMode="auto">
          <a:xfrm>
            <a:off x="5889625" y="2614613"/>
            <a:ext cx="884238" cy="17700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59" name="Line 35"/>
          <p:cNvSpPr>
            <a:spLocks noChangeShapeType="1"/>
          </p:cNvSpPr>
          <p:nvPr/>
        </p:nvSpPr>
        <p:spPr bwMode="auto">
          <a:xfrm flipV="1">
            <a:off x="5905500" y="2630488"/>
            <a:ext cx="854075" cy="382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60" name="Line 36"/>
          <p:cNvSpPr>
            <a:spLocks noChangeShapeType="1"/>
          </p:cNvSpPr>
          <p:nvPr/>
        </p:nvSpPr>
        <p:spPr bwMode="auto">
          <a:xfrm flipV="1">
            <a:off x="5903913" y="2217738"/>
            <a:ext cx="885825" cy="12239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61" name="Line 37"/>
          <p:cNvSpPr>
            <a:spLocks noChangeShapeType="1"/>
          </p:cNvSpPr>
          <p:nvPr/>
        </p:nvSpPr>
        <p:spPr bwMode="auto">
          <a:xfrm flipV="1">
            <a:off x="5903913" y="3162300"/>
            <a:ext cx="898525" cy="7651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62" name="Line 38"/>
          <p:cNvSpPr>
            <a:spLocks noChangeShapeType="1"/>
          </p:cNvSpPr>
          <p:nvPr/>
        </p:nvSpPr>
        <p:spPr bwMode="auto">
          <a:xfrm flipV="1">
            <a:off x="5905500" y="4002088"/>
            <a:ext cx="854075" cy="382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2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2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2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2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2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2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2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2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2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2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52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52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52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52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52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58" grpId="0" animBg="1"/>
      <p:bldP spid="52259" grpId="0" animBg="1"/>
      <p:bldP spid="52260" grpId="0" animBg="1"/>
      <p:bldP spid="52261" grpId="0" animBg="1"/>
      <p:bldP spid="5226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4"/>
          <p:cNvSpPr>
            <a:spLocks noChangeArrowheads="1"/>
          </p:cNvSpPr>
          <p:nvPr/>
        </p:nvSpPr>
        <p:spPr bwMode="auto">
          <a:xfrm>
            <a:off x="1189038" y="347663"/>
            <a:ext cx="102235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chemeClr val="hlink"/>
                </a:solidFill>
                <a:latin typeface="Calibri" pitchFamily="34" charset="0"/>
              </a:rPr>
              <a:t>5</a:t>
            </a:r>
            <a:r>
              <a:rPr lang="en-US" sz="3200">
                <a:solidFill>
                  <a:schemeClr val="hlink"/>
                </a:solidFill>
                <a:latin typeface="Calibri" pitchFamily="34" charset="0"/>
              </a:rPr>
              <a:t> Read the text. Complete the questions, then answer them.</a:t>
            </a:r>
          </a:p>
        </p:txBody>
      </p:sp>
      <p:pic>
        <p:nvPicPr>
          <p:cNvPr id="4403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9725" y="1009650"/>
            <a:ext cx="11236325" cy="537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2773363" y="4564063"/>
            <a:ext cx="140176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Is</a:t>
            </a: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2743200" y="4976813"/>
            <a:ext cx="14017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Are</a:t>
            </a:r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2744788" y="5402263"/>
            <a:ext cx="140176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Is</a:t>
            </a:r>
          </a:p>
        </p:txBody>
      </p:sp>
      <p:sp>
        <p:nvSpPr>
          <p:cNvPr id="53259" name="Text Box 11"/>
          <p:cNvSpPr txBox="1">
            <a:spLocks noChangeArrowheads="1"/>
          </p:cNvSpPr>
          <p:nvPr/>
        </p:nvSpPr>
        <p:spPr bwMode="auto">
          <a:xfrm>
            <a:off x="2743200" y="5815013"/>
            <a:ext cx="14017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Is</a:t>
            </a:r>
          </a:p>
        </p:txBody>
      </p:sp>
      <p:sp>
        <p:nvSpPr>
          <p:cNvPr id="53260" name="Text Box 12"/>
          <p:cNvSpPr txBox="1">
            <a:spLocks noChangeArrowheads="1"/>
          </p:cNvSpPr>
          <p:nvPr/>
        </p:nvSpPr>
        <p:spPr bwMode="auto">
          <a:xfrm>
            <a:off x="9144000" y="4564063"/>
            <a:ext cx="21177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dirty="0">
                <a:solidFill>
                  <a:srgbClr val="FF0000"/>
                </a:solidFill>
                <a:latin typeface="Calibri" pitchFamily="34" charset="0"/>
              </a:rPr>
              <a:t>No, he isn’t.</a:t>
            </a:r>
          </a:p>
        </p:txBody>
      </p:sp>
      <p:sp>
        <p:nvSpPr>
          <p:cNvPr id="53262" name="Text Box 14"/>
          <p:cNvSpPr txBox="1">
            <a:spLocks noChangeArrowheads="1"/>
          </p:cNvSpPr>
          <p:nvPr/>
        </p:nvSpPr>
        <p:spPr bwMode="auto">
          <a:xfrm>
            <a:off x="9047163" y="4992688"/>
            <a:ext cx="2286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dirty="0">
                <a:solidFill>
                  <a:srgbClr val="FF0000"/>
                </a:solidFill>
                <a:latin typeface="Calibri" pitchFamily="34" charset="0"/>
              </a:rPr>
              <a:t>Yes, they are.</a:t>
            </a:r>
          </a:p>
        </p:txBody>
      </p:sp>
      <p:sp>
        <p:nvSpPr>
          <p:cNvPr id="53263" name="Text Box 15"/>
          <p:cNvSpPr txBox="1">
            <a:spLocks noChangeArrowheads="1"/>
          </p:cNvSpPr>
          <p:nvPr/>
        </p:nvSpPr>
        <p:spPr bwMode="auto">
          <a:xfrm>
            <a:off x="9355137" y="5418138"/>
            <a:ext cx="190658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dirty="0">
                <a:solidFill>
                  <a:srgbClr val="FF0000"/>
                </a:solidFill>
                <a:latin typeface="Calibri" pitchFamily="34" charset="0"/>
              </a:rPr>
              <a:t>Yes, she is.</a:t>
            </a:r>
          </a:p>
        </p:txBody>
      </p:sp>
      <p:sp>
        <p:nvSpPr>
          <p:cNvPr id="53264" name="Text Box 16"/>
          <p:cNvSpPr txBox="1">
            <a:spLocks noChangeArrowheads="1"/>
          </p:cNvSpPr>
          <p:nvPr/>
        </p:nvSpPr>
        <p:spPr bwMode="auto">
          <a:xfrm>
            <a:off x="9359900" y="5832475"/>
            <a:ext cx="190182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dirty="0">
                <a:solidFill>
                  <a:srgbClr val="FF0000"/>
                </a:solidFill>
                <a:latin typeface="Calibri" pitchFamily="34" charset="0"/>
              </a:rPr>
              <a:t>No, it isn’t.</a:t>
            </a:r>
          </a:p>
        </p:txBody>
      </p:sp>
      <p:sp>
        <p:nvSpPr>
          <p:cNvPr id="53265" name="Line 17"/>
          <p:cNvSpPr>
            <a:spLocks noChangeShapeType="1"/>
          </p:cNvSpPr>
          <p:nvPr/>
        </p:nvSpPr>
        <p:spPr bwMode="auto">
          <a:xfrm>
            <a:off x="1371600" y="1935163"/>
            <a:ext cx="18446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66" name="Line 18"/>
          <p:cNvSpPr>
            <a:spLocks noChangeShapeType="1"/>
          </p:cNvSpPr>
          <p:nvPr/>
        </p:nvSpPr>
        <p:spPr bwMode="auto">
          <a:xfrm flipV="1">
            <a:off x="990600" y="2560638"/>
            <a:ext cx="3094038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67" name="Line 19"/>
          <p:cNvSpPr>
            <a:spLocks noChangeShapeType="1"/>
          </p:cNvSpPr>
          <p:nvPr/>
        </p:nvSpPr>
        <p:spPr bwMode="auto">
          <a:xfrm>
            <a:off x="1495425" y="2865438"/>
            <a:ext cx="20431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68" name="Line 20"/>
          <p:cNvSpPr>
            <a:spLocks noChangeShapeType="1"/>
          </p:cNvSpPr>
          <p:nvPr/>
        </p:nvSpPr>
        <p:spPr bwMode="auto">
          <a:xfrm>
            <a:off x="1539875" y="3184525"/>
            <a:ext cx="20113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69" name="Line 21"/>
          <p:cNvSpPr>
            <a:spLocks noChangeShapeType="1"/>
          </p:cNvSpPr>
          <p:nvPr/>
        </p:nvSpPr>
        <p:spPr bwMode="auto">
          <a:xfrm flipV="1">
            <a:off x="2027238" y="3473450"/>
            <a:ext cx="990600" cy="15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3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3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3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3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3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53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53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53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6" grpId="0"/>
      <p:bldP spid="53257" grpId="0"/>
      <p:bldP spid="53258" grpId="0"/>
      <p:bldP spid="53259" grpId="0"/>
      <p:bldP spid="53260" grpId="0"/>
      <p:bldP spid="53262" grpId="0"/>
      <p:bldP spid="53264" grpId="0"/>
      <p:bldP spid="53265" grpId="0" animBg="1"/>
      <p:bldP spid="53266" grpId="0" animBg="1"/>
      <p:bldP spid="53267" grpId="0" animBg="1"/>
      <p:bldP spid="53268" grpId="0" animBg="1"/>
      <p:bldP spid="5326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4"/>
          <p:cNvSpPr>
            <a:spLocks noChangeArrowheads="1"/>
          </p:cNvSpPr>
          <p:nvPr/>
        </p:nvSpPr>
        <p:spPr bwMode="auto">
          <a:xfrm>
            <a:off x="217488" y="400050"/>
            <a:ext cx="113601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4000" b="1" dirty="0">
                <a:solidFill>
                  <a:schemeClr val="hlink"/>
                </a:solidFill>
                <a:latin typeface="Calibri" pitchFamily="34" charset="0"/>
              </a:rPr>
              <a:t>6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 Make sentences that are true about you. Use the affirmative or negative. </a:t>
            </a:r>
          </a:p>
        </p:txBody>
      </p:sp>
      <p:sp>
        <p:nvSpPr>
          <p:cNvPr id="45058" name="Rectangle 5"/>
          <p:cNvSpPr>
            <a:spLocks noChangeArrowheads="1"/>
          </p:cNvSpPr>
          <p:nvPr/>
        </p:nvSpPr>
        <p:spPr bwMode="auto">
          <a:xfrm>
            <a:off x="1774825" y="2362200"/>
            <a:ext cx="9321800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b="1" dirty="0">
                <a:latin typeface="Calibri" pitchFamily="34" charset="0"/>
              </a:rPr>
              <a:t>1 </a:t>
            </a:r>
            <a:r>
              <a:rPr lang="en-US" sz="3200" dirty="0">
                <a:latin typeface="Calibri" pitchFamily="34" charset="0"/>
              </a:rPr>
              <a:t>I ____________________ 15 years old.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b="1" dirty="0">
                <a:latin typeface="Calibri" pitchFamily="34" charset="0"/>
              </a:rPr>
              <a:t>2 </a:t>
            </a:r>
            <a:r>
              <a:rPr lang="en-US" sz="3200" dirty="0">
                <a:latin typeface="Calibri" pitchFamily="34" charset="0"/>
              </a:rPr>
              <a:t>My best friend ____________________ from Greece.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b="1" dirty="0">
                <a:latin typeface="Calibri" pitchFamily="34" charset="0"/>
              </a:rPr>
              <a:t>3 </a:t>
            </a:r>
            <a:r>
              <a:rPr lang="en-US" sz="3200" dirty="0">
                <a:latin typeface="Calibri" pitchFamily="34" charset="0"/>
              </a:rPr>
              <a:t>My </a:t>
            </a:r>
            <a:r>
              <a:rPr lang="en-US" sz="3200" dirty="0" err="1">
                <a:latin typeface="Calibri" pitchFamily="34" charset="0"/>
              </a:rPr>
              <a:t>favourite</a:t>
            </a:r>
            <a:r>
              <a:rPr lang="en-US" sz="3200" dirty="0">
                <a:latin typeface="Calibri" pitchFamily="34" charset="0"/>
              </a:rPr>
              <a:t> sport ____________________ tennis.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b="1" dirty="0">
                <a:latin typeface="Calibri" pitchFamily="34" charset="0"/>
              </a:rPr>
              <a:t>4 </a:t>
            </a:r>
            <a:r>
              <a:rPr lang="en-US" sz="3200" dirty="0">
                <a:latin typeface="Calibri" pitchFamily="34" charset="0"/>
              </a:rPr>
              <a:t>My friends ____________________ 14 years old.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b="1" dirty="0">
                <a:latin typeface="Calibri" pitchFamily="34" charset="0"/>
              </a:rPr>
              <a:t>5 </a:t>
            </a:r>
            <a:r>
              <a:rPr lang="en-US" sz="3200" dirty="0">
                <a:latin typeface="Calibri" pitchFamily="34" charset="0"/>
              </a:rPr>
              <a:t>Our </a:t>
            </a:r>
            <a:r>
              <a:rPr lang="en-US" sz="3200" dirty="0" err="1">
                <a:latin typeface="Calibri" pitchFamily="34" charset="0"/>
              </a:rPr>
              <a:t>favourite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colour</a:t>
            </a:r>
            <a:r>
              <a:rPr lang="en-US" sz="3200" dirty="0">
                <a:latin typeface="Calibri" pitchFamily="34" charset="0"/>
              </a:rPr>
              <a:t> ____________________ green.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b="1" dirty="0">
                <a:latin typeface="Calibri" pitchFamily="34" charset="0"/>
              </a:rPr>
              <a:t>6 </a:t>
            </a:r>
            <a:r>
              <a:rPr lang="en-US" sz="3200" dirty="0">
                <a:latin typeface="Calibri" pitchFamily="34" charset="0"/>
              </a:rPr>
              <a:t>I ____________________ good at tennis. </a:t>
            </a:r>
          </a:p>
        </p:txBody>
      </p:sp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2506663" y="2374900"/>
            <a:ext cx="39830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am/am not</a:t>
            </a:r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4767263" y="2865438"/>
            <a:ext cx="39830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is/isn’t</a:t>
            </a:r>
          </a:p>
        </p:txBody>
      </p:sp>
      <p:sp>
        <p:nvSpPr>
          <p:cNvPr id="54281" name="Text Box 9"/>
          <p:cNvSpPr txBox="1">
            <a:spLocks noChangeArrowheads="1"/>
          </p:cNvSpPr>
          <p:nvPr/>
        </p:nvSpPr>
        <p:spPr bwMode="auto">
          <a:xfrm>
            <a:off x="5446713" y="3354388"/>
            <a:ext cx="39830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is/isn’t</a:t>
            </a:r>
          </a:p>
        </p:txBody>
      </p:sp>
      <p:sp>
        <p:nvSpPr>
          <p:cNvPr id="54282" name="Text Box 10"/>
          <p:cNvSpPr txBox="1">
            <a:spLocks noChangeArrowheads="1"/>
          </p:cNvSpPr>
          <p:nvPr/>
        </p:nvSpPr>
        <p:spPr bwMode="auto">
          <a:xfrm>
            <a:off x="4089400" y="3825875"/>
            <a:ext cx="39830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are/aren’t</a:t>
            </a:r>
          </a:p>
        </p:txBody>
      </p:sp>
      <p:sp>
        <p:nvSpPr>
          <p:cNvPr id="54283" name="Text Box 11"/>
          <p:cNvSpPr txBox="1">
            <a:spLocks noChangeArrowheads="1"/>
          </p:cNvSpPr>
          <p:nvPr/>
        </p:nvSpPr>
        <p:spPr bwMode="auto">
          <a:xfrm>
            <a:off x="5681663" y="4338638"/>
            <a:ext cx="39830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is/isn’t</a:t>
            </a:r>
          </a:p>
        </p:txBody>
      </p:sp>
      <p:sp>
        <p:nvSpPr>
          <p:cNvPr id="54284" name="Text Box 12"/>
          <p:cNvSpPr txBox="1">
            <a:spLocks noChangeArrowheads="1"/>
          </p:cNvSpPr>
          <p:nvPr/>
        </p:nvSpPr>
        <p:spPr bwMode="auto">
          <a:xfrm>
            <a:off x="2379663" y="4829175"/>
            <a:ext cx="39830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am/am not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4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4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4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4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4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2062" y="685800"/>
            <a:ext cx="9667875" cy="562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TextBox 2"/>
          <p:cNvSpPr txBox="1">
            <a:spLocks noChangeArrowheads="1"/>
          </p:cNvSpPr>
          <p:nvPr/>
        </p:nvSpPr>
        <p:spPr bwMode="auto">
          <a:xfrm>
            <a:off x="3064911" y="3037405"/>
            <a:ext cx="374967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Calibri" pitchFamily="34" charset="0"/>
              </a:rPr>
              <a:t>Production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3250" y="611188"/>
            <a:ext cx="3181350" cy="66357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914400" y="1381125"/>
            <a:ext cx="108331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By the end of this lesson, students will be able to…</a:t>
            </a:r>
          </a:p>
          <a:p>
            <a:endParaRPr lang="en-US" sz="3600" i="1" dirty="0">
              <a:solidFill>
                <a:srgbClr val="0070C0"/>
              </a:solidFill>
              <a:latin typeface="Calibri" pitchFamily="34" charset="0"/>
            </a:endParaRP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- Revise</a:t>
            </a:r>
            <a:r>
              <a:rPr lang="vi-VN" sz="3600" i="1" dirty="0">
                <a:solidFill>
                  <a:srgbClr val="0070C0"/>
                </a:solidFill>
                <a:latin typeface="Calibri" pitchFamily="34" charset="0"/>
              </a:rPr>
              <a:t> vocabulary about 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sports and family members.</a:t>
            </a:r>
            <a:endParaRPr lang="vi-VN" sz="3600" i="1" dirty="0">
              <a:solidFill>
                <a:srgbClr val="0070C0"/>
              </a:solidFill>
              <a:latin typeface="Calibri" pitchFamily="34" charset="0"/>
            </a:endParaRP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- Revise subject personal pronouns/possessive adjectives.</a:t>
            </a:r>
          </a:p>
          <a:p>
            <a:pPr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Revise the verb </a:t>
            </a:r>
            <a:r>
              <a:rPr lang="en-US" sz="3600" b="1" i="1" dirty="0">
                <a:solidFill>
                  <a:srgbClr val="0070C0"/>
                </a:solidFill>
                <a:latin typeface="Calibri" pitchFamily="34" charset="0"/>
              </a:rPr>
              <a:t>to be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Calibri" pitchFamily="34" charset="0"/>
              </a:rPr>
              <a:t>Practise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writing a blog entry about yourself.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4"/>
          <p:cNvSpPr txBox="1">
            <a:spLocks noChangeArrowheads="1"/>
          </p:cNvSpPr>
          <p:nvPr/>
        </p:nvSpPr>
        <p:spPr bwMode="auto">
          <a:xfrm>
            <a:off x="796925" y="2049463"/>
            <a:ext cx="1119346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1" dirty="0">
                <a:solidFill>
                  <a:schemeClr val="hlink"/>
                </a:solidFill>
                <a:latin typeface="Calibri" pitchFamily="34" charset="0"/>
              </a:rPr>
              <a:t>Work in groups of four. Talk about yourself, use the information in Exercise 6.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3766"/>
            <a:ext cx="9229725" cy="586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4"/>
          <p:cNvSpPr>
            <a:spLocks noChangeArrowheads="1"/>
          </p:cNvSpPr>
          <p:nvPr/>
        </p:nvSpPr>
        <p:spPr bwMode="auto">
          <a:xfrm>
            <a:off x="2493963" y="542925"/>
            <a:ext cx="73612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>
                <a:solidFill>
                  <a:schemeClr val="hlink"/>
                </a:solidFill>
                <a:latin typeface="Calibri" pitchFamily="34" charset="0"/>
              </a:rPr>
              <a:t>Look at the table. Complete the sentences. </a:t>
            </a:r>
          </a:p>
        </p:txBody>
      </p:sp>
      <p:pic>
        <p:nvPicPr>
          <p:cNvPr id="4915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84338"/>
            <a:ext cx="5045075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4438" y="1295400"/>
            <a:ext cx="7167562" cy="496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5680075" y="2648457"/>
            <a:ext cx="403264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Chloe can’t drive a car. </a:t>
            </a: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5659438" y="3636963"/>
            <a:ext cx="54864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Mark and Chloe can ride a bike. </a:t>
            </a: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5635625" y="4656138"/>
            <a:ext cx="63404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Mark and Chloe can't do gymnastics. </a:t>
            </a: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5668963" y="5645150"/>
            <a:ext cx="41227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Chloe can play football.</a:t>
            </a:r>
            <a:r>
              <a:rPr lang="en-US"/>
              <a:t>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4078055-E6E5-ED4F-9362-28914830D7AF}"/>
              </a:ext>
            </a:extLst>
          </p:cNvPr>
          <p:cNvCxnSpPr/>
          <p:nvPr/>
        </p:nvCxnSpPr>
        <p:spPr>
          <a:xfrm>
            <a:off x="4220308" y="3066757"/>
            <a:ext cx="3516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45CB1C-9F7D-D546-95E8-592772CE1BCE}"/>
              </a:ext>
            </a:extLst>
          </p:cNvPr>
          <p:cNvCxnSpPr/>
          <p:nvPr/>
        </p:nvCxnSpPr>
        <p:spPr>
          <a:xfrm>
            <a:off x="3233223" y="3499340"/>
            <a:ext cx="3516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EE3D269-0E3E-7741-B3A6-689B0EC3218B}"/>
              </a:ext>
            </a:extLst>
          </p:cNvPr>
          <p:cNvCxnSpPr/>
          <p:nvPr/>
        </p:nvCxnSpPr>
        <p:spPr>
          <a:xfrm>
            <a:off x="4149968" y="3496996"/>
            <a:ext cx="3516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AF9B3C0-DB1B-AD43-9308-D18E320E40F8}"/>
              </a:ext>
            </a:extLst>
          </p:cNvPr>
          <p:cNvCxnSpPr/>
          <p:nvPr/>
        </p:nvCxnSpPr>
        <p:spPr>
          <a:xfrm>
            <a:off x="3233223" y="3920821"/>
            <a:ext cx="3516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6169999-E29F-0F4A-BF43-6080A860174C}"/>
              </a:ext>
            </a:extLst>
          </p:cNvPr>
          <p:cNvCxnSpPr/>
          <p:nvPr/>
        </p:nvCxnSpPr>
        <p:spPr>
          <a:xfrm>
            <a:off x="4149968" y="3918477"/>
            <a:ext cx="3516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70E622-12CF-BE4E-B30B-9F222875847F}"/>
              </a:ext>
            </a:extLst>
          </p:cNvPr>
          <p:cNvCxnSpPr/>
          <p:nvPr/>
        </p:nvCxnSpPr>
        <p:spPr>
          <a:xfrm>
            <a:off x="4149968" y="4335243"/>
            <a:ext cx="3516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8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83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58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879" y="576470"/>
            <a:ext cx="10058400" cy="5774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333375" y="696913"/>
            <a:ext cx="42751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Today’s lesson</a:t>
            </a:r>
          </a:p>
        </p:txBody>
      </p:sp>
      <p:sp>
        <p:nvSpPr>
          <p:cNvPr id="3" name="Rectangle 2"/>
          <p:cNvSpPr/>
          <p:nvPr/>
        </p:nvSpPr>
        <p:spPr>
          <a:xfrm>
            <a:off x="766763" y="1817688"/>
            <a:ext cx="4344987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Vocabularies</a:t>
            </a:r>
          </a:p>
          <a:p>
            <a:pPr>
              <a:defRPr/>
            </a:pPr>
            <a:endParaRPr lang="en-US" sz="3600" i="1" dirty="0">
              <a:solidFill>
                <a:srgbClr val="FF0000"/>
              </a:solidFill>
              <a:latin typeface="Calibri" pitchFamily="34" charset="0"/>
            </a:endParaRPr>
          </a:p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Sports</a:t>
            </a:r>
          </a:p>
        </p:txBody>
      </p:sp>
      <p:sp>
        <p:nvSpPr>
          <p:cNvPr id="4" name="Rectangle 3"/>
          <p:cNvSpPr/>
          <p:nvPr/>
        </p:nvSpPr>
        <p:spPr>
          <a:xfrm>
            <a:off x="5780088" y="1817688"/>
            <a:ext cx="5892800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Grammar </a:t>
            </a:r>
          </a:p>
          <a:p>
            <a:pPr>
              <a:defRPr/>
            </a:pPr>
            <a:endParaRPr lang="en-US" sz="3600" i="1" dirty="0">
              <a:solidFill>
                <a:srgbClr val="FF0000"/>
              </a:solidFill>
              <a:latin typeface="Calibri" pitchFamily="34" charset="0"/>
            </a:endParaRPr>
          </a:p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Can</a:t>
            </a:r>
          </a:p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Subject personal pronouns/ Possessive adjectives</a:t>
            </a:r>
          </a:p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To be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333375" y="469900"/>
            <a:ext cx="33623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Homework</a:t>
            </a:r>
          </a:p>
        </p:txBody>
      </p:sp>
      <p:sp>
        <p:nvSpPr>
          <p:cNvPr id="3" name="Rectangle 2"/>
          <p:cNvSpPr/>
          <p:nvPr/>
        </p:nvSpPr>
        <p:spPr>
          <a:xfrm>
            <a:off x="242888" y="1393825"/>
            <a:ext cx="11871325" cy="424731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  <a:defRPr/>
            </a:pPr>
            <a:r>
              <a:rPr lang="en-US" sz="3600" i="1" dirty="0" err="1">
                <a:solidFill>
                  <a:srgbClr val="0070C0"/>
                </a:solidFill>
                <a:latin typeface="Calibri" pitchFamily="34" charset="0"/>
              </a:rPr>
              <a:t>Practise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the vocabularies and grammar and make sentences using them. </a:t>
            </a:r>
          </a:p>
          <a:p>
            <a:pPr marL="571500" indent="-571500">
              <a:lnSpc>
                <a:spcPct val="150000"/>
              </a:lnSpc>
              <a:buFontTx/>
              <a:buChar char="-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Do the exercises in </a:t>
            </a:r>
            <a:r>
              <a:rPr lang="en-US" sz="3600" b="1" i="1" dirty="0">
                <a:solidFill>
                  <a:srgbClr val="0070C0"/>
                </a:solidFill>
                <a:latin typeface="Calibri" pitchFamily="34" charset="0"/>
              </a:rPr>
              <a:t>TA 6 Right on WB 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(pp. 4-5) </a:t>
            </a:r>
          </a:p>
          <a:p>
            <a:pPr marL="571500" indent="-571500">
              <a:lnSpc>
                <a:spcPct val="150000"/>
              </a:lnSpc>
              <a:buFontTx/>
              <a:buChar char="-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Do the exercises in </a:t>
            </a:r>
            <a:r>
              <a:rPr lang="en-US" sz="3600" b="1" i="1" dirty="0">
                <a:solidFill>
                  <a:srgbClr val="0070C0"/>
                </a:solidFill>
                <a:latin typeface="Calibri" pitchFamily="34" charset="0"/>
              </a:rPr>
              <a:t>TA 6 Right on Notebook 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(pp. 5-6) </a:t>
            </a:r>
          </a:p>
          <a:p>
            <a:pPr marL="571500" indent="-571500">
              <a:lnSpc>
                <a:spcPct val="150000"/>
              </a:lnSpc>
              <a:buFontTx/>
              <a:buChar char="-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Prepare the next lesson (pp. 10-11-12 SB)</a:t>
            </a:r>
            <a:endParaRPr lang="en-US" sz="3600" i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/>
          <p:cNvPicPr>
            <a:picLocks noChangeAspect="1"/>
          </p:cNvPicPr>
          <p:nvPr/>
        </p:nvPicPr>
        <p:blipFill>
          <a:blip r:embed="rId2"/>
          <a:srcRect t="15280"/>
          <a:stretch>
            <a:fillRect/>
          </a:stretch>
        </p:blipFill>
        <p:spPr bwMode="auto">
          <a:xfrm>
            <a:off x="0" y="337185"/>
            <a:ext cx="12192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0" name="TextBox 2"/>
          <p:cNvSpPr txBox="1">
            <a:spLocks noChangeArrowheads="1"/>
          </p:cNvSpPr>
          <p:nvPr/>
        </p:nvSpPr>
        <p:spPr bwMode="auto">
          <a:xfrm>
            <a:off x="666750" y="4968875"/>
            <a:ext cx="35417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FFC000"/>
                </a:solidFill>
                <a:latin typeface="Calibri" pitchFamily="34" charset="0"/>
              </a:rPr>
              <a:t>Enjoy your day!</a:t>
            </a:r>
            <a:endParaRPr lang="en-US">
              <a:solidFill>
                <a:srgbClr val="FFC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25" y="552450"/>
            <a:ext cx="9499462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8143875" y="552450"/>
            <a:ext cx="4025900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4"/>
          <p:cNvSpPr txBox="1">
            <a:spLocks noChangeArrowheads="1"/>
          </p:cNvSpPr>
          <p:nvPr/>
        </p:nvSpPr>
        <p:spPr bwMode="auto">
          <a:xfrm>
            <a:off x="708025" y="2522538"/>
            <a:ext cx="108394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solidFill>
                  <a:schemeClr val="hlink"/>
                </a:solidFill>
                <a:latin typeface="Calibri" pitchFamily="34" charset="0"/>
              </a:rPr>
              <a:t>Which sports do you usually play in your free time?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/>
          </p:cNvPicPr>
          <p:nvPr/>
        </p:nvPicPr>
        <p:blipFill>
          <a:blip r:embed="rId2"/>
          <a:srcRect b="2901"/>
          <a:stretch>
            <a:fillRect/>
          </a:stretch>
        </p:blipFill>
        <p:spPr bwMode="auto">
          <a:xfrm>
            <a:off x="1560513" y="1265238"/>
            <a:ext cx="87058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peech Bubble: Rectangle with Corners Rounded 8"/>
          <p:cNvSpPr/>
          <p:nvPr/>
        </p:nvSpPr>
        <p:spPr>
          <a:xfrm>
            <a:off x="5303838" y="725488"/>
            <a:ext cx="3756025" cy="739775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9416" y="601317"/>
            <a:ext cx="9273168" cy="5655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Box 2"/>
          <p:cNvSpPr txBox="1">
            <a:spLocks noChangeArrowheads="1"/>
          </p:cNvSpPr>
          <p:nvPr/>
        </p:nvSpPr>
        <p:spPr bwMode="auto">
          <a:xfrm>
            <a:off x="4774993" y="3945834"/>
            <a:ext cx="3987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alibri" pitchFamily="34" charset="0"/>
              </a:rPr>
              <a:t>Presentation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4"/>
          <p:cNvSpPr>
            <a:spLocks noChangeArrowheads="1"/>
          </p:cNvSpPr>
          <p:nvPr/>
        </p:nvSpPr>
        <p:spPr bwMode="auto">
          <a:xfrm>
            <a:off x="2843213" y="468313"/>
            <a:ext cx="64023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4000" b="1" dirty="0">
                <a:solidFill>
                  <a:schemeClr val="hlink"/>
                </a:solidFill>
                <a:latin typeface="Calibri" pitchFamily="34" charset="0"/>
              </a:rPr>
              <a:t>4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 Complete the gaps with 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play 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or 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do. </a:t>
            </a:r>
            <a:endParaRPr lang="en-US" sz="3200" dirty="0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2560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775" y="1277938"/>
            <a:ext cx="11653838" cy="501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22575" y="1198563"/>
            <a:ext cx="4821238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604" name="Group 9"/>
          <p:cNvGrpSpPr>
            <a:grpSpLocks/>
          </p:cNvGrpSpPr>
          <p:nvPr/>
        </p:nvGrpSpPr>
        <p:grpSpPr bwMode="auto">
          <a:xfrm>
            <a:off x="358775" y="1198563"/>
            <a:ext cx="11653838" cy="5097462"/>
            <a:chOff x="226" y="755"/>
            <a:chExt cx="7341" cy="3211"/>
          </a:xfrm>
        </p:grpSpPr>
        <p:pic>
          <p:nvPicPr>
            <p:cNvPr id="25610" name="Picture 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26" y="805"/>
              <a:ext cx="7341" cy="3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1" name="Picture 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78" y="755"/>
              <a:ext cx="3037" cy="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1504950" y="5372100"/>
            <a:ext cx="9286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Calibri" pitchFamily="34" charset="0"/>
              </a:rPr>
              <a:t>play</a:t>
            </a:r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3751263" y="4565650"/>
            <a:ext cx="9286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Calibri" pitchFamily="34" charset="0"/>
              </a:rPr>
              <a:t>do</a:t>
            </a:r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6775450" y="5203825"/>
            <a:ext cx="9286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Calibri" pitchFamily="34" charset="0"/>
              </a:rPr>
              <a:t>play</a:t>
            </a:r>
          </a:p>
        </p:txBody>
      </p:sp>
      <p:sp>
        <p:nvSpPr>
          <p:cNvPr id="40974" name="Text Box 14"/>
          <p:cNvSpPr txBox="1">
            <a:spLocks noChangeArrowheads="1"/>
          </p:cNvSpPr>
          <p:nvPr/>
        </p:nvSpPr>
        <p:spPr bwMode="auto">
          <a:xfrm>
            <a:off x="10107613" y="5010150"/>
            <a:ext cx="9286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Calibri" pitchFamily="34" charset="0"/>
              </a:rPr>
              <a:t>do</a:t>
            </a:r>
          </a:p>
        </p:txBody>
      </p:sp>
      <p:sp>
        <p:nvSpPr>
          <p:cNvPr id="40975" name="Text Box 15"/>
          <p:cNvSpPr txBox="1">
            <a:spLocks noChangeArrowheads="1"/>
          </p:cNvSpPr>
          <p:nvPr/>
        </p:nvSpPr>
        <p:spPr bwMode="auto">
          <a:xfrm>
            <a:off x="10329863" y="3179763"/>
            <a:ext cx="9286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Calibri" pitchFamily="34" charset="0"/>
              </a:rPr>
              <a:t>play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33638" y="1185707"/>
            <a:ext cx="49016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+mn-lt"/>
              </a:rPr>
              <a:t>Notes!</a:t>
            </a:r>
            <a:r>
              <a:rPr lang="en-US" sz="2400" i="1" dirty="0">
                <a:solidFill>
                  <a:srgbClr val="00B050"/>
                </a:solidFill>
                <a:latin typeface="+mn-lt"/>
              </a:rPr>
              <a:t> </a:t>
            </a:r>
          </a:p>
          <a:p>
            <a:r>
              <a:rPr lang="en-US" sz="2400" i="1" dirty="0">
                <a:solidFill>
                  <a:srgbClr val="00B050"/>
                </a:solidFill>
                <a:latin typeface="+mn-lt"/>
              </a:rPr>
              <a:t>We use ‘play’ for </a:t>
            </a:r>
            <a:r>
              <a:rPr lang="en-US" sz="2400" i="1" u="sng" dirty="0">
                <a:solidFill>
                  <a:srgbClr val="00B050"/>
                </a:solidFill>
                <a:latin typeface="+mn-lt"/>
              </a:rPr>
              <a:t>team</a:t>
            </a:r>
            <a:r>
              <a:rPr lang="en-US" sz="2400" i="1" dirty="0">
                <a:solidFill>
                  <a:srgbClr val="00B050"/>
                </a:solidFill>
                <a:latin typeface="+mn-lt"/>
              </a:rPr>
              <a:t> sports. </a:t>
            </a:r>
          </a:p>
          <a:p>
            <a:r>
              <a:rPr lang="en-US" sz="2400" i="1" dirty="0">
                <a:solidFill>
                  <a:srgbClr val="00B050"/>
                </a:solidFill>
                <a:latin typeface="+mn-lt"/>
              </a:rPr>
              <a:t>We use ‘do’ for </a:t>
            </a:r>
            <a:r>
              <a:rPr lang="en-US" sz="2400" i="1" u="sng" dirty="0">
                <a:solidFill>
                  <a:srgbClr val="00B050"/>
                </a:solidFill>
                <a:latin typeface="+mn-lt"/>
              </a:rPr>
              <a:t>individual</a:t>
            </a:r>
            <a:r>
              <a:rPr lang="en-US" sz="2400" i="1" dirty="0">
                <a:solidFill>
                  <a:srgbClr val="00B050"/>
                </a:solidFill>
                <a:latin typeface="+mn-lt"/>
              </a:rPr>
              <a:t> sports.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0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0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0" grpId="0"/>
      <p:bldP spid="40972" grpId="0"/>
      <p:bldP spid="40973" grpId="0"/>
      <p:bldP spid="40974" grpId="0"/>
      <p:bldP spid="40975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878" y="1346200"/>
            <a:ext cx="12096206" cy="480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Text Box 5"/>
          <p:cNvSpPr txBox="1">
            <a:spLocks noChangeArrowheads="1"/>
          </p:cNvSpPr>
          <p:nvPr/>
        </p:nvSpPr>
        <p:spPr bwMode="auto">
          <a:xfrm>
            <a:off x="3697357" y="561975"/>
            <a:ext cx="457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solidFill>
                  <a:schemeClr val="hlink"/>
                </a:solidFill>
                <a:latin typeface="Calibri" pitchFamily="34" charset="0"/>
              </a:rPr>
              <a:t>Read the theory box.</a:t>
            </a:r>
          </a:p>
        </p:txBody>
      </p:sp>
    </p:spTree>
  </p:cSld>
  <p:clrMapOvr>
    <a:masterClrMapping/>
  </p:clrMapOvr>
  <p:transition spd="med">
    <p:split orient="vert"/>
  </p:transition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434</TotalTime>
  <Words>756</Words>
  <Application>Microsoft Office PowerPoint</Application>
  <PresentationFormat>Widescreen</PresentationFormat>
  <Paragraphs>137</Paragraphs>
  <Slides>36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Trinh Le</dc:creator>
  <cp:lastModifiedBy>Vũ Trần Gia Bửu</cp:lastModifiedBy>
  <cp:revision>85</cp:revision>
  <dcterms:created xsi:type="dcterms:W3CDTF">2021-09-24T06:18:33Z</dcterms:created>
  <dcterms:modified xsi:type="dcterms:W3CDTF">2023-08-02T06:35:46Z</dcterms:modified>
</cp:coreProperties>
</file>