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5"/>
  </p:notesMasterIdLst>
  <p:sldIdLst>
    <p:sldId id="259" r:id="rId2"/>
    <p:sldId id="344" r:id="rId3"/>
    <p:sldId id="324" r:id="rId4"/>
    <p:sldId id="325" r:id="rId5"/>
    <p:sldId id="326" r:id="rId6"/>
    <p:sldId id="327" r:id="rId7"/>
    <p:sldId id="328" r:id="rId8"/>
    <p:sldId id="329" r:id="rId9"/>
    <p:sldId id="331" r:id="rId10"/>
    <p:sldId id="334" r:id="rId11"/>
    <p:sldId id="332" r:id="rId12"/>
    <p:sldId id="333" r:id="rId13"/>
    <p:sldId id="320" r:id="rId14"/>
    <p:sldId id="335" r:id="rId15"/>
    <p:sldId id="336" r:id="rId16"/>
    <p:sldId id="337" r:id="rId17"/>
    <p:sldId id="339" r:id="rId18"/>
    <p:sldId id="340" r:id="rId19"/>
    <p:sldId id="341" r:id="rId20"/>
    <p:sldId id="342" r:id="rId21"/>
    <p:sldId id="343" r:id="rId22"/>
    <p:sldId id="338" r:id="rId23"/>
    <p:sldId id="322" r:id="rId24"/>
  </p:sldIdLst>
  <p:sldSz cx="12188825" cy="6858000"/>
  <p:notesSz cx="6858000" cy="9144000"/>
  <p:defaultTextStyle>
    <a:defPPr>
      <a:defRPr lang="en-US"/>
    </a:defPPr>
    <a:lvl1pPr marL="0" algn="l" defTabSz="1228954" rtl="0" eaLnBrk="1" latinLnBrk="0" hangingPunct="1">
      <a:defRPr sz="2400" kern="1200">
        <a:solidFill>
          <a:schemeClr val="tx1"/>
        </a:solidFill>
        <a:latin typeface="+mn-lt"/>
        <a:ea typeface="+mn-ea"/>
        <a:cs typeface="+mn-cs"/>
      </a:defRPr>
    </a:lvl1pPr>
    <a:lvl2pPr marL="614477" algn="l" defTabSz="1228954" rtl="0" eaLnBrk="1" latinLnBrk="0" hangingPunct="1">
      <a:defRPr sz="2400" kern="1200">
        <a:solidFill>
          <a:schemeClr val="tx1"/>
        </a:solidFill>
        <a:latin typeface="+mn-lt"/>
        <a:ea typeface="+mn-ea"/>
        <a:cs typeface="+mn-cs"/>
      </a:defRPr>
    </a:lvl2pPr>
    <a:lvl3pPr marL="1228954" algn="l" defTabSz="1228954" rtl="0" eaLnBrk="1" latinLnBrk="0" hangingPunct="1">
      <a:defRPr sz="2400" kern="1200">
        <a:solidFill>
          <a:schemeClr val="tx1"/>
        </a:solidFill>
        <a:latin typeface="+mn-lt"/>
        <a:ea typeface="+mn-ea"/>
        <a:cs typeface="+mn-cs"/>
      </a:defRPr>
    </a:lvl3pPr>
    <a:lvl4pPr marL="1843430" algn="l" defTabSz="1228954" rtl="0" eaLnBrk="1" latinLnBrk="0" hangingPunct="1">
      <a:defRPr sz="2400" kern="1200">
        <a:solidFill>
          <a:schemeClr val="tx1"/>
        </a:solidFill>
        <a:latin typeface="+mn-lt"/>
        <a:ea typeface="+mn-ea"/>
        <a:cs typeface="+mn-cs"/>
      </a:defRPr>
    </a:lvl4pPr>
    <a:lvl5pPr marL="2457907" algn="l" defTabSz="1228954" rtl="0" eaLnBrk="1" latinLnBrk="0" hangingPunct="1">
      <a:defRPr sz="2400" kern="1200">
        <a:solidFill>
          <a:schemeClr val="tx1"/>
        </a:solidFill>
        <a:latin typeface="+mn-lt"/>
        <a:ea typeface="+mn-ea"/>
        <a:cs typeface="+mn-cs"/>
      </a:defRPr>
    </a:lvl5pPr>
    <a:lvl6pPr marL="3072384" algn="l" defTabSz="1228954" rtl="0" eaLnBrk="1" latinLnBrk="0" hangingPunct="1">
      <a:defRPr sz="2400" kern="1200">
        <a:solidFill>
          <a:schemeClr val="tx1"/>
        </a:solidFill>
        <a:latin typeface="+mn-lt"/>
        <a:ea typeface="+mn-ea"/>
        <a:cs typeface="+mn-cs"/>
      </a:defRPr>
    </a:lvl6pPr>
    <a:lvl7pPr marL="3686861" algn="l" defTabSz="1228954" rtl="0" eaLnBrk="1" latinLnBrk="0" hangingPunct="1">
      <a:defRPr sz="2400" kern="1200">
        <a:solidFill>
          <a:schemeClr val="tx1"/>
        </a:solidFill>
        <a:latin typeface="+mn-lt"/>
        <a:ea typeface="+mn-ea"/>
        <a:cs typeface="+mn-cs"/>
      </a:defRPr>
    </a:lvl7pPr>
    <a:lvl8pPr marL="4301338" algn="l" defTabSz="1228954" rtl="0" eaLnBrk="1" latinLnBrk="0" hangingPunct="1">
      <a:defRPr sz="2400" kern="1200">
        <a:solidFill>
          <a:schemeClr val="tx1"/>
        </a:solidFill>
        <a:latin typeface="+mn-lt"/>
        <a:ea typeface="+mn-ea"/>
        <a:cs typeface="+mn-cs"/>
      </a:defRPr>
    </a:lvl8pPr>
    <a:lvl9pPr marL="4915814" algn="l" defTabSz="122895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66"/>
    <a:srgbClr val="FFFFCC"/>
    <a:srgbClr val="333300"/>
    <a:srgbClr val="333333"/>
    <a:srgbClr val="666633"/>
    <a:srgbClr val="336600"/>
    <a:srgbClr val="5F5F5F"/>
    <a:srgbClr val="33996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020" y="6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D421F-B0DF-48D1-A6AB-E39C6632E7EF}" type="datetimeFigureOut">
              <a:rPr lang="en-US" smtClean="0"/>
              <a:pPr/>
              <a:t>16/5/2023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309D70-6D8F-420D-ACA8-ED8AF875DF91}" type="slidenum">
              <a:rPr lang="en-US" smtClean="0"/>
              <a:pPr/>
              <a:t>‹#›</a:t>
            </a:fld>
            <a:endParaRPr lang="en-US"/>
          </a:p>
        </p:txBody>
      </p:sp>
    </p:spTree>
    <p:extLst>
      <p:ext uri="{BB962C8B-B14F-4D97-AF65-F5344CB8AC3E}">
        <p14:creationId xmlns:p14="http://schemas.microsoft.com/office/powerpoint/2010/main" val="1976362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14477" indent="0" algn="ctr">
              <a:buNone/>
              <a:defRPr>
                <a:solidFill>
                  <a:schemeClr val="tx1">
                    <a:tint val="75000"/>
                  </a:schemeClr>
                </a:solidFill>
              </a:defRPr>
            </a:lvl2pPr>
            <a:lvl3pPr marL="1228954" indent="0" algn="ctr">
              <a:buNone/>
              <a:defRPr>
                <a:solidFill>
                  <a:schemeClr val="tx1">
                    <a:tint val="75000"/>
                  </a:schemeClr>
                </a:solidFill>
              </a:defRPr>
            </a:lvl3pPr>
            <a:lvl4pPr marL="1843430" indent="0" algn="ctr">
              <a:buNone/>
              <a:defRPr>
                <a:solidFill>
                  <a:schemeClr val="tx1">
                    <a:tint val="75000"/>
                  </a:schemeClr>
                </a:solidFill>
              </a:defRPr>
            </a:lvl4pPr>
            <a:lvl5pPr marL="2457907" indent="0" algn="ctr">
              <a:buNone/>
              <a:defRPr>
                <a:solidFill>
                  <a:schemeClr val="tx1">
                    <a:tint val="75000"/>
                  </a:schemeClr>
                </a:solidFill>
              </a:defRPr>
            </a:lvl5pPr>
            <a:lvl6pPr marL="3072384" indent="0" algn="ctr">
              <a:buNone/>
              <a:defRPr>
                <a:solidFill>
                  <a:schemeClr val="tx1">
                    <a:tint val="75000"/>
                  </a:schemeClr>
                </a:solidFill>
              </a:defRPr>
            </a:lvl6pPr>
            <a:lvl7pPr marL="3686861" indent="0" algn="ctr">
              <a:buNone/>
              <a:defRPr>
                <a:solidFill>
                  <a:schemeClr val="tx1">
                    <a:tint val="75000"/>
                  </a:schemeClr>
                </a:solidFill>
              </a:defRPr>
            </a:lvl7pPr>
            <a:lvl8pPr marL="4301338" indent="0" algn="ctr">
              <a:buNone/>
              <a:defRPr>
                <a:solidFill>
                  <a:schemeClr val="tx1">
                    <a:tint val="75000"/>
                  </a:schemeClr>
                </a:solidFill>
              </a:defRPr>
            </a:lvl8pPr>
            <a:lvl9pPr marL="491581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2AF971-25D1-411E-8B62-14DAB1AB2062}" type="datetimeFigureOut">
              <a:rPr lang="en-US" smtClean="0"/>
              <a:pPr/>
              <a:t>16/5/2023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02677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pPr/>
              <a:t>16/5/2023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573539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pPr/>
              <a:t>16/5/2023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406913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F971-25D1-411E-8B62-14DAB1AB2062}" type="datetimeFigureOut">
              <a:rPr lang="en-US" smtClean="0"/>
              <a:pPr/>
              <a:t>16/5/2023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360486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2"/>
            <a:ext cx="10360501"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834" y="2906713"/>
            <a:ext cx="10360501" cy="1500187"/>
          </a:xfrm>
        </p:spPr>
        <p:txBody>
          <a:bodyPr anchor="b"/>
          <a:lstStyle>
            <a:lvl1pPr marL="0" indent="0">
              <a:buNone/>
              <a:defRPr sz="2700">
                <a:solidFill>
                  <a:schemeClr val="tx1">
                    <a:tint val="75000"/>
                  </a:schemeClr>
                </a:solidFill>
              </a:defRPr>
            </a:lvl1pPr>
            <a:lvl2pPr marL="614477" indent="0">
              <a:buNone/>
              <a:defRPr sz="2400">
                <a:solidFill>
                  <a:schemeClr val="tx1">
                    <a:tint val="75000"/>
                  </a:schemeClr>
                </a:solidFill>
              </a:defRPr>
            </a:lvl2pPr>
            <a:lvl3pPr marL="1228954" indent="0">
              <a:buNone/>
              <a:defRPr sz="2200">
                <a:solidFill>
                  <a:schemeClr val="tx1">
                    <a:tint val="75000"/>
                  </a:schemeClr>
                </a:solidFill>
              </a:defRPr>
            </a:lvl3pPr>
            <a:lvl4pPr marL="1843430" indent="0">
              <a:buNone/>
              <a:defRPr sz="1900">
                <a:solidFill>
                  <a:schemeClr val="tx1">
                    <a:tint val="75000"/>
                  </a:schemeClr>
                </a:solidFill>
              </a:defRPr>
            </a:lvl4pPr>
            <a:lvl5pPr marL="2457907" indent="0">
              <a:buNone/>
              <a:defRPr sz="1900">
                <a:solidFill>
                  <a:schemeClr val="tx1">
                    <a:tint val="75000"/>
                  </a:schemeClr>
                </a:solidFill>
              </a:defRPr>
            </a:lvl5pPr>
            <a:lvl6pPr marL="3072384" indent="0">
              <a:buNone/>
              <a:defRPr sz="1900">
                <a:solidFill>
                  <a:schemeClr val="tx1">
                    <a:tint val="75000"/>
                  </a:schemeClr>
                </a:solidFill>
              </a:defRPr>
            </a:lvl6pPr>
            <a:lvl7pPr marL="3686861" indent="0">
              <a:buNone/>
              <a:defRPr sz="1900">
                <a:solidFill>
                  <a:schemeClr val="tx1">
                    <a:tint val="75000"/>
                  </a:schemeClr>
                </a:solidFill>
              </a:defRPr>
            </a:lvl7pPr>
            <a:lvl8pPr marL="4301338" indent="0">
              <a:buNone/>
              <a:defRPr sz="1900">
                <a:solidFill>
                  <a:schemeClr val="tx1">
                    <a:tint val="75000"/>
                  </a:schemeClr>
                </a:solidFill>
              </a:defRPr>
            </a:lvl8pPr>
            <a:lvl9pPr marL="4915814"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2AF971-25D1-411E-8B62-14DAB1AB2062}" type="datetimeFigureOut">
              <a:rPr lang="en-US" smtClean="0"/>
              <a:pPr/>
              <a:t>16/5/2023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446609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2AF971-25D1-411E-8B62-14DAB1AB2062}" type="datetimeFigureOut">
              <a:rPr lang="en-US" smtClean="0"/>
              <a:pPr/>
              <a:t>16/5/2023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23148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4"/>
            <a:ext cx="5385515" cy="639763"/>
          </a:xfrm>
        </p:spPr>
        <p:txBody>
          <a:bodyPr anchor="b"/>
          <a:lstStyle>
            <a:lvl1pPr marL="0" indent="0">
              <a:buNone/>
              <a:defRPr sz="3200" b="1"/>
            </a:lvl1pPr>
            <a:lvl2pPr marL="614477" indent="0">
              <a:buNone/>
              <a:defRPr sz="2700" b="1"/>
            </a:lvl2pPr>
            <a:lvl3pPr marL="1228954" indent="0">
              <a:buNone/>
              <a:defRPr sz="2400" b="1"/>
            </a:lvl3pPr>
            <a:lvl4pPr marL="1843430" indent="0">
              <a:buNone/>
              <a:defRPr sz="2200" b="1"/>
            </a:lvl4pPr>
            <a:lvl5pPr marL="2457907" indent="0">
              <a:buNone/>
              <a:defRPr sz="2200" b="1"/>
            </a:lvl5pPr>
            <a:lvl6pPr marL="3072384" indent="0">
              <a:buNone/>
              <a:defRPr sz="2200" b="1"/>
            </a:lvl6pPr>
            <a:lvl7pPr marL="3686861" indent="0">
              <a:buNone/>
              <a:defRPr sz="2200" b="1"/>
            </a:lvl7pPr>
            <a:lvl8pPr marL="4301338" indent="0">
              <a:buNone/>
              <a:defRPr sz="2200" b="1"/>
            </a:lvl8pPr>
            <a:lvl9pPr marL="4915814" indent="0">
              <a:buNone/>
              <a:defRPr sz="2200" b="1"/>
            </a:lvl9pPr>
          </a:lstStyle>
          <a:p>
            <a:pPr lvl="0"/>
            <a:r>
              <a:rPr lang="en-US"/>
              <a:t>Click to edit Master text styles</a:t>
            </a:r>
          </a:p>
        </p:txBody>
      </p:sp>
      <p:sp>
        <p:nvSpPr>
          <p:cNvPr id="4" name="Content Placeholder 3"/>
          <p:cNvSpPr>
            <a:spLocks noGrp="1"/>
          </p:cNvSpPr>
          <p:nvPr>
            <p:ph sz="half" idx="2"/>
          </p:nvPr>
        </p:nvSpPr>
        <p:spPr>
          <a:xfrm>
            <a:off x="609441" y="2174875"/>
            <a:ext cx="5385515"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4"/>
            <a:ext cx="5387630" cy="639763"/>
          </a:xfrm>
        </p:spPr>
        <p:txBody>
          <a:bodyPr anchor="b"/>
          <a:lstStyle>
            <a:lvl1pPr marL="0" indent="0">
              <a:buNone/>
              <a:defRPr sz="3200" b="1"/>
            </a:lvl1pPr>
            <a:lvl2pPr marL="614477" indent="0">
              <a:buNone/>
              <a:defRPr sz="2700" b="1"/>
            </a:lvl2pPr>
            <a:lvl3pPr marL="1228954" indent="0">
              <a:buNone/>
              <a:defRPr sz="2400" b="1"/>
            </a:lvl3pPr>
            <a:lvl4pPr marL="1843430" indent="0">
              <a:buNone/>
              <a:defRPr sz="2200" b="1"/>
            </a:lvl4pPr>
            <a:lvl5pPr marL="2457907" indent="0">
              <a:buNone/>
              <a:defRPr sz="2200" b="1"/>
            </a:lvl5pPr>
            <a:lvl6pPr marL="3072384" indent="0">
              <a:buNone/>
              <a:defRPr sz="2200" b="1"/>
            </a:lvl6pPr>
            <a:lvl7pPr marL="3686861" indent="0">
              <a:buNone/>
              <a:defRPr sz="2200" b="1"/>
            </a:lvl7pPr>
            <a:lvl8pPr marL="4301338" indent="0">
              <a:buNone/>
              <a:defRPr sz="2200" b="1"/>
            </a:lvl8pPr>
            <a:lvl9pPr marL="4915814"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2AF971-25D1-411E-8B62-14DAB1AB2062}" type="datetimeFigureOut">
              <a:rPr lang="en-US" smtClean="0"/>
              <a:pPr/>
              <a:t>16/5/2023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26161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2AF971-25D1-411E-8B62-14DAB1AB2062}" type="datetimeFigureOut">
              <a:rPr lang="en-US" smtClean="0"/>
              <a:pPr/>
              <a:t>16/5/2023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713297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AF971-25D1-411E-8B62-14DAB1AB2062}" type="datetimeFigureOut">
              <a:rPr lang="en-US" smtClean="0"/>
              <a:pPr/>
              <a:t>16/5/2023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391441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4" y="273050"/>
            <a:ext cx="4010040"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3"/>
            <a:ext cx="6813892"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4" y="1435103"/>
            <a:ext cx="4010040" cy="4691063"/>
          </a:xfrm>
        </p:spPr>
        <p:txBody>
          <a:bodyPr/>
          <a:lstStyle>
            <a:lvl1pPr marL="0" indent="0">
              <a:buNone/>
              <a:defRPr sz="1900"/>
            </a:lvl1pPr>
            <a:lvl2pPr marL="614477" indent="0">
              <a:buNone/>
              <a:defRPr sz="1600"/>
            </a:lvl2pPr>
            <a:lvl3pPr marL="1228954" indent="0">
              <a:buNone/>
              <a:defRPr sz="1300"/>
            </a:lvl3pPr>
            <a:lvl4pPr marL="1843430" indent="0">
              <a:buNone/>
              <a:defRPr sz="1200"/>
            </a:lvl4pPr>
            <a:lvl5pPr marL="2457907" indent="0">
              <a:buNone/>
              <a:defRPr sz="1200"/>
            </a:lvl5pPr>
            <a:lvl6pPr marL="3072384" indent="0">
              <a:buNone/>
              <a:defRPr sz="1200"/>
            </a:lvl6pPr>
            <a:lvl7pPr marL="3686861" indent="0">
              <a:buNone/>
              <a:defRPr sz="1200"/>
            </a:lvl7pPr>
            <a:lvl8pPr marL="4301338" indent="0">
              <a:buNone/>
              <a:defRPr sz="1200"/>
            </a:lvl8pPr>
            <a:lvl9pPr marL="491581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92AF971-25D1-411E-8B62-14DAB1AB2062}" type="datetimeFigureOut">
              <a:rPr lang="en-US" smtClean="0"/>
              <a:pPr/>
              <a:t>16/5/2023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120278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14477" indent="0">
              <a:buNone/>
              <a:defRPr sz="3800"/>
            </a:lvl2pPr>
            <a:lvl3pPr marL="1228954" indent="0">
              <a:buNone/>
              <a:defRPr sz="3200"/>
            </a:lvl3pPr>
            <a:lvl4pPr marL="1843430" indent="0">
              <a:buNone/>
              <a:defRPr sz="2700"/>
            </a:lvl4pPr>
            <a:lvl5pPr marL="2457907" indent="0">
              <a:buNone/>
              <a:defRPr sz="2700"/>
            </a:lvl5pPr>
            <a:lvl6pPr marL="3072384" indent="0">
              <a:buNone/>
              <a:defRPr sz="2700"/>
            </a:lvl6pPr>
            <a:lvl7pPr marL="3686861" indent="0">
              <a:buNone/>
              <a:defRPr sz="2700"/>
            </a:lvl7pPr>
            <a:lvl8pPr marL="4301338" indent="0">
              <a:buNone/>
              <a:defRPr sz="2700"/>
            </a:lvl8pPr>
            <a:lvl9pPr marL="4915814" indent="0">
              <a:buNone/>
              <a:defRPr sz="2700"/>
            </a:lvl9pPr>
          </a:lstStyle>
          <a:p>
            <a:endParaRPr lang="en-US"/>
          </a:p>
        </p:txBody>
      </p:sp>
      <p:sp>
        <p:nvSpPr>
          <p:cNvPr id="4" name="Text Placeholder 3"/>
          <p:cNvSpPr>
            <a:spLocks noGrp="1"/>
          </p:cNvSpPr>
          <p:nvPr>
            <p:ph type="body" sz="half" idx="2"/>
          </p:nvPr>
        </p:nvSpPr>
        <p:spPr>
          <a:xfrm>
            <a:off x="2389095" y="5367339"/>
            <a:ext cx="7313295" cy="804863"/>
          </a:xfrm>
        </p:spPr>
        <p:txBody>
          <a:bodyPr/>
          <a:lstStyle>
            <a:lvl1pPr marL="0" indent="0">
              <a:buNone/>
              <a:defRPr sz="1900"/>
            </a:lvl1pPr>
            <a:lvl2pPr marL="614477" indent="0">
              <a:buNone/>
              <a:defRPr sz="1600"/>
            </a:lvl2pPr>
            <a:lvl3pPr marL="1228954" indent="0">
              <a:buNone/>
              <a:defRPr sz="1300"/>
            </a:lvl3pPr>
            <a:lvl4pPr marL="1843430" indent="0">
              <a:buNone/>
              <a:defRPr sz="1200"/>
            </a:lvl4pPr>
            <a:lvl5pPr marL="2457907" indent="0">
              <a:buNone/>
              <a:defRPr sz="1200"/>
            </a:lvl5pPr>
            <a:lvl6pPr marL="3072384" indent="0">
              <a:buNone/>
              <a:defRPr sz="1200"/>
            </a:lvl6pPr>
            <a:lvl7pPr marL="3686861" indent="0">
              <a:buNone/>
              <a:defRPr sz="1200"/>
            </a:lvl7pPr>
            <a:lvl8pPr marL="4301338" indent="0">
              <a:buNone/>
              <a:defRPr sz="1200"/>
            </a:lvl8pPr>
            <a:lvl9pPr marL="4915814"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92AF971-25D1-411E-8B62-14DAB1AB2062}" type="datetimeFigureOut">
              <a:rPr lang="en-US" smtClean="0"/>
              <a:pPr/>
              <a:t>16/5/2023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029D7C-6DFF-4048-936F-9650D8E642D5}" type="slidenum">
              <a:rPr lang="en-US" smtClean="0"/>
              <a:pPr/>
              <a:t>‹#›</a:t>
            </a:fld>
            <a:endParaRPr lang="en-US"/>
          </a:p>
        </p:txBody>
      </p:sp>
    </p:spTree>
    <p:extLst>
      <p:ext uri="{BB962C8B-B14F-4D97-AF65-F5344CB8AC3E}">
        <p14:creationId xmlns:p14="http://schemas.microsoft.com/office/powerpoint/2010/main" val="221216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603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122895" tIns="61448" rIns="122895" bIns="61448" rtlCol="0" anchor="ctr">
            <a:normAutofit/>
          </a:bodyPr>
          <a:lstStyle/>
          <a:p>
            <a:r>
              <a:rPr lang="en-US"/>
              <a:t>Click to edit Master title style</a:t>
            </a:r>
          </a:p>
        </p:txBody>
      </p:sp>
      <p:sp>
        <p:nvSpPr>
          <p:cNvPr id="3" name="Text Placeholder 2"/>
          <p:cNvSpPr>
            <a:spLocks noGrp="1"/>
          </p:cNvSpPr>
          <p:nvPr>
            <p:ph type="body" idx="1"/>
          </p:nvPr>
        </p:nvSpPr>
        <p:spPr>
          <a:xfrm>
            <a:off x="609441" y="1600202"/>
            <a:ext cx="10969943" cy="4525963"/>
          </a:xfrm>
          <a:prstGeom prst="rect">
            <a:avLst/>
          </a:prstGeom>
        </p:spPr>
        <p:txBody>
          <a:bodyPr vert="horz" lIns="122895" tIns="61448" rIns="122895" bIns="6144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2"/>
            <a:ext cx="2844059" cy="365125"/>
          </a:xfrm>
          <a:prstGeom prst="rect">
            <a:avLst/>
          </a:prstGeom>
        </p:spPr>
        <p:txBody>
          <a:bodyPr vert="horz" lIns="122895" tIns="61448" rIns="122895" bIns="61448" rtlCol="0" anchor="ctr"/>
          <a:lstStyle>
            <a:lvl1pPr algn="l">
              <a:defRPr sz="1600">
                <a:solidFill>
                  <a:schemeClr val="tx1">
                    <a:tint val="75000"/>
                  </a:schemeClr>
                </a:solidFill>
              </a:defRPr>
            </a:lvl1pPr>
          </a:lstStyle>
          <a:p>
            <a:fld id="{D92AF971-25D1-411E-8B62-14DAB1AB2062}" type="datetimeFigureOut">
              <a:rPr lang="en-US" smtClean="0"/>
              <a:pPr/>
              <a:t>16/5/2023</a:t>
            </a:fld>
            <a:endParaRPr lang="en-US"/>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22895" tIns="61448" rIns="122895" bIns="61448"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2"/>
            <a:ext cx="2844059" cy="365125"/>
          </a:xfrm>
          <a:prstGeom prst="rect">
            <a:avLst/>
          </a:prstGeom>
        </p:spPr>
        <p:txBody>
          <a:bodyPr vert="horz" lIns="122895" tIns="61448" rIns="122895" bIns="61448" rtlCol="0" anchor="ctr"/>
          <a:lstStyle>
            <a:lvl1pPr algn="r">
              <a:defRPr sz="1600">
                <a:solidFill>
                  <a:schemeClr val="tx1">
                    <a:tint val="75000"/>
                  </a:schemeClr>
                </a:solidFill>
              </a:defRPr>
            </a:lvl1pPr>
          </a:lstStyle>
          <a:p>
            <a:fld id="{3D029D7C-6DFF-4048-936F-9650D8E642D5}" type="slidenum">
              <a:rPr lang="en-US" smtClean="0"/>
              <a:pPr/>
              <a:t>‹#›</a:t>
            </a:fld>
            <a:endParaRPr lang="en-US"/>
          </a:p>
        </p:txBody>
      </p:sp>
    </p:spTree>
    <p:extLst>
      <p:ext uri="{BB962C8B-B14F-4D97-AF65-F5344CB8AC3E}">
        <p14:creationId xmlns:p14="http://schemas.microsoft.com/office/powerpoint/2010/main" val="2877587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28954" rtl="0" eaLnBrk="1" latinLnBrk="0" hangingPunct="1">
        <a:spcBef>
          <a:spcPct val="0"/>
        </a:spcBef>
        <a:buNone/>
        <a:defRPr sz="5900" kern="1200">
          <a:solidFill>
            <a:schemeClr val="tx1"/>
          </a:solidFill>
          <a:latin typeface="+mj-lt"/>
          <a:ea typeface="+mj-ea"/>
          <a:cs typeface="+mj-cs"/>
        </a:defRPr>
      </a:lvl1pPr>
    </p:titleStyle>
    <p:bodyStyle>
      <a:lvl1pPr marL="460858" indent="-460858" algn="l" defTabSz="1228954"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8525" indent="-384048" algn="l" defTabSz="1228954"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6192" indent="-307238" algn="l" defTabSz="122895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50669"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5146"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9622"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4099"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8576"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23053" indent="-307238" algn="l" defTabSz="1228954"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8954" rtl="0" eaLnBrk="1" latinLnBrk="0" hangingPunct="1">
        <a:defRPr sz="2400" kern="1200">
          <a:solidFill>
            <a:schemeClr val="tx1"/>
          </a:solidFill>
          <a:latin typeface="+mn-lt"/>
          <a:ea typeface="+mn-ea"/>
          <a:cs typeface="+mn-cs"/>
        </a:defRPr>
      </a:lvl1pPr>
      <a:lvl2pPr marL="614477" algn="l" defTabSz="1228954" rtl="0" eaLnBrk="1" latinLnBrk="0" hangingPunct="1">
        <a:defRPr sz="2400" kern="1200">
          <a:solidFill>
            <a:schemeClr val="tx1"/>
          </a:solidFill>
          <a:latin typeface="+mn-lt"/>
          <a:ea typeface="+mn-ea"/>
          <a:cs typeface="+mn-cs"/>
        </a:defRPr>
      </a:lvl2pPr>
      <a:lvl3pPr marL="1228954" algn="l" defTabSz="1228954" rtl="0" eaLnBrk="1" latinLnBrk="0" hangingPunct="1">
        <a:defRPr sz="2400" kern="1200">
          <a:solidFill>
            <a:schemeClr val="tx1"/>
          </a:solidFill>
          <a:latin typeface="+mn-lt"/>
          <a:ea typeface="+mn-ea"/>
          <a:cs typeface="+mn-cs"/>
        </a:defRPr>
      </a:lvl3pPr>
      <a:lvl4pPr marL="1843430" algn="l" defTabSz="1228954" rtl="0" eaLnBrk="1" latinLnBrk="0" hangingPunct="1">
        <a:defRPr sz="2400" kern="1200">
          <a:solidFill>
            <a:schemeClr val="tx1"/>
          </a:solidFill>
          <a:latin typeface="+mn-lt"/>
          <a:ea typeface="+mn-ea"/>
          <a:cs typeface="+mn-cs"/>
        </a:defRPr>
      </a:lvl4pPr>
      <a:lvl5pPr marL="2457907" algn="l" defTabSz="1228954" rtl="0" eaLnBrk="1" latinLnBrk="0" hangingPunct="1">
        <a:defRPr sz="2400" kern="1200">
          <a:solidFill>
            <a:schemeClr val="tx1"/>
          </a:solidFill>
          <a:latin typeface="+mn-lt"/>
          <a:ea typeface="+mn-ea"/>
          <a:cs typeface="+mn-cs"/>
        </a:defRPr>
      </a:lvl5pPr>
      <a:lvl6pPr marL="3072384" algn="l" defTabSz="1228954" rtl="0" eaLnBrk="1" latinLnBrk="0" hangingPunct="1">
        <a:defRPr sz="2400" kern="1200">
          <a:solidFill>
            <a:schemeClr val="tx1"/>
          </a:solidFill>
          <a:latin typeface="+mn-lt"/>
          <a:ea typeface="+mn-ea"/>
          <a:cs typeface="+mn-cs"/>
        </a:defRPr>
      </a:lvl6pPr>
      <a:lvl7pPr marL="3686861" algn="l" defTabSz="1228954" rtl="0" eaLnBrk="1" latinLnBrk="0" hangingPunct="1">
        <a:defRPr sz="2400" kern="1200">
          <a:solidFill>
            <a:schemeClr val="tx1"/>
          </a:solidFill>
          <a:latin typeface="+mn-lt"/>
          <a:ea typeface="+mn-ea"/>
          <a:cs typeface="+mn-cs"/>
        </a:defRPr>
      </a:lvl7pPr>
      <a:lvl8pPr marL="4301338" algn="l" defTabSz="1228954" rtl="0" eaLnBrk="1" latinLnBrk="0" hangingPunct="1">
        <a:defRPr sz="2400" kern="1200">
          <a:solidFill>
            <a:schemeClr val="tx1"/>
          </a:solidFill>
          <a:latin typeface="+mn-lt"/>
          <a:ea typeface="+mn-ea"/>
          <a:cs typeface="+mn-cs"/>
        </a:defRPr>
      </a:lvl8pPr>
      <a:lvl9pPr marL="4915814" algn="l" defTabSz="122895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ong dong vang b ">
            <a:extLst>
              <a:ext uri="{FF2B5EF4-FFF2-40B4-BE49-F238E27FC236}">
                <a16:creationId xmlns:a16="http://schemas.microsoft.com/office/drawing/2014/main" id="{77B116AF-023C-3376-7ACD-FF119FEFE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1" y="893"/>
            <a:ext cx="1241736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a:extLst>
              <a:ext uri="{FF2B5EF4-FFF2-40B4-BE49-F238E27FC236}">
                <a16:creationId xmlns:a16="http://schemas.microsoft.com/office/drawing/2014/main" id="{083978CD-FC21-4E1C-722E-9FB64A361DD5}"/>
              </a:ext>
            </a:extLst>
          </p:cNvPr>
          <p:cNvSpPr txBox="1">
            <a:spLocks noChangeArrowheads="1"/>
          </p:cNvSpPr>
          <p:nvPr/>
        </p:nvSpPr>
        <p:spPr bwMode="auto">
          <a:xfrm>
            <a:off x="1736905" y="509350"/>
            <a:ext cx="9141619" cy="46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spAutoFit/>
          </a:bodyPr>
          <a:lstStyle/>
          <a:p>
            <a:pPr algn="ctr" defTabSz="914126" eaLnBrk="0" fontAlgn="base" hangingPunct="0">
              <a:spcBef>
                <a:spcPct val="0"/>
              </a:spcBef>
              <a:spcAft>
                <a:spcPct val="0"/>
              </a:spcAft>
            </a:pPr>
            <a:r>
              <a:rPr lang="en-US" altLang="en-US" sz="2399" b="1">
                <a:solidFill>
                  <a:srgbClr val="002060"/>
                </a:solidFill>
                <a:latin typeface="Times New Roman" panose="02020603050405020304" pitchFamily="18" charset="0"/>
              </a:rPr>
              <a:t>SỞ GD&amp;ĐT BẮC NINH</a:t>
            </a:r>
          </a:p>
        </p:txBody>
      </p:sp>
      <p:sp>
        <p:nvSpPr>
          <p:cNvPr id="5" name="TextBox 3">
            <a:extLst>
              <a:ext uri="{FF2B5EF4-FFF2-40B4-BE49-F238E27FC236}">
                <a16:creationId xmlns:a16="http://schemas.microsoft.com/office/drawing/2014/main" id="{FED00283-F084-3A5F-A7C5-2C9ED19A105F}"/>
              </a:ext>
            </a:extLst>
          </p:cNvPr>
          <p:cNvSpPr txBox="1">
            <a:spLocks noChangeArrowheads="1"/>
          </p:cNvSpPr>
          <p:nvPr/>
        </p:nvSpPr>
        <p:spPr bwMode="auto">
          <a:xfrm>
            <a:off x="1640778" y="2794749"/>
            <a:ext cx="9141619" cy="73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spAutoFit/>
          </a:bodyPr>
          <a:lstStyle/>
          <a:p>
            <a:pPr algn="ctr" defTabSz="914126" eaLnBrk="0" fontAlgn="base" hangingPunct="0">
              <a:spcBef>
                <a:spcPct val="0"/>
              </a:spcBef>
              <a:spcAft>
                <a:spcPct val="0"/>
              </a:spcAft>
            </a:pPr>
            <a:r>
              <a:rPr lang="en-US" altLang="en-US" sz="4199" b="1" dirty="0">
                <a:solidFill>
                  <a:schemeClr val="accent2"/>
                </a:solidFill>
                <a:latin typeface="Times New Roman" panose="02020603050405020304" pitchFamily="18" charset="0"/>
              </a:rPr>
              <a:t>MÔN: HÓA HỌC</a:t>
            </a:r>
            <a:endParaRPr lang="en-US" altLang="en-US" sz="1799" dirty="0">
              <a:latin typeface="Arial" panose="020B0604020202020204" pitchFamily="34" charset="0"/>
            </a:endParaRPr>
          </a:p>
        </p:txBody>
      </p:sp>
      <p:sp>
        <p:nvSpPr>
          <p:cNvPr id="6" name="TextBox 5">
            <a:extLst>
              <a:ext uri="{FF2B5EF4-FFF2-40B4-BE49-F238E27FC236}">
                <a16:creationId xmlns:a16="http://schemas.microsoft.com/office/drawing/2014/main" id="{F4625696-49BB-2DE8-BABE-E183EEDA2959}"/>
              </a:ext>
            </a:extLst>
          </p:cNvPr>
          <p:cNvSpPr txBox="1">
            <a:spLocks noChangeArrowheads="1"/>
          </p:cNvSpPr>
          <p:nvPr/>
        </p:nvSpPr>
        <p:spPr bwMode="auto">
          <a:xfrm>
            <a:off x="2412102" y="4751625"/>
            <a:ext cx="8379817" cy="52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spAutoFit/>
          </a:bodyPr>
          <a:lstStyle/>
          <a:p>
            <a:pPr algn="r" defTabSz="914126" eaLnBrk="0" fontAlgn="base" hangingPunct="0">
              <a:spcBef>
                <a:spcPct val="0"/>
              </a:spcBef>
              <a:spcAft>
                <a:spcPct val="0"/>
              </a:spcAft>
            </a:pPr>
            <a:r>
              <a:rPr lang="en-US" altLang="en-US" sz="2799" b="1" i="1">
                <a:solidFill>
                  <a:srgbClr val="002060"/>
                </a:solidFill>
                <a:latin typeface="Times New Roman" panose="02020603050405020304" pitchFamily="18" charset="0"/>
              </a:rPr>
              <a:t>Yên Phong, ngày 17 tháng 5 năm 2023</a:t>
            </a:r>
            <a:endParaRPr lang="en-US" altLang="en-US" sz="1799">
              <a:latin typeface="Arial" panose="020B0604020202020204" pitchFamily="34" charset="0"/>
            </a:endParaRPr>
          </a:p>
        </p:txBody>
      </p:sp>
      <p:sp>
        <p:nvSpPr>
          <p:cNvPr id="7" name="TextBox 7">
            <a:extLst>
              <a:ext uri="{FF2B5EF4-FFF2-40B4-BE49-F238E27FC236}">
                <a16:creationId xmlns:a16="http://schemas.microsoft.com/office/drawing/2014/main" id="{70151DD7-E5BA-15FB-5DDF-76AE2C5EE7DD}"/>
              </a:ext>
            </a:extLst>
          </p:cNvPr>
          <p:cNvSpPr txBox="1">
            <a:spLocks noChangeArrowheads="1"/>
          </p:cNvSpPr>
          <p:nvPr/>
        </p:nvSpPr>
        <p:spPr bwMode="auto">
          <a:xfrm>
            <a:off x="1523603" y="1371521"/>
            <a:ext cx="9141619" cy="12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spAutoFit/>
          </a:bodyPr>
          <a:lstStyle/>
          <a:p>
            <a:pPr algn="ctr" defTabSz="914126" eaLnBrk="0" fontAlgn="base" hangingPunct="0">
              <a:spcBef>
                <a:spcPct val="0"/>
              </a:spcBef>
              <a:spcAft>
                <a:spcPct val="0"/>
              </a:spcAft>
            </a:pPr>
            <a:r>
              <a:rPr lang="en-US" altLang="en-US" sz="3799" b="1">
                <a:solidFill>
                  <a:srgbClr val="FF0000"/>
                </a:solidFill>
                <a:latin typeface="Times New Roman" panose="02020603050405020304" pitchFamily="18" charset="0"/>
              </a:rPr>
              <a:t>BÁO CÁO CĐ NÂNG CAO KẾT QUẢ THI TỐT NGHIỆP THPT </a:t>
            </a:r>
            <a:endParaRPr lang="en-US" altLang="en-US" sz="1799">
              <a:latin typeface="Arial" panose="020B0604020202020204" pitchFamily="34" charset="0"/>
            </a:endParaRPr>
          </a:p>
        </p:txBody>
      </p:sp>
      <p:sp>
        <p:nvSpPr>
          <p:cNvPr id="8" name="TextBox 8">
            <a:extLst>
              <a:ext uri="{FF2B5EF4-FFF2-40B4-BE49-F238E27FC236}">
                <a16:creationId xmlns:a16="http://schemas.microsoft.com/office/drawing/2014/main" id="{34E61ABD-F757-C31B-C7E6-C9C91C6D54ED}"/>
              </a:ext>
            </a:extLst>
          </p:cNvPr>
          <p:cNvSpPr txBox="1">
            <a:spLocks noChangeArrowheads="1"/>
          </p:cNvSpPr>
          <p:nvPr/>
        </p:nvSpPr>
        <p:spPr bwMode="auto">
          <a:xfrm>
            <a:off x="1650301" y="3608924"/>
            <a:ext cx="9132096" cy="701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spAutoFit/>
          </a:bodyPr>
          <a:lstStyle/>
          <a:p>
            <a:pPr algn="ctr" defTabSz="914126" eaLnBrk="0" fontAlgn="base" hangingPunct="0">
              <a:spcBef>
                <a:spcPct val="0"/>
              </a:spcBef>
              <a:spcAft>
                <a:spcPct val="0"/>
              </a:spcAft>
            </a:pPr>
            <a:r>
              <a:rPr lang="en-US" altLang="en-US" sz="3999" b="1">
                <a:solidFill>
                  <a:schemeClr val="accent2"/>
                </a:solidFill>
                <a:latin typeface="Times New Roman" panose="02020603050405020304" pitchFamily="18" charset="0"/>
              </a:rPr>
              <a:t>NĂM HỌC 2022 - 2023</a:t>
            </a:r>
            <a:endParaRPr lang="en-US" altLang="en-US" sz="1799">
              <a:latin typeface="Arial" panose="020B0604020202020204" pitchFamily="34" charset="0"/>
            </a:endParaRPr>
          </a:p>
        </p:txBody>
      </p:sp>
    </p:spTree>
    <p:extLst>
      <p:ext uri="{BB962C8B-B14F-4D97-AF65-F5344CB8AC3E}">
        <p14:creationId xmlns:p14="http://schemas.microsoft.com/office/powerpoint/2010/main" val="3657241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82" name="Rectangle 73">
            <a:extLst>
              <a:ext uri="{FF2B5EF4-FFF2-40B4-BE49-F238E27FC236}">
                <a16:creationId xmlns:a16="http://schemas.microsoft.com/office/drawing/2014/main" id="{A737F2E7-1616-7A7C-6D46-353011E75712}"/>
              </a:ext>
            </a:extLst>
          </p:cNvPr>
          <p:cNvSpPr>
            <a:spLocks noChangeArrowheads="1"/>
          </p:cNvSpPr>
          <p:nvPr/>
        </p:nvSpPr>
        <p:spPr bwMode="auto">
          <a:xfrm>
            <a:off x="303212" y="170990"/>
            <a:ext cx="11734800"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3330575" algn="l"/>
                <a:tab pos="4860925"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80975" algn="l"/>
                <a:tab pos="3330575" algn="l"/>
                <a:tab pos="4860925"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80975" algn="l"/>
                <a:tab pos="3330575" algn="l"/>
                <a:tab pos="4860925"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80975" algn="l"/>
                <a:tab pos="3330575" algn="l"/>
                <a:tab pos="4860925"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80975" algn="l"/>
                <a:tab pos="3330575" algn="l"/>
                <a:tab pos="4860925"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80975" algn="l"/>
                <a:tab pos="3330575" algn="l"/>
                <a:tab pos="4860925"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80975" algn="l"/>
                <a:tab pos="3330575" algn="l"/>
                <a:tab pos="4860925"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80975" algn="l"/>
                <a:tab pos="3330575" algn="l"/>
                <a:tab pos="4860925"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80975" algn="l"/>
                <a:tab pos="3330575" algn="l"/>
                <a:tab pos="4860925" algn="l"/>
              </a:tabLst>
              <a:defRPr>
                <a:solidFill>
                  <a:schemeClr val="tx1"/>
                </a:solidFill>
                <a:latin typeface="Arial" panose="020B0604020202020204" pitchFamily="34" charset="0"/>
              </a:defRPr>
            </a:lvl9pPr>
          </a:lstStyle>
          <a:p>
            <a:pPr algn="just">
              <a:lnSpc>
                <a:spcPct val="110000"/>
              </a:lnSpc>
              <a:tabLst>
                <a:tab pos="180340" algn="l"/>
                <a:tab pos="3330575" algn="l"/>
                <a:tab pos="4860925" algn="l"/>
              </a:tabLst>
            </a:pPr>
            <a:r>
              <a:rPr lang="pt-BR" sz="2000" b="1" u="sng"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 Bài tập Chất béo</a:t>
            </a:r>
            <a:endParaRPr lang="en-US" sz="2000" u="sng"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2022)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Hỗn hợp X gồm triglixerit Y và axit béo Z. Cho m gam X phản ứng hoàn toàn với dung dịch NaOH dư, thu được sản phẩm hữu cơ gồm hai muối có cùng số nguyên tử cacbon và 2,76 gam glixerol. Nếu đốt cháy hết m gam X thì cần vừa đủ 3,445 mol O, thu được 2,43 mol CO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và 2,29 mol H2O. Khối lượng của Y trong m gam X 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defTabSz="914400"/>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pt-BR"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Đề chính thức 2022) </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Khi phân tích một loại chất béo (kí hiệu là X) chứa đồng thời các triglixerit và axit béo tự do (không có tạp chất khác) thấy oxi chiếm 10,88% theo khối lượng. Xà phòng hóa hoàn toàn m gam X bằng dung dịch NaOH dư đun nóng, sau phản ứng thu được dung dịch chứa 51,65 gam hỗn hợp các muối C</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17</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35</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COONa, C</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17</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33</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COONa, C</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17</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31</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COONa và 5,06 gam glixerol. Mặt khác, m gam X phản ứng tối đa với y mol Br</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trong dung dịch. Giá trị của y 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endParaRPr lang="pt-BR" sz="2000" b="1"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u="sng"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 Bài tập Hiddrocacbon</a:t>
            </a:r>
            <a:endParaRPr lang="en-US" sz="2000" u="sng"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2022)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Nung nóng a mol hỗn hợp X gồm propen, axetilen và hiđro với xúc tác Ni trong bình kín (chỉ xảy ra phản ưng cộng ), sau một thời gian thu được hỗn hợp khí Y có tỉ khối so với X là 1,25 . Đốt cháy hết Y , thu được 0,87 mol CO2  và 1,05 mol H2O . Mặt khác, Y phản ứng tối đa với 0,42 mol brom trong dung dịch. Giá trị của a 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defTabSz="914400"/>
            <a:r>
              <a:rPr lang="pt-BR"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Đề chính thức 2022) </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Hỗn hợp E gồm các hiđrocacbon mạch hở có cùng số nguyên tử hiđro. Tỉ khối của E đối với H</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là 13. Đốt cháy hoàn toàn a mol E cần vừa đủ 0,85 mol O</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thu được CO</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và H</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 Mặt khác, a mol E tác dụng tối đa với x mol Br</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trong dung dịch. Giá trị của x 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3330575" algn="l"/>
                <a:tab pos="4860925" algn="l"/>
              </a:tabLst>
            </a:pPr>
            <a:endParaRPr kumimoji="0" lang="pt-BR"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p:txBody>
      </p:sp>
      <p:pic>
        <p:nvPicPr>
          <p:cNvPr id="2120" name="Picture 72">
            <a:extLst>
              <a:ext uri="{FF2B5EF4-FFF2-40B4-BE49-F238E27FC236}">
                <a16:creationId xmlns:a16="http://schemas.microsoft.com/office/drawing/2014/main" id="{510DD682-4812-F02A-CB16-BF6796DBC6E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7200"/>
            <a:ext cx="95250"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59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TextBox 2">
            <a:extLst>
              <a:ext uri="{FF2B5EF4-FFF2-40B4-BE49-F238E27FC236}">
                <a16:creationId xmlns:a16="http://schemas.microsoft.com/office/drawing/2014/main" id="{769723F4-DF58-A698-D878-0896E4B3340E}"/>
              </a:ext>
            </a:extLst>
          </p:cNvPr>
          <p:cNvSpPr txBox="1"/>
          <p:nvPr/>
        </p:nvSpPr>
        <p:spPr>
          <a:xfrm>
            <a:off x="457200" y="695325"/>
            <a:ext cx="10971212" cy="5213800"/>
          </a:xfrm>
          <a:prstGeom prst="rect">
            <a:avLst/>
          </a:prstGeom>
          <a:noFill/>
        </p:spPr>
        <p:txBody>
          <a:bodyPr wrap="square">
            <a:spAutoFit/>
          </a:bodyPr>
          <a:lstStyle/>
          <a:p>
            <a:pPr algn="just">
              <a:lnSpc>
                <a:spcPct val="110000"/>
              </a:lnSpc>
              <a:tabLst>
                <a:tab pos="180340" algn="l"/>
                <a:tab pos="3330575" algn="l"/>
                <a:tab pos="4860925" algn="l"/>
              </a:tabLst>
            </a:pPr>
            <a:r>
              <a:rPr lang="pt-BR" sz="2400" b="1"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	</a:t>
            </a:r>
            <a:r>
              <a:rPr lang="pt-BR" sz="2000" b="1" u="sng"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Bài tập điện phân</a:t>
            </a:r>
            <a:endParaRPr lang="en-US" sz="2000" u="sng"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 (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2022) </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Điện phân (điện cực trơ, màng ngăn xốp) dung dịch gồm CuSO4 và NaCl (tỉ lệ mol tương ứng 1:3) với cường độ dòng điện 2,68 A. Sau thời gian t giờ, thu được dung dịch Y (chứa hai chất tan) có khối lượng giảm 20,75 gam so với dung dịch ban đầu. Cho bột Al dư vào Y, thu được 3,36 lít khí H2.  Biết các phản ứng xảy ra hoàn toàn, hiệu suất điện phân 100%  bỏ qua sự bay hơi của nước. Giá trị của t là</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pt-B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6 .</a:t>
            </a:r>
            <a:r>
              <a:rPr lang="pt-B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pt-B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pt-B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5 .</a:t>
            </a:r>
          </a:p>
          <a:p>
            <a:pPr algn="just">
              <a:lnSpc>
                <a:spcPct val="110000"/>
              </a:lnSpc>
              <a:tabLst>
                <a:tab pos="180340" algn="l"/>
                <a:tab pos="3330575" algn="l"/>
                <a:tab pos="4860925" algn="l"/>
              </a:tabLst>
            </a:pP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pt-BR"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 ( Đề chính thức 2022) </a:t>
            </a:r>
            <a:r>
              <a:rPr lang="pt-B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Điện phân dung dịch chứa x mol CuSO</a:t>
            </a:r>
            <a:r>
              <a:rPr lang="pt-BR" sz="2000" baseline="-25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a:t>
            </a:r>
            <a:r>
              <a:rPr lang="pt-B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y mol H</a:t>
            </a:r>
            <a:r>
              <a:rPr lang="pt-BR" sz="2000" baseline="-25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SO</a:t>
            </a:r>
            <a:r>
              <a:rPr lang="pt-BR" sz="2000" baseline="-25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a:t>
            </a:r>
            <a:r>
              <a:rPr lang="pt-B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và z mol NaCl (với điện cực trơ, có màng ngăn xốp, hiệu suất điện phân là 100%). Lượng khí sinh ra từ quá trình điện phân và khối lượng Al</a:t>
            </a:r>
            <a:r>
              <a:rPr lang="pt-BR" sz="2000" baseline="-25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a:t>
            </a:r>
            <a:r>
              <a:rPr lang="pt-BR" sz="2000" baseline="-25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pt-B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bị hòa tan tối đa trong dung dịch sau điện phân ứng với mỗi thí nghiệm được cho ở bảng dưới đây……………… Biết tại catot ion Cu</a:t>
            </a:r>
            <a:r>
              <a:rPr lang="pt-BR" sz="20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điện phân hết thành Cu trước khi ion H</a:t>
            </a:r>
            <a:r>
              <a:rPr lang="pt-BR" sz="2000"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pt-B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điện phân tạo thành khí H</a:t>
            </a:r>
            <a:r>
              <a:rPr lang="pt-BR" sz="2000" baseline="-25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cường độ dòng điện bằng nhau và không đổi trong các thí nghiệm trên. Tổng giá trị (x + y + z) bằng</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pt-B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a:t>
            </a:r>
            <a:r>
              <a:rPr lang="pt-B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1,8.	</a:t>
            </a:r>
            <a:r>
              <a:rPr lang="pt-B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t>
            </a:r>
            <a:r>
              <a:rPr lang="pt-B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1,6.			</a:t>
            </a:r>
            <a:r>
              <a:rPr lang="pt-B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pt-B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2,0.		</a:t>
            </a:r>
            <a:r>
              <a:rPr lang="pt-B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t>
            </a:r>
            <a:r>
              <a:rPr lang="pt-B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2,2</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96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a:extLst>
              <a:ext uri="{FF2B5EF4-FFF2-40B4-BE49-F238E27FC236}">
                <a16:creationId xmlns:a16="http://schemas.microsoft.com/office/drawing/2014/main" id="{75CE2FE1-4C94-8889-CA2D-1B03C30CDC69}"/>
              </a:ext>
            </a:extLst>
          </p:cNvPr>
          <p:cNvSpPr txBox="1"/>
          <p:nvPr/>
        </p:nvSpPr>
        <p:spPr>
          <a:xfrm>
            <a:off x="466854" y="695325"/>
            <a:ext cx="10961557" cy="5145768"/>
          </a:xfrm>
          <a:prstGeom prst="rect">
            <a:avLst/>
          </a:prstGeom>
          <a:noFill/>
        </p:spPr>
        <p:txBody>
          <a:bodyPr wrap="square">
            <a:spAutoFit/>
          </a:bodyPr>
          <a:lstStyle/>
          <a:p>
            <a:pPr algn="just">
              <a:lnSpc>
                <a:spcPct val="110000"/>
              </a:lnSpc>
              <a:tabLst>
                <a:tab pos="180340" algn="l"/>
                <a:tab pos="3330575" algn="l"/>
                <a:tab pos="4860925" algn="l"/>
              </a:tabLst>
            </a:pPr>
            <a:r>
              <a:rPr lang="pt-BR" sz="2000" b="1" u="sng"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 Bài tập Hợp chất của Sắt: Nung, phản ứng với Axit, AgNO3</a:t>
            </a:r>
            <a:endParaRPr lang="en-US" sz="2000" u="sng"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2022)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Cho m gam hỗn hợp X gồm FeS2, FeCO3, CuO và Fe2O3 (trong X  nguyên tố oxi chiếm 15,2 %  về khối lượng) vào bình kín (thể tích không đổi) chứa 0,54 mol 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(dư). Nung nóng bình đến khi các phản ứng xảy ra hoàn toàn rồi đưa về nhiệt độ ban đầu thì áp suất trong bình giảm 10% so với áp suất ban đầu (coi thể tích chất rắn thay đồi không đáng kế). Mặt khác, hòa tan hết m gam X bằng dung dịch H2SO4 đặc nóng, thu được dung dịch Y chứa 1,8m gam hỗn hợp muối Fe2(SO4)3 và CuSO4 và 1,08 mol hỗn hợp khí gồm CO2 và SO2. Giá trị của m 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20 .</a:t>
            </a:r>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B.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25 .</a:t>
            </a:r>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C.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15 .</a:t>
            </a:r>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D.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30 .</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endParaRPr lang="pt-BR"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 Đề chính thức 2022)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Hỗn hợp E gồm Fe, Fe</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4</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Fe</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và Fe(NO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Nung 23,84 gam E trong môi trường trơ thu được chất rắn X (chỉ gồm Fe và các oxit) và 0,12 mol khí NO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Hòa tan hết X trong dung dịch HCl nồng độ 3,65% thu được 672 ml khí H</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và dung dịch Y chỉ chứa muối. Cho tiếp dung dịch AgNO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dư vào Y thu được 102,3 gam kết tủa gồm Ag và AgCl. Biết các phản ứng xảy ra hoàn toàn. Nồng độ phần trăm của muối FeCl</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trong Y </a:t>
            </a:r>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gần nhất</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với giá trị nào sau đây?</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3,08%.	</a:t>
            </a:r>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B.</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3,58%.			</a:t>
            </a:r>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C.</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3,12%.		</a:t>
            </a:r>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D.</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2,84%.</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p:txBody>
      </p:sp>
    </p:spTree>
    <p:extLst>
      <p:ext uri="{BB962C8B-B14F-4D97-AF65-F5344CB8AC3E}">
        <p14:creationId xmlns:p14="http://schemas.microsoft.com/office/powerpoint/2010/main" val="4103960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a:extLst>
              <a:ext uri="{FF2B5EF4-FFF2-40B4-BE49-F238E27FC236}">
                <a16:creationId xmlns:a16="http://schemas.microsoft.com/office/drawing/2014/main" id="{2F1B05FB-D844-563A-072D-0E5A2EC5BEF2}"/>
              </a:ext>
            </a:extLst>
          </p:cNvPr>
          <p:cNvSpPr txBox="1"/>
          <p:nvPr/>
        </p:nvSpPr>
        <p:spPr>
          <a:xfrm>
            <a:off x="227012" y="152400"/>
            <a:ext cx="11353800" cy="6407652"/>
          </a:xfrm>
          <a:prstGeom prst="rect">
            <a:avLst/>
          </a:prstGeom>
          <a:noFill/>
        </p:spPr>
        <p:txBody>
          <a:bodyPr wrap="square">
            <a:spAutoFit/>
          </a:bodyPr>
          <a:lstStyle/>
          <a:p>
            <a:pPr algn="just">
              <a:lnSpc>
                <a:spcPct val="110000"/>
              </a:lnSpc>
              <a:tabLst>
                <a:tab pos="180340" algn="l"/>
                <a:tab pos="3330575" algn="l"/>
                <a:tab pos="4860925" algn="l"/>
              </a:tabLst>
            </a:pPr>
            <a:r>
              <a:rPr lang="pt-BR" sz="2000" b="1" u="sng"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 Bài tập Biện luận CTCT chất hữu cơ</a:t>
            </a:r>
            <a:endParaRPr lang="en-US" sz="2000" u="sng"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r>
              <a:rPr lang="en-US" sz="2000" b="1" dirty="0">
                <a:solidFill>
                  <a:srgbClr val="FFFF00"/>
                </a:solidFill>
                <a:effectLst/>
                <a:latin typeface="Times New Roman" panose="02020603050405020304" pitchFamily="18" charset="0"/>
                <a:ea typeface="Times New Roman" panose="02020603050405020304" pitchFamily="18" charset="0"/>
              </a:rPr>
              <a:t>- ( </a:t>
            </a:r>
            <a:r>
              <a:rPr lang="en-US" sz="2000" b="1" dirty="0" err="1">
                <a:solidFill>
                  <a:srgbClr val="FFFF00"/>
                </a:solidFill>
                <a:effectLst/>
                <a:latin typeface="Times New Roman" panose="02020603050405020304" pitchFamily="18" charset="0"/>
                <a:ea typeface="Times New Roman" panose="020206030504050203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rPr>
              <a:t> 2022) </a:t>
            </a:r>
            <a:r>
              <a:rPr lang="en-US" sz="2000" dirty="0">
                <a:solidFill>
                  <a:schemeClr val="bg1"/>
                </a:solidFill>
                <a:effectLst/>
                <a:latin typeface="Times New Roman" panose="02020603050405020304" pitchFamily="18" charset="0"/>
                <a:ea typeface="Times New Roman" panose="02020603050405020304" pitchFamily="18" charset="0"/>
              </a:rPr>
              <a:t>Cho </a:t>
            </a:r>
            <a:r>
              <a:rPr lang="en-US" sz="2000" dirty="0" err="1">
                <a:solidFill>
                  <a:schemeClr val="bg1"/>
                </a:solidFill>
                <a:effectLst/>
                <a:latin typeface="Times New Roman" panose="02020603050405020304" pitchFamily="18" charset="0"/>
                <a:ea typeface="Times New Roman" panose="02020603050405020304" pitchFamily="18" charset="0"/>
              </a:rPr>
              <a:t>hai</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chất</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hữu</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cơ</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mạch</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hở</a:t>
            </a:r>
            <a:r>
              <a:rPr lang="en-US" sz="2000" dirty="0">
                <a:solidFill>
                  <a:schemeClr val="bg1"/>
                </a:solidFill>
                <a:effectLst/>
                <a:latin typeface="Times New Roman" panose="02020603050405020304" pitchFamily="18" charset="0"/>
                <a:ea typeface="Times New Roman" panose="02020603050405020304" pitchFamily="18" charset="0"/>
              </a:rPr>
              <a:t> E, F </a:t>
            </a:r>
            <a:r>
              <a:rPr lang="en-US" sz="2000" dirty="0" err="1">
                <a:solidFill>
                  <a:schemeClr val="bg1"/>
                </a:solidFill>
                <a:effectLst/>
                <a:latin typeface="Times New Roman" panose="02020603050405020304" pitchFamily="18" charset="0"/>
                <a:ea typeface="Times New Roman" panose="02020603050405020304" pitchFamily="18" charset="0"/>
              </a:rPr>
              <a:t>có</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cùng</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công</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thức</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đơn</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giản</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nhất</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là</a:t>
            </a:r>
            <a:r>
              <a:rPr lang="en-US" sz="2000" dirty="0">
                <a:solidFill>
                  <a:schemeClr val="bg1"/>
                </a:solidFill>
                <a:effectLst/>
                <a:latin typeface="Times New Roman" panose="02020603050405020304" pitchFamily="18" charset="0"/>
                <a:ea typeface="Times New Roman" panose="02020603050405020304" pitchFamily="18" charset="0"/>
              </a:rPr>
              <a:t> CH</a:t>
            </a:r>
            <a:r>
              <a:rPr lang="en-US" sz="2000" baseline="-25000" dirty="0">
                <a:solidFill>
                  <a:schemeClr val="bg1"/>
                </a:solidFill>
                <a:effectLst/>
                <a:latin typeface="Times New Roman" panose="02020603050405020304" pitchFamily="18" charset="0"/>
                <a:ea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rPr>
              <a:t>O. </a:t>
            </a:r>
            <a:r>
              <a:rPr lang="en-US" sz="2000" dirty="0" err="1">
                <a:solidFill>
                  <a:schemeClr val="bg1"/>
                </a:solidFill>
                <a:effectLst/>
                <a:latin typeface="Times New Roman" panose="02020603050405020304" pitchFamily="18" charset="0"/>
                <a:ea typeface="Times New Roman" panose="02020603050405020304" pitchFamily="18" charset="0"/>
              </a:rPr>
              <a:t>Các</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chất</a:t>
            </a:r>
            <a:r>
              <a:rPr lang="en-US" sz="2000" dirty="0">
                <a:solidFill>
                  <a:schemeClr val="bg1"/>
                </a:solidFill>
                <a:effectLst/>
                <a:latin typeface="Times New Roman" panose="02020603050405020304" pitchFamily="18" charset="0"/>
                <a:ea typeface="Times New Roman" panose="02020603050405020304" pitchFamily="18" charset="0"/>
              </a:rPr>
              <a:t> E, F, X </a:t>
            </a:r>
            <a:r>
              <a:rPr lang="en-US" sz="2000" dirty="0" err="1">
                <a:solidFill>
                  <a:schemeClr val="bg1"/>
                </a:solidFill>
                <a:effectLst/>
                <a:latin typeface="Times New Roman" panose="02020603050405020304" pitchFamily="18" charset="0"/>
                <a:ea typeface="Times New Roman" panose="02020603050405020304" pitchFamily="18" charset="0"/>
              </a:rPr>
              <a:t>tham</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gia</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phản</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ứng</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theo</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đúng</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tỉ</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lệ</a:t>
            </a:r>
            <a:r>
              <a:rPr lang="en-US" sz="2000" dirty="0">
                <a:solidFill>
                  <a:schemeClr val="bg1"/>
                </a:solidFill>
                <a:effectLst/>
                <a:latin typeface="Times New Roman" panose="02020603050405020304" pitchFamily="18" charset="0"/>
                <a:ea typeface="Times New Roman" panose="02020603050405020304" pitchFamily="18" charset="0"/>
              </a:rPr>
              <a:t> mol </a:t>
            </a:r>
            <a:r>
              <a:rPr lang="en-US" sz="2000" dirty="0" err="1">
                <a:solidFill>
                  <a:schemeClr val="bg1"/>
                </a:solidFill>
                <a:effectLst/>
                <a:latin typeface="Times New Roman" panose="02020603050405020304" pitchFamily="18" charset="0"/>
                <a:ea typeface="Times New Roman" panose="02020603050405020304" pitchFamily="18" charset="0"/>
              </a:rPr>
              <a:t>như</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sơ</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đồ</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dưới</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đây</a:t>
            </a:r>
            <a:endParaRPr lang="en-US" sz="2000" dirty="0">
              <a:solidFill>
                <a:schemeClr val="bg1"/>
              </a:solidFill>
              <a:effectLst/>
              <a:latin typeface="Times New Roman" panose="02020603050405020304" pitchFamily="18" charset="0"/>
              <a:ea typeface="Times New Roman" panose="02020603050405020304" pitchFamily="18" charset="0"/>
            </a:endParaRPr>
          </a:p>
          <a:p>
            <a:pPr algn="just">
              <a:lnSpc>
                <a:spcPct val="110000"/>
              </a:lnSpc>
              <a:tabLst>
                <a:tab pos="180340" algn="l"/>
                <a:tab pos="3330575" algn="l"/>
                <a:tab pos="4860925" algn="l"/>
              </a:tabLst>
            </a:pP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(1) E +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NaOH</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X + Y</a:t>
            </a:r>
            <a:r>
              <a:rPr lang="en-US" sz="2000" dirty="0">
                <a:solidFill>
                  <a:schemeClr val="bg1"/>
                </a:solidFill>
                <a:latin typeface="Cambria" panose="02040503050406030204" pitchFamily="18" charset="0"/>
                <a:ea typeface="Calibri" panose="020F0502020204030204" pitchFamily="34" charset="0"/>
                <a:cs typeface="Cambria" panose="02040503050406030204" pitchFamily="18" charset="0"/>
              </a:rPr>
              <a:t>	   </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 F +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NaOH</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X + Z</a:t>
            </a:r>
            <a:r>
              <a:rPr lang="en-US" sz="2000" dirty="0">
                <a:solidFill>
                  <a:schemeClr val="bg1"/>
                </a:solidFill>
                <a:latin typeface="Cambria" panose="02040503050406030204" pitchFamily="18" charset="0"/>
                <a:ea typeface="Calibri" panose="020F0502020204030204" pitchFamily="34" charset="0"/>
                <a:cs typeface="Cambria" panose="02040503050406030204" pitchFamily="18" charset="0"/>
              </a:rPr>
              <a:t>		</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 X +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HCl</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T +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NaCl</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Đề chính thức 2022) </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Cho E (C</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6</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và F (C</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4</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6</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4</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là hai chất hữu cơ mạch hở đều tạo từ axit cacboxylic và ancol. Từ E và F thực hiện sơ đồ các phản ứng sau</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(1) E +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NaOH</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X + Y</a:t>
            </a:r>
            <a:r>
              <a:rPr lang="en-US" sz="2000" dirty="0">
                <a:solidFill>
                  <a:schemeClr val="bg1"/>
                </a:solidFill>
                <a:latin typeface="Cambria" panose="02040503050406030204" pitchFamily="18" charset="0"/>
                <a:ea typeface="Calibri" panose="020F0502020204030204" pitchFamily="34" charset="0"/>
                <a:cs typeface="Cambria" panose="02040503050406030204" pitchFamily="18" charset="0"/>
              </a:rPr>
              <a:t> 	  </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 F +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NaOH</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X + Y</a:t>
            </a:r>
            <a:r>
              <a:rPr lang="en-US" sz="2000" dirty="0">
                <a:solidFill>
                  <a:schemeClr val="bg1"/>
                </a:solidFill>
                <a:latin typeface="Cambria" panose="02040503050406030204" pitchFamily="18" charset="0"/>
                <a:ea typeface="Calibri" panose="020F0502020204030204" pitchFamily="34" charset="0"/>
                <a:cs typeface="Cambria" panose="02040503050406030204" pitchFamily="18" charset="0"/>
              </a:rPr>
              <a:t> 		</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 X +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HCl</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Z +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NaCl</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Biết</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Y, Z là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các</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chất</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hữu</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cơ</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trong</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đó</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phân</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tử</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Y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không</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có</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nhóm</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-CH</a:t>
            </a:r>
            <a:r>
              <a:rPr lang="fr-F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endParaRPr lang="en-US" sz="2000" dirty="0">
              <a:solidFill>
                <a:schemeClr val="bg1"/>
              </a:solidFill>
              <a:latin typeface="Times New Roman" panose="02020603050405020304" pitchFamily="18" charset="0"/>
            </a:endParaRPr>
          </a:p>
          <a:p>
            <a:pPr algn="just">
              <a:lnSpc>
                <a:spcPct val="110000"/>
              </a:lnSpc>
              <a:tabLst>
                <a:tab pos="180340" algn="l"/>
                <a:tab pos="3330575" algn="l"/>
                <a:tab pos="4860925" algn="l"/>
              </a:tabLst>
            </a:pPr>
            <a:r>
              <a:rPr lang="pt-BR" sz="2000" b="1" u="sng"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pt-BR" sz="2000" b="1" u="sng"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Bài tập chuyển hoá vô cơ</a:t>
            </a:r>
            <a:endParaRPr lang="en-US" sz="2000" u="sng"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2022)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Cho sơ đồ chuyển hóa:   </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Biết: X, Y, Z, E , F là các hợp chất khác nhau; mỗi mũi tên ứng với một phương trình hóa học của phản ứng xảy ra giữa hai chất tương ứng. Các chất E,F thỏa mãn sơ đồ trên lần lượt 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 </a:t>
            </a:r>
            <a:r>
              <a:rPr lang="pt-BR"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Đề chính thức 2022) </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Cho sơ đồ các phản ứng sau:</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(1) Al</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H</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SO</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4</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X + H</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(2) Ba(OH)</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X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Y + Z</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 Ba(OH)</a:t>
            </a:r>
            <a:r>
              <a:rPr lang="fr-F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dư</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X→ </a:t>
            </a:r>
            <a:r>
              <a:rPr lang="fr-F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Y + T + H</a:t>
            </a:r>
            <a:r>
              <a:rPr lang="fr-F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Các</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chất</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Z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thỏa</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mãn</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sơ</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đồ</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trên</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lần</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lượt</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p:txBody>
      </p:sp>
      <p:pic>
        <p:nvPicPr>
          <p:cNvPr id="17" name="Picture 2">
            <a:extLst>
              <a:ext uri="{FF2B5EF4-FFF2-40B4-BE49-F238E27FC236}">
                <a16:creationId xmlns:a16="http://schemas.microsoft.com/office/drawing/2014/main" id="{59F8135D-C4BD-C846-0CC9-A736F3E6888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6212" y="3429000"/>
            <a:ext cx="5943600" cy="457198"/>
          </a:xfrm>
          <a:prstGeom prst="rect">
            <a:avLst/>
          </a:prstGeom>
          <a:solidFill>
            <a:schemeClr val="accent2"/>
          </a:solidFill>
          <a:ln w="9525">
            <a:solidFill>
              <a:schemeClr val="bg1"/>
            </a:solidFill>
            <a:miter lim="800000"/>
            <a:headEnd/>
            <a:tailEnd/>
          </a:ln>
        </p:spPr>
      </p:pic>
    </p:spTree>
    <p:extLst>
      <p:ext uri="{BB962C8B-B14F-4D97-AF65-F5344CB8AC3E}">
        <p14:creationId xmlns:p14="http://schemas.microsoft.com/office/powerpoint/2010/main" val="1843257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TextBox 2">
            <a:extLst>
              <a:ext uri="{FF2B5EF4-FFF2-40B4-BE49-F238E27FC236}">
                <a16:creationId xmlns:a16="http://schemas.microsoft.com/office/drawing/2014/main" id="{7B019682-F860-0CBD-76DF-BE67898B04AD}"/>
              </a:ext>
            </a:extLst>
          </p:cNvPr>
          <p:cNvSpPr txBox="1"/>
          <p:nvPr/>
        </p:nvSpPr>
        <p:spPr>
          <a:xfrm>
            <a:off x="418306" y="228600"/>
            <a:ext cx="11352212" cy="6161751"/>
          </a:xfrm>
          <a:prstGeom prst="rect">
            <a:avLst/>
          </a:prstGeom>
          <a:noFill/>
        </p:spPr>
        <p:txBody>
          <a:bodyPr wrap="square">
            <a:spAutoFit/>
          </a:bodyPr>
          <a:lstStyle/>
          <a:p>
            <a:pPr algn="just">
              <a:lnSpc>
                <a:spcPct val="110000"/>
              </a:lnSpc>
              <a:tabLst>
                <a:tab pos="180340" algn="l"/>
                <a:tab pos="3330575" algn="l"/>
                <a:tab pos="4860925" algn="l"/>
              </a:tabLst>
            </a:pPr>
            <a:r>
              <a:rPr lang="pt-BR" sz="2000" b="1" u="sng"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2. Khác nhau</a:t>
            </a: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2022)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Nung m gam hỗn hợp X gồm Fe(NO3)3 và KNO3 (trong bình kín, không có không khí) đến khối lượng không đồi, thu được chất rắn Y và hỗn hợp khí Z. Hấp thụ hết Z vào nước, thu được 400ml dung dịch E chỉ chứa một chất tan có pH=1, không có khí thoát ra. Giá trị của m 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2022)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Tiến hành thí nghiệm theo các bước sau:</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Bước 1: Cho vào bát sứ nhỏ khoảng 1 gam dầu thực vật và 3 ml dung dịch NaOH 30% </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Bước 2: Đun sôi nhẹ và khuấy liên tục hỗn hợp bằng đũa thủy tinh. Thỉnh thoảng nhỏ thêm vài giọt nước cất đề giữ thể tích hỗn hợp phản ứng không đổi.</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Bước 3: Sau 8- 10 phút, rót thêm vào hỗn hợp 4-5 ml dung dịch NaCl bão hòa nóng, khuấy nhẹ. Sau đó để yên hỗn hợp 5 phút, lọc tách riêng phần dung dịch và chất rắn.</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2022)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Đốt hỗn hợp X gồm Fe và Cu trong O2 thu đượcm gam hỗn hợp Y gồm  Fe, Cu, Fe3O4 và CuO. Cho Y vào dung dịch chứa 0,2 mol HCl , thu được dung dịch Z chỉ chứa muối, 0,05 mol H2 và 9,2 gam chất rắn T. Cho T tác dụng với dung dịch HCl có khí thoát ra. Biết các phản ứng xảy ra hoàn toàn. Giá trị của m 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i="1"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 ( Đề chính thức 2022) </a:t>
            </a:r>
            <a:r>
              <a:rPr lang="pt-BR" sz="2000" i="1" dirty="0">
                <a:solidFill>
                  <a:srgbClr val="FFFF00"/>
                </a:solidFill>
                <a:effectLst/>
                <a:latin typeface="Times New Roman" panose="02020603050405020304" pitchFamily="18" charset="0"/>
                <a:ea typeface="Calibri" panose="020F0502020204030204" pitchFamily="34" charset="0"/>
                <a:cs typeface="Cambria" panose="02040503050406030204" pitchFamily="18" charset="0"/>
              </a:rPr>
              <a:t>Dẫn 0,35 mol hỗn hợp gồm khí CO</a:t>
            </a:r>
            <a:r>
              <a:rPr lang="pt-BR" sz="2000" i="1" baseline="-25000" dirty="0">
                <a:solidFill>
                  <a:srgbClr val="FFFF00"/>
                </a:solidFill>
                <a:effectLst/>
                <a:latin typeface="Times New Roman" panose="02020603050405020304" pitchFamily="18" charset="0"/>
                <a:ea typeface="Calibri" panose="020F0502020204030204" pitchFamily="34" charset="0"/>
                <a:cs typeface="Cambria" panose="02040503050406030204" pitchFamily="18" charset="0"/>
              </a:rPr>
              <a:t>2­ </a:t>
            </a:r>
            <a:r>
              <a:rPr lang="pt-BR" sz="2000" i="1" dirty="0">
                <a:solidFill>
                  <a:srgbClr val="FFFF00"/>
                </a:solidFill>
                <a:effectLst/>
                <a:latin typeface="Times New Roman" panose="02020603050405020304" pitchFamily="18" charset="0"/>
                <a:ea typeface="Calibri" panose="020F0502020204030204" pitchFamily="34" charset="0"/>
                <a:cs typeface="Cambria" panose="02040503050406030204" pitchFamily="18" charset="0"/>
              </a:rPr>
              <a:t>và hơi nước qua cacbon nung đỏ thu được 0,62 mol hỗn hợp X gồm CO, H</a:t>
            </a:r>
            <a:r>
              <a:rPr lang="pt-BR" sz="2000" i="1" baseline="-25000" dirty="0">
                <a:solidFill>
                  <a:srgbClr val="FFFF00"/>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i="1" dirty="0">
                <a:solidFill>
                  <a:srgbClr val="FFFF00"/>
                </a:solidFill>
                <a:effectLst/>
                <a:latin typeface="Times New Roman" panose="02020603050405020304" pitchFamily="18" charset="0"/>
                <a:ea typeface="Calibri" panose="020F0502020204030204" pitchFamily="34" charset="0"/>
                <a:cs typeface="Cambria" panose="02040503050406030204" pitchFamily="18" charset="0"/>
              </a:rPr>
              <a:t> và CO</a:t>
            </a:r>
            <a:r>
              <a:rPr lang="pt-BR" sz="2000" i="1" baseline="-25000" dirty="0">
                <a:solidFill>
                  <a:srgbClr val="FFFF00"/>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i="1" dirty="0">
                <a:solidFill>
                  <a:srgbClr val="FFFF00"/>
                </a:solidFill>
                <a:effectLst/>
                <a:latin typeface="Times New Roman" panose="02020603050405020304" pitchFamily="18" charset="0"/>
                <a:ea typeface="Calibri" panose="020F0502020204030204" pitchFamily="34" charset="0"/>
                <a:cs typeface="Cambria" panose="02040503050406030204" pitchFamily="18" charset="0"/>
              </a:rPr>
              <a:t>. Cho toàn bộ X vào dung dịch chứa 0,1 mol NaOH và a mol Ba(OH)</a:t>
            </a:r>
            <a:r>
              <a:rPr lang="pt-BR" sz="2000" i="1" baseline="-25000" dirty="0">
                <a:solidFill>
                  <a:srgbClr val="FFFF00"/>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i="1" dirty="0">
                <a:solidFill>
                  <a:srgbClr val="FFFF00"/>
                </a:solidFill>
                <a:effectLst/>
                <a:latin typeface="Times New Roman" panose="02020603050405020304" pitchFamily="18" charset="0"/>
                <a:ea typeface="Calibri" panose="020F0502020204030204" pitchFamily="34" charset="0"/>
                <a:cs typeface="Cambria" panose="02040503050406030204" pitchFamily="18" charset="0"/>
              </a:rPr>
              <a:t>, sau phản ứng hoàn toàn thu được kết tủa và dung dịch Y. Nhỏ từ từ từng giọt đến hết Y vào 100 ml dung dịch HCl 0,5M thu được 0,01 mol khí CO</a:t>
            </a:r>
            <a:r>
              <a:rPr lang="pt-BR" sz="2000" i="1" baseline="-25000" dirty="0">
                <a:solidFill>
                  <a:srgbClr val="FFFF00"/>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i="1" dirty="0">
                <a:solidFill>
                  <a:srgbClr val="FFFF00"/>
                </a:solidFill>
                <a:effectLst/>
                <a:latin typeface="Times New Roman" panose="02020603050405020304" pitchFamily="18" charset="0"/>
                <a:ea typeface="Calibri" panose="020F0502020204030204" pitchFamily="34" charset="0"/>
                <a:cs typeface="Cambria" panose="02040503050406030204" pitchFamily="18" charset="0"/>
              </a:rPr>
              <a:t>. Giá trị của a là</a:t>
            </a:r>
            <a:endParaRPr lang="pt-BR" sz="2800" b="1" i="1" dirty="0">
              <a:solidFill>
                <a:srgbClr val="FFFF00"/>
              </a:solidFill>
              <a:effectLst/>
              <a:highlight>
                <a:srgbClr val="FFFF00"/>
              </a:highlight>
              <a:latin typeface="Times New Roman" panose="02020603050405020304" pitchFamily="18" charset="0"/>
              <a:ea typeface="Times New Roman" panose="02020603050405020304" pitchFamily="18" charset="0"/>
              <a:cs typeface="Cambria" panose="02040503050406030204" pitchFamily="18" charset="0"/>
            </a:endParaRPr>
          </a:p>
        </p:txBody>
      </p:sp>
    </p:spTree>
    <p:extLst>
      <p:ext uri="{BB962C8B-B14F-4D97-AF65-F5344CB8AC3E}">
        <p14:creationId xmlns:p14="http://schemas.microsoft.com/office/powerpoint/2010/main" val="391390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TextBox 2">
            <a:extLst>
              <a:ext uri="{FF2B5EF4-FFF2-40B4-BE49-F238E27FC236}">
                <a16:creationId xmlns:a16="http://schemas.microsoft.com/office/drawing/2014/main" id="{9890921B-AB97-6FD7-C813-A905FF9B70BE}"/>
              </a:ext>
            </a:extLst>
          </p:cNvPr>
          <p:cNvSpPr txBox="1"/>
          <p:nvPr/>
        </p:nvSpPr>
        <p:spPr>
          <a:xfrm>
            <a:off x="760412" y="838200"/>
            <a:ext cx="9677400" cy="4599080"/>
          </a:xfrm>
          <a:prstGeom prst="rect">
            <a:avLst/>
          </a:prstGeom>
          <a:noFill/>
        </p:spPr>
        <p:txBody>
          <a:bodyPr wrap="square">
            <a:spAutoFit/>
          </a:bodyPr>
          <a:lstStyle/>
          <a:p>
            <a:pPr algn="just">
              <a:lnSpc>
                <a:spcPct val="110000"/>
              </a:lnSpc>
              <a:tabLst>
                <a:tab pos="180340" algn="l"/>
                <a:tab pos="3330575" algn="l"/>
                <a:tab pos="4860925" algn="l"/>
              </a:tabLst>
            </a:pPr>
            <a:r>
              <a:rPr lang="pt-BR" b="1" dirty="0">
                <a:solidFill>
                  <a:srgbClr val="FF0000"/>
                </a:solidFill>
                <a:effectLst/>
                <a:highlight>
                  <a:srgbClr val="FFFF00"/>
                </a:highlight>
                <a:latin typeface="Times New Roman" panose="02020603050405020304" pitchFamily="18" charset="0"/>
                <a:ea typeface="Times New Roman" panose="02020603050405020304" pitchFamily="18" charset="0"/>
                <a:cs typeface="Cambria" panose="02040503050406030204" pitchFamily="18" charset="0"/>
              </a:rPr>
              <a:t>Đánh giá:</a:t>
            </a:r>
            <a:r>
              <a:rPr lang="pt-BR" b="1" dirty="0">
                <a:solidFill>
                  <a:srgbClr val="FF0000"/>
                </a:solidFill>
                <a:effectLst/>
                <a:latin typeface="Times New Roman" panose="02020603050405020304" pitchFamily="18" charset="0"/>
                <a:ea typeface="Times New Roman" panose="02020603050405020304" pitchFamily="18" charset="0"/>
                <a:cs typeface="Cambria" panose="02040503050406030204" pitchFamily="18" charset="0"/>
              </a:rPr>
              <a:t> </a:t>
            </a:r>
            <a:endParaRPr lang="en-US"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b="1" dirty="0">
                <a:solidFill>
                  <a:srgbClr val="FF0000"/>
                </a:solidFill>
                <a:effectLst/>
                <a:latin typeface="Times New Roman" panose="02020603050405020304" pitchFamily="18" charset="0"/>
                <a:ea typeface="Times New Roman" panose="02020603050405020304" pitchFamily="18" charset="0"/>
                <a:cs typeface="Cambria" panose="02040503050406030204" pitchFamily="18" charset="0"/>
              </a:rPr>
              <a:t>	</a:t>
            </a:r>
            <a:r>
              <a:rPr lang="pt-BR" b="1" i="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Giữa đề Tham khảo và đề chính thức có nhiều dạng bài  giống nhau </a:t>
            </a:r>
            <a:endParaRPr lang="en-US" dirty="0">
              <a:solidFill>
                <a:srgbClr val="FFFF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b="1"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pt-BR"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Bài tập Este đa chức</a:t>
            </a:r>
            <a:endParaRPr lang="en-US" i="1"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 Bài tập Chất béo</a:t>
            </a:r>
            <a:endParaRPr lang="en-US" i="1"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 Bài tập Hiddrocacbon</a:t>
            </a:r>
            <a:endParaRPr lang="en-US" i="1"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pt-BR"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Bài tập điện phân</a:t>
            </a:r>
            <a:endParaRPr lang="en-US"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pt-BR"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 Bài tập Hợp chất của Sắt: Nung, phản ứng với Axit, AgNO3</a:t>
            </a:r>
            <a:endParaRPr lang="en-US" i="1"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 Bài tập Biện luận CTCT chất hữu cơ</a:t>
            </a:r>
            <a:endParaRPr lang="en-US" i="1"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 Bài tập chuyển hoá vô cơ</a:t>
            </a:r>
            <a:endParaRPr lang="pt-BR" b="1"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b="1" i="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Đề chính thức có dạng câu khác đề Tham khảo nhưng cũng đã gặp ở các kỳ thi những năm trước.</a:t>
            </a:r>
            <a:endParaRPr lang="en-US" dirty="0">
              <a:solidFill>
                <a:srgbClr val="FFFF00"/>
              </a:solidFill>
              <a:effectLst/>
              <a:latin typeface="Cambria" panose="02040503050406030204" pitchFamily="18" charset="0"/>
              <a:ea typeface="Times New Roman" panose="02020603050405020304" pitchFamily="18" charset="0"/>
              <a:cs typeface="Cambria" panose="02040503050406030204" pitchFamily="18" charset="0"/>
            </a:endParaRPr>
          </a:p>
        </p:txBody>
      </p:sp>
    </p:spTree>
    <p:extLst>
      <p:ext uri="{BB962C8B-B14F-4D97-AF65-F5344CB8AC3E}">
        <p14:creationId xmlns:p14="http://schemas.microsoft.com/office/powerpoint/2010/main" val="1529876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TextBox 2">
            <a:extLst>
              <a:ext uri="{FF2B5EF4-FFF2-40B4-BE49-F238E27FC236}">
                <a16:creationId xmlns:a16="http://schemas.microsoft.com/office/drawing/2014/main" id="{D3306D32-A570-E123-0660-97B638F8D186}"/>
              </a:ext>
            </a:extLst>
          </p:cNvPr>
          <p:cNvSpPr txBox="1"/>
          <p:nvPr/>
        </p:nvSpPr>
        <p:spPr>
          <a:xfrm>
            <a:off x="164215" y="348285"/>
            <a:ext cx="11580812" cy="6161430"/>
          </a:xfrm>
          <a:prstGeom prst="rect">
            <a:avLst/>
          </a:prstGeom>
          <a:noFill/>
        </p:spPr>
        <p:txBody>
          <a:bodyPr wrap="square">
            <a:spAutoFit/>
          </a:bodyPr>
          <a:lstStyle/>
          <a:p>
            <a:pPr algn="just">
              <a:lnSpc>
                <a:spcPct val="110000"/>
              </a:lnSpc>
              <a:tabLst>
                <a:tab pos="180340" algn="l"/>
                <a:tab pos="3330575" algn="l"/>
                <a:tab pos="4860925" algn="l"/>
              </a:tabLst>
            </a:pPr>
            <a:r>
              <a:rPr lang="pt-BR" sz="2000" b="1" dirty="0">
                <a:solidFill>
                  <a:srgbClr val="000000"/>
                </a:solidFill>
                <a:effectLst/>
                <a:highlight>
                  <a:srgbClr val="FFFF00"/>
                </a:highlight>
                <a:latin typeface="Times New Roman" panose="02020603050405020304" pitchFamily="18" charset="0"/>
                <a:ea typeface="Times New Roman" panose="02020603050405020304" pitchFamily="18" charset="0"/>
                <a:cs typeface="Cambria" panose="02040503050406030204" pitchFamily="18" charset="0"/>
              </a:rPr>
              <a:t>III. ĐỀ THAM KHẢO 2023</a:t>
            </a:r>
            <a:endParaRPr lang="en-US" sz="200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rgbClr val="FF0000"/>
                </a:solidFill>
                <a:effectLst/>
                <a:highlight>
                  <a:srgbClr val="FFFF00"/>
                </a:highlight>
                <a:latin typeface="Times New Roman" panose="02020603050405020304" pitchFamily="18" charset="0"/>
                <a:ea typeface="Times New Roman" panose="02020603050405020304" pitchFamily="18" charset="0"/>
                <a:cs typeface="Cambria" panose="02040503050406030204" pitchFamily="18" charset="0"/>
              </a:rPr>
              <a:t>Đánh giá:</a:t>
            </a:r>
            <a:r>
              <a:rPr lang="pt-BR" sz="2000" b="1" dirty="0">
                <a:solidFill>
                  <a:srgbClr val="FF0000"/>
                </a:solidFill>
                <a:effectLst/>
                <a:latin typeface="Times New Roman" panose="02020603050405020304" pitchFamily="18" charset="0"/>
                <a:ea typeface="Times New Roman" panose="02020603050405020304" pitchFamily="18" charset="0"/>
                <a:cs typeface="Cambria" panose="02040503050406030204" pitchFamily="18" charset="0"/>
              </a:rPr>
              <a:t> </a:t>
            </a:r>
            <a:endParaRPr lang="en-US" sz="200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i="1" dirty="0">
                <a:solidFill>
                  <a:srgbClr val="FF0000"/>
                </a:solidFill>
                <a:effectLst/>
                <a:latin typeface="Times New Roman" panose="02020603050405020304" pitchFamily="18" charset="0"/>
                <a:ea typeface="Times New Roman" panose="02020603050405020304" pitchFamily="18" charset="0"/>
                <a:cs typeface="Cambria" panose="02040503050406030204" pitchFamily="18" charset="0"/>
              </a:rPr>
              <a:t>	</a:t>
            </a:r>
            <a:r>
              <a:rPr lang="pt-BR" sz="2000" b="1" i="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Các dạng câu cũng giống các dạng trong đề thi những năm trước</a:t>
            </a:r>
            <a:endParaRPr lang="en-US" sz="2000" dirty="0">
              <a:solidFill>
                <a:srgbClr val="FFFF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i="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Điểm mới: câu hỏi thực tiễn về phân bón và năng lượng</a:t>
            </a:r>
            <a:endParaRPr lang="en-US" sz="2000" dirty="0">
              <a:solidFill>
                <a:srgbClr val="FFFF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1. Bài tập Hiddrocacbon</a:t>
            </a:r>
            <a:endParaRPr lang="en-US" sz="2000"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(TK 2023)</a:t>
            </a: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Chất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béo</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gồm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các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triglixerit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Phần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trăm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khối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lượng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của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cacbon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hiđro</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trong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lần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lượt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77,25%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11,75%.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Xà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phòng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hóa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hoàn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toàn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m gam X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bằng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dung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dịch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KOH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dư</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đun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nóng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được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 gam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muối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Mặt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khác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cứ</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0,1m gam X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phản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ứng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tối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với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5,12 gam Br</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trong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dung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dịch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Giá</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trị</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của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 </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105,24.</a:t>
            </a: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B. </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104,36.</a:t>
            </a: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C. </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103,28.</a:t>
            </a: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D. </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102,36.</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2. Bài tập Este đa chức </a:t>
            </a:r>
            <a:endParaRPr lang="en-US" sz="2000"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(TK 2023)</a:t>
            </a: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Hỗn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hợp</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E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gồm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axit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cacboxylic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đơn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chức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ancol</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no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chức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Y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chất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Z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sản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phẩm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của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phản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ứng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este</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hóa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giữa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với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Y. Trong E,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số</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mol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của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lớn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hơn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số</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mol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của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Y.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Tiến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hành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các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nghiệm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sau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nghiệm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1: Cho 0,5 mol E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phản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ứng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với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dung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dịch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NaHCO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dư</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được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3,36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lít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khí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CO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(ở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đktc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nghiệm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2: Cho 0,5 mol E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vào</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dung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dịch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NaOH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dư</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đun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nóng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thì</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có</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0,65 mol NaOH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phản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ứng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được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32,2 gam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ancol</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Y.</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nghiệm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3: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Đốt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cháy</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0,5 mol E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bằng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dư</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được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3,65 mol CO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2,85 mol H</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Biết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các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phản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ứng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xảy</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ra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hoàn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toàn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Phần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trăm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khối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lượng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của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Z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trong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E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 </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73,86%.</a:t>
            </a: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B. </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71,24%.</a:t>
            </a: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C. </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72,06%.</a:t>
            </a: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D. </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74,68%.</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p:txBody>
      </p:sp>
    </p:spTree>
    <p:extLst>
      <p:ext uri="{BB962C8B-B14F-4D97-AF65-F5344CB8AC3E}">
        <p14:creationId xmlns:p14="http://schemas.microsoft.com/office/powerpoint/2010/main" val="48539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a:extLst>
              <a:ext uri="{FF2B5EF4-FFF2-40B4-BE49-F238E27FC236}">
                <a16:creationId xmlns:a16="http://schemas.microsoft.com/office/drawing/2014/main" id="{3F4EE0E9-CC33-6618-663E-AA4E885DF74A}"/>
              </a:ext>
            </a:extLst>
          </p:cNvPr>
          <p:cNvSpPr txBox="1"/>
          <p:nvPr/>
        </p:nvSpPr>
        <p:spPr>
          <a:xfrm>
            <a:off x="457200" y="517562"/>
            <a:ext cx="11047412" cy="5822876"/>
          </a:xfrm>
          <a:prstGeom prst="rect">
            <a:avLst/>
          </a:prstGeom>
          <a:noFill/>
        </p:spPr>
        <p:txBody>
          <a:bodyPr wrap="square">
            <a:spAutoFit/>
          </a:bodyPr>
          <a:lstStyle/>
          <a:p>
            <a:pPr algn="just">
              <a:lnSpc>
                <a:spcPct val="110000"/>
              </a:lnSpc>
              <a:tabLst>
                <a:tab pos="180340" algn="l"/>
                <a:tab pos="3330575" algn="l"/>
                <a:tab pos="4860925" algn="l"/>
              </a:tabLst>
            </a:pPr>
            <a:r>
              <a:rPr lang="pt-BR" sz="2000" b="1" u="sng"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3. Bài tập điện phân</a:t>
            </a:r>
            <a:endParaRPr lang="en-US" sz="2000" u="sng"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(TK 2023)</a:t>
            </a: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Dung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dịch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gồm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CuSO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4</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NaCl.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Tiến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hành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điện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phân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dung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dịch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với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điện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cực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trơ</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màng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ngăn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xốp</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cường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độ</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dòng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điện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0,5A,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hiệu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suất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điện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phân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100%.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Lượng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khí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sinh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ra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từ</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bình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điện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phân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lượng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kim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loại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Cu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sinh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ra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ở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catot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theo</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thời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gian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điện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phân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được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cho</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ở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bảng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sau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Số</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mol NaCl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trong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u="sng"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4. Bài tập Hợp chất của Sắt: Nung, phản ứng với Axit, AgNO3</a:t>
            </a:r>
            <a:r>
              <a:rPr lang="pt-BR" sz="2000" b="1" i="1" u="sng" kern="100" dirty="0">
                <a:solidFill>
                  <a:srgbClr val="FFC000"/>
                </a:solidFill>
                <a:effectLst/>
                <a:latin typeface="Times New Roman" panose="02020603050405020304" pitchFamily="18" charset="0"/>
                <a:ea typeface="Calibri" panose="020F0502020204030204" pitchFamily="34" charset="0"/>
                <a:cs typeface="Cambria" panose="02040503050406030204" pitchFamily="18" charset="0"/>
              </a:rPr>
              <a:t> </a:t>
            </a:r>
            <a:endParaRPr lang="en-US" sz="2000" u="sng"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(TK 2023)</a:t>
            </a: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Hỗn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hợp</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E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gồm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Fe, Fe</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Ơ</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4</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Fe</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FeCO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Nung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42,8 gam E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trong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bình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kín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chứa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0,05 mol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khí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được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chất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rắn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chỉ</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gồm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Fe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các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oxit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0,1 mol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khí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CO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Hòa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tan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hết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trong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dung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dịch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HCl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nồng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độ</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7,3%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được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6,72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lít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khí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H</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(ở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đktc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dung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dịch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Y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chỉ</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chứa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muối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Cho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tiếp</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dung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dịch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AgNO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dư</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vào</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Y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được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244,1 gam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kết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tủa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gồm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AgCl.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Biết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các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phản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ứng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xảy</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ra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hoàn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toàn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Nồng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độ</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phần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trăm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của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FeCl</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trong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Y </a:t>
            </a:r>
            <a:r>
              <a:rPr lang="en-US" sz="2000" b="1"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gần</a:t>
            </a: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b="1"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nhất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với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giá</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trị</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nào</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sau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đây</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u="sng" dirty="0">
                <a:solidFill>
                  <a:srgbClr val="FFC000"/>
                </a:solidFill>
                <a:latin typeface="Times New Roman" panose="02020603050405020304" pitchFamily="18" charset="0"/>
                <a:ea typeface="Times New Roman" panose="02020603050405020304" pitchFamily="18" charset="0"/>
                <a:cs typeface="Cambria" panose="02040503050406030204" pitchFamily="18" charset="0"/>
              </a:rPr>
              <a:t>5. Bài tập chuyển hoá Vô cơ</a:t>
            </a:r>
            <a:endParaRPr lang="en-US" sz="2000" u="sng" dirty="0">
              <a:solidFill>
                <a:srgbClr val="FFC000"/>
              </a:solidFill>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i="1" kern="100" dirty="0">
                <a:solidFill>
                  <a:schemeClr val="bg1"/>
                </a:solidFill>
                <a:latin typeface="Times New Roman" panose="02020603050405020304" pitchFamily="18" charset="0"/>
                <a:ea typeface="Calibri" panose="020F0502020204030204" pitchFamily="34" charset="0"/>
                <a:cs typeface="Cambria" panose="02040503050406030204" pitchFamily="18" charset="0"/>
              </a:rPr>
              <a:t>	</a:t>
            </a:r>
            <a:r>
              <a:rPr lang="pt-BR"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(TK 2023)</a:t>
            </a: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Cho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sơ</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đồ</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các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phản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ứng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sau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(1) NaAlO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CO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H</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 → X + NaHCO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(2) X + Y → AlCl</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H</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(3) NaHCO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 Y → Z + H</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 + CO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Các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chất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Z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thỏa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mãn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sơ</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đồ</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trên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lần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lượt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p:txBody>
      </p:sp>
    </p:spTree>
    <p:extLst>
      <p:ext uri="{BB962C8B-B14F-4D97-AF65-F5344CB8AC3E}">
        <p14:creationId xmlns:p14="http://schemas.microsoft.com/office/powerpoint/2010/main" val="2901037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TextBox 2">
            <a:extLst>
              <a:ext uri="{FF2B5EF4-FFF2-40B4-BE49-F238E27FC236}">
                <a16:creationId xmlns:a16="http://schemas.microsoft.com/office/drawing/2014/main" id="{1C7B9032-6FDF-8CA8-3182-AB849CFDAFA7}"/>
              </a:ext>
            </a:extLst>
          </p:cNvPr>
          <p:cNvSpPr txBox="1"/>
          <p:nvPr/>
        </p:nvSpPr>
        <p:spPr>
          <a:xfrm>
            <a:off x="420635" y="348285"/>
            <a:ext cx="11047412" cy="6499985"/>
          </a:xfrm>
          <a:prstGeom prst="rect">
            <a:avLst/>
          </a:prstGeom>
          <a:noFill/>
        </p:spPr>
        <p:txBody>
          <a:bodyPr wrap="square">
            <a:spAutoFit/>
          </a:bodyPr>
          <a:lstStyle/>
          <a:p>
            <a:pPr algn="just">
              <a:lnSpc>
                <a:spcPct val="110000"/>
              </a:lnSpc>
              <a:tabLst>
                <a:tab pos="180340" algn="l"/>
                <a:tab pos="3330575" algn="l"/>
                <a:tab pos="4860925" algn="l"/>
              </a:tabLst>
            </a:pPr>
            <a:r>
              <a:rPr lang="pt-BR" sz="2000" b="1" u="sng"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6. Bài tập Biện luận cấu tạo của Este đa chức</a:t>
            </a:r>
            <a:endParaRPr lang="en-US" sz="2000" u="sng"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(TK 2023)</a:t>
            </a: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Cho E (C</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6</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3</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F (C</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4</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6</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5</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các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chất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hữu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cơ</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mạch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hở</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Trong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phân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chất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F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chứa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đồng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thời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các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nhóm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-OH, -COO-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-COOH. Cho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các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chuyển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hóa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sau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(1) E + NaOH  → X + Y</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(2) F + NaOH →X + H</a:t>
            </a:r>
            <a:r>
              <a:rPr lang="en-US" sz="2000" i="1" kern="1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(3) X + HCl → Z + NaCl</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Biết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Y, Z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các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hợp</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chất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hữu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cơ</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Cho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các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phát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biểu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sau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endParaRPr lang="pt-BR" sz="2000" b="1" u="sng"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u="sng"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7 . Bài tập thực tiễn ( mới 2023)</a:t>
            </a:r>
            <a:endParaRPr lang="en-US" sz="2000" u="sng"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(TK 2023)</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Một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loại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phân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NPK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có</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độ</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dinh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dưỡng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được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ghi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trên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bao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bì</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như</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ở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hình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pt-BR"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dưới </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Để</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cung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cấp</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17,2 kg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nitơ</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3,5 kg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photpho</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8,3 kg kali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cho</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một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thửa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ruộng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người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ta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dụng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đồng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thời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kg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phân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NPK (ở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trên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y kg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đạm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urê</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độ</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dinh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dưỡng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46%)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z kg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phân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kali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độ</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dinh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dưỡng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60%).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Tổng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giá</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trị</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 y + z)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(TK 2023)</a:t>
            </a:r>
            <a:r>
              <a:rPr lang="en-US" sz="2000" b="1"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Bình “ga”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loại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12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cân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dụng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trong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hộ</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gia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đình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Y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có</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chứa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12 kg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khí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hóa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lỏng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(LPG)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gồm</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propan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butan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với</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tỉ</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lệ</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mol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tương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ứng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2: 3. Khi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được</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đốt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cháy</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hoàn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toàn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1 mol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propan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tỏa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ra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lượng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nhiệt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2220 kJ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1 mol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butan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tỏa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ra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lượng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nhiệt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2850 kJ. Trung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bình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lượng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nhiệt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tiêu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thụ</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từ</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đốt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khí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“ga”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của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hộ</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gia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đình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Y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10.000 kJ/</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ngày</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hiệu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suất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dụng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nhiệt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là</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67,3%. Sau bao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nhiêu</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ngày</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hộ</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gia</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đình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Y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sử</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dụng</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hết</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bình</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ga </a:t>
            </a:r>
            <a:r>
              <a:rPr lang="en-US" sz="2000" i="1" kern="1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trên</a:t>
            </a:r>
            <a:r>
              <a:rPr lang="en-US" sz="2000" i="1" kern="1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p:txBody>
      </p:sp>
    </p:spTree>
    <p:extLst>
      <p:ext uri="{BB962C8B-B14F-4D97-AF65-F5344CB8AC3E}">
        <p14:creationId xmlns:p14="http://schemas.microsoft.com/office/powerpoint/2010/main" val="181420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TextBox 2">
            <a:extLst>
              <a:ext uri="{FF2B5EF4-FFF2-40B4-BE49-F238E27FC236}">
                <a16:creationId xmlns:a16="http://schemas.microsoft.com/office/drawing/2014/main" id="{67DE394E-EA17-1CF0-5CD8-AC408DAFBA9C}"/>
              </a:ext>
            </a:extLst>
          </p:cNvPr>
          <p:cNvSpPr txBox="1"/>
          <p:nvPr/>
        </p:nvSpPr>
        <p:spPr>
          <a:xfrm>
            <a:off x="457200" y="339799"/>
            <a:ext cx="11123613" cy="6161430"/>
          </a:xfrm>
          <a:prstGeom prst="rect">
            <a:avLst/>
          </a:prstGeom>
          <a:noFill/>
        </p:spPr>
        <p:txBody>
          <a:bodyPr wrap="square">
            <a:spAutoFit/>
          </a:bodyPr>
          <a:lstStyle/>
          <a:p>
            <a:pPr algn="ctr">
              <a:lnSpc>
                <a:spcPct val="110000"/>
              </a:lnSpc>
              <a:tabLst>
                <a:tab pos="180340" algn="l"/>
                <a:tab pos="3330575" algn="l"/>
                <a:tab pos="4860925" algn="l"/>
              </a:tabLst>
            </a:pPr>
            <a:r>
              <a:rPr lang="pt-BR" sz="2000" b="1" dirty="0">
                <a:effectLst/>
                <a:highlight>
                  <a:srgbClr val="FFFF66"/>
                </a:highlight>
                <a:latin typeface="Times New Roman" panose="02020603050405020304" pitchFamily="18" charset="0"/>
                <a:ea typeface="Times New Roman" panose="02020603050405020304" pitchFamily="18" charset="0"/>
                <a:cs typeface="Cambria" panose="02040503050406030204" pitchFamily="18" charset="0"/>
              </a:rPr>
              <a:t>Phần 2:</a:t>
            </a:r>
            <a:endParaRPr lang="en-US" sz="2000" dirty="0">
              <a:effectLst/>
              <a:highlight>
                <a:srgbClr val="FFFF66"/>
              </a:highlight>
              <a:latin typeface="Cambria" panose="02040503050406030204" pitchFamily="18" charset="0"/>
              <a:ea typeface="Times New Roman" panose="02020603050405020304" pitchFamily="18" charset="0"/>
              <a:cs typeface="Cambria" panose="02040503050406030204" pitchFamily="18" charset="0"/>
            </a:endParaRPr>
          </a:p>
          <a:p>
            <a:pPr algn="ctr">
              <a:lnSpc>
                <a:spcPct val="110000"/>
              </a:lnSpc>
              <a:tabLst>
                <a:tab pos="180340" algn="l"/>
                <a:tab pos="3330575" algn="l"/>
                <a:tab pos="4860925" algn="l"/>
              </a:tabLst>
            </a:pPr>
            <a:r>
              <a:rPr lang="pt-BR" sz="2000" b="1" dirty="0">
                <a:effectLst/>
                <a:highlight>
                  <a:srgbClr val="FFFF66"/>
                </a:highlight>
                <a:latin typeface="Times New Roman" panose="02020603050405020304" pitchFamily="18" charset="0"/>
                <a:ea typeface="Times New Roman" panose="02020603050405020304" pitchFamily="18" charset="0"/>
                <a:cs typeface="Cambria" panose="02040503050406030204" pitchFamily="18" charset="0"/>
              </a:rPr>
              <a:t>TỔNG QUAN VỀ CÁC BÀI TẬP TỪ NĂM 2020 VÀ ĐỀ THAM KHẢO 2023</a:t>
            </a:r>
            <a:endParaRPr lang="en-US" sz="2000" dirty="0">
              <a:effectLst/>
              <a:highlight>
                <a:srgbClr val="FFFF66"/>
              </a:highlight>
              <a:latin typeface="Cambria" panose="02040503050406030204" pitchFamily="18" charset="0"/>
              <a:ea typeface="Times New Roman" panose="02020603050405020304" pitchFamily="18" charset="0"/>
              <a:cs typeface="Cambria" panose="02040503050406030204" pitchFamily="18" charset="0"/>
            </a:endParaRPr>
          </a:p>
          <a:p>
            <a:pPr algn="ctr">
              <a:lnSpc>
                <a:spcPct val="110000"/>
              </a:lnSpc>
              <a:tabLst>
                <a:tab pos="180340" algn="l"/>
                <a:tab pos="3330575" algn="l"/>
                <a:tab pos="4860925" algn="l"/>
              </a:tabLst>
            </a:pPr>
            <a:r>
              <a:rPr lang="pt-BR" sz="2000" b="1" dirty="0">
                <a:effectLst/>
                <a:highlight>
                  <a:srgbClr val="FFFF66"/>
                </a:highlight>
                <a:latin typeface="Times New Roman" panose="02020603050405020304" pitchFamily="18" charset="0"/>
                <a:ea typeface="Times New Roman" panose="02020603050405020304" pitchFamily="18" charset="0"/>
                <a:cs typeface="Cambria" panose="02040503050406030204" pitchFamily="18" charset="0"/>
              </a:rPr>
              <a:t>(MỨC VẬN DỤNG VÀ VẬN DỤNG CAO)</a:t>
            </a:r>
            <a:endParaRPr lang="en-US" sz="2000" dirty="0">
              <a:effectLst/>
              <a:highlight>
                <a:srgbClr val="FFFF66"/>
              </a:highligh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Các chủ đề thuộc mức độ Vận dụng và vận dung cao thường gặp</a:t>
            </a:r>
            <a:endParaRPr lang="en-US" sz="2000"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p>
          <a:p>
            <a:pPr algn="just">
              <a:lnSpc>
                <a:spcPct val="110000"/>
              </a:lnSpc>
              <a:tabLst>
                <a:tab pos="180340" algn="l"/>
                <a:tab pos="3330575" algn="l"/>
                <a:tab pos="4860925" algn="l"/>
              </a:tabLst>
            </a:pPr>
            <a:r>
              <a:rPr lang="pt-BR" sz="2000" dirty="0">
                <a:solidFill>
                  <a:schemeClr val="bg1"/>
                </a:solidFill>
                <a:latin typeface="Times New Roman" panose="02020603050405020304" pitchFamily="18" charset="0"/>
                <a:ea typeface="Times New Roman" panose="02020603050405020304" pitchFamily="18" charset="0"/>
                <a:cs typeface="Cambria" panose="02040503050406030204" pitchFamily="18" charset="0"/>
              </a:rPr>
              <a:t>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1. Bài tập Hiddrocacbon</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2. Bài tập Chất béo</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3. Bài tập hỗn hợp Este: đơn, đa chức </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4. Bài tập hỗn hợp amin</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5. Bài tập Kim loại với muối</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6. Bài tập điện phân</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7. Bài tập muối Nitrat , muối Sắt phản ứng với AgNO3</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8. Bài tập CO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và muối cácbonnat</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9. Bài tập chuyển hoá Vô cơ</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10. Bài tập Biện luận cấu tạo của Este đa chức</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11. Câu hỏi đúng- sai, Xác định hỗn hợp tan hết, Số muối....</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12. Câu hỏi Thí nghiệm thực hành</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	13. Bài tập thực tiễn ( mới 2023)</a:t>
            </a:r>
            <a:endParaRPr lang="en-US" sz="2000"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p:txBody>
      </p:sp>
    </p:spTree>
    <p:extLst>
      <p:ext uri="{BB962C8B-B14F-4D97-AF65-F5344CB8AC3E}">
        <p14:creationId xmlns:p14="http://schemas.microsoft.com/office/powerpoint/2010/main" val="425231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Rectangle: Rounded Corners 4">
            <a:extLst>
              <a:ext uri="{FF2B5EF4-FFF2-40B4-BE49-F238E27FC236}">
                <a16:creationId xmlns:a16="http://schemas.microsoft.com/office/drawing/2014/main" id="{9B1107DD-0A8A-A017-F7FB-56B2E99A608B}"/>
              </a:ext>
            </a:extLst>
          </p:cNvPr>
          <p:cNvSpPr/>
          <p:nvPr/>
        </p:nvSpPr>
        <p:spPr>
          <a:xfrm>
            <a:off x="1731962" y="208545"/>
            <a:ext cx="8724900" cy="12191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FF0000"/>
                </a:solidFill>
                <a:effectLst/>
                <a:highlight>
                  <a:srgbClr val="FFFF66"/>
                </a:highlight>
                <a:latin typeface="Times New Roman" panose="02020603050405020304" pitchFamily="18" charset="0"/>
                <a:ea typeface="Times New Roman" panose="02020603050405020304" pitchFamily="18" charset="0"/>
                <a:cs typeface="Times New Roman" panose="02020603050405020304" pitchFamily="18" charset="0"/>
              </a:rPr>
              <a:t>BÀI TẬP MỨC VẬN DỤNG VÀ VẬN DỤNG CAO</a:t>
            </a:r>
          </a:p>
          <a:p>
            <a:pPr algn="ctr"/>
            <a:r>
              <a:rPr lang="pt-BR" sz="2800" b="1" dirty="0">
                <a:solidFill>
                  <a:srgbClr val="FF0000"/>
                </a:solidFill>
                <a:effectLst/>
                <a:highlight>
                  <a:srgbClr val="FFFF66"/>
                </a:highlight>
                <a:latin typeface="Times New Roman" panose="02020603050405020304" pitchFamily="18" charset="0"/>
                <a:ea typeface="Times New Roman" panose="02020603050405020304" pitchFamily="18" charset="0"/>
                <a:cs typeface="Times New Roman" panose="02020603050405020304" pitchFamily="18" charset="0"/>
              </a:rPr>
              <a:t>TRONG </a:t>
            </a:r>
            <a:r>
              <a:rPr lang="pt-BR" sz="2800" b="1" dirty="0">
                <a:solidFill>
                  <a:srgbClr val="FF0000"/>
                </a:solidFill>
                <a:highlight>
                  <a:srgbClr val="FFFF66"/>
                </a:highlight>
                <a:latin typeface="Times New Roman" panose="02020603050405020304" pitchFamily="18" charset="0"/>
                <a:ea typeface="Times New Roman" panose="02020603050405020304" pitchFamily="18" charset="0"/>
                <a:cs typeface="Times New Roman" panose="02020603050405020304" pitchFamily="18" charset="0"/>
              </a:rPr>
              <a:t>ĐỀ THI TỐT NGHIỆP</a:t>
            </a:r>
            <a:endParaRPr lang="pt-BR"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0657968B-C047-0377-9960-1168660D9A7A}"/>
              </a:ext>
            </a:extLst>
          </p:cNvPr>
          <p:cNvSpPr/>
          <p:nvPr/>
        </p:nvSpPr>
        <p:spPr>
          <a:xfrm>
            <a:off x="1903412" y="5778917"/>
            <a:ext cx="4911206" cy="76751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Thảo luận và góp ý</a:t>
            </a:r>
          </a:p>
        </p:txBody>
      </p:sp>
      <p:sp>
        <p:nvSpPr>
          <p:cNvPr id="7" name="Rectangle: Rounded Corners 6">
            <a:extLst>
              <a:ext uri="{FF2B5EF4-FFF2-40B4-BE49-F238E27FC236}">
                <a16:creationId xmlns:a16="http://schemas.microsoft.com/office/drawing/2014/main" id="{D8851E01-E6C9-12B2-F1C9-443962DCD85C}"/>
              </a:ext>
            </a:extLst>
          </p:cNvPr>
          <p:cNvSpPr/>
          <p:nvPr/>
        </p:nvSpPr>
        <p:spPr>
          <a:xfrm>
            <a:off x="3503612" y="4554960"/>
            <a:ext cx="7808367" cy="85203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 Đề xuất giải pháp nâng cao hiệu quả trong dạy và học</a:t>
            </a:r>
            <a:endParaRPr lang="pt-BR"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5402EEE5-437B-6CEE-5229-3561DAB8E37A}"/>
              </a:ext>
            </a:extLst>
          </p:cNvPr>
          <p:cNvSpPr/>
          <p:nvPr/>
        </p:nvSpPr>
        <p:spPr>
          <a:xfrm>
            <a:off x="2284412" y="1831694"/>
            <a:ext cx="7391400" cy="767516"/>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 So sánh Đề tham khảo và Đề thi chính thức các năm</a:t>
            </a:r>
            <a:endParaRPr lang="pt-BR"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8EB2C836-AFB7-BA19-E36B-88D87978C902}"/>
              </a:ext>
            </a:extLst>
          </p:cNvPr>
          <p:cNvSpPr/>
          <p:nvPr/>
        </p:nvSpPr>
        <p:spPr>
          <a:xfrm>
            <a:off x="3651926" y="2968456"/>
            <a:ext cx="7976667" cy="1041532"/>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Tổng quan về các dạng bài tập và câu hỏi thường gặp trong đề thi từ năm 2020 tới nay</a:t>
            </a:r>
          </a:p>
        </p:txBody>
      </p:sp>
      <p:sp>
        <p:nvSpPr>
          <p:cNvPr id="11" name="Oval 10">
            <a:extLst>
              <a:ext uri="{FF2B5EF4-FFF2-40B4-BE49-F238E27FC236}">
                <a16:creationId xmlns:a16="http://schemas.microsoft.com/office/drawing/2014/main" id="{195CAC5F-3854-FC80-7E64-3BA177FCA4C4}"/>
              </a:ext>
            </a:extLst>
          </p:cNvPr>
          <p:cNvSpPr/>
          <p:nvPr/>
        </p:nvSpPr>
        <p:spPr>
          <a:xfrm>
            <a:off x="169862" y="2868396"/>
            <a:ext cx="3124200" cy="2538600"/>
          </a:xfrm>
          <a:prstGeom prst="ellips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NỘI DUNG</a:t>
            </a:r>
          </a:p>
        </p:txBody>
      </p:sp>
    </p:spTree>
    <p:extLst>
      <p:ext uri="{BB962C8B-B14F-4D97-AF65-F5344CB8AC3E}">
        <p14:creationId xmlns:p14="http://schemas.microsoft.com/office/powerpoint/2010/main" val="2744348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TextBox 2">
            <a:extLst>
              <a:ext uri="{FF2B5EF4-FFF2-40B4-BE49-F238E27FC236}">
                <a16:creationId xmlns:a16="http://schemas.microsoft.com/office/drawing/2014/main" id="{1AE08116-D9F1-C05E-0308-A608060B20E1}"/>
              </a:ext>
            </a:extLst>
          </p:cNvPr>
          <p:cNvSpPr txBox="1"/>
          <p:nvPr/>
        </p:nvSpPr>
        <p:spPr>
          <a:xfrm>
            <a:off x="608012" y="225174"/>
            <a:ext cx="10972800" cy="6407652"/>
          </a:xfrm>
          <a:prstGeom prst="rect">
            <a:avLst/>
          </a:prstGeom>
          <a:noFill/>
        </p:spPr>
        <p:txBody>
          <a:bodyPr wrap="square">
            <a:spAutoFit/>
          </a:bodyPr>
          <a:lstStyle/>
          <a:p>
            <a:pPr algn="ctr">
              <a:lnSpc>
                <a:spcPct val="150000"/>
              </a:lnSpc>
              <a:tabLst>
                <a:tab pos="180340" algn="l"/>
                <a:tab pos="3330575" algn="l"/>
                <a:tab pos="4860925" algn="l"/>
              </a:tabLst>
            </a:pPr>
            <a:r>
              <a:rPr lang="pt-BR" sz="2000" b="1" dirty="0">
                <a:effectLst/>
                <a:highlight>
                  <a:srgbClr val="FFFF66"/>
                </a:highlight>
                <a:latin typeface="Times New Roman" panose="02020603050405020304" pitchFamily="18" charset="0"/>
                <a:ea typeface="Times New Roman" panose="02020603050405020304" pitchFamily="18" charset="0"/>
                <a:cs typeface="Cambria" panose="02040503050406030204" pitchFamily="18" charset="0"/>
              </a:rPr>
              <a:t>Phần 3</a:t>
            </a:r>
            <a:endParaRPr lang="en-US" sz="2000" dirty="0">
              <a:effectLst/>
              <a:highlight>
                <a:srgbClr val="FFFF66"/>
              </a:highlight>
              <a:latin typeface="Cambria" panose="02040503050406030204" pitchFamily="18" charset="0"/>
              <a:ea typeface="Times New Roman" panose="02020603050405020304" pitchFamily="18" charset="0"/>
              <a:cs typeface="Cambria" panose="02040503050406030204" pitchFamily="18" charset="0"/>
            </a:endParaRPr>
          </a:p>
          <a:p>
            <a:pPr algn="ctr">
              <a:lnSpc>
                <a:spcPct val="150000"/>
              </a:lnSpc>
              <a:tabLst>
                <a:tab pos="180340" algn="l"/>
                <a:tab pos="3330575" algn="l"/>
                <a:tab pos="4860925" algn="l"/>
              </a:tabLst>
            </a:pPr>
            <a:r>
              <a:rPr lang="pt-BR" sz="2000" b="1" dirty="0">
                <a:effectLst/>
                <a:highlight>
                  <a:srgbClr val="FFFF66"/>
                </a:highlight>
                <a:latin typeface="Times New Roman" panose="02020603050405020304" pitchFamily="18" charset="0"/>
                <a:ea typeface="Times New Roman" panose="02020603050405020304" pitchFamily="18" charset="0"/>
                <a:cs typeface="Cambria" panose="02040503050406030204" pitchFamily="18" charset="0"/>
              </a:rPr>
              <a:t>ĐỀ XUẤT CÁC GIẢI PHÁP NÂNG CAO HIỆU QUẢ</a:t>
            </a:r>
            <a:endParaRPr lang="en-US" sz="2000" dirty="0">
              <a:effectLst/>
              <a:highlight>
                <a:srgbClr val="FFFF66"/>
              </a:highlight>
              <a:latin typeface="Cambria" panose="02040503050406030204" pitchFamily="18" charset="0"/>
              <a:ea typeface="Times New Roman" panose="02020603050405020304" pitchFamily="18" charset="0"/>
              <a:cs typeface="Cambria" panose="02040503050406030204" pitchFamily="18" charset="0"/>
            </a:endParaRPr>
          </a:p>
          <a:p>
            <a:pPr algn="just">
              <a:lnSpc>
                <a:spcPct val="150000"/>
              </a:lnSpc>
              <a:tabLst>
                <a:tab pos="180340" algn="l"/>
                <a:tab pos="3330575" algn="l"/>
                <a:tab pos="4860925" algn="l"/>
              </a:tabLst>
            </a:pPr>
            <a:r>
              <a:rPr lang="pt-BR" sz="2000" b="1" i="1"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1. Giải pháp 1:</a:t>
            </a:r>
            <a:r>
              <a:rPr lang="pt-BR" sz="2000" i="1"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 </a:t>
            </a:r>
            <a:r>
              <a:rPr lang="pt-BR" sz="2000"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Xây dựng hệ thống bài tập theo các chủ đề thường gặp</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50000"/>
              </a:lnSpc>
              <a:tabLst>
                <a:tab pos="180340" algn="l"/>
                <a:tab pos="3330575" algn="l"/>
                <a:tab pos="4860925" algn="l"/>
              </a:tabLst>
            </a:pPr>
            <a:r>
              <a:rPr lang="pt-BR" sz="2000"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 Có thể chia thành nhiều dạng nhỏ</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50000"/>
              </a:lnSpc>
              <a:tabLst>
                <a:tab pos="180340" algn="l"/>
                <a:tab pos="3330575" algn="l"/>
                <a:tab pos="4860925" algn="l"/>
              </a:tabLst>
            </a:pPr>
            <a:r>
              <a:rPr lang="pt-BR" sz="2000"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 Đưa ra phương pháp giải cho từng dạng</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50000"/>
              </a:lnSpc>
              <a:tabLst>
                <a:tab pos="180340" algn="l"/>
                <a:tab pos="3330575" algn="l"/>
                <a:tab pos="4860925" algn="l"/>
              </a:tabLst>
            </a:pPr>
            <a:r>
              <a:rPr lang="pt-BR" sz="2000" b="1" i="1"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2. Giải pháp 2: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Củng cố lại cho HS những kiến thức về tính chất hoá học của các chất</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50000"/>
              </a:lnSpc>
              <a:tabLst>
                <a:tab pos="180340" algn="l"/>
                <a:tab pos="3330575" algn="l"/>
                <a:tab pos="4860925" algn="l"/>
              </a:tabLst>
            </a:pPr>
            <a:r>
              <a:rPr lang="pt-BR" sz="2000" b="1" i="1"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3. Giải pháp 3: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Khi giảng dạy cần có minh chứng về các dạng bài tập với các ví dụ để rừ đó Hs có thể vận dụng giải quyết các bài tập khác</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50000"/>
              </a:lnSpc>
              <a:tabLst>
                <a:tab pos="180340" algn="l"/>
                <a:tab pos="3330575" algn="l"/>
                <a:tab pos="4860925" algn="l"/>
              </a:tabLst>
            </a:pPr>
            <a:r>
              <a:rPr lang="pt-BR" sz="2000" b="1" i="1"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4. Riêng về Bài tập thực tiễn (2023): Ngoài bài tập về đốt Hidrocacbon và Phân bón, theo tôi cần mở rộng nhiều kiểu bài toán khác</a:t>
            </a:r>
            <a:endParaRPr lang="en-US" sz="2000" i="1"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5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 Đốt nhiên liệu khác: Than củi, etanol</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5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 Bài tập quang hợp</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5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 Bài tập nồng độ cồn</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p:txBody>
      </p:sp>
    </p:spTree>
    <p:extLst>
      <p:ext uri="{BB962C8B-B14F-4D97-AF65-F5344CB8AC3E}">
        <p14:creationId xmlns:p14="http://schemas.microsoft.com/office/powerpoint/2010/main" val="1601280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46881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1887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4325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a:extLst>
              <a:ext uri="{FF2B5EF4-FFF2-40B4-BE49-F238E27FC236}">
                <a16:creationId xmlns:a16="http://schemas.microsoft.com/office/drawing/2014/main" id="{2E0673FA-F15D-6ADF-3EC8-A05629B1E6A3}"/>
              </a:ext>
            </a:extLst>
          </p:cNvPr>
          <p:cNvSpPr txBox="1"/>
          <p:nvPr/>
        </p:nvSpPr>
        <p:spPr>
          <a:xfrm>
            <a:off x="608012" y="461480"/>
            <a:ext cx="10668000" cy="5687454"/>
          </a:xfrm>
          <a:prstGeom prst="rect">
            <a:avLst/>
          </a:prstGeom>
          <a:noFill/>
        </p:spPr>
        <p:txBody>
          <a:bodyPr wrap="square">
            <a:spAutoFit/>
          </a:bodyPr>
          <a:lstStyle/>
          <a:p>
            <a:pPr algn="ctr">
              <a:lnSpc>
                <a:spcPct val="110000"/>
              </a:lnSpc>
              <a:tabLst>
                <a:tab pos="180340" algn="l"/>
                <a:tab pos="3330575" algn="l"/>
                <a:tab pos="4860925" algn="l"/>
              </a:tabLst>
            </a:pPr>
            <a:r>
              <a:rPr lang="pt-BR" sz="2400" b="1" dirty="0">
                <a:effectLst/>
                <a:highlight>
                  <a:srgbClr val="FFFF66"/>
                </a:highlight>
                <a:latin typeface="Times New Roman" panose="02020603050405020304" pitchFamily="18" charset="0"/>
                <a:ea typeface="Times New Roman" panose="02020603050405020304" pitchFamily="18" charset="0"/>
                <a:cs typeface="Cambria" panose="02040503050406030204" pitchFamily="18" charset="0"/>
              </a:rPr>
              <a:t>Phần 1.</a:t>
            </a:r>
            <a:endParaRPr lang="en-US" sz="2800" dirty="0">
              <a:effectLst/>
              <a:highlight>
                <a:srgbClr val="FFFF66"/>
              </a:highlight>
              <a:latin typeface="Cambria" panose="02040503050406030204" pitchFamily="18" charset="0"/>
              <a:ea typeface="Times New Roman" panose="02020603050405020304" pitchFamily="18" charset="0"/>
              <a:cs typeface="Cambria" panose="02040503050406030204" pitchFamily="18" charset="0"/>
            </a:endParaRPr>
          </a:p>
          <a:p>
            <a:pPr algn="ctr">
              <a:lnSpc>
                <a:spcPct val="110000"/>
              </a:lnSpc>
              <a:tabLst>
                <a:tab pos="180340" algn="l"/>
                <a:tab pos="3330575" algn="l"/>
                <a:tab pos="4860925" algn="l"/>
              </a:tabLst>
            </a:pPr>
            <a:r>
              <a:rPr lang="pt-BR" sz="2400" b="1" dirty="0">
                <a:effectLst/>
                <a:highlight>
                  <a:srgbClr val="FFFF66"/>
                </a:highlight>
                <a:latin typeface="Times New Roman" panose="02020603050405020304" pitchFamily="18" charset="0"/>
                <a:ea typeface="Times New Roman" panose="02020603050405020304" pitchFamily="18" charset="0"/>
                <a:cs typeface="Cambria" panose="02040503050406030204" pitchFamily="18" charset="0"/>
              </a:rPr>
              <a:t>SO SÁNH ĐỀ THAM KHẢO VÀ ĐỀ CHÍNH THỨC CÁC NĂM</a:t>
            </a:r>
          </a:p>
          <a:p>
            <a:pPr algn="ctr">
              <a:lnSpc>
                <a:spcPct val="110000"/>
              </a:lnSpc>
              <a:tabLst>
                <a:tab pos="180340" algn="l"/>
                <a:tab pos="3330575" algn="l"/>
                <a:tab pos="4860925" algn="l"/>
              </a:tabLst>
            </a:pPr>
            <a:endParaRPr lang="pt-BR" b="1" dirty="0">
              <a:latin typeface="Times New Roman" panose="020206030504050203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effectLst/>
                <a:highlight>
                  <a:srgbClr val="FFFF66"/>
                </a:highlight>
                <a:latin typeface="Times New Roman" panose="02020603050405020304" pitchFamily="18" charset="0"/>
                <a:ea typeface="Times New Roman" panose="02020603050405020304" pitchFamily="18" charset="0"/>
                <a:cs typeface="Cambria" panose="02040503050406030204" pitchFamily="18" charset="0"/>
              </a:rPr>
              <a:t>I. Năm 2020-2021</a:t>
            </a:r>
            <a:endParaRPr lang="en-US" sz="2000" dirty="0">
              <a:effectLst/>
              <a:highlight>
                <a:srgbClr val="FFFF66"/>
              </a:highligh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effectLst/>
                <a:highlight>
                  <a:srgbClr val="FFFF66"/>
                </a:highlight>
                <a:latin typeface="Times New Roman" panose="02020603050405020304" pitchFamily="18" charset="0"/>
                <a:ea typeface="Times New Roman" panose="02020603050405020304" pitchFamily="18" charset="0"/>
                <a:cs typeface="Cambria" panose="02040503050406030204" pitchFamily="18" charset="0"/>
              </a:rPr>
              <a:t>1.  Giống nhau ( 4 kiểu bài toán)</a:t>
            </a:r>
            <a:endParaRPr lang="en-US" sz="2000" dirty="0">
              <a:effectLst/>
              <a:highlight>
                <a:srgbClr val="FFFF66"/>
              </a:highligh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u="sng"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	* Bài tập chất béo</a:t>
            </a:r>
            <a:endParaRPr lang="en-US" sz="2000" u="sng"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2021)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Xà</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phòng</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hóa</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hoàn</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toàn</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m gam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hỗn</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hợp</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E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gồm</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các</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triglixerit</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bằng</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dung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dịch</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NaOH,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thu</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được</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glixerol</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và</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hỗn</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hợp</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X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gồm</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ba</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muối</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C</a:t>
            </a:r>
            <a:r>
              <a:rPr lang="en-US"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17</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a:t>
            </a:r>
            <a:r>
              <a:rPr lang="en-US"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x</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COONa, C</a:t>
            </a:r>
            <a:r>
              <a:rPr lang="en-US"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15</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a:t>
            </a:r>
            <a:r>
              <a:rPr lang="en-US"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31</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COONa, C</a:t>
            </a:r>
            <a:r>
              <a:rPr lang="en-US"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17</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a:t>
            </a:r>
            <a:r>
              <a:rPr lang="en-US"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y</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COONa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với</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tỉ</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lệ</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mol t</a:t>
            </a:r>
            <a:r>
              <a:rPr lang="vi-VN"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ương ứng là 3 : 4 : 5. Mặt khác, hiđro hóa hoàn toàn m gam E thu được 68,96 gam hỗn hợp Y. Nếu đốt cháy hoàn toàn m gam E cần vừa đủ 6,09 mol O</a:t>
            </a:r>
            <a:r>
              <a:rPr lang="vi-VN"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vi-VN"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Giá trị của m 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 </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60,32.	</a:t>
            </a:r>
            <a:r>
              <a:rPr lang="en-US"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B. </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60,84.			</a:t>
            </a:r>
            <a:r>
              <a:rPr lang="en-US"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C. </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68,20.		</a:t>
            </a:r>
            <a:r>
              <a:rPr lang="en-US"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D. </a:t>
            </a:r>
            <a:r>
              <a:rPr lang="en-US"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68,36.</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Đề chính thức 2021)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Hỗn hợp E gồm axit oleic, axit panmitic và triglixerit X (tỉ lệ mol tương ứng là 3 : 2 : 1). Đốt cháy hoàn toàn m gam E cần vừa đủ 4,0 mol 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thu được CO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và H</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O. Mặt khác, cho m gam E tác dụng hết với lượng dư dung dịch NaOH đun nóng, thu được sản phẩm hữu cơ gồm glixerol và 47,08 gam hỗn hợp hai muối. Phần trăm khối lượng của X trong E 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38,72%.	</a:t>
            </a:r>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B.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37,25%.			</a:t>
            </a:r>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C.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37,99%.		</a:t>
            </a:r>
            <a:r>
              <a:rPr lang="pt-BR" sz="20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D.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39,43%.</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p:txBody>
      </p:sp>
    </p:spTree>
    <p:extLst>
      <p:ext uri="{BB962C8B-B14F-4D97-AF65-F5344CB8AC3E}">
        <p14:creationId xmlns:p14="http://schemas.microsoft.com/office/powerpoint/2010/main" val="4103960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a:extLst>
              <a:ext uri="{FF2B5EF4-FFF2-40B4-BE49-F238E27FC236}">
                <a16:creationId xmlns:a16="http://schemas.microsoft.com/office/drawing/2014/main" id="{C6BC4593-2AAE-D901-3C3A-F091D7F47856}"/>
              </a:ext>
            </a:extLst>
          </p:cNvPr>
          <p:cNvSpPr txBox="1"/>
          <p:nvPr/>
        </p:nvSpPr>
        <p:spPr>
          <a:xfrm>
            <a:off x="836612" y="762780"/>
            <a:ext cx="10668000" cy="4807535"/>
          </a:xfrm>
          <a:prstGeom prst="rect">
            <a:avLst/>
          </a:prstGeom>
          <a:noFill/>
        </p:spPr>
        <p:txBody>
          <a:bodyPr wrap="square">
            <a:spAutoFit/>
          </a:bodyPr>
          <a:lstStyle/>
          <a:p>
            <a:pPr algn="just">
              <a:lnSpc>
                <a:spcPct val="110000"/>
              </a:lnSpc>
              <a:tabLst>
                <a:tab pos="180340" algn="l"/>
                <a:tab pos="3330575" algn="l"/>
                <a:tab pos="4860925" algn="l"/>
              </a:tabLst>
            </a:pPr>
            <a:r>
              <a:rPr lang="pt-BR" sz="2000" b="1" u="sng"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Bài tập Este đa chức</a:t>
            </a:r>
            <a:endParaRPr lang="en-US" sz="2000" u="sng"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2021)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Hỗn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hở</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axit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cacboxylic</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ancol</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146.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 mol E,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0,96 mol CO</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,66 gam E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360 ml dung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NaOH 2M,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hỗn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ancol</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48,87 gam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hỗn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este</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mol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12,45%.	</a:t>
            </a:r>
            <a:r>
              <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25,32%.			</a:t>
            </a:r>
            <a:r>
              <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49,79</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62,24%.</a:t>
            </a:r>
          </a:p>
          <a:p>
            <a:pPr algn="just">
              <a:lnSpc>
                <a:spcPct val="110000"/>
              </a:lnSpc>
              <a:tabLst>
                <a:tab pos="180340" algn="l"/>
                <a:tab pos="3330575" algn="l"/>
                <a:tab pos="4860925" algn="l"/>
              </a:tabLst>
            </a:pPr>
            <a:endParaRPr lang="pt-BR"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pt-BR"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 Đề chính thức 2021) </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Hỗn hợp T gồm ba este mạch hở X (đơn chức), Y (hai chức), Z (ba chức), đều được tạo thành từ axit cacboxylic và ancol. Đốt cháy hoàn toàn m gam T, thu được H</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 và 2,0 mol CO</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Xà phòng hóa hoàn toàn m gam T bằng dung dịch NaOH vừa đủ, thu được hỗn hợp E gồm hai ancol (có cùng số nguyên tử cacbon trong phân tử) và 53,95 gam hỗn hợp muối F. Cho E tác dụng hết với kim loại Na dư, thu được 0,4 mol H</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Đốt cháy toàn bộ F, thu được H</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 Na</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và 0,4 mol CO</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của Y trong m gam T là</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pt-B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 </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7,30 gam.	</a:t>
            </a:r>
            <a:r>
              <a:rPr lang="pt-B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3,65 gam.			</a:t>
            </a:r>
            <a:r>
              <a:rPr lang="pt-B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2,95 gam.	</a:t>
            </a:r>
            <a:r>
              <a:rPr lang="pt-B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5,90 gam</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960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a:extLst>
              <a:ext uri="{FF2B5EF4-FFF2-40B4-BE49-F238E27FC236}">
                <a16:creationId xmlns:a16="http://schemas.microsoft.com/office/drawing/2014/main" id="{44CFB9E4-EB40-4F92-75EC-8A0CD8B796C0}"/>
              </a:ext>
            </a:extLst>
          </p:cNvPr>
          <p:cNvSpPr txBox="1"/>
          <p:nvPr/>
        </p:nvSpPr>
        <p:spPr>
          <a:xfrm>
            <a:off x="304006" y="339478"/>
            <a:ext cx="11580812" cy="6161751"/>
          </a:xfrm>
          <a:prstGeom prst="rect">
            <a:avLst/>
          </a:prstGeom>
          <a:noFill/>
        </p:spPr>
        <p:txBody>
          <a:bodyPr wrap="square">
            <a:spAutoFit/>
          </a:bodyPr>
          <a:lstStyle/>
          <a:p>
            <a:pPr algn="just">
              <a:lnSpc>
                <a:spcPct val="110000"/>
              </a:lnSpc>
              <a:tabLst>
                <a:tab pos="180340" algn="l"/>
                <a:tab pos="3330575" algn="l"/>
                <a:tab pos="4860925" algn="l"/>
              </a:tabLst>
            </a:pPr>
            <a:r>
              <a:rPr lang="pt-BR"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Bài tập hỗn hợp amin và hiddrocácbon</a:t>
            </a:r>
            <a:endParaRPr lang="en-US" sz="20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2021)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Hỗn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E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amin X (no,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hở</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ankan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mol X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ơn số mol Y. Đốt cháy hoàn toàn 0,09 mol E cần dùng vừa đủ 0,67 mol O</a:t>
            </a:r>
            <a:r>
              <a:rPr lang="vi-VN"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thu được N</a:t>
            </a:r>
            <a:r>
              <a:rPr lang="vi-VN"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a:t>
            </a:r>
            <a:r>
              <a:rPr lang="vi-VN"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và 0,54 mol H</a:t>
            </a:r>
            <a:r>
              <a:rPr lang="vi-VN"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 Khối lượng của X trong 14,56 gam hỗn hợp E là</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pt-BR"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 Đề chính thức 2021) </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Hỗn hợp E gồm hai amin X (C</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 Y (C</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m+1</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với n ≥ 2) và hai anken đồng đẳng kế tiếp. Đốt cháy hoàn toàn 0,08 mol E, thu được 0,03 mol N</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0,22 mol CO</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và 0,30 mol H</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 Phần trăm khối lượng của X trong E là</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pt-BR"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0000"/>
              </a:lnSpc>
              <a:tabLst>
                <a:tab pos="180340" algn="l"/>
                <a:tab pos="3330575" algn="l"/>
                <a:tab pos="4860925" algn="l"/>
              </a:tabLst>
            </a:pPr>
            <a:r>
              <a:rPr lang="pt-BR" sz="2000" b="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Câu hỏi Thí nghiệm</a:t>
            </a:r>
            <a:endParaRPr lang="en-US" sz="2000"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2021)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ước sau: </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ước 1: Cho vào cốc thủy tinh chịu nhiệt khoảng 5 gam dầu dừa và 10 ml dung dịch NaOH 40%. </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Bước 2: Đun sôi nhẹ hỗn hợp, liên tục khuấy đều bằng đũa thủy tinh khoảng 30 phút và thỉnh thoảng thêm nước cất để giữ cho thể tích hỗn hợp không đổi. Để nguội hỗn hợp. </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ước 3: Rót vào hỗn hợp 15 - 20 ml dung dịch NaCl b</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ão hòa, nóng, khuấy nhẹ rồi để yên. </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pt-BR"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 Đề chính thức 2021) </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Tiến hành thí nghiệm theo các bước sau:</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Bước 1: Cho 5 giọt dung dịch CuSO</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0,5% vào ống nghiệm sạch.</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Bước 2: Thêm 1 ml dung dịch NaOH 10% vào ống nghiệm, lắc đều; gạn phần dung dịch, giữ lại kết tủa.</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Bước 3: Thêm tiếp 2 ml dung dịch glucozơ 1% vào ống nghiệm, lắc đều.</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396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a:extLst>
              <a:ext uri="{FF2B5EF4-FFF2-40B4-BE49-F238E27FC236}">
                <a16:creationId xmlns:a16="http://schemas.microsoft.com/office/drawing/2014/main" id="{7E3B484B-44E2-50DF-27D5-A9E6E61C7909}"/>
              </a:ext>
            </a:extLst>
          </p:cNvPr>
          <p:cNvSpPr txBox="1"/>
          <p:nvPr/>
        </p:nvSpPr>
        <p:spPr>
          <a:xfrm>
            <a:off x="303213" y="460966"/>
            <a:ext cx="11428412" cy="6420284"/>
          </a:xfrm>
          <a:prstGeom prst="rect">
            <a:avLst/>
          </a:prstGeom>
          <a:noFill/>
        </p:spPr>
        <p:txBody>
          <a:bodyPr wrap="square">
            <a:spAutoFit/>
          </a:bodyPr>
          <a:lstStyle/>
          <a:p>
            <a:pPr algn="just">
              <a:lnSpc>
                <a:spcPct val="110000"/>
              </a:lnSpc>
              <a:tabLst>
                <a:tab pos="180340" algn="l"/>
                <a:tab pos="3330575" algn="l"/>
                <a:tab pos="4860925" algn="l"/>
              </a:tabLst>
            </a:pPr>
            <a:r>
              <a:rPr lang="pt-BR" sz="2000" b="1" dirty="0">
                <a:effectLst/>
                <a:highlight>
                  <a:srgbClr val="FFFF66"/>
                </a:highlight>
                <a:latin typeface="Times New Roman" panose="02020603050405020304" pitchFamily="18" charset="0"/>
                <a:ea typeface="Times New Roman" panose="02020603050405020304" pitchFamily="18" charset="0"/>
                <a:cs typeface="Times New Roman" panose="02020603050405020304" pitchFamily="18" charset="0"/>
              </a:rPr>
              <a:t>2. Khác nhau</a:t>
            </a:r>
          </a:p>
          <a:p>
            <a:pPr algn="just">
              <a:lnSpc>
                <a:spcPct val="110000"/>
              </a:lnSpc>
              <a:tabLst>
                <a:tab pos="180340" algn="l"/>
                <a:tab pos="3330575" algn="l"/>
                <a:tab pos="4860925" algn="l"/>
              </a:tabLst>
            </a:pPr>
            <a:r>
              <a:rPr lang="en-US" sz="2000" b="1" dirty="0">
                <a:highlight>
                  <a:srgbClr val="FFFF66"/>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highlight>
                  <a:srgbClr val="FFFF66"/>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000" b="1" dirty="0">
                <a:highlight>
                  <a:srgbClr val="FFFF66"/>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highlight>
                  <a:srgbClr val="FFFF66"/>
                </a:highligh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b="1" dirty="0">
                <a:effectLst/>
                <a:highlight>
                  <a:srgbClr val="FFFF66"/>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highlight>
                  <a:srgbClr val="FFFF66"/>
                </a:highlight>
                <a:latin typeface="Times New Roman" panose="02020603050405020304" pitchFamily="18" charset="0"/>
                <a:ea typeface="Times New Roman" panose="02020603050405020304" pitchFamily="18" charset="0"/>
                <a:cs typeface="Times New Roman" panose="02020603050405020304" pitchFamily="18" charset="0"/>
              </a:rPr>
              <a:t>khảo</a:t>
            </a:r>
            <a:r>
              <a:rPr lang="en-US" sz="2000" b="1" dirty="0">
                <a:effectLst/>
                <a:highlight>
                  <a:srgbClr val="FFFF66"/>
                </a:highlight>
                <a:latin typeface="Times New Roman" panose="02020603050405020304" pitchFamily="18" charset="0"/>
                <a:ea typeface="Times New Roman" panose="02020603050405020304" pitchFamily="18" charset="0"/>
                <a:cs typeface="Times New Roman" panose="02020603050405020304" pitchFamily="18" charset="0"/>
              </a:rPr>
              <a:t> 2021</a:t>
            </a:r>
            <a:endParaRPr lang="pt-BR" sz="2000" b="1" dirty="0">
              <a:highlight>
                <a:srgbClr val="FFFF66"/>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2021)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thụ</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lít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 mol NaOH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1,5a mol Na</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CO</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X. Chia X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120 ml dung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HCl 1M,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2,016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lít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Ba(OH)</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dư</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29,55 gam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tủa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V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2021) </a:t>
            </a:r>
            <a:r>
              <a:rPr lang="en-US"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 gam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hỗn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Na, Na</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 K</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 d</a:t>
            </a:r>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ư, thu được 50 ml dung dịch X và 0,02 mol H</a:t>
            </a:r>
            <a:r>
              <a:rPr lang="vi-VN"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Cho 50 ml dung dịch HCl 3M vào X, thu được 100 ml dung dịch Y có pH = 1. Cô cạn Y thu được 9,15 gam chất rắn khan. Giá trị của m gần nhất với giá trị nào sau đây?</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2021)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0,26 mol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hỗn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etyl</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axetat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metyl</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acrylat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hiđrocacbon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hở</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0,79 mol O</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CO</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10,44 gam H</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0,26 mol X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Br</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a:t>
            </a:r>
            <a:r>
              <a:rPr lang="vi-VN"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ư th</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ì số mol Br</a:t>
            </a:r>
            <a:r>
              <a:rPr lang="pt-BR"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phản ứng tối đa là</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2021)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23,18 gam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hỗn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Fe, Mg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Fe(NO</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0,46 mol H</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loãng</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0,01 mol NaNO</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Y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58,45 gam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hỗn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,92 gam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hỗn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Z. Cho Y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0,91 mol NaOH,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29,18 gam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tủa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Fe(NO</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baseline="-25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X </a:t>
            </a:r>
            <a:r>
              <a:rPr lang="en-US" sz="200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là</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tabLst>
                <a:tab pos="180340" algn="l"/>
                <a:tab pos="3330575" algn="l"/>
                <a:tab pos="4860925" algn="l"/>
              </a:tabLst>
            </a:pPr>
            <a:endParaRPr lang="pt-BR" sz="2800"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endParaRPr lang="en-US" sz="280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p:txBody>
      </p:sp>
    </p:spTree>
    <p:extLst>
      <p:ext uri="{BB962C8B-B14F-4D97-AF65-F5344CB8AC3E}">
        <p14:creationId xmlns:p14="http://schemas.microsoft.com/office/powerpoint/2010/main" val="410396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TextBox 14">
            <a:extLst>
              <a:ext uri="{FF2B5EF4-FFF2-40B4-BE49-F238E27FC236}">
                <a16:creationId xmlns:a16="http://schemas.microsoft.com/office/drawing/2014/main" id="{F3CA9DF1-71FC-65BB-2EB7-83D1BC05AF31}"/>
              </a:ext>
            </a:extLst>
          </p:cNvPr>
          <p:cNvSpPr txBox="1"/>
          <p:nvPr/>
        </p:nvSpPr>
        <p:spPr>
          <a:xfrm>
            <a:off x="228599" y="197346"/>
            <a:ext cx="11503026" cy="6463308"/>
          </a:xfrm>
          <a:prstGeom prst="rect">
            <a:avLst/>
          </a:prstGeom>
          <a:noFill/>
        </p:spPr>
        <p:txBody>
          <a:bodyPr wrap="square">
            <a:spAutoFit/>
          </a:bodyPr>
          <a:lstStyle/>
          <a:p>
            <a:pPr algn="just">
              <a:lnSpc>
                <a:spcPct val="110000"/>
              </a:lnSpc>
              <a:tabLst>
                <a:tab pos="180340" algn="l"/>
                <a:tab pos="3330575" algn="l"/>
                <a:tab pos="4860925" algn="l"/>
              </a:tabLst>
            </a:pPr>
            <a:r>
              <a:rPr lang="pt-BR" sz="2000" b="1" i="1" dirty="0">
                <a:effectLst/>
                <a:highlight>
                  <a:srgbClr val="FFFF66"/>
                </a:highlight>
                <a:latin typeface="Times New Roman" panose="02020603050405020304" pitchFamily="18" charset="0"/>
                <a:ea typeface="Times New Roman" panose="02020603050405020304" pitchFamily="18" charset="0"/>
                <a:cs typeface="Cambria" panose="02040503050406030204" pitchFamily="18" charset="0"/>
              </a:rPr>
              <a:t>* Đề Chính thức 2021</a:t>
            </a:r>
            <a:endParaRPr lang="en-US" sz="2000" dirty="0">
              <a:effectLst/>
              <a:highlight>
                <a:srgbClr val="FFFF66"/>
              </a:highligh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Đề chính thức 2021)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Nung nóng một lượng butan trong bình kín (với xúc tác thích hợp), thu được 0,02 mol hỗn hợp X gồm H</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và các hiđrocacbon mạch hở (CH</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4</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C</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4</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C</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6</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C</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6</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C</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4</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8</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C</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4</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10</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Cho toàn bộ X vào bình chứa dung dịch Br</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dư thì có tối đa a mol Br</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phản ứng, khối lượng bình tăng 15,54 gam và thoát ra hỗn hợp khí Y. Đốt cháy hoàn toàn Y cần vừa đủ 0,74 mol 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thu được CO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và H</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O. Giá trị của a 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Đề chính thức 2021)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Cho sơ đồ chuyển hóa: (.....................) Biết: X, Y, Z, E là các hợp chất khác nhau và khác CaCO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mỗi mũi tên ứng với một phương trình hóa học của phản ứng giữa hai chất tương ứng. Các chất X, Y thỏa mãn sơ đồ trên lần lượt 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Đề chính thức 2021).</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Cho hỗn hợp X gồm a mol Fe và 0,25 mol Mg vào dung dịch Y chứa Cu(NO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và AgNO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(tỉ lệ mol tương ứng 1 : 2). Sau khi các phản ứng kết thúc, thu được dung dịch Z và 61,6 gam chất rắn T gồm ba kim loại. Hòa tan toàn bộ T trong lượng dư dung dịch H</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SO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4</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đặc nóng, thu được 0,55 mol SO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(sản phẩm khử duy nhất của H</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SO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4</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Giá trị của a 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Đề chính thức 2021).</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Hòa tan hoàn toàn 26,52 gam Al</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bằng một lượng vừa đủ dung dịch HNO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thu được 247 gam dung dịch X. Làm lạnh X đến 20°C thì có m gam tinh thể Al(NO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.9H</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O tách ra. Biết ở 20ºC, cứ 100 gam H</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O hòa tan được tối đa 75,44 gam Al(NO</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3</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Giá trị của m gần nhất với giá trị nào sau đây?</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Đề chính thức 2021).</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Cho các sơ đồ phản ứng xảy ra theo đúng tỉ lệ mol:</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pt-BR" sz="2000" dirty="0">
                <a:solidFill>
                  <a:schemeClr val="bg1"/>
                </a:solidFill>
                <a:latin typeface="Times New Roman" panose="02020603050405020304" pitchFamily="18" charset="0"/>
                <a:ea typeface="Times New Roman" panose="02020603050405020304" pitchFamily="18" charset="0"/>
                <a:cs typeface="Cambria" panose="02040503050406030204" pitchFamily="18" charset="0"/>
              </a:rPr>
              <a:t>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E + 2NaOH → Y + 2Z</a:t>
            </a:r>
            <a:r>
              <a:rPr lang="en-US" sz="2000" dirty="0">
                <a:solidFill>
                  <a:schemeClr val="bg1"/>
                </a:solidFill>
                <a:latin typeface="Cambria" panose="02040503050406030204" pitchFamily="18" charset="0"/>
                <a:ea typeface="Times New Roman" panose="02020603050405020304" pitchFamily="18" charset="0"/>
                <a:cs typeface="Cambria" panose="02040503050406030204" pitchFamily="18" charset="0"/>
              </a:rPr>
              <a:t>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F + 2NaOH → Z + T + H</a:t>
            </a:r>
            <a:r>
              <a:rPr lang="pt-BR" sz="2000" baseline="-25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2</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O</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r>
              <a:rPr lang="en-US" sz="2000" dirty="0" err="1">
                <a:solidFill>
                  <a:schemeClr val="bg1"/>
                </a:solidFill>
                <a:effectLst/>
                <a:latin typeface="Times New Roman" panose="02020603050405020304" pitchFamily="18" charset="0"/>
                <a:ea typeface="Times New Roman" panose="02020603050405020304" pitchFamily="18" charset="0"/>
              </a:rPr>
              <a:t>Biết</a:t>
            </a:r>
            <a:r>
              <a:rPr lang="en-US" sz="2000" dirty="0">
                <a:solidFill>
                  <a:schemeClr val="bg1"/>
                </a:solidFill>
                <a:effectLst/>
                <a:latin typeface="Times New Roman" panose="02020603050405020304" pitchFamily="18" charset="0"/>
                <a:ea typeface="Times New Roman" panose="02020603050405020304" pitchFamily="18" charset="0"/>
              </a:rPr>
              <a:t> E, F </a:t>
            </a:r>
            <a:r>
              <a:rPr lang="en-US" sz="2000" dirty="0" err="1">
                <a:solidFill>
                  <a:schemeClr val="bg1"/>
                </a:solidFill>
                <a:effectLst/>
                <a:latin typeface="Times New Roman" panose="02020603050405020304" pitchFamily="18" charset="0"/>
                <a:ea typeface="Times New Roman" panose="02020603050405020304" pitchFamily="18" charset="0"/>
              </a:rPr>
              <a:t>đều</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là</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các</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hợp</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chất</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hữu</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cơ</a:t>
            </a:r>
            <a:r>
              <a:rPr lang="en-US" sz="2000" dirty="0">
                <a:solidFill>
                  <a:schemeClr val="bg1"/>
                </a:solidFill>
                <a:effectLst/>
                <a:latin typeface="Times New Roman" panose="02020603050405020304" pitchFamily="18" charset="0"/>
                <a:ea typeface="Times New Roman" panose="02020603050405020304" pitchFamily="18" charset="0"/>
              </a:rPr>
              <a:t> no, </a:t>
            </a:r>
            <a:r>
              <a:rPr lang="en-US" sz="2000" dirty="0" err="1">
                <a:solidFill>
                  <a:schemeClr val="bg1"/>
                </a:solidFill>
                <a:effectLst/>
                <a:latin typeface="Times New Roman" panose="02020603050405020304" pitchFamily="18" charset="0"/>
                <a:ea typeface="Times New Roman" panose="02020603050405020304" pitchFamily="18" charset="0"/>
              </a:rPr>
              <a:t>mạch</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hở</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có</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công</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thức</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phân</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tử</a:t>
            </a:r>
            <a:r>
              <a:rPr lang="en-US" sz="2000" dirty="0">
                <a:solidFill>
                  <a:schemeClr val="bg1"/>
                </a:solidFill>
                <a:effectLst/>
                <a:latin typeface="Times New Roman" panose="02020603050405020304" pitchFamily="18" charset="0"/>
                <a:ea typeface="Times New Roman" panose="02020603050405020304" pitchFamily="18" charset="0"/>
              </a:rPr>
              <a:t> C</a:t>
            </a:r>
            <a:r>
              <a:rPr lang="en-US" sz="2000" baseline="-25000" dirty="0">
                <a:solidFill>
                  <a:schemeClr val="bg1"/>
                </a:solidFill>
                <a:effectLst/>
                <a:latin typeface="Times New Roman" panose="02020603050405020304" pitchFamily="18" charset="0"/>
                <a:ea typeface="Times New Roman" panose="02020603050405020304" pitchFamily="18" charset="0"/>
              </a:rPr>
              <a:t>4</a:t>
            </a:r>
            <a:r>
              <a:rPr lang="en-US" sz="2000" dirty="0">
                <a:solidFill>
                  <a:schemeClr val="bg1"/>
                </a:solidFill>
                <a:effectLst/>
                <a:latin typeface="Times New Roman" panose="02020603050405020304" pitchFamily="18" charset="0"/>
                <a:ea typeface="Times New Roman" panose="02020603050405020304" pitchFamily="18" charset="0"/>
              </a:rPr>
              <a:t>H</a:t>
            </a:r>
            <a:r>
              <a:rPr lang="en-US" sz="2000" baseline="-25000" dirty="0">
                <a:solidFill>
                  <a:schemeClr val="bg1"/>
                </a:solidFill>
                <a:effectLst/>
                <a:latin typeface="Times New Roman" panose="02020603050405020304" pitchFamily="18" charset="0"/>
                <a:ea typeface="Times New Roman" panose="02020603050405020304" pitchFamily="18" charset="0"/>
              </a:rPr>
              <a:t>6</a:t>
            </a:r>
            <a:r>
              <a:rPr lang="en-US" sz="2000" dirty="0">
                <a:solidFill>
                  <a:schemeClr val="bg1"/>
                </a:solidFill>
                <a:effectLst/>
                <a:latin typeface="Times New Roman" panose="02020603050405020304" pitchFamily="18" charset="0"/>
                <a:ea typeface="Times New Roman" panose="02020603050405020304" pitchFamily="18" charset="0"/>
              </a:rPr>
              <a:t>O</a:t>
            </a:r>
            <a:r>
              <a:rPr lang="en-US" sz="2000" baseline="-25000" dirty="0">
                <a:solidFill>
                  <a:schemeClr val="bg1"/>
                </a:solidFill>
                <a:effectLst/>
                <a:latin typeface="Times New Roman" panose="02020603050405020304" pitchFamily="18" charset="0"/>
                <a:ea typeface="Times New Roman" panose="02020603050405020304" pitchFamily="18" charset="0"/>
              </a:rPr>
              <a:t>4</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được</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tạo</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thành</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từ</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axit</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cacboxylic</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và</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ancol</a:t>
            </a:r>
            <a:r>
              <a:rPr lang="en-US" sz="2000" dirty="0">
                <a:solidFill>
                  <a:schemeClr val="bg1"/>
                </a:solidFill>
                <a:effectLst/>
                <a:latin typeface="Times New Roman" panose="02020603050405020304" pitchFamily="18" charset="0"/>
                <a:ea typeface="Times New Roman" panose="02020603050405020304" pitchFamily="18" charset="0"/>
              </a:rPr>
              <a:t>. Cho </a:t>
            </a:r>
            <a:r>
              <a:rPr lang="en-US" sz="2000" dirty="0" err="1">
                <a:solidFill>
                  <a:schemeClr val="bg1"/>
                </a:solidFill>
                <a:effectLst/>
                <a:latin typeface="Times New Roman" panose="02020603050405020304" pitchFamily="18" charset="0"/>
                <a:ea typeface="Times New Roman" panose="02020603050405020304" pitchFamily="18" charset="0"/>
              </a:rPr>
              <a:t>các</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phát</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biểu</a:t>
            </a:r>
            <a:r>
              <a:rPr lang="en-US" sz="2000" dirty="0">
                <a:solidFill>
                  <a:schemeClr val="bg1"/>
                </a:solidFill>
                <a:effectLst/>
                <a:latin typeface="Times New Roman" panose="02020603050405020304" pitchFamily="18" charset="0"/>
                <a:ea typeface="Times New Roman" panose="02020603050405020304" pitchFamily="18" charset="0"/>
              </a:rPr>
              <a:t> </a:t>
            </a:r>
            <a:r>
              <a:rPr lang="en-US" sz="2000" dirty="0" err="1">
                <a:solidFill>
                  <a:schemeClr val="bg1"/>
                </a:solidFill>
                <a:effectLst/>
                <a:latin typeface="Times New Roman" panose="02020603050405020304" pitchFamily="18" charset="0"/>
                <a:ea typeface="Times New Roman" panose="02020603050405020304" pitchFamily="18" charset="0"/>
              </a:rPr>
              <a:t>sau</a:t>
            </a:r>
            <a:r>
              <a:rPr lang="en-US" sz="2000" dirty="0">
                <a:solidFill>
                  <a:schemeClr val="bg1"/>
                </a:solidFill>
                <a:effectLst/>
                <a:latin typeface="Times New Roman" panose="02020603050405020304" pitchFamily="18" charset="0"/>
                <a:ea typeface="Times New Roman" panose="02020603050405020304" pitchFamily="18" charset="0"/>
              </a:rPr>
              <a:t>:</a:t>
            </a:r>
            <a:endParaRPr lang="en-US" sz="2000" dirty="0">
              <a:solidFill>
                <a:schemeClr val="bg1"/>
              </a:solidFill>
            </a:endParaRPr>
          </a:p>
        </p:txBody>
      </p:sp>
    </p:spTree>
    <p:extLst>
      <p:ext uri="{BB962C8B-B14F-4D97-AF65-F5344CB8AC3E}">
        <p14:creationId xmlns:p14="http://schemas.microsoft.com/office/powerpoint/2010/main" val="4103960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TextBox 2">
            <a:extLst>
              <a:ext uri="{FF2B5EF4-FFF2-40B4-BE49-F238E27FC236}">
                <a16:creationId xmlns:a16="http://schemas.microsoft.com/office/drawing/2014/main" id="{E1F8B7BA-F49C-B23D-DCF3-E89BD91DF55E}"/>
              </a:ext>
            </a:extLst>
          </p:cNvPr>
          <p:cNvSpPr txBox="1"/>
          <p:nvPr/>
        </p:nvSpPr>
        <p:spPr>
          <a:xfrm>
            <a:off x="457200" y="838200"/>
            <a:ext cx="10818812" cy="5011500"/>
          </a:xfrm>
          <a:prstGeom prst="rect">
            <a:avLst/>
          </a:prstGeom>
          <a:noFill/>
        </p:spPr>
        <p:txBody>
          <a:bodyPr wrap="square">
            <a:spAutoFit/>
          </a:bodyPr>
          <a:lstStyle/>
          <a:p>
            <a:pPr algn="just">
              <a:lnSpc>
                <a:spcPct val="150000"/>
              </a:lnSpc>
              <a:tabLst>
                <a:tab pos="180340" algn="l"/>
                <a:tab pos="3330575" algn="l"/>
                <a:tab pos="4860925" algn="l"/>
              </a:tabLst>
            </a:pPr>
            <a:r>
              <a:rPr lang="pt-BR" b="1"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Đánh giá: </a:t>
            </a:r>
            <a:endParaRPr lang="en-US"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50000"/>
              </a:lnSpc>
              <a:tabLst>
                <a:tab pos="180340" algn="l"/>
                <a:tab pos="3330575" algn="l"/>
                <a:tab pos="4860925" algn="l"/>
              </a:tabLst>
            </a:pPr>
            <a:r>
              <a:rPr lang="pt-BR" b="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pt-BR" b="1" i="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Giữa đề Tham khảo và đề chính thức giống nhau không nhiều:</a:t>
            </a:r>
          </a:p>
          <a:p>
            <a:pPr algn="just">
              <a:lnSpc>
                <a:spcPct val="150000"/>
              </a:lnSpc>
              <a:tabLst>
                <a:tab pos="180340" algn="l"/>
                <a:tab pos="3330575" algn="l"/>
                <a:tab pos="4860925" algn="l"/>
              </a:tabLst>
            </a:pPr>
            <a:r>
              <a:rPr lang="pt-BR" b="1" i="1" dirty="0">
                <a:solidFill>
                  <a:schemeClr val="bg1"/>
                </a:solidFill>
                <a:latin typeface="Times New Roman" panose="02020603050405020304" pitchFamily="18" charset="0"/>
                <a:ea typeface="Times New Roman" panose="02020603050405020304" pitchFamily="18" charset="0"/>
                <a:cs typeface="Cambria" panose="02040503050406030204" pitchFamily="18" charset="0"/>
              </a:rPr>
              <a:t>	+ Bài tập Chất béo</a:t>
            </a:r>
          </a:p>
          <a:p>
            <a:pPr algn="just">
              <a:lnSpc>
                <a:spcPct val="150000"/>
              </a:lnSpc>
              <a:tabLst>
                <a:tab pos="180340" algn="l"/>
                <a:tab pos="3330575" algn="l"/>
                <a:tab pos="4860925" algn="l"/>
              </a:tabLst>
            </a:pPr>
            <a:r>
              <a:rPr lang="pt-BR" b="1"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 Bài tập este đa chức</a:t>
            </a:r>
          </a:p>
          <a:p>
            <a:pPr algn="just">
              <a:lnSpc>
                <a:spcPct val="150000"/>
              </a:lnSpc>
              <a:tabLst>
                <a:tab pos="180340" algn="l"/>
                <a:tab pos="3330575" algn="l"/>
                <a:tab pos="4860925" algn="l"/>
              </a:tabLst>
            </a:pPr>
            <a:r>
              <a:rPr lang="pt-BR" b="1" i="1" dirty="0">
                <a:solidFill>
                  <a:schemeClr val="bg1"/>
                </a:solidFill>
                <a:latin typeface="Times New Roman" panose="02020603050405020304" pitchFamily="18" charset="0"/>
                <a:ea typeface="Times New Roman" panose="02020603050405020304" pitchFamily="18" charset="0"/>
                <a:cs typeface="Cambria" panose="02040503050406030204" pitchFamily="18" charset="0"/>
              </a:rPr>
              <a:t>	+ Bài tập hỗn hợp amin và Hiddrocacbon</a:t>
            </a:r>
          </a:p>
          <a:p>
            <a:pPr algn="just">
              <a:lnSpc>
                <a:spcPct val="150000"/>
              </a:lnSpc>
              <a:tabLst>
                <a:tab pos="180340" algn="l"/>
                <a:tab pos="3330575" algn="l"/>
                <a:tab pos="4860925" algn="l"/>
              </a:tabLst>
            </a:pPr>
            <a:r>
              <a:rPr lang="pt-BR" b="1"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 </a:t>
            </a:r>
            <a:r>
              <a:rPr lang="pt-BR" b="1" i="1" dirty="0">
                <a:solidFill>
                  <a:schemeClr val="bg1"/>
                </a:solidFill>
                <a:latin typeface="Times New Roman" panose="02020603050405020304" pitchFamily="18" charset="0"/>
                <a:ea typeface="Times New Roman" panose="02020603050405020304" pitchFamily="18" charset="0"/>
                <a:cs typeface="Cambria" panose="02040503050406030204" pitchFamily="18" charset="0"/>
              </a:rPr>
              <a:t>Bài tập thí nghiệm</a:t>
            </a:r>
            <a:endParaRPr lang="en-US"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50000"/>
              </a:lnSpc>
              <a:tabLst>
                <a:tab pos="180340" algn="l"/>
                <a:tab pos="3330575" algn="l"/>
                <a:tab pos="4860925" algn="l"/>
              </a:tabLst>
            </a:pPr>
            <a:r>
              <a:rPr lang="pt-BR" b="1"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a:t>
            </a:r>
            <a:r>
              <a:rPr lang="pt-BR" b="1" i="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Đề chính thức có dạng câu mới </a:t>
            </a:r>
            <a:r>
              <a:rPr lang="pt-BR" b="1" i="1"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 Tinh thê muối tách khỏi dung dịch )</a:t>
            </a:r>
            <a:r>
              <a:rPr lang="pt-BR" b="1" i="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tuy nhiên các câu khác đều đã gặp ở các kỳ thi những năm trước.</a:t>
            </a:r>
            <a:endParaRPr lang="en-US" dirty="0">
              <a:solidFill>
                <a:srgbClr val="FFFF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50000"/>
              </a:lnSpc>
              <a:tabLst>
                <a:tab pos="180340" algn="l"/>
                <a:tab pos="3330575" algn="l"/>
                <a:tab pos="4860925" algn="l"/>
              </a:tabLst>
            </a:pPr>
            <a:r>
              <a:rPr lang="pt-BR" b="1" i="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a:t>
            </a:r>
            <a:endParaRPr lang="en-US" dirty="0">
              <a:solidFill>
                <a:srgbClr val="FFFF00"/>
              </a:solidFill>
              <a:effectLst/>
              <a:latin typeface="Cambria" panose="02040503050406030204" pitchFamily="18" charset="0"/>
              <a:ea typeface="Times New Roman" panose="02020603050405020304" pitchFamily="18" charset="0"/>
              <a:cs typeface="Cambria" panose="02040503050406030204" pitchFamily="18" charset="0"/>
            </a:endParaRPr>
          </a:p>
        </p:txBody>
      </p:sp>
    </p:spTree>
    <p:extLst>
      <p:ext uri="{BB962C8B-B14F-4D97-AF65-F5344CB8AC3E}">
        <p14:creationId xmlns:p14="http://schemas.microsoft.com/office/powerpoint/2010/main" val="410396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457200" y="695325"/>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extBox 6">
            <a:extLst>
              <a:ext uri="{FF2B5EF4-FFF2-40B4-BE49-F238E27FC236}">
                <a16:creationId xmlns:a16="http://schemas.microsoft.com/office/drawing/2014/main" id="{C63EF7D4-9110-12BD-B8C2-EB40EB06CDCA}"/>
              </a:ext>
            </a:extLst>
          </p:cNvPr>
          <p:cNvSpPr txBox="1"/>
          <p:nvPr/>
        </p:nvSpPr>
        <p:spPr>
          <a:xfrm>
            <a:off x="276641" y="304800"/>
            <a:ext cx="11428412" cy="6284862"/>
          </a:xfrm>
          <a:prstGeom prst="rect">
            <a:avLst/>
          </a:prstGeom>
          <a:noFill/>
        </p:spPr>
        <p:txBody>
          <a:bodyPr wrap="square">
            <a:spAutoFit/>
          </a:bodyPr>
          <a:lstStyle/>
          <a:p>
            <a:pPr algn="just">
              <a:lnSpc>
                <a:spcPct val="110000"/>
              </a:lnSpc>
              <a:tabLst>
                <a:tab pos="180340" algn="l"/>
                <a:tab pos="3330575" algn="l"/>
                <a:tab pos="4860925" algn="l"/>
              </a:tabLst>
            </a:pPr>
            <a:r>
              <a:rPr lang="pt-BR" sz="2000" b="1" dirty="0">
                <a:solidFill>
                  <a:srgbClr val="000000"/>
                </a:solidFill>
                <a:effectLst/>
                <a:highlight>
                  <a:srgbClr val="FFFF00"/>
                </a:highlight>
                <a:latin typeface="Times New Roman" panose="02020603050405020304" pitchFamily="18" charset="0"/>
                <a:ea typeface="Times New Roman" panose="02020603050405020304" pitchFamily="18" charset="0"/>
                <a:cs typeface="Cambria" panose="02040503050406030204" pitchFamily="18" charset="0"/>
              </a:rPr>
              <a:t>II. Năm 2021-2022</a:t>
            </a:r>
            <a:endParaRPr lang="en-US" sz="200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rgbClr val="000000"/>
                </a:solidFill>
                <a:effectLst/>
                <a:highlight>
                  <a:srgbClr val="FFFF00"/>
                </a:highlight>
                <a:latin typeface="Times New Roman" panose="02020603050405020304" pitchFamily="18" charset="0"/>
                <a:ea typeface="Times New Roman" panose="02020603050405020304" pitchFamily="18" charset="0"/>
                <a:cs typeface="Cambria" panose="02040503050406030204" pitchFamily="18" charset="0"/>
              </a:rPr>
              <a:t>1.  Giống nhau ( 6 kiểu bài toán)</a:t>
            </a:r>
            <a:endParaRPr lang="en-US" sz="200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rgbClr val="FFC000"/>
                </a:solidFill>
                <a:effectLst/>
                <a:latin typeface="Times New Roman" panose="02020603050405020304" pitchFamily="18" charset="0"/>
                <a:ea typeface="Times New Roman" panose="02020603050405020304" pitchFamily="18" charset="0"/>
                <a:cs typeface="Cambria" panose="02040503050406030204" pitchFamily="18" charset="0"/>
              </a:rPr>
              <a:t>* Bài tập Este đa chức</a:t>
            </a:r>
            <a:endParaRPr lang="en-US" sz="2000" dirty="0">
              <a:solidFill>
                <a:srgbClr val="FFC000"/>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Tham</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a:t>
            </a:r>
            <a:r>
              <a:rPr lang="en-US" sz="2000" b="1" dirty="0" err="1">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khảo</a:t>
            </a:r>
            <a:r>
              <a:rPr lang="en-US"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2022) </a:t>
            </a:r>
            <a:r>
              <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rPr>
              <a:t>Hỗn hợp E gồm ba este no, mạch hở X (đơn chức), Y (hai chức), Z (ba chức) đều được tạo thành từ axit cacboxylic và ancol. Đốt cháy hoàn toàn m gam E thu được số mol CO2 lớn hơn số mol H2O là 0,425 mol. Mặt khác, m gam E phản ứng vừa đủ với dung dịch NaOH,  thu được hỗn hợp T gồm hai muối và 28,6 gam hai ancol. Đốt cháy hoàn toàn T cần vừa đủ 0,25 mol O2 thu được CO2, 0,35 mol Na2CO3 và 0,15 mol H2O,  Khối lượng của X trong  m gam E là</a:t>
            </a:r>
          </a:p>
          <a:p>
            <a:pPr algn="just">
              <a:lnSpc>
                <a:spcPct val="110000"/>
              </a:lnSpc>
              <a:tabLst>
                <a:tab pos="180340" algn="l"/>
                <a:tab pos="3330575" algn="l"/>
                <a:tab pos="4860925" algn="l"/>
              </a:tabLst>
            </a:pPr>
            <a:endParaRPr lang="pt-BR" sz="2000" dirty="0">
              <a:solidFill>
                <a:schemeClr val="bg1"/>
              </a:solidFill>
              <a:effectLst/>
              <a:latin typeface="Times New Roman" panose="020206030504050203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rgbClr val="FFFF00"/>
                </a:solidFill>
                <a:effectLst/>
                <a:latin typeface="Times New Roman" panose="02020603050405020304" pitchFamily="18" charset="0"/>
                <a:ea typeface="Times New Roman" panose="02020603050405020304" pitchFamily="18" charset="0"/>
                <a:cs typeface="Cambria" panose="02040503050406030204" pitchFamily="18" charset="0"/>
              </a:rPr>
              <a:t>	- ( Đề chính thức 2022) </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Cho X là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axit</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cacboxylic</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đơn</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chức</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mạch</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hở</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Y là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ancol</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no,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đa</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chức</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mạch</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hở</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Đun</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hỗn</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hợp</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gồm</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2,5 mol X, 1 mol Y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với</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xúc</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tác</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H</a:t>
            </a:r>
            <a:r>
              <a:rPr lang="fr-F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SO</a:t>
            </a:r>
            <a:r>
              <a:rPr lang="fr-F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4</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đặc</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giả</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sử</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chỉ</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xảy</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ra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phản</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ứng</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este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hóa</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giữa</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Y)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thu</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được</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2 mol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hỗn</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hợp</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E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gồm</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X, Y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và</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các</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sản</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phẩm</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hữu</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cơ</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trong</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đó</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chất</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Z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chỉ</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chứa</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nhóm</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a:t>
            </a:r>
            <a:r>
              <a:rPr lang="fr-FR" sz="2000" dirty="0" err="1">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chức</a:t>
            </a:r>
            <a:r>
              <a:rPr lang="fr-F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este). </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Tiến hành các thí nghiệm sau</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Thí nghiệm 1:</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Cho 0,4 mol E tác dụng với Na dư, sau phản ứng hoàn toàn thu được 0,25 mol khí H</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Thí nghiệm 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Cho 0,4 mol E vào dung dịch brom dư thì có tối đa 1,0 mol Br</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tham gia phản ứng cộng.</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b="1"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Thí nghiệm 3:</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Đốt cháy hoàn toàn 0,4 mol E cần vừa đủ 1,95 mol khí O</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thu được CO</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 và H</a:t>
            </a:r>
            <a:r>
              <a:rPr lang="pt-BR" sz="2000" baseline="-25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2</a:t>
            </a: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O.</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r>
              <a:rPr lang="pt-BR" sz="2000" dirty="0">
                <a:solidFill>
                  <a:schemeClr val="bg1"/>
                </a:solidFill>
                <a:effectLst/>
                <a:latin typeface="Times New Roman" panose="02020603050405020304" pitchFamily="18" charset="0"/>
                <a:ea typeface="Calibri" panose="020F0502020204030204" pitchFamily="34" charset="0"/>
                <a:cs typeface="Cambria" panose="02040503050406030204" pitchFamily="18" charset="0"/>
              </a:rPr>
              <a:t>Biết có 12% axit X ban đầu đã chuyển thành Z. Phần trăm khối lượng của Z trong E là</a:t>
            </a:r>
            <a:endParaRPr lang="en-US" sz="2000" dirty="0">
              <a:solidFill>
                <a:schemeClr val="bg1"/>
              </a:solidFill>
              <a:effectLst/>
              <a:latin typeface="Cambria" panose="02040503050406030204" pitchFamily="18" charset="0"/>
              <a:ea typeface="Times New Roman" panose="02020603050405020304" pitchFamily="18" charset="0"/>
              <a:cs typeface="Cambria" panose="02040503050406030204" pitchFamily="18" charset="0"/>
            </a:endParaRPr>
          </a:p>
          <a:p>
            <a:pPr algn="just">
              <a:lnSpc>
                <a:spcPct val="110000"/>
              </a:lnSpc>
              <a:tabLst>
                <a:tab pos="180340" algn="l"/>
                <a:tab pos="3330575" algn="l"/>
                <a:tab pos="4860925" algn="l"/>
              </a:tabLst>
            </a:pPr>
            <a:endParaRPr lang="en-US" sz="2800" dirty="0">
              <a:solidFill>
                <a:srgbClr val="000000"/>
              </a:solidFill>
              <a:effectLst/>
              <a:latin typeface="Cambria" panose="02040503050406030204" pitchFamily="18" charset="0"/>
              <a:ea typeface="Times New Roman" panose="02020603050405020304" pitchFamily="18" charset="0"/>
              <a:cs typeface="Cambria" panose="02040503050406030204" pitchFamily="18" charset="0"/>
            </a:endParaRPr>
          </a:p>
        </p:txBody>
      </p:sp>
    </p:spTree>
    <p:extLst>
      <p:ext uri="{BB962C8B-B14F-4D97-AF65-F5344CB8AC3E}">
        <p14:creationId xmlns:p14="http://schemas.microsoft.com/office/powerpoint/2010/main" val="4103960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2998</TotalTime>
  <Words>5306</Words>
  <Application>Microsoft Office PowerPoint</Application>
  <PresentationFormat>Custom</PresentationFormat>
  <Paragraphs>191</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293</cp:revision>
  <dcterms:created xsi:type="dcterms:W3CDTF">2021-02-17T02:18:53Z</dcterms:created>
  <dcterms:modified xsi:type="dcterms:W3CDTF">2023-05-15T19:15:41Z</dcterms:modified>
</cp:coreProperties>
</file>