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3" r:id="rId3"/>
    <p:sldId id="259" r:id="rId4"/>
    <p:sldId id="260" r:id="rId5"/>
    <p:sldId id="262" r:id="rId6"/>
    <p:sldId id="264" r:id="rId7"/>
    <p:sldId id="266" r:id="rId8"/>
    <p:sldId id="318" r:id="rId9"/>
    <p:sldId id="267" r:id="rId10"/>
    <p:sldId id="319" r:id="rId11"/>
    <p:sldId id="320" r:id="rId12"/>
    <p:sldId id="265" r:id="rId13"/>
    <p:sldId id="321" r:id="rId14"/>
    <p:sldId id="449" r:id="rId15"/>
    <p:sldId id="450" r:id="rId16"/>
    <p:sldId id="322" r:id="rId17"/>
    <p:sldId id="323" r:id="rId18"/>
    <p:sldId id="452" r:id="rId19"/>
    <p:sldId id="453" r:id="rId20"/>
    <p:sldId id="454" r:id="rId21"/>
    <p:sldId id="256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3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87F2-9FE3-4424-BC5D-5CAC32932B4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C77D-F9E7-4FB3-B953-0922B29A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8C77D-F9E7-4FB3-B953-0922B29A5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CA3F-7E96-42D9-9689-8FCE8CF04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D8607-A2CB-4547-AC79-F759286F1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2E96-3FE2-4E58-8E40-F51E071B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EBA9B-3CF9-47F3-94DE-7FEB8FA2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2382-4F81-46D1-ACEC-6D846D7F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0A50-FCE7-4622-ACE7-65FD8353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FB1D0-8259-4C1A-888C-89C7A648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F6BD-49E5-4EF5-9918-61AE16B2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6263-1AFE-4DA3-A5C4-A272032E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38BC-F263-428A-B80A-86351A42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2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C910F-EE79-4756-9516-3B5AF8317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60D00-E3A6-49D5-A170-E4DF35E74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9F9F8-42CA-4D69-8019-CECBA694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42B18-6B1B-4D18-8712-5648E377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5368-C283-4422-8040-12094DF9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F14C-928C-49EB-9482-624C6373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099FF-794A-43E4-821D-EAD44746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69B51-7754-4B11-A518-21CAF104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B3355-24C7-4E1B-B93C-7783EFD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919C-9A30-482F-B0C1-FE52A9D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8AFD-C72E-4A0D-AFCB-D66BDB78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10330-5226-4B79-B8F0-CC335C09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840F-094E-4761-B367-6BAFFA9A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BD7BA-6E50-4739-8FE6-B1CD45CE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95F40-DFEA-49DA-B8F7-1E6FF591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8E6D-49F1-4C7D-B9E4-2B8D7C28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B265-C311-4499-8CC5-F9540C598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34A73-C3E2-4B1D-8DD7-EC7AEBD4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B16B-F3FF-4563-AAAE-769FCEE2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03892-4DF6-4DA2-9B89-F73AA403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7BC69-AB73-4189-8513-6993704D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00E4-7016-434A-8DF6-192B86C0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5A354-72E5-4368-A499-1AD7EB8A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86EA3-D147-49D1-AC94-C175021E7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4E83F-E232-4485-ADB9-D968B6370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EAE83-BA06-4898-8624-57E7D77E3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97A91-FB0F-447B-97A5-33E67651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A0B7F-12D0-42CF-8981-C6DD5E51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F6646-9249-41DF-9541-E6B83202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2ADC-6CED-4BC3-A70A-8AB9A241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BE6FF-B3E2-47C6-90A5-328E3FFD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D2CDE-CB9B-4A8C-AAE1-92F38630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37E07-05DF-4B82-BCBA-0E578EB4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9F755-9B44-4993-BC3C-18BC0441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EC9D6-689C-4D7E-9634-6B8D3FEB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977A4-26D0-4FA2-AAEF-58BC037F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34B1-B2CA-406C-80E5-D0C9B40D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79EF-5073-4B32-8E94-257CEBF9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A3383-DD7D-4D9B-AE9B-882E8FFEC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9000-FB51-46E5-BBD4-3AABAD18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E1848-D678-48D4-9DC7-0B0101C5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E4CEF-C754-4554-A7F2-4DC468BD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608-8172-4A78-AA3F-697F251D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0EE09-B71F-412E-A031-7774ED7C0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40F3A-079F-4339-9E62-BF90E34B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EC0C7-54CD-4D00-8E96-5AAE38DA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DA2F6-9665-4C80-8DB4-38FFE26C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F279E-3022-4C54-AA3C-0F4E888E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AEEDE-C349-4465-A87E-399E9D94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8A7E-003F-486C-9FF9-68FC4CC2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9467F-8D9B-4430-96B0-FC70EF6C7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A677-ED45-4B5B-AE3F-7E26A872936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36024-ACF6-4F6F-ACF0-4FEB9D41C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D7002-82E0-4FA6-84BD-BD2E911F5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307B-BDA4-4B0F-83AD-CBEA33AA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26" Type="http://schemas.openxmlformats.org/officeDocument/2006/relationships/slide" Target="slide12.xml"/><Relationship Id="rId3" Type="http://schemas.openxmlformats.org/officeDocument/2006/relationships/slide" Target="slide21.xml"/><Relationship Id="rId21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slide" Target="slide5.xml"/><Relationship Id="rId25" Type="http://schemas.openxmlformats.org/officeDocument/2006/relationships/image" Target="../media/image33.png"/><Relationship Id="rId2" Type="http://schemas.openxmlformats.org/officeDocument/2006/relationships/image" Target="../media/image17.jpeg"/><Relationship Id="rId16" Type="http://schemas.openxmlformats.org/officeDocument/2006/relationships/image" Target="../media/image27.png"/><Relationship Id="rId20" Type="http://schemas.openxmlformats.org/officeDocument/2006/relationships/slide" Target="slide2.xm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3.png"/><Relationship Id="rId24" Type="http://schemas.openxmlformats.org/officeDocument/2006/relationships/image" Target="../media/image32.png"/><Relationship Id="rId32" Type="http://schemas.openxmlformats.org/officeDocument/2006/relationships/slide" Target="slide13.xml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23" Type="http://schemas.openxmlformats.org/officeDocument/2006/relationships/slide" Target="slide6.xml"/><Relationship Id="rId28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31" Type="http://schemas.openxmlformats.org/officeDocument/2006/relationships/image" Target="../media/image38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slide" Target="slide7.xml"/><Relationship Id="rId22" Type="http://schemas.openxmlformats.org/officeDocument/2006/relationships/image" Target="../media/image31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5.gif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12" Type="http://schemas.openxmlformats.org/officeDocument/2006/relationships/image" Target="../media/image44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3.gif"/><Relationship Id="rId5" Type="http://schemas.openxmlformats.org/officeDocument/2006/relationships/image" Target="../media/image18.png"/><Relationship Id="rId15" Type="http://schemas.openxmlformats.org/officeDocument/2006/relationships/image" Target="../media/image47.gif"/><Relationship Id="rId10" Type="http://schemas.openxmlformats.org/officeDocument/2006/relationships/image" Target="../media/image42.gif"/><Relationship Id="rId4" Type="http://schemas.openxmlformats.org/officeDocument/2006/relationships/image" Target="../media/image39.png"/><Relationship Id="rId9" Type="http://schemas.openxmlformats.org/officeDocument/2006/relationships/image" Target="../media/image41.gif"/><Relationship Id="rId1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gif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12" Type="http://schemas.openxmlformats.org/officeDocument/2006/relationships/image" Target="../media/image43.gif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2.gif"/><Relationship Id="rId5" Type="http://schemas.openxmlformats.org/officeDocument/2006/relationships/image" Target="../media/image4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9.png"/><Relationship Id="rId9" Type="http://schemas.openxmlformats.org/officeDocument/2006/relationships/slide" Target="slide1.xml"/><Relationship Id="rId14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09578-9C91-407F-8645-F392348EF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7" t="16297" r="22084" b="60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32C51-2AAD-49BB-97EC-FE1630560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48592" r="27500" b="32593"/>
          <a:stretch/>
        </p:blipFill>
        <p:spPr>
          <a:xfrm>
            <a:off x="88200" y="1128089"/>
            <a:ext cx="12015600" cy="2677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27C04-A06F-4399-AED7-AAA6B8E5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7" t="45630" r="25416" b="19852"/>
          <a:stretch/>
        </p:blipFill>
        <p:spPr>
          <a:xfrm>
            <a:off x="8636000" y="3698240"/>
            <a:ext cx="2763520" cy="2367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C7599-430B-FAB8-1A60-DAC80436DA14}"/>
              </a:ext>
            </a:extLst>
          </p:cNvPr>
          <p:cNvSpPr txBox="1"/>
          <p:nvPr/>
        </p:nvSpPr>
        <p:spPr>
          <a:xfrm>
            <a:off x="792480" y="3773604"/>
            <a:ext cx="6149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6147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27C04-A06F-4399-AED7-AAA6B8E5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7" t="45630" r="25416" b="19852"/>
          <a:stretch/>
        </p:blipFill>
        <p:spPr>
          <a:xfrm>
            <a:off x="6051315" y="1597781"/>
            <a:ext cx="6140685" cy="5260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62B525-BE4F-422B-87A1-412EB528C62B}"/>
              </a:ext>
            </a:extLst>
          </p:cNvPr>
          <p:cNvSpPr/>
          <p:nvPr/>
        </p:nvSpPr>
        <p:spPr>
          <a:xfrm>
            <a:off x="6776720" y="5466080"/>
            <a:ext cx="427736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lớp vỏ Trái Đất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CDCF4-DDF0-44FF-8613-779971145C63}"/>
              </a:ext>
            </a:extLst>
          </p:cNvPr>
          <p:cNvSpPr txBox="1"/>
          <p:nvPr/>
        </p:nvSpPr>
        <p:spPr>
          <a:xfrm>
            <a:off x="599440" y="1245414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vỏ Trái Đất là n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tồn tại của các thành phần tự nhiên: đất, đá, , không khí, n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ớc, sinh vật…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0E93D-2EF3-4B41-BDE5-E04DC253D9F7}"/>
              </a:ext>
            </a:extLst>
          </p:cNvPr>
          <p:cNvSpPr txBox="1"/>
          <p:nvPr/>
        </p:nvSpPr>
        <p:spPr>
          <a:xfrm>
            <a:off x="599439" y="3723889"/>
            <a:ext cx="545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vỏ Trái Đất  gồm:</a:t>
            </a:r>
          </a:p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lục điạ (25km-70km)</a:t>
            </a:r>
          </a:p>
          <a:p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đại d</a:t>
            </a:r>
            <a:r>
              <a:rPr lang="vi-VN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(5km-10km)</a:t>
            </a:r>
          </a:p>
        </p:txBody>
      </p:sp>
    </p:spTree>
    <p:extLst>
      <p:ext uri="{BB962C8B-B14F-4D97-AF65-F5344CB8AC3E}">
        <p14:creationId xmlns:p14="http://schemas.microsoft.com/office/powerpoint/2010/main" val="14743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93F8BBF-A035-4C65-A33A-431D560B01A6}"/>
              </a:ext>
            </a:extLst>
          </p:cNvPr>
          <p:cNvSpPr/>
          <p:nvPr/>
        </p:nvSpPr>
        <p:spPr>
          <a:xfrm>
            <a:off x="50800" y="60444"/>
            <a:ext cx="873760" cy="884421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62D14-2F5C-4CA2-9DFA-7967D52AB28B}"/>
              </a:ext>
            </a:extLst>
          </p:cNvPr>
          <p:cNvSpPr/>
          <p:nvPr/>
        </p:nvSpPr>
        <p:spPr>
          <a:xfrm>
            <a:off x="1005840" y="101084"/>
            <a:ext cx="7823200" cy="743617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FCEF68-324D-4616-B541-F3455AA3EB7F}"/>
              </a:ext>
            </a:extLst>
          </p:cNvPr>
          <p:cNvGrpSpPr/>
          <p:nvPr/>
        </p:nvGrpSpPr>
        <p:grpSpPr>
          <a:xfrm>
            <a:off x="1229478" y="944865"/>
            <a:ext cx="9733044" cy="5963462"/>
            <a:chOff x="1229478" y="944865"/>
            <a:chExt cx="9733044" cy="59634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A132AC-F0F8-4D8E-B9CD-0CA927825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46" t="31163" r="24041" b="15504"/>
            <a:stretch/>
          </p:blipFill>
          <p:spPr>
            <a:xfrm>
              <a:off x="1229478" y="944865"/>
              <a:ext cx="9733044" cy="557099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4C2FDB-3FF6-436B-B7BD-D18AB477072B}"/>
                </a:ext>
              </a:extLst>
            </p:cNvPr>
            <p:cNvSpPr txBox="1"/>
            <p:nvPr/>
          </p:nvSpPr>
          <p:spPr>
            <a:xfrm>
              <a:off x="2796717" y="6385107"/>
              <a:ext cx="8165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Các địa mảng của lớp vỏ Trái Đất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4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93F8BBF-A035-4C65-A33A-431D560B01A6}"/>
              </a:ext>
            </a:extLst>
          </p:cNvPr>
          <p:cNvSpPr/>
          <p:nvPr/>
        </p:nvSpPr>
        <p:spPr>
          <a:xfrm>
            <a:off x="50800" y="60444"/>
            <a:ext cx="873760" cy="884421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62D14-2F5C-4CA2-9DFA-7967D52AB28B}"/>
              </a:ext>
            </a:extLst>
          </p:cNvPr>
          <p:cNvSpPr/>
          <p:nvPr/>
        </p:nvSpPr>
        <p:spPr>
          <a:xfrm>
            <a:off x="1005840" y="101084"/>
            <a:ext cx="7823200" cy="743617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5890D-8CA6-4355-90D0-5E4A308684FB}"/>
              </a:ext>
            </a:extLst>
          </p:cNvPr>
          <p:cNvSpPr txBox="1"/>
          <p:nvPr/>
        </p:nvSpPr>
        <p:spPr>
          <a:xfrm>
            <a:off x="-113061" y="1351508"/>
            <a:ext cx="3866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các địa mảng lớn của Trái Đất. Việt Nam nằm ở địa mảng nào?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24ABD3-30BE-49C6-AE6A-034452ABEFD6}"/>
              </a:ext>
            </a:extLst>
          </p:cNvPr>
          <p:cNvGrpSpPr/>
          <p:nvPr/>
        </p:nvGrpSpPr>
        <p:grpSpPr>
          <a:xfrm>
            <a:off x="3540642" y="944866"/>
            <a:ext cx="8431207" cy="5712514"/>
            <a:chOff x="1229478" y="944865"/>
            <a:chExt cx="9915394" cy="630899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A729C7-2262-4FF2-8DD2-AC859C395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46" t="31163" r="24041" b="15504"/>
            <a:stretch/>
          </p:blipFill>
          <p:spPr>
            <a:xfrm>
              <a:off x="1229478" y="944865"/>
              <a:ext cx="9733044" cy="557099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4BF06-273F-4BB6-8D22-64E472DF04EC}"/>
                </a:ext>
              </a:extLst>
            </p:cNvPr>
            <p:cNvSpPr txBox="1"/>
            <p:nvPr/>
          </p:nvSpPr>
          <p:spPr>
            <a:xfrm>
              <a:off x="1552880" y="6618305"/>
              <a:ext cx="9591992" cy="63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2. Các địa mảng của lớp vỏ Trái Đất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529EBB-D7FF-45C0-B685-205D03E3EAC2}"/>
              </a:ext>
            </a:extLst>
          </p:cNvPr>
          <p:cNvSpPr txBox="1"/>
          <p:nvPr/>
        </p:nvSpPr>
        <p:spPr>
          <a:xfrm>
            <a:off x="0" y="1379035"/>
            <a:ext cx="401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chú thích, tìm trên hình các địa mảng xô vào nhau và các đới tiếp giáp các địa mảng đó?</a:t>
            </a:r>
          </a:p>
        </p:txBody>
      </p:sp>
    </p:spTree>
    <p:extLst>
      <p:ext uri="{BB962C8B-B14F-4D97-AF65-F5344CB8AC3E}">
        <p14:creationId xmlns:p14="http://schemas.microsoft.com/office/powerpoint/2010/main" val="31120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4724400" cy="27257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48" name="Picture 16" descr="Tach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1"/>
            <a:ext cx="4724400" cy="25558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886200" y="228600"/>
            <a:ext cx="42672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mảng tách xa nhau</a:t>
            </a:r>
          </a:p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endParaRPr lang="en-US" sz="2800">
              <a:solidFill>
                <a:srgbClr val="660033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629400" y="2057401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Các mảng dần tách xa nhau về hai phía.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705600" y="4343401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hlink"/>
                </a:solidFill>
              </a:rPr>
              <a:t>Kết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quả</a:t>
            </a:r>
            <a:r>
              <a:rPr lang="en-US" b="1" dirty="0">
                <a:solidFill>
                  <a:schemeClr val="hlink"/>
                </a:solidFill>
              </a:rPr>
              <a:t>: </a:t>
            </a:r>
            <a:r>
              <a:rPr lang="en-US" b="1" dirty="0" err="1">
                <a:solidFill>
                  <a:schemeClr val="hlink"/>
                </a:solidFill>
              </a:rPr>
              <a:t>Hình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thành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các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sống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núi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ngầm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giữa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đại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err="1">
                <a:solidFill>
                  <a:schemeClr val="hlink"/>
                </a:solidFill>
              </a:rPr>
              <a:t>dương</a:t>
            </a:r>
            <a:r>
              <a:rPr lang="en-US" b="1" dirty="0">
                <a:solidFill>
                  <a:schemeClr val="hlink"/>
                </a:solidFill>
              </a:rPr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/>
      <p:bldP spid="18452" grpId="0"/>
      <p:bldP spid="184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286000" y="4572000"/>
            <a:ext cx="3505200" cy="8382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mảng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dồn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endParaRPr lang="en-US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trượt</a:t>
            </a:r>
            <a:r>
              <a:rPr lang="en-US" sz="2400" dirty="0"/>
              <a:t> </a:t>
            </a:r>
            <a:r>
              <a:rPr lang="en-US" sz="2400" dirty="0" err="1"/>
              <a:t>bậc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endParaRPr lang="en-US" sz="2400" dirty="0"/>
          </a:p>
        </p:txBody>
      </p:sp>
      <p:pic>
        <p:nvPicPr>
          <p:cNvPr id="20499" name="Picture 19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1"/>
            <a:ext cx="4572000" cy="3387725"/>
          </a:xfrm>
          <a:prstGeom prst="rect">
            <a:avLst/>
          </a:prstGeom>
          <a:noFill/>
        </p:spPr>
      </p:pic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886200" y="228600"/>
            <a:ext cx="4267200" cy="533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>
                <a:solidFill>
                  <a:srgbClr val="660033"/>
                </a:solidFill>
              </a:rPr>
              <a:t>Hai mảng xô vào nhau</a:t>
            </a:r>
          </a:p>
          <a:p>
            <a:pPr marL="609600" indent="-609600" algn="ctr">
              <a:spcBef>
                <a:spcPct val="20000"/>
              </a:spcBef>
              <a:buClr>
                <a:schemeClr val="accent1"/>
              </a:buClr>
            </a:pPr>
            <a:endParaRPr lang="en-US" sz="2800" b="1">
              <a:solidFill>
                <a:srgbClr val="660033"/>
              </a:solidFill>
            </a:endParaRPr>
          </a:p>
        </p:txBody>
      </p:sp>
      <p:pic>
        <p:nvPicPr>
          <p:cNvPr id="20504" name="Picture 24" descr="ANd9GcSuA5BNlrySX912GTrqtAxbq1sRQD9zc5FxtF0qJZrlctwDyhX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90600"/>
            <a:ext cx="4343400" cy="3403600"/>
          </a:xfrm>
          <a:prstGeom prst="rect">
            <a:avLst/>
          </a:prstGeom>
          <a:noFill/>
        </p:spPr>
      </p:pic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324600" y="45720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err="1">
                <a:solidFill>
                  <a:srgbClr val="0000CC"/>
                </a:solidFill>
              </a:rPr>
              <a:t>Kết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quả</a:t>
            </a:r>
            <a:r>
              <a:rPr lang="en-US" sz="2400" b="1" dirty="0">
                <a:solidFill>
                  <a:srgbClr val="0000CC"/>
                </a:solidFill>
              </a:rPr>
              <a:t>: </a:t>
            </a:r>
            <a:r>
              <a:rPr lang="en-US" sz="2400" b="1" dirty="0" err="1">
                <a:solidFill>
                  <a:srgbClr val="0000CC"/>
                </a:solidFill>
              </a:rPr>
              <a:t>núi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cao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vực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sâu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build="p"/>
      <p:bldP spid="20500" grpId="0" animBg="1"/>
      <p:bldP spid="205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93F8BBF-A035-4C65-A33A-431D560B01A6}"/>
              </a:ext>
            </a:extLst>
          </p:cNvPr>
          <p:cNvSpPr/>
          <p:nvPr/>
        </p:nvSpPr>
        <p:spPr>
          <a:xfrm>
            <a:off x="50800" y="60444"/>
            <a:ext cx="873760" cy="884421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62D14-2F5C-4CA2-9DFA-7967D52AB28B}"/>
              </a:ext>
            </a:extLst>
          </p:cNvPr>
          <p:cNvSpPr/>
          <p:nvPr/>
        </p:nvSpPr>
        <p:spPr>
          <a:xfrm>
            <a:off x="1005840" y="101084"/>
            <a:ext cx="7823200" cy="743617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725AB-3961-4C14-B5D8-10878B612A46}"/>
              </a:ext>
            </a:extLst>
          </p:cNvPr>
          <p:cNvSpPr txBox="1"/>
          <p:nvPr/>
        </p:nvSpPr>
        <p:spPr>
          <a:xfrm>
            <a:off x="690978" y="1870224"/>
            <a:ext cx="1139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.VnTime" pitchFamily="34" charset="0"/>
              </a:rPr>
              <a:t>-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6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book9">
            <a:extLst>
              <a:ext uri="{FF2B5EF4-FFF2-40B4-BE49-F238E27FC236}">
                <a16:creationId xmlns:a16="http://schemas.microsoft.com/office/drawing/2014/main" id="{3C85B00C-E1F0-4341-A241-B9F623953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8" y="1371266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D067B-A5CA-42BF-B0B8-5FAFEDB5A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3111" r="9750" b="9926"/>
          <a:stretch/>
        </p:blipFill>
        <p:spPr>
          <a:xfrm>
            <a:off x="0" y="0"/>
            <a:ext cx="12192000" cy="69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7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0" action="ppaction://hlinksldjump"/>
            <a:extLst>
              <a:ext uri="{FF2B5EF4-FFF2-40B4-BE49-F238E27FC236}">
                <a16:creationId xmlns:a16="http://schemas.microsoft.com/office/drawing/2014/main" id="{B25B2451-429F-4193-AD91-3FC55091FAE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15BA16-0CA4-45FA-B15C-9FFC469115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3" action="ppaction://hlinksldjump"/>
            <a:extLst>
              <a:ext uri="{FF2B5EF4-FFF2-40B4-BE49-F238E27FC236}">
                <a16:creationId xmlns:a16="http://schemas.microsoft.com/office/drawing/2014/main" id="{424C2331-9CA8-46A5-9223-5370B0AC72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6BB17E-4B9B-41C4-96D2-D72E59DCE1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6" action="ppaction://hlinksldjump"/>
            <a:extLst>
              <a:ext uri="{FF2B5EF4-FFF2-40B4-BE49-F238E27FC236}">
                <a16:creationId xmlns:a16="http://schemas.microsoft.com/office/drawing/2014/main" id="{9D0C5192-D75C-485C-BF26-434A5F1AB6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EE385F-125C-47C1-8007-986DF71CC28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9BA53A17-AFCF-4E30-9122-7DE4F8E4940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008-E63C-47EA-9197-B0DC8AA996A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3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B9FBB-A438-4EB7-9D7B-932060974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9B913C-6C49-4053-A175-CBC27C409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BB5BD7BD-0A07-4E8C-A54A-33ED323CEB2E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F95593FC-5BDC-4623-A902-FAF587D2B5BB}"/>
              </a:ext>
            </a:extLst>
          </p:cNvPr>
          <p:cNvSpPr/>
          <p:nvPr/>
        </p:nvSpPr>
        <p:spPr>
          <a:xfrm>
            <a:off x="508000" y="2080323"/>
            <a:ext cx="10129520" cy="178791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Mảng: Thái Bình Dương, Âu-Á, Ấn Độ, Phi,Nam Mĩ, Bắc Mĩ, Nam Cực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B5F7D-845B-44BD-9645-6DAA782D60C6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hlinkClick r:id="rId8" action="ppaction://hlinksldjump"/>
            <a:extLst>
              <a:ext uri="{FF2B5EF4-FFF2-40B4-BE49-F238E27FC236}">
                <a16:creationId xmlns:a16="http://schemas.microsoft.com/office/drawing/2014/main" id="{03458701-6E8A-40F5-A8C7-8CB9C8D258BE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98F53-4C0F-4C18-BF9B-E98B11DC5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1" name="Flowchart: Summing Junction 10">
            <a:extLst>
              <a:ext uri="{FF2B5EF4-FFF2-40B4-BE49-F238E27FC236}">
                <a16:creationId xmlns:a16="http://schemas.microsoft.com/office/drawing/2014/main" id="{B1F6DF09-788A-4626-87FD-CB86BA74ECC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680DC-CDFB-4A83-8306-8D3593BF67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43" y="5267267"/>
            <a:ext cx="1164057" cy="1275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46FA4E-1C03-40A9-A789-C1DD7F5C3A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3FEF59-7F76-4F88-A19C-D8EA0A16D7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B5C940-0F9E-4FBE-B847-E5B714F815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FACCA7-1FF7-4411-A796-20D94EDBD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7A3BB0-0EDA-4138-84EE-55E3A0D5D2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10F60F-85F7-4064-84F5-C821C8294C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CE2CB14A-691D-4CF6-B9C0-E6126950198E}"/>
              </a:ext>
            </a:extLst>
          </p:cNvPr>
          <p:cNvSpPr/>
          <p:nvPr/>
        </p:nvSpPr>
        <p:spPr>
          <a:xfrm>
            <a:off x="510455" y="197367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 tên 7 địa mảng lớn của Trái Đất</a:t>
            </a:r>
          </a:p>
        </p:txBody>
      </p:sp>
    </p:spTree>
    <p:extLst>
      <p:ext uri="{BB962C8B-B14F-4D97-AF65-F5344CB8AC3E}">
        <p14:creationId xmlns:p14="http://schemas.microsoft.com/office/powerpoint/2010/main" val="3279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761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98937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85871" y="1324927"/>
            <a:ext cx="9695485" cy="2307274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11709" y="1010468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1033492">
            <a:off x="641094" y="1481821"/>
            <a:ext cx="1875459" cy="530444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CHƯƠNG 3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1685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20559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83482" y="108941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41010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39883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3002806" y="1104957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59354-5B7E-4E41-9297-D4C983BABFA8}"/>
              </a:ext>
            </a:extLst>
          </p:cNvPr>
          <p:cNvSpPr txBox="1"/>
          <p:nvPr/>
        </p:nvSpPr>
        <p:spPr>
          <a:xfrm>
            <a:off x="2193700" y="1637916"/>
            <a:ext cx="8547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TRÁI ĐẤT VÀ VỎ TRÁI ĐẤT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858651-AA54-48FA-B4D3-4B76B0C6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5426" r="22035" b="5426"/>
          <a:stretch/>
        </p:blipFill>
        <p:spPr>
          <a:xfrm>
            <a:off x="0" y="3711905"/>
            <a:ext cx="12191999" cy="52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72693-A96D-4ED6-A8FA-8F6E813DA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B05D69-D765-446D-A979-8C10D1B9D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AA9EB-052E-48C6-A2F0-BC00B5935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49C7F61-6A05-4CBB-AE86-DC8C041975CD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974073A-574E-4648-BA10-7D9BA75A39AE}"/>
              </a:ext>
            </a:extLst>
          </p:cNvPr>
          <p:cNvSpPr/>
          <p:nvPr/>
        </p:nvSpPr>
        <p:spPr>
          <a:xfrm>
            <a:off x="508000" y="50306"/>
            <a:ext cx="9622971" cy="148934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Lãnh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thổ Việt Nam nằm trong địa mảng nào dưới đây?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0F4889EB-36EB-41B3-997E-FF750A3F9C90}"/>
              </a:ext>
            </a:extLst>
          </p:cNvPr>
          <p:cNvSpPr/>
          <p:nvPr/>
        </p:nvSpPr>
        <p:spPr>
          <a:xfrm>
            <a:off x="508000" y="1660419"/>
            <a:ext cx="9007654" cy="306581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16CF4-E058-4B66-A569-412598A4DED6}"/>
              </a:ext>
            </a:extLst>
          </p:cNvPr>
          <p:cNvSpPr/>
          <p:nvPr/>
        </p:nvSpPr>
        <p:spPr>
          <a:xfrm rot="5600923">
            <a:off x="357379" y="5676752"/>
            <a:ext cx="2014670" cy="23072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1FCF1405-AAC7-4816-8D51-C3CE15B74266}"/>
              </a:ext>
            </a:extLst>
          </p:cNvPr>
          <p:cNvSpPr/>
          <p:nvPr/>
        </p:nvSpPr>
        <p:spPr>
          <a:xfrm rot="586976" flipH="1">
            <a:off x="127291" y="5070639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2EF788-E025-4996-8DE7-8F3A6E3565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2F62E59E-35F5-4367-96A0-1FA876E19FE2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8AD461-0E1D-4742-B788-4FED090691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CF1078-47CE-418A-90A3-59585A6F24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81A2F0-6C90-4A30-A80C-D7E6417B78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" y="4829889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F56CBB-F573-48A7-8D7A-F3AF41CA60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971" y="5248246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39E078-6EA3-4B96-8304-C92B4451B6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5CE047-63F6-45B8-BA44-B5AEBB653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B0277C-4404-4D44-81BD-F2740A9771CD}"/>
              </a:ext>
            </a:extLst>
          </p:cNvPr>
          <p:cNvSpPr txBox="1"/>
          <p:nvPr/>
        </p:nvSpPr>
        <p:spPr>
          <a:xfrm>
            <a:off x="1777244" y="1766195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Mảng Ấn Độ - Ô-xtrây-li-a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582DA0-7542-42D0-9627-FC8DEA51BE9D}"/>
              </a:ext>
            </a:extLst>
          </p:cNvPr>
          <p:cNvSpPr txBox="1"/>
          <p:nvPr/>
        </p:nvSpPr>
        <p:spPr>
          <a:xfrm>
            <a:off x="1777244" y="2456660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Mảng Thái Bình D</a:t>
            </a: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AAA80-16FC-42E8-B52E-8DEC56D14BFB}"/>
              </a:ext>
            </a:extLst>
          </p:cNvPr>
          <p:cNvSpPr txBox="1"/>
          <p:nvPr/>
        </p:nvSpPr>
        <p:spPr>
          <a:xfrm>
            <a:off x="1777244" y="3147125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Mảng Á - Âu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40190-A86F-4014-9DAC-D441CBA7BB97}"/>
              </a:ext>
            </a:extLst>
          </p:cNvPr>
          <p:cNvSpPr txBox="1"/>
          <p:nvPr/>
        </p:nvSpPr>
        <p:spPr>
          <a:xfrm>
            <a:off x="1777244" y="3831146"/>
            <a:ext cx="74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Mảng Phi</a:t>
            </a:r>
          </a:p>
        </p:txBody>
      </p:sp>
    </p:spTree>
    <p:extLst>
      <p:ext uri="{BB962C8B-B14F-4D97-AF65-F5344CB8AC3E}">
        <p14:creationId xmlns:p14="http://schemas.microsoft.com/office/powerpoint/2010/main" val="41644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-81279" y="-50426"/>
            <a:ext cx="12170246" cy="6866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825A6B-53AB-4760-99FE-2536617A8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F27BF5-3D48-4B1B-9741-B402C7FC8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9A1FAE-BF0F-4D27-8C2B-F37684AB3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D38E4FF5-5F95-43FC-A7F9-E29B73AF3C4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ED6AD4F2-BACA-45E9-81F1-097C18CAD8B6}"/>
              </a:ext>
            </a:extLst>
          </p:cNvPr>
          <p:cNvSpPr/>
          <p:nvPr/>
        </p:nvSpPr>
        <p:spPr>
          <a:xfrm>
            <a:off x="508000" y="275771"/>
            <a:ext cx="10139680" cy="104575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 tên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 cặp địa mảng xô vào nhau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C450E318-A8E1-4B3C-ADCE-E24801E579B8}"/>
              </a:ext>
            </a:extLst>
          </p:cNvPr>
          <p:cNvSpPr/>
          <p:nvPr/>
        </p:nvSpPr>
        <p:spPr>
          <a:xfrm>
            <a:off x="741966" y="1492229"/>
            <a:ext cx="8985136" cy="217264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Á-Âu với mảng Phi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</a:t>
            </a: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Á- Âu với mảng Ấn Độ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Á- Âu với mảng Thái Bình Dương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7C3D5A-C704-4CFE-AB92-55CE1EAE9859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Pentagon 25">
            <a:hlinkClick r:id="rId9" action="ppaction://hlinksldjump"/>
            <a:extLst>
              <a:ext uri="{FF2B5EF4-FFF2-40B4-BE49-F238E27FC236}">
                <a16:creationId xmlns:a16="http://schemas.microsoft.com/office/drawing/2014/main" id="{7DD2C7EB-F9E9-4866-9D18-C9CAA26E3695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BA58A3F-9422-4C5F-8699-35EAFE6B2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0" name="Flowchart: Summing Junction 29">
            <a:extLst>
              <a:ext uri="{FF2B5EF4-FFF2-40B4-BE49-F238E27FC236}">
                <a16:creationId xmlns:a16="http://schemas.microsoft.com/office/drawing/2014/main" id="{1A996E3F-247A-407D-BF56-FC1A0107271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6EB75E-BEB3-45BF-A461-6DA5A2B3C2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7B2945-88CA-4E5D-9E90-B0B5152D21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F9096B-576E-400D-B57C-4C54292A5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1F1DFE5-3471-4F2F-A427-C2CC9CE982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B4D3AC-4694-44CF-AD76-B2E927DC3A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16D76B-59D0-407F-B656-47459DE29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F793A-5613-4825-B68A-ED223A0B9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5ED99-0943-47D6-9B28-A262812A1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2B836-FD3C-434F-BD69-97ED3EE86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DF26377-F431-4497-A11C-BE1E3ACF19EA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50E7270E-9147-4324-979E-635666CCE936}"/>
              </a:ext>
            </a:extLst>
          </p:cNvPr>
          <p:cNvSpPr/>
          <p:nvPr/>
        </p:nvSpPr>
        <p:spPr>
          <a:xfrm>
            <a:off x="508000" y="275771"/>
            <a:ext cx="10078720" cy="120509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tên 3 cặp địa mảng tách xa nhau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1E8677F4-D896-44D9-9DF4-CF2D051B70AC}"/>
              </a:ext>
            </a:extLst>
          </p:cNvPr>
          <p:cNvSpPr/>
          <p:nvPr/>
        </p:nvSpPr>
        <p:spPr>
          <a:xfrm>
            <a:off x="508000" y="1609754"/>
            <a:ext cx="10078720" cy="205512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CE4ADF-A247-4318-AEAC-6DA9490959F0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5CE2D3EE-BAB1-454C-92C0-36279F6E1392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D12340-0D31-4D59-B935-90C582CF2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BB04C49E-8C4C-4DB6-B65C-22E3BE4319F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60976-2830-4B2A-B98C-655C395CB2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C9885E-DB77-46A6-9EC8-099A3E5E2C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99C246-BA51-4301-B26E-56138CD92C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1F1577-0FCA-4B40-A2D6-DD2E0274D2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B0B6EF-8E1E-4F64-9F86-52FEBB29E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4F26D-CEB4-4C6E-834C-C615AE2024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A908C5-BA3D-4BA9-887E-59228D38C2BD}"/>
              </a:ext>
            </a:extLst>
          </p:cNvPr>
          <p:cNvSpPr txBox="1"/>
          <p:nvPr/>
        </p:nvSpPr>
        <p:spPr>
          <a:xfrm>
            <a:off x="1736399" y="1641098"/>
            <a:ext cx="769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 Á-Âu và mảng Bắc Mĩ</a:t>
            </a:r>
          </a:p>
          <a:p>
            <a:pPr lvl="0">
              <a:defRPr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 Phi và mảng Nam Mĩ</a:t>
            </a:r>
          </a:p>
          <a:p>
            <a:pPr lvl="0">
              <a:defRPr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Mảng Phi và mảng Bắc Mĩ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230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0BE8A-F29C-4FF5-9252-E97B7DD90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169A7-4810-46F9-86B1-F5538E05C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4DF94-6E55-44B3-B5DA-15E586EA5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3D118E34-9196-428F-B2E0-80472741912A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8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ED2D83AC-18E9-4C73-8D79-738103FF6397}"/>
              </a:ext>
            </a:extLst>
          </p:cNvPr>
          <p:cNvSpPr/>
          <p:nvPr/>
        </p:nvSpPr>
        <p:spPr>
          <a:xfrm>
            <a:off x="508000" y="275771"/>
            <a:ext cx="9622971" cy="144906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chất nóng chảy trong lớp Manti gọi là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A2732240-0CD9-453F-86D3-8E928E06B41A}"/>
              </a:ext>
            </a:extLst>
          </p:cNvPr>
          <p:cNvSpPr/>
          <p:nvPr/>
        </p:nvSpPr>
        <p:spPr>
          <a:xfrm>
            <a:off x="561498" y="1930445"/>
            <a:ext cx="8985136" cy="2786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D2576-7F15-4191-B2BC-1E60E314CFD4}"/>
              </a:ext>
            </a:extLst>
          </p:cNvPr>
          <p:cNvSpPr/>
          <p:nvPr/>
        </p:nvSpPr>
        <p:spPr>
          <a:xfrm rot="5600923">
            <a:off x="564691" y="5914325"/>
            <a:ext cx="1539865" cy="25161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F7AD60BA-899D-499E-AB02-642E96F82B8D}"/>
              </a:ext>
            </a:extLst>
          </p:cNvPr>
          <p:cNvSpPr/>
          <p:nvPr/>
        </p:nvSpPr>
        <p:spPr>
          <a:xfrm rot="586976" flipH="1">
            <a:off x="59619" y="5438038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BE633-7456-4725-B4D9-B32E8CC10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A4A8972A-2C9C-4899-BFAD-D325DD84B06D}"/>
              </a:ext>
            </a:extLst>
          </p:cNvPr>
          <p:cNvSpPr/>
          <p:nvPr/>
        </p:nvSpPr>
        <p:spPr>
          <a:xfrm flipH="1">
            <a:off x="2998360" y="5318327"/>
            <a:ext cx="287020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31C30C-9DC1-4F33-BE41-4A0E307733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F5B62E-4301-4EDA-A82A-729C05D798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000912-A3BB-4EA1-9A4A-F47F9F5ACE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3" y="4934006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81360D-9BD5-412E-B372-F4EE0752CC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8905" y="5044601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CDF3F6-A726-4EF6-82E0-CB4A677BE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0CF2FA-8288-48A9-8C42-9F8725E6ED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402B8F-960B-4D40-9367-B7E51B96DF04}"/>
              </a:ext>
            </a:extLst>
          </p:cNvPr>
          <p:cNvSpPr txBox="1"/>
          <p:nvPr/>
        </p:nvSpPr>
        <p:spPr>
          <a:xfrm>
            <a:off x="2789655" y="2006344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Mác 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12209-6519-410C-BCD4-826C166F37D7}"/>
              </a:ext>
            </a:extLst>
          </p:cNvPr>
          <p:cNvSpPr txBox="1"/>
          <p:nvPr/>
        </p:nvSpPr>
        <p:spPr>
          <a:xfrm>
            <a:off x="2789654" y="2606722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Dung nham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412DE9-D72A-4372-9D44-335ECD2A2713}"/>
              </a:ext>
            </a:extLst>
          </p:cNvPr>
          <p:cNvSpPr txBox="1"/>
          <p:nvPr/>
        </p:nvSpPr>
        <p:spPr>
          <a:xfrm>
            <a:off x="2789653" y="3207100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Ba dan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9BBFD-3D7D-4660-95C7-C41AFFD56ABF}"/>
              </a:ext>
            </a:extLst>
          </p:cNvPr>
          <p:cNvSpPr txBox="1"/>
          <p:nvPr/>
        </p:nvSpPr>
        <p:spPr>
          <a:xfrm>
            <a:off x="2789652" y="3807478"/>
            <a:ext cx="484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Núi lửa</a:t>
            </a:r>
          </a:p>
        </p:txBody>
      </p:sp>
    </p:spTree>
    <p:extLst>
      <p:ext uri="{BB962C8B-B14F-4D97-AF65-F5344CB8AC3E}">
        <p14:creationId xmlns:p14="http://schemas.microsoft.com/office/powerpoint/2010/main" val="19807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20" grpId="0"/>
      <p:bldP spid="20" grpId="1"/>
      <p:bldP spid="21" grpId="0" build="allAtOnce"/>
      <p:bldP spid="2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A91E9-7792-46E7-B7BC-D5A812D45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27F29-6B68-4508-BE14-48C7D3373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7F587-41A1-4C17-9694-6F2AFB00B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4A7CDB49-ED3B-43B8-9C54-EF9C2A38710D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6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23FE7183-936B-4980-8731-BAF9EE0F454F}"/>
              </a:ext>
            </a:extLst>
          </p:cNvPr>
          <p:cNvSpPr/>
          <p:nvPr/>
        </p:nvSpPr>
        <p:spPr>
          <a:xfrm>
            <a:off x="626568" y="215686"/>
            <a:ext cx="9622971" cy="98354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Đặc điểm lớp vỏ Trái Đất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F2BDDD5E-D6C0-4747-9617-F5E8306D594F}"/>
              </a:ext>
            </a:extLst>
          </p:cNvPr>
          <p:cNvSpPr/>
          <p:nvPr/>
        </p:nvSpPr>
        <p:spPr>
          <a:xfrm>
            <a:off x="626569" y="1341042"/>
            <a:ext cx="9622971" cy="272065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F7AD0-8B95-4A0F-B73B-DA8BD17B13D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E7B6317D-F31A-415F-B233-78EC6AA21B51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A02DDC-1724-435F-A356-8AAB9F4C4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D6D02309-DFC9-4C68-98C3-4BDA897112E4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BB7BB-A6A5-4178-9595-202E33663E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53642-A00F-466B-AF5F-9C878ADEB2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AF5C7E-77C1-473D-860B-439E9BE999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57" y="3764007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AAC6D5-FF39-4E6E-A83C-644E0560D3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C433A3-1679-429A-97ED-24881081F6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FDE2C4-BFEB-405A-BB41-2569D6621D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56CFC6-8405-42A3-A5C0-902A63547F59}"/>
              </a:ext>
            </a:extLst>
          </p:cNvPr>
          <p:cNvSpPr txBox="1"/>
          <p:nvPr/>
        </p:nvSpPr>
        <p:spPr>
          <a:xfrm>
            <a:off x="1002020" y="1352519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F7308A-F7B0-41B9-A7B9-4B54D4F2B4FF}"/>
              </a:ext>
            </a:extLst>
          </p:cNvPr>
          <p:cNvSpPr txBox="1"/>
          <p:nvPr/>
        </p:nvSpPr>
        <p:spPr>
          <a:xfrm>
            <a:off x="1002021" y="2083061"/>
            <a:ext cx="335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1A05B9-2C4E-48F9-A487-36E571E191AF}"/>
              </a:ext>
            </a:extLst>
          </p:cNvPr>
          <p:cNvSpPr txBox="1"/>
          <p:nvPr/>
        </p:nvSpPr>
        <p:spPr>
          <a:xfrm>
            <a:off x="1002021" y="2753466"/>
            <a:ext cx="3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5317BD-4D92-4C48-85C0-A0F681CBF152}"/>
              </a:ext>
            </a:extLst>
          </p:cNvPr>
          <p:cNvSpPr txBox="1"/>
          <p:nvPr/>
        </p:nvSpPr>
        <p:spPr>
          <a:xfrm>
            <a:off x="4025900" y="1779192"/>
            <a:ext cx="3147060" cy="43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D298F-C691-458C-B371-4E5075DE693B}"/>
              </a:ext>
            </a:extLst>
          </p:cNvPr>
          <p:cNvSpPr txBox="1"/>
          <p:nvPr/>
        </p:nvSpPr>
        <p:spPr>
          <a:xfrm>
            <a:off x="2905908" y="1372026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5km-7km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7AE3CF-DE1B-4886-8AE5-26551A32A930}"/>
              </a:ext>
            </a:extLst>
          </p:cNvPr>
          <p:cNvSpPr txBox="1"/>
          <p:nvPr/>
        </p:nvSpPr>
        <p:spPr>
          <a:xfrm>
            <a:off x="3476569" y="2043180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 chắc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45209A-E2F9-4C84-9FD6-07FCF671A63F}"/>
              </a:ext>
            </a:extLst>
          </p:cNvPr>
          <p:cNvSpPr txBox="1"/>
          <p:nvPr/>
        </p:nvSpPr>
        <p:spPr>
          <a:xfrm>
            <a:off x="3070501" y="2569679"/>
            <a:ext cx="7351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 xuống sâu nhiệt độ càng cao, nhưng tối đa chỉ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4" grpId="0"/>
      <p:bldP spid="25" grpId="0"/>
      <p:bldP spid="25" grpId="1"/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FA8C6-EF4B-4E39-9728-C016C032C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B48D1-C9F0-45B9-AC8C-0317E8169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EC5FA-8B40-4D7A-AC4D-C9B536A99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2EB2313A-B133-4A92-AE47-4BBC31DD1A6A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9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85B1484-1F5C-4BF6-AC51-9B83456CE306}"/>
              </a:ext>
            </a:extLst>
          </p:cNvPr>
          <p:cNvSpPr/>
          <p:nvPr/>
        </p:nvSpPr>
        <p:spPr>
          <a:xfrm>
            <a:off x="508000" y="275771"/>
            <a:ext cx="9622971" cy="90337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Đặc điểm lớp Manti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FBCC72B7-F771-49F8-934A-B7F9CA3A958C}"/>
              </a:ext>
            </a:extLst>
          </p:cNvPr>
          <p:cNvSpPr/>
          <p:nvPr/>
        </p:nvSpPr>
        <p:spPr>
          <a:xfrm>
            <a:off x="508000" y="1310640"/>
            <a:ext cx="8985136" cy="245192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C30DA-F37A-4666-860A-5D8E57B47EFA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2B51422C-288F-40D9-BD2D-46FD812E5CB8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6B7D6A-2762-4ADF-B6DE-A40BA578F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3ED10F42-6009-40EC-875F-1ED89A059089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472176-915F-4655-8D7C-E786024F90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6AC1AD-780E-4A20-A914-45D5041737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7D83FF-9090-4D90-919D-702CFDCC5C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CCD60F-5111-42BA-9245-FBADC0DF26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2D39C-A9D7-4D75-95D5-175A8BCDB4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79B263-8C54-47D1-B384-F72C4B1942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5950B9-66BC-4ED5-A423-E6CE8EA6D1B0}"/>
              </a:ext>
            </a:extLst>
          </p:cNvPr>
          <p:cNvSpPr txBox="1"/>
          <p:nvPr/>
        </p:nvSpPr>
        <p:spPr>
          <a:xfrm>
            <a:off x="1002020" y="1352519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D265B2-7C41-4946-A2FD-801D72AE6E0F}"/>
              </a:ext>
            </a:extLst>
          </p:cNvPr>
          <p:cNvSpPr txBox="1"/>
          <p:nvPr/>
        </p:nvSpPr>
        <p:spPr>
          <a:xfrm>
            <a:off x="1002021" y="2083061"/>
            <a:ext cx="335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49C84E-4633-440C-9FF9-65C8FDCF77AC}"/>
              </a:ext>
            </a:extLst>
          </p:cNvPr>
          <p:cNvSpPr txBox="1"/>
          <p:nvPr/>
        </p:nvSpPr>
        <p:spPr>
          <a:xfrm>
            <a:off x="1002021" y="2753466"/>
            <a:ext cx="3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37B9C-AF9D-4207-BB7D-F17E109BC6A9}"/>
              </a:ext>
            </a:extLst>
          </p:cNvPr>
          <p:cNvSpPr txBox="1"/>
          <p:nvPr/>
        </p:nvSpPr>
        <p:spPr>
          <a:xfrm>
            <a:off x="2905908" y="1372026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3.000km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47FFAD-20F8-443C-BA03-5E848F93B6BB}"/>
              </a:ext>
            </a:extLst>
          </p:cNvPr>
          <p:cNvSpPr txBox="1"/>
          <p:nvPr/>
        </p:nvSpPr>
        <p:spPr>
          <a:xfrm>
            <a:off x="3476569" y="2043180"/>
            <a:ext cx="640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quánh dẻo đến lỏng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2A811D-2E21-46EA-8236-B06D021FD4A7}"/>
              </a:ext>
            </a:extLst>
          </p:cNvPr>
          <p:cNvSpPr txBox="1"/>
          <p:nvPr/>
        </p:nvSpPr>
        <p:spPr>
          <a:xfrm>
            <a:off x="3073974" y="2764551"/>
            <a:ext cx="73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khoảng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đến 4.700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2" grpId="0"/>
      <p:bldP spid="23" grpId="0"/>
      <p:bldP spid="23" grpId="1"/>
      <p:bldP spid="24" grpId="0"/>
      <p:bldP spid="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161930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43EAD-6E47-4B37-AF5D-52F00D1FF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119985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6A23B-567E-4CA7-A93F-9415CAABF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5031252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A77BF-89FF-4830-85D4-B2BC7C63D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519143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01B6F79-B722-4E76-9E55-034F4ABB614A}"/>
              </a:ext>
            </a:extLst>
          </p:cNvPr>
          <p:cNvSpPr/>
          <p:nvPr/>
        </p:nvSpPr>
        <p:spPr>
          <a:xfrm>
            <a:off x="9926540" y="4090645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08CC3081-CE17-4F39-ABA6-7F4D55B77A08}"/>
              </a:ext>
            </a:extLst>
          </p:cNvPr>
          <p:cNvSpPr/>
          <p:nvPr/>
        </p:nvSpPr>
        <p:spPr>
          <a:xfrm>
            <a:off x="508000" y="446182"/>
            <a:ext cx="9622971" cy="72999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Đặc điểm nhân Trái Đất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A419DE18-37CA-4117-BF8D-6CBDCB442169}"/>
              </a:ext>
            </a:extLst>
          </p:cNvPr>
          <p:cNvSpPr/>
          <p:nvPr/>
        </p:nvSpPr>
        <p:spPr>
          <a:xfrm>
            <a:off x="508000" y="1290319"/>
            <a:ext cx="8985136" cy="275931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300381-21D0-4994-A881-8F622F3F948B}"/>
              </a:ext>
            </a:extLst>
          </p:cNvPr>
          <p:cNvSpPr/>
          <p:nvPr/>
        </p:nvSpPr>
        <p:spPr>
          <a:xfrm rot="5600923">
            <a:off x="2831325" y="5164523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9B5E0D94-E733-4654-B852-E7A46A4C2986}"/>
              </a:ext>
            </a:extLst>
          </p:cNvPr>
          <p:cNvSpPr/>
          <p:nvPr/>
        </p:nvSpPr>
        <p:spPr>
          <a:xfrm rot="586976" flipH="1">
            <a:off x="2801407" y="4239432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FC0C4-1D83-432E-8F10-D40D66043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627877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E1AA9E32-EED5-4119-B19A-667F60D9591F}"/>
              </a:ext>
            </a:extLst>
          </p:cNvPr>
          <p:cNvSpPr/>
          <p:nvPr/>
        </p:nvSpPr>
        <p:spPr>
          <a:xfrm>
            <a:off x="4025900" y="4364737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553FE-3204-4311-A6B7-EF2520B8C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324533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133433-2DCC-41D7-865D-5882A95C7F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671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97E0A-19EC-4F4F-AA31-63D4E23193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608124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C0F95-CB3F-4063-9C1D-608C4AAD43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835290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D220F4-027A-4AAA-B14E-3AC043B161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4089448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E7448D-A440-4A3F-BBF8-E66ECFE51B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992445"/>
            <a:ext cx="714375" cy="1190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547D18-3877-4341-9CC9-4F17E3ACD70A}"/>
              </a:ext>
            </a:extLst>
          </p:cNvPr>
          <p:cNvSpPr txBox="1"/>
          <p:nvPr/>
        </p:nvSpPr>
        <p:spPr>
          <a:xfrm>
            <a:off x="1002020" y="1352519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dày...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7292BA-C34E-4161-B6CA-15D6BBA0076C}"/>
              </a:ext>
            </a:extLst>
          </p:cNvPr>
          <p:cNvSpPr txBox="1"/>
          <p:nvPr/>
        </p:nvSpPr>
        <p:spPr>
          <a:xfrm>
            <a:off x="1002021" y="2083061"/>
            <a:ext cx="335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F9A71-944C-4484-9CA7-4A8EF22D736E}"/>
              </a:ext>
            </a:extLst>
          </p:cNvPr>
          <p:cNvSpPr txBox="1"/>
          <p:nvPr/>
        </p:nvSpPr>
        <p:spPr>
          <a:xfrm>
            <a:off x="1002021" y="2753466"/>
            <a:ext cx="3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độ…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3A4D3-BA61-4AE6-87C8-408E3EA23DBA}"/>
              </a:ext>
            </a:extLst>
          </p:cNvPr>
          <p:cNvSpPr txBox="1"/>
          <p:nvPr/>
        </p:nvSpPr>
        <p:spPr>
          <a:xfrm>
            <a:off x="2905908" y="1372026"/>
            <a:ext cx="34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3.000km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5D8B-B6AF-45C5-AC8E-43DCA8A847E1}"/>
              </a:ext>
            </a:extLst>
          </p:cNvPr>
          <p:cNvSpPr txBox="1"/>
          <p:nvPr/>
        </p:nvSpPr>
        <p:spPr>
          <a:xfrm>
            <a:off x="3476569" y="2043180"/>
            <a:ext cx="640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 ở ngoài, rắn ở trong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4DF550-A757-473D-8CF5-C776152AA891}"/>
              </a:ext>
            </a:extLst>
          </p:cNvPr>
          <p:cNvSpPr txBox="1"/>
          <p:nvPr/>
        </p:nvSpPr>
        <p:spPr>
          <a:xfrm>
            <a:off x="3073974" y="2764551"/>
            <a:ext cx="73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cao nhất khoảng 5.0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36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-0.2247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9" grpId="0"/>
      <p:bldP spid="19" grpId="1"/>
      <p:bldP spid="20" grpId="0"/>
      <p:bldP spid="20" grpId="1"/>
      <p:bldP spid="22" grpId="0"/>
      <p:bldP spid="23" grpId="0"/>
      <p:bldP spid="23" grpId="1"/>
      <p:bldP spid="24" grpId="0"/>
      <p:bldP spid="2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F921E-D26F-4178-AD6D-C8EA79321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E7C79-4164-4A05-93E5-589D931FE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38144-E9A4-4168-8E73-A102FA97C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61C2BD8E-65E7-4641-AB79-882AAB32C89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59BF523C-CE14-4C4A-8894-6B3DAED44A4B}"/>
              </a:ext>
            </a:extLst>
          </p:cNvPr>
          <p:cNvSpPr/>
          <p:nvPr/>
        </p:nvSpPr>
        <p:spPr>
          <a:xfrm>
            <a:off x="468121" y="-50426"/>
            <a:ext cx="11234006" cy="200791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 chuyển của các địa mảng sẽ tác động như thế nào đến việc hình thành địa hình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bề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mặt Trái Đất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EEE262D9-29A9-4DA2-8C52-C72A27E3804D}"/>
              </a:ext>
            </a:extLst>
          </p:cNvPr>
          <p:cNvSpPr/>
          <p:nvPr/>
        </p:nvSpPr>
        <p:spPr>
          <a:xfrm>
            <a:off x="508000" y="2131122"/>
            <a:ext cx="10542492" cy="161547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thành các dãy núi, vực sâu…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 ra các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hiện tượng động đất núi lửa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23D4A-71A4-43C0-8DA4-65C85F7296E4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8CB2B9BC-D796-457E-8488-C1F091EFBD76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E27EE-D307-43F8-BD4B-7EBB566C24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A1304071-5461-41CB-879F-3502430FBE7D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09C3DF-9EA2-4E1E-880B-BABB15713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121D26-BFFD-4795-86AD-689664A725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5466C-A079-4C02-991E-44C541CAE8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C8516C-5095-4E5E-A4E0-0C59DA24F8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22A9E6-B3C7-4550-A7A1-22FCD70CBF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DC7A8F-A8C6-45CA-A29B-651C6263A5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145-B411-46CC-893E-57EF6D61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5" t="22947" r="9476" b="9611"/>
          <a:stretch/>
        </p:blipFill>
        <p:spPr>
          <a:xfrm>
            <a:off x="1" y="-8481"/>
            <a:ext cx="12170246" cy="686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B116C-646A-4091-861E-4EDA613C3C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04C9A-23CA-4B1D-B0DE-83DEBD968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7B979-1623-4F6D-A774-5F56A5DFC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194B43BD-E3B1-4718-880C-5C889E8828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4 candies 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4D1CFCE-960B-44AD-A4B4-C3F95430D39E}"/>
              </a:ext>
            </a:extLst>
          </p:cNvPr>
          <p:cNvSpPr/>
          <p:nvPr/>
        </p:nvSpPr>
        <p:spPr>
          <a:xfrm>
            <a:off x="508000" y="1716960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A26E6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Chúc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FA26E6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mừng bạn đã nhận được hộp quà may mắn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A26E6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356DB-1163-4DBC-AC59-1D10E9A03F39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9">
            <a:hlinkClick r:id="rId9" action="ppaction://hlinksldjump"/>
            <a:extLst>
              <a:ext uri="{FF2B5EF4-FFF2-40B4-BE49-F238E27FC236}">
                <a16:creationId xmlns:a16="http://schemas.microsoft.com/office/drawing/2014/main" id="{D0E1F1B1-F0F6-471F-8272-52701A1045B9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26894-23A4-480A-8179-9FE816CBE4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58462874-8A36-4B41-87CF-F068B1A04EEA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CB39D6-CEF6-4313-9441-2951F59A49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471EB1-F1A0-4ED4-BB38-4C37421002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9700E1-2C55-4E9A-BDDC-7073448940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972A53-F14F-49E7-B661-B2149DF71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B7F609-40D7-49D7-BB42-7426BA501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30B1E-7DAD-4E93-9A6C-A8112D3A4E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35946" y="1731680"/>
            <a:ext cx="3410603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329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8054" y="-219541"/>
            <a:ext cx="729033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669" y="1261535"/>
            <a:ext cx="9019958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7962" y="1126068"/>
            <a:ext cx="1353413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8241" y="2887134"/>
            <a:ext cx="8626387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tập SGK(BT 1,2)</a:t>
            </a:r>
          </a:p>
        </p:txBody>
      </p:sp>
      <p:sp>
        <p:nvSpPr>
          <p:cNvPr id="9" name="Oval 8"/>
          <p:cNvSpPr/>
          <p:nvPr/>
        </p:nvSpPr>
        <p:spPr>
          <a:xfrm>
            <a:off x="2691535" y="2751666"/>
            <a:ext cx="1353413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4669" y="4241800"/>
            <a:ext cx="9019958" cy="176106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11: Quá trình nội sinh và quá trình ngoại sinh. Hiện tượng tạo núi.</a:t>
            </a:r>
          </a:p>
        </p:txBody>
      </p:sp>
      <p:sp>
        <p:nvSpPr>
          <p:cNvPr id="11" name="Oval 10"/>
          <p:cNvSpPr/>
          <p:nvPr/>
        </p:nvSpPr>
        <p:spPr>
          <a:xfrm>
            <a:off x="2297962" y="4377267"/>
            <a:ext cx="1353413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87" y="97855"/>
            <a:ext cx="2943674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3DF38A-DBC2-4DC4-96CF-E91800053260}"/>
              </a:ext>
            </a:extLst>
          </p:cNvPr>
          <p:cNvSpPr/>
          <p:nvPr/>
        </p:nvSpPr>
        <p:spPr>
          <a:xfrm>
            <a:off x="1950720" y="5019424"/>
            <a:ext cx="7538720" cy="599729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8064B7-3967-44F7-8489-367399EFDC93}"/>
              </a:ext>
            </a:extLst>
          </p:cNvPr>
          <p:cNvSpPr/>
          <p:nvPr/>
        </p:nvSpPr>
        <p:spPr>
          <a:xfrm>
            <a:off x="1950720" y="1091167"/>
            <a:ext cx="7538720" cy="57298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AFA860D-A5EC-4851-967B-45B7592BCFD7}"/>
              </a:ext>
            </a:extLst>
          </p:cNvPr>
          <p:cNvSpPr/>
          <p:nvPr/>
        </p:nvSpPr>
        <p:spPr>
          <a:xfrm>
            <a:off x="1950720" y="2025668"/>
            <a:ext cx="7538720" cy="57298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1600796-BE12-462A-B569-25840CF69C40}"/>
              </a:ext>
            </a:extLst>
          </p:cNvPr>
          <p:cNvSpPr/>
          <p:nvPr/>
        </p:nvSpPr>
        <p:spPr>
          <a:xfrm>
            <a:off x="1950720" y="2939849"/>
            <a:ext cx="7538720" cy="882615"/>
          </a:xfrm>
          <a:prstGeom prst="roundRect">
            <a:avLst/>
          </a:prstGeom>
          <a:noFill/>
          <a:ln w="22225">
            <a:solidFill>
              <a:srgbClr val="FA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18A72A1-6978-4CC6-8EBB-07B1F25711C9}"/>
              </a:ext>
            </a:extLst>
          </p:cNvPr>
          <p:cNvSpPr/>
          <p:nvPr/>
        </p:nvSpPr>
        <p:spPr>
          <a:xfrm>
            <a:off x="1950720" y="5901487"/>
            <a:ext cx="7538720" cy="599729"/>
          </a:xfrm>
          <a:prstGeom prst="round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414097A6-E531-4501-ADA7-187AF1B6B3FA}"/>
              </a:ext>
            </a:extLst>
          </p:cNvPr>
          <p:cNvSpPr/>
          <p:nvPr/>
        </p:nvSpPr>
        <p:spPr>
          <a:xfrm rot="5400000">
            <a:off x="1245066" y="1188256"/>
            <a:ext cx="903308" cy="67056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F6518-D5E1-4AB1-A82C-D855A14959B3}"/>
              </a:ext>
            </a:extLst>
          </p:cNvPr>
          <p:cNvSpPr txBox="1"/>
          <p:nvPr/>
        </p:nvSpPr>
        <p:spPr>
          <a:xfrm>
            <a:off x="1513840" y="1379825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EC5B7-5895-49CD-8F07-7720253C0AEF}"/>
              </a:ext>
            </a:extLst>
          </p:cNvPr>
          <p:cNvSpPr txBox="1"/>
          <p:nvPr/>
        </p:nvSpPr>
        <p:spPr>
          <a:xfrm>
            <a:off x="2164080" y="1091168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Trái Đất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F81331C-AC62-44D2-9C44-EDE9A60AA6AD}"/>
              </a:ext>
            </a:extLst>
          </p:cNvPr>
          <p:cNvSpPr/>
          <p:nvPr/>
        </p:nvSpPr>
        <p:spPr>
          <a:xfrm rot="5400000">
            <a:off x="1225555" y="2111075"/>
            <a:ext cx="942329" cy="67056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79D42-B9A9-4A62-AEC7-81A46EC3202D}"/>
              </a:ext>
            </a:extLst>
          </p:cNvPr>
          <p:cNvSpPr txBox="1"/>
          <p:nvPr/>
        </p:nvSpPr>
        <p:spPr>
          <a:xfrm>
            <a:off x="1564640" y="2267923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51A32-3CAE-4C52-B153-20FE02528882}"/>
              </a:ext>
            </a:extLst>
          </p:cNvPr>
          <p:cNvSpPr txBox="1"/>
          <p:nvPr/>
        </p:nvSpPr>
        <p:spPr>
          <a:xfrm>
            <a:off x="2214880" y="1979266"/>
            <a:ext cx="727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mảng kiến tạo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15703E77-7786-43A3-B865-7165ED3948BD}"/>
              </a:ext>
            </a:extLst>
          </p:cNvPr>
          <p:cNvSpPr/>
          <p:nvPr/>
        </p:nvSpPr>
        <p:spPr>
          <a:xfrm rot="5400000">
            <a:off x="1122850" y="3170686"/>
            <a:ext cx="1188380" cy="670560"/>
          </a:xfrm>
          <a:prstGeom prst="chevron">
            <a:avLst/>
          </a:prstGeom>
          <a:solidFill>
            <a:srgbClr val="FA26E6"/>
          </a:solidFill>
          <a:ln>
            <a:solidFill>
              <a:srgbClr val="FA2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A67D3-679B-4C27-BC1A-3D04A0877192}"/>
              </a:ext>
            </a:extLst>
          </p:cNvPr>
          <p:cNvSpPr txBox="1"/>
          <p:nvPr/>
        </p:nvSpPr>
        <p:spPr>
          <a:xfrm>
            <a:off x="1513840" y="3393374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5B6BA-A526-45E1-B389-6D42EE548188}"/>
              </a:ext>
            </a:extLst>
          </p:cNvPr>
          <p:cNvSpPr txBox="1"/>
          <p:nvPr/>
        </p:nvSpPr>
        <p:spPr>
          <a:xfrm>
            <a:off x="2153920" y="2911773"/>
            <a:ext cx="785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A2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 trình nội sinh và quá trình ngoại sinh. Hiện tượng tạo núi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31A5F1F-A1F6-4F1D-B444-94220D022415}"/>
              </a:ext>
            </a:extLst>
          </p:cNvPr>
          <p:cNvSpPr/>
          <p:nvPr/>
        </p:nvSpPr>
        <p:spPr>
          <a:xfrm rot="5400000">
            <a:off x="1264920" y="5999480"/>
            <a:ext cx="944880" cy="670560"/>
          </a:xfrm>
          <a:prstGeom prst="chevron">
            <a:avLst/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2A04FB-00C6-4470-A61D-B76EFE1542C3}"/>
              </a:ext>
            </a:extLst>
          </p:cNvPr>
          <p:cNvSpPr txBox="1"/>
          <p:nvPr/>
        </p:nvSpPr>
        <p:spPr>
          <a:xfrm>
            <a:off x="1534160" y="6176535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1D50DF-D1DE-42BB-B4AA-33A2984878B4}"/>
              </a:ext>
            </a:extLst>
          </p:cNvPr>
          <p:cNvSpPr txBox="1"/>
          <p:nvPr/>
        </p:nvSpPr>
        <p:spPr>
          <a:xfrm>
            <a:off x="2225040" y="5918358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 sản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FBD3919F-73ED-4B03-8BED-F47D8D018DE7}"/>
              </a:ext>
            </a:extLst>
          </p:cNvPr>
          <p:cNvSpPr/>
          <p:nvPr/>
        </p:nvSpPr>
        <p:spPr>
          <a:xfrm rot="5400000">
            <a:off x="1245066" y="5111939"/>
            <a:ext cx="903308" cy="670560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40C14-AB9C-4CD5-A3A9-14C5CA0787DA}"/>
              </a:ext>
            </a:extLst>
          </p:cNvPr>
          <p:cNvSpPr txBox="1"/>
          <p:nvPr/>
        </p:nvSpPr>
        <p:spPr>
          <a:xfrm>
            <a:off x="1493520" y="5303510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F2060-537B-4E8D-81D3-43BD0FDD01A5}"/>
              </a:ext>
            </a:extLst>
          </p:cNvPr>
          <p:cNvSpPr txBox="1"/>
          <p:nvPr/>
        </p:nvSpPr>
        <p:spPr>
          <a:xfrm>
            <a:off x="2164080" y="5014853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dạng địa hình chính trên Trái Đất</a:t>
            </a: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D3D9BD2C-D0E3-471B-A9F3-2B344F2F043E}"/>
              </a:ext>
            </a:extLst>
          </p:cNvPr>
          <p:cNvSpPr/>
          <p:nvPr/>
        </p:nvSpPr>
        <p:spPr>
          <a:xfrm rot="5400000">
            <a:off x="1224279" y="4237317"/>
            <a:ext cx="944882" cy="67056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026114-DA69-4658-A410-DA57F85F8983}"/>
              </a:ext>
            </a:extLst>
          </p:cNvPr>
          <p:cNvSpPr txBox="1"/>
          <p:nvPr/>
        </p:nvSpPr>
        <p:spPr>
          <a:xfrm>
            <a:off x="1483360" y="4448008"/>
            <a:ext cx="37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286482-58EF-40AA-9EA8-D7F99351CA5D}"/>
              </a:ext>
            </a:extLst>
          </p:cNvPr>
          <p:cNvSpPr txBox="1"/>
          <p:nvPr/>
        </p:nvSpPr>
        <p:spPr>
          <a:xfrm>
            <a:off x="2153920" y="4221043"/>
            <a:ext cx="82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tượng động đất, núi lửa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379C9-FCF1-4A85-891D-BB5E371E119A}"/>
              </a:ext>
            </a:extLst>
          </p:cNvPr>
          <p:cNvSpPr txBox="1"/>
          <p:nvPr/>
        </p:nvSpPr>
        <p:spPr>
          <a:xfrm>
            <a:off x="3464560" y="111760"/>
            <a:ext cx="614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</a:t>
            </a:r>
            <a:r>
              <a:rPr lang="vi-VN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III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A1D38C-9694-4646-9492-5CD0360BC3A8}"/>
              </a:ext>
            </a:extLst>
          </p:cNvPr>
          <p:cNvSpPr/>
          <p:nvPr/>
        </p:nvSpPr>
        <p:spPr>
          <a:xfrm>
            <a:off x="1950720" y="4157681"/>
            <a:ext cx="7538720" cy="599729"/>
          </a:xfrm>
          <a:prstGeom prst="round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33" grpId="0" animBg="1"/>
      <p:bldP spid="34" grpId="0" animBg="1"/>
      <p:bldP spid="37" grpId="0" animBg="1"/>
      <p:bldP spid="4" grpId="0" animBg="1"/>
      <p:bldP spid="6" grpId="0"/>
      <p:bldP spid="7" grpId="0"/>
      <p:bldP spid="8" grpId="0" animBg="1"/>
      <p:bldP spid="9" grpId="0"/>
      <p:bldP spid="10" grpId="0"/>
      <p:bldP spid="12" grpId="0" animBg="1"/>
      <p:bldP spid="14" grpId="0"/>
      <p:bldP spid="15" grpId="0"/>
      <p:bldP spid="16" grpId="0" animBg="1"/>
      <p:bldP spid="18" grpId="0"/>
      <p:bldP spid="19" grpId="0"/>
      <p:bldP spid="20" grpId="0" animBg="1"/>
      <p:bldP spid="22" grpId="0"/>
      <p:bldP spid="23" grpId="0"/>
      <p:bldP spid="28" grpId="0" animBg="1"/>
      <p:bldP spid="30" grpId="0"/>
      <p:bldP spid="31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3606712" y="157969"/>
            <a:ext cx="8546806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6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TRÁI ĐẤT</a:t>
            </a:r>
          </a:p>
          <a:p>
            <a:pPr algn="ctr"/>
            <a:r>
              <a:rPr lang="en-US" sz="4396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MẢNG KIẾN TẠO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630DEA8-A82C-4999-8F18-4CC975E5156D}"/>
              </a:ext>
            </a:extLst>
          </p:cNvPr>
          <p:cNvSpPr/>
          <p:nvPr/>
        </p:nvSpPr>
        <p:spPr>
          <a:xfrm>
            <a:off x="168993" y="124904"/>
            <a:ext cx="3541616" cy="142599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C170-07C4-489B-BB56-D4E29A286BFB}"/>
              </a:ext>
            </a:extLst>
          </p:cNvPr>
          <p:cNvSpPr txBox="1"/>
          <p:nvPr/>
        </p:nvSpPr>
        <p:spPr>
          <a:xfrm>
            <a:off x="492868" y="253666"/>
            <a:ext cx="3217741" cy="101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E2233-F884-4CF0-AC1D-84CDDC3F7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6" t="32160" r="24041" b="17062"/>
          <a:stretch/>
        </p:blipFill>
        <p:spPr>
          <a:xfrm>
            <a:off x="1473200" y="1646592"/>
            <a:ext cx="9448682" cy="51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50800" y="2568391"/>
            <a:ext cx="1246248" cy="1214545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50800" y="4876284"/>
            <a:ext cx="1310768" cy="129370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7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1372237" y="4959825"/>
            <a:ext cx="7822563" cy="1107632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 Các địa mảng (mảng kiến tạo)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1320898" y="2676640"/>
            <a:ext cx="7914542" cy="11076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2893250" y="189744"/>
            <a:ext cx="6405501" cy="110763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74000">
                <a:srgbClr val="93E3FF"/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17" tIns="34258" rIns="68517" bIns="342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59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DC0E18-70B4-4C5B-B70D-EEE11D67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0889" r="27500" b="15218"/>
          <a:stretch/>
        </p:blipFill>
        <p:spPr>
          <a:xfrm>
            <a:off x="9298751" y="1685250"/>
            <a:ext cx="2743200" cy="2097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6AA2A-61C5-4E1F-B7AB-D088A3792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0" t="30371" r="24250" b="13926"/>
          <a:stretch/>
        </p:blipFill>
        <p:spPr>
          <a:xfrm>
            <a:off x="9175261" y="4678812"/>
            <a:ext cx="2965939" cy="17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DBEBD7-9BFD-400E-BF6A-D3155C467CB3}"/>
              </a:ext>
            </a:extLst>
          </p:cNvPr>
          <p:cNvGrpSpPr/>
          <p:nvPr/>
        </p:nvGrpSpPr>
        <p:grpSpPr>
          <a:xfrm>
            <a:off x="6278892" y="912224"/>
            <a:ext cx="5913108" cy="5116136"/>
            <a:chOff x="6167120" y="1163319"/>
            <a:chExt cx="5913108" cy="5116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344699-CE29-4A45-A3B8-C53D305A0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167" t="27703" r="25333" b="38964"/>
            <a:stretch/>
          </p:blipFill>
          <p:spPr>
            <a:xfrm>
              <a:off x="6167120" y="1163319"/>
              <a:ext cx="5913108" cy="45313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4D5FB2-B54C-4053-A174-BC0BB8F719DE}"/>
                </a:ext>
              </a:extLst>
            </p:cNvPr>
            <p:cNvSpPr txBox="1"/>
            <p:nvPr/>
          </p:nvSpPr>
          <p:spPr>
            <a:xfrm>
              <a:off x="6532880" y="5694680"/>
              <a:ext cx="4135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 tạo cuả Trái Đất</a:t>
              </a:r>
            </a:p>
          </p:txBody>
        </p:sp>
      </p:grp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4914401-9217-47C2-BD8E-2B37F06B2BC1}"/>
              </a:ext>
            </a:extLst>
          </p:cNvPr>
          <p:cNvSpPr/>
          <p:nvPr/>
        </p:nvSpPr>
        <p:spPr>
          <a:xfrm>
            <a:off x="228730" y="1666892"/>
            <a:ext cx="5151120" cy="4069080"/>
          </a:xfrm>
          <a:prstGeom prst="cloudCallout">
            <a:avLst>
              <a:gd name="adj1" fmla="val 78419"/>
              <a:gd name="adj2" fmla="val -1564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 gồm những lớp nào?</a:t>
            </a:r>
          </a:p>
        </p:txBody>
      </p:sp>
    </p:spTree>
    <p:extLst>
      <p:ext uri="{BB962C8B-B14F-4D97-AF65-F5344CB8AC3E}">
        <p14:creationId xmlns:p14="http://schemas.microsoft.com/office/powerpoint/2010/main" val="16397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799" y="95896"/>
            <a:ext cx="1061467" cy="995558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144166" y="114421"/>
            <a:ext cx="10764305" cy="10232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Cấu tạo bên trong của Trái Đất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47;p19">
            <a:extLst>
              <a:ext uri="{FF2B5EF4-FFF2-40B4-BE49-F238E27FC236}">
                <a16:creationId xmlns:a16="http://schemas.microsoft.com/office/drawing/2014/main" id="{DF589692-5C6A-4971-92D6-DF18CB5C2A2D}"/>
              </a:ext>
            </a:extLst>
          </p:cNvPr>
          <p:cNvSpPr txBox="1"/>
          <p:nvPr/>
        </p:nvSpPr>
        <p:spPr>
          <a:xfrm>
            <a:off x="681011" y="1678693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-Cấu tạo của Trái Đất gồm 3 lớp: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book9">
            <a:extLst>
              <a:ext uri="{FF2B5EF4-FFF2-40B4-BE49-F238E27FC236}">
                <a16:creationId xmlns:a16="http://schemas.microsoft.com/office/drawing/2014/main" id="{1A0C0A6B-3948-424D-9902-D558443AF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" y="1358491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7;p19">
            <a:extLst>
              <a:ext uri="{FF2B5EF4-FFF2-40B4-BE49-F238E27FC236}">
                <a16:creationId xmlns:a16="http://schemas.microsoft.com/office/drawing/2014/main" id="{11B0D05A-0612-4012-8BAA-8048EF207EA3}"/>
              </a:ext>
            </a:extLst>
          </p:cNvPr>
          <p:cNvSpPr txBox="1"/>
          <p:nvPr/>
        </p:nvSpPr>
        <p:spPr>
          <a:xfrm>
            <a:off x="2509809" y="2829295"/>
            <a:ext cx="11610025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Vỏ Trái Đất</a:t>
            </a:r>
          </a:p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Manti</a:t>
            </a:r>
          </a:p>
          <a:p>
            <a:pPr>
              <a:buClr>
                <a:srgbClr val="0000CC"/>
              </a:buClr>
              <a:buSzPts val="2400"/>
            </a:pPr>
            <a:r>
              <a:rPr lang="nl-NL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Nhân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35D43-69DA-44FD-B35E-C2BC3C4D3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7" t="20592" r="26833" b="15555"/>
          <a:stretch/>
        </p:blipFill>
        <p:spPr>
          <a:xfrm>
            <a:off x="3627120" y="912224"/>
            <a:ext cx="7416800" cy="55497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6D398E-1694-42BB-99FF-F527E0C33CC5}"/>
              </a:ext>
            </a:extLst>
          </p:cNvPr>
          <p:cNvSpPr/>
          <p:nvPr/>
        </p:nvSpPr>
        <p:spPr>
          <a:xfrm>
            <a:off x="6512560" y="6045199"/>
            <a:ext cx="4531360" cy="698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1.Cấu tạo bên trong Trái Đất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50222E-30BA-48CB-917F-595E3B00AB90}"/>
              </a:ext>
            </a:extLst>
          </p:cNvPr>
          <p:cNvGrpSpPr/>
          <p:nvPr/>
        </p:nvGrpSpPr>
        <p:grpSpPr>
          <a:xfrm>
            <a:off x="50800" y="1477924"/>
            <a:ext cx="4635794" cy="3327991"/>
            <a:chOff x="159489" y="1892594"/>
            <a:chExt cx="4635794" cy="332799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4EA5B460-0418-4FEF-BCED-F828738794A1}"/>
                </a:ext>
              </a:extLst>
            </p:cNvPr>
            <p:cNvSpPr/>
            <p:nvPr/>
          </p:nvSpPr>
          <p:spPr>
            <a:xfrm>
              <a:off x="159489" y="1892594"/>
              <a:ext cx="3944678" cy="3327991"/>
            </a:xfrm>
            <a:prstGeom prst="wedgeRoundRectCallout">
              <a:avLst>
                <a:gd name="adj1" fmla="val 102405"/>
                <a:gd name="adj2" fmla="val -865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963FD7-F0B2-4367-9B17-17E85D333DC0}"/>
                </a:ext>
              </a:extLst>
            </p:cNvPr>
            <p:cNvSpPr txBox="1"/>
            <p:nvPr/>
          </p:nvSpPr>
          <p:spPr>
            <a:xfrm>
              <a:off x="404509" y="1964286"/>
              <a:ext cx="439077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 nêu sự 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 nhau về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độ dày, trạng thái, nhiệt độ 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 vỏ Trái Đất,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 ti và nhân?</a:t>
              </a:r>
            </a:p>
          </p:txBody>
        </p:sp>
      </p:grpSp>
      <p:pic>
        <p:nvPicPr>
          <p:cNvPr id="10" name="Picture 189" descr="Digit 120">
            <a:extLst>
              <a:ext uri="{FF2B5EF4-FFF2-40B4-BE49-F238E27FC236}">
                <a16:creationId xmlns:a16="http://schemas.microsoft.com/office/drawing/2014/main" id="{B5EF40EA-688F-4577-B476-6FB5DAE53B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3800" y="42731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0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4567174-9069-49B8-86E6-736EE5506F64}"/>
              </a:ext>
            </a:extLst>
          </p:cNvPr>
          <p:cNvSpPr/>
          <p:nvPr/>
        </p:nvSpPr>
        <p:spPr>
          <a:xfrm>
            <a:off x="50800" y="42731"/>
            <a:ext cx="880488" cy="86949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B078B7-A2CC-4C35-814B-FF74CDAAB612}"/>
              </a:ext>
            </a:extLst>
          </p:cNvPr>
          <p:cNvSpPr/>
          <p:nvPr/>
        </p:nvSpPr>
        <p:spPr>
          <a:xfrm>
            <a:off x="1005938" y="114421"/>
            <a:ext cx="7914542" cy="7261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6" b="1">
                <a:latin typeface="Arial" panose="020B0604020202020204" pitchFamily="34" charset="0"/>
                <a:cs typeface="Arial" panose="020B0604020202020204" pitchFamily="34" charset="0"/>
              </a:rPr>
              <a:t> Cấu tạo bên trong của Trái Đất</a:t>
            </a:r>
            <a:endParaRPr lang="en-US" sz="399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E7C71B-5B02-4D6B-B270-D439E0DDA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56143"/>
              </p:ext>
            </p:extLst>
          </p:nvPr>
        </p:nvGraphicFramePr>
        <p:xfrm>
          <a:off x="792479" y="1102437"/>
          <a:ext cx="11084088" cy="564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022">
                  <a:extLst>
                    <a:ext uri="{9D8B030D-6E8A-4147-A177-3AD203B41FA5}">
                      <a16:colId xmlns:a16="http://schemas.microsoft.com/office/drawing/2014/main" val="1614412451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val="1246913486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val="3920859027"/>
                    </a:ext>
                  </a:extLst>
                </a:gridCol>
                <a:gridCol w="2771022">
                  <a:extLst>
                    <a:ext uri="{9D8B030D-6E8A-4147-A177-3AD203B41FA5}">
                      <a16:colId xmlns:a16="http://schemas.microsoft.com/office/drawing/2014/main" val="816526563"/>
                    </a:ext>
                  </a:extLst>
                </a:gridCol>
              </a:tblGrid>
              <a:tr h="1144626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Vỏ Trái Đất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91829"/>
                  </a:ext>
                </a:extLst>
              </a:tr>
              <a:tr h="1319756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59744"/>
                  </a:ext>
                </a:extLst>
              </a:tr>
              <a:tr h="158838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 thái vật chất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01886"/>
                  </a:ext>
                </a:extLst>
              </a:tr>
              <a:tr h="1588380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 độ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36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5CF996-5418-4780-A700-6E3A8B0A7461}"/>
              </a:ext>
            </a:extLst>
          </p:cNvPr>
          <p:cNvSpPr txBox="1"/>
          <p:nvPr/>
        </p:nvSpPr>
        <p:spPr>
          <a:xfrm>
            <a:off x="6516659" y="2429326"/>
            <a:ext cx="241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300km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446CC-8FE5-43BA-A5D5-F48548BF7127}"/>
              </a:ext>
            </a:extLst>
          </p:cNvPr>
          <p:cNvSpPr txBox="1"/>
          <p:nvPr/>
        </p:nvSpPr>
        <p:spPr>
          <a:xfrm>
            <a:off x="3942483" y="2429326"/>
            <a:ext cx="204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5km đến 7km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A3775-8870-4F85-8072-375847DF8EE6}"/>
              </a:ext>
            </a:extLst>
          </p:cNvPr>
          <p:cNvSpPr txBox="1"/>
          <p:nvPr/>
        </p:nvSpPr>
        <p:spPr>
          <a:xfrm>
            <a:off x="9109129" y="2429326"/>
            <a:ext cx="295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3000km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48DC4-81A9-4CD8-ABFB-B1B375A41EAD}"/>
              </a:ext>
            </a:extLst>
          </p:cNvPr>
          <p:cNvSpPr txBox="1"/>
          <p:nvPr/>
        </p:nvSpPr>
        <p:spPr>
          <a:xfrm>
            <a:off x="4054549" y="3804793"/>
            <a:ext cx="20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 chắc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5BBE0-4ED3-4890-A7F7-DC694EFD74EC}"/>
              </a:ext>
            </a:extLst>
          </p:cNvPr>
          <p:cNvSpPr txBox="1"/>
          <p:nvPr/>
        </p:nvSpPr>
        <p:spPr>
          <a:xfrm>
            <a:off x="3808957" y="5205841"/>
            <a:ext cx="204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 đa đạt</a:t>
            </a:r>
          </a:p>
          <a:p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B0BF9-75D8-4279-B05D-B32E4AA78CFD}"/>
              </a:ext>
            </a:extLst>
          </p:cNvPr>
          <p:cNvSpPr txBox="1"/>
          <p:nvPr/>
        </p:nvSpPr>
        <p:spPr>
          <a:xfrm>
            <a:off x="6357827" y="3804793"/>
            <a:ext cx="2751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quánh dẻo đến lỏng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E07BEA-2FB9-4315-9388-5F4F69DCBF04}"/>
              </a:ext>
            </a:extLst>
          </p:cNvPr>
          <p:cNvSpPr txBox="1"/>
          <p:nvPr/>
        </p:nvSpPr>
        <p:spPr>
          <a:xfrm>
            <a:off x="9239693" y="3804793"/>
            <a:ext cx="2952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lỏng đến rắn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1F21E-813A-4A42-B636-CC27D2694DB9}"/>
              </a:ext>
            </a:extLst>
          </p:cNvPr>
          <p:cNvSpPr txBox="1"/>
          <p:nvPr/>
        </p:nvSpPr>
        <p:spPr>
          <a:xfrm>
            <a:off x="6681805" y="5205841"/>
            <a:ext cx="273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từ</a:t>
            </a:r>
          </a:p>
          <a:p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đến 4700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DE9DB-F923-40C0-A551-6FD0DBDD8E80}"/>
              </a:ext>
            </a:extLst>
          </p:cNvPr>
          <p:cNvSpPr txBox="1"/>
          <p:nvPr/>
        </p:nvSpPr>
        <p:spPr>
          <a:xfrm>
            <a:off x="9459196" y="5205841"/>
            <a:ext cx="273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từ</a:t>
            </a:r>
          </a:p>
          <a:p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đến 5000</a:t>
            </a:r>
            <a:r>
              <a:rPr lang="pt-BR" sz="3200" baseline="30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t-BR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10" grpId="0"/>
      <p:bldP spid="11" grpId="0"/>
      <p:bldP spid="12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916</Words>
  <Application>Microsoft Office PowerPoint</Application>
  <PresentationFormat>Widescreen</PresentationFormat>
  <Paragraphs>166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2021-07-17T13:50:54Z</dcterms:created>
  <dcterms:modified xsi:type="dcterms:W3CDTF">2023-10-14T08:54:05Z</dcterms:modified>
</cp:coreProperties>
</file>