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4"/>
  </p:notesMasterIdLst>
  <p:sldIdLst>
    <p:sldId id="310" r:id="rId3"/>
    <p:sldId id="452" r:id="rId4"/>
    <p:sldId id="456" r:id="rId5"/>
    <p:sldId id="280" r:id="rId6"/>
    <p:sldId id="440" r:id="rId7"/>
    <p:sldId id="441" r:id="rId8"/>
    <p:sldId id="461" r:id="rId9"/>
    <p:sldId id="470" r:id="rId10"/>
    <p:sldId id="469" r:id="rId11"/>
    <p:sldId id="464" r:id="rId12"/>
    <p:sldId id="472" r:id="rId13"/>
    <p:sldId id="471" r:id="rId14"/>
    <p:sldId id="446" r:id="rId15"/>
    <p:sldId id="409" r:id="rId16"/>
    <p:sldId id="467" r:id="rId17"/>
    <p:sldId id="453" r:id="rId18"/>
    <p:sldId id="434" r:id="rId19"/>
    <p:sldId id="432" r:id="rId20"/>
    <p:sldId id="459" r:id="rId21"/>
    <p:sldId id="422" r:id="rId22"/>
    <p:sldId id="261" r:id="rId23"/>
  </p:sldIdLst>
  <p:sldSz cx="9144000" cy="5143500" type="screen16x9"/>
  <p:notesSz cx="6858000" cy="9144000"/>
  <p:embeddedFontLst>
    <p:embeddedFont>
      <p:font typeface="Quicksand Medium" panose="020B060402020202020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Arial-Rounded" panose="020B0500000000000000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HP001 4 hàng" panose="020B0603050302020204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01"/>
    <a:srgbClr val="893BC3"/>
    <a:srgbClr val="159BFF"/>
    <a:srgbClr val="002F8E"/>
    <a:srgbClr val="CC0099"/>
    <a:srgbClr val="8E4480"/>
    <a:srgbClr val="FFEAA7"/>
    <a:srgbClr val="00518E"/>
    <a:srgbClr val="FF3B3B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0" autoAdjust="0"/>
    <p:restoredTop sz="95501" autoAdjust="0"/>
  </p:normalViewPr>
  <p:slideViewPr>
    <p:cSldViewPr snapToGrid="0">
      <p:cViewPr varScale="1">
        <p:scale>
          <a:sx n="92" d="100"/>
          <a:sy n="92" d="100"/>
        </p:scale>
        <p:origin x="11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34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12/03/2021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5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  <p:sldLayoutId id="214748367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12/03/2021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9756" y="30776"/>
            <a:ext cx="4618091" cy="4823838"/>
            <a:chOff x="1449756" y="30776"/>
            <a:chExt cx="4618091" cy="4823838"/>
          </a:xfrm>
        </p:grpSpPr>
        <p:sp>
          <p:nvSpPr>
            <p:cNvPr id="6" name="TextBox 5"/>
            <p:cNvSpPr txBox="1"/>
            <p:nvPr/>
          </p:nvSpPr>
          <p:spPr>
            <a:xfrm>
              <a:off x="3243036" y="30776"/>
              <a:ext cx="282481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49756" y="4454504"/>
              <a:ext cx="135485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</a:rPr>
                <a:t>Chia </a:t>
              </a:r>
              <a:r>
                <a:rPr lang="en-US" sz="2000" dirty="0" err="1" smtClean="0">
                  <a:solidFill>
                    <a:srgbClr val="002060"/>
                  </a:solidFill>
                </a:rPr>
                <a:t>đoạn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449756" y="4454504"/>
            <a:ext cx="5104260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lần</a:t>
            </a:r>
            <a:r>
              <a:rPr lang="en-US" sz="2800" dirty="0" smtClean="0">
                <a:solidFill>
                  <a:srgbClr val="CC0099"/>
                </a:solidFill>
              </a:rPr>
              <a:t> 1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7" name="Text Box 1"/>
          <p:cNvSpPr txBox="1"/>
          <p:nvPr/>
        </p:nvSpPr>
        <p:spPr>
          <a:xfrm>
            <a:off x="960929" y="615546"/>
            <a:ext cx="7389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Ở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  (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44460" y="1985209"/>
            <a:ext cx="165538" cy="398288"/>
            <a:chOff x="8299525" y="1442232"/>
            <a:chExt cx="175709" cy="539491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298180" y="3655329"/>
            <a:ext cx="165538" cy="398288"/>
            <a:chOff x="8299525" y="1442232"/>
            <a:chExt cx="175709" cy="539491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/>
          <p:cNvSpPr/>
          <p:nvPr/>
        </p:nvSpPr>
        <p:spPr>
          <a:xfrm>
            <a:off x="1110931" y="2352575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28" name="Oval 27"/>
          <p:cNvSpPr/>
          <p:nvPr/>
        </p:nvSpPr>
        <p:spPr>
          <a:xfrm>
            <a:off x="1110931" y="3362673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902309" y="2973016"/>
            <a:ext cx="165538" cy="398288"/>
            <a:chOff x="8299525" y="1442232"/>
            <a:chExt cx="175709" cy="539491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1110931" y="615546"/>
            <a:ext cx="444338" cy="35154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448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28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71437"/>
            <a:ext cx="9172575" cy="50006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99"/>
            <a:ext cx="9452222" cy="5249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6" y="109392"/>
            <a:ext cx="9077325" cy="50958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55313" y="3679199"/>
            <a:ext cx="45499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 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800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90" y="0"/>
            <a:ext cx="9096375" cy="50387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2772" y="4128867"/>
            <a:ext cx="4504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điều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quy</a:t>
            </a:r>
            <a:r>
              <a:rPr lang="en-US" sz="2800" dirty="0" smtClean="0"/>
              <a:t> </a:t>
            </a:r>
            <a:r>
              <a:rPr lang="en-US" sz="2800" dirty="0" err="1" smtClean="0"/>
              <a:t>định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367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43036" y="30776"/>
            <a:ext cx="28248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269" y="4685332"/>
            <a:ext cx="5004346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nối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tiếp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lần</a:t>
            </a:r>
            <a:r>
              <a:rPr lang="en-US" sz="2800" dirty="0" smtClean="0">
                <a:solidFill>
                  <a:srgbClr val="CC0099"/>
                </a:solidFill>
              </a:rPr>
              <a:t> 2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55269" y="4685331"/>
            <a:ext cx="5004346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đoạn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theo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nhóm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3449" y="4680037"/>
            <a:ext cx="5036165" cy="463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C0099"/>
                </a:solidFill>
              </a:rPr>
              <a:t>Đọc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toàn</a:t>
            </a:r>
            <a:r>
              <a:rPr lang="en-US" sz="2800" dirty="0" smtClean="0">
                <a:solidFill>
                  <a:srgbClr val="CC0099"/>
                </a:solidFill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</a:rPr>
              <a:t>bài</a:t>
            </a:r>
            <a:endParaRPr lang="en-US" sz="2800" dirty="0">
              <a:solidFill>
                <a:srgbClr val="CC0099"/>
              </a:solidFill>
            </a:endParaRPr>
          </a:p>
        </p:txBody>
      </p:sp>
      <p:sp>
        <p:nvSpPr>
          <p:cNvPr id="17" name="Text Box 1"/>
          <p:cNvSpPr txBox="1"/>
          <p:nvPr/>
        </p:nvSpPr>
        <p:spPr>
          <a:xfrm>
            <a:off x="960929" y="615546"/>
            <a:ext cx="73890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Ở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              (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644460" y="1985209"/>
            <a:ext cx="165538" cy="398288"/>
            <a:chOff x="8299525" y="1442232"/>
            <a:chExt cx="175709" cy="539491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298180" y="3655329"/>
            <a:ext cx="165538" cy="398288"/>
            <a:chOff x="8299525" y="1442232"/>
            <a:chExt cx="175709" cy="539491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/>
          <p:cNvSpPr/>
          <p:nvPr/>
        </p:nvSpPr>
        <p:spPr>
          <a:xfrm>
            <a:off x="1110931" y="2352575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28" name="Oval 27"/>
          <p:cNvSpPr/>
          <p:nvPr/>
        </p:nvSpPr>
        <p:spPr>
          <a:xfrm>
            <a:off x="1110931" y="3362673"/>
            <a:ext cx="444338" cy="31736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902309" y="2973016"/>
            <a:ext cx="165538" cy="398288"/>
            <a:chOff x="8299525" y="1442232"/>
            <a:chExt cx="175709" cy="539491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al 34"/>
          <p:cNvSpPr/>
          <p:nvPr/>
        </p:nvSpPr>
        <p:spPr>
          <a:xfrm>
            <a:off x="1110931" y="615546"/>
            <a:ext cx="444338" cy="351548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5791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3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6683" y="533385"/>
            <a:ext cx="2162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2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33997" y="-6721"/>
            <a:ext cx="2947770" cy="540106"/>
            <a:chOff x="384219" y="0"/>
            <a:chExt cx="2789785" cy="540106"/>
          </a:xfrm>
        </p:grpSpPr>
        <p:sp>
          <p:nvSpPr>
            <p:cNvPr id="19" name="TextBox 18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830850" y="4150902"/>
            <a:ext cx="6887398" cy="461665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rgbClr val="7030A0"/>
                </a:solidFill>
              </a:rPr>
              <a:t>a. </a:t>
            </a:r>
            <a:r>
              <a:rPr lang="en-US" sz="2400" dirty="0" err="1" smtClean="0">
                <a:solidFill>
                  <a:srgbClr val="7030A0"/>
                </a:solidFill>
              </a:rPr>
              <a:t>Đèn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giao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có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mấy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màu</a:t>
            </a:r>
            <a:r>
              <a:rPr lang="en-US" sz="2400" dirty="0" smtClean="0">
                <a:solidFill>
                  <a:srgbClr val="7030A0"/>
                </a:solidFill>
              </a:rPr>
              <a:t> ?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6947" y="887900"/>
            <a:ext cx="56208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Ở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075" y="959903"/>
            <a:ext cx="971550" cy="253365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4296749" y="1679941"/>
            <a:ext cx="3971016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40665" y="2085004"/>
            <a:ext cx="547333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41999" y="2048908"/>
            <a:ext cx="45432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80366" y="4150902"/>
            <a:ext cx="7547065" cy="461665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rgbClr val="7030A0"/>
                </a:solidFill>
              </a:rPr>
              <a:t>b</a:t>
            </a:r>
            <a:r>
              <a:rPr lang="en-US" sz="2400" dirty="0" smtClean="0">
                <a:solidFill>
                  <a:srgbClr val="7030A0"/>
                </a:solidFill>
              </a:rPr>
              <a:t>. </a:t>
            </a:r>
            <a:r>
              <a:rPr lang="en-US" sz="2400" dirty="0" err="1" smtClean="0">
                <a:solidFill>
                  <a:srgbClr val="7030A0"/>
                </a:solidFill>
              </a:rPr>
              <a:t>Mỗi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màu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đèn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giao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báo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hiệu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điều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gì</a:t>
            </a:r>
            <a:r>
              <a:rPr lang="en-US" sz="2400" dirty="0" smtClean="0">
                <a:solidFill>
                  <a:srgbClr val="7030A0"/>
                </a:solidFill>
              </a:rPr>
              <a:t>?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740665" y="2426826"/>
            <a:ext cx="52483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04765" y="2771730"/>
            <a:ext cx="528045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740665" y="3541492"/>
            <a:ext cx="2348693" cy="0"/>
          </a:xfrm>
          <a:prstGeom prst="line">
            <a:avLst/>
          </a:prstGeom>
          <a:ln w="28575">
            <a:solidFill>
              <a:srgbClr val="FFC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40665" y="3136688"/>
            <a:ext cx="5344556" cy="0"/>
          </a:xfrm>
          <a:prstGeom prst="line">
            <a:avLst/>
          </a:prstGeom>
          <a:ln w="28575">
            <a:solidFill>
              <a:srgbClr val="FFC3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6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3" y="799603"/>
            <a:ext cx="4233354" cy="40133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06547" y="-28424"/>
            <a:ext cx="2947770" cy="540106"/>
            <a:chOff x="384219" y="0"/>
            <a:chExt cx="2789785" cy="540106"/>
          </a:xfrm>
        </p:grpSpPr>
        <p:sp>
          <p:nvSpPr>
            <p:cNvPr id="17" name="TextBox 16"/>
            <p:cNvSpPr txBox="1"/>
            <p:nvPr/>
          </p:nvSpPr>
          <p:spPr>
            <a:xfrm>
              <a:off x="628015" y="78441"/>
              <a:ext cx="254598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                                         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84219" y="0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916905" y="3494177"/>
            <a:ext cx="4042909" cy="830997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err="1" smtClean="0">
                <a:solidFill>
                  <a:srgbClr val="7030A0"/>
                </a:solidFill>
              </a:rPr>
              <a:t>Đèn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giao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có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tác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dụng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gì</a:t>
            </a:r>
            <a:r>
              <a:rPr lang="en-US" sz="2400" dirty="0" smtClean="0">
                <a:solidFill>
                  <a:srgbClr val="7030A0"/>
                </a:solidFill>
              </a:rPr>
              <a:t> ?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7731" y="371807"/>
            <a:ext cx="35700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727032" y="1511499"/>
            <a:ext cx="2454442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03270" y="1860414"/>
            <a:ext cx="2716467" cy="0"/>
          </a:xfrm>
          <a:prstGeom prst="line">
            <a:avLst/>
          </a:prstGeom>
          <a:ln w="28575">
            <a:solidFill>
              <a:srgbClr val="D50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803270" y="3415768"/>
            <a:ext cx="4315327" cy="1200329"/>
          </a:xfrm>
          <a:prstGeom prst="rect">
            <a:avLst/>
          </a:prstGeom>
          <a:solidFill>
            <a:srgbClr val="FFE48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400" dirty="0" smtClean="0">
                <a:solidFill>
                  <a:srgbClr val="7030A0"/>
                </a:solidFill>
              </a:rPr>
              <a:t>c. </a:t>
            </a:r>
            <a:r>
              <a:rPr lang="en-US" sz="2400" dirty="0" err="1">
                <a:solidFill>
                  <a:srgbClr val="7030A0"/>
                </a:solidFill>
              </a:rPr>
              <a:t>N</a:t>
            </a:r>
            <a:r>
              <a:rPr lang="en-US" sz="2400" dirty="0" err="1" smtClean="0">
                <a:solidFill>
                  <a:srgbClr val="7030A0"/>
                </a:solidFill>
              </a:rPr>
              <a:t>ếu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không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có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đèn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giao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thông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thì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việc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đi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lại</a:t>
            </a:r>
            <a:r>
              <a:rPr lang="en-US" sz="2400" dirty="0" smtClean="0">
                <a:solidFill>
                  <a:srgbClr val="7030A0"/>
                </a:solidFill>
              </a:rPr>
              <a:t> ở </a:t>
            </a:r>
            <a:r>
              <a:rPr lang="en-US" sz="2400" dirty="0" err="1" smtClean="0">
                <a:solidFill>
                  <a:srgbClr val="7030A0"/>
                </a:solidFill>
              </a:rPr>
              <a:t>các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đường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phố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sẽ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như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thế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nào</a:t>
            </a:r>
            <a:r>
              <a:rPr lang="en-US" sz="2400" dirty="0" smtClean="0">
                <a:solidFill>
                  <a:srgbClr val="7030A0"/>
                </a:solidFill>
              </a:rPr>
              <a:t>?</a:t>
            </a:r>
            <a:endParaRPr lang="en-US" sz="2400" dirty="0">
              <a:solidFill>
                <a:srgbClr val="7030A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916905" y="2266060"/>
            <a:ext cx="32645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03270" y="2635028"/>
            <a:ext cx="33782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660105" y="1876568"/>
            <a:ext cx="637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39704" y="3008823"/>
            <a:ext cx="1652668" cy="389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82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23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73267" y="1319645"/>
            <a:ext cx="7512839" cy="1664805"/>
            <a:chOff x="119232" y="1438628"/>
            <a:chExt cx="8826648" cy="21944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1438628"/>
              <a:ext cx="8641080" cy="8001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" y="2604249"/>
              <a:ext cx="8747760" cy="8099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flipH="1">
              <a:off x="119232" y="1588863"/>
              <a:ext cx="1099787" cy="1054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dirty="0" smtClean="0">
                  <a:latin typeface="HP001 4 hàng" panose="020B0603050302020204" pitchFamily="34" charset="0"/>
                </a:rPr>
                <a:t>X</a:t>
              </a:r>
              <a:endParaRPr lang="en-US" sz="46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flipH="1">
              <a:off x="119841" y="3024553"/>
              <a:ext cx="568360" cy="60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HP001 4 hàng" panose="020B0603050302020204" pitchFamily="34" charset="0"/>
                </a:rPr>
                <a:t>X</a:t>
              </a:r>
              <a:endParaRPr lang="en-US" sz="24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60348" y="361310"/>
            <a:ext cx="101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3271476" y="252278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P001 4 hàng" panose="020B0603050302020204" pitchFamily="34" charset="0"/>
              </a:rPr>
              <a:t>X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7494569" y="2526875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HP001 4 hàng" panose="020B0603050302020204" pitchFamily="34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244592" y="1434227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HP001 4 hàng" panose="020B0603050302020204" pitchFamily="34" charset="0"/>
              </a:rPr>
              <a:t>X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331505" y="1424488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HP001 4 hàng" panose="020B0603050302020204" pitchFamily="34" charset="0"/>
              </a:rPr>
              <a:t>X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7415356" y="1424489"/>
            <a:ext cx="936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HP001 4 hàng" panose="020B0603050302020204" pitchFamily="34" charset="0"/>
              </a:rPr>
              <a:t>X</a:t>
            </a:r>
            <a:endParaRPr lang="en-US" sz="4600" b="1" dirty="0">
              <a:latin typeface="HP001 4 hàng" panose="020B06030503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5370496" y="2523692"/>
            <a:ext cx="4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P001 4 hàng" panose="020B0603050302020204" pitchFamily="34" charset="0"/>
              </a:rPr>
              <a:t>X</a:t>
            </a:r>
            <a:endParaRPr lang="en-US" sz="24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60348" y="361310"/>
            <a:ext cx="2683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18086" y="1479504"/>
            <a:ext cx="7422038" cy="2124344"/>
            <a:chOff x="918086" y="1253081"/>
            <a:chExt cx="7422038" cy="2124344"/>
          </a:xfrm>
        </p:grpSpPr>
        <p:grpSp>
          <p:nvGrpSpPr>
            <p:cNvPr id="2" name="Group 1"/>
            <p:cNvGrpSpPr/>
            <p:nvPr/>
          </p:nvGrpSpPr>
          <p:grpSpPr>
            <a:xfrm>
              <a:off x="918086" y="1253081"/>
              <a:ext cx="7422038" cy="2124344"/>
              <a:chOff x="918086" y="1253081"/>
              <a:chExt cx="7422038" cy="212434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918086" y="1253081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/>
              <p:cNvGrpSpPr/>
              <p:nvPr/>
            </p:nvGrpSpPr>
            <p:grpSpPr>
              <a:xfrm>
                <a:off x="918086" y="2301963"/>
                <a:ext cx="7422038" cy="1075462"/>
                <a:chOff x="1173267" y="1319645"/>
                <a:chExt cx="7422038" cy="1075462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319645"/>
                  <a:ext cx="7354892" cy="606985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flipH="1">
                  <a:off x="1173267" y="1433619"/>
                  <a:ext cx="936088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600" b="1" dirty="0">
                    <a:latin typeface="HP001 4 hàng" panose="020B0603050302020204" pitchFamily="34" charset="0"/>
                  </a:endParaRPr>
                </a:p>
              </p:txBody>
            </p: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40413" y="1788122"/>
                  <a:ext cx="7354892" cy="606985"/>
                </a:xfrm>
                <a:prstGeom prst="rect">
                  <a:avLst/>
                </a:prstGeom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 flipH="1">
                <a:off x="1013508" y="1585810"/>
                <a:ext cx="16420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đ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Ηϛ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u </a:t>
                </a:r>
                <a:r>
                  <a:rPr lang="el-GR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δΗϜ</a:t>
                </a:r>
                <a:r>
                  <a:rPr lang="en-US" sz="2400" b="1" dirty="0">
                    <a:solidFill>
                      <a:srgbClr val="0418AC"/>
                    </a:solidFill>
                    <a:latin typeface="HP001 4 hàng" panose="020B0603050302020204" pitchFamily="34" charset="0"/>
                  </a:rPr>
                  <a:t>n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 flipH="1">
              <a:off x="3544277" y="1574078"/>
              <a:ext cx="1686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đ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Ηϛ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u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δΗϜ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6097872" y="1573708"/>
              <a:ext cx="1705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đ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Ηϛ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u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δΗϜ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931254" y="2627795"/>
              <a:ext cx="1631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giao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Ūg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544560" y="2627795"/>
              <a:ext cx="1788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giao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Ūg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107396" y="2629969"/>
              <a:ext cx="16962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giao</a:t>
              </a:r>
              <a:r>
                <a:rPr lang="en-US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 </a:t>
              </a:r>
              <a:r>
                <a:rPr lang="el-GR" sz="2400" b="1" dirty="0">
                  <a:solidFill>
                    <a:srgbClr val="0418AC"/>
                  </a:solidFill>
                  <a:latin typeface="HP001 4 hàng" panose="020B0603050302020204" pitchFamily="34" charset="0"/>
                </a:rPr>
                <a:t>κ</a:t>
              </a:r>
              <a:r>
                <a:rPr lang="en-US" sz="2400" b="1" dirty="0" err="1">
                  <a:solidFill>
                    <a:srgbClr val="0418AC"/>
                  </a:solidFill>
                  <a:latin typeface="HP001 4 hàng" panose="020B0603050302020204" pitchFamily="34" charset="0"/>
                </a:rPr>
                <a:t>Ūg</a:t>
              </a:r>
              <a:endParaRPr lang="en-US" sz="2400" b="1" dirty="0">
                <a:solidFill>
                  <a:srgbClr val="0418AC"/>
                </a:solidFill>
                <a:latin typeface="HP001 4 hàng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8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76491" y="138843"/>
            <a:ext cx="7278447" cy="520995"/>
            <a:chOff x="1476491" y="138843"/>
            <a:chExt cx="7278447" cy="520995"/>
          </a:xfrm>
        </p:grpSpPr>
        <p:sp>
          <p:nvSpPr>
            <p:cNvPr id="4" name="TextBox 3"/>
            <p:cNvSpPr txBox="1"/>
            <p:nvPr/>
          </p:nvSpPr>
          <p:spPr>
            <a:xfrm>
              <a:off x="1716879" y="161069"/>
              <a:ext cx="70380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/>
                  </a:solidFill>
                </a:rPr>
                <a:t>  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Viết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vào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vở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trả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lời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cho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2400" dirty="0" smtClean="0">
                  <a:solidFill>
                    <a:schemeClr val="tx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hỏi</a:t>
              </a:r>
              <a:r>
                <a:rPr lang="en-US" sz="2400" dirty="0" smtClean="0">
                  <a:solidFill>
                    <a:schemeClr val="tx1"/>
                  </a:solidFill>
                </a:rPr>
                <a:t> c ở </a:t>
              </a:r>
              <a:r>
                <a:rPr lang="en-US" sz="2400" dirty="0" err="1" smtClean="0">
                  <a:solidFill>
                    <a:schemeClr val="tx1"/>
                  </a:solidFill>
                </a:rPr>
                <a:t>mục</a:t>
              </a:r>
              <a:r>
                <a:rPr lang="en-US" sz="2400" dirty="0" smtClean="0">
                  <a:solidFill>
                    <a:schemeClr val="tx1"/>
                  </a:solidFill>
                </a:rPr>
                <a:t> 3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76491" y="138843"/>
              <a:ext cx="480776" cy="520995"/>
            </a:xfrm>
            <a:prstGeom prst="ellipse">
              <a:avLst/>
            </a:prstGeom>
            <a:solidFill>
              <a:srgbClr val="C86A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solidFill>
                    <a:schemeClr val="bg1"/>
                  </a:solidFill>
                </a:rPr>
                <a:t>4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965" y="1427917"/>
            <a:ext cx="7593874" cy="2360311"/>
            <a:chOff x="194040" y="1650177"/>
            <a:chExt cx="8743950" cy="27422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040" y="224514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49794" y="2701929"/>
              <a:ext cx="8082518" cy="607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Đèn</a:t>
              </a:r>
              <a:r>
                <a:rPr lang="en-US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giao</a:t>
              </a:r>
              <a:r>
                <a:rPr lang="en-US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κ</a:t>
              </a:r>
              <a:r>
                <a:rPr lang="en-US" sz="2800" b="1" dirty="0" err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Ūg</a:t>
              </a:r>
              <a:r>
                <a:rPr lang="en-US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có</a:t>
              </a:r>
              <a:r>
                <a:rPr lang="en-US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ba</a:t>
              </a:r>
              <a:r>
                <a:rPr lang="en-US" sz="2800" b="1" dirty="0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800" b="1" dirty="0" err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jàu</a:t>
              </a:r>
              <a:r>
                <a:rPr lang="en-US" sz="2800" b="1">
                  <a:solidFill>
                    <a:srgbClr val="002F8E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.</a:t>
              </a:r>
              <a:endParaRPr lang="en-US" sz="2800" b="1" dirty="0">
                <a:solidFill>
                  <a:srgbClr val="002F8E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4788" y="1650177"/>
              <a:ext cx="1277421" cy="536379"/>
            </a:xfrm>
            <a:prstGeom prst="rect">
              <a:avLst/>
            </a:prstGeom>
            <a:solidFill>
              <a:srgbClr val="009242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chemeClr val="bg1"/>
                  </a:solidFill>
                </a:rPr>
                <a:t>   Viết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87235" y="921558"/>
            <a:ext cx="8219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(….            )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7345" y="936946"/>
            <a:ext cx="1127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solidFill>
                  <a:srgbClr val="0418AC"/>
                </a:solidFill>
              </a:rPr>
              <a:t>b</a:t>
            </a:r>
            <a:r>
              <a:rPr lang="en-US" sz="2200" dirty="0" err="1" smtClean="0">
                <a:solidFill>
                  <a:srgbClr val="0418AC"/>
                </a:solidFill>
              </a:rPr>
              <a:t>a</a:t>
            </a:r>
            <a:r>
              <a:rPr lang="en-US" sz="2200" dirty="0" smtClean="0">
                <a:solidFill>
                  <a:srgbClr val="0418AC"/>
                </a:solidFill>
              </a:rPr>
              <a:t> </a:t>
            </a:r>
            <a:r>
              <a:rPr lang="en-US" sz="2200" dirty="0" err="1" smtClean="0">
                <a:solidFill>
                  <a:srgbClr val="0418AC"/>
                </a:solidFill>
              </a:rPr>
              <a:t>màu</a:t>
            </a:r>
            <a:endParaRPr lang="en-US" sz="2200" dirty="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5" y="844739"/>
            <a:ext cx="7424860" cy="3903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6695" y="193103"/>
            <a:ext cx="761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26980" y="176448"/>
            <a:ext cx="554406" cy="539875"/>
          </a:xfrm>
          <a:prstGeom prst="ellipse">
            <a:avLst/>
          </a:prstGeom>
          <a:solidFill>
            <a:srgbClr val="00B0F0"/>
          </a:solidFill>
          <a:ln>
            <a:solidFill>
              <a:srgbClr val="159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9144000" cy="1942907"/>
            <a:chOff x="0" y="0"/>
            <a:chExt cx="9144000" cy="19429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144000" cy="1942907"/>
            </a:xfrm>
            <a:prstGeom prst="rect">
              <a:avLst/>
            </a:prstGeom>
            <a:ln>
              <a:solidFill>
                <a:srgbClr val="57D3FF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002972" y="405052"/>
              <a:ext cx="45823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 EM CẦN BIẾT</a:t>
              </a:r>
              <a:endPara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91625" cy="5283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29" y="2827238"/>
            <a:ext cx="1061844" cy="2564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26" y="2028287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287" y="1709530"/>
            <a:ext cx="4125201" cy="16300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endParaRPr lang="en-US" sz="54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3" y="1953039"/>
            <a:ext cx="1212574" cy="1143000"/>
          </a:xfrm>
          <a:prstGeom prst="ellipse">
            <a:avLst/>
          </a:prstGeom>
          <a:solidFill>
            <a:srgbClr val="00B0F0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8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90" y="-35406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87" y="164387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8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32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90" y="1709530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52280" y="-33291"/>
            <a:ext cx="28248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1547" y="96852"/>
            <a:ext cx="12105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893BC3"/>
                </a:solidFill>
              </a:rPr>
              <a:t>Đọc</a:t>
            </a:r>
            <a:r>
              <a:rPr lang="en-US" sz="2000" dirty="0" smtClean="0">
                <a:solidFill>
                  <a:srgbClr val="893BC3"/>
                </a:solidFill>
              </a:rPr>
              <a:t> </a:t>
            </a:r>
            <a:r>
              <a:rPr lang="en-US" sz="2000" dirty="0" err="1" smtClean="0">
                <a:solidFill>
                  <a:srgbClr val="893BC3"/>
                </a:solidFill>
              </a:rPr>
              <a:t>mẫu</a:t>
            </a:r>
            <a:endParaRPr lang="en-US" sz="2000" dirty="0">
              <a:solidFill>
                <a:srgbClr val="893BC3"/>
              </a:solidFill>
            </a:endParaRPr>
          </a:p>
        </p:txBody>
      </p:sp>
      <p:sp>
        <p:nvSpPr>
          <p:cNvPr id="14" name="Text Box 1"/>
          <p:cNvSpPr txBox="1"/>
          <p:nvPr/>
        </p:nvSpPr>
        <p:spPr>
          <a:xfrm>
            <a:off x="1672937" y="572266"/>
            <a:ext cx="6583498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Ở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(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[hanhtrangso.nxbgd.vn] Đọc_ Đèn giao thông_HTS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6290" y="2154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97" y="1246560"/>
            <a:ext cx="9715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43036" y="0"/>
            <a:ext cx="282481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2895" y="4501351"/>
            <a:ext cx="32480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Đọc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nối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từng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câu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lần</a:t>
            </a:r>
            <a:r>
              <a:rPr lang="en-US" sz="2000" dirty="0" smtClean="0">
                <a:solidFill>
                  <a:schemeClr val="tx1"/>
                </a:solidFill>
              </a:rPr>
              <a:t> 1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2154" y="4530531"/>
            <a:ext cx="44999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Luyện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từ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ngữ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đọc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khó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hiểu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5" name="Text Box 1"/>
          <p:cNvSpPr txBox="1"/>
          <p:nvPr/>
        </p:nvSpPr>
        <p:spPr>
          <a:xfrm>
            <a:off x="1787236" y="435505"/>
            <a:ext cx="653154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Ở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xộn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Tuân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khiển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đảm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                             (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sz="20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</a:t>
            </a:r>
            <a:endParaRPr lang="en-US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86" y="1169843"/>
            <a:ext cx="971550" cy="25336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905000" y="1474827"/>
            <a:ext cx="1245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76726" y="2818353"/>
            <a:ext cx="1245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59179" y="3167269"/>
            <a:ext cx="8755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93494" y="4177921"/>
            <a:ext cx="8274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90149" y="878305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246591" y="1186069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092615" y="1509849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816517" y="1825451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228544" y="2206070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553203" y="2533981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534654" y="3213293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067847" y="3886383"/>
            <a:ext cx="84221" cy="29153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1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02100" y="1073783"/>
            <a:ext cx="7626175" cy="1303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202100" y="2573980"/>
            <a:ext cx="73753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172376" y="339543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429122" y="1240111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169418" y="1202376"/>
            <a:ext cx="96819" cy="523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712919" y="1868161"/>
            <a:ext cx="175709" cy="539491"/>
            <a:chOff x="8299525" y="1442232"/>
            <a:chExt cx="175709" cy="539491"/>
          </a:xfrm>
        </p:grpSpPr>
        <p:cxnSp>
          <p:nvCxnSpPr>
            <p:cNvPr id="9" name="Straight Connector 8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>
            <a:off x="3308684" y="1884432"/>
            <a:ext cx="106716" cy="473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749842" y="2722632"/>
            <a:ext cx="106716" cy="473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133322" y="2746695"/>
            <a:ext cx="106716" cy="473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82663" y="3420464"/>
            <a:ext cx="106716" cy="473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677149" y="3354730"/>
            <a:ext cx="175709" cy="539491"/>
            <a:chOff x="8299525" y="1442232"/>
            <a:chExt cx="175709" cy="539491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 flipH="1">
            <a:off x="1938610" y="3981937"/>
            <a:ext cx="106716" cy="4737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256844" y="3955438"/>
            <a:ext cx="175709" cy="539491"/>
            <a:chOff x="8299525" y="1442232"/>
            <a:chExt cx="175709" cy="539491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8378415" y="1458503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8299525" y="1442232"/>
              <a:ext cx="96819" cy="52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205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72096" y="108284"/>
            <a:ext cx="7515126" cy="4892931"/>
            <a:chOff x="815686" y="0"/>
            <a:chExt cx="7515126" cy="4892931"/>
          </a:xfrm>
        </p:grpSpPr>
        <p:sp>
          <p:nvSpPr>
            <p:cNvPr id="6" name="TextBox 5"/>
            <p:cNvSpPr txBox="1"/>
            <p:nvPr/>
          </p:nvSpPr>
          <p:spPr>
            <a:xfrm>
              <a:off x="3243036" y="0"/>
              <a:ext cx="282481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32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endPara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 Box 1"/>
            <p:cNvSpPr txBox="1"/>
            <p:nvPr/>
          </p:nvSpPr>
          <p:spPr>
            <a:xfrm>
              <a:off x="1787236" y="435505"/>
              <a:ext cx="6531544" cy="4124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Ở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ngã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: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phương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tiện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di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chuyển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chậm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trước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dừng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khiển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phố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xộn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hiểm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Tuân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khiển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thông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bảo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đảm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an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200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200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2000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                         ( </a:t>
              </a:r>
              <a:r>
                <a:rPr lang="en-US" sz="2000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Trung</a:t>
              </a:r>
              <a:r>
                <a:rPr lang="en-US" sz="2000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Kiên</a:t>
              </a:r>
              <a:r>
                <a:rPr lang="en-US" sz="2000" i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)</a:t>
              </a:r>
              <a:endPara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686" y="1169843"/>
              <a:ext cx="971550" cy="253365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5390149" y="878305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246591" y="1186069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7092615" y="1509849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816517" y="1825451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228544" y="2206070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553203" y="2533981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534654" y="3213293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6067847" y="3886383"/>
              <a:ext cx="84221" cy="29153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276726" y="4492821"/>
              <a:ext cx="37697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0070C0"/>
                  </a:solidFill>
                </a:rPr>
                <a:t>Đọc</a:t>
              </a:r>
              <a:r>
                <a:rPr lang="en-US" sz="2000" dirty="0" smtClean="0">
                  <a:solidFill>
                    <a:srgbClr val="0070C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70C0"/>
                  </a:solidFill>
                </a:rPr>
                <a:t>nối</a:t>
              </a:r>
              <a:r>
                <a:rPr lang="en-US" sz="2000" dirty="0" smtClean="0">
                  <a:solidFill>
                    <a:srgbClr val="0070C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70C0"/>
                  </a:solidFill>
                </a:rPr>
                <a:t>tiếp</a:t>
              </a:r>
              <a:r>
                <a:rPr lang="en-US" sz="2000" dirty="0" smtClean="0">
                  <a:solidFill>
                    <a:srgbClr val="0070C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70C0"/>
                  </a:solidFill>
                </a:rPr>
                <a:t>câu</a:t>
              </a:r>
              <a:r>
                <a:rPr lang="en-US" sz="2000" dirty="0" smtClean="0">
                  <a:solidFill>
                    <a:srgbClr val="0070C0"/>
                  </a:solidFill>
                </a:rPr>
                <a:t> </a:t>
              </a:r>
              <a:r>
                <a:rPr lang="en-US" sz="2000" dirty="0" err="1" smtClean="0">
                  <a:solidFill>
                    <a:srgbClr val="0070C0"/>
                  </a:solidFill>
                </a:rPr>
                <a:t>lần</a:t>
              </a:r>
              <a:r>
                <a:rPr lang="en-US" sz="2000" dirty="0" smtClean="0">
                  <a:solidFill>
                    <a:srgbClr val="0070C0"/>
                  </a:solidFill>
                </a:rPr>
                <a:t> 2</a:t>
              </a:r>
              <a:endParaRPr lang="en-US" sz="20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7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4806</TotalTime>
  <Words>1080</Words>
  <PresentationFormat>On-screen Show (16:9)</PresentationFormat>
  <Paragraphs>93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Times New Roman</vt:lpstr>
      <vt:lpstr>Arial</vt:lpstr>
      <vt:lpstr>Quicksand Medium</vt:lpstr>
      <vt:lpstr>Calibri Light</vt:lpstr>
      <vt:lpstr>Arial-Rounded</vt:lpstr>
      <vt:lpstr>Calibri</vt:lpstr>
      <vt:lpstr>Lato</vt:lpstr>
      <vt:lpstr>HP001 4 hàng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2021-03-12T05:10:51Z</dcterms:modified>
</cp:coreProperties>
</file>