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258" r:id="rId5"/>
    <p:sldId id="1088" r:id="rId6"/>
    <p:sldId id="1090" r:id="rId7"/>
    <p:sldId id="1091" r:id="rId8"/>
    <p:sldId id="1092" r:id="rId9"/>
    <p:sldId id="1093" r:id="rId10"/>
    <p:sldId id="1094" r:id="rId11"/>
    <p:sldId id="1063" r:id="rId12"/>
    <p:sldId id="1095" r:id="rId13"/>
    <p:sldId id="1096" r:id="rId14"/>
    <p:sldId id="259" r:id="rId15"/>
    <p:sldId id="1097" r:id="rId16"/>
    <p:sldId id="1098" r:id="rId17"/>
    <p:sldId id="262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Yeseva One" panose="00000500000000000000" charset="0"/>
                <a:ea typeface="Yeseva One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Yeseva One" panose="00000500000000000000" charset="0"/>
                <a:ea typeface="Yeseva One" panose="00000500000000000000" charset="0"/>
              </a:defRPr>
            </a:lvl1pPr>
          </a:lstStyle>
          <a:p>
            <a:fld id="{FF692E56-466D-42BC-AD57-7A0E7CBEE3E3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Yeseva One" panose="00000500000000000000" charset="0"/>
                <a:ea typeface="Yeseva One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Yeseva One" panose="00000500000000000000" charset="0"/>
                <a:ea typeface="Yeseva One" panose="00000500000000000000" charset="0"/>
              </a:defRPr>
            </a:lvl1pPr>
          </a:lstStyle>
          <a:p>
            <a:fld id="{5B490227-9102-458A-BB7E-A51E508A02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Yeseva One" panose="00000500000000000000" charset="0"/>
        <a:ea typeface="Yeseva One" panose="00000500000000000000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Yeseva One" panose="00000500000000000000" charset="0"/>
        <a:ea typeface="Yeseva One" panose="00000500000000000000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Yeseva One" panose="00000500000000000000" charset="0"/>
        <a:ea typeface="Yeseva One" panose="00000500000000000000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Yeseva One" panose="00000500000000000000" charset="0"/>
        <a:ea typeface="Yeseva One" panose="00000500000000000000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Yeseva One" panose="00000500000000000000" charset="0"/>
        <a:ea typeface="Yeseva One" panose="00000500000000000000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25A32-1DB0-4B07-91C0-BDA738AA9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272486-5C94-471E-97E7-7BC9FA579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B93E8-FCBA-431D-B2DF-A4CCACFDB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DA4C-4AF5-447F-9885-942FD0E9C5C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585FB-459E-4B43-8196-CE56873A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3C30C-0E59-4EA4-B1A5-97DDAD71D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5222-49FA-4228-90A1-737FD5A4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85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1F7BB-51E9-4690-B60B-65367D386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1E50F-A880-4F26-9D8F-E14F6CF75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CA948-C965-4124-902B-AAD2323FE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DA4C-4AF5-447F-9885-942FD0E9C5C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F761-5F90-4819-B645-0E8D4E7A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B7B59-B7D4-461F-8D1A-D63CD434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5222-49FA-4228-90A1-737FD5A4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71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B50AE-973E-47E8-A01E-6F775F3C6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137D8-EE69-4A26-86D4-1246C3BA2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AC37D-9DC1-45CE-A003-EAB6F8C7E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DA4C-4AF5-447F-9885-942FD0E9C5C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F89C9-4116-4F32-877D-54D680688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D079C-08BC-40F2-83ED-329A49DD6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5222-49FA-4228-90A1-737FD5A4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0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B071E-1D38-46AE-8873-FE77E02F3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1A7C6-8D81-469D-9CB1-AE9F740C7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C1111-6A62-4FDF-8D83-B91891529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2D2F02-39B7-41D0-A157-41E0F505D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DA4C-4AF5-447F-9885-942FD0E9C5C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D57B9-0613-4A76-8268-3B4D5F1BE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AAEC1-2218-41E6-9F0F-5FBB0F398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5222-49FA-4228-90A1-737FD5A4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91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12DD-2939-460C-BC00-4E1FE8786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B6393-6033-421E-BBB7-C37DB662B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59F75-D464-49CF-A031-119E4E138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37ED3-0DC0-4312-8562-FD59E1FC9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9EA1A-AA5A-4DC8-B66C-1B0AE3688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C33B7-3244-4102-B111-666C620E7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DA4C-4AF5-447F-9885-942FD0E9C5C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B23693-76B0-4BE1-9BE5-14C0E46B0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2521B2-187B-4D76-856D-E27BB443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5222-49FA-4228-90A1-737FD5A4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2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2F1D-C370-4730-B119-683B87714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93756-7222-4CB5-8D9D-F938EEC03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DA4C-4AF5-447F-9885-942FD0E9C5C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47B87-E5DF-4CB0-863B-7EACDA427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5E65E-8D1E-4E39-8007-FDC92889B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5222-49FA-4228-90A1-737FD5A4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05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C48A0C-6B9A-4E1B-8927-F864C0C6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DA4C-4AF5-447F-9885-942FD0E9C5C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292F60-C365-48FE-94E0-EB1378578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50EBA-3393-473E-AF7D-CA85986FB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5222-49FA-4228-90A1-737FD5A4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7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6D67A-33B1-48AD-B584-9DA508ECC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38DA5-EC6D-4309-89A7-950E737C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570C5-F486-4619-BC00-2352A1AA5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F9C55-218B-4C65-A045-032D4663C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DA4C-4AF5-447F-9885-942FD0E9C5C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64B50-4555-40CA-B29E-4323AB9DD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5D23A-8009-466F-9725-9E1369B4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5222-49FA-4228-90A1-737FD5A4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9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3B5E-9D85-4A34-A2C9-990E5519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A0E017-9E57-492C-839B-DCAA9B96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720A4-949E-4945-92B3-C682AC81E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6D671-7757-4389-8C8F-1D23893FF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DA4C-4AF5-447F-9885-942FD0E9C5C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1E22F-7807-4454-BB3C-0B0EDA198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17E19-BF83-4806-8A0E-BCBB549E3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5222-49FA-4228-90A1-737FD5A4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57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D6DA0-06DE-4458-8A5A-004C78661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1C6B8-1105-4D09-BFDF-C1E87164E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BFAE1-C3EF-4396-8C76-52FEAA4AD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DA4C-4AF5-447F-9885-942FD0E9C5C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AC1DA-5930-4EE1-9B97-FD5E7A25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ED8E6-0ADD-4D8C-9A62-C297616A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5222-49FA-4228-90A1-737FD5A4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22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C03B73-7B21-432D-8296-6073D9EE7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C470BD-7F07-4994-9F8B-29B6602EA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80BD0-E53F-4458-B52E-11551FE3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DA4C-4AF5-447F-9885-942FD0E9C5C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09BDC-EB22-4E67-99DD-CD8362B72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82EE5-315C-41CC-B038-24DE1AF8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5222-49FA-4228-90A1-737FD5A4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0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-1" r="2801" b="10600"/>
          <a:stretch>
            <a:fillRect/>
          </a:stretch>
        </p:blipFill>
        <p:spPr>
          <a:xfrm rot="19622740">
            <a:off x="8200525" y="4771014"/>
            <a:ext cx="4705524" cy="2910127"/>
          </a:xfrm>
          <a:custGeom>
            <a:avLst/>
            <a:gdLst>
              <a:gd name="connsiteX0" fmla="*/ 4743355 w 6628787"/>
              <a:gd name="connsiteY0" fmla="*/ 0 h 4099567"/>
              <a:gd name="connsiteX1" fmla="*/ 6628787 w 6628787"/>
              <a:gd name="connsiteY1" fmla="*/ 1222278 h 4099567"/>
              <a:gd name="connsiteX2" fmla="*/ 4763512 w 6628787"/>
              <a:gd name="connsiteY2" fmla="*/ 4099567 h 4099567"/>
              <a:gd name="connsiteX3" fmla="*/ 0 w 6628787"/>
              <a:gd name="connsiteY3" fmla="*/ 1011501 h 4099567"/>
              <a:gd name="connsiteX4" fmla="*/ 655731 w 6628787"/>
              <a:gd name="connsiteY4" fmla="*/ 0 h 409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787" h="4099567">
                <a:moveTo>
                  <a:pt x="4743355" y="0"/>
                </a:moveTo>
                <a:lnTo>
                  <a:pt x="6628787" y="1222278"/>
                </a:lnTo>
                <a:lnTo>
                  <a:pt x="4763512" y="4099567"/>
                </a:lnTo>
                <a:lnTo>
                  <a:pt x="0" y="1011501"/>
                </a:lnTo>
                <a:lnTo>
                  <a:pt x="655731" y="0"/>
                </a:lnTo>
                <a:close/>
              </a:path>
            </a:pathLst>
          </a:cu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60114" r="42924" b="4711"/>
          <a:stretch>
            <a:fillRect/>
          </a:stretch>
        </p:blipFill>
        <p:spPr>
          <a:xfrm>
            <a:off x="0" y="0"/>
            <a:ext cx="3943350" cy="213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Yeseva One" panose="00000500000000000000" charset="0"/>
                <a:ea typeface="Yeseva One" panose="00000500000000000000" charset="0"/>
              </a:defRPr>
            </a:lvl1pPr>
          </a:lstStyle>
          <a:p>
            <a:fld id="{1B269858-CEA9-439B-BDE7-EFB626ADBE1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Yeseva One" panose="00000500000000000000" charset="0"/>
                <a:ea typeface="Yeseva One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Yeseva One" panose="00000500000000000000" charset="0"/>
                <a:ea typeface="Yeseva One" panose="00000500000000000000" charset="0"/>
              </a:defRPr>
            </a:lvl1pPr>
          </a:lstStyle>
          <a:p>
            <a:fld id="{DF6323F8-F30E-4440-854E-5B1A55CAD6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Yeseva One" panose="00000500000000000000" charset="0"/>
          <a:ea typeface="Yeseva One" panose="0000050000000000000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Yeseva One" panose="00000500000000000000" charset="0"/>
          <a:ea typeface="Yeseva One" panose="0000050000000000000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Yeseva One" panose="00000500000000000000" charset="0"/>
          <a:ea typeface="Yeseva One" panose="0000050000000000000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Yeseva One" panose="00000500000000000000" charset="0"/>
          <a:ea typeface="Yeseva One" panose="0000050000000000000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Yeseva One" panose="00000500000000000000" charset="0"/>
          <a:ea typeface="Yeseva One" panose="0000050000000000000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FA02C9-FAE4-4949-94F3-5D824C1D0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4C456-90AD-40AC-B6A6-847CAB3BF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1A810-62FA-48DD-99EB-3CFCA38EC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BDA4C-4AF5-447F-9885-942FD0E9C5C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CD80F-CD65-435B-A810-97B259953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EE4E3-A125-4B5D-9932-C4ABAF96A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E5222-49FA-4228-90A1-737FD5A4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0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4127500"/>
          </a:xfrm>
          <a:custGeom>
            <a:avLst/>
            <a:gdLst>
              <a:gd name="connsiteX0" fmla="*/ 0 w 12192000"/>
              <a:gd name="connsiteY0" fmla="*/ 0 h 4127500"/>
              <a:gd name="connsiteX1" fmla="*/ 12192000 w 12192000"/>
              <a:gd name="connsiteY1" fmla="*/ 0 h 4127500"/>
              <a:gd name="connsiteX2" fmla="*/ 12192000 w 12192000"/>
              <a:gd name="connsiteY2" fmla="*/ 1075765 h 4127500"/>
              <a:gd name="connsiteX3" fmla="*/ 10693101 w 12192000"/>
              <a:gd name="connsiteY3" fmla="*/ 1075765 h 4127500"/>
              <a:gd name="connsiteX4" fmla="*/ 10693101 w 12192000"/>
              <a:gd name="connsiteY4" fmla="*/ 1409252 h 4127500"/>
              <a:gd name="connsiteX5" fmla="*/ 5550946 w 12192000"/>
              <a:gd name="connsiteY5" fmla="*/ 1409252 h 4127500"/>
              <a:gd name="connsiteX6" fmla="*/ 5550946 w 12192000"/>
              <a:gd name="connsiteY6" fmla="*/ 4127500 h 4127500"/>
              <a:gd name="connsiteX7" fmla="*/ 0 w 12192000"/>
              <a:gd name="connsiteY7" fmla="*/ 41275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127500">
                <a:moveTo>
                  <a:pt x="0" y="0"/>
                </a:moveTo>
                <a:lnTo>
                  <a:pt x="12192000" y="0"/>
                </a:lnTo>
                <a:lnTo>
                  <a:pt x="12192000" y="1075765"/>
                </a:lnTo>
                <a:lnTo>
                  <a:pt x="10693101" y="1075765"/>
                </a:lnTo>
                <a:lnTo>
                  <a:pt x="10693101" y="1409252"/>
                </a:lnTo>
                <a:lnTo>
                  <a:pt x="5550946" y="1409252"/>
                </a:lnTo>
                <a:lnTo>
                  <a:pt x="5550946" y="4127500"/>
                </a:lnTo>
                <a:lnTo>
                  <a:pt x="0" y="412750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15"/>
          <a:stretch>
            <a:fillRect/>
          </a:stretch>
        </p:blipFill>
        <p:spPr>
          <a:xfrm>
            <a:off x="4050352" y="3055172"/>
            <a:ext cx="8141648" cy="380282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87400" y="2230755"/>
            <a:ext cx="106699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BÀI 1: DAO ĐỘNG ĐIỀU HÒA</a:t>
            </a:r>
            <a:endParaRPr lang="zh-CN" altLang="en-US" sz="6000" b="1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 bwMode="auto">
          <a:xfrm>
            <a:off x="359841" y="1835786"/>
            <a:ext cx="3478787" cy="3695079"/>
            <a:chOff x="2469" y="1167"/>
            <a:chExt cx="2509" cy="2665"/>
          </a:xfrm>
        </p:grpSpPr>
        <p:sp>
          <p:nvSpPr>
            <p:cNvPr id="33" name="Freeform: Shape 4"/>
            <p:cNvSpPr/>
            <p:nvPr/>
          </p:nvSpPr>
          <p:spPr bwMode="auto">
            <a:xfrm>
              <a:off x="4196" y="2445"/>
              <a:ext cx="720" cy="330"/>
            </a:xfrm>
            <a:custGeom>
              <a:avLst/>
              <a:gdLst>
                <a:gd name="T0" fmla="*/ 720 w 720"/>
                <a:gd name="T1" fmla="*/ 0 h 330"/>
                <a:gd name="T2" fmla="*/ 430 w 720"/>
                <a:gd name="T3" fmla="*/ 117 h 330"/>
                <a:gd name="T4" fmla="*/ 189 w 720"/>
                <a:gd name="T5" fmla="*/ 295 h 330"/>
                <a:gd name="T6" fmla="*/ 87 w 720"/>
                <a:gd name="T7" fmla="*/ 148 h 330"/>
                <a:gd name="T8" fmla="*/ 0 w 720"/>
                <a:gd name="T9" fmla="*/ 233 h 330"/>
                <a:gd name="T10" fmla="*/ 160 w 720"/>
                <a:gd name="T11" fmla="*/ 330 h 330"/>
                <a:gd name="T12" fmla="*/ 297 w 720"/>
                <a:gd name="T13" fmla="*/ 319 h 330"/>
                <a:gd name="T14" fmla="*/ 720 w 720"/>
                <a:gd name="T1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30">
                  <a:moveTo>
                    <a:pt x="720" y="0"/>
                  </a:moveTo>
                  <a:lnTo>
                    <a:pt x="430" y="117"/>
                  </a:lnTo>
                  <a:lnTo>
                    <a:pt x="189" y="295"/>
                  </a:lnTo>
                  <a:lnTo>
                    <a:pt x="87" y="148"/>
                  </a:lnTo>
                  <a:lnTo>
                    <a:pt x="0" y="233"/>
                  </a:lnTo>
                  <a:lnTo>
                    <a:pt x="160" y="330"/>
                  </a:lnTo>
                  <a:lnTo>
                    <a:pt x="297" y="319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325A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34" name="Freeform: Shape 5"/>
            <p:cNvSpPr/>
            <p:nvPr/>
          </p:nvSpPr>
          <p:spPr bwMode="auto">
            <a:xfrm>
              <a:off x="3166" y="1375"/>
              <a:ext cx="557" cy="377"/>
            </a:xfrm>
            <a:custGeom>
              <a:avLst/>
              <a:gdLst>
                <a:gd name="T0" fmla="*/ 0 w 557"/>
                <a:gd name="T1" fmla="*/ 0 h 377"/>
                <a:gd name="T2" fmla="*/ 0 w 557"/>
                <a:gd name="T3" fmla="*/ 87 h 377"/>
                <a:gd name="T4" fmla="*/ 384 w 557"/>
                <a:gd name="T5" fmla="*/ 259 h 377"/>
                <a:gd name="T6" fmla="*/ 404 w 557"/>
                <a:gd name="T7" fmla="*/ 377 h 377"/>
                <a:gd name="T8" fmla="*/ 557 w 557"/>
                <a:gd name="T9" fmla="*/ 306 h 377"/>
                <a:gd name="T10" fmla="*/ 556 w 557"/>
                <a:gd name="T11" fmla="*/ 235 h 377"/>
                <a:gd name="T12" fmla="*/ 0 w 557"/>
                <a:gd name="T1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377">
                  <a:moveTo>
                    <a:pt x="0" y="0"/>
                  </a:moveTo>
                  <a:lnTo>
                    <a:pt x="0" y="87"/>
                  </a:lnTo>
                  <a:lnTo>
                    <a:pt x="384" y="259"/>
                  </a:lnTo>
                  <a:lnTo>
                    <a:pt x="404" y="377"/>
                  </a:lnTo>
                  <a:lnTo>
                    <a:pt x="557" y="306"/>
                  </a:lnTo>
                  <a:lnTo>
                    <a:pt x="556" y="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35" name="Freeform: Shape 6"/>
            <p:cNvSpPr/>
            <p:nvPr/>
          </p:nvSpPr>
          <p:spPr bwMode="auto">
            <a:xfrm>
              <a:off x="3065" y="2649"/>
              <a:ext cx="212" cy="784"/>
            </a:xfrm>
            <a:custGeom>
              <a:avLst/>
              <a:gdLst>
                <a:gd name="T0" fmla="*/ 24 w 212"/>
                <a:gd name="T1" fmla="*/ 784 h 784"/>
                <a:gd name="T2" fmla="*/ 212 w 212"/>
                <a:gd name="T3" fmla="*/ 685 h 784"/>
                <a:gd name="T4" fmla="*/ 170 w 212"/>
                <a:gd name="T5" fmla="*/ 0 h 784"/>
                <a:gd name="T6" fmla="*/ 0 w 212"/>
                <a:gd name="T7" fmla="*/ 97 h 784"/>
                <a:gd name="T8" fmla="*/ 24 w 212"/>
                <a:gd name="T9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784">
                  <a:moveTo>
                    <a:pt x="24" y="784"/>
                  </a:moveTo>
                  <a:lnTo>
                    <a:pt x="212" y="685"/>
                  </a:lnTo>
                  <a:lnTo>
                    <a:pt x="170" y="0"/>
                  </a:lnTo>
                  <a:lnTo>
                    <a:pt x="0" y="97"/>
                  </a:lnTo>
                  <a:lnTo>
                    <a:pt x="24" y="78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36" name="Freeform: Shape 7"/>
            <p:cNvSpPr/>
            <p:nvPr/>
          </p:nvSpPr>
          <p:spPr bwMode="auto">
            <a:xfrm>
              <a:off x="3017" y="1634"/>
              <a:ext cx="638" cy="1033"/>
            </a:xfrm>
            <a:custGeom>
              <a:avLst/>
              <a:gdLst>
                <a:gd name="T0" fmla="*/ 35 w 638"/>
                <a:gd name="T1" fmla="*/ 1033 h 1033"/>
                <a:gd name="T2" fmla="*/ 164 w 638"/>
                <a:gd name="T3" fmla="*/ 973 h 1033"/>
                <a:gd name="T4" fmla="*/ 150 w 638"/>
                <a:gd name="T5" fmla="*/ 366 h 1033"/>
                <a:gd name="T6" fmla="*/ 638 w 638"/>
                <a:gd name="T7" fmla="*/ 85 h 1033"/>
                <a:gd name="T8" fmla="*/ 638 w 638"/>
                <a:gd name="T9" fmla="*/ 0 h 1033"/>
                <a:gd name="T10" fmla="*/ 0 w 638"/>
                <a:gd name="T11" fmla="*/ 268 h 1033"/>
                <a:gd name="T12" fmla="*/ 35 w 638"/>
                <a:gd name="T13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1033">
                  <a:moveTo>
                    <a:pt x="35" y="1033"/>
                  </a:moveTo>
                  <a:lnTo>
                    <a:pt x="164" y="973"/>
                  </a:lnTo>
                  <a:lnTo>
                    <a:pt x="150" y="366"/>
                  </a:lnTo>
                  <a:lnTo>
                    <a:pt x="638" y="85"/>
                  </a:lnTo>
                  <a:lnTo>
                    <a:pt x="638" y="0"/>
                  </a:lnTo>
                  <a:lnTo>
                    <a:pt x="0" y="268"/>
                  </a:lnTo>
                  <a:lnTo>
                    <a:pt x="35" y="103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37" name="Freeform: Shape 8"/>
            <p:cNvSpPr/>
            <p:nvPr/>
          </p:nvSpPr>
          <p:spPr bwMode="auto">
            <a:xfrm>
              <a:off x="4327" y="2740"/>
              <a:ext cx="95" cy="693"/>
            </a:xfrm>
            <a:custGeom>
              <a:avLst/>
              <a:gdLst>
                <a:gd name="T0" fmla="*/ 58 w 95"/>
                <a:gd name="T1" fmla="*/ 0 h 693"/>
                <a:gd name="T2" fmla="*/ 0 w 95"/>
                <a:gd name="T3" fmla="*/ 275 h 693"/>
                <a:gd name="T4" fmla="*/ 29 w 95"/>
                <a:gd name="T5" fmla="*/ 693 h 693"/>
                <a:gd name="T6" fmla="*/ 95 w 95"/>
                <a:gd name="T7" fmla="*/ 275 h 693"/>
                <a:gd name="T8" fmla="*/ 58 w 95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93">
                  <a:moveTo>
                    <a:pt x="58" y="0"/>
                  </a:moveTo>
                  <a:lnTo>
                    <a:pt x="0" y="275"/>
                  </a:lnTo>
                  <a:lnTo>
                    <a:pt x="29" y="693"/>
                  </a:lnTo>
                  <a:lnTo>
                    <a:pt x="95" y="27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B81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38" name="Freeform: Shape 9"/>
            <p:cNvSpPr/>
            <p:nvPr/>
          </p:nvSpPr>
          <p:spPr bwMode="auto">
            <a:xfrm>
              <a:off x="4117" y="2638"/>
              <a:ext cx="279" cy="795"/>
            </a:xfrm>
            <a:custGeom>
              <a:avLst/>
              <a:gdLst>
                <a:gd name="T0" fmla="*/ 279 w 279"/>
                <a:gd name="T1" fmla="*/ 102 h 795"/>
                <a:gd name="T2" fmla="*/ 82 w 279"/>
                <a:gd name="T3" fmla="*/ 0 h 795"/>
                <a:gd name="T4" fmla="*/ 0 w 279"/>
                <a:gd name="T5" fmla="*/ 29 h 795"/>
                <a:gd name="T6" fmla="*/ 24 w 279"/>
                <a:gd name="T7" fmla="*/ 151 h 795"/>
                <a:gd name="T8" fmla="*/ 113 w 279"/>
                <a:gd name="T9" fmla="*/ 199 h 795"/>
                <a:gd name="T10" fmla="*/ 199 w 279"/>
                <a:gd name="T11" fmla="*/ 769 h 795"/>
                <a:gd name="T12" fmla="*/ 250 w 279"/>
                <a:gd name="T13" fmla="*/ 795 h 795"/>
                <a:gd name="T14" fmla="*/ 279 w 279"/>
                <a:gd name="T15" fmla="*/ 102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" h="795">
                  <a:moveTo>
                    <a:pt x="279" y="102"/>
                  </a:moveTo>
                  <a:lnTo>
                    <a:pt x="82" y="0"/>
                  </a:lnTo>
                  <a:lnTo>
                    <a:pt x="0" y="29"/>
                  </a:lnTo>
                  <a:lnTo>
                    <a:pt x="24" y="151"/>
                  </a:lnTo>
                  <a:lnTo>
                    <a:pt x="113" y="199"/>
                  </a:lnTo>
                  <a:lnTo>
                    <a:pt x="199" y="769"/>
                  </a:lnTo>
                  <a:lnTo>
                    <a:pt x="250" y="795"/>
                  </a:lnTo>
                  <a:lnTo>
                    <a:pt x="279" y="1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39" name="Freeform: Shape 10"/>
            <p:cNvSpPr/>
            <p:nvPr/>
          </p:nvSpPr>
          <p:spPr bwMode="auto">
            <a:xfrm>
              <a:off x="3718" y="1375"/>
              <a:ext cx="562" cy="361"/>
            </a:xfrm>
            <a:custGeom>
              <a:avLst/>
              <a:gdLst>
                <a:gd name="T0" fmla="*/ 4 w 562"/>
                <a:gd name="T1" fmla="*/ 235 h 361"/>
                <a:gd name="T2" fmla="*/ 562 w 562"/>
                <a:gd name="T3" fmla="*/ 0 h 361"/>
                <a:gd name="T4" fmla="*/ 562 w 562"/>
                <a:gd name="T5" fmla="*/ 66 h 361"/>
                <a:gd name="T6" fmla="*/ 111 w 562"/>
                <a:gd name="T7" fmla="*/ 259 h 361"/>
                <a:gd name="T8" fmla="*/ 115 w 562"/>
                <a:gd name="T9" fmla="*/ 361 h 361"/>
                <a:gd name="T10" fmla="*/ 0 w 562"/>
                <a:gd name="T11" fmla="*/ 335 h 361"/>
                <a:gd name="T12" fmla="*/ 4 w 562"/>
                <a:gd name="T13" fmla="*/ 235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2" h="361">
                  <a:moveTo>
                    <a:pt x="4" y="235"/>
                  </a:moveTo>
                  <a:lnTo>
                    <a:pt x="562" y="0"/>
                  </a:lnTo>
                  <a:lnTo>
                    <a:pt x="562" y="66"/>
                  </a:lnTo>
                  <a:lnTo>
                    <a:pt x="111" y="259"/>
                  </a:lnTo>
                  <a:lnTo>
                    <a:pt x="115" y="361"/>
                  </a:lnTo>
                  <a:lnTo>
                    <a:pt x="0" y="335"/>
                  </a:lnTo>
                  <a:lnTo>
                    <a:pt x="4" y="23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40" name="Freeform: Shape 11"/>
            <p:cNvSpPr/>
            <p:nvPr/>
          </p:nvSpPr>
          <p:spPr bwMode="auto">
            <a:xfrm>
              <a:off x="3116" y="2689"/>
              <a:ext cx="1211" cy="427"/>
            </a:xfrm>
            <a:custGeom>
              <a:avLst/>
              <a:gdLst>
                <a:gd name="T0" fmla="*/ 0 w 1211"/>
                <a:gd name="T1" fmla="*/ 86 h 427"/>
                <a:gd name="T2" fmla="*/ 148 w 1211"/>
                <a:gd name="T3" fmla="*/ 0 h 427"/>
                <a:gd name="T4" fmla="*/ 1131 w 1211"/>
                <a:gd name="T5" fmla="*/ 44 h 427"/>
                <a:gd name="T6" fmla="*/ 1211 w 1211"/>
                <a:gd name="T7" fmla="*/ 86 h 427"/>
                <a:gd name="T8" fmla="*/ 607 w 1211"/>
                <a:gd name="T9" fmla="*/ 427 h 427"/>
                <a:gd name="T10" fmla="*/ 0 w 1211"/>
                <a:gd name="T11" fmla="*/ 86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1" h="427">
                  <a:moveTo>
                    <a:pt x="0" y="86"/>
                  </a:moveTo>
                  <a:lnTo>
                    <a:pt x="148" y="0"/>
                  </a:lnTo>
                  <a:lnTo>
                    <a:pt x="1131" y="44"/>
                  </a:lnTo>
                  <a:lnTo>
                    <a:pt x="1211" y="86"/>
                  </a:lnTo>
                  <a:lnTo>
                    <a:pt x="607" y="427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41" name="Freeform: Shape 12"/>
            <p:cNvSpPr/>
            <p:nvPr/>
          </p:nvSpPr>
          <p:spPr bwMode="auto">
            <a:xfrm>
              <a:off x="4258" y="2328"/>
              <a:ext cx="658" cy="412"/>
            </a:xfrm>
            <a:custGeom>
              <a:avLst/>
              <a:gdLst>
                <a:gd name="T0" fmla="*/ 658 w 658"/>
                <a:gd name="T1" fmla="*/ 117 h 412"/>
                <a:gd name="T2" fmla="*/ 445 w 658"/>
                <a:gd name="T3" fmla="*/ 0 h 412"/>
                <a:gd name="T4" fmla="*/ 0 w 658"/>
                <a:gd name="T5" fmla="*/ 175 h 412"/>
                <a:gd name="T6" fmla="*/ 58 w 658"/>
                <a:gd name="T7" fmla="*/ 378 h 412"/>
                <a:gd name="T8" fmla="*/ 127 w 658"/>
                <a:gd name="T9" fmla="*/ 412 h 412"/>
                <a:gd name="T10" fmla="*/ 658 w 658"/>
                <a:gd name="T11" fmla="*/ 1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8" h="412">
                  <a:moveTo>
                    <a:pt x="658" y="117"/>
                  </a:moveTo>
                  <a:lnTo>
                    <a:pt x="445" y="0"/>
                  </a:lnTo>
                  <a:lnTo>
                    <a:pt x="0" y="175"/>
                  </a:lnTo>
                  <a:lnTo>
                    <a:pt x="58" y="378"/>
                  </a:lnTo>
                  <a:lnTo>
                    <a:pt x="127" y="412"/>
                  </a:lnTo>
                  <a:lnTo>
                    <a:pt x="658" y="11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42" name="Freeform: Shape 13"/>
            <p:cNvSpPr/>
            <p:nvPr/>
          </p:nvSpPr>
          <p:spPr bwMode="auto">
            <a:xfrm>
              <a:off x="2547" y="2330"/>
              <a:ext cx="598" cy="410"/>
            </a:xfrm>
            <a:custGeom>
              <a:avLst/>
              <a:gdLst>
                <a:gd name="T0" fmla="*/ 0 w 598"/>
                <a:gd name="T1" fmla="*/ 109 h 410"/>
                <a:gd name="T2" fmla="*/ 204 w 598"/>
                <a:gd name="T3" fmla="*/ 0 h 410"/>
                <a:gd name="T4" fmla="*/ 525 w 598"/>
                <a:gd name="T5" fmla="*/ 331 h 410"/>
                <a:gd name="T6" fmla="*/ 598 w 598"/>
                <a:gd name="T7" fmla="*/ 297 h 410"/>
                <a:gd name="T8" fmla="*/ 598 w 598"/>
                <a:gd name="T9" fmla="*/ 371 h 410"/>
                <a:gd name="T10" fmla="*/ 530 w 598"/>
                <a:gd name="T11" fmla="*/ 410 h 410"/>
                <a:gd name="T12" fmla="*/ 0 w 598"/>
                <a:gd name="T13" fmla="*/ 10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8" h="410">
                  <a:moveTo>
                    <a:pt x="0" y="109"/>
                  </a:moveTo>
                  <a:lnTo>
                    <a:pt x="204" y="0"/>
                  </a:lnTo>
                  <a:lnTo>
                    <a:pt x="525" y="331"/>
                  </a:lnTo>
                  <a:lnTo>
                    <a:pt x="598" y="297"/>
                  </a:lnTo>
                  <a:lnTo>
                    <a:pt x="598" y="371"/>
                  </a:lnTo>
                  <a:lnTo>
                    <a:pt x="530" y="41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43" name="Freeform: Shape 14"/>
            <p:cNvSpPr/>
            <p:nvPr/>
          </p:nvSpPr>
          <p:spPr bwMode="auto">
            <a:xfrm>
              <a:off x="2547" y="2441"/>
              <a:ext cx="554" cy="988"/>
            </a:xfrm>
            <a:custGeom>
              <a:avLst/>
              <a:gdLst>
                <a:gd name="T0" fmla="*/ 45 w 554"/>
                <a:gd name="T1" fmla="*/ 669 h 988"/>
                <a:gd name="T2" fmla="*/ 554 w 554"/>
                <a:gd name="T3" fmla="*/ 988 h 988"/>
                <a:gd name="T4" fmla="*/ 530 w 554"/>
                <a:gd name="T5" fmla="*/ 301 h 988"/>
                <a:gd name="T6" fmla="*/ 0 w 554"/>
                <a:gd name="T7" fmla="*/ 0 h 988"/>
                <a:gd name="T8" fmla="*/ 45 w 554"/>
                <a:gd name="T9" fmla="*/ 669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988">
                  <a:moveTo>
                    <a:pt x="45" y="669"/>
                  </a:moveTo>
                  <a:lnTo>
                    <a:pt x="554" y="988"/>
                  </a:lnTo>
                  <a:lnTo>
                    <a:pt x="530" y="301"/>
                  </a:lnTo>
                  <a:lnTo>
                    <a:pt x="0" y="0"/>
                  </a:lnTo>
                  <a:lnTo>
                    <a:pt x="45" y="6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44" name="Freeform: Shape 15"/>
            <p:cNvSpPr/>
            <p:nvPr/>
          </p:nvSpPr>
          <p:spPr bwMode="auto">
            <a:xfrm>
              <a:off x="2474" y="1630"/>
              <a:ext cx="591" cy="1028"/>
            </a:xfrm>
            <a:custGeom>
              <a:avLst/>
              <a:gdLst>
                <a:gd name="T0" fmla="*/ 53 w 591"/>
                <a:gd name="T1" fmla="*/ 731 h 1028"/>
                <a:gd name="T2" fmla="*/ 591 w 591"/>
                <a:gd name="T3" fmla="*/ 1028 h 1028"/>
                <a:gd name="T4" fmla="*/ 556 w 591"/>
                <a:gd name="T5" fmla="*/ 263 h 1028"/>
                <a:gd name="T6" fmla="*/ 0 w 591"/>
                <a:gd name="T7" fmla="*/ 0 h 1028"/>
                <a:gd name="T8" fmla="*/ 53 w 591"/>
                <a:gd name="T9" fmla="*/ 731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1" h="1028">
                  <a:moveTo>
                    <a:pt x="53" y="731"/>
                  </a:moveTo>
                  <a:lnTo>
                    <a:pt x="591" y="1028"/>
                  </a:lnTo>
                  <a:lnTo>
                    <a:pt x="556" y="263"/>
                  </a:lnTo>
                  <a:lnTo>
                    <a:pt x="0" y="0"/>
                  </a:lnTo>
                  <a:lnTo>
                    <a:pt x="53" y="73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45" name="Freeform: Shape 16"/>
            <p:cNvSpPr/>
            <p:nvPr/>
          </p:nvSpPr>
          <p:spPr bwMode="auto">
            <a:xfrm>
              <a:off x="3787" y="1639"/>
              <a:ext cx="635" cy="1028"/>
            </a:xfrm>
            <a:custGeom>
              <a:avLst/>
              <a:gdLst>
                <a:gd name="T0" fmla="*/ 0 w 635"/>
                <a:gd name="T1" fmla="*/ 0 h 1028"/>
                <a:gd name="T2" fmla="*/ 0 w 635"/>
                <a:gd name="T3" fmla="*/ 88 h 1028"/>
                <a:gd name="T4" fmla="*/ 503 w 635"/>
                <a:gd name="T5" fmla="*/ 310 h 1028"/>
                <a:gd name="T6" fmla="*/ 503 w 635"/>
                <a:gd name="T7" fmla="*/ 988 h 1028"/>
                <a:gd name="T8" fmla="*/ 598 w 635"/>
                <a:gd name="T9" fmla="*/ 1028 h 1028"/>
                <a:gd name="T10" fmla="*/ 635 w 635"/>
                <a:gd name="T11" fmla="*/ 265 h 1028"/>
                <a:gd name="T12" fmla="*/ 0 w 635"/>
                <a:gd name="T13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5" h="1028">
                  <a:moveTo>
                    <a:pt x="0" y="0"/>
                  </a:moveTo>
                  <a:lnTo>
                    <a:pt x="0" y="88"/>
                  </a:lnTo>
                  <a:lnTo>
                    <a:pt x="503" y="310"/>
                  </a:lnTo>
                  <a:lnTo>
                    <a:pt x="503" y="988"/>
                  </a:lnTo>
                  <a:lnTo>
                    <a:pt x="598" y="1028"/>
                  </a:lnTo>
                  <a:lnTo>
                    <a:pt x="635" y="2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46" name="Freeform: Shape 17"/>
            <p:cNvSpPr/>
            <p:nvPr/>
          </p:nvSpPr>
          <p:spPr bwMode="auto">
            <a:xfrm>
              <a:off x="3089" y="1933"/>
              <a:ext cx="634" cy="1097"/>
            </a:xfrm>
            <a:custGeom>
              <a:avLst/>
              <a:gdLst>
                <a:gd name="T0" fmla="*/ 0 w 634"/>
                <a:gd name="T1" fmla="*/ 0 h 1097"/>
                <a:gd name="T2" fmla="*/ 27 w 634"/>
                <a:gd name="T3" fmla="*/ 767 h 1097"/>
                <a:gd name="T4" fmla="*/ 634 w 634"/>
                <a:gd name="T5" fmla="*/ 1097 h 1097"/>
                <a:gd name="T6" fmla="*/ 634 w 634"/>
                <a:gd name="T7" fmla="*/ 300 h 1097"/>
                <a:gd name="T8" fmla="*/ 0 w 634"/>
                <a:gd name="T9" fmla="*/ 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1097">
                  <a:moveTo>
                    <a:pt x="0" y="0"/>
                  </a:moveTo>
                  <a:lnTo>
                    <a:pt x="27" y="767"/>
                  </a:lnTo>
                  <a:lnTo>
                    <a:pt x="634" y="1097"/>
                  </a:lnTo>
                  <a:lnTo>
                    <a:pt x="634" y="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47" name="Freeform: Shape 18"/>
            <p:cNvSpPr/>
            <p:nvPr/>
          </p:nvSpPr>
          <p:spPr bwMode="auto">
            <a:xfrm>
              <a:off x="3116" y="2775"/>
              <a:ext cx="607" cy="1057"/>
            </a:xfrm>
            <a:custGeom>
              <a:avLst/>
              <a:gdLst>
                <a:gd name="T0" fmla="*/ 607 w 607"/>
                <a:gd name="T1" fmla="*/ 1057 h 1057"/>
                <a:gd name="T2" fmla="*/ 607 w 607"/>
                <a:gd name="T3" fmla="*/ 341 h 1057"/>
                <a:gd name="T4" fmla="*/ 0 w 607"/>
                <a:gd name="T5" fmla="*/ 0 h 1057"/>
                <a:gd name="T6" fmla="*/ 30 w 607"/>
                <a:gd name="T7" fmla="*/ 693 h 1057"/>
                <a:gd name="T8" fmla="*/ 607 w 607"/>
                <a:gd name="T9" fmla="*/ 1057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7" h="1057">
                  <a:moveTo>
                    <a:pt x="607" y="1057"/>
                  </a:moveTo>
                  <a:lnTo>
                    <a:pt x="607" y="341"/>
                  </a:lnTo>
                  <a:lnTo>
                    <a:pt x="0" y="0"/>
                  </a:lnTo>
                  <a:lnTo>
                    <a:pt x="30" y="693"/>
                  </a:lnTo>
                  <a:lnTo>
                    <a:pt x="607" y="105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48" name="Freeform: Shape 19"/>
            <p:cNvSpPr/>
            <p:nvPr/>
          </p:nvSpPr>
          <p:spPr bwMode="auto">
            <a:xfrm>
              <a:off x="3723" y="2775"/>
              <a:ext cx="604" cy="1057"/>
            </a:xfrm>
            <a:custGeom>
              <a:avLst/>
              <a:gdLst>
                <a:gd name="T0" fmla="*/ 0 w 604"/>
                <a:gd name="T1" fmla="*/ 341 h 1057"/>
                <a:gd name="T2" fmla="*/ 604 w 604"/>
                <a:gd name="T3" fmla="*/ 0 h 1057"/>
                <a:gd name="T4" fmla="*/ 580 w 604"/>
                <a:gd name="T5" fmla="*/ 693 h 1057"/>
                <a:gd name="T6" fmla="*/ 0 w 604"/>
                <a:gd name="T7" fmla="*/ 1057 h 1057"/>
                <a:gd name="T8" fmla="*/ 0 w 604"/>
                <a:gd name="T9" fmla="*/ 341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4" h="1057">
                  <a:moveTo>
                    <a:pt x="0" y="341"/>
                  </a:moveTo>
                  <a:lnTo>
                    <a:pt x="604" y="0"/>
                  </a:lnTo>
                  <a:lnTo>
                    <a:pt x="580" y="693"/>
                  </a:lnTo>
                  <a:lnTo>
                    <a:pt x="0" y="1057"/>
                  </a:lnTo>
                  <a:lnTo>
                    <a:pt x="0" y="3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49" name="Freeform: Shape 20"/>
            <p:cNvSpPr/>
            <p:nvPr/>
          </p:nvSpPr>
          <p:spPr bwMode="auto">
            <a:xfrm>
              <a:off x="3723" y="1933"/>
              <a:ext cx="633" cy="1097"/>
            </a:xfrm>
            <a:custGeom>
              <a:avLst/>
              <a:gdLst>
                <a:gd name="T0" fmla="*/ 0 w 633"/>
                <a:gd name="T1" fmla="*/ 300 h 1097"/>
                <a:gd name="T2" fmla="*/ 633 w 633"/>
                <a:gd name="T3" fmla="*/ 0 h 1097"/>
                <a:gd name="T4" fmla="*/ 604 w 633"/>
                <a:gd name="T5" fmla="*/ 767 h 1097"/>
                <a:gd name="T6" fmla="*/ 0 w 633"/>
                <a:gd name="T7" fmla="*/ 1097 h 1097"/>
                <a:gd name="T8" fmla="*/ 0 w 633"/>
                <a:gd name="T9" fmla="*/ 30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1097">
                  <a:moveTo>
                    <a:pt x="0" y="300"/>
                  </a:moveTo>
                  <a:lnTo>
                    <a:pt x="633" y="0"/>
                  </a:lnTo>
                  <a:lnTo>
                    <a:pt x="604" y="767"/>
                  </a:lnTo>
                  <a:lnTo>
                    <a:pt x="0" y="1097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50" name="Freeform: Shape 21"/>
            <p:cNvSpPr/>
            <p:nvPr/>
          </p:nvSpPr>
          <p:spPr bwMode="auto">
            <a:xfrm>
              <a:off x="4374" y="1639"/>
              <a:ext cx="593" cy="1028"/>
            </a:xfrm>
            <a:custGeom>
              <a:avLst/>
              <a:gdLst>
                <a:gd name="T0" fmla="*/ 37 w 593"/>
                <a:gd name="T1" fmla="*/ 265 h 1028"/>
                <a:gd name="T2" fmla="*/ 0 w 593"/>
                <a:gd name="T3" fmla="*/ 1028 h 1028"/>
                <a:gd name="T4" fmla="*/ 538 w 593"/>
                <a:gd name="T5" fmla="*/ 729 h 1028"/>
                <a:gd name="T6" fmla="*/ 593 w 593"/>
                <a:gd name="T7" fmla="*/ 0 h 1028"/>
                <a:gd name="T8" fmla="*/ 37 w 593"/>
                <a:gd name="T9" fmla="*/ 265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3" h="1028">
                  <a:moveTo>
                    <a:pt x="37" y="265"/>
                  </a:moveTo>
                  <a:lnTo>
                    <a:pt x="0" y="1028"/>
                  </a:lnTo>
                  <a:lnTo>
                    <a:pt x="538" y="729"/>
                  </a:lnTo>
                  <a:lnTo>
                    <a:pt x="593" y="0"/>
                  </a:lnTo>
                  <a:lnTo>
                    <a:pt x="37" y="26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51" name="Freeform: Shape 22"/>
            <p:cNvSpPr/>
            <p:nvPr/>
          </p:nvSpPr>
          <p:spPr bwMode="auto">
            <a:xfrm>
              <a:off x="4356" y="2445"/>
              <a:ext cx="560" cy="988"/>
            </a:xfrm>
            <a:custGeom>
              <a:avLst/>
              <a:gdLst>
                <a:gd name="T0" fmla="*/ 0 w 560"/>
                <a:gd name="T1" fmla="*/ 988 h 988"/>
                <a:gd name="T2" fmla="*/ 29 w 560"/>
                <a:gd name="T3" fmla="*/ 295 h 988"/>
                <a:gd name="T4" fmla="*/ 560 w 560"/>
                <a:gd name="T5" fmla="*/ 0 h 988"/>
                <a:gd name="T6" fmla="*/ 511 w 560"/>
                <a:gd name="T7" fmla="*/ 665 h 988"/>
                <a:gd name="T8" fmla="*/ 0 w 560"/>
                <a:gd name="T9" fmla="*/ 98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0" h="988">
                  <a:moveTo>
                    <a:pt x="0" y="988"/>
                  </a:moveTo>
                  <a:lnTo>
                    <a:pt x="29" y="295"/>
                  </a:lnTo>
                  <a:lnTo>
                    <a:pt x="560" y="0"/>
                  </a:lnTo>
                  <a:lnTo>
                    <a:pt x="511" y="665"/>
                  </a:lnTo>
                  <a:lnTo>
                    <a:pt x="0" y="98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52" name="Freeform: Shape 23"/>
            <p:cNvSpPr/>
            <p:nvPr/>
          </p:nvSpPr>
          <p:spPr bwMode="auto">
            <a:xfrm>
              <a:off x="3089" y="1663"/>
              <a:ext cx="1267" cy="570"/>
            </a:xfrm>
            <a:custGeom>
              <a:avLst/>
              <a:gdLst>
                <a:gd name="T0" fmla="*/ 0 w 1267"/>
                <a:gd name="T1" fmla="*/ 270 h 570"/>
                <a:gd name="T2" fmla="*/ 634 w 1267"/>
                <a:gd name="T3" fmla="*/ 0 h 570"/>
                <a:gd name="T4" fmla="*/ 1267 w 1267"/>
                <a:gd name="T5" fmla="*/ 270 h 570"/>
                <a:gd name="T6" fmla="*/ 634 w 1267"/>
                <a:gd name="T7" fmla="*/ 570 h 570"/>
                <a:gd name="T8" fmla="*/ 0 w 1267"/>
                <a:gd name="T9" fmla="*/ 2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7" h="570">
                  <a:moveTo>
                    <a:pt x="0" y="270"/>
                  </a:moveTo>
                  <a:lnTo>
                    <a:pt x="634" y="0"/>
                  </a:lnTo>
                  <a:lnTo>
                    <a:pt x="1267" y="270"/>
                  </a:lnTo>
                  <a:lnTo>
                    <a:pt x="634" y="570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53" name="Freeform: Shape 24"/>
            <p:cNvSpPr/>
            <p:nvPr/>
          </p:nvSpPr>
          <p:spPr bwMode="auto">
            <a:xfrm>
              <a:off x="2469" y="1399"/>
              <a:ext cx="1194" cy="503"/>
            </a:xfrm>
            <a:custGeom>
              <a:avLst/>
              <a:gdLst>
                <a:gd name="T0" fmla="*/ 0 w 1194"/>
                <a:gd name="T1" fmla="*/ 240 h 503"/>
                <a:gd name="T2" fmla="*/ 631 w 1194"/>
                <a:gd name="T3" fmla="*/ 0 h 503"/>
                <a:gd name="T4" fmla="*/ 1194 w 1194"/>
                <a:gd name="T5" fmla="*/ 235 h 503"/>
                <a:gd name="T6" fmla="*/ 556 w 1194"/>
                <a:gd name="T7" fmla="*/ 503 h 503"/>
                <a:gd name="T8" fmla="*/ 0 w 1194"/>
                <a:gd name="T9" fmla="*/ 24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4" h="503">
                  <a:moveTo>
                    <a:pt x="0" y="240"/>
                  </a:moveTo>
                  <a:lnTo>
                    <a:pt x="631" y="0"/>
                  </a:lnTo>
                  <a:lnTo>
                    <a:pt x="1194" y="235"/>
                  </a:lnTo>
                  <a:lnTo>
                    <a:pt x="556" y="503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54" name="Freeform: Shape 25"/>
            <p:cNvSpPr/>
            <p:nvPr/>
          </p:nvSpPr>
          <p:spPr bwMode="auto">
            <a:xfrm>
              <a:off x="3787" y="1399"/>
              <a:ext cx="1191" cy="505"/>
            </a:xfrm>
            <a:custGeom>
              <a:avLst/>
              <a:gdLst>
                <a:gd name="T0" fmla="*/ 635 w 1191"/>
                <a:gd name="T1" fmla="*/ 505 h 505"/>
                <a:gd name="T2" fmla="*/ 0 w 1191"/>
                <a:gd name="T3" fmla="*/ 240 h 505"/>
                <a:gd name="T4" fmla="*/ 564 w 1191"/>
                <a:gd name="T5" fmla="*/ 0 h 505"/>
                <a:gd name="T6" fmla="*/ 1191 w 1191"/>
                <a:gd name="T7" fmla="*/ 240 h 505"/>
                <a:gd name="T8" fmla="*/ 635 w 1191"/>
                <a:gd name="T9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1" h="505">
                  <a:moveTo>
                    <a:pt x="635" y="505"/>
                  </a:moveTo>
                  <a:lnTo>
                    <a:pt x="0" y="240"/>
                  </a:lnTo>
                  <a:lnTo>
                    <a:pt x="564" y="0"/>
                  </a:lnTo>
                  <a:lnTo>
                    <a:pt x="1191" y="240"/>
                  </a:lnTo>
                  <a:lnTo>
                    <a:pt x="635" y="5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55" name="Freeform: Shape 26"/>
            <p:cNvSpPr/>
            <p:nvPr/>
          </p:nvSpPr>
          <p:spPr bwMode="auto">
            <a:xfrm>
              <a:off x="3162" y="1167"/>
              <a:ext cx="1123" cy="445"/>
            </a:xfrm>
            <a:custGeom>
              <a:avLst/>
              <a:gdLst>
                <a:gd name="T0" fmla="*/ 560 w 1123"/>
                <a:gd name="T1" fmla="*/ 0 h 445"/>
                <a:gd name="T2" fmla="*/ 1123 w 1123"/>
                <a:gd name="T3" fmla="*/ 208 h 445"/>
                <a:gd name="T4" fmla="*/ 560 w 1123"/>
                <a:gd name="T5" fmla="*/ 445 h 445"/>
                <a:gd name="T6" fmla="*/ 0 w 1123"/>
                <a:gd name="T7" fmla="*/ 208 h 445"/>
                <a:gd name="T8" fmla="*/ 560 w 1123"/>
                <a:gd name="T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3" h="445">
                  <a:moveTo>
                    <a:pt x="560" y="0"/>
                  </a:moveTo>
                  <a:lnTo>
                    <a:pt x="1123" y="208"/>
                  </a:lnTo>
                  <a:lnTo>
                    <a:pt x="560" y="445"/>
                  </a:lnTo>
                  <a:lnTo>
                    <a:pt x="0" y="208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</p:grpSp>
      <p:grpSp>
        <p:nvGrpSpPr>
          <p:cNvPr id="5" name="Group 29"/>
          <p:cNvGrpSpPr/>
          <p:nvPr/>
        </p:nvGrpSpPr>
        <p:grpSpPr>
          <a:xfrm>
            <a:off x="5416878" y="2505398"/>
            <a:ext cx="940965" cy="940965"/>
            <a:chOff x="6832990" y="2145682"/>
            <a:chExt cx="823913" cy="823913"/>
          </a:xfrm>
        </p:grpSpPr>
        <p:sp>
          <p:nvSpPr>
            <p:cNvPr id="31" name="Oval 30"/>
            <p:cNvSpPr/>
            <p:nvPr/>
          </p:nvSpPr>
          <p:spPr bwMode="auto">
            <a:xfrm>
              <a:off x="6832990" y="2145682"/>
              <a:ext cx="823913" cy="823913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  <a:round/>
            </a:ln>
          </p:spPr>
          <p:txBody>
            <a:bodyPr anchor="ctr"/>
            <a:lstStyle/>
            <a:p>
              <a:pPr algn="ctr"/>
              <a:endParaRPr sz="1865">
                <a:solidFill>
                  <a:schemeClr val="bg1">
                    <a:lumMod val="50000"/>
                  </a:schemeClr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32" name="Freeform: Shape 31"/>
            <p:cNvSpPr/>
            <p:nvPr/>
          </p:nvSpPr>
          <p:spPr bwMode="auto">
            <a:xfrm>
              <a:off x="7099504" y="2364371"/>
              <a:ext cx="290883" cy="386534"/>
            </a:xfrm>
            <a:custGeom>
              <a:avLst/>
              <a:gdLst>
                <a:gd name="T0" fmla="*/ 168 w 192"/>
                <a:gd name="T1" fmla="*/ 64 h 256"/>
                <a:gd name="T2" fmla="*/ 168 w 192"/>
                <a:gd name="T3" fmla="*/ 40 h 256"/>
                <a:gd name="T4" fmla="*/ 184 w 192"/>
                <a:gd name="T5" fmla="*/ 40 h 256"/>
                <a:gd name="T6" fmla="*/ 192 w 192"/>
                <a:gd name="T7" fmla="*/ 32 h 256"/>
                <a:gd name="T8" fmla="*/ 192 w 192"/>
                <a:gd name="T9" fmla="*/ 8 h 256"/>
                <a:gd name="T10" fmla="*/ 184 w 192"/>
                <a:gd name="T11" fmla="*/ 0 h 256"/>
                <a:gd name="T12" fmla="*/ 8 w 192"/>
                <a:gd name="T13" fmla="*/ 0 h 256"/>
                <a:gd name="T14" fmla="*/ 0 w 192"/>
                <a:gd name="T15" fmla="*/ 8 h 256"/>
                <a:gd name="T16" fmla="*/ 0 w 192"/>
                <a:gd name="T17" fmla="*/ 32 h 256"/>
                <a:gd name="T18" fmla="*/ 8 w 192"/>
                <a:gd name="T19" fmla="*/ 40 h 256"/>
                <a:gd name="T20" fmla="*/ 24 w 192"/>
                <a:gd name="T21" fmla="*/ 40 h 256"/>
                <a:gd name="T22" fmla="*/ 24 w 192"/>
                <a:gd name="T23" fmla="*/ 64 h 256"/>
                <a:gd name="T24" fmla="*/ 63 w 192"/>
                <a:gd name="T25" fmla="*/ 128 h 256"/>
                <a:gd name="T26" fmla="*/ 24 w 192"/>
                <a:gd name="T27" fmla="*/ 192 h 256"/>
                <a:gd name="T28" fmla="*/ 24 w 192"/>
                <a:gd name="T29" fmla="*/ 216 h 256"/>
                <a:gd name="T30" fmla="*/ 8 w 192"/>
                <a:gd name="T31" fmla="*/ 216 h 256"/>
                <a:gd name="T32" fmla="*/ 0 w 192"/>
                <a:gd name="T33" fmla="*/ 224 h 256"/>
                <a:gd name="T34" fmla="*/ 0 w 192"/>
                <a:gd name="T35" fmla="*/ 248 h 256"/>
                <a:gd name="T36" fmla="*/ 8 w 192"/>
                <a:gd name="T37" fmla="*/ 256 h 256"/>
                <a:gd name="T38" fmla="*/ 184 w 192"/>
                <a:gd name="T39" fmla="*/ 256 h 256"/>
                <a:gd name="T40" fmla="*/ 192 w 192"/>
                <a:gd name="T41" fmla="*/ 248 h 256"/>
                <a:gd name="T42" fmla="*/ 192 w 192"/>
                <a:gd name="T43" fmla="*/ 224 h 256"/>
                <a:gd name="T44" fmla="*/ 184 w 192"/>
                <a:gd name="T45" fmla="*/ 216 h 256"/>
                <a:gd name="T46" fmla="*/ 168 w 192"/>
                <a:gd name="T47" fmla="*/ 216 h 256"/>
                <a:gd name="T48" fmla="*/ 168 w 192"/>
                <a:gd name="T49" fmla="*/ 192 h 256"/>
                <a:gd name="T50" fmla="*/ 129 w 192"/>
                <a:gd name="T51" fmla="*/ 128 h 256"/>
                <a:gd name="T52" fmla="*/ 168 w 192"/>
                <a:gd name="T53" fmla="*/ 64 h 256"/>
                <a:gd name="T54" fmla="*/ 16 w 192"/>
                <a:gd name="T55" fmla="*/ 16 h 256"/>
                <a:gd name="T56" fmla="*/ 176 w 192"/>
                <a:gd name="T57" fmla="*/ 16 h 256"/>
                <a:gd name="T58" fmla="*/ 176 w 192"/>
                <a:gd name="T59" fmla="*/ 24 h 256"/>
                <a:gd name="T60" fmla="*/ 16 w 192"/>
                <a:gd name="T61" fmla="*/ 24 h 256"/>
                <a:gd name="T62" fmla="*/ 16 w 192"/>
                <a:gd name="T63" fmla="*/ 16 h 256"/>
                <a:gd name="T64" fmla="*/ 176 w 192"/>
                <a:gd name="T65" fmla="*/ 240 h 256"/>
                <a:gd name="T66" fmla="*/ 16 w 192"/>
                <a:gd name="T67" fmla="*/ 240 h 256"/>
                <a:gd name="T68" fmla="*/ 16 w 192"/>
                <a:gd name="T69" fmla="*/ 232 h 256"/>
                <a:gd name="T70" fmla="*/ 176 w 192"/>
                <a:gd name="T71" fmla="*/ 232 h 256"/>
                <a:gd name="T72" fmla="*/ 176 w 192"/>
                <a:gd name="T73" fmla="*/ 240 h 256"/>
                <a:gd name="T74" fmla="*/ 152 w 192"/>
                <a:gd name="T75" fmla="*/ 192 h 256"/>
                <a:gd name="T76" fmla="*/ 152 w 192"/>
                <a:gd name="T77" fmla="*/ 216 h 256"/>
                <a:gd name="T78" fmla="*/ 40 w 192"/>
                <a:gd name="T79" fmla="*/ 216 h 256"/>
                <a:gd name="T80" fmla="*/ 40 w 192"/>
                <a:gd name="T81" fmla="*/ 192 h 256"/>
                <a:gd name="T82" fmla="*/ 96 w 192"/>
                <a:gd name="T83" fmla="*/ 136 h 256"/>
                <a:gd name="T84" fmla="*/ 152 w 192"/>
                <a:gd name="T85" fmla="*/ 192 h 256"/>
                <a:gd name="T86" fmla="*/ 96 w 192"/>
                <a:gd name="T87" fmla="*/ 120 h 256"/>
                <a:gd name="T88" fmla="*/ 40 w 192"/>
                <a:gd name="T89" fmla="*/ 64 h 256"/>
                <a:gd name="T90" fmla="*/ 40 w 192"/>
                <a:gd name="T91" fmla="*/ 40 h 256"/>
                <a:gd name="T92" fmla="*/ 152 w 192"/>
                <a:gd name="T93" fmla="*/ 40 h 256"/>
                <a:gd name="T94" fmla="*/ 152 w 192"/>
                <a:gd name="T95" fmla="*/ 64 h 256"/>
                <a:gd name="T96" fmla="*/ 96 w 192"/>
                <a:gd name="T97" fmla="*/ 1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2" h="256">
                  <a:moveTo>
                    <a:pt x="168" y="64"/>
                  </a:moveTo>
                  <a:cubicBezTo>
                    <a:pt x="168" y="40"/>
                    <a:pt x="168" y="40"/>
                    <a:pt x="168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8" y="40"/>
                    <a:pt x="192" y="36"/>
                    <a:pt x="192" y="32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92" y="4"/>
                    <a:pt x="188" y="0"/>
                    <a:pt x="18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4" y="40"/>
                    <a:pt x="8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92"/>
                    <a:pt x="40" y="116"/>
                    <a:pt x="63" y="128"/>
                  </a:cubicBezTo>
                  <a:cubicBezTo>
                    <a:pt x="40" y="140"/>
                    <a:pt x="24" y="164"/>
                    <a:pt x="24" y="192"/>
                  </a:cubicBezTo>
                  <a:cubicBezTo>
                    <a:pt x="24" y="216"/>
                    <a:pt x="24" y="216"/>
                    <a:pt x="24" y="216"/>
                  </a:cubicBezTo>
                  <a:cubicBezTo>
                    <a:pt x="8" y="216"/>
                    <a:pt x="8" y="216"/>
                    <a:pt x="8" y="216"/>
                  </a:cubicBezTo>
                  <a:cubicBezTo>
                    <a:pt x="4" y="216"/>
                    <a:pt x="0" y="220"/>
                    <a:pt x="0" y="224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2"/>
                    <a:pt x="4" y="256"/>
                    <a:pt x="8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8" y="256"/>
                    <a:pt x="192" y="252"/>
                    <a:pt x="192" y="248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2" y="220"/>
                    <a:pt x="188" y="216"/>
                    <a:pt x="184" y="216"/>
                  </a:cubicBezTo>
                  <a:cubicBezTo>
                    <a:pt x="168" y="216"/>
                    <a:pt x="168" y="216"/>
                    <a:pt x="168" y="216"/>
                  </a:cubicBezTo>
                  <a:cubicBezTo>
                    <a:pt x="168" y="192"/>
                    <a:pt x="168" y="192"/>
                    <a:pt x="168" y="192"/>
                  </a:cubicBezTo>
                  <a:cubicBezTo>
                    <a:pt x="168" y="164"/>
                    <a:pt x="152" y="140"/>
                    <a:pt x="129" y="128"/>
                  </a:cubicBezTo>
                  <a:cubicBezTo>
                    <a:pt x="152" y="116"/>
                    <a:pt x="168" y="92"/>
                    <a:pt x="168" y="64"/>
                  </a:cubicBezTo>
                  <a:close/>
                  <a:moveTo>
                    <a:pt x="16" y="16"/>
                  </a:moveTo>
                  <a:cubicBezTo>
                    <a:pt x="176" y="16"/>
                    <a:pt x="176" y="16"/>
                    <a:pt x="176" y="1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6" y="16"/>
                  </a:lnTo>
                  <a:close/>
                  <a:moveTo>
                    <a:pt x="176" y="240"/>
                  </a:moveTo>
                  <a:cubicBezTo>
                    <a:pt x="16" y="240"/>
                    <a:pt x="16" y="240"/>
                    <a:pt x="16" y="240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76" y="232"/>
                    <a:pt x="176" y="232"/>
                    <a:pt x="176" y="232"/>
                  </a:cubicBezTo>
                  <a:lnTo>
                    <a:pt x="176" y="240"/>
                  </a:lnTo>
                  <a:close/>
                  <a:moveTo>
                    <a:pt x="152" y="192"/>
                  </a:moveTo>
                  <a:cubicBezTo>
                    <a:pt x="152" y="216"/>
                    <a:pt x="152" y="216"/>
                    <a:pt x="152" y="216"/>
                  </a:cubicBezTo>
                  <a:cubicBezTo>
                    <a:pt x="40" y="216"/>
                    <a:pt x="40" y="216"/>
                    <a:pt x="40" y="216"/>
                  </a:cubicBezTo>
                  <a:cubicBezTo>
                    <a:pt x="40" y="192"/>
                    <a:pt x="40" y="192"/>
                    <a:pt x="40" y="192"/>
                  </a:cubicBezTo>
                  <a:cubicBezTo>
                    <a:pt x="40" y="161"/>
                    <a:pt x="65" y="136"/>
                    <a:pt x="96" y="136"/>
                  </a:cubicBezTo>
                  <a:cubicBezTo>
                    <a:pt x="127" y="136"/>
                    <a:pt x="152" y="161"/>
                    <a:pt x="152" y="192"/>
                  </a:cubicBezTo>
                  <a:close/>
                  <a:moveTo>
                    <a:pt x="96" y="120"/>
                  </a:moveTo>
                  <a:cubicBezTo>
                    <a:pt x="65" y="120"/>
                    <a:pt x="40" y="95"/>
                    <a:pt x="40" y="64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52" y="40"/>
                    <a:pt x="152" y="40"/>
                    <a:pt x="152" y="40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2" y="95"/>
                    <a:pt x="127" y="120"/>
                    <a:pt x="96" y="1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865">
                <a:solidFill>
                  <a:schemeClr val="bg1">
                    <a:lumMod val="50000"/>
                  </a:schemeClr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</p:grpSp>
      <p:grpSp>
        <p:nvGrpSpPr>
          <p:cNvPr id="6" name="Group 32"/>
          <p:cNvGrpSpPr/>
          <p:nvPr/>
        </p:nvGrpSpPr>
        <p:grpSpPr>
          <a:xfrm>
            <a:off x="5458552" y="3830270"/>
            <a:ext cx="940965" cy="940965"/>
            <a:chOff x="6869481" y="3174886"/>
            <a:chExt cx="823913" cy="823913"/>
          </a:xfrm>
        </p:grpSpPr>
        <p:sp>
          <p:nvSpPr>
            <p:cNvPr id="27" name="Oval 33"/>
            <p:cNvSpPr/>
            <p:nvPr/>
          </p:nvSpPr>
          <p:spPr bwMode="auto">
            <a:xfrm>
              <a:off x="6869481" y="3174886"/>
              <a:ext cx="823913" cy="823913"/>
            </a:xfrm>
            <a:prstGeom prst="ellipse">
              <a:avLst/>
            </a:prstGeom>
            <a:solidFill>
              <a:schemeClr val="accent3"/>
            </a:solidFill>
            <a:ln w="57150">
              <a:noFill/>
              <a:round/>
            </a:ln>
          </p:spPr>
          <p:txBody>
            <a:bodyPr anchor="ctr"/>
            <a:lstStyle/>
            <a:p>
              <a:pPr algn="ctr"/>
              <a:endParaRPr sz="1865">
                <a:solidFill>
                  <a:schemeClr val="bg1">
                    <a:lumMod val="50000"/>
                  </a:schemeClr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grpSp>
          <p:nvGrpSpPr>
            <p:cNvPr id="28" name="Group 34"/>
            <p:cNvGrpSpPr/>
            <p:nvPr/>
          </p:nvGrpSpPr>
          <p:grpSpPr>
            <a:xfrm>
              <a:off x="7099504" y="3437424"/>
              <a:ext cx="386534" cy="314469"/>
              <a:chOff x="6275559" y="2434671"/>
              <a:chExt cx="386534" cy="314469"/>
            </a:xfrm>
            <a:solidFill>
              <a:schemeClr val="bg1"/>
            </a:solidFill>
          </p:grpSpPr>
          <p:sp>
            <p:nvSpPr>
              <p:cNvPr id="29" name="Freeform: Shape 35"/>
              <p:cNvSpPr/>
              <p:nvPr/>
            </p:nvSpPr>
            <p:spPr bwMode="auto">
              <a:xfrm>
                <a:off x="6275559" y="2434671"/>
                <a:ext cx="386534" cy="314469"/>
              </a:xfrm>
              <a:custGeom>
                <a:avLst/>
                <a:gdLst>
                  <a:gd name="T0" fmla="*/ 248 w 256"/>
                  <a:gd name="T1" fmla="*/ 0 h 208"/>
                  <a:gd name="T2" fmla="*/ 40 w 256"/>
                  <a:gd name="T3" fmla="*/ 0 h 208"/>
                  <a:gd name="T4" fmla="*/ 32 w 256"/>
                  <a:gd name="T5" fmla="*/ 8 h 208"/>
                  <a:gd name="T6" fmla="*/ 32 w 256"/>
                  <a:gd name="T7" fmla="*/ 32 h 208"/>
                  <a:gd name="T8" fmla="*/ 8 w 256"/>
                  <a:gd name="T9" fmla="*/ 32 h 208"/>
                  <a:gd name="T10" fmla="*/ 0 w 256"/>
                  <a:gd name="T11" fmla="*/ 40 h 208"/>
                  <a:gd name="T12" fmla="*/ 0 w 256"/>
                  <a:gd name="T13" fmla="*/ 200 h 208"/>
                  <a:gd name="T14" fmla="*/ 8 w 256"/>
                  <a:gd name="T15" fmla="*/ 208 h 208"/>
                  <a:gd name="T16" fmla="*/ 216 w 256"/>
                  <a:gd name="T17" fmla="*/ 208 h 208"/>
                  <a:gd name="T18" fmla="*/ 224 w 256"/>
                  <a:gd name="T19" fmla="*/ 200 h 208"/>
                  <a:gd name="T20" fmla="*/ 224 w 256"/>
                  <a:gd name="T21" fmla="*/ 176 h 208"/>
                  <a:gd name="T22" fmla="*/ 248 w 256"/>
                  <a:gd name="T23" fmla="*/ 176 h 208"/>
                  <a:gd name="T24" fmla="*/ 256 w 256"/>
                  <a:gd name="T25" fmla="*/ 168 h 208"/>
                  <a:gd name="T26" fmla="*/ 256 w 256"/>
                  <a:gd name="T27" fmla="*/ 8 h 208"/>
                  <a:gd name="T28" fmla="*/ 248 w 256"/>
                  <a:gd name="T29" fmla="*/ 0 h 208"/>
                  <a:gd name="T30" fmla="*/ 208 w 256"/>
                  <a:gd name="T31" fmla="*/ 48 h 208"/>
                  <a:gd name="T32" fmla="*/ 208 w 256"/>
                  <a:gd name="T33" fmla="*/ 175 h 208"/>
                  <a:gd name="T34" fmla="*/ 165 w 256"/>
                  <a:gd name="T35" fmla="*/ 138 h 208"/>
                  <a:gd name="T36" fmla="*/ 156 w 256"/>
                  <a:gd name="T37" fmla="*/ 137 h 208"/>
                  <a:gd name="T38" fmla="*/ 122 w 256"/>
                  <a:gd name="T39" fmla="*/ 158 h 208"/>
                  <a:gd name="T40" fmla="*/ 70 w 256"/>
                  <a:gd name="T41" fmla="*/ 99 h 208"/>
                  <a:gd name="T42" fmla="*/ 64 w 256"/>
                  <a:gd name="T43" fmla="*/ 96 h 208"/>
                  <a:gd name="T44" fmla="*/ 58 w 256"/>
                  <a:gd name="T45" fmla="*/ 98 h 208"/>
                  <a:gd name="T46" fmla="*/ 16 w 256"/>
                  <a:gd name="T47" fmla="*/ 141 h 208"/>
                  <a:gd name="T48" fmla="*/ 16 w 256"/>
                  <a:gd name="T49" fmla="*/ 48 h 208"/>
                  <a:gd name="T50" fmla="*/ 208 w 256"/>
                  <a:gd name="T51" fmla="*/ 48 h 208"/>
                  <a:gd name="T52" fmla="*/ 16 w 256"/>
                  <a:gd name="T53" fmla="*/ 163 h 208"/>
                  <a:gd name="T54" fmla="*/ 64 w 256"/>
                  <a:gd name="T55" fmla="*/ 116 h 208"/>
                  <a:gd name="T56" fmla="*/ 114 w 256"/>
                  <a:gd name="T57" fmla="*/ 173 h 208"/>
                  <a:gd name="T58" fmla="*/ 124 w 256"/>
                  <a:gd name="T59" fmla="*/ 175 h 208"/>
                  <a:gd name="T60" fmla="*/ 159 w 256"/>
                  <a:gd name="T61" fmla="*/ 154 h 208"/>
                  <a:gd name="T62" fmla="*/ 204 w 256"/>
                  <a:gd name="T63" fmla="*/ 192 h 208"/>
                  <a:gd name="T64" fmla="*/ 16 w 256"/>
                  <a:gd name="T65" fmla="*/ 192 h 208"/>
                  <a:gd name="T66" fmla="*/ 16 w 256"/>
                  <a:gd name="T67" fmla="*/ 163 h 208"/>
                  <a:gd name="T68" fmla="*/ 240 w 256"/>
                  <a:gd name="T69" fmla="*/ 160 h 208"/>
                  <a:gd name="T70" fmla="*/ 224 w 256"/>
                  <a:gd name="T71" fmla="*/ 160 h 208"/>
                  <a:gd name="T72" fmla="*/ 224 w 256"/>
                  <a:gd name="T73" fmla="*/ 40 h 208"/>
                  <a:gd name="T74" fmla="*/ 216 w 256"/>
                  <a:gd name="T75" fmla="*/ 32 h 208"/>
                  <a:gd name="T76" fmla="*/ 48 w 256"/>
                  <a:gd name="T77" fmla="*/ 32 h 208"/>
                  <a:gd name="T78" fmla="*/ 48 w 256"/>
                  <a:gd name="T79" fmla="*/ 16 h 208"/>
                  <a:gd name="T80" fmla="*/ 240 w 256"/>
                  <a:gd name="T81" fmla="*/ 16 h 208"/>
                  <a:gd name="T82" fmla="*/ 240 w 256"/>
                  <a:gd name="T83" fmla="*/ 16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56" h="208">
                    <a:moveTo>
                      <a:pt x="248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6" y="0"/>
                      <a:pt x="32" y="4"/>
                      <a:pt x="32" y="8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36"/>
                      <a:pt x="0" y="4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0" y="204"/>
                      <a:pt x="4" y="208"/>
                      <a:pt x="8" y="208"/>
                    </a:cubicBezTo>
                    <a:cubicBezTo>
                      <a:pt x="216" y="208"/>
                      <a:pt x="216" y="208"/>
                      <a:pt x="216" y="208"/>
                    </a:cubicBezTo>
                    <a:cubicBezTo>
                      <a:pt x="220" y="208"/>
                      <a:pt x="224" y="204"/>
                      <a:pt x="224" y="200"/>
                    </a:cubicBezTo>
                    <a:cubicBezTo>
                      <a:pt x="224" y="176"/>
                      <a:pt x="224" y="176"/>
                      <a:pt x="224" y="176"/>
                    </a:cubicBezTo>
                    <a:cubicBezTo>
                      <a:pt x="248" y="176"/>
                      <a:pt x="248" y="176"/>
                      <a:pt x="248" y="176"/>
                    </a:cubicBezTo>
                    <a:cubicBezTo>
                      <a:pt x="252" y="176"/>
                      <a:pt x="256" y="172"/>
                      <a:pt x="256" y="168"/>
                    </a:cubicBezTo>
                    <a:cubicBezTo>
                      <a:pt x="256" y="8"/>
                      <a:pt x="256" y="8"/>
                      <a:pt x="256" y="8"/>
                    </a:cubicBezTo>
                    <a:cubicBezTo>
                      <a:pt x="256" y="4"/>
                      <a:pt x="252" y="0"/>
                      <a:pt x="248" y="0"/>
                    </a:cubicBezTo>
                    <a:close/>
                    <a:moveTo>
                      <a:pt x="208" y="48"/>
                    </a:moveTo>
                    <a:cubicBezTo>
                      <a:pt x="208" y="175"/>
                      <a:pt x="208" y="175"/>
                      <a:pt x="208" y="175"/>
                    </a:cubicBezTo>
                    <a:cubicBezTo>
                      <a:pt x="165" y="138"/>
                      <a:pt x="165" y="138"/>
                      <a:pt x="165" y="138"/>
                    </a:cubicBezTo>
                    <a:cubicBezTo>
                      <a:pt x="163" y="136"/>
                      <a:pt x="159" y="135"/>
                      <a:pt x="156" y="137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70" y="99"/>
                      <a:pt x="70" y="99"/>
                      <a:pt x="70" y="99"/>
                    </a:cubicBezTo>
                    <a:cubicBezTo>
                      <a:pt x="69" y="97"/>
                      <a:pt x="66" y="96"/>
                      <a:pt x="64" y="96"/>
                    </a:cubicBezTo>
                    <a:cubicBezTo>
                      <a:pt x="62" y="96"/>
                      <a:pt x="60" y="97"/>
                      <a:pt x="58" y="98"/>
                    </a:cubicBezTo>
                    <a:cubicBezTo>
                      <a:pt x="16" y="141"/>
                      <a:pt x="16" y="141"/>
                      <a:pt x="16" y="141"/>
                    </a:cubicBezTo>
                    <a:cubicBezTo>
                      <a:pt x="16" y="48"/>
                      <a:pt x="16" y="48"/>
                      <a:pt x="16" y="48"/>
                    </a:cubicBezTo>
                    <a:lnTo>
                      <a:pt x="208" y="48"/>
                    </a:lnTo>
                    <a:close/>
                    <a:moveTo>
                      <a:pt x="16" y="163"/>
                    </a:moveTo>
                    <a:cubicBezTo>
                      <a:pt x="64" y="116"/>
                      <a:pt x="64" y="116"/>
                      <a:pt x="64" y="116"/>
                    </a:cubicBezTo>
                    <a:cubicBezTo>
                      <a:pt x="114" y="173"/>
                      <a:pt x="114" y="173"/>
                      <a:pt x="114" y="173"/>
                    </a:cubicBezTo>
                    <a:cubicBezTo>
                      <a:pt x="117" y="176"/>
                      <a:pt x="121" y="177"/>
                      <a:pt x="124" y="175"/>
                    </a:cubicBezTo>
                    <a:cubicBezTo>
                      <a:pt x="159" y="154"/>
                      <a:pt x="159" y="154"/>
                      <a:pt x="159" y="154"/>
                    </a:cubicBezTo>
                    <a:cubicBezTo>
                      <a:pt x="204" y="192"/>
                      <a:pt x="204" y="192"/>
                      <a:pt x="204" y="192"/>
                    </a:cubicBezTo>
                    <a:cubicBezTo>
                      <a:pt x="16" y="192"/>
                      <a:pt x="16" y="192"/>
                      <a:pt x="16" y="192"/>
                    </a:cubicBezTo>
                    <a:lnTo>
                      <a:pt x="16" y="163"/>
                    </a:lnTo>
                    <a:close/>
                    <a:moveTo>
                      <a:pt x="240" y="160"/>
                    </a:moveTo>
                    <a:cubicBezTo>
                      <a:pt x="224" y="160"/>
                      <a:pt x="224" y="160"/>
                      <a:pt x="224" y="160"/>
                    </a:cubicBezTo>
                    <a:cubicBezTo>
                      <a:pt x="224" y="40"/>
                      <a:pt x="224" y="40"/>
                      <a:pt x="224" y="40"/>
                    </a:cubicBezTo>
                    <a:cubicBezTo>
                      <a:pt x="224" y="36"/>
                      <a:pt x="220" y="32"/>
                      <a:pt x="216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240" y="16"/>
                      <a:pt x="240" y="16"/>
                      <a:pt x="240" y="16"/>
                    </a:cubicBezTo>
                    <a:lnTo>
                      <a:pt x="240" y="1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865">
                  <a:solidFill>
                    <a:schemeClr val="bg1">
                      <a:lumMod val="50000"/>
                    </a:schemeClr>
                  </a:solidFill>
                  <a:latin typeface="Yeseva One" panose="00000500000000000000" charset="0"/>
                  <a:ea typeface="Yeseva One" panose="00000500000000000000" charset="0"/>
                  <a:sym typeface="FZHei-B01S" panose="02010601030101010101" pitchFamily="2" charset="-122"/>
                </a:endParaRPr>
              </a:p>
            </p:txBody>
          </p:sp>
          <p:sp>
            <p:nvSpPr>
              <p:cNvPr id="30" name="Freeform: Shape 36"/>
              <p:cNvSpPr/>
              <p:nvPr/>
            </p:nvSpPr>
            <p:spPr bwMode="auto">
              <a:xfrm>
                <a:off x="6481274" y="2531633"/>
                <a:ext cx="83858" cy="85169"/>
              </a:xfrm>
              <a:custGeom>
                <a:avLst/>
                <a:gdLst>
                  <a:gd name="T0" fmla="*/ 28 w 56"/>
                  <a:gd name="T1" fmla="*/ 56 h 56"/>
                  <a:gd name="T2" fmla="*/ 56 w 56"/>
                  <a:gd name="T3" fmla="*/ 28 h 56"/>
                  <a:gd name="T4" fmla="*/ 28 w 56"/>
                  <a:gd name="T5" fmla="*/ 0 h 56"/>
                  <a:gd name="T6" fmla="*/ 0 w 56"/>
                  <a:gd name="T7" fmla="*/ 28 h 56"/>
                  <a:gd name="T8" fmla="*/ 28 w 56"/>
                  <a:gd name="T9" fmla="*/ 56 h 56"/>
                  <a:gd name="T10" fmla="*/ 28 w 56"/>
                  <a:gd name="T11" fmla="*/ 16 h 56"/>
                  <a:gd name="T12" fmla="*/ 40 w 56"/>
                  <a:gd name="T13" fmla="*/ 28 h 56"/>
                  <a:gd name="T14" fmla="*/ 28 w 56"/>
                  <a:gd name="T15" fmla="*/ 40 h 56"/>
                  <a:gd name="T16" fmla="*/ 16 w 56"/>
                  <a:gd name="T17" fmla="*/ 28 h 56"/>
                  <a:gd name="T18" fmla="*/ 28 w 56"/>
                  <a:gd name="T19" fmla="*/ 1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56"/>
                    </a:move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3"/>
                      <a:pt x="43" y="0"/>
                      <a:pt x="28" y="0"/>
                    </a:cubicBezTo>
                    <a:cubicBezTo>
                      <a:pt x="13" y="0"/>
                      <a:pt x="0" y="13"/>
                      <a:pt x="0" y="28"/>
                    </a:cubicBezTo>
                    <a:cubicBezTo>
                      <a:pt x="0" y="43"/>
                      <a:pt x="13" y="56"/>
                      <a:pt x="28" y="56"/>
                    </a:cubicBezTo>
                    <a:close/>
                    <a:moveTo>
                      <a:pt x="28" y="16"/>
                    </a:moveTo>
                    <a:cubicBezTo>
                      <a:pt x="35" y="16"/>
                      <a:pt x="40" y="21"/>
                      <a:pt x="40" y="28"/>
                    </a:cubicBezTo>
                    <a:cubicBezTo>
                      <a:pt x="40" y="35"/>
                      <a:pt x="35" y="40"/>
                      <a:pt x="28" y="40"/>
                    </a:cubicBezTo>
                    <a:cubicBezTo>
                      <a:pt x="21" y="40"/>
                      <a:pt x="16" y="35"/>
                      <a:pt x="16" y="28"/>
                    </a:cubicBezTo>
                    <a:cubicBezTo>
                      <a:pt x="16" y="21"/>
                      <a:pt x="21" y="16"/>
                      <a:pt x="2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865">
                  <a:solidFill>
                    <a:schemeClr val="bg1">
                      <a:lumMod val="50000"/>
                    </a:schemeClr>
                  </a:solidFill>
                  <a:latin typeface="Yeseva One" panose="00000500000000000000" charset="0"/>
                  <a:ea typeface="Yeseva One" panose="00000500000000000000" charset="0"/>
                  <a:sym typeface="FZHei-B01S" panose="02010601030101010101" pitchFamily="2" charset="-122"/>
                </a:endParaRPr>
              </a:p>
            </p:txBody>
          </p:sp>
        </p:grpSp>
      </p:grpSp>
      <p:sp>
        <p:nvSpPr>
          <p:cNvPr id="25" name="TextBox 27"/>
          <p:cNvSpPr txBox="1"/>
          <p:nvPr/>
        </p:nvSpPr>
        <p:spPr>
          <a:xfrm>
            <a:off x="6560583" y="2696023"/>
            <a:ext cx="4764796" cy="535057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anchor="b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zh-CN" sz="3600" b="1">
                <a:solidFill>
                  <a:srgbClr val="0070C0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2. Dao động điều hòa</a:t>
            </a:r>
            <a:endParaRPr lang="zh-CN" altLang="en-US" sz="3600" b="1">
              <a:solidFill>
                <a:srgbClr val="0070C0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23" name="TextBox 41"/>
          <p:cNvSpPr txBox="1"/>
          <p:nvPr/>
        </p:nvSpPr>
        <p:spPr>
          <a:xfrm>
            <a:off x="6560583" y="4016784"/>
            <a:ext cx="4764796" cy="471460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anchor="b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zh-CN" sz="3600" b="1">
                <a:solidFill>
                  <a:srgbClr val="0070C0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3. Chu kì, tần số, tần số góc</a:t>
            </a:r>
            <a:endParaRPr lang="zh-CN" altLang="en-US" sz="3600" b="1">
              <a:solidFill>
                <a:srgbClr val="0070C0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grpSp>
        <p:nvGrpSpPr>
          <p:cNvPr id="9" name="Group 43"/>
          <p:cNvGrpSpPr/>
          <p:nvPr/>
        </p:nvGrpSpPr>
        <p:grpSpPr>
          <a:xfrm>
            <a:off x="4316679" y="1416915"/>
            <a:ext cx="940965" cy="940965"/>
            <a:chOff x="6832990" y="2145682"/>
            <a:chExt cx="823913" cy="823913"/>
          </a:xfrm>
        </p:grpSpPr>
        <p:sp>
          <p:nvSpPr>
            <p:cNvPr id="21" name="Oval 44"/>
            <p:cNvSpPr/>
            <p:nvPr/>
          </p:nvSpPr>
          <p:spPr bwMode="auto">
            <a:xfrm>
              <a:off x="6832990" y="2145682"/>
              <a:ext cx="823913" cy="823913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  <a:round/>
            </a:ln>
          </p:spPr>
          <p:txBody>
            <a:bodyPr anchor="ctr"/>
            <a:lstStyle/>
            <a:p>
              <a:pPr algn="ctr"/>
              <a:endParaRPr sz="1865">
                <a:solidFill>
                  <a:schemeClr val="bg1">
                    <a:lumMod val="50000"/>
                  </a:schemeClr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sp>
          <p:nvSpPr>
            <p:cNvPr id="22" name="Freeform: Shape 45"/>
            <p:cNvSpPr/>
            <p:nvPr/>
          </p:nvSpPr>
          <p:spPr bwMode="auto">
            <a:xfrm>
              <a:off x="7099504" y="2364371"/>
              <a:ext cx="290883" cy="386534"/>
            </a:xfrm>
            <a:custGeom>
              <a:avLst/>
              <a:gdLst>
                <a:gd name="T0" fmla="*/ 168 w 192"/>
                <a:gd name="T1" fmla="*/ 64 h 256"/>
                <a:gd name="T2" fmla="*/ 168 w 192"/>
                <a:gd name="T3" fmla="*/ 40 h 256"/>
                <a:gd name="T4" fmla="*/ 184 w 192"/>
                <a:gd name="T5" fmla="*/ 40 h 256"/>
                <a:gd name="T6" fmla="*/ 192 w 192"/>
                <a:gd name="T7" fmla="*/ 32 h 256"/>
                <a:gd name="T8" fmla="*/ 192 w 192"/>
                <a:gd name="T9" fmla="*/ 8 h 256"/>
                <a:gd name="T10" fmla="*/ 184 w 192"/>
                <a:gd name="T11" fmla="*/ 0 h 256"/>
                <a:gd name="T12" fmla="*/ 8 w 192"/>
                <a:gd name="T13" fmla="*/ 0 h 256"/>
                <a:gd name="T14" fmla="*/ 0 w 192"/>
                <a:gd name="T15" fmla="*/ 8 h 256"/>
                <a:gd name="T16" fmla="*/ 0 w 192"/>
                <a:gd name="T17" fmla="*/ 32 h 256"/>
                <a:gd name="T18" fmla="*/ 8 w 192"/>
                <a:gd name="T19" fmla="*/ 40 h 256"/>
                <a:gd name="T20" fmla="*/ 24 w 192"/>
                <a:gd name="T21" fmla="*/ 40 h 256"/>
                <a:gd name="T22" fmla="*/ 24 w 192"/>
                <a:gd name="T23" fmla="*/ 64 h 256"/>
                <a:gd name="T24" fmla="*/ 63 w 192"/>
                <a:gd name="T25" fmla="*/ 128 h 256"/>
                <a:gd name="T26" fmla="*/ 24 w 192"/>
                <a:gd name="T27" fmla="*/ 192 h 256"/>
                <a:gd name="T28" fmla="*/ 24 w 192"/>
                <a:gd name="T29" fmla="*/ 216 h 256"/>
                <a:gd name="T30" fmla="*/ 8 w 192"/>
                <a:gd name="T31" fmla="*/ 216 h 256"/>
                <a:gd name="T32" fmla="*/ 0 w 192"/>
                <a:gd name="T33" fmla="*/ 224 h 256"/>
                <a:gd name="T34" fmla="*/ 0 w 192"/>
                <a:gd name="T35" fmla="*/ 248 h 256"/>
                <a:gd name="T36" fmla="*/ 8 w 192"/>
                <a:gd name="T37" fmla="*/ 256 h 256"/>
                <a:gd name="T38" fmla="*/ 184 w 192"/>
                <a:gd name="T39" fmla="*/ 256 h 256"/>
                <a:gd name="T40" fmla="*/ 192 w 192"/>
                <a:gd name="T41" fmla="*/ 248 h 256"/>
                <a:gd name="T42" fmla="*/ 192 w 192"/>
                <a:gd name="T43" fmla="*/ 224 h 256"/>
                <a:gd name="T44" fmla="*/ 184 w 192"/>
                <a:gd name="T45" fmla="*/ 216 h 256"/>
                <a:gd name="T46" fmla="*/ 168 w 192"/>
                <a:gd name="T47" fmla="*/ 216 h 256"/>
                <a:gd name="T48" fmla="*/ 168 w 192"/>
                <a:gd name="T49" fmla="*/ 192 h 256"/>
                <a:gd name="T50" fmla="*/ 129 w 192"/>
                <a:gd name="T51" fmla="*/ 128 h 256"/>
                <a:gd name="T52" fmla="*/ 168 w 192"/>
                <a:gd name="T53" fmla="*/ 64 h 256"/>
                <a:gd name="T54" fmla="*/ 16 w 192"/>
                <a:gd name="T55" fmla="*/ 16 h 256"/>
                <a:gd name="T56" fmla="*/ 176 w 192"/>
                <a:gd name="T57" fmla="*/ 16 h 256"/>
                <a:gd name="T58" fmla="*/ 176 w 192"/>
                <a:gd name="T59" fmla="*/ 24 h 256"/>
                <a:gd name="T60" fmla="*/ 16 w 192"/>
                <a:gd name="T61" fmla="*/ 24 h 256"/>
                <a:gd name="T62" fmla="*/ 16 w 192"/>
                <a:gd name="T63" fmla="*/ 16 h 256"/>
                <a:gd name="T64" fmla="*/ 176 w 192"/>
                <a:gd name="T65" fmla="*/ 240 h 256"/>
                <a:gd name="T66" fmla="*/ 16 w 192"/>
                <a:gd name="T67" fmla="*/ 240 h 256"/>
                <a:gd name="T68" fmla="*/ 16 w 192"/>
                <a:gd name="T69" fmla="*/ 232 h 256"/>
                <a:gd name="T70" fmla="*/ 176 w 192"/>
                <a:gd name="T71" fmla="*/ 232 h 256"/>
                <a:gd name="T72" fmla="*/ 176 w 192"/>
                <a:gd name="T73" fmla="*/ 240 h 256"/>
                <a:gd name="T74" fmla="*/ 152 w 192"/>
                <a:gd name="T75" fmla="*/ 192 h 256"/>
                <a:gd name="T76" fmla="*/ 152 w 192"/>
                <a:gd name="T77" fmla="*/ 216 h 256"/>
                <a:gd name="T78" fmla="*/ 40 w 192"/>
                <a:gd name="T79" fmla="*/ 216 h 256"/>
                <a:gd name="T80" fmla="*/ 40 w 192"/>
                <a:gd name="T81" fmla="*/ 192 h 256"/>
                <a:gd name="T82" fmla="*/ 96 w 192"/>
                <a:gd name="T83" fmla="*/ 136 h 256"/>
                <a:gd name="T84" fmla="*/ 152 w 192"/>
                <a:gd name="T85" fmla="*/ 192 h 256"/>
                <a:gd name="T86" fmla="*/ 96 w 192"/>
                <a:gd name="T87" fmla="*/ 120 h 256"/>
                <a:gd name="T88" fmla="*/ 40 w 192"/>
                <a:gd name="T89" fmla="*/ 64 h 256"/>
                <a:gd name="T90" fmla="*/ 40 w 192"/>
                <a:gd name="T91" fmla="*/ 40 h 256"/>
                <a:gd name="T92" fmla="*/ 152 w 192"/>
                <a:gd name="T93" fmla="*/ 40 h 256"/>
                <a:gd name="T94" fmla="*/ 152 w 192"/>
                <a:gd name="T95" fmla="*/ 64 h 256"/>
                <a:gd name="T96" fmla="*/ 96 w 192"/>
                <a:gd name="T97" fmla="*/ 1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2" h="256">
                  <a:moveTo>
                    <a:pt x="168" y="64"/>
                  </a:moveTo>
                  <a:cubicBezTo>
                    <a:pt x="168" y="40"/>
                    <a:pt x="168" y="40"/>
                    <a:pt x="168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8" y="40"/>
                    <a:pt x="192" y="36"/>
                    <a:pt x="192" y="32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92" y="4"/>
                    <a:pt x="188" y="0"/>
                    <a:pt x="18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4" y="40"/>
                    <a:pt x="8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92"/>
                    <a:pt x="40" y="116"/>
                    <a:pt x="63" y="128"/>
                  </a:cubicBezTo>
                  <a:cubicBezTo>
                    <a:pt x="40" y="140"/>
                    <a:pt x="24" y="164"/>
                    <a:pt x="24" y="192"/>
                  </a:cubicBezTo>
                  <a:cubicBezTo>
                    <a:pt x="24" y="216"/>
                    <a:pt x="24" y="216"/>
                    <a:pt x="24" y="216"/>
                  </a:cubicBezTo>
                  <a:cubicBezTo>
                    <a:pt x="8" y="216"/>
                    <a:pt x="8" y="216"/>
                    <a:pt x="8" y="216"/>
                  </a:cubicBezTo>
                  <a:cubicBezTo>
                    <a:pt x="4" y="216"/>
                    <a:pt x="0" y="220"/>
                    <a:pt x="0" y="224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2"/>
                    <a:pt x="4" y="256"/>
                    <a:pt x="8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8" y="256"/>
                    <a:pt x="192" y="252"/>
                    <a:pt x="192" y="248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2" y="220"/>
                    <a:pt x="188" y="216"/>
                    <a:pt x="184" y="216"/>
                  </a:cubicBezTo>
                  <a:cubicBezTo>
                    <a:pt x="168" y="216"/>
                    <a:pt x="168" y="216"/>
                    <a:pt x="168" y="216"/>
                  </a:cubicBezTo>
                  <a:cubicBezTo>
                    <a:pt x="168" y="192"/>
                    <a:pt x="168" y="192"/>
                    <a:pt x="168" y="192"/>
                  </a:cubicBezTo>
                  <a:cubicBezTo>
                    <a:pt x="168" y="164"/>
                    <a:pt x="152" y="140"/>
                    <a:pt x="129" y="128"/>
                  </a:cubicBezTo>
                  <a:cubicBezTo>
                    <a:pt x="152" y="116"/>
                    <a:pt x="168" y="92"/>
                    <a:pt x="168" y="64"/>
                  </a:cubicBezTo>
                  <a:close/>
                  <a:moveTo>
                    <a:pt x="16" y="16"/>
                  </a:moveTo>
                  <a:cubicBezTo>
                    <a:pt x="176" y="16"/>
                    <a:pt x="176" y="16"/>
                    <a:pt x="176" y="1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6" y="16"/>
                  </a:lnTo>
                  <a:close/>
                  <a:moveTo>
                    <a:pt x="176" y="240"/>
                  </a:moveTo>
                  <a:cubicBezTo>
                    <a:pt x="16" y="240"/>
                    <a:pt x="16" y="240"/>
                    <a:pt x="16" y="240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76" y="232"/>
                    <a:pt x="176" y="232"/>
                    <a:pt x="176" y="232"/>
                  </a:cubicBezTo>
                  <a:lnTo>
                    <a:pt x="176" y="240"/>
                  </a:lnTo>
                  <a:close/>
                  <a:moveTo>
                    <a:pt x="152" y="192"/>
                  </a:moveTo>
                  <a:cubicBezTo>
                    <a:pt x="152" y="216"/>
                    <a:pt x="152" y="216"/>
                    <a:pt x="152" y="216"/>
                  </a:cubicBezTo>
                  <a:cubicBezTo>
                    <a:pt x="40" y="216"/>
                    <a:pt x="40" y="216"/>
                    <a:pt x="40" y="216"/>
                  </a:cubicBezTo>
                  <a:cubicBezTo>
                    <a:pt x="40" y="192"/>
                    <a:pt x="40" y="192"/>
                    <a:pt x="40" y="192"/>
                  </a:cubicBezTo>
                  <a:cubicBezTo>
                    <a:pt x="40" y="161"/>
                    <a:pt x="65" y="136"/>
                    <a:pt x="96" y="136"/>
                  </a:cubicBezTo>
                  <a:cubicBezTo>
                    <a:pt x="127" y="136"/>
                    <a:pt x="152" y="161"/>
                    <a:pt x="152" y="192"/>
                  </a:cubicBezTo>
                  <a:close/>
                  <a:moveTo>
                    <a:pt x="96" y="120"/>
                  </a:moveTo>
                  <a:cubicBezTo>
                    <a:pt x="65" y="120"/>
                    <a:pt x="40" y="95"/>
                    <a:pt x="40" y="64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52" y="40"/>
                    <a:pt x="152" y="40"/>
                    <a:pt x="152" y="40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2" y="95"/>
                    <a:pt x="127" y="120"/>
                    <a:pt x="96" y="1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865">
                <a:solidFill>
                  <a:schemeClr val="bg1">
                    <a:lumMod val="50000"/>
                  </a:schemeClr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</p:grpSp>
      <p:grpSp>
        <p:nvGrpSpPr>
          <p:cNvPr id="10" name="Group 46"/>
          <p:cNvGrpSpPr/>
          <p:nvPr/>
        </p:nvGrpSpPr>
        <p:grpSpPr>
          <a:xfrm>
            <a:off x="4316679" y="4897439"/>
            <a:ext cx="940965" cy="940965"/>
            <a:chOff x="6869481" y="3174886"/>
            <a:chExt cx="823913" cy="823913"/>
          </a:xfrm>
        </p:grpSpPr>
        <p:sp>
          <p:nvSpPr>
            <p:cNvPr id="17" name="Oval 47"/>
            <p:cNvSpPr/>
            <p:nvPr/>
          </p:nvSpPr>
          <p:spPr bwMode="auto">
            <a:xfrm>
              <a:off x="6869481" y="3174886"/>
              <a:ext cx="823913" cy="823913"/>
            </a:xfrm>
            <a:prstGeom prst="ellipse">
              <a:avLst/>
            </a:prstGeom>
            <a:solidFill>
              <a:schemeClr val="accent3"/>
            </a:solidFill>
            <a:ln w="57150">
              <a:noFill/>
              <a:round/>
            </a:ln>
          </p:spPr>
          <p:txBody>
            <a:bodyPr anchor="ctr"/>
            <a:lstStyle/>
            <a:p>
              <a:pPr algn="ctr"/>
              <a:endParaRPr sz="1865">
                <a:solidFill>
                  <a:schemeClr val="bg1">
                    <a:lumMod val="50000"/>
                  </a:schemeClr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endParaRPr>
            </a:p>
          </p:txBody>
        </p:sp>
        <p:grpSp>
          <p:nvGrpSpPr>
            <p:cNvPr id="18" name="Group 48"/>
            <p:cNvGrpSpPr/>
            <p:nvPr/>
          </p:nvGrpSpPr>
          <p:grpSpPr>
            <a:xfrm>
              <a:off x="7099504" y="3437424"/>
              <a:ext cx="386534" cy="314469"/>
              <a:chOff x="6275559" y="2434671"/>
              <a:chExt cx="386534" cy="314469"/>
            </a:xfrm>
            <a:solidFill>
              <a:schemeClr val="bg1"/>
            </a:solidFill>
          </p:grpSpPr>
          <p:sp>
            <p:nvSpPr>
              <p:cNvPr id="19" name="Freeform: Shape 49"/>
              <p:cNvSpPr/>
              <p:nvPr/>
            </p:nvSpPr>
            <p:spPr bwMode="auto">
              <a:xfrm>
                <a:off x="6275559" y="2434671"/>
                <a:ext cx="386534" cy="314469"/>
              </a:xfrm>
              <a:custGeom>
                <a:avLst/>
                <a:gdLst>
                  <a:gd name="T0" fmla="*/ 248 w 256"/>
                  <a:gd name="T1" fmla="*/ 0 h 208"/>
                  <a:gd name="T2" fmla="*/ 40 w 256"/>
                  <a:gd name="T3" fmla="*/ 0 h 208"/>
                  <a:gd name="T4" fmla="*/ 32 w 256"/>
                  <a:gd name="T5" fmla="*/ 8 h 208"/>
                  <a:gd name="T6" fmla="*/ 32 w 256"/>
                  <a:gd name="T7" fmla="*/ 32 h 208"/>
                  <a:gd name="T8" fmla="*/ 8 w 256"/>
                  <a:gd name="T9" fmla="*/ 32 h 208"/>
                  <a:gd name="T10" fmla="*/ 0 w 256"/>
                  <a:gd name="T11" fmla="*/ 40 h 208"/>
                  <a:gd name="T12" fmla="*/ 0 w 256"/>
                  <a:gd name="T13" fmla="*/ 200 h 208"/>
                  <a:gd name="T14" fmla="*/ 8 w 256"/>
                  <a:gd name="T15" fmla="*/ 208 h 208"/>
                  <a:gd name="T16" fmla="*/ 216 w 256"/>
                  <a:gd name="T17" fmla="*/ 208 h 208"/>
                  <a:gd name="T18" fmla="*/ 224 w 256"/>
                  <a:gd name="T19" fmla="*/ 200 h 208"/>
                  <a:gd name="T20" fmla="*/ 224 w 256"/>
                  <a:gd name="T21" fmla="*/ 176 h 208"/>
                  <a:gd name="T22" fmla="*/ 248 w 256"/>
                  <a:gd name="T23" fmla="*/ 176 h 208"/>
                  <a:gd name="T24" fmla="*/ 256 w 256"/>
                  <a:gd name="T25" fmla="*/ 168 h 208"/>
                  <a:gd name="T26" fmla="*/ 256 w 256"/>
                  <a:gd name="T27" fmla="*/ 8 h 208"/>
                  <a:gd name="T28" fmla="*/ 248 w 256"/>
                  <a:gd name="T29" fmla="*/ 0 h 208"/>
                  <a:gd name="T30" fmla="*/ 208 w 256"/>
                  <a:gd name="T31" fmla="*/ 48 h 208"/>
                  <a:gd name="T32" fmla="*/ 208 w 256"/>
                  <a:gd name="T33" fmla="*/ 175 h 208"/>
                  <a:gd name="T34" fmla="*/ 165 w 256"/>
                  <a:gd name="T35" fmla="*/ 138 h 208"/>
                  <a:gd name="T36" fmla="*/ 156 w 256"/>
                  <a:gd name="T37" fmla="*/ 137 h 208"/>
                  <a:gd name="T38" fmla="*/ 122 w 256"/>
                  <a:gd name="T39" fmla="*/ 158 h 208"/>
                  <a:gd name="T40" fmla="*/ 70 w 256"/>
                  <a:gd name="T41" fmla="*/ 99 h 208"/>
                  <a:gd name="T42" fmla="*/ 64 w 256"/>
                  <a:gd name="T43" fmla="*/ 96 h 208"/>
                  <a:gd name="T44" fmla="*/ 58 w 256"/>
                  <a:gd name="T45" fmla="*/ 98 h 208"/>
                  <a:gd name="T46" fmla="*/ 16 w 256"/>
                  <a:gd name="T47" fmla="*/ 141 h 208"/>
                  <a:gd name="T48" fmla="*/ 16 w 256"/>
                  <a:gd name="T49" fmla="*/ 48 h 208"/>
                  <a:gd name="T50" fmla="*/ 208 w 256"/>
                  <a:gd name="T51" fmla="*/ 48 h 208"/>
                  <a:gd name="T52" fmla="*/ 16 w 256"/>
                  <a:gd name="T53" fmla="*/ 163 h 208"/>
                  <a:gd name="T54" fmla="*/ 64 w 256"/>
                  <a:gd name="T55" fmla="*/ 116 h 208"/>
                  <a:gd name="T56" fmla="*/ 114 w 256"/>
                  <a:gd name="T57" fmla="*/ 173 h 208"/>
                  <a:gd name="T58" fmla="*/ 124 w 256"/>
                  <a:gd name="T59" fmla="*/ 175 h 208"/>
                  <a:gd name="T60" fmla="*/ 159 w 256"/>
                  <a:gd name="T61" fmla="*/ 154 h 208"/>
                  <a:gd name="T62" fmla="*/ 204 w 256"/>
                  <a:gd name="T63" fmla="*/ 192 h 208"/>
                  <a:gd name="T64" fmla="*/ 16 w 256"/>
                  <a:gd name="T65" fmla="*/ 192 h 208"/>
                  <a:gd name="T66" fmla="*/ 16 w 256"/>
                  <a:gd name="T67" fmla="*/ 163 h 208"/>
                  <a:gd name="T68" fmla="*/ 240 w 256"/>
                  <a:gd name="T69" fmla="*/ 160 h 208"/>
                  <a:gd name="T70" fmla="*/ 224 w 256"/>
                  <a:gd name="T71" fmla="*/ 160 h 208"/>
                  <a:gd name="T72" fmla="*/ 224 w 256"/>
                  <a:gd name="T73" fmla="*/ 40 h 208"/>
                  <a:gd name="T74" fmla="*/ 216 w 256"/>
                  <a:gd name="T75" fmla="*/ 32 h 208"/>
                  <a:gd name="T76" fmla="*/ 48 w 256"/>
                  <a:gd name="T77" fmla="*/ 32 h 208"/>
                  <a:gd name="T78" fmla="*/ 48 w 256"/>
                  <a:gd name="T79" fmla="*/ 16 h 208"/>
                  <a:gd name="T80" fmla="*/ 240 w 256"/>
                  <a:gd name="T81" fmla="*/ 16 h 208"/>
                  <a:gd name="T82" fmla="*/ 240 w 256"/>
                  <a:gd name="T83" fmla="*/ 16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56" h="208">
                    <a:moveTo>
                      <a:pt x="248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6" y="0"/>
                      <a:pt x="32" y="4"/>
                      <a:pt x="32" y="8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36"/>
                      <a:pt x="0" y="4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0" y="204"/>
                      <a:pt x="4" y="208"/>
                      <a:pt x="8" y="208"/>
                    </a:cubicBezTo>
                    <a:cubicBezTo>
                      <a:pt x="216" y="208"/>
                      <a:pt x="216" y="208"/>
                      <a:pt x="216" y="208"/>
                    </a:cubicBezTo>
                    <a:cubicBezTo>
                      <a:pt x="220" y="208"/>
                      <a:pt x="224" y="204"/>
                      <a:pt x="224" y="200"/>
                    </a:cubicBezTo>
                    <a:cubicBezTo>
                      <a:pt x="224" y="176"/>
                      <a:pt x="224" y="176"/>
                      <a:pt x="224" y="176"/>
                    </a:cubicBezTo>
                    <a:cubicBezTo>
                      <a:pt x="248" y="176"/>
                      <a:pt x="248" y="176"/>
                      <a:pt x="248" y="176"/>
                    </a:cubicBezTo>
                    <a:cubicBezTo>
                      <a:pt x="252" y="176"/>
                      <a:pt x="256" y="172"/>
                      <a:pt x="256" y="168"/>
                    </a:cubicBezTo>
                    <a:cubicBezTo>
                      <a:pt x="256" y="8"/>
                      <a:pt x="256" y="8"/>
                      <a:pt x="256" y="8"/>
                    </a:cubicBezTo>
                    <a:cubicBezTo>
                      <a:pt x="256" y="4"/>
                      <a:pt x="252" y="0"/>
                      <a:pt x="248" y="0"/>
                    </a:cubicBezTo>
                    <a:close/>
                    <a:moveTo>
                      <a:pt x="208" y="48"/>
                    </a:moveTo>
                    <a:cubicBezTo>
                      <a:pt x="208" y="175"/>
                      <a:pt x="208" y="175"/>
                      <a:pt x="208" y="175"/>
                    </a:cubicBezTo>
                    <a:cubicBezTo>
                      <a:pt x="165" y="138"/>
                      <a:pt x="165" y="138"/>
                      <a:pt x="165" y="138"/>
                    </a:cubicBezTo>
                    <a:cubicBezTo>
                      <a:pt x="163" y="136"/>
                      <a:pt x="159" y="135"/>
                      <a:pt x="156" y="137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70" y="99"/>
                      <a:pt x="70" y="99"/>
                      <a:pt x="70" y="99"/>
                    </a:cubicBezTo>
                    <a:cubicBezTo>
                      <a:pt x="69" y="97"/>
                      <a:pt x="66" y="96"/>
                      <a:pt x="64" y="96"/>
                    </a:cubicBezTo>
                    <a:cubicBezTo>
                      <a:pt x="62" y="96"/>
                      <a:pt x="60" y="97"/>
                      <a:pt x="58" y="98"/>
                    </a:cubicBezTo>
                    <a:cubicBezTo>
                      <a:pt x="16" y="141"/>
                      <a:pt x="16" y="141"/>
                      <a:pt x="16" y="141"/>
                    </a:cubicBezTo>
                    <a:cubicBezTo>
                      <a:pt x="16" y="48"/>
                      <a:pt x="16" y="48"/>
                      <a:pt x="16" y="48"/>
                    </a:cubicBezTo>
                    <a:lnTo>
                      <a:pt x="208" y="48"/>
                    </a:lnTo>
                    <a:close/>
                    <a:moveTo>
                      <a:pt x="16" y="163"/>
                    </a:moveTo>
                    <a:cubicBezTo>
                      <a:pt x="64" y="116"/>
                      <a:pt x="64" y="116"/>
                      <a:pt x="64" y="116"/>
                    </a:cubicBezTo>
                    <a:cubicBezTo>
                      <a:pt x="114" y="173"/>
                      <a:pt x="114" y="173"/>
                      <a:pt x="114" y="173"/>
                    </a:cubicBezTo>
                    <a:cubicBezTo>
                      <a:pt x="117" y="176"/>
                      <a:pt x="121" y="177"/>
                      <a:pt x="124" y="175"/>
                    </a:cubicBezTo>
                    <a:cubicBezTo>
                      <a:pt x="159" y="154"/>
                      <a:pt x="159" y="154"/>
                      <a:pt x="159" y="154"/>
                    </a:cubicBezTo>
                    <a:cubicBezTo>
                      <a:pt x="204" y="192"/>
                      <a:pt x="204" y="192"/>
                      <a:pt x="204" y="192"/>
                    </a:cubicBezTo>
                    <a:cubicBezTo>
                      <a:pt x="16" y="192"/>
                      <a:pt x="16" y="192"/>
                      <a:pt x="16" y="192"/>
                    </a:cubicBezTo>
                    <a:lnTo>
                      <a:pt x="16" y="163"/>
                    </a:lnTo>
                    <a:close/>
                    <a:moveTo>
                      <a:pt x="240" y="160"/>
                    </a:moveTo>
                    <a:cubicBezTo>
                      <a:pt x="224" y="160"/>
                      <a:pt x="224" y="160"/>
                      <a:pt x="224" y="160"/>
                    </a:cubicBezTo>
                    <a:cubicBezTo>
                      <a:pt x="224" y="40"/>
                      <a:pt x="224" y="40"/>
                      <a:pt x="224" y="40"/>
                    </a:cubicBezTo>
                    <a:cubicBezTo>
                      <a:pt x="224" y="36"/>
                      <a:pt x="220" y="32"/>
                      <a:pt x="216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240" y="16"/>
                      <a:pt x="240" y="16"/>
                      <a:pt x="240" y="16"/>
                    </a:cubicBezTo>
                    <a:lnTo>
                      <a:pt x="240" y="1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865">
                  <a:solidFill>
                    <a:schemeClr val="bg1">
                      <a:lumMod val="50000"/>
                    </a:schemeClr>
                  </a:solidFill>
                  <a:latin typeface="Yeseva One" panose="00000500000000000000" charset="0"/>
                  <a:ea typeface="Yeseva One" panose="00000500000000000000" charset="0"/>
                  <a:sym typeface="FZHei-B01S" panose="02010601030101010101" pitchFamily="2" charset="-122"/>
                </a:endParaRPr>
              </a:p>
            </p:txBody>
          </p:sp>
          <p:sp>
            <p:nvSpPr>
              <p:cNvPr id="20" name="Freeform: Shape 50"/>
              <p:cNvSpPr/>
              <p:nvPr/>
            </p:nvSpPr>
            <p:spPr bwMode="auto">
              <a:xfrm>
                <a:off x="6481274" y="2531633"/>
                <a:ext cx="83858" cy="85169"/>
              </a:xfrm>
              <a:custGeom>
                <a:avLst/>
                <a:gdLst>
                  <a:gd name="T0" fmla="*/ 28 w 56"/>
                  <a:gd name="T1" fmla="*/ 56 h 56"/>
                  <a:gd name="T2" fmla="*/ 56 w 56"/>
                  <a:gd name="T3" fmla="*/ 28 h 56"/>
                  <a:gd name="T4" fmla="*/ 28 w 56"/>
                  <a:gd name="T5" fmla="*/ 0 h 56"/>
                  <a:gd name="T6" fmla="*/ 0 w 56"/>
                  <a:gd name="T7" fmla="*/ 28 h 56"/>
                  <a:gd name="T8" fmla="*/ 28 w 56"/>
                  <a:gd name="T9" fmla="*/ 56 h 56"/>
                  <a:gd name="T10" fmla="*/ 28 w 56"/>
                  <a:gd name="T11" fmla="*/ 16 h 56"/>
                  <a:gd name="T12" fmla="*/ 40 w 56"/>
                  <a:gd name="T13" fmla="*/ 28 h 56"/>
                  <a:gd name="T14" fmla="*/ 28 w 56"/>
                  <a:gd name="T15" fmla="*/ 40 h 56"/>
                  <a:gd name="T16" fmla="*/ 16 w 56"/>
                  <a:gd name="T17" fmla="*/ 28 h 56"/>
                  <a:gd name="T18" fmla="*/ 28 w 56"/>
                  <a:gd name="T19" fmla="*/ 1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56"/>
                    </a:move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3"/>
                      <a:pt x="43" y="0"/>
                      <a:pt x="28" y="0"/>
                    </a:cubicBezTo>
                    <a:cubicBezTo>
                      <a:pt x="13" y="0"/>
                      <a:pt x="0" y="13"/>
                      <a:pt x="0" y="28"/>
                    </a:cubicBezTo>
                    <a:cubicBezTo>
                      <a:pt x="0" y="43"/>
                      <a:pt x="13" y="56"/>
                      <a:pt x="28" y="56"/>
                    </a:cubicBezTo>
                    <a:close/>
                    <a:moveTo>
                      <a:pt x="28" y="16"/>
                    </a:moveTo>
                    <a:cubicBezTo>
                      <a:pt x="35" y="16"/>
                      <a:pt x="40" y="21"/>
                      <a:pt x="40" y="28"/>
                    </a:cubicBezTo>
                    <a:cubicBezTo>
                      <a:pt x="40" y="35"/>
                      <a:pt x="35" y="40"/>
                      <a:pt x="28" y="40"/>
                    </a:cubicBezTo>
                    <a:cubicBezTo>
                      <a:pt x="21" y="40"/>
                      <a:pt x="16" y="35"/>
                      <a:pt x="16" y="28"/>
                    </a:cubicBezTo>
                    <a:cubicBezTo>
                      <a:pt x="16" y="21"/>
                      <a:pt x="21" y="16"/>
                      <a:pt x="2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865">
                  <a:solidFill>
                    <a:schemeClr val="bg1">
                      <a:lumMod val="50000"/>
                    </a:schemeClr>
                  </a:solidFill>
                  <a:latin typeface="Yeseva One" panose="00000500000000000000" charset="0"/>
                  <a:ea typeface="Yeseva One" panose="00000500000000000000" charset="0"/>
                  <a:sym typeface="FZHei-B01S" panose="02010601030101010101" pitchFamily="2" charset="-122"/>
                </a:endParaRPr>
              </a:p>
            </p:txBody>
          </p:sp>
        </p:grpSp>
      </p:grpSp>
      <p:sp>
        <p:nvSpPr>
          <p:cNvPr id="15" name="TextBox 52"/>
          <p:cNvSpPr txBox="1"/>
          <p:nvPr/>
        </p:nvSpPr>
        <p:spPr>
          <a:xfrm>
            <a:off x="5446597" y="1545511"/>
            <a:ext cx="4764796" cy="51021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anchor="b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zh-CN" sz="3600" b="1">
                <a:solidFill>
                  <a:srgbClr val="0070C0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1. Dao động cơ</a:t>
            </a:r>
            <a:endParaRPr lang="zh-CN" altLang="en-US" sz="3600" b="1">
              <a:solidFill>
                <a:srgbClr val="0070C0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13" name="TextBox 55"/>
          <p:cNvSpPr txBox="1"/>
          <p:nvPr/>
        </p:nvSpPr>
        <p:spPr>
          <a:xfrm>
            <a:off x="5416878" y="5220904"/>
            <a:ext cx="4764796" cy="386936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anchor="b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zh-CN" sz="3600" b="1">
                <a:solidFill>
                  <a:srgbClr val="0070C0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4. Vận tốc, gia tốc của vật</a:t>
            </a:r>
            <a:endParaRPr lang="zh-CN" altLang="en-US" sz="3600" b="1">
              <a:solidFill>
                <a:srgbClr val="0070C0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772471" y="396601"/>
            <a:ext cx="3056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0070C0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CỦNG CỐ</a:t>
            </a:r>
            <a:endParaRPr lang="zh-CN" altLang="en-US" sz="4000" b="1" dirty="0">
              <a:solidFill>
                <a:srgbClr val="0070C0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0E85D8-0D8E-44F2-A94F-F2114CD3804F}"/>
              </a:ext>
            </a:extLst>
          </p:cNvPr>
          <p:cNvSpPr txBox="1"/>
          <p:nvPr/>
        </p:nvSpPr>
        <p:spPr>
          <a:xfrm>
            <a:off x="0" y="0"/>
            <a:ext cx="12192000" cy="1118255"/>
          </a:xfrm>
          <a:prstGeom prst="rect">
            <a:avLst/>
          </a:prstGeom>
          <a:solidFill>
            <a:srgbClr val="0070C0"/>
          </a:solidFill>
        </p:spPr>
        <p:txBody>
          <a:bodyPr wrap="square" lIns="254000" tIns="127000" rIns="254000" bIns="12700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1.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(ĐH - 2015)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 = 6cosωt cm. Dao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C5343-DAC3-4C1A-98DC-8D0A059C3BD3}"/>
              </a:ext>
            </a:extLst>
          </p:cNvPr>
          <p:cNvSpPr txBox="1"/>
          <p:nvPr/>
        </p:nvSpPr>
        <p:spPr>
          <a:xfrm>
            <a:off x="762000" y="1181755"/>
            <a:ext cx="16209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A. 12 cm.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87568-08CD-4E18-8CA0-2214580AB55E}"/>
              </a:ext>
            </a:extLst>
          </p:cNvPr>
          <p:cNvSpPr txBox="1"/>
          <p:nvPr/>
        </p:nvSpPr>
        <p:spPr>
          <a:xfrm>
            <a:off x="3619500" y="1181755"/>
            <a:ext cx="142058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B. 3 cm.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38A231-FC06-4D14-9625-90500C1863ED}"/>
              </a:ext>
            </a:extLst>
          </p:cNvPr>
          <p:cNvSpPr txBox="1"/>
          <p:nvPr/>
        </p:nvSpPr>
        <p:spPr>
          <a:xfrm>
            <a:off x="6477000" y="1181755"/>
            <a:ext cx="14414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C. 6 cm.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89F25B-1A23-48B5-BF0F-4F6F66CEE2E4}"/>
              </a:ext>
            </a:extLst>
          </p:cNvPr>
          <p:cNvSpPr txBox="1"/>
          <p:nvPr/>
        </p:nvSpPr>
        <p:spPr>
          <a:xfrm>
            <a:off x="9334500" y="1181755"/>
            <a:ext cx="14414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D. 2 cm.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B5D9F-962E-4C91-AB64-AA72CC62FF41}"/>
              </a:ext>
            </a:extLst>
          </p:cNvPr>
          <p:cNvSpPr txBox="1"/>
          <p:nvPr/>
        </p:nvSpPr>
        <p:spPr>
          <a:xfrm>
            <a:off x="2491263" y="2287639"/>
            <a:ext cx="7209474" cy="1851789"/>
          </a:xfrm>
          <a:prstGeom prst="rect">
            <a:avLst/>
          </a:prstGeom>
          <a:noFill/>
        </p:spPr>
        <p:txBody>
          <a:bodyPr wrap="none" lIns="127000" tIns="63500" rIns="127000" bIns="63500">
            <a:spAutoFit/>
          </a:bodyPr>
          <a:lstStyle/>
          <a:p>
            <a:pPr marL="0" marR="0" lvl="0" indent="17970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" algn="l"/>
                <a:tab pos="1800225" algn="l"/>
                <a:tab pos="3420110" algn="l"/>
                <a:tab pos="503999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7970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" algn="l"/>
                <a:tab pos="1800225" algn="l"/>
                <a:tab pos="3420110" algn="l"/>
                <a:tab pos="503999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 = 6 cm.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88D028-C3F2-44F7-9D96-269EB0ABB810}"/>
              </a:ext>
            </a:extLst>
          </p:cNvPr>
          <p:cNvSpPr/>
          <p:nvPr/>
        </p:nvSpPr>
        <p:spPr>
          <a:xfrm>
            <a:off x="6527800" y="1226205"/>
            <a:ext cx="406400" cy="4064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70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utoUpdateAnimBg="0"/>
      <p:bldP spid="8" grpId="0" build="p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EC70DE-8ADD-4647-90A9-7F70820F95F8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192000" cy="1332224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lIns="254000" tIns="127000" rIns="254000" bIns="12700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2.   </a:t>
                </a:r>
                <a:r>
                  <a:rPr kumimoji="0" lang="pt-B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(Sở GD &amp; ĐT Gia Lai) Một vật nhỏ dao động điều hòa có phương trình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𝒄𝒐𝒔</m:t>
                    </m:r>
                    <m:d>
                      <m:d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kumimoji="0" lang="pt-B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Pha ban đầu của dao động là: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EC70DE-8ADD-4647-90A9-7F70820F9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13322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989E754-C33B-4FEB-9A22-24080A491072}"/>
              </a:ext>
            </a:extLst>
          </p:cNvPr>
          <p:cNvSpPr txBox="1"/>
          <p:nvPr/>
        </p:nvSpPr>
        <p:spPr>
          <a:xfrm>
            <a:off x="762000" y="1395724"/>
            <a:ext cx="21675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0,2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π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rad.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7EAC39-FB61-420E-87C1-FC0B1646AEA2}"/>
              </a:ext>
            </a:extLst>
          </p:cNvPr>
          <p:cNvSpPr txBox="1"/>
          <p:nvPr/>
        </p:nvSpPr>
        <p:spPr>
          <a:xfrm>
            <a:off x="3619500" y="1395724"/>
            <a:ext cx="151836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π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rad.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920B00-15E9-4BB1-BA34-7C1CE43D5D9F}"/>
              </a:ext>
            </a:extLst>
          </p:cNvPr>
          <p:cNvSpPr txBox="1"/>
          <p:nvPr/>
        </p:nvSpPr>
        <p:spPr>
          <a:xfrm>
            <a:off x="6477000" y="1395724"/>
            <a:ext cx="19880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π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rad.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0DFE33-E00C-4E65-A11C-946A53A6DE69}"/>
              </a:ext>
            </a:extLst>
          </p:cNvPr>
          <p:cNvSpPr txBox="1"/>
          <p:nvPr/>
        </p:nvSpPr>
        <p:spPr>
          <a:xfrm>
            <a:off x="9334500" y="1395724"/>
            <a:ext cx="19880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π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rad.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0B07DC1-ABCF-4E30-AD98-17C0B5F395A4}"/>
                  </a:ext>
                </a:extLst>
              </p:cNvPr>
              <p:cNvSpPr txBox="1"/>
              <p:nvPr/>
            </p:nvSpPr>
            <p:spPr>
              <a:xfrm>
                <a:off x="2615880" y="2267975"/>
                <a:ext cx="6960239" cy="1560492"/>
              </a:xfrm>
              <a:prstGeom prst="rect">
                <a:avLst/>
              </a:prstGeom>
              <a:noFill/>
            </p:spPr>
            <p:txBody>
              <a:bodyPr wrap="none" lIns="127000" tIns="63500" rIns="127000" bIns="63500">
                <a:sp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Hướng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dẫn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giải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A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17970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+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Pha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ban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đầu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dao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động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là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𝝋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𝒓𝒂𝒅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A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17970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Chọn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D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A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0B07DC1-ABCF-4E30-AD98-17C0B5F39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880" y="2267975"/>
                <a:ext cx="6960239" cy="1560492"/>
              </a:xfrm>
              <a:prstGeom prst="rect">
                <a:avLst/>
              </a:prstGeom>
              <a:blipFill>
                <a:blip r:embed="rId3"/>
                <a:stretch>
                  <a:fillRect t="-3125" b="-8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33C1EE-38C3-4705-A2FC-036A8F26E2B7}"/>
              </a:ext>
            </a:extLst>
          </p:cNvPr>
          <p:cNvSpPr/>
          <p:nvPr/>
        </p:nvSpPr>
        <p:spPr>
          <a:xfrm>
            <a:off x="9385300" y="1440174"/>
            <a:ext cx="406400" cy="4064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44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utoUpdateAnimBg="0"/>
      <p:bldP spid="8" grpId="0" build="p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694DF2-E0DB-40BA-B811-C572FA501B70}"/>
              </a:ext>
            </a:extLst>
          </p:cNvPr>
          <p:cNvSpPr txBox="1"/>
          <p:nvPr/>
        </p:nvSpPr>
        <p:spPr>
          <a:xfrm>
            <a:off x="0" y="0"/>
            <a:ext cx="12192000" cy="1118255"/>
          </a:xfrm>
          <a:prstGeom prst="rect">
            <a:avLst/>
          </a:prstGeom>
          <a:solidFill>
            <a:srgbClr val="0070C0"/>
          </a:solidFill>
        </p:spPr>
        <p:txBody>
          <a:bodyPr wrap="square" lIns="254000" tIns="127000" rIns="254000" bIns="12700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 3.  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(Sở GD &amp; ĐT Gia Lai) Một vật nhỏ dao động điều hòa theo một quỹ đạo thẳng dài 8 cm. Dao động này có biên độ là: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E3BB75-5CA9-4856-AF85-6085AC997ECA}"/>
              </a:ext>
            </a:extLst>
          </p:cNvPr>
          <p:cNvSpPr txBox="1"/>
          <p:nvPr/>
        </p:nvSpPr>
        <p:spPr>
          <a:xfrm>
            <a:off x="762000" y="1181755"/>
            <a:ext cx="14414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A. 4 cm.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CCEFB3-9AF4-4E6C-957E-CB0C48CACBFB}"/>
              </a:ext>
            </a:extLst>
          </p:cNvPr>
          <p:cNvSpPr txBox="1"/>
          <p:nvPr/>
        </p:nvSpPr>
        <p:spPr>
          <a:xfrm>
            <a:off x="3619500" y="1181755"/>
            <a:ext cx="142058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B. 8 cm.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37089F-0635-4426-85D0-4B90DF84B508}"/>
              </a:ext>
            </a:extLst>
          </p:cNvPr>
          <p:cNvSpPr txBox="1"/>
          <p:nvPr/>
        </p:nvSpPr>
        <p:spPr>
          <a:xfrm>
            <a:off x="6477000" y="1181755"/>
            <a:ext cx="16209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C. 16 cm.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1654A-0782-4D94-893D-B43F753C78D9}"/>
              </a:ext>
            </a:extLst>
          </p:cNvPr>
          <p:cNvSpPr txBox="1"/>
          <p:nvPr/>
        </p:nvSpPr>
        <p:spPr>
          <a:xfrm>
            <a:off x="9334500" y="1181755"/>
            <a:ext cx="14414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D. 2 cm.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77AE49-C69D-4F66-B3E9-80F043C42E7D}"/>
                  </a:ext>
                </a:extLst>
              </p:cNvPr>
              <p:cNvSpPr txBox="1"/>
              <p:nvPr/>
            </p:nvSpPr>
            <p:spPr>
              <a:xfrm>
                <a:off x="2647812" y="2179484"/>
                <a:ext cx="6896375" cy="1608261"/>
              </a:xfrm>
              <a:prstGeom prst="rect">
                <a:avLst/>
              </a:prstGeom>
              <a:noFill/>
            </p:spPr>
            <p:txBody>
              <a:bodyPr wrap="none" lIns="127000" tIns="63500" rIns="127000" bIns="63500">
                <a:sp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Hướng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dẫn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giải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A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17970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  <a:defRPr/>
                </a:pPr>
                <a:r>
                  <a:rPr kumimoji="0" lang="pt-B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+ Biên độ dao động của vật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𝑨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𝑳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𝟒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𝒄𝒎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.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A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Chọn A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A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77AE49-C69D-4F66-B3E9-80F043C42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812" y="2179484"/>
                <a:ext cx="6896375" cy="1608261"/>
              </a:xfrm>
              <a:prstGeom prst="rect">
                <a:avLst/>
              </a:prstGeom>
              <a:blipFill>
                <a:blip r:embed="rId2"/>
                <a:stretch>
                  <a:fillRect l="-1237" t="-3042" b="-8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DBC44D-E2C2-41EA-B161-5A36A71BB45C}"/>
              </a:ext>
            </a:extLst>
          </p:cNvPr>
          <p:cNvSpPr/>
          <p:nvPr/>
        </p:nvSpPr>
        <p:spPr>
          <a:xfrm>
            <a:off x="812800" y="1226205"/>
            <a:ext cx="406400" cy="4064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04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utoUpdateAnimBg="0"/>
      <p:bldP spid="8" grpId="0" build="p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2548FC-712B-44DA-AA48-5CD93574EB12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192000" cy="1549142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lIns="254000" tIns="127000" rIns="254000" bIns="12700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4.  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(ĐH - 2016)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Một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chất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điểm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dao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động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có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phương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trình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𝒄𝒐𝒔</m:t>
                    </m:r>
                    <m:d>
                      <m:d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</m:d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(x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cm, t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s).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Chất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điểm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này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dao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động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tần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góc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là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2548FC-712B-44DA-AA48-5CD93574E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1549142"/>
              </a:xfrm>
              <a:prstGeom prst="rect">
                <a:avLst/>
              </a:prstGeom>
              <a:blipFill>
                <a:blip r:embed="rId2"/>
                <a:stretch>
                  <a:fillRect b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0B05397-7675-41FF-A4D8-483EAD6D2D38}"/>
              </a:ext>
            </a:extLst>
          </p:cNvPr>
          <p:cNvSpPr txBox="1"/>
          <p:nvPr/>
        </p:nvSpPr>
        <p:spPr>
          <a:xfrm>
            <a:off x="762000" y="1612642"/>
            <a:ext cx="193995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20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rad/s.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8E9E3-1BEF-4A0D-9561-4D52B4D4FE61}"/>
              </a:ext>
            </a:extLst>
          </p:cNvPr>
          <p:cNvSpPr txBox="1"/>
          <p:nvPr/>
        </p:nvSpPr>
        <p:spPr>
          <a:xfrm>
            <a:off x="3619500" y="1612642"/>
            <a:ext cx="1739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5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rad/s.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15A39-9E01-4B6C-95D8-9DEF73E1CF08}"/>
              </a:ext>
            </a:extLst>
          </p:cNvPr>
          <p:cNvSpPr txBox="1"/>
          <p:nvPr/>
        </p:nvSpPr>
        <p:spPr>
          <a:xfrm>
            <a:off x="6477000" y="1612642"/>
            <a:ext cx="193995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C. 10 rad/s.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59333F-A686-403D-995A-E61992358E91}"/>
              </a:ext>
            </a:extLst>
          </p:cNvPr>
          <p:cNvSpPr txBox="1"/>
          <p:nvPr/>
        </p:nvSpPr>
        <p:spPr>
          <a:xfrm>
            <a:off x="9334500" y="1612642"/>
            <a:ext cx="193995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15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111A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rad/s.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111A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DC40B3-9C5F-488F-B57C-46EAA41D3144}"/>
                  </a:ext>
                </a:extLst>
              </p:cNvPr>
              <p:cNvSpPr txBox="1"/>
              <p:nvPr/>
            </p:nvSpPr>
            <p:spPr>
              <a:xfrm>
                <a:off x="3478232" y="2718549"/>
                <a:ext cx="5235536" cy="1420902"/>
              </a:xfrm>
              <a:prstGeom prst="rect">
                <a:avLst/>
              </a:prstGeom>
              <a:noFill/>
            </p:spPr>
            <p:txBody>
              <a:bodyPr wrap="none" lIns="127000" tIns="63500" rIns="127000" bIns="63500">
                <a:sp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Hướng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dẫn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giải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A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17970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A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𝛚</m:t>
                      </m:r>
                      <m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A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A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𝟏𝟓</m:t>
                      </m:r>
                      <m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A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A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𝐫𝐚𝐝</m:t>
                      </m:r>
                      <m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A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/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A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𝐬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A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Chọn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D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A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DC40B3-9C5F-488F-B57C-46EAA41D3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8232" y="2718549"/>
                <a:ext cx="5235536" cy="1420902"/>
              </a:xfrm>
              <a:prstGeom prst="rect">
                <a:avLst/>
              </a:prstGeom>
              <a:blipFill>
                <a:blip r:embed="rId3"/>
                <a:stretch>
                  <a:fillRect l="-1748" t="-3433" b="-9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B81D91-AC80-4A97-93A5-4CD7E441BA71}"/>
              </a:ext>
            </a:extLst>
          </p:cNvPr>
          <p:cNvSpPr/>
          <p:nvPr/>
        </p:nvSpPr>
        <p:spPr>
          <a:xfrm>
            <a:off x="9385300" y="1657092"/>
            <a:ext cx="406400" cy="4064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02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utoUpdateAnimBg="0"/>
      <p:bldP spid="8" grpId="0" build="p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451FF7-8814-4C5D-BEE4-B99F0F43FCBD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192000" cy="1332224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lIns="254000" tIns="127000" rIns="254000" bIns="12700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5.   </a:t>
                </a:r>
                <a:r>
                  <a:rPr kumimoji="0" lang="pt-B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(Sở GD &amp; ĐT Gia Lai) Một chất điểm dao động điều hòa có phương trình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𝒄𝒐𝒔</m:t>
                    </m:r>
                    <m:d>
                      <m:d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kumimoji="0" lang="pt-B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Vận tốc chất điểm có phương trình: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451FF7-8814-4C5D-BEE4-B99F0F43F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13322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6F4339B-56AE-4BCE-93E6-A8A9C9812E8C}"/>
                  </a:ext>
                </a:extLst>
              </p:cNvPr>
              <p:cNvSpPr txBox="1"/>
              <p:nvPr/>
            </p:nvSpPr>
            <p:spPr>
              <a:xfrm>
                <a:off x="1016000" y="1395724"/>
                <a:ext cx="427937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𝟔𝟎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𝒄𝒐𝒔</m:t>
                    </m:r>
                    <m:d>
                      <m:d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A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6F4339B-56AE-4BCE-93E6-A8A9C9812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1395724"/>
                <a:ext cx="4279377" cy="523220"/>
              </a:xfrm>
              <a:prstGeom prst="rect">
                <a:avLst/>
              </a:prstGeom>
              <a:blipFill>
                <a:blip r:embed="rId3"/>
                <a:stretch>
                  <a:fillRect l="-299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7B2F7B-9D87-4424-8477-240B23ADDEA7}"/>
                  </a:ext>
                </a:extLst>
              </p:cNvPr>
              <p:cNvSpPr txBox="1"/>
              <p:nvPr/>
            </p:nvSpPr>
            <p:spPr>
              <a:xfrm>
                <a:off x="6477000" y="1395724"/>
                <a:ext cx="4771243" cy="7371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𝟔𝟎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𝒄𝒐𝒔</m:t>
                    </m:r>
                    <m:d>
                      <m:d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111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111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111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A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7B2F7B-9D87-4424-8477-240B23ADD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395724"/>
                <a:ext cx="4771243" cy="737189"/>
              </a:xfrm>
              <a:prstGeom prst="rect">
                <a:avLst/>
              </a:prstGeom>
              <a:blipFill>
                <a:blip r:embed="rId4"/>
                <a:stretch>
                  <a:fillRect l="-2685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34B224-7FCF-48FD-AC0F-6B9DD854F9CF}"/>
                  </a:ext>
                </a:extLst>
              </p:cNvPr>
              <p:cNvSpPr txBox="1"/>
              <p:nvPr/>
            </p:nvSpPr>
            <p:spPr>
              <a:xfrm>
                <a:off x="1016000" y="2157724"/>
                <a:ext cx="4051750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𝟔𝟎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𝒄𝒐𝒔</m:t>
                    </m:r>
                    <m:d>
                      <m:d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A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34B224-7FCF-48FD-AC0F-6B9DD854F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2157724"/>
                <a:ext cx="4051750" cy="523220"/>
              </a:xfrm>
              <a:prstGeom prst="rect">
                <a:avLst/>
              </a:prstGeom>
              <a:blipFill>
                <a:blip r:embed="rId5"/>
                <a:stretch>
                  <a:fillRect l="-3163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14D3D3-2E2C-4845-95CD-8C1D3B193733}"/>
                  </a:ext>
                </a:extLst>
              </p:cNvPr>
              <p:cNvSpPr txBox="1"/>
              <p:nvPr/>
            </p:nvSpPr>
            <p:spPr>
              <a:xfrm>
                <a:off x="6477000" y="2157724"/>
                <a:ext cx="4792081" cy="7371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𝟔𝟎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𝒄𝒐𝒔</m:t>
                    </m:r>
                    <m:d>
                      <m:d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111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111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111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A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14D3D3-2E2C-4845-95CD-8C1D3B193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2157724"/>
                <a:ext cx="4792081" cy="737189"/>
              </a:xfrm>
              <a:prstGeom prst="rect">
                <a:avLst/>
              </a:prstGeom>
              <a:blipFill>
                <a:blip r:embed="rId6"/>
                <a:stretch>
                  <a:fillRect l="-2672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3E4A6F-280B-4DC5-ADF0-F0B7C2D2FEA2}"/>
                  </a:ext>
                </a:extLst>
              </p:cNvPr>
              <p:cNvSpPr txBox="1"/>
              <p:nvPr/>
            </p:nvSpPr>
            <p:spPr>
              <a:xfrm>
                <a:off x="1473200" y="3145652"/>
                <a:ext cx="7822911" cy="1634871"/>
              </a:xfrm>
              <a:prstGeom prst="rect">
                <a:avLst/>
              </a:prstGeom>
              <a:noFill/>
            </p:spPr>
            <p:txBody>
              <a:bodyPr wrap="none" lIns="127000" tIns="63500" rIns="127000" bIns="63500">
                <a:spAutoFit/>
              </a:bodyPr>
              <a:lstStyle/>
              <a:p>
                <a:pPr marL="179705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Hướng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dẫn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giải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A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𝒗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𝐀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𝛚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𝐜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𝒐𝒔</m:t>
                    </m:r>
                    <m:d>
                      <m:d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𝛚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𝐭</m:t>
                        </m:r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𝝋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111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111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111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𝒄𝒐𝒔</m:t>
                    </m:r>
                    <m:d>
                      <m:d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1A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A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</a:br>
                <a:r>
                  <a:rPr kumimoji="0" lang="pt-B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1A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Chọn C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A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3E4A6F-280B-4DC5-ADF0-F0B7C2D2F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200" y="3145652"/>
                <a:ext cx="7822911" cy="1634871"/>
              </a:xfrm>
              <a:prstGeom prst="rect">
                <a:avLst/>
              </a:prstGeom>
              <a:blipFill>
                <a:blip r:embed="rId7"/>
                <a:stretch>
                  <a:fillRect l="-1169" t="-2985" r="-234" b="-8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371AC5-40AC-476D-8BE3-44453496F5A7}"/>
              </a:ext>
            </a:extLst>
          </p:cNvPr>
          <p:cNvSpPr/>
          <p:nvPr/>
        </p:nvSpPr>
        <p:spPr>
          <a:xfrm>
            <a:off x="1066800" y="2202174"/>
            <a:ext cx="406400" cy="4064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1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utoUpdateAnimBg="0"/>
      <p:bldP spid="8" grpId="0" build="p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4127500"/>
          </a:xfrm>
          <a:custGeom>
            <a:avLst/>
            <a:gdLst>
              <a:gd name="connsiteX0" fmla="*/ 0 w 12192000"/>
              <a:gd name="connsiteY0" fmla="*/ 0 h 4127500"/>
              <a:gd name="connsiteX1" fmla="*/ 12192000 w 12192000"/>
              <a:gd name="connsiteY1" fmla="*/ 0 h 4127500"/>
              <a:gd name="connsiteX2" fmla="*/ 12192000 w 12192000"/>
              <a:gd name="connsiteY2" fmla="*/ 1075765 h 4127500"/>
              <a:gd name="connsiteX3" fmla="*/ 10693101 w 12192000"/>
              <a:gd name="connsiteY3" fmla="*/ 1075765 h 4127500"/>
              <a:gd name="connsiteX4" fmla="*/ 10693101 w 12192000"/>
              <a:gd name="connsiteY4" fmla="*/ 1409252 h 4127500"/>
              <a:gd name="connsiteX5" fmla="*/ 5550946 w 12192000"/>
              <a:gd name="connsiteY5" fmla="*/ 1409252 h 4127500"/>
              <a:gd name="connsiteX6" fmla="*/ 5550946 w 12192000"/>
              <a:gd name="connsiteY6" fmla="*/ 4127500 h 4127500"/>
              <a:gd name="connsiteX7" fmla="*/ 0 w 12192000"/>
              <a:gd name="connsiteY7" fmla="*/ 41275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127500">
                <a:moveTo>
                  <a:pt x="0" y="0"/>
                </a:moveTo>
                <a:lnTo>
                  <a:pt x="12192000" y="0"/>
                </a:lnTo>
                <a:lnTo>
                  <a:pt x="12192000" y="1075765"/>
                </a:lnTo>
                <a:lnTo>
                  <a:pt x="10693101" y="1075765"/>
                </a:lnTo>
                <a:lnTo>
                  <a:pt x="10693101" y="1409252"/>
                </a:lnTo>
                <a:lnTo>
                  <a:pt x="5550946" y="1409252"/>
                </a:lnTo>
                <a:lnTo>
                  <a:pt x="5550946" y="4127500"/>
                </a:lnTo>
                <a:lnTo>
                  <a:pt x="0" y="412750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15"/>
          <a:stretch>
            <a:fillRect/>
          </a:stretch>
        </p:blipFill>
        <p:spPr>
          <a:xfrm>
            <a:off x="4050352" y="3055172"/>
            <a:ext cx="8141648" cy="380282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0380" y="3437890"/>
            <a:ext cx="40112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Thanks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85290" y="2163445"/>
            <a:ext cx="63334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 </a:t>
            </a:r>
            <a:r>
              <a:rPr lang="en-US" altLang="zh-CN" sz="80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F</a:t>
            </a:r>
            <a:r>
              <a:rPr lang="zh-CN" altLang="en-US" sz="80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or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356860" y="3181985"/>
            <a:ext cx="51231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W</a:t>
            </a:r>
            <a:r>
              <a:rPr lang="zh-CN" altLang="en-US" sz="72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atching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744338" y="3049007"/>
            <a:ext cx="2350547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 !</a:t>
            </a:r>
            <a:endParaRPr lang="zh-CN" altLang="en-US" sz="16600" b="1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85" b="35627"/>
          <a:stretch>
            <a:fillRect/>
          </a:stretch>
        </p:blipFill>
        <p:spPr>
          <a:xfrm>
            <a:off x="1524" y="1"/>
            <a:ext cx="3256288" cy="4414733"/>
          </a:xfrm>
          <a:custGeom>
            <a:avLst/>
            <a:gdLst>
              <a:gd name="connsiteX0" fmla="*/ 0 w 3256288"/>
              <a:gd name="connsiteY0" fmla="*/ 0 h 4414733"/>
              <a:gd name="connsiteX1" fmla="*/ 3256288 w 3256288"/>
              <a:gd name="connsiteY1" fmla="*/ 0 h 4414733"/>
              <a:gd name="connsiteX2" fmla="*/ 3256288 w 3256288"/>
              <a:gd name="connsiteY2" fmla="*/ 4414733 h 4414733"/>
              <a:gd name="connsiteX3" fmla="*/ 0 w 3256288"/>
              <a:gd name="connsiteY3" fmla="*/ 4414733 h 441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6288" h="4414733">
                <a:moveTo>
                  <a:pt x="0" y="0"/>
                </a:moveTo>
                <a:lnTo>
                  <a:pt x="3256288" y="0"/>
                </a:lnTo>
                <a:lnTo>
                  <a:pt x="3256288" y="4414733"/>
                </a:lnTo>
                <a:lnTo>
                  <a:pt x="0" y="4414733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2" t="21176" r="25977" b="23586"/>
          <a:stretch>
            <a:fillRect/>
          </a:stretch>
        </p:blipFill>
        <p:spPr>
          <a:xfrm>
            <a:off x="5531381" y="2102777"/>
            <a:ext cx="4905884" cy="4494667"/>
          </a:xfrm>
          <a:custGeom>
            <a:avLst/>
            <a:gdLst>
              <a:gd name="connsiteX0" fmla="*/ 0 w 3989626"/>
              <a:gd name="connsiteY0" fmla="*/ 0 h 3788218"/>
              <a:gd name="connsiteX1" fmla="*/ 3989626 w 3989626"/>
              <a:gd name="connsiteY1" fmla="*/ 0 h 3788218"/>
              <a:gd name="connsiteX2" fmla="*/ 3989626 w 3989626"/>
              <a:gd name="connsiteY2" fmla="*/ 3788218 h 3788218"/>
              <a:gd name="connsiteX3" fmla="*/ 0 w 3989626"/>
              <a:gd name="connsiteY3" fmla="*/ 3788218 h 378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9626" h="3788218">
                <a:moveTo>
                  <a:pt x="0" y="0"/>
                </a:moveTo>
                <a:lnTo>
                  <a:pt x="3989626" y="0"/>
                </a:lnTo>
                <a:lnTo>
                  <a:pt x="3989626" y="3788218"/>
                </a:lnTo>
                <a:lnTo>
                  <a:pt x="0" y="3788218"/>
                </a:lnTo>
                <a:close/>
              </a:path>
            </a:pathLst>
          </a:custGeom>
        </p:spPr>
      </p:pic>
      <p:sp>
        <p:nvSpPr>
          <p:cNvPr id="8" name="TextBox 105"/>
          <p:cNvSpPr txBox="1">
            <a:spLocks noChangeArrowheads="1"/>
          </p:cNvSpPr>
          <p:nvPr/>
        </p:nvSpPr>
        <p:spPr bwMode="auto">
          <a:xfrm>
            <a:off x="6747702" y="2508226"/>
            <a:ext cx="3575467" cy="49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4" tIns="34272" rIns="68544" bIns="3427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Dao động cơ</a:t>
            </a:r>
            <a:endParaRPr lang="en-US" altLang="zh-CN" sz="28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022002" y="2367501"/>
            <a:ext cx="638618" cy="654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44" tIns="34272" rIns="68544" bIns="34272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160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10" name="TextBox 106"/>
          <p:cNvSpPr txBox="1">
            <a:spLocks noChangeArrowheads="1"/>
          </p:cNvSpPr>
          <p:nvPr/>
        </p:nvSpPr>
        <p:spPr bwMode="auto">
          <a:xfrm>
            <a:off x="6046830" y="2442898"/>
            <a:ext cx="601569" cy="5615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44" tIns="34272" rIns="68544" bIns="3427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01</a:t>
            </a:r>
            <a:endParaRPr lang="zh-CN" altLang="en-US" sz="3200" dirty="0"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11" name="TextBox 108"/>
          <p:cNvSpPr txBox="1">
            <a:spLocks noChangeArrowheads="1"/>
          </p:cNvSpPr>
          <p:nvPr/>
        </p:nvSpPr>
        <p:spPr bwMode="auto">
          <a:xfrm>
            <a:off x="6728140" y="3329049"/>
            <a:ext cx="3989626" cy="49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4" tIns="34272" rIns="68544" bIns="3427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Dao động điều hòa</a:t>
            </a:r>
            <a:endParaRPr lang="en-US" altLang="zh-CN" sz="28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6022002" y="3212860"/>
            <a:ext cx="638618" cy="654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44" tIns="34272" rIns="68544" bIns="34272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1600" dirty="0"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13" name="TextBox 109"/>
          <p:cNvSpPr txBox="1">
            <a:spLocks noChangeArrowheads="1"/>
          </p:cNvSpPr>
          <p:nvPr/>
        </p:nvSpPr>
        <p:spPr bwMode="auto">
          <a:xfrm>
            <a:off x="6046830" y="3272149"/>
            <a:ext cx="671965" cy="5615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44" tIns="34272" rIns="68544" bIns="3427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02</a:t>
            </a:r>
            <a:endParaRPr lang="zh-CN" altLang="en-US" sz="3200" dirty="0"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14" name="TextBox 115"/>
          <p:cNvSpPr txBox="1">
            <a:spLocks noChangeArrowheads="1"/>
          </p:cNvSpPr>
          <p:nvPr/>
        </p:nvSpPr>
        <p:spPr bwMode="auto">
          <a:xfrm>
            <a:off x="6892457" y="4150631"/>
            <a:ext cx="3989626" cy="5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4" tIns="34272" rIns="68544" bIns="3427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Chu kì, tần số</a:t>
            </a:r>
            <a:endParaRPr lang="en-US" altLang="zh-CN" sz="28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022002" y="4066938"/>
            <a:ext cx="638618" cy="654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44" tIns="34272" rIns="68544" bIns="34272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160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16" name="TextBox 116"/>
          <p:cNvSpPr txBox="1">
            <a:spLocks noChangeArrowheads="1"/>
          </p:cNvSpPr>
          <p:nvPr/>
        </p:nvSpPr>
        <p:spPr bwMode="auto">
          <a:xfrm>
            <a:off x="6046830" y="4125077"/>
            <a:ext cx="700934" cy="5615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44" tIns="34272" rIns="68544" bIns="3427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03</a:t>
            </a:r>
            <a:endParaRPr lang="zh-CN" altLang="en-US" sz="3200" dirty="0"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17" name="TextBox 117"/>
          <p:cNvSpPr txBox="1">
            <a:spLocks noChangeArrowheads="1"/>
          </p:cNvSpPr>
          <p:nvPr/>
        </p:nvSpPr>
        <p:spPr bwMode="auto">
          <a:xfrm>
            <a:off x="6847007" y="4971617"/>
            <a:ext cx="3376856" cy="5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4" tIns="34272" rIns="68544" bIns="3427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Vận tốc, gia tốc</a:t>
            </a:r>
            <a:endParaRPr lang="en-US" altLang="zh-CN" sz="28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6022002" y="4904242"/>
            <a:ext cx="638618" cy="6543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68544" tIns="34272" rIns="68544" bIns="34272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160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19" name="TextBox 118"/>
          <p:cNvSpPr txBox="1">
            <a:spLocks noChangeArrowheads="1"/>
          </p:cNvSpPr>
          <p:nvPr/>
        </p:nvSpPr>
        <p:spPr bwMode="auto">
          <a:xfrm>
            <a:off x="6046830" y="4970435"/>
            <a:ext cx="681062" cy="5615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44" tIns="34272" rIns="68544" bIns="3427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04</a:t>
            </a:r>
            <a:endParaRPr lang="zh-CN" altLang="en-US" sz="3200" dirty="0"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20" name="TextBox 16"/>
          <p:cNvSpPr txBox="1"/>
          <p:nvPr/>
        </p:nvSpPr>
        <p:spPr>
          <a:xfrm rot="16200000">
            <a:off x="1164018" y="257393"/>
            <a:ext cx="923330" cy="37122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cs typeface="Lato Black" charset="0"/>
                <a:sym typeface="FZHei-B01S" panose="02010601030101010101" pitchFamily="2" charset="-122"/>
              </a:rPr>
              <a:t>NỘI DUNG</a:t>
            </a:r>
            <a:endParaRPr lang="en-US" altLang="zh-CN" sz="4800" b="1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cs typeface="Lato Black" charset="0"/>
              <a:sym typeface="FZHei-B01S" panose="02010601030101010101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-2414" r="42924" b="3832"/>
          <a:stretch>
            <a:fillRect/>
          </a:stretch>
        </p:blipFill>
        <p:spPr>
          <a:xfrm>
            <a:off x="8934189" y="0"/>
            <a:ext cx="3395907" cy="369266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b="48378"/>
          <a:stretch>
            <a:fillRect/>
          </a:stretch>
        </p:blipFill>
        <p:spPr>
          <a:xfrm>
            <a:off x="0" y="5081399"/>
            <a:ext cx="4905884" cy="1776601"/>
          </a:xfrm>
          <a:prstGeom prst="rect">
            <a:avLst/>
          </a:prstGeom>
        </p:spPr>
      </p:pic>
      <p:sp>
        <p:nvSpPr>
          <p:cNvPr id="22" name="Rectangle 12">
            <a:extLst>
              <a:ext uri="{FF2B5EF4-FFF2-40B4-BE49-F238E27FC236}">
                <a16:creationId xmlns:a16="http://schemas.microsoft.com/office/drawing/2014/main" id="{093E3DD2-C741-459A-A6B3-E75F0E30F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905" y="5751369"/>
            <a:ext cx="638618" cy="6543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68544" tIns="34272" rIns="68544" bIns="34272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160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24" name="TextBox 118">
            <a:extLst>
              <a:ext uri="{FF2B5EF4-FFF2-40B4-BE49-F238E27FC236}">
                <a16:creationId xmlns:a16="http://schemas.microsoft.com/office/drawing/2014/main" id="{BC553537-C8A3-4082-A541-7D50D5BC2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7733" y="5817562"/>
            <a:ext cx="681062" cy="5615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44" tIns="34272" rIns="68544" bIns="3427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05</a:t>
            </a:r>
            <a:endParaRPr lang="zh-CN" altLang="en-US" sz="3200" dirty="0"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26" name="TextBox 117">
            <a:extLst>
              <a:ext uri="{FF2B5EF4-FFF2-40B4-BE49-F238E27FC236}">
                <a16:creationId xmlns:a16="http://schemas.microsoft.com/office/drawing/2014/main" id="{0B141689-3498-4349-891B-0F8B22E14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007" y="5835014"/>
            <a:ext cx="3376856" cy="5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4" tIns="34272" rIns="68544" bIns="3427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Đồ thị</a:t>
            </a:r>
            <a:endParaRPr lang="en-US" altLang="zh-CN" sz="28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 animBg="1"/>
      <p:bldP spid="16" grpId="0"/>
      <p:bldP spid="17" grpId="0"/>
      <p:bldP spid="18" grpId="0" animBg="1"/>
      <p:bldP spid="19" grpId="0"/>
      <p:bldP spid="20" grpId="0"/>
      <p:bldP spid="22" grpId="0" animBg="1"/>
      <p:bldP spid="24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6379" y="1"/>
            <a:ext cx="4599415" cy="850624"/>
          </a:xfrm>
          <a:prstGeom prst="rect">
            <a:avLst/>
          </a:prstGeom>
          <a:solidFill>
            <a:srgbClr val="99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4199" y="81183"/>
            <a:ext cx="44595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01: DAO ĐỘNG CƠ</a:t>
            </a:r>
            <a:endParaRPr lang="zh-CN" altLang="en-US" sz="44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43484" y="5522418"/>
            <a:ext cx="5948516" cy="1335581"/>
          </a:xfrm>
          <a:prstGeom prst="rect">
            <a:avLst/>
          </a:prstGeom>
          <a:solidFill>
            <a:srgbClr val="99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426447" y="5744438"/>
            <a:ext cx="1927872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5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VÍ DỤ</a:t>
            </a:r>
            <a:endParaRPr kumimoji="1" lang="zh-CN" altLang="en-US" sz="5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1" b="44801"/>
          <a:stretch>
            <a:fillRect/>
          </a:stretch>
        </p:blipFill>
        <p:spPr>
          <a:xfrm>
            <a:off x="1460500" y="4958335"/>
            <a:ext cx="6074284" cy="189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5141D9-39D9-46B6-86A8-293D36E8D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65" y="1295624"/>
            <a:ext cx="2618288" cy="34551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CFE5AE-5C95-4079-A0D3-081D150DB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624"/>
            <a:ext cx="4258319" cy="3193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243484" y="5522418"/>
            <a:ext cx="5948516" cy="1335581"/>
          </a:xfrm>
          <a:prstGeom prst="rect">
            <a:avLst/>
          </a:prstGeom>
          <a:solidFill>
            <a:srgbClr val="99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1" b="44801"/>
          <a:stretch>
            <a:fillRect/>
          </a:stretch>
        </p:blipFill>
        <p:spPr>
          <a:xfrm>
            <a:off x="1460500" y="4958335"/>
            <a:ext cx="6074284" cy="18996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F833A6-0DA4-4A40-B2F8-0A0FFE211DF9}"/>
              </a:ext>
            </a:extLst>
          </p:cNvPr>
          <p:cNvSpPr txBox="1"/>
          <p:nvPr/>
        </p:nvSpPr>
        <p:spPr>
          <a:xfrm>
            <a:off x="762000" y="974305"/>
            <a:ext cx="83475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ược chia làm hai loại: 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35A35B-6343-4049-AD02-FA93483FED7B}"/>
              </a:ext>
            </a:extLst>
          </p:cNvPr>
          <p:cNvSpPr txBox="1"/>
          <p:nvPr/>
        </p:nvSpPr>
        <p:spPr>
          <a:xfrm>
            <a:off x="762000" y="1813701"/>
            <a:ext cx="99437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 Light"/>
                <a:ea typeface="+mn-ea"/>
                <a:cs typeface="+mn-cs"/>
              </a:rPr>
              <a:t>-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Dao động tuần hoàn là dao động mà sau những khoảng thời gian bằng nhau vật trở lại vị trí cũ theo hướng cũ.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EBDC11-ADBB-4434-81CB-A761FB6415FA}"/>
              </a:ext>
            </a:extLst>
          </p:cNvPr>
          <p:cNvSpPr txBox="1"/>
          <p:nvPr/>
        </p:nvSpPr>
        <p:spPr>
          <a:xfrm>
            <a:off x="762000" y="3965882"/>
            <a:ext cx="113267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 Light"/>
                <a:ea typeface="+mn-ea"/>
                <a:cs typeface="+mn-cs"/>
              </a:rPr>
              <a:t>-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Dao động tuần hoàn đơn giản nhất là dao động điều hòa.</a:t>
            </a:r>
          </a:p>
        </p:txBody>
      </p:sp>
      <p:sp>
        <p:nvSpPr>
          <p:cNvPr id="19" name="矩形 5">
            <a:extLst>
              <a:ext uri="{FF2B5EF4-FFF2-40B4-BE49-F238E27FC236}">
                <a16:creationId xmlns:a16="http://schemas.microsoft.com/office/drawing/2014/main" id="{2572DFEB-C18D-4EDB-AA86-72BE9E78ADAF}"/>
              </a:ext>
            </a:extLst>
          </p:cNvPr>
          <p:cNvSpPr/>
          <p:nvPr/>
        </p:nvSpPr>
        <p:spPr>
          <a:xfrm>
            <a:off x="336379" y="1"/>
            <a:ext cx="4599415" cy="850624"/>
          </a:xfrm>
          <a:prstGeom prst="rect">
            <a:avLst/>
          </a:prstGeom>
          <a:solidFill>
            <a:srgbClr val="99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FFB9E541-F8C4-4D81-B84A-41A17454E7F7}"/>
              </a:ext>
            </a:extLst>
          </p:cNvPr>
          <p:cNvSpPr txBox="1"/>
          <p:nvPr/>
        </p:nvSpPr>
        <p:spPr>
          <a:xfrm>
            <a:off x="314199" y="81183"/>
            <a:ext cx="44595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FZHei-B01S" panose="02010601030101010101" pitchFamily="2" charset="-122"/>
              </a:rPr>
              <a:t>01: DAO ĐỘNG CƠ</a:t>
            </a:r>
            <a:endParaRPr lang="zh-CN" altLang="en-US" sz="44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FZHei-B01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5515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6379" y="1"/>
            <a:ext cx="6526537" cy="850624"/>
          </a:xfrm>
          <a:prstGeom prst="rect">
            <a:avLst/>
          </a:prstGeom>
          <a:solidFill>
            <a:srgbClr val="99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6379" y="32001"/>
            <a:ext cx="60771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  <a:sym typeface="FZHei-B01S" panose="02010601030101010101" pitchFamily="2" charset="-122"/>
              </a:rPr>
              <a:t>02: DAO ĐỘNG ĐIỀU HÒA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43484" y="5522418"/>
            <a:ext cx="5948516" cy="1335581"/>
          </a:xfrm>
          <a:prstGeom prst="rect">
            <a:avLst/>
          </a:prstGeom>
          <a:solidFill>
            <a:srgbClr val="99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1" b="44801"/>
          <a:stretch>
            <a:fillRect/>
          </a:stretch>
        </p:blipFill>
        <p:spPr>
          <a:xfrm>
            <a:off x="1460500" y="4958335"/>
            <a:ext cx="6074284" cy="18996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35A35B-6343-4049-AD02-FA93483FED7B}"/>
              </a:ext>
            </a:extLst>
          </p:cNvPr>
          <p:cNvSpPr txBox="1"/>
          <p:nvPr/>
        </p:nvSpPr>
        <p:spPr>
          <a:xfrm>
            <a:off x="761999" y="1023533"/>
            <a:ext cx="113267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Dao động điều hòa là dao động trong đó li độ của vật là một hàm côsin (hay sin) của thời gian.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65D61-0613-4FD4-9426-634CEC246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94" y="2323446"/>
            <a:ext cx="42862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71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6379" y="1"/>
            <a:ext cx="6526537" cy="850624"/>
          </a:xfrm>
          <a:prstGeom prst="rect">
            <a:avLst/>
          </a:prstGeom>
          <a:solidFill>
            <a:srgbClr val="99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6379" y="32001"/>
            <a:ext cx="60771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  <a:sym typeface="FZHei-B01S" panose="02010601030101010101" pitchFamily="2" charset="-122"/>
              </a:rPr>
              <a:t>02: DAO ĐỘNG ĐIỀU HÒA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43484" y="5522418"/>
            <a:ext cx="5948516" cy="1335581"/>
          </a:xfrm>
          <a:prstGeom prst="rect">
            <a:avLst/>
          </a:prstGeom>
          <a:solidFill>
            <a:srgbClr val="99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1" b="44801"/>
          <a:stretch>
            <a:fillRect/>
          </a:stretch>
        </p:blipFill>
        <p:spPr>
          <a:xfrm>
            <a:off x="1460500" y="4958335"/>
            <a:ext cx="6074284" cy="18996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35A35B-6343-4049-AD02-FA93483FED7B}"/>
                  </a:ext>
                </a:extLst>
              </p:cNvPr>
              <p:cNvSpPr txBox="1"/>
              <p:nvPr/>
            </p:nvSpPr>
            <p:spPr>
              <a:xfrm>
                <a:off x="761999" y="1023533"/>
                <a:ext cx="1132676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trình: </a:t>
                </a:r>
                <a14:m>
                  <m:oMath xmlns:m="http://schemas.openxmlformats.org/officeDocument/2006/math">
                    <m:r>
                      <a:rPr lang="de-DE" sz="4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de-DE" sz="4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de-DE" sz="4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de-DE" sz="4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𝐜𝐨𝐬</m:t>
                    </m:r>
                    <m:d>
                      <m:d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4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  <m:r>
                          <a:rPr lang="de-DE" sz="4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de-DE" sz="4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de-DE" sz="4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𝝋</m:t>
                        </m:r>
                      </m:e>
                    </m:d>
                  </m:oMath>
                </a14:m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35A35B-6343-4049-AD02-FA93483FED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9" y="1023533"/>
                <a:ext cx="11326761" cy="707886"/>
              </a:xfrm>
              <a:prstGeom prst="rect">
                <a:avLst/>
              </a:prstGeom>
              <a:blipFill>
                <a:blip r:embed="rId3"/>
                <a:stretch>
                  <a:fillRect l="-1884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E4C736C-D971-4AEF-A352-B7FCFE33B348}"/>
              </a:ext>
            </a:extLst>
          </p:cNvPr>
          <p:cNvSpPr txBox="1"/>
          <p:nvPr/>
        </p:nvSpPr>
        <p:spPr>
          <a:xfrm>
            <a:off x="1145458" y="1847362"/>
            <a:ext cx="9901084" cy="3415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+ x: Li độ (cm) hoặc (m)	</a:t>
            </a: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</a:endParaRPr>
          </a:p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+ A = x</a:t>
            </a:r>
            <a:r>
              <a:rPr kumimoji="0" lang="de-DE" sz="3599" b="0" i="0" u="none" strike="noStrike" kern="1200" cap="none" spc="0" normalizeH="0" baseline="-25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max</a:t>
            </a:r>
            <a:r>
              <a:rPr kumimoji="0" lang="de-DE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: Biên độ (luôn có giá trị dương)</a:t>
            </a: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</a:endParaRPr>
          </a:p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+ </a:t>
            </a:r>
            <a:r>
              <a:rPr kumimoji="0" lang="de-DE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Quỹ đạo L = 2A</a:t>
            </a:r>
            <a:r>
              <a:rPr kumimoji="0" lang="it-IT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	</a:t>
            </a: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</a:endParaRPr>
          </a:p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+ </a:t>
            </a:r>
            <a:r>
              <a:rPr kumimoji="0" lang="en-US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kumimoji="0" lang="it-IT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(rad/s): tần số góc; 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+ </a:t>
            </a:r>
            <a:r>
              <a:rPr kumimoji="0" lang="en-US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kumimoji="0" lang="it-IT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(rad): pha ban đầu</a:t>
            </a:r>
          </a:p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+ (</a:t>
            </a:r>
            <a:r>
              <a:rPr kumimoji="0" lang="en-US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kumimoji="0" lang="it-IT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 + </a:t>
            </a:r>
            <a:r>
              <a:rPr kumimoji="0" lang="en-US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kumimoji="0" lang="it-IT" sz="35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): pha của dao động</a:t>
            </a:r>
          </a:p>
        </p:txBody>
      </p:sp>
    </p:spTree>
    <p:extLst>
      <p:ext uri="{BB962C8B-B14F-4D97-AF65-F5344CB8AC3E}">
        <p14:creationId xmlns:p14="http://schemas.microsoft.com/office/powerpoint/2010/main" val="30813754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6379" y="1"/>
            <a:ext cx="10410279" cy="850624"/>
          </a:xfrm>
          <a:prstGeom prst="rect">
            <a:avLst/>
          </a:prstGeom>
          <a:solidFill>
            <a:srgbClr val="99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6379" y="32001"/>
            <a:ext cx="66939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  <a:sym typeface="FZHei-B01S" panose="02010601030101010101" pitchFamily="2" charset="-122"/>
              </a:rPr>
              <a:t>03: Chu kì, tần số, tần số góc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43484" y="5522418"/>
            <a:ext cx="5948516" cy="1335581"/>
          </a:xfrm>
          <a:prstGeom prst="rect">
            <a:avLst/>
          </a:prstGeom>
          <a:solidFill>
            <a:srgbClr val="99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1" b="44801"/>
          <a:stretch>
            <a:fillRect/>
          </a:stretch>
        </p:blipFill>
        <p:spPr>
          <a:xfrm>
            <a:off x="1460500" y="4958335"/>
            <a:ext cx="6074284" cy="18996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35A35B-6343-4049-AD02-FA93483FED7B}"/>
              </a:ext>
            </a:extLst>
          </p:cNvPr>
          <p:cNvSpPr txBox="1"/>
          <p:nvPr/>
        </p:nvSpPr>
        <p:spPr>
          <a:xfrm>
            <a:off x="761999" y="1023533"/>
            <a:ext cx="113267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4000" b="0" i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 kì (T) của dao động điều hòa là khoảng thời gian vật thực hiện một dao động toàn phần.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1571F7-161C-4890-8CC3-627C6D18EABD}"/>
              </a:ext>
            </a:extLst>
          </p:cNvPr>
          <p:cNvSpPr txBox="1"/>
          <p:nvPr/>
        </p:nvSpPr>
        <p:spPr>
          <a:xfrm>
            <a:off x="761999" y="2541723"/>
            <a:ext cx="10495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4000" b="0" i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 tần số góc, chu kì và tần số có mối liên hệ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A5012D-9CC5-407E-B232-F5245AFAA74C}"/>
                  </a:ext>
                </a:extLst>
              </p:cNvPr>
              <p:cNvSpPr txBox="1"/>
              <p:nvPr/>
            </p:nvSpPr>
            <p:spPr>
              <a:xfrm>
                <a:off x="3006213" y="3255245"/>
                <a:ext cx="6179574" cy="1374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kumimoji="0" lang="en-US" sz="3599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borderBoxPr>
                        <m:e>
                          <m:r>
                            <a:rPr kumimoji="0" lang="en-US" sz="3599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kumimoji="0" lang="en-US" sz="3599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kumimoji="0" lang="en-US" sz="3599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US" sz="3599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kumimoji="0" lang="en-US" sz="3599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kumimoji="0" lang="en-US" sz="3599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kumimoji="0" lang="en-US" sz="3599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3599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kumimoji="0" lang="en-US" sz="3599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3599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borderBox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A5012D-9CC5-407E-B232-F5245AFAA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213" y="3255245"/>
                <a:ext cx="6179574" cy="1374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64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6379" y="1"/>
            <a:ext cx="10410279" cy="850624"/>
          </a:xfrm>
          <a:prstGeom prst="rect">
            <a:avLst/>
          </a:prstGeom>
          <a:solidFill>
            <a:srgbClr val="99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6379" y="32001"/>
            <a:ext cx="62890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  <a:sym typeface="FZHei-B01S" panose="02010601030101010101" pitchFamily="2" charset="-122"/>
              </a:rPr>
              <a:t>04: Vận tốc, gia tốc của vật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43484" y="5522418"/>
            <a:ext cx="5948516" cy="1335581"/>
          </a:xfrm>
          <a:prstGeom prst="rect">
            <a:avLst/>
          </a:prstGeom>
          <a:solidFill>
            <a:srgbClr val="99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1" b="44801"/>
          <a:stretch>
            <a:fillRect/>
          </a:stretch>
        </p:blipFill>
        <p:spPr>
          <a:xfrm>
            <a:off x="1460500" y="4958335"/>
            <a:ext cx="6074284" cy="18996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35A35B-6343-4049-AD02-FA93483FED7B}"/>
              </a:ext>
            </a:extLst>
          </p:cNvPr>
          <p:cNvSpPr txBox="1"/>
          <p:nvPr/>
        </p:nvSpPr>
        <p:spPr>
          <a:xfrm>
            <a:off x="761999" y="1023533"/>
            <a:ext cx="11326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4000" b="0" i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tốc là đạo hàm của li độ theo thời gian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1571F7-161C-4890-8CC3-627C6D18EABD}"/>
              </a:ext>
            </a:extLst>
          </p:cNvPr>
          <p:cNvSpPr txBox="1"/>
          <p:nvPr/>
        </p:nvSpPr>
        <p:spPr>
          <a:xfrm>
            <a:off x="761999" y="2932452"/>
            <a:ext cx="10495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4000" b="0" i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 tốc là đạo hàm của vận tốc theo thời gian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C94A38-17CF-4E8F-962F-67A689CB3542}"/>
                  </a:ext>
                </a:extLst>
              </p:cNvPr>
              <p:cNvSpPr txBox="1"/>
              <p:nvPr/>
            </p:nvSpPr>
            <p:spPr>
              <a:xfrm>
                <a:off x="2438398" y="1866185"/>
                <a:ext cx="7973961" cy="858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4799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𝒗</m:t>
                      </m:r>
                      <m:r>
                        <a:rPr kumimoji="0" lang="it-IT" sz="4799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4799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sz="4799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kumimoji="0" lang="it-IT" sz="4799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/</m:t>
                          </m:r>
                        </m:sup>
                      </m:sSup>
                      <m:r>
                        <a:rPr kumimoji="0" lang="it-IT" sz="4799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kumimoji="0" lang="it-IT" sz="4799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𝑨</m:t>
                      </m:r>
                      <m:r>
                        <a:rPr kumimoji="0" lang="it-IT" sz="4799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𝝎</m:t>
                      </m:r>
                      <m:r>
                        <a:rPr kumimoji="0" lang="it-IT" sz="4799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𝐬𝐢𝐧</m:t>
                      </m:r>
                      <m:d>
                        <m:dPr>
                          <m:ctrlPr>
                            <a:rPr kumimoji="0" lang="en-US" sz="4799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it-IT" sz="4799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𝝎</m:t>
                          </m:r>
                          <m:r>
                            <a:rPr kumimoji="0" lang="it-IT" sz="4799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𝒕</m:t>
                          </m:r>
                          <m:r>
                            <a:rPr kumimoji="0" lang="it-IT" sz="4799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it-IT" sz="4799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𝝋</m:t>
                          </m: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C94A38-17CF-4E8F-962F-67A689CB3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8" y="1866185"/>
                <a:ext cx="7973961" cy="8586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FB54FA-D1CC-40C3-A2E7-39507C00A804}"/>
                  </a:ext>
                </a:extLst>
              </p:cNvPr>
              <p:cNvSpPr txBox="1"/>
              <p:nvPr/>
            </p:nvSpPr>
            <p:spPr>
              <a:xfrm>
                <a:off x="616974" y="3879761"/>
                <a:ext cx="11253020" cy="794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4399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kumimoji="0" lang="it-IT" sz="4399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4399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sz="4399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𝒗</m:t>
                          </m:r>
                        </m:e>
                        <m:sup>
                          <m:r>
                            <a:rPr kumimoji="0" lang="it-IT" sz="4399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/</m:t>
                          </m:r>
                        </m:sup>
                      </m:sSup>
                      <m:r>
                        <a:rPr kumimoji="0" lang="it-IT" sz="4399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4399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sz="4399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kumimoji="0" lang="it-IT" sz="4399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//</m:t>
                          </m:r>
                        </m:sup>
                      </m:sSup>
                      <m:r>
                        <a:rPr kumimoji="0" lang="it-IT" sz="4399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sSup>
                        <m:sSupPr>
                          <m:ctrlPr>
                            <a:rPr kumimoji="0" lang="en-US" sz="4399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sz="4399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𝝎</m:t>
                          </m:r>
                        </m:e>
                        <m:sup>
                          <m:r>
                            <a:rPr kumimoji="0" lang="it-IT" sz="4399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4399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kumimoji="0" lang="en-US" sz="4399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en-US" sz="4399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kumimoji="0" lang="it-IT" sz="4399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kumimoji="0" lang="en-US" sz="4399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sz="4399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𝝎</m:t>
                          </m:r>
                        </m:e>
                        <m:sup>
                          <m:r>
                            <a:rPr kumimoji="0" lang="it-IT" sz="4399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it-IT" sz="4399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𝐜𝐨𝐬</m:t>
                      </m:r>
                      <m:d>
                        <m:dPr>
                          <m:ctrlPr>
                            <a:rPr kumimoji="0" lang="en-US" sz="4399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it-IT" sz="4399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𝝎</m:t>
                          </m:r>
                          <m:r>
                            <a:rPr kumimoji="0" lang="it-IT" sz="4399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𝒕</m:t>
                          </m:r>
                          <m:r>
                            <a:rPr kumimoji="0" lang="it-IT" sz="4399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it-IT" sz="4399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𝝋</m:t>
                          </m: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FB54FA-D1CC-40C3-A2E7-39507C00A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74" y="3879761"/>
                <a:ext cx="11253020" cy="7947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533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6379" y="1"/>
            <a:ext cx="10410279" cy="850624"/>
          </a:xfrm>
          <a:prstGeom prst="rect">
            <a:avLst/>
          </a:prstGeom>
          <a:solidFill>
            <a:srgbClr val="99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6379" y="32001"/>
            <a:ext cx="77973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  <a:sym typeface="FZHei-B01S" panose="02010601030101010101" pitchFamily="2" charset="-122"/>
              </a:rPr>
              <a:t>05: Đồ thị của dao động điều hòa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43484" y="5522418"/>
            <a:ext cx="5948516" cy="1335581"/>
          </a:xfrm>
          <a:prstGeom prst="rect">
            <a:avLst/>
          </a:prstGeom>
          <a:solidFill>
            <a:srgbClr val="99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FZHei-B01S" panose="02010601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1" b="44801"/>
          <a:stretch>
            <a:fillRect/>
          </a:stretch>
        </p:blipFill>
        <p:spPr>
          <a:xfrm>
            <a:off x="1460500" y="4958335"/>
            <a:ext cx="6074284" cy="1899665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60628B6A-EA9D-43C1-8166-0CA17ECB7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9397" y="1181509"/>
            <a:ext cx="3225800" cy="248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08933D-8059-49C9-8A76-6DC2C37BD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06" y="1065280"/>
            <a:ext cx="3225800" cy="29060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FF013F-50F2-4CBB-8F53-61B172AD1CC9}"/>
              </a:ext>
            </a:extLst>
          </p:cNvPr>
          <p:cNvSpPr txBox="1"/>
          <p:nvPr/>
        </p:nvSpPr>
        <p:spPr>
          <a:xfrm>
            <a:off x="732502" y="3897658"/>
            <a:ext cx="113267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thị biểu diễn sự phụ thuộc của li độ x vào thời gian t có dạng hình sin</a:t>
            </a:r>
            <a:endParaRPr lang="en-US" sz="4000" b="0" i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371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-0930-10">
  <a:themeElements>
    <a:clrScheme name="自定义 36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CCFF"/>
      </a:accent1>
      <a:accent2>
        <a:srgbClr val="99CCFF"/>
      </a:accent2>
      <a:accent3>
        <a:srgbClr val="99CCFF"/>
      </a:accent3>
      <a:accent4>
        <a:srgbClr val="99CCFF"/>
      </a:accent4>
      <a:accent5>
        <a:srgbClr val="99CCFF"/>
      </a:accent5>
      <a:accent6>
        <a:srgbClr val="99CC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1-0930-10</Template>
  <TotalTime>63</TotalTime>
  <Words>778</Words>
  <PresentationFormat>Widescreen</PresentationFormat>
  <Paragraphs>89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等线 Light</vt:lpstr>
      <vt:lpstr>Arial</vt:lpstr>
      <vt:lpstr>Calibri</vt:lpstr>
      <vt:lpstr>Calibri Light</vt:lpstr>
      <vt:lpstr>Cambria Math</vt:lpstr>
      <vt:lpstr>Times New Roman</vt:lpstr>
      <vt:lpstr>Yeseva One</vt:lpstr>
      <vt:lpstr>1-0930-10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2021-04-20T15:26:55Z</dcterms:created>
  <dcterms:modified xsi:type="dcterms:W3CDTF">2021-09-08T15:34:41Z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2052-3.4.0.5283</vt:lpwstr>
  </property>
</Properties>
</file>