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59" r:id="rId6"/>
    <p:sldId id="258" r:id="rId7"/>
    <p:sldId id="261" r:id="rId8"/>
    <p:sldId id="262" r:id="rId9"/>
    <p:sldId id="263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đã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Em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suy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nghĩ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về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hành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động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,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của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Theo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em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,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thế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nào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tiết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kiệm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algn="just"/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704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Hải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đã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có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việc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làm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gì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44912"/>
        <a:ext cx="7254913" cy="1443601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Em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có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suy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nghĩ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gì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về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hành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động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,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việc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làm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của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Hải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1731680"/>
        <a:ext cx="7254913" cy="1443601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Theo </a:t>
          </a:r>
          <a:r>
            <a:rPr lang="en-US" sz="2800" b="1" i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em</a:t>
          </a: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, </a:t>
          </a:r>
          <a:r>
            <a:rPr lang="en-US" sz="2800" b="1" i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thế</a:t>
          </a: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nào</a:t>
          </a: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</a:t>
          </a: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tiết</a:t>
          </a: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kiệm</a:t>
          </a: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3418449"/>
        <a:ext cx="7254913" cy="1443601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2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0F15-967D-4EED-AF26-1512C2BF3FD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emf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6.jpe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340940" y="-638340"/>
            <a:ext cx="13245869" cy="75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7913" y="307692"/>
            <a:ext cx="7612951" cy="11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398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TRƯỜNG TRUNG HỌC CƠ SỞ TÔ HIỆU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398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TỔ KHOA HỌC XÃ HỘI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398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1226" y="1168400"/>
            <a:ext cx="4945440" cy="4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198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NHÓM </a:t>
            </a:r>
            <a:r>
              <a:rPr lang="en-US" altLang="vi-VN" sz="2198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GDCD 6</a:t>
            </a:r>
            <a:endParaRPr lang="en-US" altLang="vi-VN" sz="2198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IMG_1582517675295_1582518075254">
            <a:extLst>
              <a:ext uri="{FF2B5EF4-FFF2-40B4-BE49-F238E27FC236}"/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8" y="-24730"/>
            <a:ext cx="2095203" cy="2144713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6281994" y="3690014"/>
            <a:ext cx="5642394" cy="3371903"/>
            <a:chOff x="0" y="0"/>
            <a:chExt cx="5460" cy="381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798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712321" y="742097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rgbClr val="1D9BB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 kern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144096" y="2654093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266148" y="1517408"/>
            <a:ext cx="923998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7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#9Slide03 Aturdida" pitchFamily="2" charset="0"/>
                <a:cs typeface="#9Slide03 Arima Madurai Black" panose="00000A00000000000000" pitchFamily="2" charset="0"/>
              </a:rPr>
              <a:t>CHÀO MỪNG CÁC EM ĐẾN VỚI TIẾT HỌC NGÀY HÔM NAY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30" y="3609932"/>
            <a:ext cx="3478196" cy="2289936"/>
          </a:xfrm>
          <a:prstGeom prst="rect">
            <a:avLst/>
          </a:prstGeom>
        </p:spPr>
      </p:pic>
      <p:grpSp>
        <p:nvGrpSpPr>
          <p:cNvPr id="37" name="Group 27"/>
          <p:cNvGrpSpPr>
            <a:grpSpLocks/>
          </p:cNvGrpSpPr>
          <p:nvPr/>
        </p:nvGrpSpPr>
        <p:grpSpPr bwMode="auto">
          <a:xfrm rot="-637170">
            <a:off x="8252361" y="4629774"/>
            <a:ext cx="2425043" cy="994442"/>
            <a:chOff x="336" y="2040"/>
            <a:chExt cx="1200" cy="2016"/>
          </a:xfrm>
        </p:grpSpPr>
        <p:pic>
          <p:nvPicPr>
            <p:cNvPr id="38" name="Picture 28" descr="p3012_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9" descr="p3012_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0" descr="p3012_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66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8:</a:t>
            </a:r>
            <a:r>
              <a:rPr lang="en-US" altLang="en-US" sz="4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endParaRPr lang="en-US" altLang="en-US" sz="4400" b="1" dirty="0" smtClean="0">
              <a:solidFill>
                <a:srgbClr val="FF0000"/>
              </a:solidFill>
              <a:latin typeface="#9Slide05 Fourth" panose="00000500000000000000" pitchFamily="2" charset="0"/>
              <a:ea typeface="Helvetica Neue"/>
              <a:cs typeface="Helvetica Neue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II. </a:t>
            </a:r>
          </a:p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KHÁM PHÁ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CÔ TUYẾT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THCS TÔ HIỆU</a:t>
                </a:r>
                <a:endParaRPr lang="en-US" sz="1600" dirty="0">
                  <a:solidFill>
                    <a:srgbClr val="5F5F5F"/>
                  </a:solidFill>
                  <a:latin typeface="SVN-Vanilla Daisy Pro" panose="00000500000000000000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2484" y="1987014"/>
            <a:ext cx="8462211" cy="949167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4400" b="1" dirty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sz="4400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" y="0"/>
            <a:ext cx="12192000" cy="6831250"/>
          </a:xfrm>
          <a:prstGeom prst="rect">
            <a:avLst/>
          </a:prstGeom>
          <a:noFill/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87" y="-113271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29102" y="149587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879" y="1594516"/>
            <a:ext cx="7769283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</a:t>
            </a:r>
            <a:r>
              <a:rPr lang="en-US" sz="2000" dirty="0" err="1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ấy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 hôm nay, em Trang bi bệnh khiến cả nhà ai cũng lo lắng. Bố đi làm xa, mẹ lúng túng vì thiếu tiền chữa bệnh cho em, Hải m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ở 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tủ l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 ra một chiếc hộp nhỏ đưa cho mẹ và nói: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Mẹ cầm l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 tiền để mua thuốc cho em.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Mẹ ng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ạ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c nhiên hỏi: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Tiền 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Cambria" panose="02040503050406030204" pitchFamily="18" charset="0"/>
              </a:rPr>
              <a:t>ở</a:t>
            </a:r>
            <a:r>
              <a:rPr lang="en-US" sz="2000" i="1" dirty="0" smtClean="0">
                <a:effectLst/>
                <a:latin typeface="#9Slide05 Brannboll Ny" panose="02000000000000000000" pitchFamily="2" charset="0"/>
                <a:ea typeface="Cambria" panose="02040503050406030204" pitchFamily="18" charset="0"/>
              </a:rPr>
              <a:t> 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đâu mà con có v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ậ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y?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Hải nhỏ nhẹ nói: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marL="457200" marR="0" indent="-139700">
              <a:spcBef>
                <a:spcPts val="0"/>
              </a:spcBef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Tiền con bán gi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 vụn, chai lọ, tiền được mừng tuổi,... con đều dành dụm bỏ vào hộp để mua xe đ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ạ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p nhưng việc chữa bệnh cho em cần thiết hơn 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ạ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!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Mẹ m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ỉ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 cười khen Hải: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/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Con ngoan quá, còn nhỏ đã biết tiết kiệm, thương bố mẹ, thương em.</a:t>
            </a:r>
            <a:endParaRPr lang="en-US" sz="2000" dirty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</p:txBody>
      </p:sp>
      <p:pic>
        <p:nvPicPr>
          <p:cNvPr id="9" name="Picture 8" descr="58PIC58PIC58PIC58PICHsaGKG559akDq_PIC20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071" r="5357" b="14285"/>
          <a:stretch>
            <a:fillRect/>
          </a:stretch>
        </p:blipFill>
        <p:spPr bwMode="auto">
          <a:xfrm>
            <a:off x="-480030" y="-402968"/>
            <a:ext cx="13506788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3008" cy="1243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pic>
        <p:nvPicPr>
          <p:cNvPr id="1026" name="Picture 2" descr="Bí quyết để dạy con cách quản lý tiền ở các lứa tuổi | Tin tức mới nhất 24h  - Đọc Báo Lao Động online - Laodong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24" y="1029729"/>
            <a:ext cx="3296079" cy="25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294"/>
          <p:cNvPicPr/>
          <p:nvPr/>
        </p:nvPicPr>
        <p:blipFill>
          <a:blip r:embed="rId8"/>
          <a:stretch/>
        </p:blipFill>
        <p:spPr>
          <a:xfrm>
            <a:off x="8657024" y="3987877"/>
            <a:ext cx="3136125" cy="23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4481376"/>
              </p:ext>
            </p:extLst>
          </p:nvPr>
        </p:nvGraphicFramePr>
        <p:xfrm>
          <a:off x="1295400" y="1219201"/>
          <a:ext cx="9372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26859" y="-56755"/>
            <a:ext cx="7575296" cy="5583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3552" y="1684581"/>
            <a:ext cx="5280587" cy="2826667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600" dirty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 kiệm là biết sử dụng một cách hợp lí tiền bạc, của cải, thời gian, sức lực của mình và của người khác.</a:t>
            </a:r>
            <a:endParaRPr lang="en-US" sz="3600" u="none" strike="noStrike" spc="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42" y="-5465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altLang="en-US" sz="24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BÀN</a:t>
            </a:r>
            <a:endParaRPr lang="en-US" altLang="en-US" sz="24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8393" y="144824"/>
            <a:ext cx="5708027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Quan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sát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tranh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và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trả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lời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câu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hỏi</a:t>
            </a:r>
            <a:endParaRPr lang="en-US" sz="2531" b="1" dirty="0">
              <a:solidFill>
                <a:srgbClr val="FF0000"/>
              </a:solidFill>
              <a:latin typeface="SVN-Vanilla Daisy Pro" panose="00000500000000000000" pitchFamily="2" charset="0"/>
              <a:ea typeface="Arial Unicode M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2214" y="605433"/>
            <a:ext cx="1087133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2700"/>
            <a:r>
              <a:rPr lang="vi-VN" altLang="en-US" sz="1000" dirty="0" smtClean="0">
                <a:solidFill>
                  <a:prstClr val="black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vi-VN" altLang="en-US" sz="1000" dirty="0" smtClean="0">
                <a:solidFill>
                  <a:prstClr val="black"/>
                </a:solidFill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hãy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chỉ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ra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những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biểu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hiện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tiết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kiệm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và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chưa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tiết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kiệm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bức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tranh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sau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?</a:t>
            </a:r>
            <a:endParaRPr lang="vi-VN" altLang="en-US" sz="3600" b="1" dirty="0" smtClean="0">
              <a:solidFill>
                <a:srgbClr val="FF0000"/>
              </a:solidFill>
              <a:latin typeface="#9Slide05 Israquella" pitchFamily="2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1" name="Shape 292"/>
          <p:cNvPicPr/>
          <p:nvPr/>
        </p:nvPicPr>
        <p:blipFill>
          <a:blip r:embed="rId4"/>
          <a:stretch/>
        </p:blipFill>
        <p:spPr>
          <a:xfrm>
            <a:off x="334411" y="1405652"/>
            <a:ext cx="2804160" cy="2304891"/>
          </a:xfrm>
          <a:prstGeom prst="rect">
            <a:avLst/>
          </a:prstGeom>
        </p:spPr>
      </p:pic>
      <p:pic>
        <p:nvPicPr>
          <p:cNvPr id="13" name="Shape 298"/>
          <p:cNvPicPr/>
          <p:nvPr/>
        </p:nvPicPr>
        <p:blipFill>
          <a:blip r:embed="rId5"/>
          <a:stretch/>
        </p:blipFill>
        <p:spPr>
          <a:xfrm>
            <a:off x="7577918" y="1401260"/>
            <a:ext cx="2810510" cy="23092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070182" y="4093912"/>
            <a:ext cx="3382177" cy="2234699"/>
            <a:chOff x="5015865" y="4467940"/>
            <a:chExt cx="2792095" cy="2432050"/>
          </a:xfrm>
        </p:grpSpPr>
        <p:pic>
          <p:nvPicPr>
            <p:cNvPr id="15" name="Shape 306"/>
            <p:cNvPicPr/>
            <p:nvPr/>
          </p:nvPicPr>
          <p:blipFill>
            <a:blip r:embed="rId6"/>
            <a:stretch/>
          </p:blipFill>
          <p:spPr>
            <a:xfrm>
              <a:off x="5015865" y="4505723"/>
              <a:ext cx="1109345" cy="2304415"/>
            </a:xfrm>
            <a:prstGeom prst="rect">
              <a:avLst/>
            </a:prstGeom>
          </p:spPr>
        </p:pic>
        <p:pic>
          <p:nvPicPr>
            <p:cNvPr id="16" name="Shape 308"/>
            <p:cNvPicPr/>
            <p:nvPr/>
          </p:nvPicPr>
          <p:blipFill>
            <a:blip r:embed="rId7"/>
            <a:stretch/>
          </p:blipFill>
          <p:spPr>
            <a:xfrm>
              <a:off x="6125210" y="4467940"/>
              <a:ext cx="1682750" cy="2432050"/>
            </a:xfrm>
            <a:prstGeom prst="rect">
              <a:avLst/>
            </a:prstGeom>
          </p:spPr>
        </p:pic>
      </p:grpSp>
      <p:pic>
        <p:nvPicPr>
          <p:cNvPr id="17" name="Shape 310"/>
          <p:cNvPicPr/>
          <p:nvPr/>
        </p:nvPicPr>
        <p:blipFill>
          <a:blip r:embed="rId8"/>
          <a:stretch/>
        </p:blipFill>
        <p:spPr>
          <a:xfrm>
            <a:off x="8193754" y="4072483"/>
            <a:ext cx="3520741" cy="22561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496374" y="1396242"/>
            <a:ext cx="3389330" cy="2334983"/>
            <a:chOff x="3496374" y="1396242"/>
            <a:chExt cx="3389330" cy="2334983"/>
          </a:xfrm>
        </p:grpSpPr>
        <p:pic>
          <p:nvPicPr>
            <p:cNvPr id="12" name="Shape 294"/>
            <p:cNvPicPr/>
            <p:nvPr/>
          </p:nvPicPr>
          <p:blipFill>
            <a:blip r:embed="rId9"/>
            <a:stretch/>
          </p:blipFill>
          <p:spPr>
            <a:xfrm>
              <a:off x="3496374" y="1405652"/>
              <a:ext cx="3389330" cy="2325573"/>
            </a:xfrm>
            <a:prstGeom prst="rect">
              <a:avLst/>
            </a:prstGeom>
          </p:spPr>
        </p:pic>
        <p:sp>
          <p:nvSpPr>
            <p:cNvPr id="18" name="Shape 296"/>
            <p:cNvSpPr txBox="1"/>
            <p:nvPr/>
          </p:nvSpPr>
          <p:spPr>
            <a:xfrm>
              <a:off x="3564154" y="1396242"/>
              <a:ext cx="3321550" cy="20797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000" i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Mình sẽ tiết kiệm tiền để mua quà mừng thọ bà ngoại.</a:t>
              </a:r>
              <a:endParaRPr lang="en-US" sz="900" i="1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513" y="4292116"/>
            <a:ext cx="3309955" cy="1916509"/>
            <a:chOff x="154940" y="4273998"/>
            <a:chExt cx="3309955" cy="2286000"/>
          </a:xfrm>
        </p:grpSpPr>
        <p:pic>
          <p:nvPicPr>
            <p:cNvPr id="14" name="Shape 300"/>
            <p:cNvPicPr/>
            <p:nvPr/>
          </p:nvPicPr>
          <p:blipFill>
            <a:blip r:embed="rId10"/>
            <a:stretch/>
          </p:blipFill>
          <p:spPr>
            <a:xfrm>
              <a:off x="154940" y="4273998"/>
              <a:ext cx="3309954" cy="2286000"/>
            </a:xfrm>
            <a:prstGeom prst="rect">
              <a:avLst/>
            </a:prstGeom>
          </p:spPr>
        </p:pic>
        <p:sp>
          <p:nvSpPr>
            <p:cNvPr id="20" name="Shape 302"/>
            <p:cNvSpPr txBox="1"/>
            <p:nvPr/>
          </p:nvSpPr>
          <p:spPr>
            <a:xfrm>
              <a:off x="570732" y="6146595"/>
              <a:ext cx="2894163" cy="202527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Con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có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biết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mẹ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phải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mất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bao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nhiêu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thời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gian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để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vi-VN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đan </a:t>
              </a:r>
              <a:r>
                <a:rPr lang="vi-VN" sz="1600" i="1" dirty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xong chiếc khăn đó không?</a:t>
              </a:r>
              <a:endParaRPr lang="en-US" sz="1600" i="1" dirty="0">
                <a:effectLst/>
                <a:latin typeface="#9Slide05 Brannboll Ny" panose="02000000000000000000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4411" y="3587211"/>
            <a:ext cx="224589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5297" y="3629207"/>
            <a:ext cx="224589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1875" y="6339541"/>
            <a:ext cx="224589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9885" y="3616320"/>
            <a:ext cx="3255656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13" y="6328611"/>
            <a:ext cx="3255656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1348" y="6288008"/>
            <a:ext cx="3255656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72455" y="1914460"/>
            <a:ext cx="3984622" cy="1352550"/>
          </a:xfrm>
          <a:prstGeom prst="cloudCallou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Mỗi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đội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5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xuất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sắc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nhất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TradeMark" panose="02000000000000000000" pitchFamily="2" charset="0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5681" y="679239"/>
            <a:ext cx="4209127" cy="3389011"/>
            <a:chOff x="7795681" y="679239"/>
            <a:chExt cx="4209127" cy="3389011"/>
          </a:xfrm>
        </p:grpSpPr>
        <p:sp>
          <p:nvSpPr>
            <p:cNvPr id="8" name="Cloud Callout 7"/>
            <p:cNvSpPr/>
            <p:nvPr/>
          </p:nvSpPr>
          <p:spPr>
            <a:xfrm rot="21416254">
              <a:off x="7795681" y="679239"/>
              <a:ext cx="4209127" cy="3389011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6387" y="1422633"/>
              <a:ext cx="3663128" cy="1552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Đạ</a:t>
              </a:r>
              <a:r>
                <a:rPr lang="it-IT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i di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ện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hai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đội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l</a:t>
              </a:r>
              <a:r>
                <a:rPr lang="fr-FR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ê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n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bả</a:t>
              </a:r>
              <a:r>
                <a:rPr lang="nl-NL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ng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viết</a:t>
              </a:r>
              <a:r>
                <a:rPr lang="en-US" sz="2531" b="1" dirty="0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những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biểu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hiện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trong</a:t>
              </a:r>
              <a:r>
                <a:rPr lang="en-US" sz="2531" b="1" dirty="0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5’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9863" y="3905102"/>
            <a:ext cx="3710686" cy="2082180"/>
            <a:chOff x="5186578" y="4228394"/>
            <a:chExt cx="3245574" cy="2082180"/>
          </a:xfrm>
        </p:grpSpPr>
        <p:sp>
          <p:nvSpPr>
            <p:cNvPr id="6" name="Cloud Callout 5"/>
            <p:cNvSpPr/>
            <p:nvPr/>
          </p:nvSpPr>
          <p:spPr>
            <a:xfrm rot="304414">
              <a:off x="5186578" y="4228394"/>
              <a:ext cx="3245574" cy="2082180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6973" y="4813579"/>
              <a:ext cx="3024784" cy="1260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Đội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n</a:t>
              </a:r>
              <a:r>
                <a:rPr lang="fr-FR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à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o 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viết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đượ</a:t>
              </a:r>
              <a:r>
                <a:rPr lang="pt-PT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c nhi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ều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biểu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hiện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sẽ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chiến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thắng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và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được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10 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điểm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. </a:t>
              </a:r>
              <a:endParaRPr lang="en-SG" sz="2531" b="1" dirty="0">
                <a:solidFill>
                  <a:srgbClr val="FF0000"/>
                </a:solidFill>
                <a:latin typeface="#9Slide05 Kathya" panose="02000000000000000000" pitchFamily="2" charset="0"/>
                <a:ea typeface="微软雅黑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46146" y="5062216"/>
            <a:ext cx="1517073" cy="17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40356" y="55458"/>
            <a:ext cx="10520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TRÒ CHƠI </a:t>
            </a:r>
            <a:r>
              <a:rPr lang="en-US" altLang="en-US" sz="40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: 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“TIẾP SỨC ĐỒNG ĐỘI ”</a:t>
            </a:r>
            <a:endParaRPr lang="en-SG" altLang="en-US" sz="44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25321" y="1384387"/>
            <a:ext cx="6237495" cy="3072873"/>
            <a:chOff x="-125321" y="1384387"/>
            <a:chExt cx="6237495" cy="3072873"/>
          </a:xfrm>
        </p:grpSpPr>
        <p:sp>
          <p:nvSpPr>
            <p:cNvPr id="7" name="Cloud Callout 6"/>
            <p:cNvSpPr/>
            <p:nvPr/>
          </p:nvSpPr>
          <p:spPr>
            <a:xfrm rot="21285758" flipH="1">
              <a:off x="-125321" y="1384387"/>
              <a:ext cx="4421166" cy="3072873"/>
            </a:xfrm>
            <a:prstGeom prst="cloudCallo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微软雅黑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174" y="1897192"/>
              <a:ext cx="6096000" cy="1708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Chia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lớp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ra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thành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hai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đội</a:t>
              </a:r>
              <a:endParaRPr lang="en-US" sz="2800" b="1" kern="0" dirty="0">
                <a:solidFill>
                  <a:srgbClr val="FF0000"/>
                </a:solidFill>
                <a:latin typeface="#9Slide05 SVNTradeMark" panose="02000000000000000000" pitchFamily="2" charset="0"/>
                <a:ea typeface="Arial Unicode MS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Đội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1: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Biểu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hiện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của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tiết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kiệm</a:t>
              </a:r>
              <a:endParaRPr lang="en-US" altLang="zh-CN" sz="2800" b="1" kern="0" dirty="0">
                <a:solidFill>
                  <a:srgbClr val="FF0000"/>
                </a:solidFill>
                <a:latin typeface="#9Slide05 SVNTradeMark" panose="02000000000000000000" pitchFamily="2" charset="0"/>
                <a:ea typeface="Arial Unicode MS"/>
                <a:sym typeface="微软雅黑" panose="020B0503020204020204" pitchFamily="34" charset="-122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Đội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2: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Biểu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hiện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chưa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tiết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kiệm</a:t>
              </a:r>
              <a:endParaRPr lang="zh-CN" altLang="en-US" sz="2400" b="1" kern="0" dirty="0">
                <a:solidFill>
                  <a:srgbClr val="FF0000"/>
                </a:solidFill>
                <a:latin typeface="#9Slide05 SVNTradeMark" panose="02000000000000000000" pitchFamily="2" charset="0"/>
                <a:ea typeface="微软雅黑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0055"/>
            <a:ext cx="2609314" cy="13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295564" y="-424873"/>
            <a:ext cx="10395304" cy="5951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8098" y="952162"/>
            <a:ext cx="7533030" cy="3949154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000" u="none" strike="noStrike" spc="0" dirty="0" smtClean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 kiệm biểu hiện ở việc: chi tiêu hợp lí; tắt các thiết bị điện và khoá vòi nước khi không sử dụng; sắp xếp thời gian làm việc khoa học; sử dụng hợp lí và khai thác hiệu quả tài nguyên (nước, khoáng sản,...); bảo quản đồ dùng học tập, lao động khi sử dụng; bảo vệ của công;...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495</Words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Arial Unicode MS</vt:lpstr>
      <vt:lpstr>微软雅黑</vt:lpstr>
      <vt:lpstr>宋体</vt:lpstr>
      <vt:lpstr>#9Slide03 Arima Madurai Black</vt:lpstr>
      <vt:lpstr>#9Slide03 Aturdida</vt:lpstr>
      <vt:lpstr>#9Slide05 Brannboll Ny</vt:lpstr>
      <vt:lpstr>#9Slide05 Fourth</vt:lpstr>
      <vt:lpstr>#9Slide05 Israquella</vt:lpstr>
      <vt:lpstr>#9Slide05 Kathya</vt:lpstr>
      <vt:lpstr>#9Slide05 SVNTradeMark</vt:lpstr>
      <vt:lpstr>Arial</vt:lpstr>
      <vt:lpstr>Calibri</vt:lpstr>
      <vt:lpstr>Calibri Light</vt:lpstr>
      <vt:lpstr>Cambria</vt:lpstr>
      <vt:lpstr>Courier New</vt:lpstr>
      <vt:lpstr>Helvetica Neue</vt:lpstr>
      <vt:lpstr>SVN-Vanilla Daisy Pro</vt:lpstr>
      <vt:lpstr>Times New Roman</vt:lpstr>
      <vt:lpstr>Trebuchet MS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2021-07-15T15:36:06Z</dcterms:created>
  <dcterms:modified xsi:type="dcterms:W3CDTF">2021-07-16T00:26:06Z</dcterms:modified>
</cp:coreProperties>
</file>