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307" r:id="rId3"/>
    <p:sldId id="374" r:id="rId4"/>
    <p:sldId id="376" r:id="rId5"/>
    <p:sldId id="377" r:id="rId6"/>
    <p:sldId id="356" r:id="rId7"/>
    <p:sldId id="375" r:id="rId8"/>
    <p:sldId id="357" r:id="rId9"/>
    <p:sldId id="385" r:id="rId10"/>
    <p:sldId id="406" r:id="rId11"/>
    <p:sldId id="388" r:id="rId12"/>
    <p:sldId id="407" r:id="rId13"/>
    <p:sldId id="409" r:id="rId14"/>
    <p:sldId id="387" r:id="rId15"/>
    <p:sldId id="410" r:id="rId16"/>
    <p:sldId id="411" r:id="rId17"/>
    <p:sldId id="412" r:id="rId18"/>
    <p:sldId id="414" r:id="rId19"/>
    <p:sldId id="413" r:id="rId20"/>
    <p:sldId id="399" r:id="rId21"/>
    <p:sldId id="401" r:id="rId22"/>
  </p:sldIdLst>
  <p:sldSz cx="24384000" cy="13716000"/>
  <p:notesSz cx="6858000" cy="9144000"/>
  <p:custDataLst>
    <p:tags r:id="rId2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7927" autoAdjust="0"/>
  </p:normalViewPr>
  <p:slideViewPr>
    <p:cSldViewPr>
      <p:cViewPr>
        <p:scale>
          <a:sx n="30" d="100"/>
          <a:sy n="30" d="100"/>
        </p:scale>
        <p:origin x="-370" y="-17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68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4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10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0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18.xml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15" Type="http://schemas.openxmlformats.org/officeDocument/2006/relationships/image" Target="../media/image2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305294" y="3719346"/>
            <a:ext cx="3300947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286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ỨNG DỤNG ĐẠO HÀM ĐỂ KHẢO SÁT VÀ VẼ ĐỒ THỊ HÀM SỐ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90"/>
            <a:chOff x="7483861" y="7543801"/>
            <a:chExt cx="17012919" cy="907309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4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BÀI TOÁN THƯỜNG GẶP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7"/>
            <a:ext cx="14849139" cy="907194"/>
            <a:chOff x="7459670" y="7543799"/>
            <a:chExt cx="14851072" cy="907313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6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 CẦN NHỚ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4005176" y="7091767"/>
            <a:ext cx="16902619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 TẬP KHẢO SÁT HÀM SỐ (TIẾP THEO)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=""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17901" y="8205821"/>
            <a:ext cx="22857673" cy="5287349"/>
            <a:chOff x="517967" y="7473682"/>
            <a:chExt cx="22860649" cy="6982529"/>
          </a:xfrm>
        </p:grpSpPr>
        <p:sp>
          <p:nvSpPr>
            <p:cNvPr id="125" name="Rounded Rectangle 124"/>
            <p:cNvSpPr/>
            <p:nvPr/>
          </p:nvSpPr>
          <p:spPr>
            <a:xfrm>
              <a:off x="517967" y="7658458"/>
              <a:ext cx="22860649" cy="67977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820192" y="7473682"/>
              <a:ext cx="3879044" cy="959381"/>
              <a:chOff x="820192" y="7473682"/>
              <a:chExt cx="3879044" cy="95938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779432" y="6513259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820177" y="7473682"/>
                <a:ext cx="2641568" cy="831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820192" y="7658034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936435" y="7792448"/>
                <a:ext cx="501844" cy="6406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292796" cy="5691217"/>
            <a:chOff x="992187" y="2564544"/>
            <a:chExt cx="22258348" cy="42384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50478" y="281738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26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800" dirty="0"/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442000" y="5631521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0054" y="4064240"/>
                <a:ext cx="15859146" cy="3172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cs typeface="Times New Roman" pitchFamily="18" charset="0"/>
                  </a:rPr>
                  <a:t>Hình </a:t>
                </a:r>
                <a:r>
                  <a:rPr lang="en-US" sz="4800" dirty="0" err="1">
                    <a:cs typeface="Times New Roman" pitchFamily="18" charset="0"/>
                  </a:rPr>
                  <a:t>bên</a:t>
                </a:r>
                <a:r>
                  <a:rPr lang="en-US" sz="4800" dirty="0">
                    <a:cs typeface="Times New Roman" pitchFamily="18" charset="0"/>
                  </a:rPr>
                  <a:t> </a:t>
                </a:r>
                <a:r>
                  <a:rPr lang="en-US" sz="4800" dirty="0" err="1">
                    <a:cs typeface="Times New Roman" pitchFamily="18" charset="0"/>
                  </a:rPr>
                  <a:t>là</a:t>
                </a:r>
                <a:r>
                  <a:rPr lang="en-US" sz="4800" dirty="0">
                    <a:cs typeface="Times New Roman" pitchFamily="18" charset="0"/>
                  </a:rPr>
                  <a:t> </a:t>
                </a:r>
                <a:r>
                  <a:rPr lang="en-US" sz="4800" dirty="0" err="1">
                    <a:cs typeface="Times New Roman" pitchFamily="18" charset="0"/>
                  </a:rPr>
                  <a:t>đồ</a:t>
                </a:r>
                <a:r>
                  <a:rPr lang="en-US" sz="4800" dirty="0">
                    <a:cs typeface="Times New Roman" pitchFamily="18" charset="0"/>
                  </a:rPr>
                  <a:t> </a:t>
                </a:r>
                <a:r>
                  <a:rPr lang="en-US" sz="4800" dirty="0" err="1">
                    <a:cs typeface="Times New Roman" pitchFamily="18" charset="0"/>
                  </a:rPr>
                  <a:t>thị</a:t>
                </a:r>
                <a:r>
                  <a:rPr lang="en-US" sz="4800" dirty="0">
                    <a:cs typeface="Times New Roman" pitchFamily="18" charset="0"/>
                  </a:rPr>
                  <a:t> </a:t>
                </a:r>
                <a:r>
                  <a:rPr lang="en-US" sz="4800" dirty="0" err="1">
                    <a:cs typeface="Times New Roman" pitchFamily="18" charset="0"/>
                  </a:rPr>
                  <a:t>của</a:t>
                </a:r>
                <a:r>
                  <a:rPr lang="en-US" sz="4800" dirty="0">
                    <a:cs typeface="Times New Roman" pitchFamily="18" charset="0"/>
                  </a:rPr>
                  <a:t> </a:t>
                </a:r>
                <a:r>
                  <a:rPr lang="en-US" sz="4800" dirty="0" err="1">
                    <a:cs typeface="Times New Roman" pitchFamily="18" charset="0"/>
                  </a:rPr>
                  <a:t>hàm</a:t>
                </a:r>
                <a:r>
                  <a:rPr lang="en-US" sz="4800" dirty="0">
                    <a:cs typeface="Times New Roman" pitchFamily="18" charset="0"/>
                  </a:rPr>
                  <a:t> </a:t>
                </a:r>
                <a:r>
                  <a:rPr lang="en-US" sz="4800" dirty="0" err="1">
                    <a:cs typeface="Times New Roman" pitchFamily="18" charset="0"/>
                  </a:rPr>
                  <a:t>số</a:t>
                </a:r>
                <a:r>
                  <a:rPr lang="en-US" sz="4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4800" b="0" i="1" smtClean="0">
                            <a:latin typeface="Cambria Math"/>
                          </a:rPr>
                          <m:t>=</m:t>
                        </m:r>
                        <m:r>
                          <a:rPr lang="en-US" sz="4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cs typeface="Times New Roman" pitchFamily="18" charset="0"/>
                  </a:rPr>
                  <a:t>. </a:t>
                </a:r>
                <a:r>
                  <a:rPr lang="en-US" sz="4800" dirty="0" err="1">
                    <a:cs typeface="Times New Roman" pitchFamily="18" charset="0"/>
                  </a:rPr>
                  <a:t>Hỏi</a:t>
                </a:r>
                <a:r>
                  <a:rPr lang="en-US" sz="4800" dirty="0">
                    <a:cs typeface="Times New Roman" pitchFamily="18" charset="0"/>
                  </a:rPr>
                  <a:t> </a:t>
                </a:r>
                <a:r>
                  <a:rPr lang="en-US" sz="4800" dirty="0" err="1">
                    <a:cs typeface="Times New Roman" pitchFamily="18" charset="0"/>
                  </a:rPr>
                  <a:t>đồ</a:t>
                </a:r>
                <a:r>
                  <a:rPr lang="en-US" sz="4800" dirty="0">
                    <a:cs typeface="Times New Roman" pitchFamily="18" charset="0"/>
                  </a:rPr>
                  <a:t> </a:t>
                </a:r>
                <a:r>
                  <a:rPr lang="en-US" sz="4800" dirty="0" err="1">
                    <a:cs typeface="Times New Roman" pitchFamily="18" charset="0"/>
                  </a:rPr>
                  <a:t>thị</a:t>
                </a:r>
                <a:r>
                  <a:rPr lang="en-US" sz="4800" dirty="0">
                    <a:cs typeface="Times New Roman" pitchFamily="18" charset="0"/>
                  </a:rPr>
                  <a:t> </a:t>
                </a:r>
                <a:r>
                  <a:rPr lang="en-US" sz="4800" dirty="0" err="1">
                    <a:cs typeface="Times New Roman" pitchFamily="18" charset="0"/>
                  </a:rPr>
                  <a:t>hàm</a:t>
                </a:r>
                <a:r>
                  <a:rPr lang="en-US" sz="4800" dirty="0">
                    <a:cs typeface="Times New Roman" pitchFamily="18" charset="0"/>
                  </a:rPr>
                  <a:t> </a:t>
                </a:r>
                <a:r>
                  <a:rPr lang="en-US" sz="4800" dirty="0" err="1">
                    <a:cs typeface="Times New Roman" pitchFamily="18" charset="0"/>
                  </a:rPr>
                  <a:t>số</a:t>
                </a:r>
                <a:r>
                  <a:rPr lang="en-US" sz="4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cs typeface="Times New Roman" pitchFamily="18" charset="0"/>
                  </a:rPr>
                  <a:t> </a:t>
                </a:r>
                <a:r>
                  <a:rPr lang="en-US" sz="4800" dirty="0" err="1">
                    <a:cs typeface="Times New Roman" pitchFamily="18" charset="0"/>
                  </a:rPr>
                  <a:t>đồng</a:t>
                </a:r>
                <a:r>
                  <a:rPr lang="en-US" sz="4800" dirty="0">
                    <a:cs typeface="Times New Roman" pitchFamily="18" charset="0"/>
                  </a:rPr>
                  <a:t> </a:t>
                </a:r>
                <a:r>
                  <a:rPr lang="en-US" sz="4800" dirty="0" err="1">
                    <a:cs typeface="Times New Roman" pitchFamily="18" charset="0"/>
                  </a:rPr>
                  <a:t>biến</a:t>
                </a:r>
                <a:r>
                  <a:rPr lang="en-US" sz="4800" dirty="0">
                    <a:cs typeface="Times New Roman" pitchFamily="18" charset="0"/>
                  </a:rPr>
                  <a:t> </a:t>
                </a:r>
                <a:r>
                  <a:rPr lang="en-US" sz="4800" dirty="0" err="1">
                    <a:cs typeface="Times New Roman" pitchFamily="18" charset="0"/>
                  </a:rPr>
                  <a:t>trên</a:t>
                </a:r>
                <a:r>
                  <a:rPr lang="en-US" sz="4800" dirty="0">
                    <a:cs typeface="Times New Roman" pitchFamily="18" charset="0"/>
                  </a:rPr>
                  <a:t> </a:t>
                </a:r>
                <a:r>
                  <a:rPr lang="en-US" sz="4800" dirty="0" err="1">
                    <a:cs typeface="Times New Roman" pitchFamily="18" charset="0"/>
                  </a:rPr>
                  <a:t>khoảng</a:t>
                </a:r>
                <a:r>
                  <a:rPr lang="en-US" sz="4800" dirty="0">
                    <a:cs typeface="Times New Roman" pitchFamily="18" charset="0"/>
                  </a:rPr>
                  <a:t> </a:t>
                </a:r>
                <a:r>
                  <a:rPr lang="en-US" sz="4800" dirty="0" err="1">
                    <a:cs typeface="Times New Roman" pitchFamily="18" charset="0"/>
                  </a:rPr>
                  <a:t>nào</a:t>
                </a:r>
                <a:r>
                  <a:rPr lang="en-US" sz="4800" dirty="0">
                    <a:cs typeface="Times New Roman" pitchFamily="18" charset="0"/>
                  </a:rPr>
                  <a:t> </a:t>
                </a:r>
                <a:r>
                  <a:rPr lang="en-US" sz="4800" dirty="0" err="1">
                    <a:cs typeface="Times New Roman" pitchFamily="18" charset="0"/>
                  </a:rPr>
                  <a:t>dưới</a:t>
                </a:r>
                <a:r>
                  <a:rPr lang="en-US" sz="4800" dirty="0">
                    <a:cs typeface="Times New Roman" pitchFamily="18" charset="0"/>
                  </a:rPr>
                  <a:t> </a:t>
                </a:r>
                <a:r>
                  <a:rPr lang="en-US" sz="4800" dirty="0" err="1">
                    <a:cs typeface="Times New Roman" pitchFamily="18" charset="0"/>
                  </a:rPr>
                  <a:t>đây</a:t>
                </a:r>
                <a:r>
                  <a:rPr lang="en-US" sz="4800" dirty="0">
                    <a:cs typeface="Times New Roman" pitchFamily="18" charset="0"/>
                  </a:rPr>
                  <a:t>?</a:t>
                </a:r>
                <a:r>
                  <a:rPr lang="en-US" sz="4800" b="1" dirty="0">
                    <a:cs typeface="Times New Roman" pitchFamily="18" charset="0"/>
                  </a:rPr>
                  <a:t>    </a:t>
                </a:r>
              </a:p>
              <a:p>
                <a:r>
                  <a:rPr lang="en-US" sz="4800" b="1" dirty="0"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2; +∞</m:t>
                        </m:r>
                      </m:e>
                    </m:d>
                  </m:oMath>
                </a14:m>
                <a:r>
                  <a:rPr lang="en-US" sz="4800" b="1" dirty="0">
                    <a:cs typeface="Times New Roman" pitchFamily="18" charset="0"/>
                  </a:rPr>
                  <a:t> .			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</a:rPr>
                          <m:t>1</m:t>
                        </m:r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800" dirty="0">
                    <a:cs typeface="Times New Roman" pitchFamily="18" charset="0"/>
                  </a:rPr>
                  <a:t> .</a:t>
                </a:r>
              </a:p>
              <a:p>
                <a:r>
                  <a:rPr lang="en-US" sz="4800" b="1" dirty="0"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</a:rPr>
                          <m:t>0</m:t>
                        </m:r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800" dirty="0">
                    <a:cs typeface="Times New Roman" pitchFamily="18" charset="0"/>
                  </a:rPr>
                  <a:t>.</a:t>
                </a:r>
                <a:r>
                  <a:rPr lang="en-US" sz="4800" b="1" dirty="0">
                    <a:cs typeface="Times New Roman" pitchFamily="18" charset="0"/>
                  </a:rPr>
                  <a:t>   			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0;1</m:t>
                        </m:r>
                      </m:e>
                    </m:d>
                    <m:r>
                      <a:rPr lang="en-US" sz="4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v</m:t>
                    </m:r>
                    <m:r>
                      <a:rPr lang="en-US" sz="4800" b="0" i="1" smtClean="0">
                        <a:latin typeface="Cambria Math"/>
                      </a:rPr>
                      <m:t>à 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2;+∞</m:t>
                        </m:r>
                      </m:e>
                    </m:d>
                  </m:oMath>
                </a14:m>
                <a:r>
                  <a:rPr lang="en-US" sz="4800" dirty="0">
                    <a:cs typeface="Times New Roman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4" y="4064240"/>
                <a:ext cx="15859146" cy="3172663"/>
              </a:xfrm>
              <a:prstGeom prst="rect">
                <a:avLst/>
              </a:prstGeom>
              <a:blipFill rotWithShape="1">
                <a:blip r:embed="rId3"/>
                <a:stretch>
                  <a:fillRect l="-1729" t="-192" b="-9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207060" y="9502170"/>
                <a:ext cx="1859310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00FF"/>
                    </a:solidFill>
                  </a:rPr>
                  <a:t>Chọn A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Vì</a:t>
                </a:r>
                <a:r>
                  <a:rPr lang="en-US" sz="4800" dirty="0"/>
                  <a:t> </a:t>
                </a:r>
                <a:r>
                  <a:rPr lang="en-US" sz="4800" dirty="0" err="1"/>
                  <a:t>dựa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vào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đồ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thị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/>
                  <a:t> ta </a:t>
                </a:r>
                <a:r>
                  <a:rPr lang="en-US" sz="4800" dirty="0" err="1"/>
                  <a:t>thấy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trên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khoảng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2;+∞</m:t>
                        </m:r>
                      </m:e>
                    </m:d>
                  </m:oMath>
                </a14:m>
                <a:r>
                  <a:rPr lang="en-US" sz="4800" dirty="0"/>
                  <a:t>  </a:t>
                </a:r>
                <a:r>
                  <a:rPr lang="en-US" sz="4800" dirty="0" err="1"/>
                  <a:t>thì</a:t>
                </a:r>
                <a:r>
                  <a:rPr lang="en-US" sz="480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/>
                      </a:rPr>
                      <m:t>&gt;0 </m:t>
                    </m:r>
                  </m:oMath>
                </a14:m>
                <a:r>
                  <a:rPr lang="en-US" sz="4800" dirty="0"/>
                  <a:t>do </a:t>
                </a:r>
                <a:r>
                  <a:rPr lang="en-US" sz="4800" dirty="0" err="1"/>
                  <a:t>đó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đồng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trên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khoảng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2;+∞</m:t>
                        </m:r>
                      </m:e>
                    </m:d>
                  </m:oMath>
                </a14:m>
                <a:r>
                  <a:rPr lang="en-US" sz="4800" dirty="0"/>
                  <a:t>.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9502170"/>
                <a:ext cx="18593103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475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0" y="3567215"/>
            <a:ext cx="6019800" cy="448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32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7" grpId="0" animBg="1"/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42000" y="7386630"/>
            <a:ext cx="22857673" cy="6329370"/>
            <a:chOff x="517967" y="7601957"/>
            <a:chExt cx="22860649" cy="6854254"/>
          </a:xfrm>
        </p:grpSpPr>
        <p:sp>
          <p:nvSpPr>
            <p:cNvPr id="125" name="Rounded Rectangle 124"/>
            <p:cNvSpPr/>
            <p:nvPr/>
          </p:nvSpPr>
          <p:spPr>
            <a:xfrm>
              <a:off x="517967" y="7658458"/>
              <a:ext cx="22860649" cy="67977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820192" y="7601957"/>
              <a:ext cx="3879044" cy="831106"/>
              <a:chOff x="820192" y="7601957"/>
              <a:chExt cx="3879044" cy="831106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779432" y="6513259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642354" y="7601957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820192" y="7658034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936435" y="7792448"/>
                <a:ext cx="501844" cy="6406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292796" cy="4724400"/>
            <a:chOff x="992187" y="2564544"/>
            <a:chExt cx="22258348" cy="42384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50478" y="281738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729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800" dirty="0"/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4993176" y="5027521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62847" y="8458200"/>
                <a:ext cx="12849095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Chọn C</a:t>
                </a:r>
                <a:r>
                  <a:rPr lang="en-US" dirty="0"/>
                  <a:t>.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đổi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đi</a:t>
                </a:r>
                <a:r>
                  <a:rPr lang="en-US" dirty="0"/>
                  <a:t> qua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=−2,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47" y="8458200"/>
                <a:ext cx="12849095" cy="754053"/>
              </a:xfrm>
              <a:prstGeom prst="rect">
                <a:avLst/>
              </a:prstGeom>
              <a:blipFill rotWithShape="1">
                <a:blip r:embed="rId3"/>
                <a:stretch>
                  <a:fillRect l="-1898" t="-16260" r="-901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03211" y="3791908"/>
            <a:ext cx="923831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Cho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là</a:t>
            </a:r>
            <a:endParaRPr lang="en-US" dirty="0"/>
          </a:p>
          <a:p>
            <a:r>
              <a:rPr lang="en-US" b="1" dirty="0"/>
              <a:t>A. </a:t>
            </a:r>
            <a:r>
              <a:rPr lang="en-US" dirty="0"/>
              <a:t>3. </a:t>
            </a:r>
            <a:r>
              <a:rPr lang="en-US" b="1" dirty="0"/>
              <a:t>          B. </a:t>
            </a:r>
            <a:r>
              <a:rPr lang="en-US" dirty="0"/>
              <a:t>. </a:t>
            </a:r>
            <a:r>
              <a:rPr lang="en-US" b="1" dirty="0"/>
              <a:t>          C. </a:t>
            </a:r>
            <a:r>
              <a:rPr lang="en-US" dirty="0"/>
              <a:t>2. </a:t>
            </a:r>
            <a:r>
              <a:rPr lang="en-US" b="1" dirty="0"/>
              <a:t>          D. </a:t>
            </a:r>
            <a:r>
              <a:rPr lang="en-US" dirty="0"/>
              <a:t>1.</a:t>
            </a:r>
          </a:p>
          <a:p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374" y="3791908"/>
            <a:ext cx="12727346" cy="265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53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7" grpId="0" animBg="1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0055" y="6067957"/>
            <a:ext cx="22857673" cy="7648043"/>
            <a:chOff x="517967" y="7601957"/>
            <a:chExt cx="22860649" cy="6854254"/>
          </a:xfrm>
        </p:grpSpPr>
        <p:sp>
          <p:nvSpPr>
            <p:cNvPr id="125" name="Rounded Rectangle 124"/>
            <p:cNvSpPr/>
            <p:nvPr/>
          </p:nvSpPr>
          <p:spPr>
            <a:xfrm>
              <a:off x="517967" y="7658458"/>
              <a:ext cx="22860649" cy="67977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820192" y="7601957"/>
              <a:ext cx="3879044" cy="831106"/>
              <a:chOff x="820192" y="7601957"/>
              <a:chExt cx="3879044" cy="831106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779432" y="6513259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642354" y="7601957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820192" y="7658034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936435" y="7792448"/>
                <a:ext cx="501844" cy="6406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434171"/>
            <a:ext cx="23292796" cy="3578852"/>
            <a:chOff x="992187" y="2564544"/>
            <a:chExt cx="22258348" cy="42384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50478" y="281738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729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800" dirty="0"/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1370195" y="4789112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17437" y="3552446"/>
                <a:ext cx="20556589" cy="207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𝑓</m:t>
                    </m:r>
                    <m:r>
                      <a:rPr lang="en-US" b="0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2017</m:t>
                        </m:r>
                      </m:sup>
                    </m:sSup>
                    <m:r>
                      <a:rPr lang="en-US" b="0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>
                            <a:latin typeface="Cambria Math"/>
                          </a:rPr>
                          <m:t>2018</m:t>
                        </m:r>
                      </m:sup>
                    </m:sSup>
                    <m:r>
                      <a:rPr lang="en-US" b="0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  <m:r>
                          <a:rPr lang="en-US" b="0" i="1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∀</m:t>
                    </m:r>
                    <m:r>
                      <a:rPr lang="en-US" b="0" i="1">
                        <a:latin typeface="Cambria Math"/>
                      </a:rPr>
                      <m:t>𝑥</m:t>
                    </m:r>
                    <m:r>
                      <a:rPr lang="en-US" b="0" i="1">
                        <a:latin typeface="Cambria Math"/>
                      </a:rPr>
                      <m:t>∈</m:t>
                    </m:r>
                    <m:r>
                      <a:rPr lang="en-US" b="0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bao</a:t>
                </a:r>
                <a:r>
                  <a:rPr lang="en-US" dirty="0"/>
                  <a:t> </a:t>
                </a:r>
                <a:r>
                  <a:rPr lang="en-US" dirty="0" err="1"/>
                  <a:t>nhiêu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A. 0.           	B. 1.           		C. 2.           	D. 3.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37" y="3552446"/>
                <a:ext cx="20556589" cy="2077492"/>
              </a:xfrm>
              <a:prstGeom prst="rect">
                <a:avLst/>
              </a:prstGeom>
              <a:blipFill rotWithShape="1">
                <a:blip r:embed="rId3"/>
                <a:stretch>
                  <a:fillRect l="-1186" t="-5572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50405" y="6830458"/>
                <a:ext cx="19044754" cy="2503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</a:rPr>
                      <m:t>𝐂𝐡</m:t>
                    </m:r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</a:rPr>
                      <m:t>ọ</m:t>
                    </m:r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</a:rPr>
                      <m:t>𝐧</m:t>
                    </m:r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</a:rPr>
                      <m:t>𝐂</m:t>
                    </m:r>
                    <m:r>
                      <a:rPr lang="en-US" b="0" i="1" smtClean="0">
                        <a:latin typeface="Cambria Math"/>
                      </a:rPr>
                      <m:t>.  </m:t>
                    </m:r>
                    <m:r>
                      <a:rPr lang="en-US" b="0" i="1" smtClean="0">
                        <a:latin typeface="Cambria Math"/>
                      </a:rPr>
                      <m:t>𝑇𝑎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ó: 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2017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/>
                          </a:rPr>
                          <m:t>2018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Lập</a:t>
                </a:r>
                <a:r>
                  <a:rPr lang="en-US" dirty="0"/>
                  <a:t> </a:t>
                </a: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05" y="6830458"/>
                <a:ext cx="19044754" cy="2503891"/>
              </a:xfrm>
              <a:prstGeom prst="rect">
                <a:avLst/>
              </a:prstGeom>
              <a:blipFill>
                <a:blip r:embed="rId4"/>
                <a:stretch>
                  <a:fillRect l="-1280" b="-245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06" y="9144000"/>
            <a:ext cx="12767919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950405" y="12973050"/>
            <a:ext cx="7907293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492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7" grpId="0" animBg="1"/>
      <p:bldP spid="7" grpId="0"/>
      <p:bldP spid="2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7577" y="7303369"/>
            <a:ext cx="22857673" cy="6223504"/>
            <a:chOff x="517967" y="7601957"/>
            <a:chExt cx="22860649" cy="6854254"/>
          </a:xfrm>
        </p:grpSpPr>
        <p:sp>
          <p:nvSpPr>
            <p:cNvPr id="125" name="Rounded Rectangle 124"/>
            <p:cNvSpPr/>
            <p:nvPr/>
          </p:nvSpPr>
          <p:spPr>
            <a:xfrm>
              <a:off x="517967" y="7658458"/>
              <a:ext cx="22860649" cy="67977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820192" y="7601957"/>
              <a:ext cx="3879044" cy="831106"/>
              <a:chOff x="820192" y="7601957"/>
              <a:chExt cx="3879044" cy="831106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779432" y="6513259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642354" y="7601957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820192" y="7658034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936435" y="7792448"/>
                <a:ext cx="501844" cy="6406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53289" y="2176103"/>
            <a:ext cx="23292796" cy="5162147"/>
            <a:chOff x="992187" y="2564544"/>
            <a:chExt cx="22258348" cy="42384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50478" y="281738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26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800" dirty="0"/>
          </a:p>
        </p:txBody>
      </p:sp>
      <p:grpSp>
        <p:nvGrpSpPr>
          <p:cNvPr id="59" name="Group 47"/>
          <p:cNvGrpSpPr/>
          <p:nvPr/>
        </p:nvGrpSpPr>
        <p:grpSpPr>
          <a:xfrm>
            <a:off x="741241" y="1303966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974768" y="5438218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95239" y="3302326"/>
                <a:ext cx="1585914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Calibri (body)"/>
                    <a:cs typeface="Calibri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x-none" sz="48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x-none" sz="4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x-none" sz="4800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x-none" sz="4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4800" dirty="0">
                    <a:latin typeface="Calibri (body)"/>
                    <a:cs typeface="Calibri" pitchFamily="34" charset="0"/>
                  </a:rPr>
                  <a:t> có đạo hàm liên tục trên </a:t>
                </a:r>
                <a14:m>
                  <m:oMath xmlns:m="http://schemas.openxmlformats.org/officeDocument/2006/math">
                    <m:r>
                      <a:rPr lang="x-none" sz="4800" b="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vi-VN" sz="4800" dirty="0">
                    <a:latin typeface="Calibri (body)"/>
                    <a:cs typeface="Calibri" pitchFamily="34" charset="0"/>
                  </a:rPr>
                  <a:t>. Đồ thị hàm số </a:t>
                </a:r>
                <a14:m>
                  <m:oMath xmlns:m="http://schemas.openxmlformats.org/officeDocument/2006/math">
                    <m:r>
                      <a:rPr lang="x-none" sz="48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x-none" sz="4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x-none" sz="4800"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x-none" sz="4800" b="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x-none" sz="4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4800" dirty="0">
                    <a:latin typeface="Calibri (body)"/>
                    <a:cs typeface="Calibri" pitchFamily="34" charset="0"/>
                  </a:rPr>
                  <a:t> như hình vẽ </a:t>
                </a:r>
                <a:r>
                  <a:rPr lang="en-US" sz="4800" dirty="0" err="1">
                    <a:latin typeface="Calibri (body)"/>
                    <a:cs typeface="Calibri" pitchFamily="34" charset="0"/>
                  </a:rPr>
                  <a:t>bên</a:t>
                </a:r>
                <a:r>
                  <a:rPr lang="en-US" sz="4800" dirty="0">
                    <a:latin typeface="Calibri (body)"/>
                    <a:cs typeface="Calibri" pitchFamily="34" charset="0"/>
                  </a:rPr>
                  <a:t>. </a:t>
                </a:r>
                <a:r>
                  <a:rPr lang="en-US" sz="4800" dirty="0" err="1">
                    <a:latin typeface="Calibri (body)"/>
                  </a:rPr>
                  <a:t>Số</a:t>
                </a:r>
                <a:r>
                  <a:rPr lang="en-US" sz="4800" dirty="0">
                    <a:latin typeface="Calibri (body)"/>
                  </a:rPr>
                  <a:t> </a:t>
                </a:r>
                <a:r>
                  <a:rPr lang="en-US" sz="4800" dirty="0" err="1">
                    <a:latin typeface="Calibri (body)"/>
                  </a:rPr>
                  <a:t>điểm</a:t>
                </a:r>
                <a:r>
                  <a:rPr lang="en-US" sz="4800" dirty="0">
                    <a:latin typeface="Calibri (body)"/>
                  </a:rPr>
                  <a:t> </a:t>
                </a:r>
                <a:r>
                  <a:rPr lang="en-US" sz="4800" dirty="0" err="1">
                    <a:latin typeface="Calibri (body)"/>
                  </a:rPr>
                  <a:t>cực</a:t>
                </a:r>
                <a:r>
                  <a:rPr lang="en-US" sz="4800" dirty="0">
                    <a:latin typeface="Calibri (body)"/>
                  </a:rPr>
                  <a:t> </a:t>
                </a:r>
                <a:r>
                  <a:rPr lang="en-US" sz="4800" dirty="0" err="1">
                    <a:latin typeface="Calibri (body)"/>
                  </a:rPr>
                  <a:t>trị</a:t>
                </a:r>
                <a:r>
                  <a:rPr lang="en-US" sz="4800" dirty="0">
                    <a:latin typeface="Calibri (body)"/>
                  </a:rPr>
                  <a:t> </a:t>
                </a:r>
                <a:r>
                  <a:rPr lang="en-US" sz="4800" dirty="0" err="1">
                    <a:latin typeface="Calibri (body)"/>
                  </a:rPr>
                  <a:t>của</a:t>
                </a:r>
                <a:r>
                  <a:rPr lang="en-US" sz="4800" dirty="0">
                    <a:latin typeface="Calibri (body)"/>
                  </a:rPr>
                  <a:t> </a:t>
                </a:r>
                <a:r>
                  <a:rPr lang="en-US" sz="4800" dirty="0" err="1">
                    <a:latin typeface="Calibri (body)"/>
                  </a:rPr>
                  <a:t>hàm</a:t>
                </a:r>
                <a:r>
                  <a:rPr lang="en-US" sz="4800" dirty="0">
                    <a:latin typeface="Calibri (body)"/>
                  </a:rPr>
                  <a:t> </a:t>
                </a:r>
                <a:r>
                  <a:rPr lang="en-US" sz="4800" dirty="0" err="1">
                    <a:latin typeface="Calibri (body)"/>
                  </a:rPr>
                  <a:t>số</a:t>
                </a:r>
                <a:r>
                  <a:rPr lang="en-US" sz="4800" dirty="0">
                    <a:latin typeface="Calibri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Calibri (body)"/>
                  </a:rPr>
                  <a:t> </a:t>
                </a:r>
                <a:r>
                  <a:rPr lang="en-US" sz="4800" dirty="0" err="1">
                    <a:latin typeface="Calibri (body)"/>
                  </a:rPr>
                  <a:t>là</a:t>
                </a:r>
                <a:r>
                  <a:rPr lang="en-US" sz="4800" dirty="0">
                    <a:latin typeface="Calibri (body)"/>
                  </a:rPr>
                  <a:t>:</a:t>
                </a:r>
              </a:p>
              <a:p>
                <a:r>
                  <a:rPr lang="en-US" sz="4800" dirty="0">
                    <a:latin typeface="Calibri (body)"/>
                    <a:cs typeface="Calibri" pitchFamily="34" charset="0"/>
                  </a:rPr>
                  <a:t>   A.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800" dirty="0">
                    <a:latin typeface="Calibri (body)"/>
                    <a:cs typeface="Calibri" pitchFamily="34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 dirty="0">
                    <a:latin typeface="Calibri (body)"/>
                    <a:cs typeface="Calibri" pitchFamily="34" charset="0"/>
                  </a:rPr>
                  <a:t>.		C.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4800" dirty="0">
                    <a:latin typeface="Calibri (body)"/>
                    <a:cs typeface="Calibri" pitchFamily="34" charset="0"/>
                  </a:rPr>
                  <a:t>.   		D.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4800" dirty="0">
                    <a:latin typeface="Calibri (body)"/>
                    <a:cs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39" y="3302326"/>
                <a:ext cx="15859146" cy="3046988"/>
              </a:xfrm>
              <a:prstGeom prst="rect">
                <a:avLst/>
              </a:prstGeom>
              <a:blipFill rotWithShape="1">
                <a:blip r:embed="rId3"/>
                <a:stretch>
                  <a:fillRect l="-1769" t="-4400" b="-9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763" y="8382000"/>
                <a:ext cx="16211837" cy="4062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Chọn A</a:t>
                </a:r>
                <a:r>
                  <a:rPr lang="en-US" dirty="0"/>
                  <a:t>.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 err="1"/>
                  <a:t>Dựa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,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duy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Nghĩa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duy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đổi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qua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63" y="8382000"/>
                <a:ext cx="16211837" cy="4062651"/>
              </a:xfrm>
              <a:prstGeom prst="rect">
                <a:avLst/>
              </a:prstGeom>
              <a:blipFill rotWithShape="1">
                <a:blip r:embed="rId4"/>
                <a:stretch>
                  <a:fillRect l="-1504" t="-3003" r="-263" b="-6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00" y="2620832"/>
            <a:ext cx="6324600" cy="451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00" y="8382001"/>
            <a:ext cx="4267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89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7" grpId="0" animBg="1"/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83901" y="6941404"/>
            <a:ext cx="22132810" cy="6695784"/>
            <a:chOff x="1084041" y="6941416"/>
            <a:chExt cx="22135691" cy="6696656"/>
          </a:xfrm>
        </p:grpSpPr>
        <p:sp>
          <p:nvSpPr>
            <p:cNvPr id="125" name="Rounded Rectangle 124"/>
            <p:cNvSpPr/>
            <p:nvPr/>
          </p:nvSpPr>
          <p:spPr>
            <a:xfrm>
              <a:off x="1084041" y="7330129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 dirty="0">
                <a:solidFill>
                  <a:schemeClr val="tx1"/>
                </a:solidFill>
              </a:endParaRPr>
            </a:p>
            <a:p>
              <a:endParaRPr lang="en-US" sz="4800" dirty="0">
                <a:solidFill>
                  <a:schemeClr val="tx1"/>
                </a:solidFill>
              </a:endParaRPr>
            </a:p>
            <a:p>
              <a:endParaRPr lang="en-US" sz="4800" dirty="0">
                <a:solidFill>
                  <a:schemeClr val="tx1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292796" cy="4237917"/>
            <a:chOff x="992187" y="2564544"/>
            <a:chExt cx="22258348" cy="42384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50478" y="281738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800" dirty="0"/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0381093" y="3899243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09428" y="3385526"/>
                <a:ext cx="19516972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Giá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10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bằng:</a:t>
                </a:r>
              </a:p>
              <a:p>
                <a:r>
                  <a:rPr lang="en-US" b="1" dirty="0"/>
                  <a:t>A. </a:t>
                </a:r>
                <a:r>
                  <a:rPr lang="en-US" dirty="0"/>
                  <a:t>2 . </a:t>
                </a:r>
                <a:r>
                  <a:rPr lang="en-US" b="1" dirty="0"/>
                  <a:t>         	 B. </a:t>
                </a:r>
                <a:r>
                  <a:rPr lang="en-US" dirty="0"/>
                  <a:t>‐23 . </a:t>
                </a:r>
                <a:r>
                  <a:rPr lang="en-US" b="1" dirty="0"/>
                  <a:t>    	      C. </a:t>
                </a:r>
                <a:r>
                  <a:rPr lang="en-US" dirty="0"/>
                  <a:t>‐22 . </a:t>
                </a:r>
                <a:r>
                  <a:rPr lang="en-US" b="1" dirty="0"/>
                  <a:t>  	        D. </a:t>
                </a:r>
                <a:r>
                  <a:rPr lang="en-US" dirty="0"/>
                  <a:t>‐7 .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428" y="3385526"/>
                <a:ext cx="19516972" cy="1415772"/>
              </a:xfrm>
              <a:prstGeom prst="rect">
                <a:avLst/>
              </a:prstGeom>
              <a:blipFill rotWithShape="1">
                <a:blip r:embed="rId7"/>
                <a:stretch>
                  <a:fillRect l="-1218" t="-8155" b="-18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34663" y="8731924"/>
                <a:ext cx="6126356" cy="1358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=</m:t>
                      </m:r>
                      <m:r>
                        <a:rPr lang="en-US" sz="4400" i="1">
                          <a:latin typeface="Cambria Math"/>
                        </a:rPr>
                        <m:t>0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>
                              <a:latin typeface="Cambria Math"/>
                              <a:sym typeface="Euclid Symbol" panose="05050102010706020507" pitchFamily="18" charset="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/>
                                  <a:sym typeface="Euclid Symbol" panose="05050102010706020507" pitchFamily="18" charset="2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sym typeface="Euclid Symbol" panose="05050102010706020507" pitchFamily="18" charset="2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sym typeface="Euclid Symbol" panose="05050102010706020507" pitchFamily="18" charset="2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sym typeface="Euclid 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sym typeface="Euclid Symbol" panose="05050102010706020507" pitchFamily="18" charset="2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sym typeface="Euclid Symbol" panose="05050102010706020507" pitchFamily="18" charset="2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/>
                                      <a:ea typeface="Cambria Math"/>
                                      <a:sym typeface="Euclid Symbol" panose="05050102010706020507" pitchFamily="18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Cambria Math"/>
                                      <a:sym typeface="Euclid Symbol" panose="05050102010706020507" pitchFamily="18" charset="2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en-US" sz="4400" i="1">
                                  <a:latin typeface="Cambria Math" panose="02040503050406030204" pitchFamily="18" charset="0"/>
                                  <a:sym typeface="Euclid Symbol" panose="05050102010706020507" pitchFamily="18" charset="2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663" y="8731924"/>
                <a:ext cx="6126356" cy="135851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09428" y="8001000"/>
                <a:ext cx="603229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/>
                  <a:t>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−</m:t>
                    </m:r>
                    <m:r>
                      <a:rPr lang="en-US" sz="4400" i="1">
                        <a:latin typeface="Cambria Math"/>
                      </a:rPr>
                      <m:t>20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428" y="8001000"/>
                <a:ext cx="6032292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4040" t="-15079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02489" y="10287000"/>
                <a:ext cx="884466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=</m:t>
                      </m:r>
                      <m:r>
                        <a:rPr lang="en-US" sz="4400" i="1">
                          <a:latin typeface="Cambria Math"/>
                        </a:rPr>
                        <m:t>2</m:t>
                      </m:r>
                      <m:r>
                        <a:rPr lang="en-US" sz="4400" i="1">
                          <a:latin typeface="Cambria Math"/>
                        </a:rPr>
                        <m:t>;</m:t>
                      </m:r>
                      <m:r>
                        <a:rPr lang="en-US" sz="4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−</m:t>
                          </m:r>
                          <m:r>
                            <a:rPr lang="en-US" sz="4400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=−</m:t>
                      </m:r>
                      <m:r>
                        <a:rPr lang="en-US" sz="4400" i="1">
                          <a:latin typeface="Cambria Math"/>
                        </a:rPr>
                        <m:t>7</m:t>
                      </m:r>
                      <m:r>
                        <a:rPr lang="en-US" sz="4400" i="1">
                          <a:latin typeface="Cambria Math"/>
                        </a:rPr>
                        <m:t>;</m:t>
                      </m:r>
                      <m:r>
                        <a:rPr lang="en-US" sz="4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=−</m:t>
                      </m:r>
                      <m:r>
                        <a:rPr lang="en-US" sz="4400" i="1">
                          <a:latin typeface="Cambria Math"/>
                        </a:rPr>
                        <m:t>22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89" y="10287000"/>
                <a:ext cx="8844665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423691" y="11277600"/>
            <a:ext cx="29672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 </a:t>
            </a:r>
            <a:r>
              <a:rPr lang="en-US" sz="4400" dirty="0" err="1"/>
              <a:t>Vậy</a:t>
            </a:r>
            <a:r>
              <a:rPr lang="en-US" sz="4400" dirty="0"/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chọn</a:t>
            </a:r>
            <a:r>
              <a:rPr lang="en-US" sz="4400" b="1" dirty="0">
                <a:solidFill>
                  <a:srgbClr val="0000FF"/>
                </a:solidFill>
              </a:rPr>
              <a:t> C.</a:t>
            </a:r>
          </a:p>
        </p:txBody>
      </p:sp>
    </p:spTree>
    <p:extLst>
      <p:ext uri="{BB962C8B-B14F-4D97-AF65-F5344CB8AC3E}">
        <p14:creationId xmlns:p14="http://schemas.microsoft.com/office/powerpoint/2010/main" val="126814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7" grpId="0" animBg="1"/>
      <p:bldP spid="10" grpId="0"/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7577" y="7303369"/>
            <a:ext cx="23748508" cy="6223504"/>
            <a:chOff x="517967" y="7601957"/>
            <a:chExt cx="22860649" cy="6854254"/>
          </a:xfrm>
        </p:grpSpPr>
        <p:sp>
          <p:nvSpPr>
            <p:cNvPr id="125" name="Rounded Rectangle 124"/>
            <p:cNvSpPr/>
            <p:nvPr/>
          </p:nvSpPr>
          <p:spPr>
            <a:xfrm>
              <a:off x="517967" y="7658458"/>
              <a:ext cx="22860649" cy="67977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820192" y="7601957"/>
              <a:ext cx="3879044" cy="831106"/>
              <a:chOff x="820192" y="7601957"/>
              <a:chExt cx="3879044" cy="831106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779432" y="6513259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642354" y="7601957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820192" y="7658034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936435" y="7792448"/>
                <a:ext cx="501844" cy="6406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53289" y="2176103"/>
            <a:ext cx="23292796" cy="5162147"/>
            <a:chOff x="992187" y="2564544"/>
            <a:chExt cx="22258348" cy="42384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50478" y="281738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68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800" dirty="0"/>
          </a:p>
        </p:txBody>
      </p:sp>
      <p:grpSp>
        <p:nvGrpSpPr>
          <p:cNvPr id="59" name="Group 47"/>
          <p:cNvGrpSpPr/>
          <p:nvPr/>
        </p:nvGrpSpPr>
        <p:grpSpPr>
          <a:xfrm>
            <a:off x="741241" y="1303966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1324156" y="4997960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95238" y="3302326"/>
                <a:ext cx="17235562" cy="2617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x-none" sz="4800"/>
                  <a:t>Cho hàm số </a:t>
                </a:r>
                <a14:m>
                  <m:oMath xmlns:m="http://schemas.openxmlformats.org/officeDocument/2006/math">
                    <m:r>
                      <a:rPr lang="x-none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x-none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x-none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x-none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x-none" sz="4800"/>
                  <a:t> có đồ thị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x-none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x-none" sz="4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x-none" sz="480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x-none" sz="48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x-none" sz="4800"/>
                  <a:t> như hình vẽ bên. Tìm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x-none" sz="48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x-none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x-none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x-none" sz="4800">
                                <a:latin typeface="Cambria Math" panose="02040503050406030204" pitchFamily="18" charset="0"/>
                              </a:rPr>
                              <m:t>; </m:t>
                            </m:r>
                            <m:r>
                              <a:rPr lang="x-none" sz="480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x-none" sz="4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x-none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x-none" sz="4800"/>
                  <a:t>.</a:t>
                </a:r>
                <a:endParaRPr lang="en-US" sz="4800" dirty="0"/>
              </a:p>
              <a:p>
                <a:r>
                  <a:rPr lang="en-US" sz="4800" dirty="0">
                    <a:latin typeface="Calibri (body)"/>
                    <a:cs typeface="Calibri" pitchFamily="34" charset="0"/>
                  </a:rPr>
                  <a:t>   A.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800" dirty="0"/>
                  <a:t>.</a:t>
                </a:r>
                <a:r>
                  <a:rPr lang="en-US" sz="4800" dirty="0">
                    <a:latin typeface="Calibri (body)"/>
                    <a:cs typeface="Calibri" pitchFamily="34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 dirty="0">
                    <a:latin typeface="Calibri (body)"/>
                    <a:cs typeface="Calibri" pitchFamily="34" charset="0"/>
                  </a:rPr>
                  <a:t>.		C.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4800" dirty="0">
                    <a:latin typeface="Calibri (body)"/>
                    <a:cs typeface="Calibri" pitchFamily="34" charset="0"/>
                  </a:rPr>
                  <a:t>.   		D.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Calibri" pitchFamily="34" charset="0"/>
                      </a:rPr>
                      <m:t>1</m:t>
                    </m:r>
                  </m:oMath>
                </a14:m>
                <a:r>
                  <a:rPr lang="en-US" sz="4800" dirty="0">
                    <a:latin typeface="Calibri (body)"/>
                    <a:cs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38" y="3302326"/>
                <a:ext cx="17235562" cy="2617768"/>
              </a:xfrm>
              <a:prstGeom prst="rect">
                <a:avLst/>
              </a:prstGeom>
              <a:blipFill rotWithShape="1">
                <a:blip r:embed="rId3"/>
                <a:stretch>
                  <a:fillRect l="-1627" t="-5128" r="-141" b="-1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763" y="8382000"/>
                <a:ext cx="20783837" cy="1970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rgbClr val="0000FF"/>
                    </a:solidFill>
                  </a:rPr>
                  <a:t>Chọn</a:t>
                </a:r>
                <a:r>
                  <a:rPr lang="en-US" b="1" dirty="0">
                    <a:solidFill>
                      <a:srgbClr val="0000FF"/>
                    </a:solidFill>
                  </a:rPr>
                  <a:t> C</a:t>
                </a:r>
                <a:r>
                  <a:rPr lang="en-US" dirty="0"/>
                  <a:t>. </a:t>
                </a:r>
                <a:r>
                  <a:rPr lang="en-US" dirty="0" err="1"/>
                  <a:t>Dựa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;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;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;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63" y="8382000"/>
                <a:ext cx="20783837" cy="1970026"/>
              </a:xfrm>
              <a:prstGeom prst="rect">
                <a:avLst/>
              </a:prstGeom>
              <a:blipFill rotWithShape="1">
                <a:blip r:embed="rId4"/>
                <a:stretch>
                  <a:fillRect l="-1173" t="-5882" b="-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799" y="1818191"/>
            <a:ext cx="6015285" cy="548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02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7" grpId="0" animBg="1"/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83901" y="6941404"/>
            <a:ext cx="22132810" cy="5402996"/>
            <a:chOff x="1084041" y="6941416"/>
            <a:chExt cx="22135691" cy="5403700"/>
          </a:xfrm>
        </p:grpSpPr>
        <p:sp>
          <p:nvSpPr>
            <p:cNvPr id="125" name="Rounded Rectangle 124"/>
            <p:cNvSpPr/>
            <p:nvPr/>
          </p:nvSpPr>
          <p:spPr>
            <a:xfrm>
              <a:off x="1084041" y="7330129"/>
              <a:ext cx="22135691" cy="501498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292796" cy="4237917"/>
            <a:chOff x="992187" y="2564544"/>
            <a:chExt cx="22258348" cy="42384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50478" y="281738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8.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800" dirty="0"/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1876519" y="4499104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3A5B33DB-1A8D-458D-A8BA-9CB220D7B4EB}"/>
                  </a:ext>
                </a:extLst>
              </p:cNvPr>
              <p:cNvSpPr txBox="1"/>
              <p:nvPr/>
            </p:nvSpPr>
            <p:spPr>
              <a:xfrm>
                <a:off x="1165203" y="3416597"/>
                <a:ext cx="22565882" cy="20019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đứng là</a:t>
                </a:r>
                <a:endParaRPr lang="vi-VN" sz="4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vi-VN" sz="44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A5B33DB-1A8D-458D-A8BA-9CB220D7B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203" y="3416597"/>
                <a:ext cx="22565882" cy="2001958"/>
              </a:xfrm>
              <a:prstGeom prst="rect">
                <a:avLst/>
              </a:prstGeom>
              <a:blipFill rotWithShape="1">
                <a:blip r:embed="rId3"/>
                <a:stretch>
                  <a:fillRect l="-1080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A16CF1DA-90AA-4ECE-8A92-0A18CE8AFED5}"/>
                  </a:ext>
                </a:extLst>
              </p:cNvPr>
              <p:cNvSpPr txBox="1"/>
              <p:nvPr/>
            </p:nvSpPr>
            <p:spPr>
              <a:xfrm>
                <a:off x="1374028" y="7824175"/>
                <a:ext cx="21562171" cy="4129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vi-VN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0,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𝑎𝑑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𝑏𝑐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vi-VN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có:</a:t>
                </a:r>
              </a:p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tiệm cận đứng là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tiệm cận ngang là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đứng là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Chọn C</a:t>
                </a:r>
                <a:endParaRPr lang="vi-VN" sz="40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16CF1DA-90AA-4ECE-8A92-0A18CE8AF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28" y="7824175"/>
                <a:ext cx="21562171" cy="4129657"/>
              </a:xfrm>
              <a:prstGeom prst="rect">
                <a:avLst/>
              </a:prstGeom>
              <a:blipFill>
                <a:blip r:embed="rId4"/>
                <a:stretch>
                  <a:fillRect b="-53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13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7" grpId="0" animBg="1"/>
      <p:bldP spid="46" grpId="0" build="p"/>
      <p:bldP spid="4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52401" y="8305800"/>
            <a:ext cx="23521396" cy="5331388"/>
            <a:chOff x="1084041" y="6941416"/>
            <a:chExt cx="22135691" cy="6696656"/>
          </a:xfrm>
        </p:grpSpPr>
        <p:sp>
          <p:nvSpPr>
            <p:cNvPr id="125" name="Rounded Rectangle 124"/>
            <p:cNvSpPr/>
            <p:nvPr/>
          </p:nvSpPr>
          <p:spPr>
            <a:xfrm>
              <a:off x="1084041" y="7330129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1"/>
            <a:ext cx="23292796" cy="5889044"/>
            <a:chOff x="992187" y="2564544"/>
            <a:chExt cx="22258348" cy="42384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50478" y="281738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85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9.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800" dirty="0"/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943128" y="7416349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38908D4A-5F3E-4F11-8AAE-305FC58F0ECC}"/>
                  </a:ext>
                </a:extLst>
              </p:cNvPr>
              <p:cNvSpPr txBox="1"/>
              <p:nvPr/>
            </p:nvSpPr>
            <p:spPr>
              <a:xfrm>
                <a:off x="3844543" y="2734212"/>
                <a:ext cx="1872056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vi-VN" sz="440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Cho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440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440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có bảng biến thiên:</a:t>
                </a:r>
                <a:endParaRPr lang="vi-VN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8908D4A-5F3E-4F11-8AAE-305FC58F0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543" y="2734212"/>
                <a:ext cx="18720567" cy="769441"/>
              </a:xfrm>
              <a:prstGeom prst="rect">
                <a:avLst/>
              </a:prstGeom>
              <a:blipFill>
                <a:blip r:embed="rId3"/>
                <a:stretch>
                  <a:fillRect l="-1335" t="-15873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50CBA366-1D83-4383-AAFD-9C0D3C7E7EC7}"/>
                  </a:ext>
                </a:extLst>
              </p:cNvPr>
              <p:cNvSpPr txBox="1"/>
              <p:nvPr/>
            </p:nvSpPr>
            <p:spPr>
              <a:xfrm>
                <a:off x="381000" y="9617426"/>
                <a:ext cx="22976395" cy="3823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=+∞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limLow>
                      <m:limLow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nên đồ thị hàm số có đường tiệm cận đứng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→±∞</m:t>
                        </m:r>
                      </m:lim>
                    </m:limLow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nên đồ thị hàm số có đường tiệm cận ngang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đường tiệm cận.</a:t>
                </a:r>
              </a:p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Chọn A</a:t>
                </a:r>
                <a:endParaRPr lang="vi-VN" sz="1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0CBA366-1D83-4383-AAFD-9C0D3C7E7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617426"/>
                <a:ext cx="22976395" cy="3823932"/>
              </a:xfrm>
              <a:prstGeom prst="rect">
                <a:avLst/>
              </a:prstGeom>
              <a:blipFill>
                <a:blip r:embed="rId4"/>
                <a:stretch>
                  <a:fillRect t="-478" b="-51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Diagram&#10;&#10;Description automatically generated">
            <a:extLst>
              <a:ext uri="{FF2B5EF4-FFF2-40B4-BE49-F238E27FC236}">
                <a16:creationId xmlns="" xmlns:a16="http://schemas.microsoft.com/office/drawing/2014/main" id="{12004C83-2F01-4C63-950F-F97B31913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1" y="3515296"/>
            <a:ext cx="12192000" cy="3080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008C0B25-8375-4CF6-9656-1D7841E486B7}"/>
                  </a:ext>
                </a:extLst>
              </p:cNvPr>
              <p:cNvSpPr txBox="1"/>
              <p:nvPr/>
            </p:nvSpPr>
            <p:spPr>
              <a:xfrm>
                <a:off x="438150" y="6515100"/>
                <a:ext cx="23231795" cy="18035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12140" indent="-61214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của hàm số có bao nhiêu đường tiệm cận?</a:t>
                </a:r>
                <a:endParaRPr lang="vi-VN" sz="4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vi-VN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		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vi-VN" sz="44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vi-VN" sz="44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08C0B25-8375-4CF6-9656-1D7841E48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6515100"/>
                <a:ext cx="23231795" cy="1803507"/>
              </a:xfrm>
              <a:prstGeom prst="rect">
                <a:avLst/>
              </a:prstGeom>
              <a:blipFill>
                <a:blip r:embed="rId6"/>
                <a:stretch>
                  <a:fillRect l="-1076" t="-2703" b="-11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96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7" grpId="0" animBg="1"/>
      <p:bldP spid="45" grpId="0"/>
      <p:bldP spid="47" grpId="0" build="p"/>
      <p:bldP spid="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83901" y="6324600"/>
            <a:ext cx="22132810" cy="7312588"/>
            <a:chOff x="1084041" y="6941416"/>
            <a:chExt cx="22135691" cy="6696656"/>
          </a:xfrm>
        </p:grpSpPr>
        <p:sp>
          <p:nvSpPr>
            <p:cNvPr id="125" name="Rounded Rectangle 124"/>
            <p:cNvSpPr/>
            <p:nvPr/>
          </p:nvSpPr>
          <p:spPr>
            <a:xfrm>
              <a:off x="1084041" y="7330129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1"/>
            <a:ext cx="23292796" cy="3352800"/>
            <a:chOff x="992187" y="2564544"/>
            <a:chExt cx="22258348" cy="42384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50478" y="281738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1028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10.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800" dirty="0"/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4180319" y="4267200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42" name="Picture 41" descr="DiagramDescription automatically generated">
            <a:extLst>
              <a:ext uri="{FF2B5EF4-FFF2-40B4-BE49-F238E27FC236}">
                <a16:creationId xmlns="" xmlns:a16="http://schemas.microsoft.com/office/drawing/2014/main" id="{2E647EF5-FE78-456E-A181-11D4093A458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3617" y="1490290"/>
            <a:ext cx="5075963" cy="484092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B11D0A95-A2EF-4DF8-BB5F-4A517F5770FB}"/>
                  </a:ext>
                </a:extLst>
              </p:cNvPr>
              <p:cNvSpPr txBox="1"/>
              <p:nvPr/>
            </p:nvSpPr>
            <p:spPr>
              <a:xfrm>
                <a:off x="3722001" y="2568921"/>
                <a:ext cx="15337393" cy="2546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cong trong hình vẽ </a:t>
                </a:r>
                <a:r>
                  <a:rPr lang="vi-VN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bên </a:t>
                </a:r>
                <a:r>
                  <a:rPr lang="vi-VN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 đồ thị của hàm số nào dưới đây?</a:t>
                </a:r>
                <a:r>
                  <a:rPr lang="en-US" sz="44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8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</a:tabLst>
                </a:pPr>
                <a:r>
                  <a:rPr lang="vi-VN" sz="44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vi-VN" sz="4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vi-VN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              B. </a:t>
                </a:r>
                <a14:m>
                  <m:oMath xmlns:m="http://schemas.openxmlformats.org/officeDocument/2006/math">
                    <m:r>
                      <a:rPr lang="vi-VN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vi-VN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vi-VN" sz="4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vi-VN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</a:tabLst>
                </a:pPr>
                <a:r>
                  <a:rPr lang="vi-VN" sz="44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vi-VN" sz="4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vi-VN" sz="4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vi-VN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              D.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vi-VN" sz="4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vi-VN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11D0A95-A2EF-4DF8-BB5F-4A517F577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01" y="2568921"/>
                <a:ext cx="15337393" cy="2546595"/>
              </a:xfrm>
              <a:prstGeom prst="rect">
                <a:avLst/>
              </a:prstGeom>
              <a:blipFill>
                <a:blip r:embed="rId4"/>
                <a:stretch>
                  <a:fillRect l="-1630" t="-4785" b="-93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137B5DB7-44DF-47AC-BB8E-3494F6A62342}"/>
                  </a:ext>
                </a:extLst>
              </p:cNvPr>
              <p:cNvSpPr txBox="1"/>
              <p:nvPr/>
            </p:nvSpPr>
            <p:spPr>
              <a:xfrm>
                <a:off x="988885" y="7455425"/>
                <a:ext cx="22227826" cy="48172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Dựa đồ thị ta thấy đây là đồ thị của hàm số bậc ba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44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44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có hai điểm cực trị. </a:t>
                </a:r>
              </a:p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Do đó hai đáp án </a:t>
                </a:r>
                <a14:m>
                  <m:oMath xmlns:m="http://schemas.openxmlformats.org/officeDocument/2006/math">
                    <m:r>
                      <a:rPr lang="vi-VN" sz="4400" b="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b="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 b="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vi-VN" sz="4400" b="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 b="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400" b="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vi-VN" sz="44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vi-VN" sz="44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bị loại.</a:t>
                </a:r>
                <a:endParaRPr lang="vi-VN" sz="48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Xét đáp án </a:t>
                </a:r>
                <a14:m>
                  <m:oMath xmlns:m="http://schemas.openxmlformats.org/officeDocument/2006/math">
                    <m:r>
                      <a:rPr lang="vi-VN" sz="4400" b="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b="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 b="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4400" b="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vi-VN" sz="44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′=−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∀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44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hàm số không có cực trị nên loại .</a:t>
                </a:r>
                <a:endParaRPr lang="vi-VN" sz="48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Vậy chọn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4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Chọn C</a:t>
                </a:r>
                <a:endParaRPr lang="vi-VN" sz="4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37B5DB7-44DF-47AC-BB8E-3494F6A62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85" y="7455425"/>
                <a:ext cx="22227826" cy="4817281"/>
              </a:xfrm>
              <a:prstGeom prst="rect">
                <a:avLst/>
              </a:prstGeom>
              <a:blipFill>
                <a:blip r:embed="rId5"/>
                <a:stretch>
                  <a:fillRect t="-2532" r="-1673" b="-5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77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7" grpId="0" animBg="1"/>
      <p:bldP spid="44" grpId="0" build="p"/>
      <p:bldP spid="4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83901" y="6324600"/>
            <a:ext cx="22132810" cy="6400800"/>
            <a:chOff x="1084041" y="6941416"/>
            <a:chExt cx="22135691" cy="6696656"/>
          </a:xfrm>
        </p:grpSpPr>
        <p:sp>
          <p:nvSpPr>
            <p:cNvPr id="125" name="Rounded Rectangle 124"/>
            <p:cNvSpPr/>
            <p:nvPr/>
          </p:nvSpPr>
          <p:spPr>
            <a:xfrm>
              <a:off x="1084041" y="7330129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1"/>
            <a:ext cx="23292796" cy="3352800"/>
            <a:chOff x="992187" y="2564544"/>
            <a:chExt cx="22258348" cy="42384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50478" y="281738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1028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11.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800" dirty="0"/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2423619" y="3291570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2" name="Picture 41" descr="ChartDescription automatically generated with medium confidence">
            <a:extLst>
              <a:ext uri="{FF2B5EF4-FFF2-40B4-BE49-F238E27FC236}">
                <a16:creationId xmlns="" xmlns:a16="http://schemas.microsoft.com/office/drawing/2014/main" id="{84BA16F9-1A80-48CA-AC1F-B5A04C838E9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076" y="1535582"/>
            <a:ext cx="5942362" cy="532241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3A53AA56-DA6B-4DF2-BCDC-1B99889A03CF}"/>
                  </a:ext>
                </a:extLst>
              </p:cNvPr>
              <p:cNvSpPr txBox="1"/>
              <p:nvPr/>
            </p:nvSpPr>
            <p:spPr>
              <a:xfrm>
                <a:off x="3881729" y="2490142"/>
                <a:ext cx="16741210" cy="2921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Đường cong trong hình vẽ bên là đồ thị hàm số nào dưới đây</a:t>
                </a:r>
                <a:endParaRPr lang="vi-VN" sz="4800" dirty="0">
                  <a:solidFill>
                    <a:schemeClr val="tx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vi-VN" sz="4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>
                        <a:solidFill>
                          <a:schemeClr val="tx1"/>
                        </a:solidFill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vi-VN" sz="4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 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vi-VN" sz="4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>
                        <a:solidFill>
                          <a:schemeClr val="tx1"/>
                        </a:solidFill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vi-VN" sz="4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0" i="1">
                        <a:solidFill>
                          <a:schemeClr val="tx1"/>
                        </a:solidFill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b="0" i="1">
                        <a:solidFill>
                          <a:schemeClr val="tx1"/>
                        </a:solidFill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vi-VN" sz="4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vi-VN" sz="4400" b="0" i="1">
                        <a:solidFill>
                          <a:schemeClr val="tx1"/>
                        </a:solidFill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vi-VN" sz="4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400" b="1">
                    <a:solidFill>
                      <a:schemeClr val="tx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</a:t>
                </a:r>
                <a:r>
                  <a:rPr lang="vi-VN" sz="4400" b="1">
                    <a:solidFill>
                      <a:schemeClr val="tx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>
                        <a:solidFill>
                          <a:schemeClr val="tx1"/>
                        </a:solidFill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vi-VN" sz="4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solidFill>
                    <a:schemeClr val="tx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A53AA56-DA6B-4DF2-BCDC-1B99889A0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729" y="2490142"/>
                <a:ext cx="16741210" cy="2921697"/>
              </a:xfrm>
              <a:prstGeom prst="rect">
                <a:avLst/>
              </a:prstGeom>
              <a:blipFill>
                <a:blip r:embed="rId4"/>
                <a:stretch>
                  <a:fillRect l="-1493" t="-4167" b="-35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84AD811D-A1BC-4EA8-8BD6-CD40688CA188}"/>
                  </a:ext>
                </a:extLst>
              </p:cNvPr>
              <p:cNvSpPr txBox="1"/>
              <p:nvPr/>
            </p:nvSpPr>
            <p:spPr>
              <a:xfrm>
                <a:off x="1572118" y="7610398"/>
                <a:ext cx="19763882" cy="15951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1214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Dựa vào đồ thị ta có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và đồ thị hàm số có 3 điểm cực trị nên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1214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Chọn đáp án </a:t>
                </a:r>
                <a:r>
                  <a:rPr lang="vi-VN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</a:t>
                </a:r>
                <a:endParaRPr lang="vi-VN" sz="4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4AD811D-A1BC-4EA8-8BD6-CD40688CA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118" y="7610398"/>
                <a:ext cx="19763882" cy="1595117"/>
              </a:xfrm>
              <a:prstGeom prst="rect">
                <a:avLst/>
              </a:prstGeom>
              <a:blipFill>
                <a:blip r:embed="rId5"/>
                <a:stretch>
                  <a:fillRect t="-7634" b="-175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02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7" grpId="0" animBg="1"/>
      <p:bldP spid="44" grpId="0" build="p"/>
      <p:bldP spid="4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3"/>
            <a:chOff x="7459670" y="7543799"/>
            <a:chExt cx="20011305" cy="907312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5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 CẦN NHỚ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8066676" y="3378732"/>
            <a:ext cx="4532895" cy="830997"/>
          </a:xfrm>
          <a:prstGeom prst="rect">
            <a:avLst/>
          </a:prstGeom>
          <a:solidFill>
            <a:srgbClr val="0000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</a:rPr>
              <a:t>CHƯƠNG I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4648200" y="6037345"/>
            <a:ext cx="2019300" cy="3400931"/>
          </a:xfrm>
          <a:prstGeom prst="rect">
            <a:avLst/>
          </a:prstGeom>
          <a:solidFill>
            <a:srgbClr val="0000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đơn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điệu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hàm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endParaRPr lang="en-US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7010400" y="6037345"/>
            <a:ext cx="1866900" cy="2077492"/>
          </a:xfrm>
          <a:prstGeom prst="rect">
            <a:avLst/>
          </a:prstGeom>
          <a:solidFill>
            <a:srgbClr val="0000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Cực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trị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hàm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endParaRPr lang="en-US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9457326" y="6037345"/>
            <a:ext cx="2125074" cy="3400931"/>
          </a:xfrm>
          <a:prstGeom prst="rect">
            <a:avLst/>
          </a:prstGeom>
          <a:solidFill>
            <a:srgbClr val="0000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.VnTime" pitchFamily="34" charset="0"/>
              </a:rPr>
              <a:t>GTLN – GTNN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hàm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endParaRPr lang="en-US" b="1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68" name="Text Box 15"/>
          <p:cNvSpPr txBox="1">
            <a:spLocks noChangeArrowheads="1"/>
          </p:cNvSpPr>
          <p:nvPr/>
        </p:nvSpPr>
        <p:spPr bwMode="auto">
          <a:xfrm>
            <a:off x="12008520" y="6037345"/>
            <a:ext cx="1792205" cy="3400931"/>
          </a:xfrm>
          <a:prstGeom prst="rect">
            <a:avLst/>
          </a:prstGeom>
          <a:solidFill>
            <a:srgbClr val="0000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Đường tiệm cận của đths</a:t>
            </a:r>
          </a:p>
        </p:txBody>
      </p:sp>
      <p:sp>
        <p:nvSpPr>
          <p:cNvPr id="71" name="Text Box 16"/>
          <p:cNvSpPr txBox="1">
            <a:spLocks noChangeArrowheads="1"/>
          </p:cNvSpPr>
          <p:nvPr/>
        </p:nvSpPr>
        <p:spPr bwMode="auto">
          <a:xfrm>
            <a:off x="14629400" y="6037345"/>
            <a:ext cx="2744200" cy="3400931"/>
          </a:xfrm>
          <a:prstGeom prst="rect">
            <a:avLst/>
          </a:prstGeom>
          <a:solidFill>
            <a:srgbClr val="0000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KS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sự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biến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thiên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vẽ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đths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-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toán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liên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quan</a:t>
            </a:r>
            <a:endParaRPr lang="en-US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2" name="Line 17"/>
          <p:cNvSpPr>
            <a:spLocks noChangeShapeType="1"/>
          </p:cNvSpPr>
          <p:nvPr/>
        </p:nvSpPr>
        <p:spPr bwMode="auto">
          <a:xfrm flipH="1">
            <a:off x="5867400" y="4197696"/>
            <a:ext cx="4394539" cy="1822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18"/>
          <p:cNvSpPr>
            <a:spLocks noChangeShapeType="1"/>
          </p:cNvSpPr>
          <p:nvPr/>
        </p:nvSpPr>
        <p:spPr bwMode="auto">
          <a:xfrm flipH="1">
            <a:off x="8382000" y="4209729"/>
            <a:ext cx="1847855" cy="18276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19"/>
          <p:cNvSpPr>
            <a:spLocks noChangeShapeType="1"/>
          </p:cNvSpPr>
          <p:nvPr/>
        </p:nvSpPr>
        <p:spPr bwMode="auto">
          <a:xfrm>
            <a:off x="10229855" y="4209729"/>
            <a:ext cx="304800" cy="18276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20"/>
          <p:cNvSpPr>
            <a:spLocks noChangeShapeType="1"/>
          </p:cNvSpPr>
          <p:nvPr/>
        </p:nvSpPr>
        <p:spPr bwMode="auto">
          <a:xfrm>
            <a:off x="10237371" y="4209729"/>
            <a:ext cx="2304550" cy="18276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21"/>
          <p:cNvSpPr>
            <a:spLocks noChangeShapeType="1"/>
          </p:cNvSpPr>
          <p:nvPr/>
        </p:nvSpPr>
        <p:spPr bwMode="auto">
          <a:xfrm>
            <a:off x="10295526" y="4209729"/>
            <a:ext cx="5173074" cy="18276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3" grpId="0" animBg="1"/>
      <p:bldP spid="45" grpId="0" animBg="1"/>
      <p:bldP spid="68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83901" y="6941404"/>
            <a:ext cx="22132810" cy="5402996"/>
            <a:chOff x="1084041" y="6941416"/>
            <a:chExt cx="22135691" cy="54037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ounded Rectangle 124"/>
                <p:cNvSpPr/>
                <p:nvPr/>
              </p:nvSpPr>
              <p:spPr>
                <a:xfrm>
                  <a:off x="1084041" y="7330129"/>
                  <a:ext cx="22135691" cy="5014987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800" dirty="0">
                      <a:solidFill>
                        <a:schemeClr val="tx1"/>
                      </a:solidFill>
                    </a:rPr>
                    <a:t>Nhìn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vào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đồ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thị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hàm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số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ta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thấy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: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tiệm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cận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ngang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và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tiệm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cận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đứng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của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đồ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thị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hàm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số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lần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lượt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là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, 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.</a:t>
                  </a:r>
                </a:p>
                <a:p>
                  <a:r>
                    <a:rPr lang="en-US" sz="4800" dirty="0" err="1">
                      <a:solidFill>
                        <a:schemeClr val="tx1"/>
                      </a:solidFill>
                    </a:rPr>
                    <a:t>Nên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b="1" dirty="0" err="1">
                      <a:solidFill>
                        <a:srgbClr val="0000FF"/>
                      </a:solidFill>
                    </a:rPr>
                    <a:t>chọn</a:t>
                  </a:r>
                  <a:r>
                    <a:rPr lang="en-US" sz="4800" b="1" dirty="0">
                      <a:solidFill>
                        <a:srgbClr val="0000FF"/>
                      </a:solidFill>
                    </a:rPr>
                    <a:t> B</a:t>
                  </a:r>
                </a:p>
              </p:txBody>
            </p:sp>
          </mc:Choice>
          <mc:Fallback xmlns="">
            <p:sp>
              <p:nvSpPr>
                <p:cNvPr id="125" name="Rounded Rectangle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041" y="7330129"/>
                  <a:ext cx="22135691" cy="501498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4"/>
                  <a:stretch>
                    <a:fillRect l="-989" r="-192"/>
                  </a:stretch>
                </a:blip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292796" cy="4237917"/>
            <a:chOff x="992187" y="2564544"/>
            <a:chExt cx="22258348" cy="42384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50478" y="281738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12.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800" dirty="0"/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5269734" y="4919178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536830" y="3286784"/>
            <a:ext cx="12192000" cy="20774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cong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?</a:t>
            </a:r>
          </a:p>
          <a:p>
            <a:r>
              <a:rPr lang="en-US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200" y="0"/>
            <a:ext cx="6400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371519"/>
              </p:ext>
            </p:extLst>
          </p:nvPr>
        </p:nvGraphicFramePr>
        <p:xfrm>
          <a:off x="736486" y="4572000"/>
          <a:ext cx="17213953" cy="1634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7" imgW="6460088" imgH="457855" progId="Word.Document.12">
                  <p:embed/>
                </p:oleObj>
              </mc:Choice>
              <mc:Fallback>
                <p:oleObj name="Document" r:id="rId7" imgW="6460088" imgH="4578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6486" y="4572000"/>
                        <a:ext cx="17213953" cy="1634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465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1069793" cy="4558096"/>
            <a:chOff x="134375" y="2370447"/>
            <a:chExt cx="19847594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19847594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9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3"/>
            <a:chOff x="7459670" y="7543799"/>
            <a:chExt cx="20011305" cy="907312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5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 CẦN NHỚ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600200"/>
            <a:ext cx="14326408" cy="1181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28259" y="3043078"/>
            <a:ext cx="7306142" cy="280076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0000FF"/>
                </a:solidFill>
              </a:rPr>
              <a:t>1. CÁC DẠNG ĐỒ THỊ CỦA HÀM SỐ BẬC BA:             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i="1" dirty="0">
                <a:solidFill>
                  <a:srgbClr val="0000FF"/>
                </a:solidFill>
              </a:rPr>
              <a:t>y = ax</a:t>
            </a:r>
            <a:r>
              <a:rPr lang="en-US" sz="4400" i="1" baseline="30000" dirty="0">
                <a:solidFill>
                  <a:srgbClr val="0000FF"/>
                </a:solidFill>
              </a:rPr>
              <a:t>3</a:t>
            </a:r>
            <a:r>
              <a:rPr lang="en-US" sz="4400" i="1" dirty="0">
                <a:solidFill>
                  <a:srgbClr val="0000FF"/>
                </a:solidFill>
              </a:rPr>
              <a:t> + bx</a:t>
            </a:r>
            <a:r>
              <a:rPr lang="en-US" sz="4400" i="1" baseline="30000" dirty="0">
                <a:solidFill>
                  <a:srgbClr val="0000FF"/>
                </a:solidFill>
              </a:rPr>
              <a:t>2</a:t>
            </a:r>
            <a:r>
              <a:rPr lang="en-US" sz="4400" i="1" dirty="0">
                <a:solidFill>
                  <a:srgbClr val="0000FF"/>
                </a:solidFill>
              </a:rPr>
              <a:t> +cx + d(a ≠ 0)</a:t>
            </a:r>
          </a:p>
          <a:p>
            <a:pPr algn="ctr" eaLnBrk="1" hangingPunct="1"/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4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28259" y="3043078"/>
            <a:ext cx="7306142" cy="280076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0000FF"/>
                </a:solidFill>
              </a:rPr>
              <a:t>2. CÁC DẠNG ĐỒ THỊ CỦA HÀM SỐ BẬC BỐN:             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i="1" dirty="0">
                <a:solidFill>
                  <a:srgbClr val="0000FF"/>
                </a:solidFill>
              </a:rPr>
              <a:t>y = ax</a:t>
            </a:r>
            <a:r>
              <a:rPr lang="en-US" sz="4400" i="1" baseline="30000" dirty="0">
                <a:solidFill>
                  <a:srgbClr val="0000FF"/>
                </a:solidFill>
              </a:rPr>
              <a:t>4</a:t>
            </a:r>
            <a:r>
              <a:rPr lang="en-US" sz="4400" i="1" dirty="0">
                <a:solidFill>
                  <a:srgbClr val="0000FF"/>
                </a:solidFill>
              </a:rPr>
              <a:t> +bx</a:t>
            </a:r>
            <a:r>
              <a:rPr lang="en-US" sz="4400" i="1" baseline="30000" dirty="0">
                <a:solidFill>
                  <a:srgbClr val="0000FF"/>
                </a:solidFill>
              </a:rPr>
              <a:t>2</a:t>
            </a:r>
            <a:r>
              <a:rPr lang="en-US" sz="4400" i="1" dirty="0">
                <a:solidFill>
                  <a:srgbClr val="0000FF"/>
                </a:solidFill>
              </a:rPr>
              <a:t> + c  (a ≠ 0)</a:t>
            </a:r>
          </a:p>
          <a:p>
            <a:pPr algn="ctr" eaLnBrk="1" hangingPunct="1"/>
            <a:endParaRPr lang="en-US" sz="4400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Kết quả hình ảnh cho đồ thị hàm s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827" y="1816743"/>
            <a:ext cx="14859000" cy="1067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6"/>
          <p:cNvGrpSpPr/>
          <p:nvPr/>
        </p:nvGrpSpPr>
        <p:grpSpPr>
          <a:xfrm>
            <a:off x="611108" y="1828800"/>
            <a:ext cx="12114292" cy="907193"/>
            <a:chOff x="7459670" y="7543799"/>
            <a:chExt cx="20011305" cy="907312"/>
          </a:xfrm>
        </p:grpSpPr>
        <p:sp>
          <p:nvSpPr>
            <p:cNvPr id="5" name="TextBox 4"/>
            <p:cNvSpPr txBox="1"/>
            <p:nvPr/>
          </p:nvSpPr>
          <p:spPr>
            <a:xfrm>
              <a:off x="8993186" y="7620005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 CẦN NHỚ</a:t>
              </a:r>
            </a:p>
          </p:txBody>
        </p:sp>
        <p:grpSp>
          <p:nvGrpSpPr>
            <p:cNvPr id="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9" name="Round Same Side Corner Rectangle 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5555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611108" y="1828800"/>
            <a:ext cx="12114292" cy="907193"/>
            <a:chOff x="7459670" y="7543799"/>
            <a:chExt cx="20011305" cy="907312"/>
          </a:xfrm>
        </p:grpSpPr>
        <p:sp>
          <p:nvSpPr>
            <p:cNvPr id="3" name="TextBox 2"/>
            <p:cNvSpPr txBox="1"/>
            <p:nvPr/>
          </p:nvSpPr>
          <p:spPr>
            <a:xfrm>
              <a:off x="8993186" y="7620005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 CẦN NHỚ</a:t>
              </a:r>
            </a:p>
          </p:txBody>
        </p:sp>
        <p:grpSp>
          <p:nvGrpSpPr>
            <p:cNvPr id="4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7" name="Round Same Side Corner Rectangle 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28259" y="3043078"/>
            <a:ext cx="7306142" cy="2123658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0000FF"/>
                </a:solidFill>
              </a:rPr>
              <a:t>3. CÁC DẠNG ĐỒ THỊ CỦA HÀM SỐ :</a:t>
            </a:r>
            <a:endParaRPr lang="en-US" sz="4400" i="1" dirty="0">
              <a:solidFill>
                <a:srgbClr val="0000FF"/>
              </a:solidFill>
            </a:endParaRPr>
          </a:p>
          <a:p>
            <a:pPr algn="ctr" eaLnBrk="1" hangingPunct="1"/>
            <a:endParaRPr lang="en-US" sz="4400" b="1" dirty="0">
              <a:solidFill>
                <a:srgbClr val="0000FF"/>
              </a:solidFill>
            </a:endParaRPr>
          </a:p>
        </p:txBody>
      </p:sp>
      <p:pic>
        <p:nvPicPr>
          <p:cNvPr id="11" name="Picture 10" descr="Kết quả hình ảnh cho đồ thị hàm s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954" y="2347851"/>
            <a:ext cx="14745621" cy="953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25957"/>
              </p:ext>
            </p:extLst>
          </p:nvPr>
        </p:nvGraphicFramePr>
        <p:xfrm>
          <a:off x="490160" y="4648200"/>
          <a:ext cx="8782339" cy="183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1879560" imgH="393480" progId="Equation.DSMT4">
                  <p:embed/>
                </p:oleObj>
              </mc:Choice>
              <mc:Fallback>
                <p:oleObj name="Equation" r:id="rId4" imgW="1879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160" y="4648200"/>
                        <a:ext cx="8782339" cy="1839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72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3"/>
            <a:chOff x="7459670" y="7543799"/>
            <a:chExt cx="20011305" cy="907312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5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BÀI TOÁN THƯỜNG GẶP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9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28258" y="3043078"/>
            <a:ext cx="2224134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BÀI TOÁN TƯƠNG GIAO CỦA HAI ĐỒ THỊ HÀM SỐ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447199" y="3812519"/>
                <a:ext cx="20939544" cy="280076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chemeClr val="tx1"/>
                    </a:solidFill>
                  </a:rPr>
                  <a:t>Cho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hai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hàm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số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Để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tìm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hoành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độ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giao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ta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giải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phương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trình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endParaRPr lang="en-US" sz="4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199" y="3812519"/>
                <a:ext cx="20939544" cy="2800767"/>
              </a:xfrm>
              <a:prstGeom prst="rect">
                <a:avLst/>
              </a:prstGeom>
              <a:blipFill rotWithShape="1">
                <a:blip r:embed="rId3"/>
                <a:stretch>
                  <a:fillRect l="-1164" t="-456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447198" y="6577403"/>
                <a:ext cx="20939544" cy="153369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err="1">
                    <a:solidFill>
                      <a:schemeClr val="tx1"/>
                    </a:solidFill>
                  </a:rPr>
                  <a:t>Giả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sử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phương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trình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các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nghiệm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,… 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Khi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đó</a:t>
                </a:r>
                <a:r>
                  <a:rPr lang="en-US" sz="4400" dirty="0"/>
                  <a:t>, </a:t>
                </a:r>
                <a:r>
                  <a:rPr lang="en-US" sz="4400" dirty="0" err="1"/>
                  <a:t>các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giao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điểm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M</m:t>
                    </m:r>
                    <m:d>
                      <m:d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198" y="6577403"/>
                <a:ext cx="20939544" cy="1533690"/>
              </a:xfrm>
              <a:prstGeom prst="rect">
                <a:avLst/>
              </a:prstGeom>
              <a:blipFill rotWithShape="1">
                <a:blip r:embed="rId4"/>
                <a:stretch>
                  <a:fillRect l="-1164" t="-833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22782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BÀI TOÁN THƯỜNG GẶP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2601686" y="5181600"/>
                <a:ext cx="19874613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err="1"/>
                  <a:t>Xét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phương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trình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=0     </m:t>
                    </m:r>
                    <m:d>
                      <m:d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86" y="5181600"/>
                <a:ext cx="19874613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258" t="-16667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2601686" y="6400800"/>
                <a:ext cx="11658600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sym typeface="Wingdings 2" panose="05020102010507070707" pitchFamily="18" charset="2"/>
                  </a:rPr>
                  <a:t>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Biến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đổi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về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dạng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     (2)</m:t>
                    </m:r>
                  </m:oMath>
                </a14:m>
                <a:r>
                  <a:rPr lang="en-US" sz="4400" dirty="0"/>
                  <a:t>.</a:t>
                </a:r>
                <a:endParaRPr lang="vi-VN" sz="4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86" y="6400800"/>
                <a:ext cx="116586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2144" t="-17460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2601686" y="7849850"/>
                <a:ext cx="18973800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sym typeface="Wingdings 2" panose="05020102010507070707" pitchFamily="18" charset="2"/>
                  </a:rPr>
                  <a:t>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Khi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đó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phương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trình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hoành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độ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giao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điểm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sz="4400" dirty="0" err="1"/>
                  <a:t>đồ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thị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4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44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4400" dirty="0"/>
                  <a:t>.  </a:t>
                </a:r>
                <a:endParaRPr lang="vi-VN" sz="4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86" y="7849850"/>
                <a:ext cx="18973800" cy="1446550"/>
              </a:xfrm>
              <a:prstGeom prst="rect">
                <a:avLst/>
              </a:prstGeom>
              <a:blipFill rotWithShape="1">
                <a:blip r:embed="rId5"/>
                <a:stretch>
                  <a:fillRect l="-1317" t="-9283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3296653" y="9296400"/>
                <a:ext cx="20345400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err="1">
                    <a:sym typeface="Wingdings 2" panose="05020102010507070707" pitchFamily="18" charset="2"/>
                  </a:rPr>
                  <a:t>Trong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đó</a:t>
                </a:r>
                <a:r>
                  <a:rPr lang="en-US" sz="4400" dirty="0">
                    <a:sym typeface="Wingdings 2" panose="05020102010507070707" pitchFamily="18" charset="2"/>
                  </a:rPr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thường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hàm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đã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được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khảo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sát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vẽ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đồ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thị</a:t>
                </a:r>
                <a:r>
                  <a:rPr lang="en-US" sz="4400" dirty="0"/>
                  <a:t>,</a:t>
                </a:r>
              </a:p>
              <a:p>
                <a:r>
                  <a:rPr lang="en-US" sz="4400" dirty="0"/>
                  <a:t>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đường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thẳng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cùng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phương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với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trục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hoành</a:t>
                </a:r>
                <a:r>
                  <a:rPr lang="en-US" sz="4400" dirty="0"/>
                  <a:t>.   </a:t>
                </a:r>
                <a:endParaRPr lang="vi-VN" sz="4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653" y="9296400"/>
                <a:ext cx="20345400" cy="1446550"/>
              </a:xfrm>
              <a:prstGeom prst="rect">
                <a:avLst/>
              </a:prstGeom>
              <a:blipFill rotWithShape="1">
                <a:blip r:embed="rId6"/>
                <a:stretch>
                  <a:fillRect l="-1229" t="-8861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2601686" y="10971550"/>
                <a:ext cx="19656899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sym typeface="Wingdings 2" panose="05020102010507070707" pitchFamily="18" charset="2"/>
                  </a:rPr>
                  <a:t>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Dựa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vào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đồ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thị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400" dirty="0">
                    <a:sym typeface="Wingdings 2" panose="05020102010507070707" pitchFamily="18" charset="2"/>
                  </a:rPr>
                  <a:t>,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từ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số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giao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điểm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của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và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4400" dirty="0">
                    <a:sym typeface="Wingdings 2" panose="05020102010507070707" pitchFamily="18" charset="2"/>
                  </a:rPr>
                  <a:t> ta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suy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ra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số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nghiệm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của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phương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trình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400" dirty="0"/>
                  <a:t>, </a:t>
                </a:r>
                <a:r>
                  <a:rPr lang="en-US" sz="4400" dirty="0" err="1"/>
                  <a:t>cũng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chính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nghiệm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phương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trình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/>
                  <a:t>.</a:t>
                </a:r>
                <a:endParaRPr lang="vi-VN" sz="4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86" y="10971550"/>
                <a:ext cx="19656899" cy="1446550"/>
              </a:xfrm>
              <a:prstGeom prst="rect">
                <a:avLst/>
              </a:prstGeom>
              <a:blipFill rotWithShape="1">
                <a:blip r:embed="rId7"/>
                <a:stretch>
                  <a:fillRect l="-1272" t="-9283" r="-558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1819212" y="3492410"/>
            <a:ext cx="20828259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 BÀI TOÁN BIỆN LUẬN SỐ NGHIỆM</a:t>
            </a:r>
            <a:endParaRPr lang="vi-VN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1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5" grpId="0"/>
      <p:bldP spid="16" grpId="0"/>
      <p:bldP spid="17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1567164" y="2079722"/>
            <a:ext cx="16393334" cy="970297"/>
            <a:chOff x="7459670" y="7543799"/>
            <a:chExt cx="27079752" cy="970424"/>
          </a:xfrm>
        </p:grpSpPr>
        <p:sp>
          <p:nvSpPr>
            <p:cNvPr id="44" name="TextBox 43"/>
            <p:cNvSpPr txBox="1"/>
            <p:nvPr/>
          </p:nvSpPr>
          <p:spPr>
            <a:xfrm>
              <a:off x="9138620" y="7683117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BÀI TOÁN THƯỜNG GẶP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1524000" y="3530155"/>
            <a:ext cx="20828259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3. BÀI TOÁN TIẾP TUYẾN, TIẾP XÚC</a:t>
            </a:r>
            <a:endParaRPr lang="vi-VN" sz="4400" b="1" dirty="0">
              <a:solidFill>
                <a:srgbClr val="0000FF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16ED6CF-D10F-4FC0-B37B-B27AEDA6AAC2}"/>
              </a:ext>
            </a:extLst>
          </p:cNvPr>
          <p:cNvGrpSpPr/>
          <p:nvPr/>
        </p:nvGrpSpPr>
        <p:grpSpPr>
          <a:xfrm>
            <a:off x="1447199" y="4419600"/>
            <a:ext cx="20828259" cy="2873375"/>
            <a:chOff x="1447199" y="4419600"/>
            <a:chExt cx="20828259" cy="2873375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9675ACC0-FCE0-40BB-A783-D0D41CD2649F}"/>
                </a:ext>
              </a:extLst>
            </p:cNvPr>
            <p:cNvSpPr/>
            <p:nvPr/>
          </p:nvSpPr>
          <p:spPr>
            <a:xfrm>
              <a:off x="1447199" y="4419600"/>
              <a:ext cx="20828259" cy="2800767"/>
            </a:xfrm>
            <a:prstGeom prst="rect">
              <a:avLst/>
            </a:prstGeom>
            <a:noFill/>
            <a:ln w="57150" cmpd="dbl"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4400" dirty="0">
                  <a:sym typeface="Wingdings 2" panose="05020102010507070707" pitchFamily="18" charset="2"/>
                </a:rPr>
                <a:t> </a:t>
              </a:r>
              <a:r>
                <a:rPr lang="fr-FR" sz="4400" dirty="0" err="1"/>
                <a:t>Công</a:t>
              </a:r>
              <a:r>
                <a:rPr lang="fr-FR" sz="4400" dirty="0"/>
                <a:t> </a:t>
              </a:r>
              <a:r>
                <a:rPr lang="fr-FR" sz="4400" dirty="0" err="1"/>
                <a:t>thức</a:t>
              </a:r>
              <a:r>
                <a:rPr lang="fr-FR" sz="4400" dirty="0"/>
                <a:t>: </a:t>
              </a:r>
            </a:p>
            <a:p>
              <a:r>
                <a:rPr lang="fr-FR" sz="4400" dirty="0" err="1"/>
                <a:t>Phương</a:t>
              </a:r>
              <a:r>
                <a:rPr lang="fr-FR" sz="4400" dirty="0"/>
                <a:t> </a:t>
              </a:r>
              <a:r>
                <a:rPr lang="fr-FR" sz="4400" dirty="0" err="1"/>
                <a:t>trình</a:t>
              </a:r>
              <a:r>
                <a:rPr lang="fr-FR" sz="4400" dirty="0"/>
                <a:t> </a:t>
              </a:r>
              <a:r>
                <a:rPr lang="fr-FR" sz="4400" dirty="0" err="1"/>
                <a:t>tiếp</a:t>
              </a:r>
              <a:r>
                <a:rPr lang="fr-FR" sz="4400" dirty="0"/>
                <a:t> </a:t>
              </a:r>
              <a:r>
                <a:rPr lang="fr-FR" sz="4400" dirty="0" err="1"/>
                <a:t>tuyến</a:t>
              </a:r>
              <a:r>
                <a:rPr lang="fr-FR" sz="4400" dirty="0"/>
                <a:t> </a:t>
              </a:r>
              <a:r>
                <a:rPr lang="fr-FR" sz="4400" dirty="0" err="1"/>
                <a:t>tại</a:t>
              </a:r>
              <a:r>
                <a:rPr lang="fr-FR" sz="4400" dirty="0"/>
                <a:t> </a:t>
              </a:r>
              <a:r>
                <a:rPr lang="fr-FR" sz="4400" dirty="0" err="1"/>
                <a:t>điểm</a:t>
              </a:r>
              <a:r>
                <a:rPr lang="fr-FR" sz="4400"/>
                <a:t>                                               </a:t>
              </a:r>
              <a:r>
                <a:rPr lang="fr-FR" sz="4400" dirty="0"/>
                <a:t>là</a:t>
              </a:r>
            </a:p>
            <a:p>
              <a:endParaRPr lang="fr-FR" sz="4400" dirty="0"/>
            </a:p>
            <a:p>
              <a:endParaRPr lang="vi-VN" sz="4400" dirty="0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5880772"/>
                </p:ext>
              </p:extLst>
            </p:nvPr>
          </p:nvGraphicFramePr>
          <p:xfrm>
            <a:off x="9753600" y="5029200"/>
            <a:ext cx="6850063" cy="977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Equation" r:id="rId4" imgW="1600200" imgH="228600" progId="Equation.DSMT4">
                    <p:embed/>
                  </p:oleObj>
                </mc:Choice>
                <mc:Fallback>
                  <p:oleObj name="Equation" r:id="rId4" imgW="1600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53600" y="5029200"/>
                          <a:ext cx="6850063" cy="977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5175044"/>
                </p:ext>
              </p:extLst>
            </p:nvPr>
          </p:nvGraphicFramePr>
          <p:xfrm>
            <a:off x="5641975" y="6019800"/>
            <a:ext cx="8988425" cy="1273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6" imgW="1612800" imgH="228600" progId="Equation.DSMT4">
                    <p:embed/>
                  </p:oleObj>
                </mc:Choice>
                <mc:Fallback>
                  <p:oleObj name="Equation" r:id="rId6" imgW="16128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641975" y="6019800"/>
                          <a:ext cx="8988425" cy="1273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1539455" y="7696200"/>
            <a:ext cx="20828259" cy="6186309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dirty="0">
                <a:sym typeface="Wingdings 2" panose="05020102010507070707" pitchFamily="18" charset="2"/>
              </a:rPr>
              <a:t></a:t>
            </a:r>
            <a:r>
              <a:rPr lang="en-US" sz="4400" dirty="0" err="1">
                <a:sym typeface="Wingdings 2" panose="05020102010507070707" pitchFamily="18" charset="2"/>
              </a:rPr>
              <a:t>Các</a:t>
            </a:r>
            <a:r>
              <a:rPr lang="en-US" sz="4400" dirty="0">
                <a:sym typeface="Wingdings 2" panose="05020102010507070707" pitchFamily="18" charset="2"/>
              </a:rPr>
              <a:t> </a:t>
            </a:r>
            <a:r>
              <a:rPr lang="en-US" sz="4400" dirty="0" err="1">
                <a:sym typeface="Wingdings 2" panose="05020102010507070707" pitchFamily="18" charset="2"/>
              </a:rPr>
              <a:t>lưu</a:t>
            </a:r>
            <a:r>
              <a:rPr lang="en-US" sz="4400" dirty="0">
                <a:sym typeface="Wingdings 2" panose="05020102010507070707" pitchFamily="18" charset="2"/>
              </a:rPr>
              <a:t> ý</a:t>
            </a:r>
            <a:r>
              <a:rPr lang="fr-FR" sz="4400" dirty="0"/>
              <a:t>: </a:t>
            </a:r>
          </a:p>
          <a:p>
            <a:r>
              <a:rPr lang="fr-FR" sz="4400" dirty="0" err="1"/>
              <a:t>Bài</a:t>
            </a:r>
            <a:r>
              <a:rPr lang="fr-FR" sz="4400" dirty="0"/>
              <a:t> </a:t>
            </a:r>
            <a:r>
              <a:rPr lang="fr-FR" sz="4400" dirty="0" err="1"/>
              <a:t>toán</a:t>
            </a:r>
            <a:r>
              <a:rPr lang="fr-FR" sz="4400" dirty="0"/>
              <a:t> </a:t>
            </a:r>
            <a:r>
              <a:rPr lang="fr-FR" sz="4400" dirty="0" err="1"/>
              <a:t>tiếp</a:t>
            </a:r>
            <a:r>
              <a:rPr lang="fr-FR" sz="4400" dirty="0"/>
              <a:t> </a:t>
            </a:r>
            <a:r>
              <a:rPr lang="fr-FR" sz="4400" dirty="0" err="1"/>
              <a:t>tuyến</a:t>
            </a:r>
            <a:r>
              <a:rPr lang="fr-FR" sz="4400" dirty="0"/>
              <a:t> </a:t>
            </a:r>
            <a:r>
              <a:rPr lang="fr-FR" sz="4400" dirty="0" err="1"/>
              <a:t>có</a:t>
            </a:r>
            <a:r>
              <a:rPr lang="fr-FR" sz="4400" dirty="0"/>
              <a:t> </a:t>
            </a:r>
            <a:r>
              <a:rPr lang="fr-FR" sz="4400" dirty="0" err="1"/>
              <a:t>hệ</a:t>
            </a:r>
            <a:r>
              <a:rPr lang="fr-FR" sz="4400" dirty="0"/>
              <a:t> </a:t>
            </a:r>
            <a:r>
              <a:rPr lang="fr-FR" sz="4400" dirty="0" err="1"/>
              <a:t>số</a:t>
            </a:r>
            <a:r>
              <a:rPr lang="fr-FR" sz="4400" dirty="0"/>
              <a:t> </a:t>
            </a:r>
            <a:r>
              <a:rPr lang="fr-FR" sz="4400" dirty="0" err="1"/>
              <a:t>góc</a:t>
            </a:r>
            <a:r>
              <a:rPr lang="fr-FR" sz="4400" dirty="0"/>
              <a:t> k: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fr-FR" sz="4400" dirty="0" err="1"/>
              <a:t>hai</a:t>
            </a:r>
            <a:r>
              <a:rPr lang="fr-FR" sz="4400" dirty="0"/>
              <a:t> </a:t>
            </a:r>
            <a:r>
              <a:rPr lang="fr-FR" sz="4400" dirty="0" err="1"/>
              <a:t>đường</a:t>
            </a:r>
            <a:r>
              <a:rPr lang="fr-FR" sz="4400" dirty="0"/>
              <a:t> </a:t>
            </a:r>
            <a:r>
              <a:rPr lang="fr-FR" sz="4400" dirty="0" err="1"/>
              <a:t>thẳng</a:t>
            </a:r>
            <a:r>
              <a:rPr lang="fr-FR" sz="4400" dirty="0"/>
              <a:t> </a:t>
            </a:r>
            <a:r>
              <a:rPr lang="fr-FR" sz="4400" dirty="0" err="1"/>
              <a:t>song</a:t>
            </a:r>
            <a:r>
              <a:rPr lang="fr-FR" sz="4400" dirty="0"/>
              <a:t> </a:t>
            </a:r>
            <a:r>
              <a:rPr lang="fr-FR" sz="4400" dirty="0" err="1"/>
              <a:t>song</a:t>
            </a:r>
            <a:r>
              <a:rPr lang="fr-FR" sz="4400" dirty="0"/>
              <a:t> </a:t>
            </a:r>
            <a:r>
              <a:rPr lang="fr-FR" sz="4400" dirty="0" err="1"/>
              <a:t>thì</a:t>
            </a:r>
            <a:r>
              <a:rPr lang="fr-FR" sz="4400" dirty="0"/>
              <a:t> </a:t>
            </a:r>
            <a:r>
              <a:rPr lang="fr-FR" sz="4400" dirty="0" err="1"/>
              <a:t>có</a:t>
            </a:r>
            <a:r>
              <a:rPr lang="fr-FR" sz="4400" dirty="0"/>
              <a:t> </a:t>
            </a:r>
            <a:r>
              <a:rPr lang="fr-FR" sz="4400" dirty="0" err="1"/>
              <a:t>cùng</a:t>
            </a:r>
            <a:r>
              <a:rPr lang="fr-FR" sz="4400" dirty="0"/>
              <a:t> </a:t>
            </a:r>
            <a:r>
              <a:rPr lang="fr-FR" sz="4400" dirty="0" err="1"/>
              <a:t>hệ</a:t>
            </a:r>
            <a:r>
              <a:rPr lang="fr-FR" sz="4400" dirty="0"/>
              <a:t> </a:t>
            </a:r>
            <a:r>
              <a:rPr lang="fr-FR" sz="4400" dirty="0" err="1"/>
              <a:t>số</a:t>
            </a:r>
            <a:r>
              <a:rPr lang="fr-FR" sz="4400" dirty="0"/>
              <a:t> </a:t>
            </a:r>
            <a:r>
              <a:rPr lang="fr-FR" sz="4400" dirty="0" err="1"/>
              <a:t>góc</a:t>
            </a:r>
            <a:endParaRPr lang="fr-FR" sz="4400" dirty="0"/>
          </a:p>
          <a:p>
            <a:pPr marL="571500" indent="-571500">
              <a:buFont typeface="Wingdings" pitchFamily="2" charset="2"/>
              <a:buChar char="§"/>
            </a:pPr>
            <a:r>
              <a:rPr lang="fr-FR" sz="4400" dirty="0"/>
              <a:t>Hai </a:t>
            </a:r>
            <a:r>
              <a:rPr lang="fr-FR" sz="4400" dirty="0" err="1"/>
              <a:t>đường</a:t>
            </a:r>
            <a:r>
              <a:rPr lang="fr-FR" sz="4400" dirty="0"/>
              <a:t> </a:t>
            </a:r>
            <a:r>
              <a:rPr lang="fr-FR" sz="4400" dirty="0" err="1"/>
              <a:t>thẳng</a:t>
            </a:r>
            <a:r>
              <a:rPr lang="fr-FR" sz="4400" dirty="0"/>
              <a:t> </a:t>
            </a:r>
            <a:r>
              <a:rPr lang="fr-FR" sz="4400" dirty="0" err="1"/>
              <a:t>vuông</a:t>
            </a:r>
            <a:r>
              <a:rPr lang="fr-FR" sz="4400" dirty="0"/>
              <a:t> </a:t>
            </a:r>
            <a:r>
              <a:rPr lang="fr-FR" sz="4400" dirty="0" err="1"/>
              <a:t>góc</a:t>
            </a:r>
            <a:r>
              <a:rPr lang="fr-FR" sz="4400" dirty="0"/>
              <a:t> </a:t>
            </a:r>
            <a:r>
              <a:rPr lang="fr-FR" sz="4400" dirty="0" err="1"/>
              <a:t>thì</a:t>
            </a:r>
            <a:r>
              <a:rPr lang="fr-FR" sz="4400" dirty="0"/>
              <a:t> </a:t>
            </a:r>
            <a:r>
              <a:rPr lang="fr-FR" sz="4400" dirty="0" err="1"/>
              <a:t>có</a:t>
            </a:r>
            <a:r>
              <a:rPr lang="fr-FR" sz="4400" dirty="0"/>
              <a:t> </a:t>
            </a:r>
            <a:r>
              <a:rPr lang="fr-FR" sz="4400" dirty="0" err="1"/>
              <a:t>tích</a:t>
            </a:r>
            <a:r>
              <a:rPr lang="fr-FR" sz="4400" dirty="0"/>
              <a:t> </a:t>
            </a:r>
            <a:r>
              <a:rPr lang="fr-FR" sz="4400" dirty="0" err="1"/>
              <a:t>hệ</a:t>
            </a:r>
            <a:r>
              <a:rPr lang="fr-FR" sz="4400" dirty="0"/>
              <a:t> </a:t>
            </a:r>
            <a:r>
              <a:rPr lang="fr-FR" sz="4400" dirty="0" err="1"/>
              <a:t>số</a:t>
            </a:r>
            <a:r>
              <a:rPr lang="fr-FR" sz="4400" dirty="0"/>
              <a:t> </a:t>
            </a:r>
            <a:r>
              <a:rPr lang="fr-FR" sz="4400" dirty="0" err="1"/>
              <a:t>góc</a:t>
            </a:r>
            <a:r>
              <a:rPr lang="fr-FR" sz="4400" dirty="0"/>
              <a:t> </a:t>
            </a:r>
            <a:r>
              <a:rPr lang="fr-FR" sz="4400" dirty="0" err="1"/>
              <a:t>bằng</a:t>
            </a:r>
            <a:r>
              <a:rPr lang="fr-FR" sz="4400" dirty="0"/>
              <a:t> -1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fr-FR" sz="4400" dirty="0" err="1"/>
              <a:t>Hệ</a:t>
            </a:r>
            <a:r>
              <a:rPr lang="fr-FR" sz="4400" dirty="0"/>
              <a:t> </a:t>
            </a:r>
            <a:r>
              <a:rPr lang="fr-FR" sz="4400" dirty="0" err="1"/>
              <a:t>số</a:t>
            </a:r>
            <a:r>
              <a:rPr lang="fr-FR" sz="4400" dirty="0"/>
              <a:t> </a:t>
            </a:r>
            <a:r>
              <a:rPr lang="fr-FR" sz="4400" dirty="0" err="1"/>
              <a:t>góc</a:t>
            </a:r>
            <a:r>
              <a:rPr lang="fr-FR" sz="4400" dirty="0"/>
              <a:t> </a:t>
            </a:r>
            <a:r>
              <a:rPr lang="fr-FR" sz="4400" dirty="0" err="1"/>
              <a:t>của</a:t>
            </a:r>
            <a:r>
              <a:rPr lang="fr-FR" sz="4400" dirty="0"/>
              <a:t> </a:t>
            </a:r>
            <a:r>
              <a:rPr lang="fr-FR" sz="4400" dirty="0" err="1"/>
              <a:t>một</a:t>
            </a:r>
            <a:r>
              <a:rPr lang="fr-FR" sz="4400" dirty="0"/>
              <a:t> </a:t>
            </a:r>
            <a:r>
              <a:rPr lang="fr-FR" sz="4400" dirty="0" err="1"/>
              <a:t>đường</a:t>
            </a:r>
            <a:r>
              <a:rPr lang="fr-FR" sz="4400" dirty="0"/>
              <a:t> </a:t>
            </a:r>
            <a:r>
              <a:rPr lang="fr-FR" sz="4400" dirty="0" err="1"/>
              <a:t>thẳng</a:t>
            </a:r>
            <a:r>
              <a:rPr lang="fr-FR" sz="4400" dirty="0"/>
              <a:t> là tan </a:t>
            </a:r>
            <a:r>
              <a:rPr lang="fr-FR" sz="4400" dirty="0" err="1"/>
              <a:t>của</a:t>
            </a:r>
            <a:r>
              <a:rPr lang="fr-FR" sz="4400" dirty="0"/>
              <a:t> </a:t>
            </a:r>
            <a:r>
              <a:rPr lang="fr-FR" sz="4400" dirty="0" err="1"/>
              <a:t>góc</a:t>
            </a:r>
            <a:r>
              <a:rPr lang="fr-FR" sz="4400" dirty="0"/>
              <a:t> </a:t>
            </a:r>
            <a:r>
              <a:rPr lang="fr-FR" sz="4400" dirty="0" err="1"/>
              <a:t>hợp</a:t>
            </a:r>
            <a:r>
              <a:rPr lang="fr-FR" sz="4400" dirty="0"/>
              <a:t> </a:t>
            </a:r>
            <a:r>
              <a:rPr lang="fr-FR" sz="4400" dirty="0" err="1"/>
              <a:t>bởi</a:t>
            </a:r>
            <a:r>
              <a:rPr lang="fr-FR" sz="4400" dirty="0"/>
              <a:t> </a:t>
            </a:r>
            <a:r>
              <a:rPr lang="fr-FR" sz="4400" dirty="0" err="1"/>
              <a:t>đường</a:t>
            </a:r>
            <a:r>
              <a:rPr lang="fr-FR" sz="4400" dirty="0"/>
              <a:t> </a:t>
            </a:r>
            <a:r>
              <a:rPr lang="fr-FR" sz="4400" dirty="0" err="1"/>
              <a:t>thẳng</a:t>
            </a:r>
            <a:r>
              <a:rPr lang="fr-FR" sz="4400" dirty="0"/>
              <a:t> </a:t>
            </a:r>
            <a:r>
              <a:rPr lang="fr-FR" sz="4400" dirty="0" err="1"/>
              <a:t>đó</a:t>
            </a:r>
            <a:r>
              <a:rPr lang="fr-FR" sz="4400" dirty="0"/>
              <a:t> </a:t>
            </a:r>
            <a:r>
              <a:rPr lang="fr-FR" sz="4400" dirty="0" err="1"/>
              <a:t>và</a:t>
            </a:r>
            <a:r>
              <a:rPr lang="fr-FR" sz="4400" dirty="0"/>
              <a:t> </a:t>
            </a:r>
            <a:r>
              <a:rPr lang="fr-FR" sz="4400" dirty="0" err="1"/>
              <a:t>chiều</a:t>
            </a:r>
            <a:r>
              <a:rPr lang="fr-FR" sz="4400" dirty="0"/>
              <a:t> </a:t>
            </a:r>
            <a:r>
              <a:rPr lang="fr-FR" sz="4400" err="1"/>
              <a:t>dương</a:t>
            </a:r>
            <a:r>
              <a:rPr lang="fr-FR" sz="4400"/>
              <a:t> trục Ox. </a:t>
            </a:r>
            <a:endParaRPr lang="fr-FR" sz="4400" dirty="0"/>
          </a:p>
          <a:p>
            <a:endParaRPr lang="fr-FR" sz="4400" dirty="0"/>
          </a:p>
          <a:p>
            <a:endParaRPr lang="fr-FR" sz="4400" dirty="0"/>
          </a:p>
          <a:p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17901" y="9743757"/>
            <a:ext cx="22857673" cy="6223504"/>
            <a:chOff x="517967" y="7601957"/>
            <a:chExt cx="22860649" cy="6854254"/>
          </a:xfrm>
        </p:grpSpPr>
        <p:sp>
          <p:nvSpPr>
            <p:cNvPr id="125" name="Rounded Rectangle 124"/>
            <p:cNvSpPr/>
            <p:nvPr/>
          </p:nvSpPr>
          <p:spPr>
            <a:xfrm>
              <a:off x="517967" y="7658458"/>
              <a:ext cx="22860649" cy="67977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820192" y="7601957"/>
              <a:ext cx="3879044" cy="831106"/>
              <a:chOff x="820192" y="7601957"/>
              <a:chExt cx="3879044" cy="831106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779432" y="6513259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642354" y="7601957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820192" y="7658034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936435" y="7792448"/>
                <a:ext cx="501844" cy="6406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292796" cy="6553200"/>
            <a:chOff x="992187" y="2564544"/>
            <a:chExt cx="22258348" cy="42384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50478" y="281738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800" dirty="0"/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484566" y="7678416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0055" y="4064240"/>
                <a:ext cx="12192000" cy="452431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800" dirty="0"/>
                  <a:t>Cho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bảng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thiên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dưới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đây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Khẳng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định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nào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đây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sai</a:t>
                </a:r>
                <a:r>
                  <a:rPr lang="en-US" sz="4800" dirty="0"/>
                  <a:t>?</a:t>
                </a:r>
              </a:p>
              <a:p>
                <a:r>
                  <a:rPr lang="en-US" sz="4800" b="1" dirty="0"/>
                  <a:t>A.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nghịch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trên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khoảng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−∞;−1</m:t>
                        </m:r>
                      </m:e>
                    </m:d>
                  </m:oMath>
                </a14:m>
                <a:r>
                  <a:rPr lang="en-US" sz="4800" dirty="0"/>
                  <a:t>.</a:t>
                </a:r>
                <a:r>
                  <a:rPr lang="en-US" sz="4800" b="1" dirty="0"/>
                  <a:t>    B.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nghịch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trên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khoảng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sz="4800" dirty="0"/>
                  <a:t> .</a:t>
                </a:r>
              </a:p>
              <a:p>
                <a:r>
                  <a:rPr lang="en-US" sz="4800" b="1" dirty="0"/>
                  <a:t>C.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đồng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trên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khoảng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2; +∞</m:t>
                        </m:r>
                      </m:e>
                    </m:d>
                  </m:oMath>
                </a14:m>
                <a:r>
                  <a:rPr lang="en-US" sz="4800" dirty="0"/>
                  <a:t> .</a:t>
                </a:r>
                <a:r>
                  <a:rPr lang="en-US" sz="4800" b="1" dirty="0"/>
                  <a:t>   </a:t>
                </a:r>
              </a:p>
              <a:p>
                <a:r>
                  <a:rPr lang="en-US" sz="4800" b="1" dirty="0"/>
                  <a:t>D.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đồng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trên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khoảng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−2;+∞</m:t>
                        </m:r>
                      </m:e>
                    </m:d>
                  </m:oMath>
                </a14:m>
                <a:r>
                  <a:rPr lang="en-US" sz="4800" dirty="0"/>
                  <a:t> 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5" y="4064240"/>
                <a:ext cx="12192000" cy="4524315"/>
              </a:xfrm>
              <a:prstGeom prst="rect">
                <a:avLst/>
              </a:prstGeom>
              <a:blipFill rotWithShape="1">
                <a:blip r:embed="rId13"/>
                <a:stretch>
                  <a:fillRect l="-2250" t="-2965" b="-6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39" name="Picture 4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0" y="4312594"/>
            <a:ext cx="9601200" cy="427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55827" y="11277600"/>
                <a:ext cx="1612556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rgbClr val="0000FF"/>
                    </a:solidFill>
                  </a:rPr>
                  <a:t>Chọn</a:t>
                </a:r>
                <a:r>
                  <a:rPr lang="en-US" b="1" dirty="0">
                    <a:solidFill>
                      <a:srgbClr val="0000FF"/>
                    </a:solidFill>
                  </a:rPr>
                  <a:t> D</a:t>
                </a:r>
                <a:r>
                  <a:rPr lang="en-US" dirty="0"/>
                  <a:t>.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−2;+∞</m:t>
                        </m:r>
                      </m:e>
                    </m:d>
                  </m:oMath>
                </a14:m>
                <a:r>
                  <a:rPr lang="en-US" sz="4400" dirty="0"/>
                  <a:t>  </a:t>
                </a:r>
                <a:r>
                  <a:rPr lang="en-US" sz="4400" dirty="0" err="1"/>
                  <a:t>thì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hàm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nghịch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biến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trên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sz="4400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27" y="11277600"/>
                <a:ext cx="16125568" cy="769441"/>
              </a:xfrm>
              <a:prstGeom prst="rect">
                <a:avLst/>
              </a:prstGeom>
              <a:blipFill rotWithShape="1">
                <a:blip r:embed="rId15"/>
                <a:stretch>
                  <a:fillRect l="-1474" t="-15873" r="-5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7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7" grpId="0" animBg="1"/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6085</TotalTime>
  <Words>2706</Words>
  <Application>Microsoft Office PowerPoint</Application>
  <PresentationFormat>Custom</PresentationFormat>
  <Paragraphs>238</Paragraphs>
  <Slides>21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GhostBTT</cp:lastModifiedBy>
  <cp:revision>502</cp:revision>
  <dcterms:created xsi:type="dcterms:W3CDTF">2013-08-31T11:42:51Z</dcterms:created>
  <dcterms:modified xsi:type="dcterms:W3CDTF">2021-08-26T09:30:36Z</dcterms:modified>
</cp:coreProperties>
</file>