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75" r:id="rId2"/>
    <p:sldId id="268" r:id="rId3"/>
    <p:sldId id="276" r:id="rId4"/>
    <p:sldId id="277" r:id="rId5"/>
    <p:sldId id="396" r:id="rId6"/>
    <p:sldId id="462" r:id="rId7"/>
    <p:sldId id="278" r:id="rId8"/>
    <p:sldId id="464" r:id="rId9"/>
    <p:sldId id="383" r:id="rId10"/>
    <p:sldId id="466" r:id="rId11"/>
    <p:sldId id="465" r:id="rId12"/>
    <p:sldId id="467" r:id="rId13"/>
    <p:sldId id="468" r:id="rId14"/>
    <p:sldId id="281" r:id="rId15"/>
    <p:sldId id="469" r:id="rId16"/>
    <p:sldId id="470" r:id="rId17"/>
    <p:sldId id="473" r:id="rId18"/>
    <p:sldId id="471" r:id="rId19"/>
    <p:sldId id="285" r:id="rId20"/>
    <p:sldId id="472" r:id="rId21"/>
    <p:sldId id="412" r:id="rId22"/>
    <p:sldId id="286" r:id="rId23"/>
    <p:sldId id="287" r:id="rId24"/>
    <p:sldId id="288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7971" autoAdjust="0"/>
  </p:normalViewPr>
  <p:slideViewPr>
    <p:cSldViewPr snapToGrid="0">
      <p:cViewPr>
        <p:scale>
          <a:sx n="15" d="100"/>
          <a:sy n="15" d="100"/>
        </p:scale>
        <p:origin x="-147" y="1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4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BE2BA647-AC00-56C9-9929-FB4202267C30}"/>
              </a:ext>
            </a:extLst>
          </p:cNvPr>
          <p:cNvSpPr txBox="1"/>
          <p:nvPr userDrawn="1"/>
        </p:nvSpPr>
        <p:spPr>
          <a:xfrm>
            <a:off x="11068531" y="-1"/>
            <a:ext cx="99578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4c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6DE735-4835-5CB2-67E2-FA015B904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6A97EF-E10A-28AA-5B2A-76BC285461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B8D2A94-A4A0-3045-4AA4-F30DE66672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6210F7-7DBF-6CD1-6022-B6FB05D4DA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14A7E676-6919-93C7-0D63-42F79804304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4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CBED3A70-CFE9-9F95-7ACD-AAAF7E4C96D0}"/>
              </a:ext>
            </a:extLst>
          </p:cNvPr>
          <p:cNvSpPr txBox="1"/>
          <p:nvPr userDrawn="1"/>
        </p:nvSpPr>
        <p:spPr>
          <a:xfrm>
            <a:off x="11068531" y="-1"/>
            <a:ext cx="99578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4c</a:t>
            </a:r>
          </a:p>
        </p:txBody>
      </p:sp>
    </p:spTree>
    <p:extLst>
      <p:ext uri="{BB962C8B-B14F-4D97-AF65-F5344CB8AC3E}">
        <p14:creationId xmlns:p14="http://schemas.microsoft.com/office/powerpoint/2010/main" val="303476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2" Type="http://schemas.openxmlformats.org/officeDocument/2006/relationships/audio" Target="../media/media9.mp3"/><Relationship Id="rId16" Type="http://schemas.openxmlformats.org/officeDocument/2006/relationships/image" Target="../media/image11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096" y="-236538"/>
            <a:ext cx="13054191" cy="7331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614A3A-383A-1285-5140-E0ABABFCE90F}"/>
              </a:ext>
            </a:extLst>
          </p:cNvPr>
          <p:cNvSpPr txBox="1"/>
          <p:nvPr/>
        </p:nvSpPr>
        <p:spPr>
          <a:xfrm>
            <a:off x="5415940" y="2136337"/>
            <a:ext cx="65281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Unit 4: Holidays!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Lesson 4c: Vocabulary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Page </a:t>
            </a:r>
            <a:r>
              <a:rPr lang="en-US" sz="5400" b="1" dirty="0">
                <a:solidFill>
                  <a:srgbClr val="0070C0"/>
                </a:solidFill>
                <a:latin typeface="Calibri" pitchFamily="34" charset="0"/>
                <a:cs typeface="Arial" charset="0"/>
              </a:rPr>
              <a:t>76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eggings">
            <a:hlinkClick r:id="" action="ppaction://media"/>
            <a:extLst>
              <a:ext uri="{FF2B5EF4-FFF2-40B4-BE49-F238E27FC236}">
                <a16:creationId xmlns:a16="http://schemas.microsoft.com/office/drawing/2014/main" id="{50A882E6-078B-5992-3594-7BFB364E3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27868" y="451639"/>
            <a:ext cx="406400" cy="406400"/>
          </a:xfrm>
          <a:prstGeom prst="rect">
            <a:avLst/>
          </a:prstGeom>
        </p:spPr>
      </p:pic>
      <p:pic>
        <p:nvPicPr>
          <p:cNvPr id="10" name="scarf">
            <a:hlinkClick r:id="" action="ppaction://media"/>
            <a:extLst>
              <a:ext uri="{FF2B5EF4-FFF2-40B4-BE49-F238E27FC236}">
                <a16:creationId xmlns:a16="http://schemas.microsoft.com/office/drawing/2014/main" id="{9F6BDF6F-B254-E5B5-BA78-75A79E05FB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24185" y="451639"/>
            <a:ext cx="406400" cy="406400"/>
          </a:xfrm>
          <a:prstGeom prst="rect">
            <a:avLst/>
          </a:prstGeom>
        </p:spPr>
      </p:pic>
      <p:pic>
        <p:nvPicPr>
          <p:cNvPr id="11" name="shirt">
            <a:hlinkClick r:id="" action="ppaction://media"/>
            <a:extLst>
              <a:ext uri="{FF2B5EF4-FFF2-40B4-BE49-F238E27FC236}">
                <a16:creationId xmlns:a16="http://schemas.microsoft.com/office/drawing/2014/main" id="{85B9C025-653F-D281-B88A-D802526DE7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27868" y="482999"/>
            <a:ext cx="406400" cy="406400"/>
          </a:xfrm>
          <a:prstGeom prst="rect">
            <a:avLst/>
          </a:prstGeom>
        </p:spPr>
      </p:pic>
      <p:pic>
        <p:nvPicPr>
          <p:cNvPr id="12" name="skirt">
            <a:hlinkClick r:id="" action="ppaction://media"/>
            <a:extLst>
              <a:ext uri="{FF2B5EF4-FFF2-40B4-BE49-F238E27FC236}">
                <a16:creationId xmlns:a16="http://schemas.microsoft.com/office/drawing/2014/main" id="{1FD5E2BB-5889-8624-1C3E-869A0FCBCAE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31726" y="458744"/>
            <a:ext cx="406400" cy="406400"/>
          </a:xfrm>
          <a:prstGeom prst="rect">
            <a:avLst/>
          </a:prstGeom>
        </p:spPr>
      </p:pic>
      <p:pic>
        <p:nvPicPr>
          <p:cNvPr id="13" name="socks">
            <a:hlinkClick r:id="" action="ppaction://media"/>
            <a:extLst>
              <a:ext uri="{FF2B5EF4-FFF2-40B4-BE49-F238E27FC236}">
                <a16:creationId xmlns:a16="http://schemas.microsoft.com/office/drawing/2014/main" id="{996A5369-C1F4-7EBE-E688-239CA3249B7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69027" y="517253"/>
            <a:ext cx="406400" cy="406400"/>
          </a:xfrm>
          <a:prstGeom prst="rect">
            <a:avLst/>
          </a:prstGeom>
        </p:spPr>
      </p:pic>
      <p:pic>
        <p:nvPicPr>
          <p:cNvPr id="15" name="tshirt">
            <a:hlinkClick r:id="" action="ppaction://media"/>
            <a:extLst>
              <a:ext uri="{FF2B5EF4-FFF2-40B4-BE49-F238E27FC236}">
                <a16:creationId xmlns:a16="http://schemas.microsoft.com/office/drawing/2014/main" id="{5E3C89EE-EC80-6967-651E-8CEB1177ABF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70521" y="482235"/>
            <a:ext cx="406400" cy="406400"/>
          </a:xfrm>
          <a:prstGeom prst="rect">
            <a:avLst/>
          </a:prstGeom>
        </p:spPr>
      </p:pic>
      <p:pic>
        <p:nvPicPr>
          <p:cNvPr id="16" name="trainers">
            <a:hlinkClick r:id="" action="ppaction://media"/>
            <a:extLst>
              <a:ext uri="{FF2B5EF4-FFF2-40B4-BE49-F238E27FC236}">
                <a16:creationId xmlns:a16="http://schemas.microsoft.com/office/drawing/2014/main" id="{4B17602C-3C9B-7DAB-7C6A-46280D792DF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68156" y="458744"/>
            <a:ext cx="406400" cy="406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5588" y="402773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146425" y="361498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389" y="4222523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socks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sɒks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(pl n):</a:t>
            </a:r>
            <a:r>
              <a:rPr lang="en-US" sz="3200" dirty="0"/>
              <a:t> </a:t>
            </a:r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, </a:t>
            </a:r>
            <a:r>
              <a:rPr lang="en-US" sz="3200" dirty="0" err="1"/>
              <a:t>vớ</a:t>
            </a:r>
            <a:endParaRPr lang="en-US" sz="3200" dirty="0"/>
          </a:p>
        </p:txBody>
      </p:sp>
      <p:sp>
        <p:nvSpPr>
          <p:cNvPr id="3" name="TextBox 13"/>
          <p:cNvSpPr txBox="1"/>
          <p:nvPr/>
        </p:nvSpPr>
        <p:spPr>
          <a:xfrm>
            <a:off x="472387" y="1160234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leggings 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leɡɪŋz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3200" dirty="0">
                <a:solidFill>
                  <a:srgbClr val="0070C0"/>
                </a:solidFill>
              </a:rPr>
              <a:t>(pl n):</a:t>
            </a:r>
            <a:r>
              <a:rPr lang="en-US" sz="3200" dirty="0"/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quần ôm sát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472388" y="1911464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scarf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skɑːf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>
                <a:solidFill>
                  <a:srgbClr val="0070C0"/>
                </a:solidFill>
              </a:rPr>
              <a:t>(n):</a:t>
            </a:r>
            <a:r>
              <a:rPr lang="en-US" sz="3200" dirty="0"/>
              <a:t> </a:t>
            </a:r>
            <a:r>
              <a:rPr lang="en-US" sz="3200" dirty="0" err="1"/>
              <a:t>khăn</a:t>
            </a:r>
            <a:r>
              <a:rPr lang="en-US" sz="3200" dirty="0"/>
              <a:t> </a:t>
            </a:r>
            <a:r>
              <a:rPr lang="en-US" sz="3200" dirty="0" err="1"/>
              <a:t>quàng</a:t>
            </a:r>
            <a:r>
              <a:rPr lang="en-US" sz="3200" dirty="0"/>
              <a:t> </a:t>
            </a:r>
            <a:r>
              <a:rPr lang="en-US" sz="3200" dirty="0" err="1"/>
              <a:t>cổ</a:t>
            </a:r>
            <a:endParaRPr lang="en-US" sz="3200" dirty="0"/>
          </a:p>
        </p:txBody>
      </p:sp>
      <p:sp>
        <p:nvSpPr>
          <p:cNvPr id="5" name="TextBox 13"/>
          <p:cNvSpPr txBox="1"/>
          <p:nvPr/>
        </p:nvSpPr>
        <p:spPr>
          <a:xfrm>
            <a:off x="472389" y="3421637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skirt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skɜːt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(n):</a:t>
            </a:r>
            <a:r>
              <a:rPr lang="en-US" sz="3200" dirty="0"/>
              <a:t> </a:t>
            </a:r>
            <a:r>
              <a:rPr lang="en-US" sz="3200" dirty="0" err="1"/>
              <a:t>váy</a:t>
            </a:r>
            <a:r>
              <a:rPr lang="en-US" sz="3200" dirty="0"/>
              <a:t>,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váy</a:t>
            </a:r>
            <a:endParaRPr lang="en-US" sz="3200" dirty="0"/>
          </a:p>
        </p:txBody>
      </p:sp>
      <p:sp>
        <p:nvSpPr>
          <p:cNvPr id="6" name="TextBox 13"/>
          <p:cNvSpPr txBox="1"/>
          <p:nvPr/>
        </p:nvSpPr>
        <p:spPr>
          <a:xfrm>
            <a:off x="472387" y="2659188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shirt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ʃɜːt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(n):</a:t>
            </a:r>
            <a:r>
              <a:rPr lang="en-US" sz="3200" dirty="0"/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áo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mi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472390" y="4946536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T-shirt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ti</a:t>
            </a:r>
            <a:r>
              <a:rPr lang="en-US" sz="3200" dirty="0">
                <a:solidFill>
                  <a:srgbClr val="FF0000"/>
                </a:solidFill>
              </a:rPr>
              <a:t>ː </a:t>
            </a:r>
            <a:r>
              <a:rPr lang="en-US" sz="3200" dirty="0" err="1">
                <a:solidFill>
                  <a:srgbClr val="FF0000"/>
                </a:solidFill>
              </a:rPr>
              <a:t>ʃɜːt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(n):</a:t>
            </a:r>
            <a:r>
              <a:rPr lang="en-US" sz="3200" dirty="0"/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áo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thun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D71F782E-FAB3-4C36-4023-B738338CDAE0}"/>
              </a:ext>
            </a:extLst>
          </p:cNvPr>
          <p:cNvSpPr txBox="1"/>
          <p:nvPr/>
        </p:nvSpPr>
        <p:spPr>
          <a:xfrm>
            <a:off x="472390" y="5697766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trainers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treɪnə</a:t>
            </a:r>
            <a:r>
              <a:rPr lang="en-US" sz="3200" dirty="0">
                <a:solidFill>
                  <a:srgbClr val="FF0000"/>
                </a:solidFill>
              </a:rPr>
              <a:t>(r)z/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(pl n):</a:t>
            </a:r>
            <a:r>
              <a:rPr lang="en-US" sz="3200" dirty="0"/>
              <a:t> </a:t>
            </a:r>
            <a:r>
              <a:rPr lang="en-US" sz="3200" dirty="0" err="1"/>
              <a:t>giày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thao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655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1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5" grpId="0" animBg="1"/>
      <p:bldP spid="6" grpId="0" animBg="1"/>
      <p:bldP spid="7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C9178-7CC3-272B-2E2F-B190F28F6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2E2E0-4264-1785-DCB2-80BA91261A22}"/>
              </a:ext>
            </a:extLst>
          </p:cNvPr>
          <p:cNvSpPr txBox="1"/>
          <p:nvPr/>
        </p:nvSpPr>
        <p:spPr>
          <a:xfrm>
            <a:off x="221572" y="549676"/>
            <a:ext cx="1539875" cy="677108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 page 40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93F9D-E87C-8837-F9A8-505B7A3EE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36" y="1361112"/>
            <a:ext cx="5786386" cy="4827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411D81-6F41-E710-9CC6-05C0C27B9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222" y="1215342"/>
            <a:ext cx="5404293" cy="4961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E598DB-50CF-4B13-58DA-5477384110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8776" y="547026"/>
            <a:ext cx="8700018" cy="9525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BF8978-A3A5-32A8-7C42-1AFA2ED86A56}"/>
              </a:ext>
            </a:extLst>
          </p:cNvPr>
          <p:cNvCxnSpPr>
            <a:cxnSpLocks/>
          </p:cNvCxnSpPr>
          <p:nvPr/>
        </p:nvCxnSpPr>
        <p:spPr>
          <a:xfrm>
            <a:off x="991510" y="3427497"/>
            <a:ext cx="423404" cy="150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4A527F-611E-53AB-B7AC-450816A40070}"/>
              </a:ext>
            </a:extLst>
          </p:cNvPr>
          <p:cNvCxnSpPr>
            <a:cxnSpLocks/>
          </p:cNvCxnSpPr>
          <p:nvPr/>
        </p:nvCxnSpPr>
        <p:spPr>
          <a:xfrm>
            <a:off x="4221091" y="3427497"/>
            <a:ext cx="56731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4134E1-7803-4D96-D8F2-DEB8B7C245B6}"/>
              </a:ext>
            </a:extLst>
          </p:cNvPr>
          <p:cNvCxnSpPr>
            <a:cxnSpLocks/>
          </p:cNvCxnSpPr>
          <p:nvPr/>
        </p:nvCxnSpPr>
        <p:spPr>
          <a:xfrm>
            <a:off x="1663246" y="6100832"/>
            <a:ext cx="73344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52F265-164E-2F4D-65F2-ADA64DDF9C3E}"/>
              </a:ext>
            </a:extLst>
          </p:cNvPr>
          <p:cNvCxnSpPr>
            <a:cxnSpLocks/>
          </p:cNvCxnSpPr>
          <p:nvPr/>
        </p:nvCxnSpPr>
        <p:spPr>
          <a:xfrm>
            <a:off x="4875038" y="6069824"/>
            <a:ext cx="52473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894730-3FD3-FBC5-94CA-7732E4481FB6}"/>
              </a:ext>
            </a:extLst>
          </p:cNvPr>
          <p:cNvCxnSpPr>
            <a:cxnSpLocks/>
          </p:cNvCxnSpPr>
          <p:nvPr/>
        </p:nvCxnSpPr>
        <p:spPr>
          <a:xfrm>
            <a:off x="6706347" y="3531090"/>
            <a:ext cx="85911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61FFD0-035A-C80F-DA3D-9BD3C6685D97}"/>
              </a:ext>
            </a:extLst>
          </p:cNvPr>
          <p:cNvCxnSpPr>
            <a:cxnSpLocks/>
          </p:cNvCxnSpPr>
          <p:nvPr/>
        </p:nvCxnSpPr>
        <p:spPr>
          <a:xfrm>
            <a:off x="9983905" y="3531090"/>
            <a:ext cx="76743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48D50D-FE0B-9135-C082-5F81EE3D824F}"/>
              </a:ext>
            </a:extLst>
          </p:cNvPr>
          <p:cNvCxnSpPr>
            <a:cxnSpLocks/>
          </p:cNvCxnSpPr>
          <p:nvPr/>
        </p:nvCxnSpPr>
        <p:spPr>
          <a:xfrm>
            <a:off x="6638605" y="6143050"/>
            <a:ext cx="76743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65DF88-F8AC-7ECE-3065-72F401F1808B}"/>
              </a:ext>
            </a:extLst>
          </p:cNvPr>
          <p:cNvCxnSpPr>
            <a:cxnSpLocks/>
          </p:cNvCxnSpPr>
          <p:nvPr/>
        </p:nvCxnSpPr>
        <p:spPr>
          <a:xfrm>
            <a:off x="10586362" y="6163092"/>
            <a:ext cx="76743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264987-B713-EE1D-3CE7-1017EB34B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944" y="469817"/>
            <a:ext cx="7189559" cy="5899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9DEE0-9C38-4452-AE13-86C1B5006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9266" y="593725"/>
            <a:ext cx="3496306" cy="2679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9CAE46-B245-4897-EC06-EEB7BBC59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497" y="3408026"/>
            <a:ext cx="3360075" cy="30848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155330-8137-ED12-9B59-16D2E66951B3}"/>
              </a:ext>
            </a:extLst>
          </p:cNvPr>
          <p:cNvSpPr txBox="1"/>
          <p:nvPr/>
        </p:nvSpPr>
        <p:spPr>
          <a:xfrm>
            <a:off x="5036929" y="2025934"/>
            <a:ext cx="31111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9243F"/>
                </a:solidFill>
                <a:effectLst/>
                <a:latin typeface="FrutigerLTStd-Roman"/>
              </a:rPr>
              <a:t>socks, leggings,</a:t>
            </a:r>
            <a:br>
              <a:rPr lang="en-US" sz="2800" b="0" i="0" dirty="0">
                <a:solidFill>
                  <a:srgbClr val="C9243F"/>
                </a:solidFill>
                <a:effectLst/>
                <a:latin typeface="FrutigerLTStd-Roman"/>
              </a:rPr>
            </a:br>
            <a:r>
              <a:rPr lang="en-US" sz="2800" b="0" i="0" dirty="0">
                <a:solidFill>
                  <a:srgbClr val="C9243F"/>
                </a:solidFill>
                <a:effectLst/>
                <a:latin typeface="FrutigerLTStd-Roman"/>
              </a:rPr>
              <a:t>skirt, dress, jumper,</a:t>
            </a:r>
            <a:br>
              <a:rPr lang="en-US" sz="2800" b="0" i="0" dirty="0">
                <a:solidFill>
                  <a:srgbClr val="C9243F"/>
                </a:solidFill>
                <a:effectLst/>
                <a:latin typeface="FrutigerLTStd-Roman"/>
              </a:rPr>
            </a:br>
            <a:r>
              <a:rPr lang="en-US" sz="2800" b="0" i="0" dirty="0">
                <a:solidFill>
                  <a:srgbClr val="C9243F"/>
                </a:solidFill>
                <a:effectLst/>
                <a:latin typeface="FrutigerLTStd-Roman"/>
              </a:rPr>
              <a:t>jacket, jeans, shirt,</a:t>
            </a:r>
            <a:br>
              <a:rPr lang="en-US" sz="2800" b="0" i="0" dirty="0">
                <a:solidFill>
                  <a:srgbClr val="C9243F"/>
                </a:solidFill>
                <a:effectLst/>
                <a:latin typeface="FrutigerLTStd-Roman"/>
              </a:rPr>
            </a:br>
            <a:r>
              <a:rPr lang="en-US" sz="2800" b="0" i="0" dirty="0">
                <a:solidFill>
                  <a:srgbClr val="C9243F"/>
                </a:solidFill>
                <a:effectLst/>
                <a:latin typeface="FrutigerLTStd-Roman"/>
              </a:rPr>
              <a:t>coat, T-shirt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43ED93-78EA-7CC8-77F9-059D68A4540F}"/>
              </a:ext>
            </a:extLst>
          </p:cNvPr>
          <p:cNvSpPr txBox="1"/>
          <p:nvPr/>
        </p:nvSpPr>
        <p:spPr>
          <a:xfrm>
            <a:off x="8276724" y="2025933"/>
            <a:ext cx="6154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9243F"/>
                </a:solidFill>
                <a:latin typeface="FrutigerLTStd-Roman"/>
              </a:rPr>
              <a:t>cap, hat, gloves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31D7B-D1DB-6E81-4D34-03C843922F8C}"/>
              </a:ext>
            </a:extLst>
          </p:cNvPr>
          <p:cNvSpPr txBox="1"/>
          <p:nvPr/>
        </p:nvSpPr>
        <p:spPr>
          <a:xfrm>
            <a:off x="5199648" y="4838581"/>
            <a:ext cx="6154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9243F"/>
                </a:solidFill>
                <a:latin typeface="FrutigerLTStd-Roman"/>
              </a:rPr>
              <a:t>shoes, boots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97C699-9199-C55C-BADC-1C27C2462769}"/>
              </a:ext>
            </a:extLst>
          </p:cNvPr>
          <p:cNvSpPr txBox="1"/>
          <p:nvPr/>
        </p:nvSpPr>
        <p:spPr>
          <a:xfrm>
            <a:off x="81807" y="593725"/>
            <a:ext cx="1539875" cy="677108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 page 40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7440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6FB6B7-0FEB-604D-41FD-DEA86A1B8C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120" y="125759"/>
            <a:ext cx="5882495" cy="6606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F3215D-5A90-C192-A55F-A6D0586135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7168"/>
            <a:ext cx="5836350" cy="751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1CE48-55E8-AC4F-A942-17D2022239CE}"/>
              </a:ext>
            </a:extLst>
          </p:cNvPr>
          <p:cNvSpPr txBox="1"/>
          <p:nvPr/>
        </p:nvSpPr>
        <p:spPr>
          <a:xfrm>
            <a:off x="90447" y="565401"/>
            <a:ext cx="1539875" cy="677108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 page 40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7C2EC6-1C59-6E51-5364-CA728B3BE1CA}"/>
              </a:ext>
            </a:extLst>
          </p:cNvPr>
          <p:cNvSpPr/>
          <p:nvPr/>
        </p:nvSpPr>
        <p:spPr>
          <a:xfrm>
            <a:off x="7877753" y="1691463"/>
            <a:ext cx="4090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BB6850-092D-4296-FBA9-9E1768F2B1FC}"/>
              </a:ext>
            </a:extLst>
          </p:cNvPr>
          <p:cNvSpPr/>
          <p:nvPr/>
        </p:nvSpPr>
        <p:spPr>
          <a:xfrm>
            <a:off x="7864929" y="2148790"/>
            <a:ext cx="4347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9D8EED-98E8-E3FC-EA0E-C70ADD6CA667}"/>
              </a:ext>
            </a:extLst>
          </p:cNvPr>
          <p:cNvSpPr/>
          <p:nvPr/>
        </p:nvSpPr>
        <p:spPr>
          <a:xfrm>
            <a:off x="7856112" y="2620197"/>
            <a:ext cx="4523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F39B26-B6D3-4EA4-3CD1-3EC6C636F4AF}"/>
              </a:ext>
            </a:extLst>
          </p:cNvPr>
          <p:cNvSpPr/>
          <p:nvPr/>
        </p:nvSpPr>
        <p:spPr>
          <a:xfrm>
            <a:off x="7931453" y="3077524"/>
            <a:ext cx="3016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DAB222-E0B5-9E7B-CCB2-302E81285B57}"/>
              </a:ext>
            </a:extLst>
          </p:cNvPr>
          <p:cNvSpPr/>
          <p:nvPr/>
        </p:nvSpPr>
        <p:spPr>
          <a:xfrm>
            <a:off x="7840884" y="3586893"/>
            <a:ext cx="4828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86E12D-C443-E42C-BDFA-70B4B2502552}"/>
              </a:ext>
            </a:extLst>
          </p:cNvPr>
          <p:cNvSpPr/>
          <p:nvPr/>
        </p:nvSpPr>
        <p:spPr>
          <a:xfrm>
            <a:off x="7877753" y="4044220"/>
            <a:ext cx="4090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29D33C-C780-12E2-F52D-48404175FFF8}"/>
              </a:ext>
            </a:extLst>
          </p:cNvPr>
          <p:cNvSpPr/>
          <p:nvPr/>
        </p:nvSpPr>
        <p:spPr>
          <a:xfrm>
            <a:off x="7864929" y="4513564"/>
            <a:ext cx="4347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E0807E-23A5-6871-3CA5-F82A84078999}"/>
              </a:ext>
            </a:extLst>
          </p:cNvPr>
          <p:cNvSpPr/>
          <p:nvPr/>
        </p:nvSpPr>
        <p:spPr>
          <a:xfrm>
            <a:off x="7877753" y="4970891"/>
            <a:ext cx="4090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01ECF2-0DC6-0900-603C-8BB4AE57B007}"/>
              </a:ext>
            </a:extLst>
          </p:cNvPr>
          <p:cNvSpPr/>
          <p:nvPr/>
        </p:nvSpPr>
        <p:spPr>
          <a:xfrm>
            <a:off x="7405510" y="2155538"/>
            <a:ext cx="4683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5F8C47-ACFA-0D2F-20DD-608077612510}"/>
              </a:ext>
            </a:extLst>
          </p:cNvPr>
          <p:cNvSpPr/>
          <p:nvPr/>
        </p:nvSpPr>
        <p:spPr>
          <a:xfrm>
            <a:off x="8822607" y="2152707"/>
            <a:ext cx="3962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66D8013-38D9-02C2-915B-5A25523E5930}"/>
              </a:ext>
            </a:extLst>
          </p:cNvPr>
          <p:cNvSpPr/>
          <p:nvPr/>
        </p:nvSpPr>
        <p:spPr>
          <a:xfrm>
            <a:off x="8337241" y="2136205"/>
            <a:ext cx="4106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C23FE5-D2DA-7528-F87D-3D3744F2FC9F}"/>
              </a:ext>
            </a:extLst>
          </p:cNvPr>
          <p:cNvSpPr/>
          <p:nvPr/>
        </p:nvSpPr>
        <p:spPr>
          <a:xfrm>
            <a:off x="9262151" y="2149585"/>
            <a:ext cx="3962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34AE86-9B22-EB03-6601-ABDD4AF8A015}"/>
              </a:ext>
            </a:extLst>
          </p:cNvPr>
          <p:cNvSpPr/>
          <p:nvPr/>
        </p:nvSpPr>
        <p:spPr>
          <a:xfrm>
            <a:off x="8799813" y="2607935"/>
            <a:ext cx="4716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E1EE2A0-9A96-F804-33B1-AD5AF5D1F048}"/>
              </a:ext>
            </a:extLst>
          </p:cNvPr>
          <p:cNvSpPr/>
          <p:nvPr/>
        </p:nvSpPr>
        <p:spPr>
          <a:xfrm>
            <a:off x="8790195" y="3117304"/>
            <a:ext cx="4908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1B5D0C-D4F5-A410-FC1D-8CB27389F382}"/>
              </a:ext>
            </a:extLst>
          </p:cNvPr>
          <p:cNvSpPr/>
          <p:nvPr/>
        </p:nvSpPr>
        <p:spPr>
          <a:xfrm>
            <a:off x="8884772" y="3543397"/>
            <a:ext cx="3016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43843F-AF25-2D7B-C7F8-002144351DD8}"/>
              </a:ext>
            </a:extLst>
          </p:cNvPr>
          <p:cNvSpPr/>
          <p:nvPr/>
        </p:nvSpPr>
        <p:spPr>
          <a:xfrm>
            <a:off x="8794203" y="4052766"/>
            <a:ext cx="482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041904-46A0-78CC-029B-F0759FEB4326}"/>
              </a:ext>
            </a:extLst>
          </p:cNvPr>
          <p:cNvSpPr/>
          <p:nvPr/>
        </p:nvSpPr>
        <p:spPr>
          <a:xfrm>
            <a:off x="8844134" y="4514833"/>
            <a:ext cx="482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521ADAA-583F-748B-A776-AAABE4D2567D}"/>
              </a:ext>
            </a:extLst>
          </p:cNvPr>
          <p:cNvSpPr/>
          <p:nvPr/>
        </p:nvSpPr>
        <p:spPr>
          <a:xfrm>
            <a:off x="9218870" y="4516368"/>
            <a:ext cx="482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635596B-0DF8-AE94-C74F-35910A89A4B4}"/>
              </a:ext>
            </a:extLst>
          </p:cNvPr>
          <p:cNvSpPr/>
          <p:nvPr/>
        </p:nvSpPr>
        <p:spPr>
          <a:xfrm>
            <a:off x="9687444" y="4505806"/>
            <a:ext cx="482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198A8C6-5AF0-A51B-DE12-8F98F64C19B2}"/>
              </a:ext>
            </a:extLst>
          </p:cNvPr>
          <p:cNvSpPr/>
          <p:nvPr/>
        </p:nvSpPr>
        <p:spPr>
          <a:xfrm>
            <a:off x="10120055" y="4507341"/>
            <a:ext cx="482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05C46D5-B41B-AD59-BD2F-1944F2E2EE5B}"/>
              </a:ext>
            </a:extLst>
          </p:cNvPr>
          <p:cNvSpPr/>
          <p:nvPr/>
        </p:nvSpPr>
        <p:spPr>
          <a:xfrm>
            <a:off x="10654999" y="4505806"/>
            <a:ext cx="482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F6F7AD-4F9D-DD23-0AC5-8A4FDB809CBF}"/>
              </a:ext>
            </a:extLst>
          </p:cNvPr>
          <p:cNvSpPr/>
          <p:nvPr/>
        </p:nvSpPr>
        <p:spPr>
          <a:xfrm>
            <a:off x="5995023" y="4963835"/>
            <a:ext cx="482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F0A3EC2-DEED-2C7E-845A-FD555948B431}"/>
              </a:ext>
            </a:extLst>
          </p:cNvPr>
          <p:cNvSpPr/>
          <p:nvPr/>
        </p:nvSpPr>
        <p:spPr>
          <a:xfrm>
            <a:off x="6427634" y="4965370"/>
            <a:ext cx="482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12CAED9-1C6C-248F-E3C2-FC24B2B64DF0}"/>
              </a:ext>
            </a:extLst>
          </p:cNvPr>
          <p:cNvSpPr/>
          <p:nvPr/>
        </p:nvSpPr>
        <p:spPr>
          <a:xfrm>
            <a:off x="6907783" y="4954808"/>
            <a:ext cx="482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09DF210-E243-DC5B-2732-B0C7E465CF67}"/>
              </a:ext>
            </a:extLst>
          </p:cNvPr>
          <p:cNvSpPr/>
          <p:nvPr/>
        </p:nvSpPr>
        <p:spPr>
          <a:xfrm>
            <a:off x="7363544" y="4956343"/>
            <a:ext cx="482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43BB96A-D868-E130-6D46-2602CB1FA24A}"/>
              </a:ext>
            </a:extLst>
          </p:cNvPr>
          <p:cNvSpPr/>
          <p:nvPr/>
        </p:nvSpPr>
        <p:spPr>
          <a:xfrm>
            <a:off x="7473018" y="4041191"/>
            <a:ext cx="4090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477AFC4-0F41-47A0-B0F0-B560D9FFF65A}"/>
              </a:ext>
            </a:extLst>
          </p:cNvPr>
          <p:cNvSpPr/>
          <p:nvPr/>
        </p:nvSpPr>
        <p:spPr>
          <a:xfrm>
            <a:off x="8328719" y="4052766"/>
            <a:ext cx="4090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91979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0" grpId="1"/>
      <p:bldP spid="21" grpId="0"/>
      <p:bldP spid="22" grpId="0"/>
      <p:bldP spid="23" grpId="0"/>
      <p:bldP spid="24" grpId="0"/>
      <p:bldP spid="24" grpId="1"/>
      <p:bldP spid="28" grpId="0"/>
      <p:bldP spid="29" grpId="0"/>
      <p:bldP spid="29" grpId="1"/>
      <p:bldP spid="30" grpId="0"/>
      <p:bldP spid="31" grpId="0"/>
      <p:bldP spid="32" grpId="0"/>
      <p:bldP spid="33" grpId="0"/>
      <p:bldP spid="33" grpId="1"/>
      <p:bldP spid="34" grpId="0"/>
      <p:bldP spid="35" grpId="0"/>
      <p:bldP spid="36" grpId="0"/>
      <p:bldP spid="37" grpId="0"/>
      <p:bldP spid="37" grpId="1"/>
      <p:bldP spid="40" grpId="0"/>
      <p:bldP spid="40" grpId="1"/>
      <p:bldP spid="43" grpId="0"/>
      <p:bldP spid="44" grpId="0"/>
      <p:bldP spid="45" grpId="0"/>
      <p:bldP spid="46" grpId="0"/>
      <p:bldP spid="59" grpId="0"/>
      <p:bldP spid="60" grpId="0"/>
      <p:bldP spid="61" grpId="0"/>
      <p:bldP spid="62" grpId="0"/>
      <p:bldP spid="64" grpId="0"/>
      <p:bldP spid="64" grpId="1"/>
      <p:bldP spid="65" grpId="0"/>
      <p:bldP spid="6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536" y="623455"/>
            <a:ext cx="8869212" cy="5743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3828" y="3098382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02566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5A788-E9CE-5DA0-E054-8B570071D4D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550" y="2847925"/>
            <a:ext cx="5457825" cy="345281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Becky is wearing a skirt, leggings, shoes and a T-shirt.</a:t>
            </a:r>
          </a:p>
          <a:p>
            <a:r>
              <a:rPr lang="en-US" dirty="0">
                <a:solidFill>
                  <a:srgbClr val="FF0000"/>
                </a:solidFill>
              </a:rPr>
              <a:t>Barry is wearing a shirt, jeans and trainers.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0B00A9-5E3B-B26D-14C8-5B50DC19C3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596" y="1069173"/>
            <a:ext cx="6270780" cy="11300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1E4789-1AC0-6316-D3D3-FEA2D6DC552F}"/>
              </a:ext>
            </a:extLst>
          </p:cNvPr>
          <p:cNvGrpSpPr/>
          <p:nvPr/>
        </p:nvGrpSpPr>
        <p:grpSpPr>
          <a:xfrm>
            <a:off x="6296626" y="475237"/>
            <a:ext cx="5753779" cy="6088950"/>
            <a:chOff x="6296626" y="475237"/>
            <a:chExt cx="5753779" cy="60889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F4329C-841A-71AD-D744-27B5711E0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6626" y="475237"/>
              <a:ext cx="5753779" cy="60889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B1DA2B-85F6-7183-602B-7A0C865638D5}"/>
                </a:ext>
              </a:extLst>
            </p:cNvPr>
            <p:cNvSpPr/>
            <p:nvPr/>
          </p:nvSpPr>
          <p:spPr>
            <a:xfrm>
              <a:off x="7801337" y="4982640"/>
              <a:ext cx="2835797" cy="1325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Free Speech bubble 1195466 PNG with Transparent Background">
            <a:extLst>
              <a:ext uri="{FF2B5EF4-FFF2-40B4-BE49-F238E27FC236}">
                <a16:creationId xmlns:a16="http://schemas.microsoft.com/office/drawing/2014/main" id="{7F6FA799-9C82-169D-DBC6-56C0539FF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4" y="508840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4B78EE-7412-E4FA-28D0-8EFA852DB06C}"/>
              </a:ext>
            </a:extLst>
          </p:cNvPr>
          <p:cNvSpPr/>
          <p:nvPr/>
        </p:nvSpPr>
        <p:spPr>
          <a:xfrm>
            <a:off x="2458520" y="420438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+mn-cs"/>
              </a:rPr>
              <a:t>Work in pairs.</a:t>
            </a:r>
            <a:endParaRPr lang="en-US" sz="4000" b="1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4590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B3BB9-1895-06B5-7A24-0A1D66E4E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870" y="1161609"/>
            <a:ext cx="9742260" cy="1546731"/>
          </a:xfrm>
          <a:prstGeom prst="rect">
            <a:avLst/>
          </a:prstGeom>
        </p:spPr>
      </p:pic>
      <p:sp>
        <p:nvSpPr>
          <p:cNvPr id="6" name="Rounded Rectangular Callout 4">
            <a:extLst>
              <a:ext uri="{FF2B5EF4-FFF2-40B4-BE49-F238E27FC236}">
                <a16:creationId xmlns:a16="http://schemas.microsoft.com/office/drawing/2014/main" id="{66195006-A071-7EF6-C213-67B519C530E9}"/>
              </a:ext>
            </a:extLst>
          </p:cNvPr>
          <p:cNvSpPr/>
          <p:nvPr/>
        </p:nvSpPr>
        <p:spPr>
          <a:xfrm>
            <a:off x="2224313" y="3970116"/>
            <a:ext cx="8354948" cy="788256"/>
          </a:xfrm>
          <a:prstGeom prst="wedgeRoundRectCallout">
            <a:avLst>
              <a:gd name="adj1" fmla="val -6667"/>
              <a:gd name="adj2" fmla="val 227573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Today, I'm wearing a jumper, jeans and boots.</a:t>
            </a:r>
          </a:p>
        </p:txBody>
      </p:sp>
    </p:spTree>
    <p:extLst>
      <p:ext uri="{BB962C8B-B14F-4D97-AF65-F5344CB8AC3E}">
        <p14:creationId xmlns:p14="http://schemas.microsoft.com/office/powerpoint/2010/main" val="36494974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2F59C905-C667-DF14-67F5-738E36316B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7699" y="4199761"/>
            <a:ext cx="708002" cy="221477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15D12-27A0-1BA4-3A4F-B75FC94EC6BC}"/>
              </a:ext>
            </a:extLst>
          </p:cNvPr>
          <p:cNvSpPr txBox="1"/>
          <p:nvPr/>
        </p:nvSpPr>
        <p:spPr>
          <a:xfrm>
            <a:off x="0" y="599728"/>
            <a:ext cx="1539875" cy="677108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 page 40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FC1FC-26BF-2C5E-6217-6712164FBB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472" y="195738"/>
            <a:ext cx="3717925" cy="1402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7EE9FC-8DA1-D1E8-59D1-9384F6BC1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034" y="1550476"/>
            <a:ext cx="3602573" cy="1657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1435B5-D152-4F38-47F5-CB1DF8D488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701" y="1348191"/>
            <a:ext cx="798654" cy="25567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6D4F88-2636-5A58-86B1-6988A2A0BA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2342" y="3197846"/>
            <a:ext cx="3602573" cy="16220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A376B7-C309-750D-770B-28C07404B5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0607" y="3246871"/>
            <a:ext cx="1387626" cy="25788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10A9A2-F450-9714-6363-1DB34B92D2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034" y="4871317"/>
            <a:ext cx="3629311" cy="1399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8B46BE-B0DC-B7AB-DA44-91896BB9A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7" y="1425531"/>
            <a:ext cx="4902185" cy="8991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96318D-DCAA-A363-BB28-B173D9DE538D}"/>
              </a:ext>
            </a:extLst>
          </p:cNvPr>
          <p:cNvSpPr txBox="1"/>
          <p:nvPr/>
        </p:nvSpPr>
        <p:spPr>
          <a:xfrm>
            <a:off x="5869199" y="878978"/>
            <a:ext cx="434889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C9243F"/>
                </a:solidFill>
                <a:effectLst/>
                <a:latin typeface="FrutigerLTStd-Roman"/>
              </a:rPr>
              <a:t>George is wearing a blue T-shirt,</a:t>
            </a:r>
            <a:br>
              <a:rPr lang="en-US" sz="2400" b="0" i="0" dirty="0">
                <a:solidFill>
                  <a:srgbClr val="C9243F"/>
                </a:solidFill>
                <a:effectLst/>
                <a:latin typeface="FrutigerLTStd-Roman"/>
              </a:rPr>
            </a:br>
            <a:r>
              <a:rPr lang="en-US" sz="2400" b="0" i="0" dirty="0">
                <a:solidFill>
                  <a:srgbClr val="C9243F"/>
                </a:solidFill>
                <a:effectLst/>
                <a:latin typeface="FrutigerLTStd-Roman"/>
              </a:rPr>
              <a:t>black trousers and black trainers.</a:t>
            </a:r>
            <a:r>
              <a:rPr lang="en-US" sz="2400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BEC49-723C-2E1C-CABB-1AB1DA0024DA}"/>
              </a:ext>
            </a:extLst>
          </p:cNvPr>
          <p:cNvSpPr txBox="1"/>
          <p:nvPr/>
        </p:nvSpPr>
        <p:spPr>
          <a:xfrm>
            <a:off x="5976256" y="2343828"/>
            <a:ext cx="489638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C9243F"/>
                </a:solidFill>
                <a:effectLst/>
                <a:latin typeface="FrutigerLTStd-Roman"/>
              </a:rPr>
              <a:t>Tina is wearing a black jacket, a red </a:t>
            </a:r>
            <a:br>
              <a:rPr lang="en-US" sz="2400" b="0" i="0" dirty="0">
                <a:solidFill>
                  <a:srgbClr val="C9243F"/>
                </a:solidFill>
                <a:effectLst/>
                <a:latin typeface="FrutigerLTStd-Roman"/>
              </a:rPr>
            </a:br>
            <a:r>
              <a:rPr lang="en-US" sz="2400" b="0" i="0" dirty="0">
                <a:solidFill>
                  <a:srgbClr val="C9243F"/>
                </a:solidFill>
                <a:effectLst/>
                <a:latin typeface="FrutigerLTStd-Roman"/>
              </a:rPr>
              <a:t>T-shirt, black trousers and red shoes.</a:t>
            </a:r>
            <a:endParaRPr lang="en-US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F3B7CC-05F2-7B82-4641-41DDE46FF315}"/>
              </a:ext>
            </a:extLst>
          </p:cNvPr>
          <p:cNvSpPr txBox="1"/>
          <p:nvPr/>
        </p:nvSpPr>
        <p:spPr>
          <a:xfrm>
            <a:off x="5158910" y="4120775"/>
            <a:ext cx="458646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C9243F"/>
                </a:solidFill>
                <a:effectLst/>
                <a:latin typeface="FrutigerLTStd-Roman"/>
              </a:rPr>
              <a:t>Vicky is wearing a hat, a grey scarf, a red jumper, jeans and trainers.</a:t>
            </a:r>
            <a:r>
              <a:rPr lang="en-US" sz="2400" dirty="0"/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04391A-F836-0CD2-0F8A-210F61BAB1AB}"/>
              </a:ext>
            </a:extLst>
          </p:cNvPr>
          <p:cNvSpPr txBox="1"/>
          <p:nvPr/>
        </p:nvSpPr>
        <p:spPr>
          <a:xfrm>
            <a:off x="6107574" y="5583539"/>
            <a:ext cx="403184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C9243F"/>
                </a:solidFill>
                <a:effectLst/>
                <a:latin typeface="FrutigerLTStd-Roman"/>
              </a:rPr>
              <a:t>Paul is wearing a green T-shirt,</a:t>
            </a:r>
            <a:br>
              <a:rPr lang="en-US" sz="2400" b="0" i="0" dirty="0">
                <a:solidFill>
                  <a:srgbClr val="C9243F"/>
                </a:solidFill>
                <a:effectLst/>
                <a:latin typeface="FrutigerLTStd-Roman"/>
              </a:rPr>
            </a:br>
            <a:r>
              <a:rPr lang="en-US" sz="2400" b="0" i="0" dirty="0">
                <a:solidFill>
                  <a:srgbClr val="C9243F"/>
                </a:solidFill>
                <a:effectLst/>
                <a:latin typeface="FrutigerLTStd-Roman"/>
              </a:rPr>
              <a:t>grey shorts and trainers.</a:t>
            </a:r>
            <a:r>
              <a:rPr lang="en-US" sz="2400" dirty="0"/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9CE716-39B4-002A-AE98-7E5CEC41730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0346" y="282723"/>
            <a:ext cx="852295" cy="209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469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A7D69-6A42-C6AB-449C-4929F37A6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669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Who’s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91EE2-F638-FC06-E0C1-281569A37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70C0"/>
                </a:solidFill>
              </a:rPr>
              <a:t>The teacher asks each student to choose a person in the class and describes his/her clothes. The teacher calls randomly some students to describe in front of the class. The other students find out who the person is.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8AE83-2009-D3A4-59AC-8BBD744FEA8A}"/>
              </a:ext>
            </a:extLst>
          </p:cNvPr>
          <p:cNvSpPr txBox="1"/>
          <p:nvPr/>
        </p:nvSpPr>
        <p:spPr>
          <a:xfrm>
            <a:off x="68262" y="572943"/>
            <a:ext cx="1539875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1013865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927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74341" y="1843508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486480" y="265768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474341" y="421596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486480" y="3429000"/>
            <a:ext cx="3256378" cy="662474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486480" y="1063010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730F68D6-B520-9445-2245-D92F70806AD0}"/>
              </a:ext>
            </a:extLst>
          </p:cNvPr>
          <p:cNvSpPr/>
          <p:nvPr/>
        </p:nvSpPr>
        <p:spPr>
          <a:xfrm>
            <a:off x="1474341" y="5061487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053" y="460674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7DA81-D28A-A531-5ECC-5D210F7E4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30" y="549061"/>
            <a:ext cx="10810754" cy="787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70C0"/>
                </a:solidFill>
                <a:latin typeface="Calibri" pitchFamily="34" charset="0"/>
              </a:rPr>
              <a:t>Think of a person you know. Write a paragraph (50-70 words) about what you often wear and what that person often wears. You can include the following information: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What do you often wear at school, at home, and when you go out?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Who is the person you know? / What’s your relationship with that person?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What kind of clothes does that person wear?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Do you like the way that person dresses?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83479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7DA81-D28A-A531-5ECC-5D210F7E4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91" y="652221"/>
            <a:ext cx="1125059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70C0"/>
                </a:solidFill>
                <a:latin typeface="Calibri" pitchFamily="34" charset="0"/>
              </a:rPr>
              <a:t>Think of a person you know. Write a paragraph (50-70 words) about what you often wear and what that person often wears.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e.g.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I often wear a uniform at school. I wear a white shirt, a blue skirt, and shoes. At home, I wear a dress. When I go out, I wear jeans, a T-shirt, and trainers. The person I know is my mother. She often wears a dress and shoes to work. At home, she wears a T-shirt and shorts. I like the way she dresses because it is comfortable for her.</a:t>
            </a:r>
          </a:p>
        </p:txBody>
      </p:sp>
    </p:spTree>
    <p:extLst>
      <p:ext uri="{BB962C8B-B14F-4D97-AF65-F5344CB8AC3E}">
        <p14:creationId xmlns:p14="http://schemas.microsoft.com/office/powerpoint/2010/main" val="3320929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143" y="26792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4711" y="1480010"/>
            <a:ext cx="7309373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belt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boots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cap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gloves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jacket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jeans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jumper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1BCD8F-9044-8A2B-B8C8-CEBDD49F7013}"/>
              </a:ext>
            </a:extLst>
          </p:cNvPr>
          <p:cNvSpPr/>
          <p:nvPr/>
        </p:nvSpPr>
        <p:spPr>
          <a:xfrm>
            <a:off x="3994282" y="2022975"/>
            <a:ext cx="386980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leggings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scarf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shirt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skirt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socks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T-shirt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trainers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0B2D2C-1152-E748-53EC-CE65B5315F4F}"/>
              </a:ext>
            </a:extLst>
          </p:cNvPr>
          <p:cNvSpPr/>
          <p:nvPr/>
        </p:nvSpPr>
        <p:spPr>
          <a:xfrm>
            <a:off x="8375068" y="1373884"/>
            <a:ext cx="326222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Speaking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say what people are wearing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985" y="1714147"/>
            <a:ext cx="1187202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vocabulary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</a:rPr>
              <a:t>(p. 40).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Notebook</a:t>
            </a:r>
            <a:r>
              <a:rPr lang="en-US" sz="3600" i="1" dirty="0">
                <a:solidFill>
                  <a:srgbClr val="0070C0"/>
                </a:solidFill>
              </a:rPr>
              <a:t> (p. 41).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(p. 77 SB).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93703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45092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use words related to clothes, accessories, and footwear:</a:t>
            </a:r>
            <a:r>
              <a:rPr lang="en-US" sz="3600" b="1" i="1" dirty="0">
                <a:solidFill>
                  <a:srgbClr val="0070C0"/>
                </a:solidFill>
                <a:ea typeface="Times New Roman" panose="02020603050405020304" pitchFamily="18" charset="0"/>
              </a:rPr>
              <a:t> belt, boots, cap, gloves, jacket, jeans, jumper, leggings, scarf, shirt, skirt, socks, T-shirt, trainers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say what people are wearing.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A06F3CB-FF4D-8373-6A52-127317A8661E}"/>
              </a:ext>
            </a:extLst>
          </p:cNvPr>
          <p:cNvSpPr/>
          <p:nvPr/>
        </p:nvSpPr>
        <p:spPr>
          <a:xfrm>
            <a:off x="283030" y="1104010"/>
            <a:ext cx="12289971" cy="487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cs typeface="+mn-cs"/>
              </a:rPr>
              <a:t>1. A. w</a:t>
            </a:r>
            <a:r>
              <a:rPr lang="en-US" sz="3200" u="sng" dirty="0">
                <a:solidFill>
                  <a:prstClr val="black"/>
                </a:solidFill>
                <a:cs typeface="+mn-cs"/>
              </a:rPr>
              <a:t>ea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r  		B. t</a:t>
            </a:r>
            <a:r>
              <a:rPr lang="en-US" sz="3200" u="sng" dirty="0">
                <a:solidFill>
                  <a:prstClr val="black"/>
                </a:solidFill>
                <a:cs typeface="+mn-cs"/>
              </a:rPr>
              <a:t>ea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ch  		C. </a:t>
            </a:r>
            <a:r>
              <a:rPr lang="en-US" sz="3200" u="sng" dirty="0">
                <a:solidFill>
                  <a:prstClr val="black"/>
                </a:solidFill>
                <a:cs typeface="+mn-cs"/>
              </a:rPr>
              <a:t>ea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t 		D. dr</a:t>
            </a:r>
            <a:r>
              <a:rPr lang="en-US" sz="3200" u="sng" dirty="0">
                <a:solidFill>
                  <a:prstClr val="black"/>
                </a:solidFill>
                <a:cs typeface="+mn-cs"/>
              </a:rPr>
              <a:t>ea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m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cs typeface="+mn-cs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cs typeface="+mn-cs"/>
              </a:rPr>
              <a:t>2. A. s</a:t>
            </a:r>
            <a:r>
              <a:rPr lang="en-US" sz="3200" u="sng" dirty="0">
                <a:solidFill>
                  <a:prstClr val="black"/>
                </a:solidFill>
                <a:cs typeface="+mn-cs"/>
              </a:rPr>
              <a:t>ou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nd 		B. cl</a:t>
            </a:r>
            <a:r>
              <a:rPr lang="en-US" sz="3200" u="sng" dirty="0">
                <a:solidFill>
                  <a:prstClr val="black"/>
                </a:solidFill>
                <a:cs typeface="+mn-cs"/>
              </a:rPr>
              <a:t>ou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d 		C. m</a:t>
            </a:r>
            <a:r>
              <a:rPr lang="en-US" sz="3200" u="sng" dirty="0">
                <a:solidFill>
                  <a:prstClr val="black"/>
                </a:solidFill>
                <a:cs typeface="+mn-cs"/>
              </a:rPr>
              <a:t>ou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se		D. t</a:t>
            </a:r>
            <a:r>
              <a:rPr lang="en-US" sz="3200" u="sng" dirty="0">
                <a:solidFill>
                  <a:prstClr val="black"/>
                </a:solidFill>
                <a:cs typeface="+mn-cs"/>
              </a:rPr>
              <a:t>ou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r 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cs typeface="+mn-cs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cs typeface="+mn-cs"/>
              </a:rPr>
              <a:t>3. A. </a:t>
            </a:r>
            <a:r>
              <a:rPr lang="en-US" sz="3200" u="sng" dirty="0">
                <a:solidFill>
                  <a:prstClr val="black"/>
                </a:solidFill>
                <a:cs typeface="+mn-cs"/>
              </a:rPr>
              <a:t>h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at 			B. </a:t>
            </a:r>
            <a:r>
              <a:rPr lang="en-US" sz="3200" u="sng" dirty="0">
                <a:solidFill>
                  <a:prstClr val="black"/>
                </a:solidFill>
                <a:cs typeface="+mn-cs"/>
              </a:rPr>
              <a:t>h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air 		C. </a:t>
            </a:r>
            <a:r>
              <a:rPr lang="en-US" sz="3200" u="sng" dirty="0">
                <a:solidFill>
                  <a:prstClr val="black"/>
                </a:solidFill>
                <a:cs typeface="+mn-cs"/>
              </a:rPr>
              <a:t>h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our 		D. </a:t>
            </a:r>
            <a:r>
              <a:rPr lang="en-US" sz="3200" u="sng" dirty="0">
                <a:solidFill>
                  <a:prstClr val="black"/>
                </a:solidFill>
                <a:cs typeface="+mn-cs"/>
              </a:rPr>
              <a:t>h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ouse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CFB691-5732-4550-2C5C-52FD1D85E883}"/>
              </a:ext>
            </a:extLst>
          </p:cNvPr>
          <p:cNvSpPr/>
          <p:nvPr/>
        </p:nvSpPr>
        <p:spPr>
          <a:xfrm>
            <a:off x="1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  <a:cs typeface="+mn-cs"/>
              </a:rPr>
              <a:t>Work in pairs.</a:t>
            </a:r>
            <a:endParaRPr lang="en-US" sz="4000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23" name="Picture 22" descr="Free Speech bubble 1195466 PNG with Transparent Background">
            <a:extLst>
              <a:ext uri="{FF2B5EF4-FFF2-40B4-BE49-F238E27FC236}">
                <a16:creationId xmlns:a16="http://schemas.microsoft.com/office/drawing/2014/main" id="{5E8ED63D-F34C-EFC0-824C-29374A36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5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D27C245-5A84-F5C7-8ADA-8903FE7ACA85}"/>
              </a:ext>
            </a:extLst>
          </p:cNvPr>
          <p:cNvSpPr/>
          <p:nvPr/>
        </p:nvSpPr>
        <p:spPr>
          <a:xfrm>
            <a:off x="690947" y="1496657"/>
            <a:ext cx="480098" cy="5825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38EF039-29A0-35E0-3178-FFB4C86296D1}"/>
              </a:ext>
            </a:extLst>
          </p:cNvPr>
          <p:cNvSpPr/>
          <p:nvPr/>
        </p:nvSpPr>
        <p:spPr>
          <a:xfrm>
            <a:off x="9434320" y="3389208"/>
            <a:ext cx="480098" cy="5825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389DD-636C-343F-803B-425E023C156D}"/>
              </a:ext>
            </a:extLst>
          </p:cNvPr>
          <p:cNvSpPr txBox="1"/>
          <p:nvPr/>
        </p:nvSpPr>
        <p:spPr>
          <a:xfrm>
            <a:off x="3136667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0070C0"/>
                </a:solidFill>
                <a:cs typeface="+mn-cs"/>
              </a:rPr>
              <a:t>Choose the word whose underlined part is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0070C0"/>
                </a:solidFill>
                <a:cs typeface="+mn-cs"/>
              </a:rPr>
              <a:t>pronounced differently from that of the other words.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7F1BE6C-CDE7-8DC3-B4CB-9BFA099EFE00}"/>
              </a:ext>
            </a:extLst>
          </p:cNvPr>
          <p:cNvSpPr/>
          <p:nvPr/>
        </p:nvSpPr>
        <p:spPr>
          <a:xfrm>
            <a:off x="6683077" y="5366511"/>
            <a:ext cx="480098" cy="5825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22A6B3-E429-0F62-16DA-C55BDA0AFCC0}"/>
              </a:ext>
            </a:extLst>
          </p:cNvPr>
          <p:cNvSpPr/>
          <p:nvPr/>
        </p:nvSpPr>
        <p:spPr>
          <a:xfrm>
            <a:off x="930996" y="180074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weə</a:t>
            </a:r>
            <a:r>
              <a:rPr lang="en-US" sz="3200" dirty="0">
                <a:solidFill>
                  <a:srgbClr val="FF0000"/>
                </a:solidFill>
              </a:rPr>
              <a:t>(r)</a:t>
            </a:r>
            <a:r>
              <a:rPr lang="el-GR" sz="32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52FEC6-6DC4-8B0D-B537-D1F31A721FDC}"/>
              </a:ext>
            </a:extLst>
          </p:cNvPr>
          <p:cNvSpPr/>
          <p:nvPr/>
        </p:nvSpPr>
        <p:spPr>
          <a:xfrm>
            <a:off x="4296239" y="1733846"/>
            <a:ext cx="167681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tiːtʃ</a:t>
            </a:r>
            <a:r>
              <a:rPr lang="el-GR" sz="32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224D82-3ECB-A785-BB92-F18964FAB18F}"/>
              </a:ext>
            </a:extLst>
          </p:cNvPr>
          <p:cNvSpPr/>
          <p:nvPr/>
        </p:nvSpPr>
        <p:spPr>
          <a:xfrm>
            <a:off x="6997138" y="177416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iːt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B9B8F9-1034-B922-716F-E210A022E810}"/>
              </a:ext>
            </a:extLst>
          </p:cNvPr>
          <p:cNvSpPr/>
          <p:nvPr/>
        </p:nvSpPr>
        <p:spPr>
          <a:xfrm>
            <a:off x="9788682" y="177416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driːm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D382BE-DA48-200E-9075-F50A50B1922A}"/>
              </a:ext>
            </a:extLst>
          </p:cNvPr>
          <p:cNvSpPr/>
          <p:nvPr/>
        </p:nvSpPr>
        <p:spPr>
          <a:xfrm>
            <a:off x="9565925" y="3742794"/>
            <a:ext cx="301204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tʊə</a:t>
            </a:r>
            <a:r>
              <a:rPr lang="en-US" sz="3200" dirty="0">
                <a:solidFill>
                  <a:srgbClr val="FF0000"/>
                </a:solidFill>
              </a:rPr>
              <a:t>(r)/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42841B-139B-B1BC-74F9-9E31E10F2251}"/>
              </a:ext>
            </a:extLst>
          </p:cNvPr>
          <p:cNvSpPr/>
          <p:nvPr/>
        </p:nvSpPr>
        <p:spPr>
          <a:xfrm>
            <a:off x="4211769" y="363544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klaʊd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5704B5-2414-8BA7-8410-707D950A17C1}"/>
              </a:ext>
            </a:extLst>
          </p:cNvPr>
          <p:cNvSpPr/>
          <p:nvPr/>
        </p:nvSpPr>
        <p:spPr>
          <a:xfrm>
            <a:off x="6943069" y="36903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maʊs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BAABA9-5D4F-231A-DB7D-A413EFBF3DDB}"/>
              </a:ext>
            </a:extLst>
          </p:cNvPr>
          <p:cNvSpPr/>
          <p:nvPr/>
        </p:nvSpPr>
        <p:spPr>
          <a:xfrm>
            <a:off x="920421" y="364378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saʊnd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81FFF55-CC6F-24DA-77C5-BE6AF467B149}"/>
              </a:ext>
            </a:extLst>
          </p:cNvPr>
          <p:cNvSpPr/>
          <p:nvPr/>
        </p:nvSpPr>
        <p:spPr>
          <a:xfrm>
            <a:off x="861205" y="564536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hæt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7F892F-C460-AC51-B8B3-44BBE2918E89}"/>
              </a:ext>
            </a:extLst>
          </p:cNvPr>
          <p:cNvSpPr/>
          <p:nvPr/>
        </p:nvSpPr>
        <p:spPr>
          <a:xfrm>
            <a:off x="4208197" y="561597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heə</a:t>
            </a:r>
            <a:r>
              <a:rPr lang="en-US" sz="3200" dirty="0">
                <a:solidFill>
                  <a:srgbClr val="FF0000"/>
                </a:solidFill>
              </a:rPr>
              <a:t>(r)/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58C48CF-30A6-CAF0-584C-123C463AFAE4}"/>
              </a:ext>
            </a:extLst>
          </p:cNvPr>
          <p:cNvSpPr/>
          <p:nvPr/>
        </p:nvSpPr>
        <p:spPr>
          <a:xfrm>
            <a:off x="7003574" y="558180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aʊə</a:t>
            </a:r>
            <a:r>
              <a:rPr lang="en-US" sz="3200" dirty="0">
                <a:solidFill>
                  <a:srgbClr val="FF0000"/>
                </a:solidFill>
              </a:rPr>
              <a:t>(r)/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34C984-86A9-A0BF-4AB0-90A2C1884FA9}"/>
              </a:ext>
            </a:extLst>
          </p:cNvPr>
          <p:cNvSpPr/>
          <p:nvPr/>
        </p:nvSpPr>
        <p:spPr>
          <a:xfrm>
            <a:off x="9737089" y="5622475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haʊs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064495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C327DB63-E61B-854B-8A15-FCBC0FD5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570" y="1069405"/>
            <a:ext cx="10652567" cy="25858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200" b="1" dirty="0"/>
              <a:t>Discuss the following questions:</a:t>
            </a:r>
          </a:p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Who chooses the clothes for you to wear every day?</a:t>
            </a:r>
          </a:p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Do you like beautiful or comfortable clothes? Why?</a:t>
            </a:r>
          </a:p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Do you think it’s important to choose your clothes?</a:t>
            </a:r>
          </a:p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Free Speech bubble 1195466 PNG with Transparent Background">
            <a:extLst>
              <a:ext uri="{FF2B5EF4-FFF2-40B4-BE49-F238E27FC236}">
                <a16:creationId xmlns:a16="http://schemas.microsoft.com/office/drawing/2014/main" id="{79D68D46-9A20-0E3A-1954-4E6424850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5" y="783641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5DCAE41F-310A-7EB3-D748-FA0AC8894738}"/>
              </a:ext>
            </a:extLst>
          </p:cNvPr>
          <p:cNvSpPr/>
          <p:nvPr/>
        </p:nvSpPr>
        <p:spPr>
          <a:xfrm>
            <a:off x="613458" y="3655250"/>
            <a:ext cx="11378723" cy="2419109"/>
          </a:xfrm>
          <a:prstGeom prst="wedgeRoundRectCallout">
            <a:avLst>
              <a:gd name="adj1" fmla="val -6258"/>
              <a:gd name="adj2" fmla="val 6281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FF0000"/>
                </a:solidFill>
              </a:rPr>
              <a:t>I often choose the clothes to wear every day.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FF0000"/>
                </a:solidFill>
              </a:rPr>
              <a:t>I like comfortable clothes because I can do many things easily.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FF0000"/>
                </a:solidFill>
              </a:rPr>
              <a:t>I think it’s important to choose your clothes because it makes you look good.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DCC421-A218-A2D5-31F6-6C437175EFAE}"/>
              </a:ext>
            </a:extLst>
          </p:cNvPr>
          <p:cNvSpPr/>
          <p:nvPr/>
        </p:nvSpPr>
        <p:spPr>
          <a:xfrm>
            <a:off x="1427092" y="429698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+mn-cs"/>
              </a:rPr>
              <a:t>Work in pairs.</a:t>
            </a:r>
            <a:endParaRPr lang="en-US" sz="4000" b="1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0103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D2-29">
            <a:hlinkClick r:id="" action="ppaction://media"/>
            <a:extLst>
              <a:ext uri="{FF2B5EF4-FFF2-40B4-BE49-F238E27FC236}">
                <a16:creationId xmlns:a16="http://schemas.microsoft.com/office/drawing/2014/main" id="{040157FE-A259-C1F4-BBDE-09E1A3C22BBC}"/>
              </a:ext>
            </a:extLst>
          </p:cNvPr>
          <p:cNvPicPr>
            <a:picLocks noGrp="1" noChangeAspect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566" y="5527964"/>
            <a:ext cx="702464" cy="70246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AED92E-AF52-5745-5838-2CC09558D7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" y="1027908"/>
            <a:ext cx="3899163" cy="1983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A0FA26-FAAA-9DA2-7BFB-64F9D94226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0"/>
            <a:ext cx="9122386" cy="931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E18403-73C5-70D2-67E9-5FCA56A46C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096" y="3227625"/>
            <a:ext cx="3305538" cy="19005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313C9C-B7AB-FFDF-6EB3-99E9333A9BB8}"/>
              </a:ext>
            </a:extLst>
          </p:cNvPr>
          <p:cNvSpPr/>
          <p:nvPr/>
        </p:nvSpPr>
        <p:spPr>
          <a:xfrm>
            <a:off x="1163916" y="1013839"/>
            <a:ext cx="3497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7CF719-D531-48DD-72B0-DDD406E9B2E9}"/>
              </a:ext>
            </a:extLst>
          </p:cNvPr>
          <p:cNvSpPr/>
          <p:nvPr/>
        </p:nvSpPr>
        <p:spPr>
          <a:xfrm>
            <a:off x="1147140" y="1395807"/>
            <a:ext cx="4219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206AC9-057C-8990-5A73-9BFCB8070D81}"/>
              </a:ext>
            </a:extLst>
          </p:cNvPr>
          <p:cNvSpPr/>
          <p:nvPr/>
        </p:nvSpPr>
        <p:spPr>
          <a:xfrm>
            <a:off x="1189564" y="1809033"/>
            <a:ext cx="2984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2B0A4-0FF1-5181-165D-DD0B8DAFF942}"/>
              </a:ext>
            </a:extLst>
          </p:cNvPr>
          <p:cNvSpPr/>
          <p:nvPr/>
        </p:nvSpPr>
        <p:spPr>
          <a:xfrm>
            <a:off x="1148687" y="2188986"/>
            <a:ext cx="3802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BF2327-F1C1-70DE-C2F0-0C5A5553BEB7}"/>
              </a:ext>
            </a:extLst>
          </p:cNvPr>
          <p:cNvSpPr/>
          <p:nvPr/>
        </p:nvSpPr>
        <p:spPr>
          <a:xfrm>
            <a:off x="1120635" y="2585117"/>
            <a:ext cx="4058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2F85E4-20F9-4789-4562-89C4675EF5C3}"/>
              </a:ext>
            </a:extLst>
          </p:cNvPr>
          <p:cNvSpPr/>
          <p:nvPr/>
        </p:nvSpPr>
        <p:spPr>
          <a:xfrm>
            <a:off x="3377297" y="1021100"/>
            <a:ext cx="3802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10A336-A409-0A93-86A1-F974C2CC27B9}"/>
              </a:ext>
            </a:extLst>
          </p:cNvPr>
          <p:cNvSpPr/>
          <p:nvPr/>
        </p:nvSpPr>
        <p:spPr>
          <a:xfrm>
            <a:off x="3380556" y="1417645"/>
            <a:ext cx="3353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F08DEA-7321-7DAD-7AC9-D527F3DBD2C5}"/>
              </a:ext>
            </a:extLst>
          </p:cNvPr>
          <p:cNvSpPr/>
          <p:nvPr/>
        </p:nvSpPr>
        <p:spPr>
          <a:xfrm>
            <a:off x="3387716" y="1799301"/>
            <a:ext cx="3593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E49E07-C915-D333-3B61-CD8E7584451E}"/>
              </a:ext>
            </a:extLst>
          </p:cNvPr>
          <p:cNvSpPr/>
          <p:nvPr/>
        </p:nvSpPr>
        <p:spPr>
          <a:xfrm>
            <a:off x="3396480" y="2195846"/>
            <a:ext cx="3802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2CFDE-8541-0511-EE98-E5AD5D4C2757}"/>
              </a:ext>
            </a:extLst>
          </p:cNvPr>
          <p:cNvSpPr/>
          <p:nvPr/>
        </p:nvSpPr>
        <p:spPr>
          <a:xfrm>
            <a:off x="3449379" y="2577502"/>
            <a:ext cx="2744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B56D3C-85E7-7944-D41D-4BA62D865D9D}"/>
              </a:ext>
            </a:extLst>
          </p:cNvPr>
          <p:cNvSpPr/>
          <p:nvPr/>
        </p:nvSpPr>
        <p:spPr>
          <a:xfrm>
            <a:off x="1302735" y="3190540"/>
            <a:ext cx="3706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BEEF9B-DEB1-46D6-9A88-70B19F99313F}"/>
              </a:ext>
            </a:extLst>
          </p:cNvPr>
          <p:cNvSpPr/>
          <p:nvPr/>
        </p:nvSpPr>
        <p:spPr>
          <a:xfrm>
            <a:off x="1279492" y="3563810"/>
            <a:ext cx="417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6BB2C8-1B03-E9D3-E269-937B6B1E7532}"/>
              </a:ext>
            </a:extLst>
          </p:cNvPr>
          <p:cNvSpPr/>
          <p:nvPr/>
        </p:nvSpPr>
        <p:spPr>
          <a:xfrm>
            <a:off x="1241822" y="3959968"/>
            <a:ext cx="4924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52C72F-CDF5-E21D-BF4F-BD7275582958}"/>
              </a:ext>
            </a:extLst>
          </p:cNvPr>
          <p:cNvSpPr/>
          <p:nvPr/>
        </p:nvSpPr>
        <p:spPr>
          <a:xfrm>
            <a:off x="1300331" y="4332705"/>
            <a:ext cx="3754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C5F107-AA86-5BAA-7568-FC6124516718}"/>
              </a:ext>
            </a:extLst>
          </p:cNvPr>
          <p:cNvSpPr/>
          <p:nvPr/>
        </p:nvSpPr>
        <p:spPr>
          <a:xfrm>
            <a:off x="1282698" y="4713297"/>
            <a:ext cx="4106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D2304B-2C93-9758-B0D7-9064AF7E4AF5}"/>
              </a:ext>
            </a:extLst>
          </p:cNvPr>
          <p:cNvSpPr/>
          <p:nvPr/>
        </p:nvSpPr>
        <p:spPr>
          <a:xfrm>
            <a:off x="3024063" y="3185285"/>
            <a:ext cx="4267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A9336A-2DE1-B5E5-8664-91A0338CA8DD}"/>
              </a:ext>
            </a:extLst>
          </p:cNvPr>
          <p:cNvSpPr/>
          <p:nvPr/>
        </p:nvSpPr>
        <p:spPr>
          <a:xfrm>
            <a:off x="3032879" y="3569868"/>
            <a:ext cx="4090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D5BC7B-187C-FFA0-471F-FDE7B5C17D8E}"/>
              </a:ext>
            </a:extLst>
          </p:cNvPr>
          <p:cNvSpPr/>
          <p:nvPr/>
        </p:nvSpPr>
        <p:spPr>
          <a:xfrm>
            <a:off x="3060555" y="3939454"/>
            <a:ext cx="3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2147DD-F497-4D49-9E35-A33FEDFD173C}"/>
              </a:ext>
            </a:extLst>
          </p:cNvPr>
          <p:cNvSpPr txBox="1"/>
          <p:nvPr/>
        </p:nvSpPr>
        <p:spPr>
          <a:xfrm>
            <a:off x="2819403" y="4642234"/>
            <a:ext cx="61519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C9243F"/>
                </a:solidFill>
                <a:effectLst/>
                <a:latin typeface="FrutigerLTStd-Bold"/>
              </a:rPr>
              <a:t>Accessories:</a:t>
            </a:r>
            <a:br>
              <a:rPr lang="en-US" sz="2800" b="1" i="0" dirty="0">
                <a:solidFill>
                  <a:srgbClr val="C9243F"/>
                </a:solidFill>
                <a:effectLst/>
                <a:latin typeface="FrutigerLTStd-Bold"/>
              </a:rPr>
            </a:br>
            <a:r>
              <a:rPr lang="en-US" sz="2800" b="0" i="0" dirty="0">
                <a:solidFill>
                  <a:srgbClr val="C9243F"/>
                </a:solidFill>
                <a:effectLst/>
                <a:latin typeface="FrutigerLTStd-Roman"/>
              </a:rPr>
              <a:t>belt, cap, gloves,</a:t>
            </a:r>
            <a:br>
              <a:rPr lang="en-US" sz="2800" b="0" i="0" dirty="0">
                <a:solidFill>
                  <a:srgbClr val="C9243F"/>
                </a:solidFill>
                <a:effectLst/>
                <a:latin typeface="FrutigerLTStd-Roman"/>
              </a:rPr>
            </a:br>
            <a:r>
              <a:rPr lang="en-US" sz="2800" b="0" i="0" dirty="0">
                <a:solidFill>
                  <a:srgbClr val="C9243F"/>
                </a:solidFill>
                <a:effectLst/>
                <a:latin typeface="FrutigerLTStd-Roman"/>
              </a:rPr>
              <a:t>scarf, hat</a:t>
            </a:r>
            <a:r>
              <a:rPr lang="en-US" sz="2800" dirty="0"/>
              <a:t>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791C81-D8F7-A1E5-0EBF-EA1994D535C8}"/>
              </a:ext>
            </a:extLst>
          </p:cNvPr>
          <p:cNvGrpSpPr/>
          <p:nvPr/>
        </p:nvGrpSpPr>
        <p:grpSpPr>
          <a:xfrm>
            <a:off x="6296626" y="544687"/>
            <a:ext cx="5753779" cy="6088950"/>
            <a:chOff x="6296626" y="544687"/>
            <a:chExt cx="5753779" cy="60889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9624F7-2044-C7DE-055F-C42189877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626" y="544687"/>
              <a:ext cx="5753779" cy="6088950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CF58D4-FC92-B2F3-8F35-B6AA922F6549}"/>
                </a:ext>
              </a:extLst>
            </p:cNvPr>
            <p:cNvSpPr/>
            <p:nvPr/>
          </p:nvSpPr>
          <p:spPr>
            <a:xfrm>
              <a:off x="7801337" y="4982640"/>
              <a:ext cx="2835797" cy="1325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98285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1090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elt">
            <a:hlinkClick r:id="" action="ppaction://media"/>
            <a:extLst>
              <a:ext uri="{FF2B5EF4-FFF2-40B4-BE49-F238E27FC236}">
                <a16:creationId xmlns:a16="http://schemas.microsoft.com/office/drawing/2014/main" id="{A45E9699-982B-1307-0DD2-A4470B5D5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50849" y="478973"/>
            <a:ext cx="406400" cy="406400"/>
          </a:xfrm>
          <a:prstGeom prst="rect">
            <a:avLst/>
          </a:prstGeom>
        </p:spPr>
      </p:pic>
      <p:pic>
        <p:nvPicPr>
          <p:cNvPr id="18" name="boots">
            <a:hlinkClick r:id="" action="ppaction://media"/>
            <a:extLst>
              <a:ext uri="{FF2B5EF4-FFF2-40B4-BE49-F238E27FC236}">
                <a16:creationId xmlns:a16="http://schemas.microsoft.com/office/drawing/2014/main" id="{97214449-CDF4-53B4-F429-4102CE6D53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50849" y="459027"/>
            <a:ext cx="406400" cy="406400"/>
          </a:xfrm>
          <a:prstGeom prst="rect">
            <a:avLst/>
          </a:prstGeom>
        </p:spPr>
      </p:pic>
      <p:pic>
        <p:nvPicPr>
          <p:cNvPr id="20" name="cap">
            <a:hlinkClick r:id="" action="ppaction://media"/>
            <a:extLst>
              <a:ext uri="{FF2B5EF4-FFF2-40B4-BE49-F238E27FC236}">
                <a16:creationId xmlns:a16="http://schemas.microsoft.com/office/drawing/2014/main" id="{BA096287-22F7-BE17-FC8D-618CB5FB70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58741" y="446850"/>
            <a:ext cx="406400" cy="406400"/>
          </a:xfrm>
          <a:prstGeom prst="rect">
            <a:avLst/>
          </a:prstGeom>
        </p:spPr>
      </p:pic>
      <p:pic>
        <p:nvPicPr>
          <p:cNvPr id="21" name="gloves">
            <a:hlinkClick r:id="" action="ppaction://media"/>
            <a:extLst>
              <a:ext uri="{FF2B5EF4-FFF2-40B4-BE49-F238E27FC236}">
                <a16:creationId xmlns:a16="http://schemas.microsoft.com/office/drawing/2014/main" id="{029DB8A0-8B6A-D7D5-6395-47BF94C1A0E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66633" y="491244"/>
            <a:ext cx="406400" cy="406400"/>
          </a:xfrm>
          <a:prstGeom prst="rect">
            <a:avLst/>
          </a:prstGeom>
        </p:spPr>
      </p:pic>
      <p:pic>
        <p:nvPicPr>
          <p:cNvPr id="22" name="jacket">
            <a:hlinkClick r:id="" action="ppaction://media"/>
            <a:extLst>
              <a:ext uri="{FF2B5EF4-FFF2-40B4-BE49-F238E27FC236}">
                <a16:creationId xmlns:a16="http://schemas.microsoft.com/office/drawing/2014/main" id="{AFD49942-C322-37E8-0981-05D27C1CE64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96000" y="437128"/>
            <a:ext cx="406400" cy="406400"/>
          </a:xfrm>
          <a:prstGeom prst="rect">
            <a:avLst/>
          </a:prstGeom>
        </p:spPr>
      </p:pic>
      <p:pic>
        <p:nvPicPr>
          <p:cNvPr id="23" name="jeans">
            <a:hlinkClick r:id="" action="ppaction://media"/>
            <a:extLst>
              <a:ext uri="{FF2B5EF4-FFF2-40B4-BE49-F238E27FC236}">
                <a16:creationId xmlns:a16="http://schemas.microsoft.com/office/drawing/2014/main" id="{F5D48695-26A7-1DB5-F631-F2C2003A80C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23425" y="461136"/>
            <a:ext cx="406400" cy="406400"/>
          </a:xfrm>
          <a:prstGeom prst="rect">
            <a:avLst/>
          </a:prstGeom>
        </p:spPr>
      </p:pic>
      <p:pic>
        <p:nvPicPr>
          <p:cNvPr id="24" name="jumper">
            <a:hlinkClick r:id="" action="ppaction://media"/>
            <a:extLst>
              <a:ext uri="{FF2B5EF4-FFF2-40B4-BE49-F238E27FC236}">
                <a16:creationId xmlns:a16="http://schemas.microsoft.com/office/drawing/2014/main" id="{1D9C0187-4032-5632-AB60-748DA294134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59713" y="448188"/>
            <a:ext cx="406400" cy="406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5588" y="402773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146425" y="361498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389" y="3991030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jacket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dʒækɪt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(n):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áo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khoác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472387" y="1252834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belt 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/belt/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(n):</a:t>
            </a:r>
            <a:r>
              <a:rPr lang="en-US" sz="3200" dirty="0"/>
              <a:t> </a:t>
            </a:r>
            <a:r>
              <a:rPr lang="vi-VN" sz="3200" dirty="0">
                <a:latin typeface="Calibri" pitchFamily="34" charset="0"/>
              </a:rPr>
              <a:t>thắt lưng</a:t>
            </a:r>
            <a:endParaRPr lang="en-US" sz="3200" dirty="0"/>
          </a:p>
        </p:txBody>
      </p:sp>
      <p:sp>
        <p:nvSpPr>
          <p:cNvPr id="4" name="TextBox 13"/>
          <p:cNvSpPr txBox="1"/>
          <p:nvPr/>
        </p:nvSpPr>
        <p:spPr>
          <a:xfrm>
            <a:off x="472388" y="1934614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boots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bu:ts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(pl n):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đôi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giày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ống</a:t>
            </a:r>
            <a:r>
              <a:rPr lang="en-US" sz="3200" dirty="0">
                <a:latin typeface="Calibri" pitchFamily="34" charset="0"/>
              </a:rPr>
              <a:t>, </a:t>
            </a:r>
            <a:r>
              <a:rPr lang="en-US" sz="3200" dirty="0" err="1">
                <a:latin typeface="Calibri" pitchFamily="34" charset="0"/>
              </a:rPr>
              <a:t>đôi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ủng</a:t>
            </a:r>
            <a:endParaRPr lang="en-US" sz="3200" dirty="0"/>
          </a:p>
        </p:txBody>
      </p:sp>
      <p:sp>
        <p:nvSpPr>
          <p:cNvPr id="5" name="TextBox 13"/>
          <p:cNvSpPr txBox="1"/>
          <p:nvPr/>
        </p:nvSpPr>
        <p:spPr>
          <a:xfrm>
            <a:off x="472389" y="3317467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gloves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ɡlʌvz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(pl n): </a:t>
            </a:r>
            <a:r>
              <a:rPr lang="en-US" sz="3200" dirty="0" err="1">
                <a:latin typeface="Calibri" pitchFamily="34" charset="0"/>
              </a:rPr>
              <a:t>đôi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găng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tay</a:t>
            </a:r>
            <a:endParaRPr lang="en-US" sz="3200" dirty="0"/>
          </a:p>
        </p:txBody>
      </p:sp>
      <p:sp>
        <p:nvSpPr>
          <p:cNvPr id="6" name="TextBox 13"/>
          <p:cNvSpPr txBox="1"/>
          <p:nvPr/>
        </p:nvSpPr>
        <p:spPr>
          <a:xfrm>
            <a:off x="472389" y="2636206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cap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kæp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(n):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vi-VN" sz="3200" dirty="0">
                <a:latin typeface="Calibri" pitchFamily="34" charset="0"/>
              </a:rPr>
              <a:t>mũ lưỡi trai</a:t>
            </a:r>
            <a:endParaRPr lang="en-US" sz="3200" dirty="0"/>
          </a:p>
        </p:txBody>
      </p:sp>
      <p:sp>
        <p:nvSpPr>
          <p:cNvPr id="7" name="TextBox 13"/>
          <p:cNvSpPr txBox="1"/>
          <p:nvPr/>
        </p:nvSpPr>
        <p:spPr>
          <a:xfrm>
            <a:off x="472390" y="4691894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jeans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dʒiːnz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(pl n):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vi-VN" sz="3200" dirty="0">
                <a:latin typeface="Calibri" pitchFamily="34" charset="0"/>
              </a:rPr>
              <a:t>quần jeans</a:t>
            </a:r>
            <a:r>
              <a:rPr lang="en-US" sz="3200" dirty="0">
                <a:latin typeface="Calibri" pitchFamily="34" charset="0"/>
              </a:rPr>
              <a:t>, </a:t>
            </a:r>
            <a:r>
              <a:rPr lang="en-US" sz="3200" dirty="0" err="1">
                <a:latin typeface="Calibri" pitchFamily="34" charset="0"/>
              </a:rPr>
              <a:t>quần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bò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D71F782E-FAB3-4C36-4023-B738338CDAE0}"/>
              </a:ext>
            </a:extLst>
          </p:cNvPr>
          <p:cNvSpPr txBox="1"/>
          <p:nvPr/>
        </p:nvSpPr>
        <p:spPr>
          <a:xfrm>
            <a:off x="472390" y="541997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jumper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dʒʌmpə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(r)/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(n):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áo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ngoài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mặc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chui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đầu</a:t>
            </a:r>
            <a:r>
              <a:rPr lang="en-US" sz="3200" dirty="0">
                <a:latin typeface="Calibri" pitchFamily="34" charset="0"/>
              </a:rPr>
              <a:t> (</a:t>
            </a:r>
            <a:r>
              <a:rPr lang="en-US" sz="3200" dirty="0" err="1">
                <a:latin typeface="Calibri" pitchFamily="34" charset="0"/>
              </a:rPr>
              <a:t>của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phụ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nữ</a:t>
            </a:r>
            <a:r>
              <a:rPr lang="en-US" sz="3200" dirty="0"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9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4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04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9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5" grpId="0" animBg="1"/>
      <p:bldP spid="6" grpId="0" animBg="1"/>
      <p:bldP spid="7" grpId="0" animBg="1"/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1540</TotalTime>
  <Words>1010</Words>
  <Application>Microsoft Office PowerPoint</Application>
  <PresentationFormat>Widescreen</PresentationFormat>
  <Paragraphs>168</Paragraphs>
  <Slides>25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(body)</vt:lpstr>
      <vt:lpstr>Calibri Light</vt:lpstr>
      <vt:lpstr>FrutigerLTStd-Bold</vt:lpstr>
      <vt:lpstr>FrutigerLTStd-Roman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Who’s that?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Hien Kim</cp:lastModifiedBy>
  <cp:revision>101</cp:revision>
  <dcterms:created xsi:type="dcterms:W3CDTF">2021-09-24T06:18:33Z</dcterms:created>
  <dcterms:modified xsi:type="dcterms:W3CDTF">2023-08-02T17:55:09Z</dcterms:modified>
</cp:coreProperties>
</file>