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5" r:id="rId11"/>
    <p:sldId id="276" r:id="rId12"/>
    <p:sldId id="277" r:id="rId13"/>
    <p:sldId id="278" r:id="rId14"/>
    <p:sldId id="279" r:id="rId15"/>
    <p:sldId id="280" r:id="rId16"/>
    <p:sldId id="263" r:id="rId17"/>
    <p:sldId id="27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xpOgmJgVrfxq0TBQAB3k9MdMQ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60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93;p2"/>
          <p:cNvSpPr/>
          <p:nvPr/>
        </p:nvSpPr>
        <p:spPr>
          <a:xfrm>
            <a:off x="2549561" y="1917623"/>
            <a:ext cx="7785316" cy="457200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MC </a:t>
            </a:r>
            <a:r>
              <a:rPr lang="en-US" sz="3600" b="1" i="0" u="none" strike="noStrike" cap="none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sẽ gọi một bạn bất kỳ trong lớp, bạn nào được gọi sẽ đứng lên chọn 1 trong 4 câu hỏi dưới đây và trả lời câu hỏi của mình. Các bạn còn lại chú ý lắng nghe và nhận xét.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Lưu ý: Những bạn chọn câu hỏi mà trả lời đúng sẽ được 1 phần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quà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94;p2"/>
          <p:cNvSpPr/>
          <p:nvPr/>
        </p:nvSpPr>
        <p:spPr>
          <a:xfrm>
            <a:off x="2951957" y="681335"/>
            <a:ext cx="7382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KHỞI ĐỘNG</a:t>
            </a:r>
            <a:endParaRPr sz="5400" b="1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0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8135"/>
            </a:gs>
            <a:gs pos="100000">
              <a:srgbClr val="548135"/>
            </a:gs>
          </a:gsLst>
          <a:lin ang="5400000" scaled="0"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1" descr="ButCh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 descr="ButCh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74763" y="267995"/>
            <a:ext cx="98886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4000" b="1"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2.46: Tìm ƯCLN và BCNN của: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indent="-742950" algn="just">
              <a:lnSpc>
                <a:spcPct val="115000"/>
              </a:lnSpc>
              <a:buAutoNum type="alphaLcParenR"/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fr-FR" sz="4000" baseline="3000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 và 5</a:t>
            </a:r>
            <a:r>
              <a:rPr lang="fr-FR" sz="4000" baseline="3000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.7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96436" y="1776100"/>
            <a:ext cx="98886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ƯCLN 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( 3. 5</a:t>
            </a:r>
            <a:r>
              <a:rPr lang="fr-FR" sz="4000" baseline="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5</a:t>
            </a:r>
            <a:r>
              <a:rPr lang="fr-FR" sz="4000" baseline="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.7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fr-FR" sz="4000" baseline="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25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BCNN ( 3. 5</a:t>
            </a:r>
            <a:r>
              <a:rPr lang="fr-FR" sz="4000" baseline="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5</a:t>
            </a:r>
            <a:r>
              <a:rPr lang="fr-FR" sz="4000" baseline="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.7) = 3. 5</a:t>
            </a:r>
            <a:r>
              <a:rPr lang="fr-FR" sz="4000" baseline="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.7 = 525 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763" y="3383644"/>
            <a:ext cx="585769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b) 2</a:t>
            </a:r>
            <a:r>
              <a:rPr lang="fr-FR" sz="4000" baseline="3000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5; 3</a:t>
            </a:r>
            <a:r>
              <a:rPr lang="fr-FR" sz="4000" baseline="3000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.7 và 3. 5. 11 </a:t>
            </a:r>
            <a:endParaRPr lang="fr-FR" sz="40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0909" y="4408464"/>
            <a:ext cx="113310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ƯCLN (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 baseline="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3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5, 3</a:t>
            </a:r>
            <a:r>
              <a:rPr lang="fr-FR" sz="4000" baseline="30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.7, 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3. 5. 11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= 3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BCNN 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</a:t>
            </a:r>
            <a:r>
              <a:rPr lang="fr-FR" sz="4000" baseline="30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3. 5, 3</a:t>
            </a:r>
            <a:r>
              <a:rPr lang="fr-FR" sz="4000" baseline="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.7, 3. 5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11) = 2</a:t>
            </a:r>
            <a:r>
              <a:rPr lang="fr-FR" sz="4000" baseline="30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fr-FR" sz="4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4000" baseline="30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40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.5.7.11=13860 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23454" y="504960"/>
                <a:ext cx="10681855" cy="2520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4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2.47</a:t>
                </a:r>
                <a:r>
                  <a:rPr lang="fr-FR" sz="4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fr-FR" sz="40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Các phân số sau đã tối giản chưa? Nếu chưa hãy rút gọn về phân số tối giản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</m:t>
                        </m:r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105</m:t>
                        </m:r>
                      </m:den>
                    </m:f>
                  </m:oMath>
                </a14:m>
                <a:endParaRPr lang="en-US" sz="40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4" y="504960"/>
                <a:ext cx="10681855" cy="2520305"/>
              </a:xfrm>
              <a:prstGeom prst="rect">
                <a:avLst/>
              </a:prstGeom>
              <a:blipFill>
                <a:blip r:embed="rId2"/>
                <a:stretch>
                  <a:fillRect l="-1997" t="-2906" r="-1997" b="-4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42113" y="5257070"/>
                <a:ext cx="10681855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fr-FR" sz="400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Vì ƯCLN ( 70, 105) = 35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105</m:t>
                        </m:r>
                      </m:den>
                    </m:f>
                    <m:r>
                      <a:rPr lang="fr-FR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  : 35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105  : 35</m:t>
                        </m:r>
                      </m:den>
                    </m:f>
                    <m:r>
                      <a:rPr lang="fr-FR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13" y="5257070"/>
                <a:ext cx="10681855" cy="975460"/>
              </a:xfrm>
              <a:prstGeom prst="rect">
                <a:avLst/>
              </a:prstGeom>
              <a:blipFill>
                <a:blip r:embed="rId3"/>
                <a:stretch>
                  <a:fillRect l="-2055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42113" y="3343919"/>
                <a:ext cx="10681855" cy="181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00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:endParaRPr lang="en-US" sz="400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400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Vì ƯCLN (15, 17) = 1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fr-FR" sz="400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phân số tối </a:t>
                </a:r>
                <a:r>
                  <a:rPr lang="fr-FR" sz="400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fr-FR" sz="400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13" y="3343919"/>
                <a:ext cx="10681855" cy="1812419"/>
              </a:xfrm>
              <a:prstGeom prst="rect">
                <a:avLst/>
              </a:prstGeom>
              <a:blipFill>
                <a:blip r:embed="rId4"/>
                <a:stretch>
                  <a:fillRect l="-2055" t="-4040" r="-34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714" y="337497"/>
            <a:ext cx="1143665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600" b="1">
                <a:latin typeface="Times New Roman" panose="02020603050405020304" pitchFamily="18" charset="0"/>
                <a:ea typeface="Calibri" panose="020F0502020204030204" pitchFamily="34" charset="0"/>
              </a:rPr>
              <a:t>Ví </a:t>
            </a:r>
            <a:r>
              <a:rPr lang="fr-FR" sz="3600" b="1">
                <a:latin typeface="Times New Roman" panose="02020603050405020304" pitchFamily="18" charset="0"/>
                <a:ea typeface="Calibri" panose="020F0502020204030204" pitchFamily="34" charset="0"/>
              </a:rPr>
              <a:t>dụ </a:t>
            </a:r>
            <a:r>
              <a:rPr lang="fr-FR" sz="36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3: </a:t>
            </a: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Gọi: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Thời gian để sau đó ba đèn cùng phát sáng lần tiếp theo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là </a:t>
            </a: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x (giây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	Khi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đó: x = BCNN (6, 8, 10)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	6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= 2.3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	8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fr-FR" sz="3600" baseline="3000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	10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= 2.5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	=&gt;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x = BCNN ( 6, 8, 10) = 2</a:t>
            </a:r>
            <a:r>
              <a:rPr lang="fr-FR" sz="3600" baseline="3000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.3.5 = 120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Do đó sau 120 giây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phút tức là vào lúc 6 giờ 2 phút thì ba đèn lại cùng phát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sáng </a:t>
            </a: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lần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tiếp theo.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6690" y="739858"/>
            <a:ext cx="1116676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4000" b="1"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2.48: </a:t>
            </a:r>
          </a:p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Đổi: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360 giây =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phút;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420 giây = 7 phút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Gọi:</a:t>
            </a:r>
            <a:r>
              <a:rPr lang="fr-FR" sz="4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Thời gian họ gặp lại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nhau 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là: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(phút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=&gt; x =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BCNN 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(6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, 7) = 42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Vậy sau 42 phút họ gặp lại nhau.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273" y="369030"/>
            <a:ext cx="107788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4000" b="1"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2.50: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Gọi: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Độ dài lớn nhất có thể của thanh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gỗ </a:t>
            </a: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là: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x (dm)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	=&gt;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x = ƯCLN (56, 48, 40) 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	56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fr-FR" sz="4000" baseline="3000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.7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	48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fr-FR" sz="4000" baseline="3000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	40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fr-FR" sz="4000" baseline="3000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.5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	=&gt;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x = ƯCLN (56, 48, 40) = 2</a:t>
            </a:r>
            <a:r>
              <a:rPr lang="fr-FR" sz="4000" baseline="3000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= 8 (dm)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4000">
                <a:latin typeface="Times New Roman" panose="02020603050405020304" pitchFamily="18" charset="0"/>
                <a:ea typeface="Calibri" panose="020F0502020204030204" pitchFamily="34" charset="0"/>
              </a:rPr>
              <a:t>Vậy độ dài lớn nhất của thanh gỗ là 8dm.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15636" y="534473"/>
                <a:ext cx="11457710" cy="504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4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2.51 :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Gọi: 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học sinh lớp 6A là 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fr-FR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(học 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sinh, x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fr-FR" sz="40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 &lt; 45)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=&gt; 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( 2, 3, 7) 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BCNN 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( 2, 3, 7) = 42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=&gt; 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( 2, 3, 7) = B(42) = { 0 ; 42 ; 84 ; …}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Mà 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&lt; 45 =&gt; x = 42 (học sinh)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40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Vậy </a:t>
                </a: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 6A có 42  học sinh.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534473"/>
                <a:ext cx="11457710" cy="5047536"/>
              </a:xfrm>
              <a:prstGeom prst="rect">
                <a:avLst/>
              </a:prstGeom>
              <a:blipFill>
                <a:blip r:embed="rId2"/>
                <a:stretch>
                  <a:fillRect l="-1862" t="-1449" r="-957" b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8135"/>
            </a:gs>
            <a:gs pos="100000">
              <a:srgbClr val="548135"/>
            </a:gs>
          </a:gsLst>
          <a:lin ang="5400000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114300" y="1056769"/>
            <a:ext cx="11963399" cy="5559184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nội dung kiến thức đã học từ đầu 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pt-BR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II, </a:t>
            </a:r>
          </a:p>
          <a:p>
            <a:r>
              <a:rPr lang="pt-BR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sản phẩm sơ đồ tư duy tóm tắt nội dung chương II ra giấy A</a:t>
            </a:r>
            <a:r>
              <a:rPr lang="pt-BR" sz="36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tổ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36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nốt các bài tập còn thiếu trên lớp và làm thêm bài </a:t>
            </a:r>
            <a:r>
              <a:rPr lang="pt-BR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2.49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pt-BR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2.52 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pt-B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pt-BR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55)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các bài tập “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endParaRPr lang="en-US" sz="360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/>
            <a:r>
              <a:rPr lang="en-US" sz="400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 </a:t>
            </a: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 em hoàn thành tốt nhiệm vụ.</a:t>
            </a:r>
            <a:endParaRPr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561107" y="1056769"/>
            <a:ext cx="11734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cầu: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88;p17"/>
          <p:cNvSpPr/>
          <p:nvPr/>
        </p:nvSpPr>
        <p:spPr>
          <a:xfrm>
            <a:off x="2442925" y="211407"/>
            <a:ext cx="797116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HƯỚNG DẪN VỀ NHÀ</a:t>
            </a:r>
            <a:endParaRPr sz="5400" b="1" cap="none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/>
          <p:nvPr/>
        </p:nvSpPr>
        <p:spPr>
          <a:xfrm>
            <a:off x="138022" y="207034"/>
            <a:ext cx="11887200" cy="2667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030A0"/>
                </a:solidFill>
                <a:latin typeface="Calibri"/>
              </a:rPr>
              <a:t>CÁM ƠN QUÝ THẦY CÔ VÀ CÁC EM HỌC SINH</a:t>
            </a:r>
          </a:p>
        </p:txBody>
      </p:sp>
      <p:sp>
        <p:nvSpPr>
          <p:cNvPr id="302" name="Google Shape;302;p19"/>
          <p:cNvSpPr/>
          <p:nvPr/>
        </p:nvSpPr>
        <p:spPr>
          <a:xfrm>
            <a:off x="2466421" y="2569233"/>
            <a:ext cx="7607774" cy="13668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>
                    <a:alpha val="49803"/>
                  </a:srgbClr>
                </a:solidFill>
                <a:latin typeface="Times New Roman"/>
              </a:rPr>
              <a:t>ĐÃ VỀ DỰ TIẾT HỌC NÀY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32" y="-52771"/>
            <a:ext cx="12205250" cy="70292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761933"/>
              </p:ext>
            </p:extLst>
          </p:nvPr>
        </p:nvGraphicFramePr>
        <p:xfrm>
          <a:off x="5518211" y="855406"/>
          <a:ext cx="6615734" cy="5925525"/>
        </p:xfrm>
        <a:graphic>
          <a:graphicData uri="http://schemas.openxmlformats.org/drawingml/2006/table">
            <a:tbl>
              <a:tblPr/>
              <a:tblGrid>
                <a:gridCol w="3091639">
                  <a:extLst>
                    <a:ext uri="{9D8B030D-6E8A-4147-A177-3AD203B41FA5}">
                      <a16:colId xmlns:a16="http://schemas.microsoft.com/office/drawing/2014/main" val="2891502103"/>
                    </a:ext>
                  </a:extLst>
                </a:gridCol>
                <a:gridCol w="3524095">
                  <a:extLst>
                    <a:ext uri="{9D8B030D-6E8A-4147-A177-3AD203B41FA5}">
                      <a16:colId xmlns:a16="http://schemas.microsoft.com/office/drawing/2014/main" val="3683307665"/>
                    </a:ext>
                  </a:extLst>
                </a:gridCol>
              </a:tblGrid>
              <a:tr h="638501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ƯCLN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BCNN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7110"/>
                  </a:ext>
                </a:extLst>
              </a:tr>
              <a:tr h="1277001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</a:t>
                      </a:r>
                      <a:r>
                        <a:rPr kumimoji="0" lang="nl-NL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Phân tích các số ra thừa số nguyên tố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7687"/>
                  </a:ext>
                </a:extLst>
              </a:tr>
              <a:tr h="1277001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2.</a:t>
                      </a:r>
                      <a:r>
                        <a:rPr kumimoji="0" lang="nl-NL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Chọn ra thừa số nguyên tố: 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469289"/>
                  </a:ext>
                </a:extLst>
              </a:tr>
              <a:tr h="683256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Chung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Chung và riêng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22649"/>
                  </a:ext>
                </a:extLst>
              </a:tr>
              <a:tr h="1366510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3.</a:t>
                      </a:r>
                      <a:r>
                        <a:rPr kumimoji="0" lang="nl-NL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Lập tích các thừa số đã chọn. Mỗi thừa số lấy với số mũ 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48142"/>
                  </a:ext>
                </a:extLst>
              </a:tr>
              <a:tr h="683256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Nhỏ nhất 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35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Lớn nhất 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34" marR="708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5030"/>
                  </a:ext>
                </a:extLst>
              </a:tr>
            </a:tbl>
          </a:graphicData>
        </a:graphic>
      </p:graphicFrame>
      <p:pic>
        <p:nvPicPr>
          <p:cNvPr id="88" name="Google Shape;88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2066" y="2958914"/>
            <a:ext cx="3475021" cy="401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43519" y="3265581"/>
            <a:ext cx="3840813" cy="369449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>
            <a:hlinkClick r:id="rId8" action="ppaction://hlinksldjump"/>
          </p:cNvPr>
          <p:cNvSpPr/>
          <p:nvPr/>
        </p:nvSpPr>
        <p:spPr>
          <a:xfrm>
            <a:off x="1363005" y="6407627"/>
            <a:ext cx="4157134" cy="552450"/>
          </a:xfrm>
          <a:prstGeom prst="homePlat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r>
              <a:rPr lang="en-US" sz="3200" b="1" i="0" u="sng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  <a:hlinkClick r:id="rId8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TIẾP</a:t>
            </a:r>
            <a:r>
              <a:rPr lang="en-US" sz="32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 THEO</a:t>
            </a:r>
            <a:endParaRPr sz="3200" b="1" i="0" u="none" strike="noStrike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1360" y="-61803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5522066" y="206476"/>
            <a:ext cx="6512619" cy="4533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smtClean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So sánh cách tìm ƯCLN và BCNN</a:t>
            </a:r>
            <a:endParaRPr b="0" i="0">
              <a:ln>
                <a:noFill/>
              </a:ln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86" name="Google Shape;86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22066" y="-50309"/>
            <a:ext cx="3840813" cy="382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39793" y="-86927"/>
            <a:ext cx="3444539" cy="384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3773509" y="3813708"/>
            <a:ext cx="312074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1; 2; 3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773510" y="4567425"/>
            <a:ext cx="312074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21E14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3; 1; 2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773509" y="5338858"/>
            <a:ext cx="312074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4371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2; 3; 1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1250" y="5389797"/>
            <a:ext cx="2400300" cy="146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932372" y="372950"/>
            <a:ext cx="10830137" cy="259186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Sắp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xếp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đúng thứ tự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để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được c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bước tìm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ƯCLN</a:t>
            </a:r>
          </a:p>
          <a:p>
            <a:pPr marL="514350" lvl="0" indent="-514350">
              <a:buAutoNum type="arabicPeriod"/>
            </a:pP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thừa số nguyên tố chung</a:t>
            </a:r>
          </a:p>
          <a:p>
            <a:pPr marL="514350" lvl="0" indent="-514350">
              <a:buAutoNum type="arabicPeriod"/>
            </a:pP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số mũ nhỏ nhất. Tích đó là ƯCLN phải tìm</a:t>
            </a:r>
          </a:p>
          <a:p>
            <a:pPr marL="514350" indent="-514350">
              <a:buFont typeface="Arial"/>
              <a:buAutoNum type="arabicPeriod"/>
            </a:pP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ra thừa số nguyên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nl-NL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3801" y="3650850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6560" y="5168096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33802" y="4332168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783771" y="393104"/>
            <a:ext cx="11234058" cy="244707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i="0" u="none" strike="noStrike" cap="none">
                <a:solidFill>
                  <a:srgbClr val="FF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Sắp xếp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đúng thứ tự để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được c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ác bước tìm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</a:t>
            </a:r>
            <a:endParaRPr lang="nl-NL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thừa số nguyên tố chung và riêng</a:t>
            </a:r>
          </a:p>
          <a:p>
            <a:pPr marL="514350" indent="-514350">
              <a:buFont typeface="Arial"/>
              <a:buAutoNum type="arabicPeriod"/>
            </a:pP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ra thừa số nguyên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</a:p>
          <a:p>
            <a:pPr marL="514350" indent="-514350">
              <a:buFont typeface="Arial"/>
              <a:buAutoNum type="arabicPeriod"/>
            </a:pP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thừa số đã chọn, mỗi thừa số lấy với số mũ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nhất. Tích đó là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 cần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2127738" y="3377759"/>
            <a:ext cx="7625862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2; 1; 3.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2127738" y="4344899"/>
            <a:ext cx="7625862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21E14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1; 2; 3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127738" y="5312039"/>
            <a:ext cx="7625862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4371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3; 2; 1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7335" y="4336310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4619" y="5319385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87461" y="3270552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834572" y="410935"/>
            <a:ext cx="10522857" cy="284381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3. </a:t>
            </a:r>
            <a:r>
              <a:rPr lang="en-US" sz="3200" b="1" i="0" u="none" strike="noStrike" cap="none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Tìm ƯCLN của 60 và 90</a:t>
            </a:r>
            <a:endParaRPr sz="3200" b="1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Phân tích 60 và 90 ra thừa số nguyên tố, ta có: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60 = 2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. 3 . 5</a:t>
            </a:r>
          </a:p>
          <a:p>
            <a:pPr algn="ctr">
              <a:buClr>
                <a:schemeClr val="lt1"/>
              </a:buClr>
              <a:buSzPts val="3200"/>
            </a:pPr>
            <a:r>
              <a:rPr lang="en-US" sz="3200" b="1" i="0" u="none" strike="noStrike" cap="none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90 = 2.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3200" b="1" baseline="3000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5</a:t>
            </a:r>
          </a:p>
          <a:p>
            <a:pPr algn="ctr">
              <a:buClr>
                <a:schemeClr val="lt1"/>
              </a:buClr>
              <a:buSzPts val="3200"/>
            </a:pP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Do đó ƯCLN(60,90) = 2.3.5 = 30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3713405" y="3579135"/>
            <a:ext cx="2306170" cy="2306170"/>
          </a:xfrm>
          <a:custGeom>
            <a:avLst/>
            <a:gdLst/>
            <a:ahLst/>
            <a:cxnLst/>
            <a:rect l="l" t="t" r="r" b="b"/>
            <a:pathLst>
              <a:path w="2306170" h="2306170" extrusionOk="0">
                <a:moveTo>
                  <a:pt x="0" y="1153085"/>
                </a:moveTo>
                <a:cubicBezTo>
                  <a:pt x="0" y="516254"/>
                  <a:pt x="516254" y="0"/>
                  <a:pt x="1153085" y="0"/>
                </a:cubicBezTo>
                <a:cubicBezTo>
                  <a:pt x="1789916" y="0"/>
                  <a:pt x="2306170" y="516254"/>
                  <a:pt x="2306170" y="1153085"/>
                </a:cubicBezTo>
                <a:cubicBezTo>
                  <a:pt x="2306170" y="1789916"/>
                  <a:pt x="1789916" y="2306170"/>
                  <a:pt x="1153085" y="2306170"/>
                </a:cubicBezTo>
                <a:cubicBezTo>
                  <a:pt x="516254" y="2306170"/>
                  <a:pt x="0" y="1789916"/>
                  <a:pt x="0" y="1153085"/>
                </a:cubicBez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464625" tIns="393600" rIns="464625" bIns="393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Đúng.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5558341" y="3579135"/>
            <a:ext cx="2306170" cy="2306170"/>
          </a:xfrm>
          <a:custGeom>
            <a:avLst/>
            <a:gdLst/>
            <a:ahLst/>
            <a:cxnLst/>
            <a:rect l="l" t="t" r="r" b="b"/>
            <a:pathLst>
              <a:path w="2306170" h="2306170" extrusionOk="0">
                <a:moveTo>
                  <a:pt x="0" y="1153085"/>
                </a:moveTo>
                <a:cubicBezTo>
                  <a:pt x="0" y="516254"/>
                  <a:pt x="516254" y="0"/>
                  <a:pt x="1153085" y="0"/>
                </a:cubicBezTo>
                <a:cubicBezTo>
                  <a:pt x="1789916" y="0"/>
                  <a:pt x="2306170" y="516254"/>
                  <a:pt x="2306170" y="1153085"/>
                </a:cubicBezTo>
                <a:cubicBezTo>
                  <a:pt x="2306170" y="1789916"/>
                  <a:pt x="1789916" y="2306170"/>
                  <a:pt x="1153085" y="2306170"/>
                </a:cubicBezTo>
                <a:cubicBezTo>
                  <a:pt x="516254" y="2306170"/>
                  <a:pt x="0" y="1789916"/>
                  <a:pt x="0" y="1153085"/>
                </a:cubicBezTo>
                <a:close/>
              </a:path>
            </a:pathLst>
          </a:custGeom>
          <a:solidFill>
            <a:srgbClr val="A4A4A4">
              <a:alpha val="49803"/>
            </a:srgbClr>
          </a:solidFill>
          <a:ln>
            <a:noFill/>
          </a:ln>
        </p:spPr>
        <p:txBody>
          <a:bodyPr spcFirstLastPara="1" wrap="square" lIns="464625" tIns="393600" rIns="464625" bIns="393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Sai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9927" y="4057691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2911" y="4874787"/>
            <a:ext cx="1477030" cy="147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387927" y="336248"/>
            <a:ext cx="12095018" cy="222794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4.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nào 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các phần tử là số nguyên tố 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A.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{13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15; 117;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19} </a:t>
            </a:r>
            <a:endParaRPr lang="en-US" alt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10; 7;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13}</a:t>
            </a: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5; 7;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11}</a:t>
            </a: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7143205" y="4097272"/>
            <a:ext cx="1712608" cy="910717"/>
          </a:xfrm>
          <a:custGeom>
            <a:avLst/>
            <a:gdLst/>
            <a:ahLst/>
            <a:cxnLst/>
            <a:rect l="l" t="t" r="r" b="b"/>
            <a:pathLst>
              <a:path w="1712608" h="910717" extrusionOk="0">
                <a:moveTo>
                  <a:pt x="0" y="0"/>
                </a:moveTo>
                <a:lnTo>
                  <a:pt x="1712608" y="0"/>
                </a:lnTo>
                <a:lnTo>
                  <a:pt x="1712608" y="910717"/>
                </a:lnTo>
                <a:lnTo>
                  <a:pt x="0" y="910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7800" tIns="101600" rIns="177800" bIns="101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7143205" y="4895153"/>
            <a:ext cx="1712608" cy="1098000"/>
          </a:xfrm>
          <a:prstGeom prst="rect">
            <a:avLst/>
          </a:prstGeom>
          <a:solidFill>
            <a:srgbClr val="F7D5CB">
              <a:alpha val="89803"/>
            </a:srgbClr>
          </a:solidFill>
          <a:ln w="12700" cap="flat" cmpd="sng">
            <a:solidFill>
              <a:srgbClr val="F7D5CB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5127636" y="4083826"/>
            <a:ext cx="1712608" cy="937612"/>
          </a:xfrm>
          <a:custGeom>
            <a:avLst/>
            <a:gdLst/>
            <a:ahLst/>
            <a:cxnLst/>
            <a:rect l="l" t="t" r="r" b="b"/>
            <a:pathLst>
              <a:path w="1712608" h="937612" extrusionOk="0">
                <a:moveTo>
                  <a:pt x="0" y="0"/>
                </a:moveTo>
                <a:lnTo>
                  <a:pt x="1712608" y="0"/>
                </a:lnTo>
                <a:lnTo>
                  <a:pt x="1712608" y="937612"/>
                </a:lnTo>
                <a:lnTo>
                  <a:pt x="0" y="937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7800" tIns="101600" rIns="177800" bIns="101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5127636" y="4895153"/>
            <a:ext cx="1712608" cy="1098000"/>
          </a:xfrm>
          <a:prstGeom prst="rect">
            <a:avLst/>
          </a:prstGeom>
          <a:solidFill>
            <a:srgbClr val="E0E0E0">
              <a:alpha val="89803"/>
            </a:srgbClr>
          </a:solidFill>
          <a:ln w="12700" cap="flat" cmpd="sng">
            <a:solidFill>
              <a:srgbClr val="E0E0E0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3112067" y="4110719"/>
            <a:ext cx="1712608" cy="830039"/>
          </a:xfrm>
          <a:custGeom>
            <a:avLst/>
            <a:gdLst/>
            <a:ahLst/>
            <a:cxnLst/>
            <a:rect l="l" t="t" r="r" b="b"/>
            <a:pathLst>
              <a:path w="1712608" h="830039" extrusionOk="0">
                <a:moveTo>
                  <a:pt x="0" y="0"/>
                </a:moveTo>
                <a:lnTo>
                  <a:pt x="1712608" y="0"/>
                </a:lnTo>
                <a:lnTo>
                  <a:pt x="1712608" y="830039"/>
                </a:lnTo>
                <a:lnTo>
                  <a:pt x="0" y="830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7800" tIns="101600" rIns="177800" bIns="101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112067" y="4868260"/>
            <a:ext cx="1712608" cy="1098000"/>
          </a:xfrm>
          <a:prstGeom prst="rect">
            <a:avLst/>
          </a:prstGeom>
          <a:solidFill>
            <a:srgbClr val="FFE8CA">
              <a:alpha val="89803"/>
            </a:srgbClr>
          </a:solidFill>
          <a:ln w="12700" cap="flat" cmpd="sng">
            <a:solidFill>
              <a:srgbClr val="FFE8CA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72070" y="4881016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14708" y="4700883"/>
            <a:ext cx="1477030" cy="147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0556" y="4700883"/>
            <a:ext cx="1477030" cy="147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8135"/>
            </a:gs>
            <a:gs pos="100000">
              <a:srgbClr val="548135"/>
            </a:gs>
          </a:gsLst>
          <a:lin ang="5400000" scaled="0"/>
        </a:gra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5" y="564010"/>
            <a:ext cx="865051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6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 tập 1: </a:t>
            </a:r>
            <a:r>
              <a:rPr lang="fr-FR" sz="3600" b="1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Tìm ƯCLN của </a:t>
            </a:r>
            <a:r>
              <a:rPr lang="fr-FR" sz="3600">
                <a:latin typeface="Times New Roman" panose="02020603050405020304" pitchFamily="18" charset="0"/>
                <a:ea typeface="Calibri" panose="020F0502020204030204" pitchFamily="34" charset="0"/>
              </a:rPr>
              <a:t>(18, 45, 135</a:t>
            </a:r>
            <a:r>
              <a:rPr lang="fr-FR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056" y="1975610"/>
            <a:ext cx="1139371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lt1"/>
              </a:buClr>
              <a:buSzPts val="3200"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buClr>
                <a:schemeClr val="lt1"/>
              </a:buClr>
              <a:buSzPts val="3200"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Phân tích 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18; 45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 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135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 thừa số nguyên tố, ta có:</a:t>
            </a:r>
          </a:p>
          <a:p>
            <a:pPr algn="ctr">
              <a:lnSpc>
                <a:spcPct val="115000"/>
              </a:lnSpc>
            </a:pPr>
            <a:r>
              <a:rPr lang="fr-FR" sz="36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 </a:t>
            </a:r>
            <a:r>
              <a:rPr lang="fr-FR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2.3</a:t>
            </a:r>
            <a:r>
              <a:rPr lang="fr-FR" sz="36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45 = 3</a:t>
            </a:r>
            <a:r>
              <a:rPr lang="fr-FR" sz="36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.5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135 = 3</a:t>
            </a:r>
            <a:r>
              <a:rPr lang="fr-FR" sz="36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.5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đó ƯCLN (18, 45, 135) = 3</a:t>
            </a:r>
            <a:r>
              <a:rPr lang="fr-FR" sz="36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fr-FR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9.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2515" y="564010"/>
            <a:ext cx="11393714" cy="1366528"/>
            <a:chOff x="522515" y="4854375"/>
            <a:chExt cx="11393714" cy="1366528"/>
          </a:xfrm>
        </p:grpSpPr>
        <p:sp>
          <p:nvSpPr>
            <p:cNvPr id="21" name="Rectangle 20"/>
            <p:cNvSpPr/>
            <p:nvPr/>
          </p:nvSpPr>
          <p:spPr>
            <a:xfrm>
              <a:off x="522515" y="4854375"/>
              <a:ext cx="11393714" cy="1366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fr-FR" sz="3600" b="1">
                  <a:latin typeface="Times New Roman" panose="02020603050405020304" pitchFamily="18" charset="0"/>
                  <a:ea typeface="Calibri" panose="020F0502020204030204" pitchFamily="34" charset="0"/>
                </a:rPr>
                <a:t>Ví dụ 2 : SGK- tr54</a:t>
              </a:r>
              <a:endParaRPr lang="en-US" sz="360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fr-FR" sz="360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Tìm số tự </a:t>
              </a:r>
              <a:r>
                <a:rPr lang="fr-FR" sz="3600">
                  <a:latin typeface="Times New Roman" panose="02020603050405020304" pitchFamily="18" charset="0"/>
                  <a:ea typeface="Calibri" panose="020F0502020204030204" pitchFamily="34" charset="0"/>
                </a:rPr>
                <a:t>nhiên a lớn nhất </a:t>
              </a:r>
              <a:r>
                <a:rPr lang="fr-FR" sz="360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sao cho </a:t>
              </a:r>
              <a:r>
                <a:rPr lang="fr-FR" sz="3600"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fr-FR" sz="360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18   a, 45   a, 135   a)</a:t>
              </a:r>
              <a:endParaRPr lang="en-US" sz="360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6" b="20780"/>
            <a:stretch/>
          </p:blipFill>
          <p:spPr>
            <a:xfrm flipH="1">
              <a:off x="10508340" y="5708433"/>
              <a:ext cx="203200" cy="32709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6" b="20780"/>
            <a:stretch/>
          </p:blipFill>
          <p:spPr>
            <a:xfrm flipH="1">
              <a:off x="9056911" y="5708433"/>
              <a:ext cx="203200" cy="32709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6" b="20780"/>
            <a:stretch/>
          </p:blipFill>
          <p:spPr>
            <a:xfrm flipH="1">
              <a:off x="7823199" y="5708433"/>
              <a:ext cx="203200" cy="3270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40611"/>
              </p:ext>
            </p:extLst>
          </p:nvPr>
        </p:nvGraphicFramePr>
        <p:xfrm>
          <a:off x="256310" y="1524003"/>
          <a:ext cx="11679380" cy="4315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8225">
                  <a:extLst>
                    <a:ext uri="{9D8B030D-6E8A-4147-A177-3AD203B41FA5}">
                      <a16:colId xmlns:a16="http://schemas.microsoft.com/office/drawing/2014/main" val="3015900243"/>
                    </a:ext>
                  </a:extLst>
                </a:gridCol>
                <a:gridCol w="1177210">
                  <a:extLst>
                    <a:ext uri="{9D8B030D-6E8A-4147-A177-3AD203B41FA5}">
                      <a16:colId xmlns:a16="http://schemas.microsoft.com/office/drawing/2014/main" val="880272546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818108980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4127304735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1969519733"/>
                    </a:ext>
                  </a:extLst>
                </a:gridCol>
                <a:gridCol w="1350817">
                  <a:extLst>
                    <a:ext uri="{9D8B030D-6E8A-4147-A177-3AD203B41FA5}">
                      <a16:colId xmlns:a16="http://schemas.microsoft.com/office/drawing/2014/main" val="1886065618"/>
                    </a:ext>
                  </a:extLst>
                </a:gridCol>
              </a:tblGrid>
              <a:tr h="692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2 987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28002"/>
                  </a:ext>
                </a:extLst>
              </a:tr>
              <a:tr h="680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81160"/>
                  </a:ext>
                </a:extLst>
              </a:tr>
              <a:tr h="723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ƯCLN(a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67949"/>
                  </a:ext>
                </a:extLst>
              </a:tr>
              <a:tr h="752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BCNN(a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82593"/>
                  </a:ext>
                </a:extLst>
              </a:tr>
              <a:tr h="76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ƯCLN(a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fr-FR" sz="3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. BCNN(a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12549"/>
                  </a:ext>
                </a:extLst>
              </a:tr>
              <a:tr h="69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. b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44792"/>
                  </a:ext>
                </a:extLst>
              </a:tr>
            </a:tbl>
          </a:graphicData>
        </a:graphic>
      </p:graphicFrame>
      <p:sp>
        <p:nvSpPr>
          <p:cNvPr id="3" name="Google Shape;182;p9"/>
          <p:cNvSpPr txBox="1"/>
          <p:nvPr/>
        </p:nvSpPr>
        <p:spPr>
          <a:xfrm>
            <a:off x="2654219" y="451299"/>
            <a:ext cx="71606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PHIẾU BÀI TẬP</a:t>
            </a:r>
            <a:endParaRPr sz="36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8135"/>
            </a:gs>
            <a:gs pos="100000">
              <a:srgbClr val="548135"/>
            </a:gs>
          </a:gsLst>
          <a:lin ang="5400000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46706"/>
              </p:ext>
            </p:extLst>
          </p:nvPr>
        </p:nvGraphicFramePr>
        <p:xfrm>
          <a:off x="310450" y="1017917"/>
          <a:ext cx="11679380" cy="4315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950">
                  <a:extLst>
                    <a:ext uri="{9D8B030D-6E8A-4147-A177-3AD203B41FA5}">
                      <a16:colId xmlns:a16="http://schemas.microsoft.com/office/drawing/2014/main" val="3015900243"/>
                    </a:ext>
                  </a:extLst>
                </a:gridCol>
                <a:gridCol w="1259485">
                  <a:extLst>
                    <a:ext uri="{9D8B030D-6E8A-4147-A177-3AD203B41FA5}">
                      <a16:colId xmlns:a16="http://schemas.microsoft.com/office/drawing/2014/main" val="880272546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818108980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4127304735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1969519733"/>
                    </a:ext>
                  </a:extLst>
                </a:gridCol>
                <a:gridCol w="1350817">
                  <a:extLst>
                    <a:ext uri="{9D8B030D-6E8A-4147-A177-3AD203B41FA5}">
                      <a16:colId xmlns:a16="http://schemas.microsoft.com/office/drawing/2014/main" val="1886065618"/>
                    </a:ext>
                  </a:extLst>
                </a:gridCol>
              </a:tblGrid>
              <a:tr h="692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2 987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28002"/>
                  </a:ext>
                </a:extLst>
              </a:tr>
              <a:tr h="680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81160"/>
                  </a:ext>
                </a:extLst>
              </a:tr>
              <a:tr h="723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ƯCLN(a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67949"/>
                  </a:ext>
                </a:extLst>
              </a:tr>
              <a:tr h="752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BCNN(a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2987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82593"/>
                  </a:ext>
                </a:extLst>
              </a:tr>
              <a:tr h="76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ƯCLN(a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fr-FR" sz="3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. BCNN(a</a:t>
                      </a: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2987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12549"/>
                  </a:ext>
                </a:extLst>
              </a:tr>
              <a:tr h="69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. b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2987</a:t>
                      </a:r>
                      <a:endParaRPr lang="en-US" sz="3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44792"/>
                  </a:ext>
                </a:extLst>
              </a:tr>
            </a:tbl>
          </a:graphicData>
        </a:graphic>
      </p:graphicFrame>
      <p:sp>
        <p:nvSpPr>
          <p:cNvPr id="3" name="Google Shape;182;p9"/>
          <p:cNvSpPr txBox="1"/>
          <p:nvPr/>
        </p:nvSpPr>
        <p:spPr>
          <a:xfrm>
            <a:off x="2780828" y="226134"/>
            <a:ext cx="71606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PHIẾU BÀI TẬP</a:t>
            </a:r>
            <a:endParaRPr sz="36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6943" y="5485234"/>
            <a:ext cx="836639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ƯCLN (a, b) . BCNN (a, b) = a . b 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865</Words>
  <Application>Microsoft Office PowerPoint</Application>
  <PresentationFormat>Widescreen</PresentationFormat>
  <Paragraphs>175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25</cp:revision>
  <dcterms:created xsi:type="dcterms:W3CDTF">2020-11-30T12:31:20Z</dcterms:created>
  <dcterms:modified xsi:type="dcterms:W3CDTF">2021-07-12T09:26:55Z</dcterms:modified>
</cp:coreProperties>
</file>