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94" r:id="rId2"/>
    <p:sldId id="395" r:id="rId3"/>
    <p:sldId id="396" r:id="rId4"/>
    <p:sldId id="292" r:id="rId5"/>
    <p:sldId id="402" r:id="rId6"/>
    <p:sldId id="403" r:id="rId7"/>
    <p:sldId id="360" r:id="rId8"/>
    <p:sldId id="333" r:id="rId9"/>
    <p:sldId id="384" r:id="rId10"/>
    <p:sldId id="385" r:id="rId11"/>
    <p:sldId id="392" r:id="rId12"/>
    <p:sldId id="336" r:id="rId13"/>
    <p:sldId id="386" r:id="rId14"/>
    <p:sldId id="398" r:id="rId15"/>
    <p:sldId id="345" r:id="rId16"/>
    <p:sldId id="370" r:id="rId17"/>
    <p:sldId id="399" r:id="rId18"/>
    <p:sldId id="401" r:id="rId19"/>
    <p:sldId id="390" r:id="rId20"/>
    <p:sldId id="315" r:id="rId21"/>
    <p:sldId id="393" r:id="rId22"/>
    <p:sldId id="331" r:id="rId23"/>
    <p:sldId id="295" r:id="rId24"/>
    <p:sldId id="329" r:id="rId25"/>
    <p:sldId id="3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27775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88839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88839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0623"/>
            <a:ext cx="27661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9: House 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01377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63772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7560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4.wav"/><Relationship Id="rId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image" Target="../media/image13.png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audio" Target="../media/audio4.wav"/><Relationship Id="rId4" Type="http://schemas.openxmlformats.org/officeDocument/2006/relationships/image" Target="../media/image11.png"/><Relationship Id="rId9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8461" y="2845839"/>
            <a:ext cx="6907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9: Houses in the Future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Page 75</a:t>
            </a:r>
          </a:p>
        </p:txBody>
      </p:sp>
    </p:spTree>
    <p:extLst>
      <p:ext uri="{BB962C8B-B14F-4D97-AF65-F5344CB8AC3E}">
        <p14:creationId xmlns:p14="http://schemas.microsoft.com/office/powerpoint/2010/main" val="424297421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A5124-EE33-49A8-842F-B6A4AAF6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75" y="5634"/>
            <a:ext cx="1856248" cy="1299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283A5-1A48-4E2F-AEBF-5E576CC81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38" t="-1780"/>
          <a:stretch/>
        </p:blipFill>
        <p:spPr>
          <a:xfrm>
            <a:off x="4031226" y="1305007"/>
            <a:ext cx="4276682" cy="657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F04CE-2E0F-4B30-B3F1-D8AF6BBCA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369" y="2876399"/>
            <a:ext cx="4311089" cy="7512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89ECC0-B72A-4810-9D1B-987354F09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828" y="3894999"/>
            <a:ext cx="5532952" cy="562502"/>
          </a:xfrm>
          <a:prstGeom prst="rect">
            <a:avLst/>
          </a:prstGeom>
        </p:spPr>
      </p:pic>
      <p:sp>
        <p:nvSpPr>
          <p:cNvPr id="21" name="Rectangle 36">
            <a:hlinkClick r:id="" action="ppaction://noaction">
              <a:snd r:embed="rId8" name="CD2-TRACK 46.wav"/>
            </a:hlinkClick>
            <a:extLst>
              <a:ext uri="{FF2B5EF4-FFF2-40B4-BE49-F238E27FC236}">
                <a16:creationId xmlns:a16="http://schemas.microsoft.com/office/drawing/2014/main" id="{72956609-997F-41C7-81FD-4A61B231A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542" y="2722568"/>
            <a:ext cx="4919216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2" name="Rectangle 36">
            <a:hlinkClick r:id="" action="ppaction://noaction">
              <a:snd r:embed="rId9" name="printer.wav"/>
            </a:hlinkClick>
            <a:extLst>
              <a:ext uri="{FF2B5EF4-FFF2-40B4-BE49-F238E27FC236}">
                <a16:creationId xmlns:a16="http://schemas.microsoft.com/office/drawing/2014/main" id="{A6A7418E-DB10-4403-A496-9EECD8715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27" y="3832338"/>
            <a:ext cx="171474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36">
            <a:hlinkClick r:id="" action="ppaction://noaction">
              <a:snd r:embed="rId10" name="computer.wav"/>
            </a:hlinkClick>
            <a:extLst>
              <a:ext uri="{FF2B5EF4-FFF2-40B4-BE49-F238E27FC236}">
                <a16:creationId xmlns:a16="http://schemas.microsoft.com/office/drawing/2014/main" id="{5AF0244C-54E8-4EF6-94F5-8914E310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133" y="3822178"/>
            <a:ext cx="2203411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36">
            <a:hlinkClick r:id="" action="ppaction://noaction">
              <a:snd r:embed="rId11" name="robot.wav"/>
            </a:hlinkClick>
            <a:extLst>
              <a:ext uri="{FF2B5EF4-FFF2-40B4-BE49-F238E27FC236}">
                <a16:creationId xmlns:a16="http://schemas.microsoft.com/office/drawing/2014/main" id="{403DB1BF-37CA-4F88-8FB0-8BEFAFEEA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438" y="3812018"/>
            <a:ext cx="162625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" name="CD2-TRACK 46">
            <a:hlinkClick r:id="" action="ppaction://media"/>
            <a:extLst>
              <a:ext uri="{FF2B5EF4-FFF2-40B4-BE49-F238E27FC236}">
                <a16:creationId xmlns:a16="http://schemas.microsoft.com/office/drawing/2014/main" id="{C5CDF874-ABAF-2B31-6C18-FBC552487C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2721" y="2991818"/>
            <a:ext cx="635820" cy="6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D6EB2820-865F-47BA-B22B-2BB7FEB20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56126"/>
              </p:ext>
            </p:extLst>
          </p:nvPr>
        </p:nvGraphicFramePr>
        <p:xfrm>
          <a:off x="2762862" y="3480619"/>
          <a:ext cx="6784260" cy="24322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92130">
                  <a:extLst>
                    <a:ext uri="{9D8B030D-6E8A-4147-A177-3AD203B41FA5}">
                      <a16:colId xmlns:a16="http://schemas.microsoft.com/office/drawing/2014/main" val="3535515006"/>
                    </a:ext>
                  </a:extLst>
                </a:gridCol>
                <a:gridCol w="3392130">
                  <a:extLst>
                    <a:ext uri="{9D8B030D-6E8A-4147-A177-3AD203B41FA5}">
                      <a16:colId xmlns:a16="http://schemas.microsoft.com/office/drawing/2014/main" val="1467115432"/>
                    </a:ext>
                  </a:extLst>
                </a:gridCol>
              </a:tblGrid>
              <a:tr h="62733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</a:rPr>
                        <a:t>/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</a:rPr>
                        <a:t>/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113871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172397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251466"/>
                  </a:ext>
                </a:extLst>
              </a:tr>
              <a:tr h="597403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1440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A27497-D37F-46A6-ABC9-9991AF1A4485}"/>
              </a:ext>
            </a:extLst>
          </p:cNvPr>
          <p:cNvSpPr txBox="1"/>
          <p:nvPr/>
        </p:nvSpPr>
        <p:spPr>
          <a:xfrm>
            <a:off x="3283974" y="4031231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shor</a:t>
            </a:r>
            <a:r>
              <a:rPr lang="en-US" sz="3200" b="1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B65A9-A3EC-42A8-A925-B968DFA609FE}"/>
              </a:ext>
            </a:extLst>
          </p:cNvPr>
          <p:cNvSpPr txBox="1"/>
          <p:nvPr/>
        </p:nvSpPr>
        <p:spPr>
          <a:xfrm>
            <a:off x="3259397" y="4645746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wes</a:t>
            </a:r>
            <a:r>
              <a:rPr lang="en-US" sz="3200" b="1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46BCC-270A-4FD8-98AD-EDABE9E01FF8}"/>
              </a:ext>
            </a:extLst>
          </p:cNvPr>
          <p:cNvSpPr txBox="1"/>
          <p:nvPr/>
        </p:nvSpPr>
        <p:spPr>
          <a:xfrm>
            <a:off x="3283976" y="5309425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fores</a:t>
            </a:r>
            <a:r>
              <a:rPr lang="en-US" sz="3200" b="1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DF3F9-B341-42CD-81A1-3E67B7B8183B}"/>
              </a:ext>
            </a:extLst>
          </p:cNvPr>
          <p:cNvSpPr txBox="1"/>
          <p:nvPr/>
        </p:nvSpPr>
        <p:spPr>
          <a:xfrm>
            <a:off x="6199242" y="3986986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yar</a:t>
            </a:r>
            <a:r>
              <a:rPr lang="en-US" sz="3200"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D0592C-98D0-4CFF-8582-A588EFA3D546}"/>
              </a:ext>
            </a:extLst>
          </p:cNvPr>
          <p:cNvSpPr txBox="1"/>
          <p:nvPr/>
        </p:nvSpPr>
        <p:spPr>
          <a:xfrm>
            <a:off x="6125500" y="4621170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islan</a:t>
            </a:r>
            <a:r>
              <a:rPr lang="en-US" sz="3200"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B5556F-C447-43B2-BE0D-68A762AA1960}"/>
              </a:ext>
            </a:extLst>
          </p:cNvPr>
          <p:cNvSpPr txBox="1"/>
          <p:nvPr/>
        </p:nvSpPr>
        <p:spPr>
          <a:xfrm>
            <a:off x="6130416" y="5284848"/>
            <a:ext cx="27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sa</a:t>
            </a:r>
            <a:r>
              <a:rPr lang="en-US" sz="3200"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" name="Rectangle 36">
            <a:hlinkClick r:id="" action="ppaction://noaction">
              <a:snd r:embed="rId4" name="forest_Segment_0.wav"/>
            </a:hlinkClick>
            <a:extLst>
              <a:ext uri="{FF2B5EF4-FFF2-40B4-BE49-F238E27FC236}">
                <a16:creationId xmlns:a16="http://schemas.microsoft.com/office/drawing/2014/main" id="{9645631E-0F8E-4D1B-B0C6-6A33EF2C4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138" y="5341264"/>
            <a:ext cx="2308284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36">
            <a:hlinkClick r:id="" action="ppaction://noaction">
              <a:snd r:embed="rId6" name="island_Segment_0.wav"/>
            </a:hlinkClick>
            <a:extLst>
              <a:ext uri="{FF2B5EF4-FFF2-40B4-BE49-F238E27FC236}">
                <a16:creationId xmlns:a16="http://schemas.microsoft.com/office/drawing/2014/main" id="{7C032A53-FC35-472C-95B0-51B13C42E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704" y="4672669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6" name="Rectangle 36">
            <a:hlinkClick r:id="" action="ppaction://noaction">
              <a:snd r:embed="rId7" name="sad_Segment_0.wav"/>
            </a:hlinkClick>
            <a:extLst>
              <a:ext uri="{FF2B5EF4-FFF2-40B4-BE49-F238E27FC236}">
                <a16:creationId xmlns:a16="http://schemas.microsoft.com/office/drawing/2014/main" id="{5B9F17F4-49FF-44AB-879A-FFD74106B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291" y="5336349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5" name="yard_Segment_0.wav"/>
            </a:hlinkClick>
            <a:extLst>
              <a:ext uri="{FF2B5EF4-FFF2-40B4-BE49-F238E27FC236}">
                <a16:creationId xmlns:a16="http://schemas.microsoft.com/office/drawing/2014/main" id="{F687E95D-C40D-404A-995D-C12F9B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621" y="3989327"/>
            <a:ext cx="220340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36">
            <a:hlinkClick r:id="" action="ppaction://noaction">
              <a:snd r:embed="rId3" name="west_Segment_0.wav"/>
            </a:hlinkClick>
            <a:extLst>
              <a:ext uri="{FF2B5EF4-FFF2-40B4-BE49-F238E27FC236}">
                <a16:creationId xmlns:a16="http://schemas.microsoft.com/office/drawing/2014/main" id="{49CFD21E-42AE-4B5D-8546-1A3C64B0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79" y="4643174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2" name="short_Segment_0.wav"/>
            </a:hlinkClick>
            <a:extLst>
              <a:ext uri="{FF2B5EF4-FFF2-40B4-BE49-F238E27FC236}">
                <a16:creationId xmlns:a16="http://schemas.microsoft.com/office/drawing/2014/main" id="{E15EA05D-056F-4C37-AB11-814478C2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695" y="3969664"/>
            <a:ext cx="231713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C8585-5C3C-40DD-BDE3-56B126BAC2C7}"/>
              </a:ext>
            </a:extLst>
          </p:cNvPr>
          <p:cNvSpPr txBox="1"/>
          <p:nvPr/>
        </p:nvSpPr>
        <p:spPr>
          <a:xfrm>
            <a:off x="1968484" y="2181054"/>
            <a:ext cx="8148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repeat the words.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Pay attention to the sounds: /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rgbClr val="0070C0"/>
                </a:solidFill>
              </a:rPr>
              <a:t>/ and /</a:t>
            </a:r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dirty="0">
                <a:solidFill>
                  <a:srgbClr val="0070C0"/>
                </a:solidFill>
              </a:rPr>
              <a:t>/.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609C26-65DE-47DF-91A7-C19A4C4F1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693" y="5634"/>
            <a:ext cx="1856248" cy="12993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153136-539D-4490-A39C-A236B1949F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38" t="-1780"/>
          <a:stretch/>
        </p:blipFill>
        <p:spPr>
          <a:xfrm>
            <a:off x="4100048" y="1324671"/>
            <a:ext cx="4276682" cy="6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rest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r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slan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d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14" grpId="0" animBg="1"/>
      <p:bldP spid="23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0" y="337574"/>
            <a:ext cx="9144001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3386" y="3722211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DD279E-132E-4F3F-A622-8319D109F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127"/>
          <a:stretch/>
        </p:blipFill>
        <p:spPr>
          <a:xfrm>
            <a:off x="5988638" y="266213"/>
            <a:ext cx="6100621" cy="103581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5C93C-C028-4BE8-8C89-F294DE0D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1" y="790283"/>
            <a:ext cx="5888489" cy="951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8BE8C-0EDA-43B3-9CC8-8362F36FE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66"/>
          <a:stretch/>
        </p:blipFill>
        <p:spPr>
          <a:xfrm>
            <a:off x="243821" y="325120"/>
            <a:ext cx="3386247" cy="471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40B001-BF31-476C-A030-57EAF29CE5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4030" r="2449"/>
          <a:stretch/>
        </p:blipFill>
        <p:spPr>
          <a:xfrm>
            <a:off x="47152" y="1746609"/>
            <a:ext cx="12063567" cy="49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9827E-81AD-42F7-AFF4-D2FE15AFF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73"/>
          <a:stretch/>
        </p:blipFill>
        <p:spPr>
          <a:xfrm>
            <a:off x="204682" y="329215"/>
            <a:ext cx="6583911" cy="79566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71CEF6-4CD0-454D-85B6-F326F47A93C2}"/>
              </a:ext>
            </a:extLst>
          </p:cNvPr>
          <p:cNvSpPr/>
          <p:nvPr/>
        </p:nvSpPr>
        <p:spPr>
          <a:xfrm>
            <a:off x="205486" y="1312194"/>
            <a:ext cx="7017249" cy="92669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What will __________ like in the future?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B74E97-BF18-4CA4-9F5F-D78BB9B884C9}"/>
              </a:ext>
            </a:extLst>
          </p:cNvPr>
          <p:cNvSpPr/>
          <p:nvPr/>
        </p:nvSpPr>
        <p:spPr>
          <a:xfrm>
            <a:off x="1592826" y="2952134"/>
            <a:ext cx="4478593" cy="926690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think ……… </a:t>
            </a:r>
            <a:r>
              <a:rPr lang="en-US" sz="3200" b="1" dirty="0">
                <a:solidFill>
                  <a:srgbClr val="FF0000"/>
                </a:solidFill>
              </a:rPr>
              <a:t>might </a:t>
            </a:r>
            <a:r>
              <a:rPr lang="en-US" sz="3200" dirty="0">
                <a:solidFill>
                  <a:srgbClr val="0070C0"/>
                </a:solidFill>
              </a:rPr>
              <a:t>………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2B5177E-BC76-4A65-9367-5AB49665B47F}"/>
              </a:ext>
            </a:extLst>
          </p:cNvPr>
          <p:cNvSpPr/>
          <p:nvPr/>
        </p:nvSpPr>
        <p:spPr>
          <a:xfrm>
            <a:off x="525525" y="4808965"/>
            <a:ext cx="5845844" cy="963564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I think…….. </a:t>
            </a:r>
            <a:r>
              <a:rPr lang="en-US" sz="3200" b="1" dirty="0">
                <a:solidFill>
                  <a:srgbClr val="FF0000"/>
                </a:solidFill>
              </a:rPr>
              <a:t>might not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………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4C749E30-57F4-4672-8FA2-6453A19685F6}"/>
              </a:ext>
            </a:extLst>
          </p:cNvPr>
          <p:cNvSpPr/>
          <p:nvPr/>
        </p:nvSpPr>
        <p:spPr>
          <a:xfrm>
            <a:off x="6822041" y="2479494"/>
            <a:ext cx="5268017" cy="3208465"/>
          </a:xfrm>
          <a:prstGeom prst="irregularSeal1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Eras Light ITC" panose="020B0402030504020804" pitchFamily="34" charset="0"/>
              </a:rPr>
              <a:t>Be creative!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D650C5-85EE-4067-A928-E30A23B8333D}"/>
              </a:ext>
            </a:extLst>
          </p:cNvPr>
          <p:cNvSpPr/>
          <p:nvPr/>
        </p:nvSpPr>
        <p:spPr>
          <a:xfrm>
            <a:off x="6552618" y="2471820"/>
            <a:ext cx="5590220" cy="34275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2" y="285136"/>
            <a:ext cx="9242323" cy="6122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7415" y="2930773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65" y="165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3F989-B2E1-4B4F-B554-A096E1325532}"/>
              </a:ext>
            </a:extLst>
          </p:cNvPr>
          <p:cNvSpPr txBox="1"/>
          <p:nvPr/>
        </p:nvSpPr>
        <p:spPr>
          <a:xfrm>
            <a:off x="188843" y="661284"/>
            <a:ext cx="11886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</a:rPr>
              <a:t>Work </a:t>
            </a:r>
            <a:r>
              <a:rPr lang="en-US" sz="3200" b="1" dirty="0">
                <a:solidFill>
                  <a:srgbClr val="0070C0"/>
                </a:solidFill>
              </a:rPr>
              <a:t>alone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Write </a:t>
            </a:r>
            <a:r>
              <a:rPr lang="en-US" sz="3200" b="1" dirty="0">
                <a:solidFill>
                  <a:srgbClr val="FF0000"/>
                </a:solidFill>
              </a:rPr>
              <a:t>four differences </a:t>
            </a:r>
            <a:r>
              <a:rPr lang="en-US" sz="3200" b="1" dirty="0">
                <a:solidFill>
                  <a:srgbClr val="0070C0"/>
                </a:solidFill>
              </a:rPr>
              <a:t>between </a:t>
            </a:r>
            <a:r>
              <a:rPr lang="en-US" sz="3200" b="1" dirty="0">
                <a:solidFill>
                  <a:srgbClr val="FF0000"/>
                </a:solidFill>
              </a:rPr>
              <a:t>homes now </a:t>
            </a:r>
            <a:r>
              <a:rPr lang="en-US" sz="3200" b="1" dirty="0">
                <a:solidFill>
                  <a:srgbClr val="0070C0"/>
                </a:solidFill>
              </a:rPr>
              <a:t>and </a:t>
            </a:r>
            <a:r>
              <a:rPr lang="en-US" sz="3200" b="1" dirty="0">
                <a:solidFill>
                  <a:srgbClr val="FF0000"/>
                </a:solidFill>
              </a:rPr>
              <a:t>homes in the future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Note them below.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8ECC4-52EA-4B42-9063-0940D9D6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064" y="275342"/>
            <a:ext cx="5209871" cy="68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7428B-7B31-44E3-B999-178951E83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394"/>
          <a:stretch/>
        </p:blipFill>
        <p:spPr>
          <a:xfrm>
            <a:off x="948557" y="2256617"/>
            <a:ext cx="10294884" cy="4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5" y="21976"/>
            <a:ext cx="195444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3F989-B2E1-4B4F-B554-A096E1325532}"/>
              </a:ext>
            </a:extLst>
          </p:cNvPr>
          <p:cNvSpPr txBox="1"/>
          <p:nvPr/>
        </p:nvSpPr>
        <p:spPr>
          <a:xfrm>
            <a:off x="216310" y="747251"/>
            <a:ext cx="118590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You're planning an article for Teen World Magazine on how homes will be different in the future.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Discuss</a:t>
            </a:r>
            <a:r>
              <a:rPr lang="en-US" sz="3200" b="1" dirty="0">
                <a:solidFill>
                  <a:srgbClr val="0070C0"/>
                </a:solidFill>
              </a:rPr>
              <a:t> with a partner and </a:t>
            </a:r>
            <a:r>
              <a:rPr lang="en-US" sz="3200" b="1" dirty="0">
                <a:solidFill>
                  <a:srgbClr val="FF0000"/>
                </a:solidFill>
              </a:rPr>
              <a:t>choose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four differences </a:t>
            </a:r>
            <a:r>
              <a:rPr lang="en-US" sz="3200" b="1" dirty="0">
                <a:solidFill>
                  <a:srgbClr val="0070C0"/>
                </a:solidFill>
              </a:rPr>
              <a:t>you want to write about. Note them below.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8ECC4-52EA-4B42-9063-0940D9D6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064" y="19704"/>
            <a:ext cx="5209871" cy="68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7428B-7B31-44E3-B999-178951E83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394"/>
          <a:stretch/>
        </p:blipFill>
        <p:spPr>
          <a:xfrm>
            <a:off x="948557" y="2758061"/>
            <a:ext cx="10294884" cy="4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5" y="21976"/>
            <a:ext cx="195444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3F989-B2E1-4B4F-B554-A096E1325532}"/>
              </a:ext>
            </a:extLst>
          </p:cNvPr>
          <p:cNvSpPr txBox="1"/>
          <p:nvPr/>
        </p:nvSpPr>
        <p:spPr>
          <a:xfrm>
            <a:off x="216310" y="747251"/>
            <a:ext cx="118590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Compare your answers with another pair. Did you choose the same things?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8ECC4-52EA-4B42-9063-0940D9D6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064" y="19704"/>
            <a:ext cx="5209871" cy="68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7428B-7B31-44E3-B999-178951E83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394"/>
          <a:stretch/>
        </p:blipFill>
        <p:spPr>
          <a:xfrm>
            <a:off x="948557" y="2020639"/>
            <a:ext cx="10294884" cy="4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4FDF1E-C22F-41C2-B0BC-522122B73950}"/>
              </a:ext>
            </a:extLst>
          </p:cNvPr>
          <p:cNvSpPr/>
          <p:nvPr/>
        </p:nvSpPr>
        <p:spPr>
          <a:xfrm>
            <a:off x="33309" y="314631"/>
            <a:ext cx="1884786" cy="3932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33CABA-0649-4213-B0BA-33CFAC5C0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064" y="9872"/>
            <a:ext cx="5209871" cy="680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D023C9-29B1-4542-AB3D-F690C523F7A9}"/>
              </a:ext>
            </a:extLst>
          </p:cNvPr>
          <p:cNvSpPr txBox="1"/>
          <p:nvPr/>
        </p:nvSpPr>
        <p:spPr>
          <a:xfrm>
            <a:off x="216310" y="747251"/>
            <a:ext cx="118590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Tell the class </a:t>
            </a:r>
            <a:r>
              <a:rPr lang="en-US" sz="3200" b="1" dirty="0">
                <a:solidFill>
                  <a:srgbClr val="FF0000"/>
                </a:solidFill>
              </a:rPr>
              <a:t>ONE difference </a:t>
            </a:r>
            <a:r>
              <a:rPr lang="en-US" sz="3200" b="1" dirty="0">
                <a:solidFill>
                  <a:srgbClr val="0070C0"/>
                </a:solidFill>
              </a:rPr>
              <a:t>between</a:t>
            </a:r>
            <a:r>
              <a:rPr lang="en-US" sz="3200" b="1" dirty="0">
                <a:solidFill>
                  <a:srgbClr val="FF0000"/>
                </a:solidFill>
              </a:rPr>
              <a:t> homes now </a:t>
            </a:r>
            <a:r>
              <a:rPr lang="en-US" sz="3200" b="1" dirty="0">
                <a:solidFill>
                  <a:srgbClr val="0070C0"/>
                </a:solidFill>
              </a:rPr>
              <a:t>and </a:t>
            </a:r>
            <a:r>
              <a:rPr lang="en-US" sz="3200" b="1" dirty="0">
                <a:solidFill>
                  <a:srgbClr val="FF0000"/>
                </a:solidFill>
              </a:rPr>
              <a:t>homes in the future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66478-E8A9-4084-87F0-0C949EB1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394"/>
          <a:stretch/>
        </p:blipFill>
        <p:spPr>
          <a:xfrm>
            <a:off x="948557" y="2020639"/>
            <a:ext cx="10294884" cy="4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83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72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AB70C-1725-4BC9-8237-E9E7A8598C9B}"/>
              </a:ext>
            </a:extLst>
          </p:cNvPr>
          <p:cNvSpPr txBox="1"/>
          <p:nvPr/>
        </p:nvSpPr>
        <p:spPr>
          <a:xfrm>
            <a:off x="127819" y="755376"/>
            <a:ext cx="1194751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Write </a:t>
            </a:r>
            <a:r>
              <a:rPr lang="en-US" sz="3200" b="1" dirty="0">
                <a:solidFill>
                  <a:srgbClr val="002060"/>
                </a:solidFill>
              </a:rPr>
              <a:t>TWO differences between</a:t>
            </a:r>
            <a:r>
              <a:rPr lang="en-US" sz="3200" b="1" dirty="0">
                <a:solidFill>
                  <a:srgbClr val="FF0000"/>
                </a:solidFill>
              </a:rPr>
              <a:t> homes now </a:t>
            </a:r>
            <a:r>
              <a:rPr lang="en-US" sz="3200" b="1" dirty="0">
                <a:solidFill>
                  <a:srgbClr val="002060"/>
                </a:solidFill>
              </a:rPr>
              <a:t>and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homes in the future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endParaRPr lang="en-US" sz="3200" b="1" i="0" dirty="0">
              <a:solidFill>
                <a:srgbClr val="002060"/>
              </a:solidFill>
              <a:effectLst/>
            </a:endParaRPr>
          </a:p>
          <a:p>
            <a:endParaRPr lang="en-US" sz="3200" b="1" i="0" dirty="0">
              <a:solidFill>
                <a:srgbClr val="00206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002060"/>
                </a:solidFill>
              </a:rPr>
              <a:t>For example: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- Now, we </a:t>
            </a:r>
            <a:r>
              <a:rPr lang="en-US" sz="3200" b="1" dirty="0">
                <a:solidFill>
                  <a:srgbClr val="0070C0"/>
                </a:solidFill>
              </a:rPr>
              <a:t>have</a:t>
            </a:r>
            <a:r>
              <a:rPr lang="en-US" sz="3200" dirty="0">
                <a:solidFill>
                  <a:srgbClr val="0070C0"/>
                </a:solidFill>
              </a:rPr>
              <a:t> pet cats and dogs. In the future, we </a:t>
            </a:r>
            <a:r>
              <a:rPr lang="en-US" sz="3200" b="1" dirty="0">
                <a:solidFill>
                  <a:srgbClr val="0070C0"/>
                </a:solidFill>
              </a:rPr>
              <a:t>might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have</a:t>
            </a:r>
            <a:r>
              <a:rPr lang="en-US" sz="3200" dirty="0">
                <a:solidFill>
                  <a:srgbClr val="0070C0"/>
                </a:solidFill>
              </a:rPr>
              <a:t> 	robot pets.	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</a:rPr>
              <a:t>	1. ________________________________________________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</a:rPr>
              <a:t>	2. ________________________________________________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3DA01-9F4B-4CD6-9E29-584DDFFFE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29" y="-94783"/>
            <a:ext cx="4472148" cy="91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A2544-EC28-483E-83C2-021108435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394" b="72047"/>
          <a:stretch/>
        </p:blipFill>
        <p:spPr>
          <a:xfrm>
            <a:off x="2358593" y="1455875"/>
            <a:ext cx="9795229" cy="9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32"/>
            <a:ext cx="8987340" cy="61277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Final sounds /t/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7" y="1815293"/>
            <a:ext cx="633430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The differences between homes now and homes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7516" y="280114"/>
            <a:ext cx="3362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40" y="1370387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saying words with the sound /t/.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writing sentences about the differences between homes now and those in the future.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76,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Pronounce the /t/ sounds.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Talk and write about the differences between homes now and homes in the future.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42797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64"/>
            <a:ext cx="8963086" cy="6111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0791" y="337523"/>
            <a:ext cx="8639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5659" y="1399352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A. future		B. printer 		C. device 		D. robot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fjuːtʃər</a:t>
            </a:r>
            <a:r>
              <a:rPr lang="en-US" sz="4800" dirty="0">
                <a:solidFill>
                  <a:srgbClr val="FF0000"/>
                </a:solidFill>
              </a:rPr>
              <a:t>/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prɪntər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 err="1">
                <a:solidFill>
                  <a:srgbClr val="FF0000"/>
                </a:solidFill>
              </a:rPr>
              <a:t>dɪˈvaɪs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roʊbɑːt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31430" y="1399352"/>
            <a:ext cx="569167" cy="661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19201" y="2956011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A. discuss 	B. explain 		C. repeat 		D. practice</a:t>
            </a:r>
          </a:p>
          <a:p>
            <a:r>
              <a:rPr lang="en-US" sz="3200" dirty="0"/>
              <a:t>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dɪˈskʌs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 err="1">
                <a:solidFill>
                  <a:srgbClr val="FF0000"/>
                </a:solidFill>
              </a:rPr>
              <a:t>ɪkˈspleɪn</a:t>
            </a:r>
            <a:r>
              <a:rPr lang="en-US" sz="4800" dirty="0">
                <a:solidFill>
                  <a:srgbClr val="FF0000"/>
                </a:solidFill>
              </a:rPr>
              <a:t>/       /</a:t>
            </a:r>
            <a:r>
              <a:rPr lang="en-US" sz="3200" dirty="0" err="1">
                <a:solidFill>
                  <a:srgbClr val="FF0000"/>
                </a:solidFill>
              </a:rPr>
              <a:t>rɪˈpiːt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præktɪs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352385" y="2932680"/>
            <a:ext cx="569167" cy="661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19201" y="4615304"/>
            <a:ext cx="11131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A. correct 	B. modern 		C. noisy 		D. crowded</a:t>
            </a:r>
          </a:p>
          <a:p>
            <a:r>
              <a:rPr lang="en-US" sz="3200" dirty="0"/>
              <a:t>   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kəˈrekt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mɑːdərn</a:t>
            </a:r>
            <a:r>
              <a:rPr lang="en-US" sz="4800" dirty="0">
                <a:solidFill>
                  <a:srgbClr val="FF0000"/>
                </a:solidFill>
              </a:rPr>
              <a:t>/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nɔɪzi</a:t>
            </a:r>
            <a:r>
              <a:rPr lang="en-US" sz="4800" dirty="0">
                <a:solidFill>
                  <a:srgbClr val="FF0000"/>
                </a:solidFill>
              </a:rPr>
              <a:t>/      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kraʊdɪd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1799" y="4512670"/>
            <a:ext cx="569167" cy="661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ttle	B.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ttery	         C.  vill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ge		D. fl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shlight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kick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B. cri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C.  mov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D. play</a:t>
            </a:r>
            <a:r>
              <a:rPr lang="en-US" sz="3200" u="sng" dirty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</a:t>
            </a:r>
            <a:r>
              <a:rPr lang="en-US" sz="3200" u="sng" dirty="0">
                <a:latin typeface="+mj-lt"/>
              </a:rPr>
              <a:t>st</a:t>
            </a:r>
            <a:r>
              <a:rPr lang="en-US" sz="3200" dirty="0">
                <a:latin typeface="+mj-lt"/>
              </a:rPr>
              <a:t>ation	 B. que</a:t>
            </a:r>
            <a:r>
              <a:rPr lang="en-US" sz="3200" u="sng" dirty="0">
                <a:latin typeface="+mj-lt"/>
              </a:rPr>
              <a:t>st</a:t>
            </a:r>
            <a:r>
              <a:rPr lang="en-US" sz="3200" dirty="0">
                <a:latin typeface="+mj-lt"/>
              </a:rPr>
              <a:t>ion	 C. fore</a:t>
            </a:r>
            <a:r>
              <a:rPr lang="en-US" sz="3200" u="sng" dirty="0">
                <a:latin typeface="+mj-lt"/>
              </a:rPr>
              <a:t>st</a:t>
            </a:r>
            <a:r>
              <a:rPr lang="en-US" sz="3200" dirty="0">
                <a:latin typeface="+mj-lt"/>
              </a:rPr>
              <a:t>	          D. </a:t>
            </a:r>
            <a:r>
              <a:rPr lang="en-US" sz="3200" u="sng" dirty="0">
                <a:latin typeface="+mj-lt"/>
              </a:rPr>
              <a:t>st</a:t>
            </a:r>
            <a:r>
              <a:rPr lang="en-US" sz="3200" dirty="0">
                <a:latin typeface="+mj-lt"/>
              </a:rPr>
              <a:t>udent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591645" y="139373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9709" y="3407748"/>
            <a:ext cx="480098" cy="579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2893855" y="535546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6996" y="170839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bætl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43817" y="1651912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bætəri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943600" y="1690064"/>
            <a:ext cx="227548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vɪlɪdʒ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95589" y="1700977"/>
            <a:ext cx="195923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flæʃlaɪt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360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kɪkt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3242" y="371773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kraɪd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16309" y="373128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muːvd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77337" y="3749944"/>
            <a:ext cx="14956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pleɪd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1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steɪʃən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76917" y="56728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kwestʃən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80114" y="5597449"/>
            <a:ext cx="253309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fɔːrɪst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96642" y="5638838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stuːdənt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866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A6820-E675-48BB-85CD-A6D5D3415F2C}"/>
              </a:ext>
            </a:extLst>
          </p:cNvPr>
          <p:cNvSpPr txBox="1"/>
          <p:nvPr/>
        </p:nvSpPr>
        <p:spPr>
          <a:xfrm>
            <a:off x="129850" y="194937"/>
            <a:ext cx="6939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Talk about yourselves in the future.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07EDCAA-5469-4832-A792-6A7A13343C1A}"/>
              </a:ext>
            </a:extLst>
          </p:cNvPr>
          <p:cNvSpPr/>
          <p:nvPr/>
        </p:nvSpPr>
        <p:spPr>
          <a:xfrm>
            <a:off x="294965" y="1737850"/>
            <a:ext cx="7698553" cy="717115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</a:t>
            </a:r>
            <a:r>
              <a:rPr lang="en-US" sz="3200" dirty="0">
                <a:solidFill>
                  <a:srgbClr val="FF0000"/>
                </a:solidFill>
              </a:rPr>
              <a:t> do you think </a:t>
            </a:r>
            <a:r>
              <a:rPr lang="en-US" sz="3200" b="1" dirty="0">
                <a:solidFill>
                  <a:srgbClr val="FF0000"/>
                </a:solidFill>
              </a:rPr>
              <a:t>you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will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do</a:t>
            </a:r>
            <a:r>
              <a:rPr lang="en-US" sz="3200" dirty="0">
                <a:solidFill>
                  <a:srgbClr val="FF0000"/>
                </a:solidFill>
              </a:rPr>
              <a:t> in the future?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3992599-5973-470C-9BFE-8DF329BEC9E5}"/>
              </a:ext>
            </a:extLst>
          </p:cNvPr>
          <p:cNvSpPr/>
          <p:nvPr/>
        </p:nvSpPr>
        <p:spPr>
          <a:xfrm>
            <a:off x="2394158" y="4100165"/>
            <a:ext cx="3232675" cy="855296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b="1" dirty="0">
                <a:solidFill>
                  <a:srgbClr val="FF0000"/>
                </a:solidFill>
              </a:rPr>
              <a:t>will</a:t>
            </a:r>
            <a:r>
              <a:rPr lang="en-US" sz="3200" dirty="0">
                <a:solidFill>
                  <a:srgbClr val="FF0000"/>
                </a:solidFill>
              </a:rPr>
              <a:t> probably ….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7BD9E0-DBCB-4DCC-B62D-CE13646E7BE8}"/>
              </a:ext>
            </a:extLst>
          </p:cNvPr>
          <p:cNvSpPr/>
          <p:nvPr/>
        </p:nvSpPr>
        <p:spPr>
          <a:xfrm>
            <a:off x="1356847" y="2906821"/>
            <a:ext cx="6633366" cy="717115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will you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be like</a:t>
            </a:r>
            <a:r>
              <a:rPr lang="en-US" sz="3200" dirty="0">
                <a:solidFill>
                  <a:srgbClr val="FF0000"/>
                </a:solidFill>
              </a:rPr>
              <a:t> in the future?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FA82FE2-913C-4A45-B52C-F48110D2E12F}"/>
              </a:ext>
            </a:extLst>
          </p:cNvPr>
          <p:cNvSpPr/>
          <p:nvPr/>
        </p:nvSpPr>
        <p:spPr>
          <a:xfrm>
            <a:off x="752166" y="5306639"/>
            <a:ext cx="3232675" cy="800474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think I </a:t>
            </a:r>
            <a:r>
              <a:rPr lang="en-US" sz="3200" b="1" dirty="0">
                <a:solidFill>
                  <a:srgbClr val="FF0000"/>
                </a:solidFill>
              </a:rPr>
              <a:t>might</a:t>
            </a:r>
            <a:r>
              <a:rPr lang="en-US" sz="3200" dirty="0">
                <a:solidFill>
                  <a:srgbClr val="FF0000"/>
                </a:solidFill>
              </a:rPr>
              <a:t> ….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3B70AD9-AFC3-4911-BCD3-543527857DF8}"/>
              </a:ext>
            </a:extLst>
          </p:cNvPr>
          <p:cNvSpPr/>
          <p:nvPr/>
        </p:nvSpPr>
        <p:spPr>
          <a:xfrm>
            <a:off x="4994799" y="5225959"/>
            <a:ext cx="3232675" cy="800474"/>
          </a:xfrm>
          <a:prstGeom prst="wedgeRound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b="1" dirty="0">
                <a:solidFill>
                  <a:srgbClr val="FF0000"/>
                </a:solidFill>
              </a:rPr>
              <a:t>might not</a:t>
            </a:r>
            <a:r>
              <a:rPr lang="en-US" sz="3200" dirty="0">
                <a:solidFill>
                  <a:srgbClr val="FF0000"/>
                </a:solidFill>
              </a:rPr>
              <a:t> ….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BFC55E8-6CEE-40E5-95ED-29D82CE13A12}"/>
              </a:ext>
            </a:extLst>
          </p:cNvPr>
          <p:cNvSpPr/>
          <p:nvPr/>
        </p:nvSpPr>
        <p:spPr>
          <a:xfrm flipH="1">
            <a:off x="8170605" y="835742"/>
            <a:ext cx="3932905" cy="3859911"/>
          </a:xfrm>
          <a:prstGeom prst="irregularSeal1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5400" spc="-100" dirty="0">
                <a:solidFill>
                  <a:srgbClr val="00B050"/>
                </a:solidFill>
                <a:latin typeface="French Script MT" panose="03020402040607040605" pitchFamily="66" charset="0"/>
              </a:rPr>
              <a:t>Be creative!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805219-05BF-4849-8C33-125473DAACFE}"/>
              </a:ext>
            </a:extLst>
          </p:cNvPr>
          <p:cNvSpPr txBox="1"/>
          <p:nvPr/>
        </p:nvSpPr>
        <p:spPr>
          <a:xfrm>
            <a:off x="8160773" y="835744"/>
            <a:ext cx="4021395" cy="396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2E7E8-25EC-44D0-B3CB-A1AA30BEE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28" y="285135"/>
            <a:ext cx="9291485" cy="6194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FE3B0-C152-4179-8903-A2AD4182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b="10573"/>
          <a:stretch/>
        </p:blipFill>
        <p:spPr>
          <a:xfrm>
            <a:off x="1220527" y="320406"/>
            <a:ext cx="8527551" cy="13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78CF7E-D25B-4A23-B0EC-1BFE96716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04" y="4111311"/>
            <a:ext cx="5532952" cy="562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DB13B-839D-4DBC-8221-273AA8D14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15" y="2557444"/>
            <a:ext cx="7154995" cy="119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A5124-EE33-49A8-842F-B6A4AAF63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875" y="5634"/>
            <a:ext cx="1856248" cy="1299373"/>
          </a:xfrm>
          <a:prstGeom prst="rect">
            <a:avLst/>
          </a:prstGeom>
        </p:spPr>
      </p:pic>
      <p:sp>
        <p:nvSpPr>
          <p:cNvPr id="10" name="Rectangle 36">
            <a:hlinkClick r:id="" action="ppaction://noaction">
              <a:snd r:embed="rId7" name="CD2-TRACK 46.wav"/>
            </a:hlinkClick>
            <a:extLst>
              <a:ext uri="{FF2B5EF4-FFF2-40B4-BE49-F238E27FC236}">
                <a16:creationId xmlns:a16="http://schemas.microsoft.com/office/drawing/2014/main" id="{9E280C1A-1DED-4846-929C-128BF14E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618" y="2938880"/>
            <a:ext cx="4919216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8" name="printer.wav"/>
            </a:hlinkClick>
            <a:extLst>
              <a:ext uri="{FF2B5EF4-FFF2-40B4-BE49-F238E27FC236}">
                <a16:creationId xmlns:a16="http://schemas.microsoft.com/office/drawing/2014/main" id="{E15EA05D-056F-4C37-AB11-814478C2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803" y="4048650"/>
            <a:ext cx="1714745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9" name="computer.wav"/>
            </a:hlinkClick>
            <a:extLst>
              <a:ext uri="{FF2B5EF4-FFF2-40B4-BE49-F238E27FC236}">
                <a16:creationId xmlns:a16="http://schemas.microsoft.com/office/drawing/2014/main" id="{F687E95D-C40D-404A-995D-C12F9B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209" y="4038490"/>
            <a:ext cx="2203411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10" name="robot.wav"/>
            </a:hlinkClick>
            <a:extLst>
              <a:ext uri="{FF2B5EF4-FFF2-40B4-BE49-F238E27FC236}">
                <a16:creationId xmlns:a16="http://schemas.microsoft.com/office/drawing/2014/main" id="{9532234C-F095-4012-A3CA-8EA3EFB2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514" y="4028330"/>
            <a:ext cx="162625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1145E-D9C5-4321-AF69-A427C4D4CF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447" y="1473822"/>
            <a:ext cx="4856433" cy="646040"/>
          </a:xfrm>
          <a:prstGeom prst="rect">
            <a:avLst/>
          </a:prstGeom>
        </p:spPr>
      </p:pic>
      <p:pic>
        <p:nvPicPr>
          <p:cNvPr id="2" name="CD2-TRACK 46">
            <a:hlinkClick r:id="" action="ppaction://media"/>
            <a:extLst>
              <a:ext uri="{FF2B5EF4-FFF2-40B4-BE49-F238E27FC236}">
                <a16:creationId xmlns:a16="http://schemas.microsoft.com/office/drawing/2014/main" id="{361DB7D8-E9D7-C347-01FD-DDDECF87E9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635820" cy="6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6823</TotalTime>
  <Words>652</Words>
  <Application>Microsoft Office PowerPoint</Application>
  <PresentationFormat>Widescreen</PresentationFormat>
  <Paragraphs>118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Eras Light ITC</vt:lpstr>
      <vt:lpstr>French Script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170</cp:revision>
  <dcterms:created xsi:type="dcterms:W3CDTF">2020-12-08T03:17:05Z</dcterms:created>
  <dcterms:modified xsi:type="dcterms:W3CDTF">2023-07-29T04:03:51Z</dcterms:modified>
</cp:coreProperties>
</file>