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activeX/activeX4.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38"/>
  </p:notesMasterIdLst>
  <p:sldIdLst>
    <p:sldId id="257" r:id="rId3"/>
    <p:sldId id="261" r:id="rId4"/>
    <p:sldId id="260" r:id="rId5"/>
    <p:sldId id="276" r:id="rId6"/>
    <p:sldId id="279" r:id="rId7"/>
    <p:sldId id="278" r:id="rId8"/>
    <p:sldId id="265" r:id="rId9"/>
    <p:sldId id="2007577192" r:id="rId10"/>
    <p:sldId id="280" r:id="rId11"/>
    <p:sldId id="281" r:id="rId12"/>
    <p:sldId id="262" r:id="rId13"/>
    <p:sldId id="282" r:id="rId14"/>
    <p:sldId id="283" r:id="rId15"/>
    <p:sldId id="268" r:id="rId16"/>
    <p:sldId id="284" r:id="rId17"/>
    <p:sldId id="285" r:id="rId18"/>
    <p:sldId id="286" r:id="rId19"/>
    <p:sldId id="287" r:id="rId20"/>
    <p:sldId id="288" r:id="rId21"/>
    <p:sldId id="289" r:id="rId22"/>
    <p:sldId id="269" r:id="rId23"/>
    <p:sldId id="270" r:id="rId24"/>
    <p:sldId id="271" r:id="rId25"/>
    <p:sldId id="290" r:id="rId26"/>
    <p:sldId id="291" r:id="rId27"/>
    <p:sldId id="273" r:id="rId28"/>
    <p:sldId id="275" r:id="rId29"/>
    <p:sldId id="2007577188" r:id="rId30"/>
    <p:sldId id="2007577189" r:id="rId31"/>
    <p:sldId id="2007577190" r:id="rId32"/>
    <p:sldId id="292" r:id="rId33"/>
    <p:sldId id="293" r:id="rId34"/>
    <p:sldId id="2007577187" r:id="rId35"/>
    <p:sldId id="340" r:id="rId36"/>
    <p:sldId id="20075771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18172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24</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26</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27</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6</a:t>
            </a:fld>
            <a:endParaRPr lang="en-US"/>
          </a:p>
        </p:txBody>
      </p:sp>
    </p:spTree>
    <p:extLst>
      <p:ext uri="{BB962C8B-B14F-4D97-AF65-F5344CB8AC3E}">
        <p14:creationId xmlns:p14="http://schemas.microsoft.com/office/powerpoint/2010/main" val="232291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0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8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67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1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8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89513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7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7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6.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F0F8EC8-F346-E4C7-5835-F140A32C5B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0" r:id="rId7"/>
    <p:sldLayoutId id="2147483691" r:id="rId8"/>
    <p:sldLayoutId id="2147483692" r:id="rId9"/>
    <p:sldLayoutId id="214748369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01651C8-F058-3FF4-F1A7-70401A32E1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34.wm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35.w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36.w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37.w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1.xml"/><Relationship Id="rId1" Type="http://schemas.openxmlformats.org/officeDocument/2006/relationships/control" Target="../activeX/activeX5.xml"/><Relationship Id="rId5" Type="http://schemas.openxmlformats.org/officeDocument/2006/relationships/image" Target="../media/image55.wmf"/><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a16="http://schemas.microsoft.com/office/drawing/2014/main"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a16="http://schemas.microsoft.com/office/drawing/2014/main"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Tree>
    <p:extLst>
      <p:ext uri="{BB962C8B-B14F-4D97-AF65-F5344CB8AC3E}">
        <p14:creationId xmlns:p14="http://schemas.microsoft.com/office/powerpoint/2010/main" val="231173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Thời gian trôi qua, cậu bé lớn khôn. Bạn bè anh đều tiếp quản công việc của cha mẹ mình. Còn anh vẫn giữ nguyên tình yêu với biển,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năm sau, khi đã là một thuyền trưởng, anh trở về thăm cha. Nhìn anh tràn trề sinh lực, sắc mặt tươi tắn, bờ vai to khoẻ, người cha cảm động rơi nước mắt:</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trai, bằng lòng kiên trì, con đã chứng minh được ước mơ của con không phải là hão huyền. Cha đã sai rồi.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Thuyền trưởng cao lớn cũng rơi lệ. Đó là những giọt nước mắt của niềm tự hào, hạnh phúc.</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 </a:t>
            </a:r>
            <a:r>
              <a:rPr lang="vi-VN" sz="2400" b="0" i="0" dirty="0">
                <a:solidFill>
                  <a:srgbClr val="000000"/>
                </a:solidFill>
                <a:effectLst/>
                <a:latin typeface="Cambria" panose="02040503050406030204" pitchFamily="18" charset="0"/>
                <a:ea typeface="Cambria" panose="02040503050406030204" pitchFamily="18" charset="0"/>
              </a:rPr>
              <a:t>Lô Trân Trân, Thiện Minh </a:t>
            </a:r>
            <a:r>
              <a:rPr lang="vi-VN" sz="2400" b="0" i="1" dirty="0">
                <a:solidFill>
                  <a:srgbClr val="000000"/>
                </a:solidFill>
                <a:effectLst/>
                <a:latin typeface="Cambria" panose="02040503050406030204" pitchFamily="18" charset="0"/>
                <a:ea typeface="Cambria" panose="02040503050406030204" pitchFamily="18" charset="0"/>
              </a:rPr>
              <a:t>dịch</a:t>
            </a:r>
            <a:r>
              <a:rPr lang="vi-VN" sz="2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8145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8"/>
            <a:ext cx="11923642" cy="66095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894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TRAI NGƯỜI LÀM VƯỜN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Có một cậu bé vô cùng yêu biển. Cậu biết đến biển qua sách báo. Cậu nói với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muốn trở thành thuyền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trai, cha mong con trở thành người làm vườn giống cha. −  Người cha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Để con kế thừa công việc của mình, ngày nào ông cũng đưa cậu ra vườn để giảng giải về các loại cây. Thấy con không chú ý nghe, ông hỏi:</a:t>
            </a:r>
            <a:endPar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Con đang nghĩ gì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Con đang nghĩ biển trông như thế nào cha ạ. – Ánh mắt cậu hướng về phía xa xăm, chất chứa niềm khát khao mãnh liệt.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Công việc làm vườn không phải rất tốt hay sao? – Người cha buồn bã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cậu bé vẫn rất thích biển. Cậu tìm báo, tạp chí giới thiệu về các loại tàu thuyền. Cậu cắt hình những con tàu dán lên đầu giường để hễ mở mắt là nhìn thấy chúng.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8928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42481" y="554804"/>
            <a:ext cx="1089060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Thời gian trôi qua, cậu bé lớn khôn. Bạn bè anh đều tiếp quản công việc của cha mẹ mình. Còn anh vẫn giữ nguyên tình yêu với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Nhiều năm sau, khi đã là một thuyền trưởng, anh trở về thăm cha. Nhìn anh tràn trề sinh lực, sắc mặt tươi tắn, bờ vai to khoẻ, người cha cảm động rơi nước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trai, bằng lòng kiên trì, con đã chứng minh được ước mơ của con không phải là hão huyền. Cha đã sai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Thuyền trưởng cao lớn cũng rơi lệ. Đó là những giọt nước mắt của niềm tự hào, hạnh phúc.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Lô Trân Trân, Thiện Minh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5095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spTree>
    <p:extLst>
      <p:ext uri="{BB962C8B-B14F-4D97-AF65-F5344CB8AC3E}">
        <p14:creationId xmlns:p14="http://schemas.microsoft.com/office/powerpoint/2010/main" val="1239703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vô cùng yêu biển. Cậu biết đến biển qua sách báo. Cậu nói với cha</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77554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Để con kế thừa công việc của mình, ngày nào ông cũng đưa cậu ra vườn để giảng giải về các loại cây. Thấy con không chú ý nghe, ông hỏi: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gì vậy?</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biển trông như thế nào cha ạ. – Ánh mắt cậu hướng về phía xa xăm, chất chứa niềm khát khao mãnh liệt.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Công việc làm vườn không phải rất tốt hay sao? – Người cha buồn bã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Nhưng cậu bé vẫn rất thích biển. Cậu tìm báo, tạp chí giới thiệu về các loại tàu thuyền. Cậu cắt hình những con tàu dán lên đầu giường để hễ mở mắt là nhìn thấy chúng.</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37527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Thời gian trôi qua, cậu bé lớn khôn. Bạn bè anh đều tiếp quản công việc của cha mẹ mình. Còn anh vẫn giữ nguyên tình yêu với biển,</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3994788" y="46336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7621566" y="462337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3820128" y="514735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3933144" y="515762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417158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Nhiều năm sau, khi đã là một thuyền trưởng, anh trở về thăm cha. Nhìn anh tràn trề sinh lực, sắc mặt tươi tắn, bờ vai to khoẻ, người cha cảm động rơi nước mắt:</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bằng lòng kiên trì, con đã chứng minh được ước mơ của con không phải là hão huyền. Cha đã sai rồi.</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Thuyền trưởng cao lớn cũng rơi lệ. Đó là những giọt nước mắt của niềm tự hào, hạnh phúc.</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6049620" y="30925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9039400" y="311307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11628487"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6553054"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51788557-4748-E405-2610-CADDEABB3C04}"/>
              </a:ext>
            </a:extLst>
          </p:cNvPr>
          <p:cNvCxnSpPr>
            <a:cxnSpLocks/>
          </p:cNvCxnSpPr>
          <p:nvPr/>
        </p:nvCxnSpPr>
        <p:spPr>
          <a:xfrm flipV="1">
            <a:off x="6666070"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2830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790398" y="4298781"/>
            <a:ext cx="3576118" cy="2092002"/>
          </a:xfrm>
          <a:prstGeom prst="rect">
            <a:avLst/>
          </a:prstGeom>
        </p:spPr>
      </p:pic>
    </p:spTree>
    <p:extLst>
      <p:ext uri="{BB962C8B-B14F-4D97-AF65-F5344CB8AC3E}">
        <p14:creationId xmlns:p14="http://schemas.microsoft.com/office/powerpoint/2010/main" val="148885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sp>
        <p:nvSpPr>
          <p:cNvPr id="6" name="Rectangle 5"/>
          <p:cNvSpPr/>
          <p:nvPr/>
        </p:nvSpPr>
        <p:spPr>
          <a:xfrm>
            <a:off x="1024481" y="1504588"/>
            <a:ext cx="10123714" cy="3170099"/>
          </a:xfrm>
          <a:prstGeom prst="rect">
            <a:avLst/>
          </a:prstGeom>
        </p:spPr>
        <p:txBody>
          <a:bodyPr wrap="square">
            <a:spAutoFit/>
          </a:bodyPr>
          <a:lstStyle/>
          <a:p>
            <a:pPr lvl="0" algn="just"/>
            <a:r>
              <a:rPr lang="vi-VN" sz="2500" b="1" dirty="0">
                <a:solidFill>
                  <a:srgbClr val="5B9BD5">
                    <a:lumMod val="50000"/>
                  </a:srgbClr>
                </a:solidFill>
                <a:latin typeface="Cambria" panose="02040503050406030204" pitchFamily="18" charset="0"/>
                <a:ea typeface="Cambria" panose="02040503050406030204" pitchFamily="18" charset="0"/>
              </a:rPr>
              <a:t>- Đọc đúng từ ngữ, câu, đoạn và toàn bộ câu chuyện Con trai người làm vườn. </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Biết đọc diễn cảm các đoạn hội thoại phù hợp với tâm lí,cảm xúc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Nhận biết được sự việc xảy ra trong câu chuyện. Hiểu suy nghĩ cảm xúc của nhân vật dựa vào hành động, việc làm và lời nói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Hiểu điều tác giả muốn nói qua câu truyện</a:t>
            </a:r>
            <a:r>
              <a:rPr lang="vi-VN" sz="2500" b="1" i="1" dirty="0">
                <a:solidFill>
                  <a:srgbClr val="5B9BD5">
                    <a:lumMod val="50000"/>
                  </a:srgbClr>
                </a:solidFill>
                <a:latin typeface="Cambria" panose="02040503050406030204" pitchFamily="18" charset="0"/>
                <a:ea typeface="Cambria" panose="02040503050406030204" pitchFamily="18" charset="0"/>
              </a:rPr>
              <a:t>: Cứ quyết tâm, kiên trì và cố gắng, chúng ta sẽ thực hiện được ước mơ của mình.</a:t>
            </a:r>
          </a:p>
        </p:txBody>
      </p:sp>
      <p:pic>
        <p:nvPicPr>
          <p:cNvPr id="7" name="Picture 6">
            <a:extLst>
              <a:ext uri="{FF2B5EF4-FFF2-40B4-BE49-F238E27FC236}">
                <a16:creationId xmlns:a16="http://schemas.microsoft.com/office/drawing/2014/main" id="{AEFCE47F-F65D-8A69-204A-48A404E1DC54}"/>
              </a:ext>
            </a:extLst>
          </p:cNvPr>
          <p:cNvPicPr>
            <a:picLocks noChangeAspect="1"/>
          </p:cNvPicPr>
          <p:nvPr/>
        </p:nvPicPr>
        <p:blipFill>
          <a:blip r:embed="rId3"/>
          <a:stretch>
            <a:fillRect/>
          </a:stretch>
        </p:blipFill>
        <p:spPr>
          <a:xfrm>
            <a:off x="2267589" y="0"/>
            <a:ext cx="6773243" cy="1261981"/>
          </a:xfrm>
          <a:prstGeom prst="rect">
            <a:avLst/>
          </a:prstGeom>
        </p:spPr>
      </p:pic>
    </p:spTree>
    <p:extLst>
      <p:ext uri="{BB962C8B-B14F-4D97-AF65-F5344CB8AC3E}">
        <p14:creationId xmlns:p14="http://schemas.microsoft.com/office/powerpoint/2010/main" val="2141065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2820667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8115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en-VN"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7" name="图片 38">
            <a:extLst>
              <a:ext uri="{FF2B5EF4-FFF2-40B4-BE49-F238E27FC236}">
                <a16:creationId xmlns:a16="http://schemas.microsoft.com/office/drawing/2014/main" id="{E0F21CFA-4409-BB48-564F-E35F7AF073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18" name="Google Shape;1483;p40">
            <a:extLst>
              <a:ext uri="{FF2B5EF4-FFF2-40B4-BE49-F238E27FC236}">
                <a16:creationId xmlns:a16="http://schemas.microsoft.com/office/drawing/2014/main" id="{33CC0202-4907-B00B-796C-0E5507098D80}"/>
              </a:ext>
            </a:extLst>
          </p:cNvPr>
          <p:cNvSpPr txBox="1">
            <a:spLocks/>
          </p:cNvSpPr>
          <p:nvPr/>
        </p:nvSpPr>
        <p:spPr>
          <a:xfrm>
            <a:off x="1847851" y="118839"/>
            <a:ext cx="8410574"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a:t>
            </a:r>
            <a:r>
              <a:rPr lang="en-US" sz="3200" b="1" dirty="0">
                <a:solidFill>
                  <a:srgbClr val="002060"/>
                </a:solidFill>
                <a:latin typeface="Cambria" panose="02040503050406030204" pitchFamily="18" charset="0"/>
                <a:ea typeface="Cambria" panose="02040503050406030204" pitchFamily="18" charset="0"/>
              </a:rPr>
              <a:t>.</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9" name="Picture 18" descr="Chùm ảnh: Bạn từng nghĩ công việc của mình vất vả? Nghĩ lại đi, họ còn phải mạo hiểm mạng sống cơ! - Ảnh 5.">
            <a:extLst>
              <a:ext uri="{FF2B5EF4-FFF2-40B4-BE49-F238E27FC236}">
                <a16:creationId xmlns:a16="http://schemas.microsoft.com/office/drawing/2014/main" id="{C1C790B3-03AB-2C41-FA80-EF9406DC23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1592897"/>
            <a:ext cx="3894138" cy="3020639"/>
          </a:xfrm>
          <a:prstGeom prst="rect">
            <a:avLst/>
          </a:prstGeom>
          <a:noFill/>
          <a:ln>
            <a:noFill/>
          </a:ln>
        </p:spPr>
      </p:pic>
      <p:pic>
        <p:nvPicPr>
          <p:cNvPr id="20" name="Picture 19">
            <a:extLst>
              <a:ext uri="{FF2B5EF4-FFF2-40B4-BE49-F238E27FC236}">
                <a16:creationId xmlns:a16="http://schemas.microsoft.com/office/drawing/2014/main" id="{465F306E-43AD-49B4-BC54-BB20216550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07" y="1611947"/>
            <a:ext cx="3638532" cy="2950528"/>
          </a:xfrm>
          <a:prstGeom prst="rect">
            <a:avLst/>
          </a:prstGeom>
          <a:noFill/>
        </p:spPr>
      </p:pic>
      <p:pic>
        <p:nvPicPr>
          <p:cNvPr id="21" name="Picture 20" descr="Thầy giáo - thủy thủ chinh phục đại dương">
            <a:extLst>
              <a:ext uri="{FF2B5EF4-FFF2-40B4-BE49-F238E27FC236}">
                <a16:creationId xmlns:a16="http://schemas.microsoft.com/office/drawing/2014/main" id="{2F9CBDC4-9086-C843-FE27-F689910727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7225" y="1619250"/>
            <a:ext cx="3762375" cy="2914650"/>
          </a:xfrm>
          <a:prstGeom prst="rect">
            <a:avLst/>
          </a:prstGeom>
          <a:noFill/>
          <a:ln>
            <a:noFill/>
          </a:ln>
        </p:spPr>
      </p:pic>
    </p:spTree>
    <p:extLst>
      <p:ext uri="{BB962C8B-B14F-4D97-AF65-F5344CB8AC3E}">
        <p14:creationId xmlns:p14="http://schemas.microsoft.com/office/powerpoint/2010/main" val="3061691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ng Việc Thủy Thủ Boong">
            <a:hlinkClick r:id="" action="ppaction://media"/>
            <a:extLst>
              <a:ext uri="{FF2B5EF4-FFF2-40B4-BE49-F238E27FC236}">
                <a16:creationId xmlns:a16="http://schemas.microsoft.com/office/drawing/2014/main" id="{69C82D1E-40F2-8968-BAF3-1FE0968477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8316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F194D46-0A01-4EE3-9F88-103A779029A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a16="http://schemas.microsoft.com/office/drawing/2014/main"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7943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1043975F-DEFD-0D24-7C3C-3D881F9760D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id="{573F8BD9-C798-20CC-423F-9DE1C06061E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id="{05465EEB-5CF7-A19E-2702-24D1465F97B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C635AFD4-8C87-32F7-517B-36B482F04DB2}"/>
              </a:ext>
            </a:extLst>
          </p:cNvPr>
          <p:cNvPicPr>
            <a:picLocks noChangeAspect="1"/>
          </p:cNvPicPr>
          <p:nvPr/>
        </p:nvPicPr>
        <p:blipFill>
          <a:blip r:embed="rId6"/>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A0C4C120-E8D0-1150-D039-9A6A22E60423}"/>
              </a:ext>
            </a:extLst>
          </p:cNvPr>
          <p:cNvPicPr>
            <a:picLocks noChangeAspect="1"/>
          </p:cNvPicPr>
          <p:nvPr/>
        </p:nvPicPr>
        <p:blipFill>
          <a:blip r:embed="rId7"/>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4165344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5D131E58-D231-4999-2807-B0A137A7399E}"/>
              </a:ext>
            </a:extLst>
          </p:cNvPr>
          <p:cNvSpPr txBox="1"/>
          <p:nvPr/>
        </p:nvSpPr>
        <p:spPr>
          <a:xfrm>
            <a:off x="852755" y="287676"/>
            <a:ext cx="10890607" cy="6494085"/>
          </a:xfrm>
          <a:prstGeom prst="rect">
            <a:avLst/>
          </a:prstGeom>
          <a:noFill/>
        </p:spPr>
        <p:txBody>
          <a:bodyPr wrap="square" rtlCol="0">
            <a:spAutoFit/>
          </a:bodyPr>
          <a:lstStyle/>
          <a:p>
            <a:pPr algn="ctr"/>
            <a:r>
              <a:rPr lang="it-IT" sz="2600" b="1" i="0" dirty="0">
                <a:solidFill>
                  <a:srgbClr val="000000"/>
                </a:solidFill>
                <a:effectLst/>
                <a:latin typeface="Cambria" panose="02040503050406030204" pitchFamily="18" charset="0"/>
                <a:ea typeface="Cambria" panose="02040503050406030204" pitchFamily="18" charset="0"/>
              </a:rPr>
              <a:t>CON TRAI NGƯỜI LÀM VƯỜN</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Có một cậu bé vô cùng yêu biển. Cậu biết đến biển qua sách báo. Cậu nói với cha</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muốn trở thành thuyền trưởng.</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trai, cha mong con trở thành người làm vườn giống cha. −  Người cha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con kế thừa công việc của mình, ngày nào ông cũng đưa cậu ra vườn để giảng giải về các loại cây. Thấy con không chú ý nghe, ông hỏi:</a:t>
            </a:r>
            <a:endParaRPr lang="en-US" sz="2600" b="0"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Con đang nghĩ gì vậy?</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đang nghĩ biển trông như thế nào cha ạ. – Ánh mắt cậu hướng về phía xa xăm, chất chứa niềm khát khao mãnh liệt.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Công việc làm vườn không phải rất tốt hay sao? – Người cha buồn bã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Nhưng cậu bé vẫn rất thích biển. Cậu tìm báo, tạp chí giới thiệu về các loại tàu thuyền. Cậu cắt hình những con tàu dán lên đầu giường để hễ mở mắt là nhìn thấy chúng.</a:t>
            </a:r>
          </a:p>
          <a:p>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030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2109</Words>
  <PresentationFormat>Widescreen</PresentationFormat>
  <Paragraphs>123</Paragraphs>
  <Slides>35</Slides>
  <Notes>18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等线</vt:lpstr>
      <vt:lpstr>微软雅黑</vt:lpstr>
      <vt:lpstr>#9Slide07 HoneyCream</vt:lpstr>
      <vt:lpstr>Arial</vt:lpstr>
      <vt:lpstr>Calibri</vt:lpstr>
      <vt:lpstr>Calibri Light</vt:lpstr>
      <vt:lpstr>Cambria</vt:lpstr>
      <vt:lpstr>UTM Androgyne</vt:lpstr>
      <vt:lpstr>UTM Wedding K&amp;T</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2023-10-09T10:55:10Z</dcterms:created>
  <dcterms:modified xsi:type="dcterms:W3CDTF">2023-10-15T09:23:21Z</dcterms:modified>
</cp:coreProperties>
</file>