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6" r:id="rId3"/>
    <p:sldId id="278" r:id="rId4"/>
    <p:sldId id="279" r:id="rId5"/>
    <p:sldId id="317" r:id="rId6"/>
    <p:sldId id="330" r:id="rId7"/>
    <p:sldId id="285" r:id="rId8"/>
    <p:sldId id="331" r:id="rId9"/>
    <p:sldId id="332" r:id="rId10"/>
    <p:sldId id="280" r:id="rId11"/>
    <p:sldId id="326" r:id="rId12"/>
    <p:sldId id="333" r:id="rId13"/>
    <p:sldId id="327" r:id="rId14"/>
    <p:sldId id="328" r:id="rId15"/>
    <p:sldId id="334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A3DBE1"/>
    <a:srgbClr val="F26532"/>
    <a:srgbClr val="EE8640"/>
    <a:srgbClr val="048DA4"/>
    <a:srgbClr val="05788C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 autoAdjust="0"/>
    <p:restoredTop sz="94127" autoAdjust="0"/>
  </p:normalViewPr>
  <p:slideViewPr>
    <p:cSldViewPr snapToGrid="0" showGuides="1">
      <p:cViewPr varScale="1">
        <p:scale>
          <a:sx n="59" d="100"/>
          <a:sy n="59" d="100"/>
        </p:scale>
        <p:origin x="9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43740" y="966232"/>
            <a:ext cx="1044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Match the words that go together. (p. 96)</a:t>
            </a:r>
            <a:endParaRPr lang="en-US" sz="4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E4060F-6A52-2C4D-A24C-948930F060FE}"/>
              </a:ext>
            </a:extLst>
          </p:cNvPr>
          <p:cNvSpPr/>
          <p:nvPr/>
        </p:nvSpPr>
        <p:spPr>
          <a:xfrm>
            <a:off x="428848" y="2126727"/>
            <a:ext cx="4667697" cy="52194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1. </a:t>
            </a:r>
            <a:r>
              <a:rPr lang="en-US" sz="2400" dirty="0"/>
              <a:t>equal</a:t>
            </a:r>
          </a:p>
          <a:p>
            <a:endParaRPr lang="en-VN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39EE82-9BE0-A74D-98FF-41813CF58501}"/>
              </a:ext>
            </a:extLst>
          </p:cNvPr>
          <p:cNvSpPr/>
          <p:nvPr/>
        </p:nvSpPr>
        <p:spPr>
          <a:xfrm>
            <a:off x="428844" y="3153791"/>
            <a:ext cx="4667697" cy="52194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2. </a:t>
            </a:r>
            <a:r>
              <a:rPr lang="en-US" sz="2400" dirty="0"/>
              <a:t>traditional</a:t>
            </a:r>
          </a:p>
          <a:p>
            <a:endParaRPr lang="en-VN" sz="2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C851F8-C8E9-1C4F-A5E7-1AA590BB91F0}"/>
              </a:ext>
            </a:extLst>
          </p:cNvPr>
          <p:cNvSpPr/>
          <p:nvPr/>
        </p:nvSpPr>
        <p:spPr>
          <a:xfrm>
            <a:off x="428845" y="4074017"/>
            <a:ext cx="4667697" cy="52194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3. </a:t>
            </a:r>
            <a:r>
              <a:rPr lang="en-US" sz="2400" dirty="0"/>
              <a:t>face-to-face</a:t>
            </a:r>
          </a:p>
          <a:p>
            <a:endParaRPr lang="en-VN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C6E736-2ACF-2043-BD52-664F0BA7A5E9}"/>
              </a:ext>
            </a:extLst>
          </p:cNvPr>
          <p:cNvSpPr/>
          <p:nvPr/>
        </p:nvSpPr>
        <p:spPr>
          <a:xfrm>
            <a:off x="428846" y="4982389"/>
            <a:ext cx="4667697" cy="52194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4. </a:t>
            </a:r>
            <a:r>
              <a:rPr lang="en-US" sz="2400" dirty="0"/>
              <a:t>economic</a:t>
            </a:r>
          </a:p>
          <a:p>
            <a:endParaRPr lang="en-VN" sz="24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9B6A28-CEC1-8548-B855-17EE19A95AB8}"/>
              </a:ext>
            </a:extLst>
          </p:cNvPr>
          <p:cNvSpPr/>
          <p:nvPr/>
        </p:nvSpPr>
        <p:spPr>
          <a:xfrm>
            <a:off x="6769396" y="4097136"/>
            <a:ext cx="4993759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c. </a:t>
            </a:r>
            <a:r>
              <a:rPr lang="en-US" sz="2400" dirty="0"/>
              <a:t>opportunities</a:t>
            </a:r>
          </a:p>
          <a:p>
            <a:endParaRPr lang="en-VN" sz="24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B5FAC9-457A-364B-9687-367156B356D6}"/>
              </a:ext>
            </a:extLst>
          </p:cNvPr>
          <p:cNvSpPr/>
          <p:nvPr/>
        </p:nvSpPr>
        <p:spPr>
          <a:xfrm>
            <a:off x="6769397" y="4983881"/>
            <a:ext cx="4993759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d. </a:t>
            </a:r>
            <a:r>
              <a:rPr lang="en-US" sz="2400" dirty="0"/>
              <a:t>method</a:t>
            </a:r>
          </a:p>
          <a:p>
            <a:endParaRPr lang="en-VN" sz="24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E0991A3-DD97-D64E-A1CD-2E669A24B262}"/>
              </a:ext>
            </a:extLst>
          </p:cNvPr>
          <p:cNvSpPr/>
          <p:nvPr/>
        </p:nvSpPr>
        <p:spPr>
          <a:xfrm>
            <a:off x="6769397" y="3184972"/>
            <a:ext cx="4993759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b. </a:t>
            </a:r>
            <a:r>
              <a:rPr lang="en-US" sz="2400" dirty="0"/>
              <a:t>growth</a:t>
            </a:r>
          </a:p>
          <a:p>
            <a:endParaRPr lang="en-VN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1DC5500-7555-8744-AF32-394E9C60E22C}"/>
              </a:ext>
            </a:extLst>
          </p:cNvPr>
          <p:cNvSpPr/>
          <p:nvPr/>
        </p:nvSpPr>
        <p:spPr>
          <a:xfrm>
            <a:off x="6769397" y="2137359"/>
            <a:ext cx="4993759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400" dirty="0"/>
              <a:t>a. </a:t>
            </a:r>
            <a:r>
              <a:rPr lang="en-US" sz="2400" dirty="0"/>
              <a:t>learning</a:t>
            </a:r>
          </a:p>
          <a:p>
            <a:endParaRPr lang="en-VN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2327-FA19-2F49-997E-F359C8D92AF4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5096545" y="2387701"/>
            <a:ext cx="1672851" cy="1970409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9CDE9A-BBFF-CC4B-B98A-EE65898F0291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096541" y="3414765"/>
            <a:ext cx="1672856" cy="1830090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ADC2F4-FD19-7A45-9BA8-05EB308029BD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 flipV="1">
            <a:off x="5096542" y="2398333"/>
            <a:ext cx="1672855" cy="193665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C6AA75-995E-8C42-A62E-E5857C42F1BD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5096543" y="3445946"/>
            <a:ext cx="1672854" cy="1797417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4143" y="966232"/>
            <a:ext cx="111578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Complete the sentences with the correct form of the words in brackets. (p. 96)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D6494-D676-3547-80FA-606991122691}"/>
              </a:ext>
            </a:extLst>
          </p:cNvPr>
          <p:cNvSpPr txBox="1"/>
          <p:nvPr/>
        </p:nvSpPr>
        <p:spPr>
          <a:xfrm>
            <a:off x="653754" y="2170646"/>
            <a:ext cx="11763156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Men and women should be treated _____________ at work. (equal)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Joining international _____________ will bring many benefits to a country. (</a:t>
            </a:r>
            <a:r>
              <a:rPr lang="en-US" sz="2400" dirty="0" err="1"/>
              <a:t>organise</a:t>
            </a:r>
            <a:r>
              <a:rPr lang="en-US" sz="2400" dirty="0"/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More men are now taking jobs _____________ done by women. (tradition)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_____________ gives girls the opportunity to have a better life. (educate)</a:t>
            </a:r>
            <a:endParaRPr lang="en-V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0DBDA-28ED-674A-B7A5-DB5A43CF5AF2}"/>
              </a:ext>
            </a:extLst>
          </p:cNvPr>
          <p:cNvSpPr txBox="1"/>
          <p:nvPr/>
        </p:nvSpPr>
        <p:spPr>
          <a:xfrm>
            <a:off x="5905798" y="2359234"/>
            <a:ext cx="13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equally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C3D85-5666-408D-ADCE-2D930FE2A9F0}"/>
              </a:ext>
            </a:extLst>
          </p:cNvPr>
          <p:cNvSpPr txBox="1"/>
          <p:nvPr/>
        </p:nvSpPr>
        <p:spPr>
          <a:xfrm>
            <a:off x="1251857" y="4632475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Education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F217B-F41C-49E0-BDAC-BB3F3E7A4763}"/>
              </a:ext>
            </a:extLst>
          </p:cNvPr>
          <p:cNvSpPr txBox="1"/>
          <p:nvPr/>
        </p:nvSpPr>
        <p:spPr>
          <a:xfrm>
            <a:off x="5007429" y="3884513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traditionally 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EE4B32-AB8C-4A6D-94CE-FDAA5C7B5ABC}"/>
              </a:ext>
            </a:extLst>
          </p:cNvPr>
          <p:cNvSpPr txBox="1"/>
          <p:nvPr/>
        </p:nvSpPr>
        <p:spPr>
          <a:xfrm>
            <a:off x="3701143" y="311648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E26714"/>
                </a:solidFill>
              </a:rPr>
              <a:t>organisations</a:t>
            </a:r>
            <a:endParaRPr lang="en-VN" sz="2400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Match the words that go together. (p. 96)</a:t>
            </a:r>
          </a:p>
          <a:p>
            <a:r>
              <a:rPr lang="en-US" dirty="0">
                <a:solidFill>
                  <a:srgbClr val="006673"/>
                </a:solidFill>
              </a:rPr>
              <a:t>Task 2: Complete the sentences with the correct form of the words in brackets. (p. 96)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451124"/>
            <a:ext cx="5327123" cy="162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Choose the best relative pronoun to complete each sentence. (p. 97)</a:t>
            </a:r>
          </a:p>
          <a:p>
            <a:r>
              <a:rPr lang="en-US" dirty="0">
                <a:solidFill>
                  <a:srgbClr val="006673"/>
                </a:solidFill>
              </a:rPr>
              <a:t>Task 2: Rewrite the sentences using comparative and superlative adjectives or the passive voice without changing their meanings. (p. 97)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1632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Choose the best relative pronoun to complete each sentence. (p. 97)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7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6C4FD-FE70-2D47-8881-D2718D223EDD}"/>
              </a:ext>
            </a:extLst>
          </p:cNvPr>
          <p:cNvSpPr txBox="1"/>
          <p:nvPr/>
        </p:nvSpPr>
        <p:spPr>
          <a:xfrm>
            <a:off x="555170" y="1965878"/>
            <a:ext cx="11589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He bought all the books ________ he needs for his English course.</a:t>
            </a:r>
          </a:p>
          <a:p>
            <a:r>
              <a:rPr lang="en-US" sz="2400" dirty="0"/>
              <a:t>     	A. that 		B. who 	C. whose</a:t>
            </a:r>
          </a:p>
          <a:p>
            <a:r>
              <a:rPr lang="en-US" sz="2400" dirty="0"/>
              <a:t>2. this computer, ________ I often use to learn English, is a birthday present from my father.</a:t>
            </a:r>
          </a:p>
          <a:p>
            <a:r>
              <a:rPr lang="en-US" sz="2400" dirty="0"/>
              <a:t>	A. which 	B. that 		C. whose</a:t>
            </a:r>
          </a:p>
          <a:p>
            <a:r>
              <a:rPr lang="en-US" sz="2400" dirty="0"/>
              <a:t>3. I like working with classmates ________ are responsible and creative.</a:t>
            </a:r>
          </a:p>
          <a:p>
            <a:r>
              <a:rPr lang="en-US" sz="2400" dirty="0"/>
              <a:t>	A. whose 	B. which 	C. who</a:t>
            </a:r>
          </a:p>
          <a:p>
            <a:r>
              <a:rPr lang="en-US" sz="2400" dirty="0"/>
              <a:t>4. Nam, ________ father is a famous surgeon, wants to go to medical school.</a:t>
            </a:r>
          </a:p>
          <a:p>
            <a:r>
              <a:rPr lang="en-US" sz="2400" dirty="0"/>
              <a:t>	A. which 	B. whose 	C. who</a:t>
            </a:r>
            <a:endParaRPr lang="en-VN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A46D62-4898-43FC-9CDB-5D291562D959}"/>
              </a:ext>
            </a:extLst>
          </p:cNvPr>
          <p:cNvSpPr/>
          <p:nvPr/>
        </p:nvSpPr>
        <p:spPr>
          <a:xfrm>
            <a:off x="1436914" y="2416629"/>
            <a:ext cx="435429" cy="347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EA0610-0A8F-4B70-AEB9-E27208BDFCBC}"/>
              </a:ext>
            </a:extLst>
          </p:cNvPr>
          <p:cNvSpPr/>
          <p:nvPr/>
        </p:nvSpPr>
        <p:spPr>
          <a:xfrm>
            <a:off x="3211285" y="4561115"/>
            <a:ext cx="435429" cy="347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32D77C-D0A0-4FB3-891D-F72914A1072F}"/>
              </a:ext>
            </a:extLst>
          </p:cNvPr>
          <p:cNvSpPr/>
          <p:nvPr/>
        </p:nvSpPr>
        <p:spPr>
          <a:xfrm>
            <a:off x="5101032" y="3864429"/>
            <a:ext cx="435429" cy="347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1E110A-9F44-4A84-BBF4-6E4F8F543280}"/>
              </a:ext>
            </a:extLst>
          </p:cNvPr>
          <p:cNvSpPr/>
          <p:nvPr/>
        </p:nvSpPr>
        <p:spPr>
          <a:xfrm>
            <a:off x="1371599" y="3129140"/>
            <a:ext cx="435429" cy="3471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26532"/>
                </a:solidFill>
              </a:rPr>
              <a:t>Rewrite the sentences using comparative and superlative adjectives or the passive voice without changing their meanings. (p. 97)</a:t>
            </a:r>
            <a:endParaRPr lang="en-US" sz="96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D65F1-D8EF-6B40-8E11-FFBFC20D9374}"/>
              </a:ext>
            </a:extLst>
          </p:cNvPr>
          <p:cNvSpPr txBox="1"/>
          <p:nvPr/>
        </p:nvSpPr>
        <p:spPr>
          <a:xfrm>
            <a:off x="428844" y="1934116"/>
            <a:ext cx="11569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The United Nations is the largest international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</a:p>
          <a:p>
            <a:r>
              <a:rPr lang="en-US" sz="2400" dirty="0"/>
              <a:t>-&gt; No international </a:t>
            </a:r>
            <a:r>
              <a:rPr lang="en-US" sz="2400" dirty="0" err="1"/>
              <a:t>organisation</a:t>
            </a:r>
            <a:r>
              <a:rPr lang="en-US" sz="2400" dirty="0"/>
              <a:t> ____________________ the United Nations.</a:t>
            </a:r>
          </a:p>
          <a:p>
            <a:r>
              <a:rPr lang="en-US" sz="2400" dirty="0"/>
              <a:t>2. We can’t accept your application today.</a:t>
            </a:r>
          </a:p>
          <a:p>
            <a:r>
              <a:rPr lang="en-US" sz="2400" dirty="0"/>
              <a:t>-&gt; Your application _______________________________ today.</a:t>
            </a:r>
          </a:p>
          <a:p>
            <a:r>
              <a:rPr lang="en-US" sz="2400" dirty="0"/>
              <a:t>3. Viet Nam wasn’t as active as it is now in the region.</a:t>
            </a:r>
          </a:p>
          <a:p>
            <a:r>
              <a:rPr lang="en-US" sz="2400" dirty="0"/>
              <a:t>-&gt; Now Viet Nam ___________________________ in the region than it was in the past.</a:t>
            </a:r>
          </a:p>
          <a:p>
            <a:r>
              <a:rPr lang="en-US" sz="2400" dirty="0"/>
              <a:t>4. I have never taken such an interesting online course.</a:t>
            </a:r>
          </a:p>
          <a:p>
            <a:r>
              <a:rPr lang="en-US" sz="2400" dirty="0"/>
              <a:t>-&gt; this is _______________________________________ I have ever taken.</a:t>
            </a:r>
          </a:p>
          <a:p>
            <a:r>
              <a:rPr lang="en-US" sz="2400" dirty="0"/>
              <a:t>5. they should provide more job opportunities for women in mountainous areas.</a:t>
            </a:r>
          </a:p>
          <a:p>
            <a:r>
              <a:rPr lang="en-US" sz="2400" dirty="0"/>
              <a:t>-&gt; More jobs opportunities _____________________________ in mountainous areas.</a:t>
            </a:r>
            <a:endParaRPr lang="en-VN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48172-2848-6D46-BF43-4C360ED5BD18}"/>
              </a:ext>
            </a:extLst>
          </p:cNvPr>
          <p:cNvSpPr txBox="1"/>
          <p:nvPr/>
        </p:nvSpPr>
        <p:spPr>
          <a:xfrm>
            <a:off x="4866859" y="2276150"/>
            <a:ext cx="188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is larger than 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13B27-9F8B-433C-8BC1-1E5BDDF9DF6B}"/>
              </a:ext>
            </a:extLst>
          </p:cNvPr>
          <p:cNvSpPr txBox="1"/>
          <p:nvPr/>
        </p:nvSpPr>
        <p:spPr>
          <a:xfrm>
            <a:off x="3346891" y="3001063"/>
            <a:ext cx="246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can’t be accepted 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C659D0-D97F-4F05-ABBA-5EE0B4C1C903}"/>
              </a:ext>
            </a:extLst>
          </p:cNvPr>
          <p:cNvSpPr txBox="1"/>
          <p:nvPr/>
        </p:nvSpPr>
        <p:spPr>
          <a:xfrm>
            <a:off x="3384450" y="3751382"/>
            <a:ext cx="191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is more active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FECE4-FA73-44CB-AA37-992566F06B20}"/>
              </a:ext>
            </a:extLst>
          </p:cNvPr>
          <p:cNvSpPr txBox="1"/>
          <p:nvPr/>
        </p:nvSpPr>
        <p:spPr>
          <a:xfrm>
            <a:off x="2555357" y="4486627"/>
            <a:ext cx="444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the most interesting online course</a:t>
            </a:r>
            <a:endParaRPr lang="en-VN" sz="2400" dirty="0">
              <a:solidFill>
                <a:srgbClr val="E2671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8894AA-6E27-43A9-9D0C-8099F1370803}"/>
              </a:ext>
            </a:extLst>
          </p:cNvPr>
          <p:cNvSpPr txBox="1"/>
          <p:nvPr/>
        </p:nvSpPr>
        <p:spPr>
          <a:xfrm>
            <a:off x="3980209" y="5221872"/>
            <a:ext cx="402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26714"/>
                </a:solidFill>
              </a:rPr>
              <a:t>should be provided for women</a:t>
            </a:r>
            <a:endParaRPr lang="en-VN" sz="2400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Match the words that go together. (p. 96)</a:t>
            </a:r>
          </a:p>
          <a:p>
            <a:r>
              <a:rPr lang="en-US" dirty="0">
                <a:solidFill>
                  <a:srgbClr val="006673"/>
                </a:solidFill>
              </a:rPr>
              <a:t>Task 2: Complete the sentences with the correct form of the words in brackets. (p. 96)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451124"/>
            <a:ext cx="5327123" cy="162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Choose the best relative pronoun to complete each sentence. (p. 97)</a:t>
            </a:r>
          </a:p>
          <a:p>
            <a:r>
              <a:rPr lang="en-US" dirty="0">
                <a:solidFill>
                  <a:srgbClr val="006673"/>
                </a:solidFill>
              </a:rPr>
              <a:t>Task 2: Rewrite the sentences using comparative and superlative adjectives or the passive voice without changing their meanings. (p. 97)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9DE705-F85C-F947-BB31-87EC05AAD741}"/>
              </a:ext>
            </a:extLst>
          </p:cNvPr>
          <p:cNvSpPr/>
          <p:nvPr/>
        </p:nvSpPr>
        <p:spPr>
          <a:xfrm>
            <a:off x="1194588" y="603459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AB8797A-84CF-5B45-88D2-41DA6AD627A2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920834" y="5278210"/>
            <a:ext cx="776018" cy="8044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6506007" y="614228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1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246477" y="2438283"/>
            <a:ext cx="9846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VN" sz="3200" dirty="0"/>
              <a:t>Prepare for Review </a:t>
            </a:r>
            <a:r>
              <a:rPr lang="en-US" sz="3200" dirty="0"/>
              <a:t>3</a:t>
            </a:r>
            <a:r>
              <a:rPr lang="en-VN" sz="3200" dirty="0"/>
              <a:t> – Skills</a:t>
            </a:r>
            <a:r>
              <a:rPr lang="en-GB" sz="3200" dirty="0"/>
              <a:t> 1_ Listening and speaking</a:t>
            </a:r>
            <a:r>
              <a:rPr lang="en-VN" sz="3200" dirty="0"/>
              <a:t>.</a:t>
            </a:r>
            <a:r>
              <a:rPr lang="en-VN" sz="5400" dirty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87344" y="2524837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Match the words that go together. (p. 96)</a:t>
            </a:r>
          </a:p>
          <a:p>
            <a:r>
              <a:rPr lang="en-US" dirty="0">
                <a:solidFill>
                  <a:srgbClr val="006673"/>
                </a:solidFill>
              </a:rPr>
              <a:t>Task 2: Complete the sentences with the correct form of the words in brackets. (p. 96)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451124"/>
            <a:ext cx="5327123" cy="162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Choose the best relative pronoun to complete each sentence. (p. 97)</a:t>
            </a:r>
          </a:p>
          <a:p>
            <a:r>
              <a:rPr lang="en-US" dirty="0">
                <a:solidFill>
                  <a:srgbClr val="006673"/>
                </a:solidFill>
              </a:rPr>
              <a:t>Task 2: Rewrite the sentences using comparative and superlative adjectives or the passive voice without changing their meanings. (p. 97)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9DE705-F85C-F947-BB31-87EC05AAD741}"/>
              </a:ext>
            </a:extLst>
          </p:cNvPr>
          <p:cNvSpPr/>
          <p:nvPr/>
        </p:nvSpPr>
        <p:spPr>
          <a:xfrm>
            <a:off x="1194588" y="603459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AB8797A-84CF-5B45-88D2-41DA6AD627A2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920834" y="5278210"/>
            <a:ext cx="776018" cy="8044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6506007" y="614228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078355" y="1287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28324" y="1265400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6673"/>
                </a:solidFill>
              </a:rPr>
              <a:t>Game: Board race</a:t>
            </a:r>
            <a:endParaRPr lang="en-GB" sz="20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6BBBE77-92F0-4060-B1DF-3FD58A116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18577"/>
              </p:ext>
            </p:extLst>
          </p:nvPr>
        </p:nvGraphicFramePr>
        <p:xfrm>
          <a:off x="2796091" y="2319741"/>
          <a:ext cx="7885593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531">
                  <a:extLst>
                    <a:ext uri="{9D8B030D-6E8A-4147-A177-3AD203B41FA5}">
                      <a16:colId xmlns:a16="http://schemas.microsoft.com/office/drawing/2014/main" val="3191727412"/>
                    </a:ext>
                  </a:extLst>
                </a:gridCol>
                <a:gridCol w="2628531">
                  <a:extLst>
                    <a:ext uri="{9D8B030D-6E8A-4147-A177-3AD203B41FA5}">
                      <a16:colId xmlns:a16="http://schemas.microsoft.com/office/drawing/2014/main" val="2312675703"/>
                    </a:ext>
                  </a:extLst>
                </a:gridCol>
                <a:gridCol w="2628531">
                  <a:extLst>
                    <a:ext uri="{9D8B030D-6E8A-4147-A177-3AD203B41FA5}">
                      <a16:colId xmlns:a16="http://schemas.microsoft.com/office/drawing/2014/main" val="2383026339"/>
                    </a:ext>
                  </a:extLst>
                </a:gridCol>
              </a:tblGrid>
              <a:tr h="8009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Gender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International </a:t>
                      </a:r>
                      <a:r>
                        <a:rPr lang="en-US" sz="2400" dirty="0" err="1"/>
                        <a:t>organisation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ways to 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00634"/>
                  </a:ext>
                </a:extLst>
              </a:tr>
              <a:tr h="27945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08394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US" sz="4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Our responsibility is to help the children in remote areas.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Viet Nam is an active member of many international </a:t>
            </a:r>
            <a:r>
              <a:rPr lang="en-US" sz="2400" dirty="0" err="1"/>
              <a:t>organisations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3. Our company has gained economic benefits from selling local products.</a:t>
            </a:r>
          </a:p>
          <a:p>
            <a:endParaRPr lang="en-US" sz="2400" dirty="0"/>
          </a:p>
          <a:p>
            <a:r>
              <a:rPr lang="en-US" sz="2400" dirty="0"/>
              <a:t>4. There are many new learning activities at schools now. </a:t>
            </a:r>
          </a:p>
          <a:p>
            <a:endParaRPr lang="en-US" sz="2400" dirty="0"/>
          </a:p>
        </p:txBody>
      </p:sp>
      <p:pic>
        <p:nvPicPr>
          <p:cNvPr id="2" name="064">
            <a:hlinkClick r:id="" action="ppaction://media"/>
            <a:extLst>
              <a:ext uri="{FF2B5EF4-FFF2-40B4-BE49-F238E27FC236}">
                <a16:creationId xmlns:a16="http://schemas.microsoft.com/office/drawing/2014/main" id="{3738EDF1-EAEF-4AF5-AC1F-22692223F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7820" y="236939"/>
            <a:ext cx="643339" cy="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US" sz="4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Our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responsi'bility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to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help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the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'children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in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re'mote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areas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2.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Viet Nam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an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'active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'member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of many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inter'national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organi'sations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3. Our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'company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has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gained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eco'nomic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'benefits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from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'selling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'local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'products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4. There are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new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learning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activities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at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schools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now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2" name="064">
            <a:hlinkClick r:id="" action="ppaction://media"/>
            <a:extLst>
              <a:ext uri="{FF2B5EF4-FFF2-40B4-BE49-F238E27FC236}">
                <a16:creationId xmlns:a16="http://schemas.microsoft.com/office/drawing/2014/main" id="{CAD67E0F-F078-4705-A309-3B505722E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6289" y="99052"/>
            <a:ext cx="654933" cy="6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Read the following sentences. Underline the stressed words in each sentence, then mark the stressed syllables in these words. Listen and check. (p. 96)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Match the words that go together. (p. 96)</a:t>
            </a:r>
          </a:p>
          <a:p>
            <a:r>
              <a:rPr lang="en-US" dirty="0">
                <a:solidFill>
                  <a:srgbClr val="006673"/>
                </a:solidFill>
              </a:rPr>
              <a:t>Task 2: Complete the sentences with the correct form of the words in brackets. (p. 96)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37560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2088</TotalTime>
  <Words>1204</Words>
  <PresentationFormat>Widescreen</PresentationFormat>
  <Paragraphs>201</Paragraphs>
  <Slides>18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2022-04-29T15:28:34Z</dcterms:modified>
</cp:coreProperties>
</file>