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90" r:id="rId7"/>
    <p:sldId id="280"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DD3"/>
    <a:srgbClr val="D0E7D9"/>
    <a:srgbClr val="BFDFBB"/>
    <a:srgbClr val="D4E8C0"/>
    <a:srgbClr val="F1F4C2"/>
    <a:srgbClr val="DEEBF7"/>
    <a:srgbClr val="0033CC"/>
    <a:srgbClr val="FCF7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009" autoAdjust="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BCE47-0BB4-466C-9274-5F54198A5530}" type="datetimeFigureOut">
              <a:rPr lang="en-US" smtClean="0"/>
              <a:t>9/2/2023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A6F3C-2252-4030-80CC-DB261EE41D34}" type="slidenum">
              <a:rPr lang="en-US" smtClean="0"/>
              <a:t>‹#›</a:t>
            </a:fld>
            <a:endParaRPr lang="en-US"/>
          </a:p>
        </p:txBody>
      </p:sp>
    </p:spTree>
    <p:extLst>
      <p:ext uri="{BB962C8B-B14F-4D97-AF65-F5344CB8AC3E}">
        <p14:creationId xmlns:p14="http://schemas.microsoft.com/office/powerpoint/2010/main" val="350381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BÀI</a:t>
            </a:r>
            <a:r>
              <a:rPr lang="en-US" baseline="0" dirty="0"/>
              <a:t> GIẢNG ĐƯỢC THỰC HIỆN BỞI HUY DUẨN. GMAIL: huyduan2410@gmail.com - https://www.facebook.com/huyduan24/</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22A6F3C-2252-4030-80CC-DB261EE41D34}" type="slidenum">
              <a:rPr lang="en-US" smtClean="0"/>
              <a:t>1</a:t>
            </a:fld>
            <a:endParaRPr lang="en-US"/>
          </a:p>
        </p:txBody>
      </p:sp>
    </p:spTree>
    <p:extLst>
      <p:ext uri="{BB962C8B-B14F-4D97-AF65-F5344CB8AC3E}">
        <p14:creationId xmlns:p14="http://schemas.microsoft.com/office/powerpoint/2010/main" val="94683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6FC38C-8831-4FB2-8BFC-6E5AE2DC6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55B63E7-B8F3-4226-84E4-8515D84F45A0}"/>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618BDD4F-6698-4C24-A776-AC712AD26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FC110-CBB1-4615-B6FC-42A15D35CB42}"/>
              </a:ext>
            </a:extLst>
          </p:cNvPr>
          <p:cNvSpPr>
            <a:spLocks noGrp="1"/>
          </p:cNvSpPr>
          <p:nvPr>
            <p:ph type="sldNum" sz="quarter" idx="12"/>
          </p:nvPr>
        </p:nvSpPr>
        <p:spPr/>
        <p:txBody>
          <a:bodyPr/>
          <a:lstStyle/>
          <a:p>
            <a:fld id="{23B2233E-E2C0-43FD-90FE-7C19AEC4E843}" type="slidenum">
              <a:rPr lang="en-US" smtClean="0"/>
              <a:t>‹#›</a:t>
            </a:fld>
            <a:endParaRPr lang="en-US"/>
          </a:p>
        </p:txBody>
      </p:sp>
      <p:sp>
        <p:nvSpPr>
          <p:cNvPr id="9" name="Title 8">
            <a:extLst>
              <a:ext uri="{FF2B5EF4-FFF2-40B4-BE49-F238E27FC236}">
                <a16:creationId xmlns:a16="http://schemas.microsoft.com/office/drawing/2014/main" id="{1D4CD6E0-04D7-46E6-8043-56737BB2E8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2863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70A1-A8F5-450B-B820-8EA24BAA02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5FCAA7-298A-40B0-A949-3E579E77AB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EAECC-0EC7-4BD9-B979-BFD291E4F471}"/>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A6483382-AF6C-4FFE-91F8-320220210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49DC4-8124-42B3-A398-AFE8D2FBD817}"/>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312045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C6DD6-0919-44D6-8058-99376FA23C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E7ADB3-4A48-48EB-B2A4-10DBE63035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8960-42A4-4C6B-87D5-AD8A410F31B5}"/>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5813A812-6243-40E1-AB63-CF32C96AF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183E6-AB8B-4722-B636-9329C4290212}"/>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224464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E5DF-2AD6-482C-A50C-74AF355DF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91C99-CE98-43B2-AFA5-7A6060FF3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79236-9D19-49D7-AA58-FF87AF2464E4}"/>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9DD7FB69-4BD6-4E97-86F2-DBECC57B67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72FB8-EC29-4CBF-AC84-ECD35C8EF3E5}"/>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3507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8D90-6548-491B-A903-3D8749981B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629D68-1C40-4D87-8521-D6E8B9E49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6B67CC-82E5-41A1-93C2-E819DF37C4ED}"/>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D2C002A8-5BD1-44BA-A6A2-BD87B7EE1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871F1-BE60-4FB4-AD4A-B6024732A04B}"/>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55538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2C36-084B-471B-BF66-46C03B102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1DB20-DEBF-40C8-A62D-EAD603F3F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DDB569-72DE-4C5A-9FA8-1221449098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87F443-8274-44CE-8903-F41027D3DAB4}"/>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629F4AAA-082F-4FCF-BF7B-6C942D8FE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F62B4-748B-4E55-8F14-D4F653EDD9ED}"/>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3527673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B68FD-D3CA-4BE4-9E64-05B5D24F66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BF845-D685-48F8-A5F8-9E22BA4388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78E18-6F73-49D1-BF48-D51F715C3F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EADAB6-292B-4B1B-9844-7782FB914A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1CF8E-345E-45A2-9A6E-8A9988C536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B05A8-27F4-4DD7-9D34-7D01CA258B48}"/>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8" name="Footer Placeholder 7">
            <a:extLst>
              <a:ext uri="{FF2B5EF4-FFF2-40B4-BE49-F238E27FC236}">
                <a16:creationId xmlns:a16="http://schemas.microsoft.com/office/drawing/2014/main" id="{7E58FBD2-DB72-4C88-91CE-EE3170C454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8FA59-ABB8-4EE8-A288-8C4DA1D4BE17}"/>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391995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2A101-7398-4D61-9E53-AE193AA4C6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CA172B-5852-4F7D-9CC4-D79B38AEFC89}"/>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4" name="Footer Placeholder 3">
            <a:extLst>
              <a:ext uri="{FF2B5EF4-FFF2-40B4-BE49-F238E27FC236}">
                <a16:creationId xmlns:a16="http://schemas.microsoft.com/office/drawing/2014/main" id="{923DC6BB-4922-4743-B58C-0FD40C3E0E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1B71CD-9B80-4309-A317-AC7A9F20CD8B}"/>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381532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56AFB-ECE2-483D-862E-7AD53A5E328C}"/>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3" name="Footer Placeholder 2">
            <a:extLst>
              <a:ext uri="{FF2B5EF4-FFF2-40B4-BE49-F238E27FC236}">
                <a16:creationId xmlns:a16="http://schemas.microsoft.com/office/drawing/2014/main" id="{7A8C6845-CA01-4ECD-BBAE-8C8ADFDBA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61ABE5-080F-4B5F-9DEB-2BC49D183104}"/>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58277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8F81-9284-43A4-9F94-1BD69CED5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AAA9D8-7BFE-4521-B28D-194592FCE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AFC98E-880E-4AFE-A42F-2BA8D43A1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8C59AC-138A-40CC-9CC7-603C93EA15A0}"/>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D31502C3-5AE3-4BD8-B239-5E248409A2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76617-03F4-47DA-8990-EE0BC418F3C8}"/>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9108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8968-ECF6-49D8-8425-E4119A063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F56011-AE0A-4476-ADB6-74052593D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901992-B6BD-4A0D-92AC-8B1435ED1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B20DB-2878-4007-8214-DDA7BA1399AA}"/>
              </a:ext>
            </a:extLst>
          </p:cNvPr>
          <p:cNvSpPr>
            <a:spLocks noGrp="1"/>
          </p:cNvSpPr>
          <p:nvPr>
            <p:ph type="dt" sz="half" idx="10"/>
          </p:nvPr>
        </p:nvSpPr>
        <p:spPr/>
        <p:txBody>
          <a:bodyPr/>
          <a:lstStyle/>
          <a:p>
            <a:fld id="{75718280-CD4B-47AE-80A3-6319FFBF22E4}" type="datetimeFigureOut">
              <a:rPr lang="en-US" smtClean="0"/>
              <a:t>9/2/2023</a:t>
            </a:fld>
            <a:endParaRPr lang="en-US"/>
          </a:p>
        </p:txBody>
      </p:sp>
      <p:sp>
        <p:nvSpPr>
          <p:cNvPr id="6" name="Footer Placeholder 5">
            <a:extLst>
              <a:ext uri="{FF2B5EF4-FFF2-40B4-BE49-F238E27FC236}">
                <a16:creationId xmlns:a16="http://schemas.microsoft.com/office/drawing/2014/main" id="{FAB2D37B-11B8-4C4C-829D-4DA503B15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4379B-3FD3-4C2A-81E7-5136F1707901}"/>
              </a:ext>
            </a:extLst>
          </p:cNvPr>
          <p:cNvSpPr>
            <a:spLocks noGrp="1"/>
          </p:cNvSpPr>
          <p:nvPr>
            <p:ph type="sldNum" sz="quarter" idx="12"/>
          </p:nvPr>
        </p:nvSpPr>
        <p:spPr/>
        <p:txBody>
          <a:bodyPr/>
          <a:lstStyle/>
          <a:p>
            <a:fld id="{23B2233E-E2C0-43FD-90FE-7C19AEC4E843}" type="slidenum">
              <a:rPr lang="en-US" smtClean="0"/>
              <a:t>‹#›</a:t>
            </a:fld>
            <a:endParaRPr lang="en-US"/>
          </a:p>
        </p:txBody>
      </p:sp>
    </p:spTree>
    <p:extLst>
      <p:ext uri="{BB962C8B-B14F-4D97-AF65-F5344CB8AC3E}">
        <p14:creationId xmlns:p14="http://schemas.microsoft.com/office/powerpoint/2010/main" val="162074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32BE3-7116-4E58-A6E6-90966DB25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722A9-5769-41B1-B63A-E8216B0C2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C613AA3-DECF-4170-B310-78730A623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18280-CD4B-47AE-80A3-6319FFBF22E4}" type="datetimeFigureOut">
              <a:rPr lang="en-US" smtClean="0"/>
              <a:t>9/2/2023</a:t>
            </a:fld>
            <a:endParaRPr lang="en-US"/>
          </a:p>
        </p:txBody>
      </p:sp>
      <p:sp>
        <p:nvSpPr>
          <p:cNvPr id="5" name="Footer Placeholder 4">
            <a:extLst>
              <a:ext uri="{FF2B5EF4-FFF2-40B4-BE49-F238E27FC236}">
                <a16:creationId xmlns:a16="http://schemas.microsoft.com/office/drawing/2014/main" id="{2404567A-301E-43E1-94EA-04535BC56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67C9E0-F10F-402B-95C7-658AB333C7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2233E-E2C0-43FD-90FE-7C19AEC4E843}" type="slidenum">
              <a:rPr lang="en-US" smtClean="0"/>
              <a:t>‹#›</a:t>
            </a:fld>
            <a:endParaRPr lang="en-US"/>
          </a:p>
        </p:txBody>
      </p:sp>
    </p:spTree>
    <p:extLst>
      <p:ext uri="{BB962C8B-B14F-4D97-AF65-F5344CB8AC3E}">
        <p14:creationId xmlns:p14="http://schemas.microsoft.com/office/powerpoint/2010/main" val="341050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6000" r="-26000"/>
          </a:stretch>
        </a:blipFill>
        <a:effectLst/>
      </p:bgPr>
    </p:bg>
    <p:spTree>
      <p:nvGrpSpPr>
        <p:cNvPr id="1" name=""/>
        <p:cNvGrpSpPr/>
        <p:nvPr/>
      </p:nvGrpSpPr>
      <p:grpSpPr>
        <a:xfrm>
          <a:off x="0" y="0"/>
          <a:ext cx="0" cy="0"/>
          <a:chOff x="0" y="0"/>
          <a:chExt cx="0" cy="0"/>
        </a:xfrm>
      </p:grpSpPr>
      <p:sp>
        <p:nvSpPr>
          <p:cNvPr id="4" name="Google Shape;88;p1">
            <a:extLst>
              <a:ext uri="{FF2B5EF4-FFF2-40B4-BE49-F238E27FC236}">
                <a16:creationId xmlns:a16="http://schemas.microsoft.com/office/drawing/2014/main" id="{81A5A051-5920-4378-9B29-0FAA957C32FA}"/>
              </a:ext>
            </a:extLst>
          </p:cNvPr>
          <p:cNvSpPr txBox="1"/>
          <p:nvPr/>
        </p:nvSpPr>
        <p:spPr>
          <a:xfrm>
            <a:off x="2589294" y="1353694"/>
            <a:ext cx="7013411" cy="1842012"/>
          </a:xfrm>
          <a:prstGeom prst="rect">
            <a:avLst/>
          </a:prstGeom>
          <a:noFill/>
          <a:ln>
            <a:noFill/>
          </a:ln>
        </p:spPr>
        <p:txBody>
          <a:bodyPr spcFirstLastPara="1" wrap="square" lIns="68569" tIns="34275" rIns="68569" bIns="34275" anchor="t" anchorCtr="0">
            <a:spAutoFit/>
          </a:bodyPr>
          <a:lstStyle/>
          <a:p>
            <a:pPr algn="ctr">
              <a:lnSpc>
                <a:spcPct val="120000"/>
              </a:lnSpc>
            </a:pP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CHÀO MỪNG CÁC </a:t>
            </a: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a:t>
            </a:r>
            <a:r>
              <a:rPr lang="en-US"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 ĐẾN VỚI TIẾT HỌC</a:t>
            </a:r>
            <a:endParaRPr sz="4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p:txBody>
      </p:sp>
      <p:sp>
        <p:nvSpPr>
          <p:cNvPr id="5" name="Google Shape;89;p1">
            <a:extLst>
              <a:ext uri="{FF2B5EF4-FFF2-40B4-BE49-F238E27FC236}">
                <a16:creationId xmlns:a16="http://schemas.microsoft.com/office/drawing/2014/main" id="{921CF36E-ABBA-4EC2-A30D-D3199FD9C1DC}"/>
              </a:ext>
            </a:extLst>
          </p:cNvPr>
          <p:cNvSpPr txBox="1"/>
          <p:nvPr/>
        </p:nvSpPr>
        <p:spPr>
          <a:xfrm>
            <a:off x="5023445" y="3957760"/>
            <a:ext cx="5339755" cy="438551"/>
          </a:xfrm>
          <a:prstGeom prst="rect">
            <a:avLst/>
          </a:prstGeom>
          <a:noFill/>
          <a:ln>
            <a:noFill/>
          </a:ln>
        </p:spPr>
        <p:txBody>
          <a:bodyPr spcFirstLastPara="1" wrap="square" lIns="68569" tIns="34275" rIns="68569" bIns="34275" anchor="t" anchorCtr="0">
            <a:spAutoFit/>
          </a:bodyPr>
          <a:lstStyle/>
          <a:p>
            <a:pPr algn="ctr"/>
            <a:r>
              <a:rPr lang="en-US" sz="2400" b="1">
                <a:latin typeface="Arial" panose="020B0604020202020204" pitchFamily="34" charset="0"/>
                <a:ea typeface="Times New Roman"/>
                <a:cs typeface="Arial" panose="020B0604020202020204" pitchFamily="34" charset="0"/>
                <a:sym typeface="Times New Roman"/>
              </a:rPr>
              <a:t>Giáo viên:</a:t>
            </a:r>
            <a:endParaRPr sz="2400" b="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4817679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withEffect">
                                  <p:stCondLst>
                                    <p:cond delay="0"/>
                                  </p:stCondLst>
                                  <p:childTnLst>
                                    <p:animClr clrSpc="hsl" dir="ccw">
                                      <p:cBhvr override="childStyle">
                                        <p:cTn id="6" dur="2000" fill="hold"/>
                                        <p:tgtEl>
                                          <p:spTgt spid="4"/>
                                        </p:tgtEl>
                                        <p:attrNameLst>
                                          <p:attrName>style.color</p:attrName>
                                        </p:attrNameLst>
                                      </p:cBhvr>
                                      <p:to>
                                        <a:srgbClr val="00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6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883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B45EB4-9ED1-4CC9-924B-A08A5454DF09}"/>
              </a:ext>
            </a:extLst>
          </p:cNvPr>
          <p:cNvSpPr txBox="1"/>
          <p:nvPr/>
        </p:nvSpPr>
        <p:spPr>
          <a:xfrm>
            <a:off x="1745342" y="1141351"/>
            <a:ext cx="8701315" cy="523220"/>
          </a:xfrm>
          <a:prstGeom prst="rect">
            <a:avLst/>
          </a:prstGeom>
          <a:noFill/>
        </p:spPr>
        <p:txBody>
          <a:bodyPr wrap="square" rtlCol="0">
            <a:spAutoFit/>
          </a:bodyPr>
          <a:lstStyle/>
          <a:p>
            <a:pPr algn="ctr"/>
            <a:r>
              <a:rPr lang="en-US" sz="2800" b="1">
                <a:solidFill>
                  <a:srgbClr val="0033CC"/>
                </a:solidFill>
                <a:effectLst>
                  <a:glow rad="101600">
                    <a:schemeClr val="bg1">
                      <a:alpha val="60000"/>
                    </a:schemeClr>
                  </a:glow>
                </a:effectLst>
                <a:latin typeface="Arial" panose="020B0604020202020204" pitchFamily="34" charset="0"/>
                <a:cs typeface="Arial" panose="020B0604020202020204" pitchFamily="34" charset="0"/>
              </a:rPr>
              <a:t>Cấu tạo của đoạn văn về một nhân vật?</a:t>
            </a:r>
          </a:p>
        </p:txBody>
      </p:sp>
      <p:sp>
        <p:nvSpPr>
          <p:cNvPr id="15" name="TextBox 14">
            <a:extLst>
              <a:ext uri="{FF2B5EF4-FFF2-40B4-BE49-F238E27FC236}">
                <a16:creationId xmlns:a16="http://schemas.microsoft.com/office/drawing/2014/main" id="{426F9712-998D-4C70-B04C-966465D4096F}"/>
              </a:ext>
            </a:extLst>
          </p:cNvPr>
          <p:cNvSpPr txBox="1"/>
          <p:nvPr/>
        </p:nvSpPr>
        <p:spPr>
          <a:xfrm>
            <a:off x="1444170" y="2283538"/>
            <a:ext cx="9303657" cy="2586093"/>
          </a:xfrm>
          <a:prstGeom prst="rect">
            <a:avLst/>
          </a:prstGeom>
          <a:noFill/>
        </p:spPr>
        <p:txBody>
          <a:bodyPr wrap="square">
            <a:spAutoFit/>
          </a:bodyPr>
          <a:lstStyle/>
          <a:p>
            <a:pPr marL="342900" indent="-342900" algn="just">
              <a:lnSpc>
                <a:spcPct val="125000"/>
              </a:lnSpc>
              <a:spcBef>
                <a:spcPts val="600"/>
              </a:spcBef>
              <a:spcAft>
                <a:spcPts val="1200"/>
              </a:spcAft>
              <a:buFont typeface="Arial" panose="020B0604020202020204" pitchFamily="34" charset="0"/>
              <a:buChar char="•"/>
            </a:pPr>
            <a:r>
              <a:rPr lang="vi-VN" sz="2400" b="0" i="0">
                <a:solidFill>
                  <a:srgbClr val="000000"/>
                </a:solidFill>
                <a:effectLst/>
                <a:latin typeface="Arial" panose="020B0604020202020204" pitchFamily="34" charset="0"/>
                <a:cs typeface="Arial" panose="020B0604020202020204" pitchFamily="34" charset="0"/>
              </a:rPr>
              <a:t>Viết đoạn văn về một nhân vật là nêu cảm nghĩ về đặc điểm (ngoại hình, tính cách) của nhân vật đó.</a:t>
            </a:r>
          </a:p>
          <a:p>
            <a:pPr marL="342900" indent="-342900" algn="just">
              <a:lnSpc>
                <a:spcPct val="125000"/>
              </a:lnSpc>
              <a:spcBef>
                <a:spcPts val="600"/>
              </a:spcBef>
              <a:spcAft>
                <a:spcPts val="1200"/>
              </a:spcAft>
              <a:buFont typeface="Arial" panose="020B0604020202020204" pitchFamily="34" charset="0"/>
              <a:buChar char="•"/>
            </a:pPr>
            <a:r>
              <a:rPr lang="vi-VN" sz="2400" b="0" i="0">
                <a:solidFill>
                  <a:srgbClr val="000000"/>
                </a:solidFill>
                <a:effectLst/>
                <a:latin typeface="Arial" panose="020B0604020202020204" pitchFamily="34" charset="0"/>
                <a:cs typeface="Arial" panose="020B0604020202020204" pitchFamily="34" charset="0"/>
              </a:rPr>
              <a:t>Câu mở đoạn thường giới thiệu nhân vật và nêu khái quát cảm nghĩ về đặc điểm của nhân vật. Các câu tiếp theo làm rõ những đặc điểm đã nêu ở câu mở đoạn.</a:t>
            </a:r>
          </a:p>
        </p:txBody>
      </p:sp>
    </p:spTree>
    <p:extLst>
      <p:ext uri="{BB962C8B-B14F-4D97-AF65-F5344CB8AC3E}">
        <p14:creationId xmlns:p14="http://schemas.microsoft.com/office/powerpoint/2010/main" val="40359097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 calcmode="lin" valueType="num">
                                      <p:cBhvr>
                                        <p:cTn id="14"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 calcmode="lin" valueType="num">
                                      <p:cBhvr>
                                        <p:cTn id="21"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97A4CD-857E-4019-862A-DDFC813994B9}"/>
              </a:ext>
            </a:extLst>
          </p:cNvPr>
          <p:cNvSpPr txBox="1"/>
          <p:nvPr/>
        </p:nvSpPr>
        <p:spPr>
          <a:xfrm>
            <a:off x="1824945" y="1761842"/>
            <a:ext cx="1883849" cy="523220"/>
          </a:xfrm>
          <a:prstGeom prst="rect">
            <a:avLst/>
          </a:prstGeom>
          <a:noFill/>
        </p:spPr>
        <p:txBody>
          <a:bodyPr wrap="none" rtlCol="0">
            <a:spAutoFit/>
          </a:bodyPr>
          <a:lstStyle/>
          <a:p>
            <a:r>
              <a:rPr lang="en-US" sz="2800" b="1">
                <a:latin typeface="Arial" panose="020B0604020202020204" pitchFamily="34" charset="0"/>
                <a:cs typeface="Arial" panose="020B0604020202020204" pitchFamily="34" charset="0"/>
              </a:rPr>
              <a:t>Bài viết 2:</a:t>
            </a:r>
          </a:p>
        </p:txBody>
      </p:sp>
      <p:sp>
        <p:nvSpPr>
          <p:cNvPr id="4" name="TextBox 3">
            <a:extLst>
              <a:ext uri="{FF2B5EF4-FFF2-40B4-BE49-F238E27FC236}">
                <a16:creationId xmlns:a16="http://schemas.microsoft.com/office/drawing/2014/main" id="{D914379F-8ECB-467F-9FBF-75B3DA7A5E32}"/>
              </a:ext>
            </a:extLst>
          </p:cNvPr>
          <p:cNvSpPr txBox="1"/>
          <p:nvPr/>
        </p:nvSpPr>
        <p:spPr>
          <a:xfrm>
            <a:off x="1824945" y="2578029"/>
            <a:ext cx="8171017" cy="1701941"/>
          </a:xfrm>
          <a:prstGeom prst="rect">
            <a:avLst/>
          </a:prstGeom>
          <a:noFill/>
        </p:spPr>
        <p:txBody>
          <a:bodyPr wrap="square" rtlCol="0">
            <a:spAutoFit/>
          </a:bodyPr>
          <a:lstStyle/>
          <a:p>
            <a:pPr algn="ctr">
              <a:lnSpc>
                <a:spcPct val="125000"/>
              </a:lnSpc>
            </a:pPr>
            <a:r>
              <a:rPr lang="en-US" sz="4400" b="1">
                <a:solidFill>
                  <a:srgbClr val="FF0000"/>
                </a:solidFill>
                <a:latin typeface="Arial" panose="020B0604020202020204" pitchFamily="34" charset="0"/>
                <a:cs typeface="Arial" panose="020B0604020202020204" pitchFamily="34" charset="0"/>
              </a:rPr>
              <a:t>LUYỆN TẬP VIẾT ĐOẠN VĂN VỀ MỘT NHÂN VẬT</a:t>
            </a:r>
          </a:p>
        </p:txBody>
      </p:sp>
      <p:sp>
        <p:nvSpPr>
          <p:cNvPr id="5" name="TextBox 4">
            <a:extLst>
              <a:ext uri="{FF2B5EF4-FFF2-40B4-BE49-F238E27FC236}">
                <a16:creationId xmlns:a16="http://schemas.microsoft.com/office/drawing/2014/main" id="{2AC78263-C3C2-4BA4-A66C-F6660A04C0F1}"/>
              </a:ext>
            </a:extLst>
          </p:cNvPr>
          <p:cNvSpPr txBox="1"/>
          <p:nvPr/>
        </p:nvSpPr>
        <p:spPr>
          <a:xfrm>
            <a:off x="4659149" y="4372882"/>
            <a:ext cx="2502608" cy="400110"/>
          </a:xfrm>
          <a:prstGeom prst="rect">
            <a:avLst/>
          </a:prstGeom>
          <a:noFill/>
        </p:spPr>
        <p:txBody>
          <a:bodyPr wrap="none" rtlCol="0">
            <a:spAutoFit/>
          </a:bodyPr>
          <a:lstStyle/>
          <a:p>
            <a:r>
              <a:rPr lang="vi-VN" sz="2000">
                <a:latin typeface="Arial" panose="020B0604020202020204" pitchFamily="34" charset="0"/>
                <a:cs typeface="Arial" panose="020B0604020202020204" pitchFamily="34" charset="0"/>
              </a:rPr>
              <a:t>(Tìm ý và sắp xếp ý)</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482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FEEAE5C-0841-4C47-9F23-F9D3847D5141}"/>
              </a:ext>
            </a:extLst>
          </p:cNvPr>
          <p:cNvGrpSpPr/>
          <p:nvPr/>
        </p:nvGrpSpPr>
        <p:grpSpPr>
          <a:xfrm>
            <a:off x="139246" y="201645"/>
            <a:ext cx="8423729" cy="616018"/>
            <a:chOff x="66674" y="143588"/>
            <a:chExt cx="8423729" cy="616018"/>
          </a:xfrm>
        </p:grpSpPr>
        <p:grpSp>
          <p:nvGrpSpPr>
            <p:cNvPr id="35" name="Group 34">
              <a:extLst>
                <a:ext uri="{FF2B5EF4-FFF2-40B4-BE49-F238E27FC236}">
                  <a16:creationId xmlns:a16="http://schemas.microsoft.com/office/drawing/2014/main" id="{EEEA1F64-2559-4663-9C74-BDEB743D3E4B}"/>
                </a:ext>
              </a:extLst>
            </p:cNvPr>
            <p:cNvGrpSpPr/>
            <p:nvPr/>
          </p:nvGrpSpPr>
          <p:grpSpPr>
            <a:xfrm>
              <a:off x="66674" y="143588"/>
              <a:ext cx="8423729" cy="599707"/>
              <a:chOff x="208358" y="277104"/>
              <a:chExt cx="8423729" cy="599707"/>
            </a:xfrm>
            <a:effectLst>
              <a:outerShdw blurRad="50800" dist="38100" dir="18900000" algn="bl" rotWithShape="0">
                <a:prstClr val="black">
                  <a:alpha val="40000"/>
                </a:prstClr>
              </a:outerShdw>
            </a:effectLst>
          </p:grpSpPr>
          <p:sp>
            <p:nvSpPr>
              <p:cNvPr id="41" name="Rounded Rectangle 1">
                <a:extLst>
                  <a:ext uri="{FF2B5EF4-FFF2-40B4-BE49-F238E27FC236}">
                    <a16:creationId xmlns:a16="http://schemas.microsoft.com/office/drawing/2014/main" id="{E541897F-F539-43A6-8914-806BFBEE9732}"/>
                  </a:ext>
                </a:extLst>
              </p:cNvPr>
              <p:cNvSpPr/>
              <p:nvPr/>
            </p:nvSpPr>
            <p:spPr>
              <a:xfrm>
                <a:off x="646509" y="277104"/>
                <a:ext cx="7985578" cy="599707"/>
              </a:xfrm>
              <a:prstGeom prst="roundRect">
                <a:avLst>
                  <a:gd name="adj" fmla="val 23355"/>
                </a:avLst>
              </a:prstGeom>
              <a:solidFill>
                <a:schemeClr val="accent3">
                  <a:lumMod val="20000"/>
                  <a:lumOff val="8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0513" lvl="0">
                  <a:defRPr/>
                </a:pPr>
                <a:r>
                  <a:rPr lang="en-US" sz="2400" b="1">
                    <a:solidFill>
                      <a:sysClr val="windowText" lastClr="000000"/>
                    </a:solidFill>
                    <a:latin typeface="Arial" panose="020B0604020202020204" pitchFamily="34" charset="0"/>
                    <a:cs typeface="Arial" panose="020B0604020202020204" pitchFamily="34" charset="0"/>
                  </a:rPr>
                  <a:t>   Tìm ý và sắp xếp ý cho 1 trong 3 đoạn văn sau:</a:t>
                </a:r>
                <a:endParaRPr lang="zh-CN" altLang="en-US" sz="2400" b="1" dirty="0">
                  <a:solidFill>
                    <a:sysClr val="windowText" lastClr="000000"/>
                  </a:solidFill>
                  <a:latin typeface="Arial" panose="020B0604020202020204" pitchFamily="34" charset="0"/>
                  <a:ea typeface="Arial-Rounded"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B67F6688-B9DA-4A09-8E39-F299D26F0CEC}"/>
                  </a:ext>
                </a:extLst>
              </p:cNvPr>
              <p:cNvSpPr/>
              <p:nvPr/>
            </p:nvSpPr>
            <p:spPr>
              <a:xfrm>
                <a:off x="208358" y="277105"/>
                <a:ext cx="624169" cy="58941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anose="020B0604020202020204" pitchFamily="34" charset="0"/>
                    <a:cs typeface="Arial" panose="020B0604020202020204" pitchFamily="34" charset="0"/>
                  </a:rPr>
                  <a:t>1</a:t>
                </a:r>
              </a:p>
            </p:txBody>
          </p:sp>
        </p:grpSp>
        <p:pic>
          <p:nvPicPr>
            <p:cNvPr id="40" name="Picture 39">
              <a:extLst>
                <a:ext uri="{FF2B5EF4-FFF2-40B4-BE49-F238E27FC236}">
                  <a16:creationId xmlns:a16="http://schemas.microsoft.com/office/drawing/2014/main" id="{7DAD83A5-3CED-405C-ACC3-7DEC4417F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171" y="157928"/>
              <a:ext cx="481343" cy="601678"/>
            </a:xfrm>
            <a:prstGeom prst="rect">
              <a:avLst/>
            </a:prstGeom>
          </p:spPr>
        </p:pic>
      </p:grpSp>
      <p:sp>
        <p:nvSpPr>
          <p:cNvPr id="8" name="TextBox 7">
            <a:extLst>
              <a:ext uri="{FF2B5EF4-FFF2-40B4-BE49-F238E27FC236}">
                <a16:creationId xmlns:a16="http://schemas.microsoft.com/office/drawing/2014/main" id="{6E7403EC-01C4-41CB-824C-18D0D1F3DF46}"/>
              </a:ext>
            </a:extLst>
          </p:cNvPr>
          <p:cNvSpPr txBox="1"/>
          <p:nvPr/>
        </p:nvSpPr>
        <p:spPr>
          <a:xfrm>
            <a:off x="732145" y="941946"/>
            <a:ext cx="11157221" cy="1685846"/>
          </a:xfrm>
          <a:prstGeom prst="rect">
            <a:avLst/>
          </a:prstGeom>
          <a:noFill/>
        </p:spPr>
        <p:txBody>
          <a:bodyPr wrap="none" rtlCol="0">
            <a:spAutoFit/>
          </a:bodyPr>
          <a:lstStyle/>
          <a:p>
            <a:pPr marL="457200" indent="-457200">
              <a:lnSpc>
                <a:spcPct val="150000"/>
              </a:lnSpc>
              <a:buAutoNum type="alphaLcParenR"/>
            </a:pPr>
            <a:r>
              <a:rPr lang="en-US" sz="2400">
                <a:latin typeface="Arial" panose="020B0604020202020204" pitchFamily="34" charset="0"/>
                <a:cs typeface="Arial" panose="020B0604020202020204" pitchFamily="34" charset="0"/>
              </a:rPr>
              <a:t>Nêu cảm nghĩ của em về nhân vật bạn nhỏ trong bài thơ </a:t>
            </a:r>
            <a:r>
              <a:rPr lang="en-US" sz="2400" i="1">
                <a:latin typeface="Arial" panose="020B0604020202020204" pitchFamily="34" charset="0"/>
                <a:cs typeface="Arial" panose="020B0604020202020204" pitchFamily="34" charset="0"/>
              </a:rPr>
              <a:t>Tuổi ngựa</a:t>
            </a:r>
            <a:r>
              <a:rPr lang="en-US" sz="2400">
                <a:latin typeface="Arial" panose="020B0604020202020204" pitchFamily="34" charset="0"/>
                <a:cs typeface="Arial" panose="020B0604020202020204" pitchFamily="34" charset="0"/>
              </a:rPr>
              <a:t>.</a:t>
            </a:r>
          </a:p>
          <a:p>
            <a:pPr marL="457200" indent="-457200">
              <a:lnSpc>
                <a:spcPct val="150000"/>
              </a:lnSpc>
              <a:buAutoNum type="alphaLcParenR"/>
            </a:pPr>
            <a:r>
              <a:rPr lang="en-US" sz="2400">
                <a:latin typeface="Arial" panose="020B0604020202020204" pitchFamily="34" charset="0"/>
                <a:cs typeface="Arial" panose="020B0604020202020204" pitchFamily="34" charset="0"/>
              </a:rPr>
              <a:t>Nêu cảm nghĩ của em về nhân vật Hồng trong câu chuyện </a:t>
            </a:r>
            <a:r>
              <a:rPr lang="en-US" sz="2400" i="1">
                <a:latin typeface="Arial" panose="020B0604020202020204" pitchFamily="34" charset="0"/>
                <a:cs typeface="Arial" panose="020B0604020202020204" pitchFamily="34" charset="0"/>
              </a:rPr>
              <a:t>Làm chị.</a:t>
            </a:r>
            <a:endParaRPr lang="en-US" sz="2400">
              <a:latin typeface="Arial" panose="020B0604020202020204" pitchFamily="34" charset="0"/>
              <a:cs typeface="Arial" panose="020B0604020202020204" pitchFamily="34" charset="0"/>
            </a:endParaRPr>
          </a:p>
          <a:p>
            <a:pPr marL="457200" indent="-457200">
              <a:lnSpc>
                <a:spcPct val="150000"/>
              </a:lnSpc>
              <a:buAutoNum type="alphaLcParenR"/>
            </a:pPr>
            <a:r>
              <a:rPr lang="en-US" sz="2400">
                <a:latin typeface="Arial" panose="020B0604020202020204" pitchFamily="34" charset="0"/>
                <a:cs typeface="Arial" panose="020B0604020202020204" pitchFamily="34" charset="0"/>
              </a:rPr>
              <a:t>Nêu cảm nghĩ của em về nhân vật bạn nhỏ trong câu chuyện </a:t>
            </a:r>
            <a:r>
              <a:rPr lang="en-US" sz="2400" i="1">
                <a:latin typeface="Arial" panose="020B0604020202020204" pitchFamily="34" charset="0"/>
                <a:cs typeface="Arial" panose="020B0604020202020204" pitchFamily="34" charset="0"/>
              </a:rPr>
              <a:t>Cái răng khểnh.</a:t>
            </a:r>
            <a:endParaRPr lang="en-US" sz="2400">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14EF6FBD-91B2-45B3-9745-1120A2513E21}"/>
              </a:ext>
            </a:extLst>
          </p:cNvPr>
          <p:cNvGrpSpPr/>
          <p:nvPr/>
        </p:nvGrpSpPr>
        <p:grpSpPr>
          <a:xfrm>
            <a:off x="972849" y="2881085"/>
            <a:ext cx="9161751" cy="3737170"/>
            <a:chOff x="972849" y="2881085"/>
            <a:chExt cx="9161751" cy="3737170"/>
          </a:xfrm>
        </p:grpSpPr>
        <p:grpSp>
          <p:nvGrpSpPr>
            <p:cNvPr id="46" name="Group 45">
              <a:extLst>
                <a:ext uri="{FF2B5EF4-FFF2-40B4-BE49-F238E27FC236}">
                  <a16:creationId xmlns:a16="http://schemas.microsoft.com/office/drawing/2014/main" id="{7E27374A-B6A4-4B42-B1A9-214663C17E69}"/>
                </a:ext>
              </a:extLst>
            </p:cNvPr>
            <p:cNvGrpSpPr/>
            <p:nvPr/>
          </p:nvGrpSpPr>
          <p:grpSpPr>
            <a:xfrm>
              <a:off x="1492663" y="2881085"/>
              <a:ext cx="8579593" cy="1737297"/>
              <a:chOff x="1492663" y="3166835"/>
              <a:chExt cx="8579593" cy="1737297"/>
            </a:xfrm>
          </p:grpSpPr>
          <p:sp>
            <p:nvSpPr>
              <p:cNvPr id="17" name="Rectangle: Rounded Corners 16">
                <a:extLst>
                  <a:ext uri="{FF2B5EF4-FFF2-40B4-BE49-F238E27FC236}">
                    <a16:creationId xmlns:a16="http://schemas.microsoft.com/office/drawing/2014/main" id="{C2B54861-B044-4C05-B7FD-D35E80169264}"/>
                  </a:ext>
                </a:extLst>
              </p:cNvPr>
              <p:cNvSpPr/>
              <p:nvPr/>
            </p:nvSpPr>
            <p:spPr>
              <a:xfrm>
                <a:off x="1492663" y="3773318"/>
                <a:ext cx="3737427" cy="524329"/>
              </a:xfrm>
              <a:prstGeom prst="roundRect">
                <a:avLst>
                  <a:gd name="adj" fmla="val 1475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1. Em viết về nhân vật nào</a:t>
                </a:r>
              </a:p>
            </p:txBody>
          </p:sp>
          <p:sp>
            <p:nvSpPr>
              <p:cNvPr id="43" name="Rectangle: Rounded Corners 42">
                <a:extLst>
                  <a:ext uri="{FF2B5EF4-FFF2-40B4-BE49-F238E27FC236}">
                    <a16:creationId xmlns:a16="http://schemas.microsoft.com/office/drawing/2014/main" id="{E17B7182-2A5C-4F83-A986-75FE5FC3E622}"/>
                  </a:ext>
                </a:extLst>
              </p:cNvPr>
              <p:cNvSpPr/>
              <p:nvPr/>
            </p:nvSpPr>
            <p:spPr>
              <a:xfrm>
                <a:off x="6475020" y="3166835"/>
                <a:ext cx="3597236" cy="524329"/>
              </a:xfrm>
              <a:prstGeom prst="roundRect">
                <a:avLst>
                  <a:gd name="adj" fmla="val 14754"/>
                </a:avLst>
              </a:prstGeom>
              <a:solidFill>
                <a:srgbClr val="D0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a) Bạn nhỏ tuổi Ngựa</a:t>
                </a:r>
              </a:p>
            </p:txBody>
          </p:sp>
          <p:sp>
            <p:nvSpPr>
              <p:cNvPr id="44" name="Rectangle: Rounded Corners 43">
                <a:extLst>
                  <a:ext uri="{FF2B5EF4-FFF2-40B4-BE49-F238E27FC236}">
                    <a16:creationId xmlns:a16="http://schemas.microsoft.com/office/drawing/2014/main" id="{C7E25D09-089B-4C1C-ADAE-EEEAE995AD95}"/>
                  </a:ext>
                </a:extLst>
              </p:cNvPr>
              <p:cNvSpPr/>
              <p:nvPr/>
            </p:nvSpPr>
            <p:spPr>
              <a:xfrm>
                <a:off x="6475020" y="3773319"/>
                <a:ext cx="3597236" cy="524329"/>
              </a:xfrm>
              <a:prstGeom prst="roundRect">
                <a:avLst>
                  <a:gd name="adj" fmla="val 1475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b) Cô bé Hồng</a:t>
                </a:r>
              </a:p>
            </p:txBody>
          </p:sp>
          <p:sp>
            <p:nvSpPr>
              <p:cNvPr id="45" name="Rectangle: Rounded Corners 44">
                <a:extLst>
                  <a:ext uri="{FF2B5EF4-FFF2-40B4-BE49-F238E27FC236}">
                    <a16:creationId xmlns:a16="http://schemas.microsoft.com/office/drawing/2014/main" id="{1EBFAF91-6FB5-40D5-AFE7-BDF01AF3BCF2}"/>
                  </a:ext>
                </a:extLst>
              </p:cNvPr>
              <p:cNvSpPr/>
              <p:nvPr/>
            </p:nvSpPr>
            <p:spPr>
              <a:xfrm>
                <a:off x="6475019" y="4379803"/>
                <a:ext cx="3597236" cy="524329"/>
              </a:xfrm>
              <a:prstGeom prst="roundRect">
                <a:avLst>
                  <a:gd name="adj" fmla="val 14754"/>
                </a:avLst>
              </a:prstGeom>
              <a:solidFill>
                <a:srgbClr val="B8D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c) Bạn nhỏ có cái răng khểnh</a:t>
                </a:r>
              </a:p>
            </p:txBody>
          </p:sp>
          <p:cxnSp>
            <p:nvCxnSpPr>
              <p:cNvPr id="21" name="Straight Connector 20">
                <a:extLst>
                  <a:ext uri="{FF2B5EF4-FFF2-40B4-BE49-F238E27FC236}">
                    <a16:creationId xmlns:a16="http://schemas.microsoft.com/office/drawing/2014/main" id="{6110D8E9-FDC5-4FFB-8E74-A36B6B19FE2F}"/>
                  </a:ext>
                </a:extLst>
              </p:cNvPr>
              <p:cNvCxnSpPr>
                <a:stCxn id="17" idx="3"/>
                <a:endCxn id="43" idx="1"/>
              </p:cNvCxnSpPr>
              <p:nvPr/>
            </p:nvCxnSpPr>
            <p:spPr>
              <a:xfrm flipV="1">
                <a:off x="5230090" y="3429000"/>
                <a:ext cx="1244930" cy="60648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A1134D-FA9F-4421-B7B5-A1E3E57F125D}"/>
                  </a:ext>
                </a:extLst>
              </p:cNvPr>
              <p:cNvCxnSpPr>
                <a:stCxn id="17" idx="3"/>
                <a:endCxn id="44" idx="1"/>
              </p:cNvCxnSpPr>
              <p:nvPr/>
            </p:nvCxnSpPr>
            <p:spPr>
              <a:xfrm>
                <a:off x="5230090" y="4035483"/>
                <a:ext cx="124493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8685913-7E6D-4EDC-8297-D18ED5E153AA}"/>
                  </a:ext>
                </a:extLst>
              </p:cNvPr>
              <p:cNvCxnSpPr>
                <a:stCxn id="17" idx="3"/>
                <a:endCxn id="45" idx="1"/>
              </p:cNvCxnSpPr>
              <p:nvPr/>
            </p:nvCxnSpPr>
            <p:spPr>
              <a:xfrm>
                <a:off x="5230090" y="4035483"/>
                <a:ext cx="1244929" cy="6064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2E3BD6EF-E42E-47F5-A5CD-D8A075A2791E}"/>
                </a:ext>
              </a:extLst>
            </p:cNvPr>
            <p:cNvGrpSpPr/>
            <p:nvPr/>
          </p:nvGrpSpPr>
          <p:grpSpPr>
            <a:xfrm>
              <a:off x="1511713" y="4880958"/>
              <a:ext cx="8622887" cy="1737297"/>
              <a:chOff x="1492663" y="3166835"/>
              <a:chExt cx="8622887" cy="1737297"/>
            </a:xfrm>
          </p:grpSpPr>
          <p:sp>
            <p:nvSpPr>
              <p:cNvPr id="48" name="Rectangle: Rounded Corners 47">
                <a:extLst>
                  <a:ext uri="{FF2B5EF4-FFF2-40B4-BE49-F238E27FC236}">
                    <a16:creationId xmlns:a16="http://schemas.microsoft.com/office/drawing/2014/main" id="{E649D15E-0B21-418B-9737-1FA14E6A2259}"/>
                  </a:ext>
                </a:extLst>
              </p:cNvPr>
              <p:cNvSpPr/>
              <p:nvPr/>
            </p:nvSpPr>
            <p:spPr>
              <a:xfrm>
                <a:off x="1492663" y="3773318"/>
                <a:ext cx="2488787" cy="524329"/>
              </a:xfrm>
              <a:prstGeom prst="roundRect">
                <a:avLst>
                  <a:gd name="adj" fmla="val 1475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Arial" panose="020B0604020202020204" pitchFamily="34" charset="0"/>
                    <a:cs typeface="Arial" panose="020B0604020202020204" pitchFamily="34" charset="0"/>
                  </a:rPr>
                  <a:t>2. Em sẽ viết gì?</a:t>
                </a:r>
              </a:p>
            </p:txBody>
          </p:sp>
          <p:sp>
            <p:nvSpPr>
              <p:cNvPr id="49" name="Rectangle: Rounded Corners 48">
                <a:extLst>
                  <a:ext uri="{FF2B5EF4-FFF2-40B4-BE49-F238E27FC236}">
                    <a16:creationId xmlns:a16="http://schemas.microsoft.com/office/drawing/2014/main" id="{690F4824-F3AC-4189-ABF5-81CEEF5B9D88}"/>
                  </a:ext>
                </a:extLst>
              </p:cNvPr>
              <p:cNvSpPr/>
              <p:nvPr/>
            </p:nvSpPr>
            <p:spPr>
              <a:xfrm>
                <a:off x="4976420" y="3166835"/>
                <a:ext cx="5139130" cy="524329"/>
              </a:xfrm>
              <a:prstGeom prst="roundRect">
                <a:avLst>
                  <a:gd name="adj" fmla="val 14754"/>
                </a:avLst>
              </a:prstGeom>
              <a:solidFill>
                <a:srgbClr val="F1F4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a) Nêu cảm nghĩ chung về nhân vật</a:t>
                </a:r>
              </a:p>
            </p:txBody>
          </p:sp>
          <p:sp>
            <p:nvSpPr>
              <p:cNvPr id="50" name="Rectangle: Rounded Corners 49">
                <a:extLst>
                  <a:ext uri="{FF2B5EF4-FFF2-40B4-BE49-F238E27FC236}">
                    <a16:creationId xmlns:a16="http://schemas.microsoft.com/office/drawing/2014/main" id="{4F374D5A-42A3-4748-A3C6-200F4160861E}"/>
                  </a:ext>
                </a:extLst>
              </p:cNvPr>
              <p:cNvSpPr/>
              <p:nvPr/>
            </p:nvSpPr>
            <p:spPr>
              <a:xfrm>
                <a:off x="4976420" y="3773319"/>
                <a:ext cx="5139130" cy="524329"/>
              </a:xfrm>
              <a:prstGeom prst="roundRect">
                <a:avLst>
                  <a:gd name="adj" fmla="val 14754"/>
                </a:avLst>
              </a:prstGeom>
              <a:solidFill>
                <a:srgbClr val="D4E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b) Nêu đặc điểm ngoại hình của nhân vật</a:t>
                </a:r>
              </a:p>
            </p:txBody>
          </p:sp>
          <p:sp>
            <p:nvSpPr>
              <p:cNvPr id="51" name="Rectangle: Rounded Corners 50">
                <a:extLst>
                  <a:ext uri="{FF2B5EF4-FFF2-40B4-BE49-F238E27FC236}">
                    <a16:creationId xmlns:a16="http://schemas.microsoft.com/office/drawing/2014/main" id="{DDFA4CAC-A746-4303-9F8E-0857D21CD35C}"/>
                  </a:ext>
                </a:extLst>
              </p:cNvPr>
              <p:cNvSpPr/>
              <p:nvPr/>
            </p:nvSpPr>
            <p:spPr>
              <a:xfrm>
                <a:off x="4976418" y="4379803"/>
                <a:ext cx="5139129" cy="524329"/>
              </a:xfrm>
              <a:prstGeom prst="roundRect">
                <a:avLst>
                  <a:gd name="adj" fmla="val 14754"/>
                </a:avLst>
              </a:prstGeom>
              <a:solidFill>
                <a:srgbClr val="BFD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Arial" panose="020B0604020202020204" pitchFamily="34" charset="0"/>
                    <a:cs typeface="Arial" panose="020B0604020202020204" pitchFamily="34" charset="0"/>
                  </a:rPr>
                  <a:t>c) Nêu đặc điểm tính cách của nhân vật.</a:t>
                </a:r>
              </a:p>
            </p:txBody>
          </p:sp>
          <p:cxnSp>
            <p:nvCxnSpPr>
              <p:cNvPr id="52" name="Straight Connector 51">
                <a:extLst>
                  <a:ext uri="{FF2B5EF4-FFF2-40B4-BE49-F238E27FC236}">
                    <a16:creationId xmlns:a16="http://schemas.microsoft.com/office/drawing/2014/main" id="{562A3C55-1023-4D31-9560-73E8E74A238D}"/>
                  </a:ext>
                </a:extLst>
              </p:cNvPr>
              <p:cNvCxnSpPr>
                <a:cxnSpLocks/>
                <a:stCxn id="48" idx="3"/>
                <a:endCxn id="49" idx="1"/>
              </p:cNvCxnSpPr>
              <p:nvPr/>
            </p:nvCxnSpPr>
            <p:spPr>
              <a:xfrm flipV="1">
                <a:off x="3981450" y="3429000"/>
                <a:ext cx="994970" cy="60648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9DB972-7B63-4CF6-9446-2AAF63AB92E8}"/>
                  </a:ext>
                </a:extLst>
              </p:cNvPr>
              <p:cNvCxnSpPr>
                <a:cxnSpLocks/>
                <a:stCxn id="48" idx="3"/>
                <a:endCxn id="50" idx="1"/>
              </p:cNvCxnSpPr>
              <p:nvPr/>
            </p:nvCxnSpPr>
            <p:spPr>
              <a:xfrm>
                <a:off x="3981450" y="4035483"/>
                <a:ext cx="99497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C819EC-E063-4C08-9E87-040E9FF0EFE9}"/>
                  </a:ext>
                </a:extLst>
              </p:cNvPr>
              <p:cNvCxnSpPr>
                <a:cxnSpLocks/>
                <a:stCxn id="48" idx="3"/>
                <a:endCxn id="51" idx="1"/>
              </p:cNvCxnSpPr>
              <p:nvPr/>
            </p:nvCxnSpPr>
            <p:spPr>
              <a:xfrm>
                <a:off x="3981450" y="4035483"/>
                <a:ext cx="994968" cy="6064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7" name="Picture 66">
              <a:extLst>
                <a:ext uri="{FF2B5EF4-FFF2-40B4-BE49-F238E27FC236}">
                  <a16:creationId xmlns:a16="http://schemas.microsoft.com/office/drawing/2014/main" id="{3CC22B30-4897-4B04-B9A4-4B351C1C4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42537">
              <a:off x="972849" y="3105492"/>
              <a:ext cx="1016335" cy="631895"/>
            </a:xfrm>
            <a:prstGeom prst="rect">
              <a:avLst/>
            </a:prstGeom>
          </p:spPr>
        </p:pic>
      </p:grpSp>
    </p:spTree>
    <p:extLst>
      <p:ext uri="{BB962C8B-B14F-4D97-AF65-F5344CB8AC3E}">
        <p14:creationId xmlns:p14="http://schemas.microsoft.com/office/powerpoint/2010/main" val="362551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1000"/>
                                        <p:tgtEl>
                                          <p:spTgt spid="68"/>
                                        </p:tgtEl>
                                      </p:cBhvr>
                                    </p:animEffect>
                                    <p:anim calcmode="lin" valueType="num">
                                      <p:cBhvr>
                                        <p:cTn id="17" dur="1000" fill="hold"/>
                                        <p:tgtEl>
                                          <p:spTgt spid="68"/>
                                        </p:tgtEl>
                                        <p:attrNameLst>
                                          <p:attrName>ppt_x</p:attrName>
                                        </p:attrNameLst>
                                      </p:cBhvr>
                                      <p:tavLst>
                                        <p:tav tm="0">
                                          <p:val>
                                            <p:strVal val="#ppt_x"/>
                                          </p:val>
                                        </p:tav>
                                        <p:tav tm="100000">
                                          <p:val>
                                            <p:strVal val="#ppt_x"/>
                                          </p:val>
                                        </p:tav>
                                      </p:tavLst>
                                    </p:anim>
                                    <p:anim calcmode="lin" valueType="num">
                                      <p:cBhvr>
                                        <p:cTn id="1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FDF48B-5043-4A8D-839B-2D22D5257008}"/>
              </a:ext>
            </a:extLst>
          </p:cNvPr>
          <p:cNvSpPr txBox="1"/>
          <p:nvPr/>
        </p:nvSpPr>
        <p:spPr>
          <a:xfrm>
            <a:off x="4071937" y="3429000"/>
            <a:ext cx="4048126" cy="1685846"/>
          </a:xfrm>
          <a:prstGeom prst="rect">
            <a:avLst/>
          </a:prstGeom>
          <a:noFill/>
        </p:spPr>
        <p:txBody>
          <a:bodyPr wrap="square" rtlCol="0">
            <a:spAutoFit/>
          </a:bodyPr>
          <a:lstStyle/>
          <a:p>
            <a:pPr algn="just">
              <a:lnSpc>
                <a:spcPct val="150000"/>
              </a:lnSpc>
            </a:pPr>
            <a:r>
              <a:rPr lang="en-US" sz="2400" b="1">
                <a:solidFill>
                  <a:srgbClr val="FF0000"/>
                </a:solidFill>
                <a:latin typeface="Arial" panose="020B0604020202020204" pitchFamily="34" charset="0"/>
                <a:cs typeface="Arial" panose="020B0604020202020204" pitchFamily="34" charset="0"/>
              </a:rPr>
              <a:t>2. </a:t>
            </a:r>
            <a:r>
              <a:rPr lang="en-US" sz="2400">
                <a:latin typeface="Arial" panose="020B0604020202020204" pitchFamily="34" charset="0"/>
                <a:cs typeface="Arial" panose="020B0604020202020204" pitchFamily="34" charset="0"/>
              </a:rPr>
              <a:t>Trao đổi với bạn để hoàn chỉnh kết quả tìm ý và sắp xếp ý.</a:t>
            </a:r>
          </a:p>
        </p:txBody>
      </p:sp>
    </p:spTree>
    <p:extLst>
      <p:ext uri="{BB962C8B-B14F-4D97-AF65-F5344CB8AC3E}">
        <p14:creationId xmlns:p14="http://schemas.microsoft.com/office/powerpoint/2010/main" val="1782010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2872373" y="313978"/>
            <a:ext cx="690445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a:ln w="11430"/>
                <a:solidFill>
                  <a:schemeClr val="accent6">
                    <a:lumMod val="75000"/>
                  </a:schemeClr>
                </a:solidFill>
                <a:effectLst>
                  <a:glow rad="101600">
                    <a:schemeClr val="bg1">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rPr>
              <a:t>CỦNG CỐ - DẶN DÒ</a:t>
            </a:r>
            <a:endParaRPr lang="en-US" sz="5400" b="1" spc="50" dirty="0">
              <a:ln w="11430"/>
              <a:solidFill>
                <a:schemeClr val="accent6">
                  <a:lumMod val="75000"/>
                </a:schemeClr>
              </a:solidFill>
              <a:effectLst>
                <a:glow rad="101600">
                  <a:schemeClr val="bg1">
                    <a:alpha val="60000"/>
                  </a:schemeClr>
                </a:glow>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810465" y="1835151"/>
            <a:ext cx="8571070" cy="815798"/>
          </a:xfrm>
        </p:spPr>
        <p:txBody>
          <a:bodyPr>
            <a:normAutofit/>
          </a:bodyPr>
          <a:lstStyle/>
          <a:p>
            <a:pPr marL="342900" indent="-342900">
              <a:buFont typeface="Arial" panose="020B0604020202020204" pitchFamily="34" charset="0"/>
              <a:buChar char="•"/>
            </a:pPr>
            <a:endParaRPr lang="vi-VN"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7508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b="-9000"/>
          </a:stretch>
        </a:blipFill>
        <a:effectLst/>
      </p:bgPr>
    </p:bg>
    <p:spTree>
      <p:nvGrpSpPr>
        <p:cNvPr id="1" name=""/>
        <p:cNvGrpSpPr/>
        <p:nvPr/>
      </p:nvGrpSpPr>
      <p:grpSpPr>
        <a:xfrm>
          <a:off x="0" y="0"/>
          <a:ext cx="0" cy="0"/>
          <a:chOff x="0" y="0"/>
          <a:chExt cx="0" cy="0"/>
        </a:xfrm>
      </p:grpSpPr>
      <p:sp>
        <p:nvSpPr>
          <p:cNvPr id="4" name="Rectangle 3"/>
          <p:cNvSpPr/>
          <p:nvPr/>
        </p:nvSpPr>
        <p:spPr>
          <a:xfrm>
            <a:off x="2279576" y="2140143"/>
            <a:ext cx="7992888" cy="3527464"/>
          </a:xfrm>
          <a:prstGeom prst="rect">
            <a:avLst/>
          </a:prstGeom>
          <a:noFill/>
        </p:spPr>
        <p:txBody>
          <a:bodyPr spcFirstLastPara="1" wrap="square" lIns="91440" tIns="45720" rIns="91440" bIns="45720" numCol="1">
            <a:prstTxWarp prst="textArchUp">
              <a:avLst/>
            </a:prstTxWarp>
            <a:spAutoFit/>
          </a:bodyPr>
          <a:lstStyle/>
          <a:p>
            <a:pPr algn="ctr"/>
            <a:r>
              <a:rPr lang="en-US" sz="7200" b="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Tạm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biệt</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và</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hẹn</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gặp</a:t>
            </a:r>
            <a:r>
              <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 </a:t>
            </a:r>
            <a:r>
              <a:rPr lang="en-US" sz="7200" b="1" dirty="0" err="1">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rPr>
              <a:t>lại</a:t>
            </a:r>
            <a:endParaRPr lang="en-US" sz="7200" b="1" dirty="0">
              <a:ln w="18000">
                <a:noFill/>
                <a:prstDash val="solid"/>
                <a:miter lim="800000"/>
              </a:ln>
              <a:solidFill>
                <a:srgbClr val="0033CC"/>
              </a:solidFill>
              <a:effectLst>
                <a:glow rad="101600">
                  <a:schemeClr val="bg1">
                    <a:alpha val="60000"/>
                  </a:schemeClr>
                </a:glow>
                <a:outerShdw blurRad="25500" dist="23000" dir="7020000" algn="tl">
                  <a:srgbClr val="000000">
                    <a:alpha val="50000"/>
                  </a:srgbClr>
                </a:outerShdw>
              </a:effectLst>
              <a:latin typeface="Arial" panose="020B0604020202020204" pitchFamily="34" charset="0"/>
              <a:cs typeface="Arial" panose="020B0604020202020204" pitchFamily="34" charset="0"/>
            </a:endParaRPr>
          </a:p>
        </p:txBody>
      </p:sp>
      <p:pic>
        <p:nvPicPr>
          <p:cNvPr id="1026" name="Picture 2" descr="Ảnh động tạm biệt cho PowerPoin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00448" y="3429000"/>
            <a:ext cx="3191103" cy="28653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5863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683816-D45B-4C86-B27D-4D8F2BA7F6B7}" vid="{00A36EA7-BDE7-4C82-AC38-12E6F2959D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BẢN QUYỀN</Template>
  <TotalTime>116</TotalTime>
  <Words>290</Words>
  <PresentationFormat>Widescreen</PresentationFormat>
  <Paragraphs>26</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2023-07-21T01:30:39Z</dcterms:created>
  <dcterms:modified xsi:type="dcterms:W3CDTF">2023-09-02T05:05:46Z</dcterms:modified>
</cp:coreProperties>
</file>