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handoutMasterIdLst>
    <p:handoutMasterId r:id="rId37"/>
  </p:handoutMasterIdLst>
  <p:sldIdLst>
    <p:sldId id="271" r:id="rId2"/>
    <p:sldId id="256" r:id="rId3"/>
    <p:sldId id="680" r:id="rId4"/>
    <p:sldId id="389" r:id="rId5"/>
    <p:sldId id="531" r:id="rId6"/>
    <p:sldId id="681" r:id="rId7"/>
    <p:sldId id="436" r:id="rId8"/>
    <p:sldId id="682" r:id="rId9"/>
    <p:sldId id="446" r:id="rId10"/>
    <p:sldId id="659" r:id="rId11"/>
    <p:sldId id="660" r:id="rId12"/>
    <p:sldId id="627" r:id="rId13"/>
    <p:sldId id="661" r:id="rId14"/>
    <p:sldId id="456" r:id="rId15"/>
    <p:sldId id="683" r:id="rId16"/>
    <p:sldId id="662" r:id="rId17"/>
    <p:sldId id="663" r:id="rId18"/>
    <p:sldId id="644" r:id="rId19"/>
    <p:sldId id="684" r:id="rId20"/>
    <p:sldId id="457" r:id="rId21"/>
    <p:sldId id="685" r:id="rId22"/>
    <p:sldId id="686" r:id="rId23"/>
    <p:sldId id="666" r:id="rId24"/>
    <p:sldId id="687" r:id="rId25"/>
    <p:sldId id="688" r:id="rId26"/>
    <p:sldId id="689" r:id="rId27"/>
    <p:sldId id="631" r:id="rId28"/>
    <p:sldId id="690" r:id="rId29"/>
    <p:sldId id="691" r:id="rId30"/>
    <p:sldId id="692" r:id="rId31"/>
    <p:sldId id="693" r:id="rId32"/>
    <p:sldId id="314" r:id="rId33"/>
    <p:sldId id="330"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2" userDrawn="1">
          <p15:clr>
            <a:srgbClr val="A4A3A4"/>
          </p15:clr>
        </p15:guide>
        <p15:guide id="2" pos="3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4B2"/>
    <a:srgbClr val="9E9FA5"/>
    <a:srgbClr val="C4C1A4"/>
    <a:srgbClr val="FFF6DC"/>
    <a:srgbClr val="FFC6AC"/>
    <a:srgbClr val="FCE0D5"/>
    <a:srgbClr val="E0EED4"/>
    <a:srgbClr val="FDEDCB"/>
    <a:srgbClr val="DFCCFB"/>
    <a:srgbClr val="FFF3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108" d="100"/>
          <a:sy n="108" d="100"/>
        </p:scale>
        <p:origin x="900" y="108"/>
      </p:cViewPr>
      <p:guideLst>
        <p:guide orient="horz" pos="1932"/>
        <p:guide pos="390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5/7/2024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DB9EF">
            <a:alpha val="74000"/>
          </a:srgb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FFFF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172720" y="1792605"/>
            <a:ext cx="11083290" cy="746125"/>
          </a:xfrm>
          <a:prstGeom prst="rect">
            <a:avLst/>
          </a:prstGeom>
          <a:noFill/>
        </p:spPr>
        <p:txBody>
          <a:bodyPr wrap="square">
            <a:noAutofit/>
          </a:bodyPr>
          <a:lstStyle/>
          <a:p>
            <a:pPr algn="just"/>
            <a:r>
              <a:rPr lang="en-US" sz="4000" dirty="0">
                <a:solidFill>
                  <a:schemeClr val="tx1"/>
                </a:solidFill>
                <a:effectLst/>
                <a:sym typeface="+mn-ea"/>
              </a:rPr>
              <a:t>- Work in teams.</a:t>
            </a:r>
          </a:p>
        </p:txBody>
      </p:sp>
      <p:sp>
        <p:nvSpPr>
          <p:cNvPr id="4" name="TextBox 20"/>
          <p:cNvSpPr txBox="1"/>
          <p:nvPr/>
        </p:nvSpPr>
        <p:spPr>
          <a:xfrm>
            <a:off x="172720" y="2411730"/>
            <a:ext cx="11680190" cy="746125"/>
          </a:xfrm>
          <a:prstGeom prst="rect">
            <a:avLst/>
          </a:prstGeom>
          <a:noFill/>
        </p:spPr>
        <p:txBody>
          <a:bodyPr wrap="square">
            <a:noAutofit/>
          </a:bodyPr>
          <a:lstStyle/>
          <a:p>
            <a:pPr algn="just"/>
            <a:r>
              <a:rPr lang="en-US" sz="4000" dirty="0">
                <a:solidFill>
                  <a:schemeClr val="tx1"/>
                </a:solidFill>
                <a:effectLst/>
                <a:sym typeface="+mn-ea"/>
              </a:rPr>
              <a:t>- One team takes turn to asking the questions on the board, while the other team responds.</a:t>
            </a:r>
          </a:p>
        </p:txBody>
      </p:sp>
      <p:sp>
        <p:nvSpPr>
          <p:cNvPr id="8" name="TextBox 20"/>
          <p:cNvSpPr txBox="1"/>
          <p:nvPr/>
        </p:nvSpPr>
        <p:spPr>
          <a:xfrm>
            <a:off x="172720" y="3660775"/>
            <a:ext cx="11680190" cy="746125"/>
          </a:xfrm>
          <a:prstGeom prst="rect">
            <a:avLst/>
          </a:prstGeom>
          <a:noFill/>
        </p:spPr>
        <p:txBody>
          <a:bodyPr wrap="square">
            <a:noAutofit/>
          </a:bodyPr>
          <a:lstStyle/>
          <a:p>
            <a:pPr algn="just"/>
            <a:r>
              <a:rPr lang="en-US" sz="4000" dirty="0">
                <a:solidFill>
                  <a:schemeClr val="tx1"/>
                </a:solidFill>
                <a:effectLst/>
                <a:sym typeface="+mn-ea"/>
              </a:rPr>
              <a:t>- Each team receives points for asking and responding politely and respectfully. The team with the most points will win.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50"/>
                                  </p:iterate>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50"/>
                                  </p:iterate>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DB9EF">
            <a:alpha val="74000"/>
          </a:srgb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FFFF00"/>
                </a:solidFill>
                <a:effectLst>
                  <a:outerShdw blurRad="38100" dist="38100" dir="2700000" algn="tl">
                    <a:srgbClr val="000000">
                      <a:alpha val="43137"/>
                    </a:srgbClr>
                  </a:outerShdw>
                </a:effectLst>
                <a:sym typeface="+mn-ea"/>
              </a:rPr>
              <a:t>Questions:</a:t>
            </a:r>
          </a:p>
        </p:txBody>
      </p:sp>
      <p:sp>
        <p:nvSpPr>
          <p:cNvPr id="7" name="TextBox 20"/>
          <p:cNvSpPr txBox="1"/>
          <p:nvPr/>
        </p:nvSpPr>
        <p:spPr>
          <a:xfrm>
            <a:off x="694055" y="1789430"/>
            <a:ext cx="11083290" cy="746125"/>
          </a:xfrm>
          <a:prstGeom prst="rect">
            <a:avLst/>
          </a:prstGeom>
          <a:noFill/>
        </p:spPr>
        <p:txBody>
          <a:bodyPr wrap="square">
            <a:noAutofit/>
          </a:bodyPr>
          <a:lstStyle/>
          <a:p>
            <a:pPr algn="just"/>
            <a:r>
              <a:rPr lang="en-US" sz="4000" dirty="0">
                <a:solidFill>
                  <a:schemeClr val="tx1"/>
                </a:solidFill>
                <a:effectLst/>
                <a:sym typeface="+mn-ea"/>
              </a:rPr>
              <a:t>Can I borrow your pen?</a:t>
            </a:r>
          </a:p>
          <a:p>
            <a:pPr algn="just"/>
            <a:r>
              <a:rPr lang="en-US" sz="4000" dirty="0">
                <a:solidFill>
                  <a:schemeClr val="tx1"/>
                </a:solidFill>
                <a:effectLst/>
                <a:sym typeface="+mn-ea"/>
              </a:rPr>
              <a:t>Can I use your phone to make a call?</a:t>
            </a:r>
          </a:p>
          <a:p>
            <a:pPr algn="just"/>
            <a:r>
              <a:rPr lang="en-US" sz="4000" dirty="0">
                <a:solidFill>
                  <a:schemeClr val="tx1"/>
                </a:solidFill>
                <a:effectLst/>
                <a:sym typeface="+mn-ea"/>
              </a:rPr>
              <a:t>Can I use your computer?</a:t>
            </a:r>
          </a:p>
          <a:p>
            <a:pPr algn="just"/>
            <a:r>
              <a:rPr lang="en-US" sz="4000" dirty="0">
                <a:solidFill>
                  <a:schemeClr val="tx1"/>
                </a:solidFill>
                <a:effectLst/>
                <a:sym typeface="+mn-ea"/>
              </a:rPr>
              <a:t>Can I try your jacket?</a:t>
            </a:r>
          </a:p>
          <a:p>
            <a:pPr algn="just"/>
            <a:r>
              <a:rPr lang="en-US" sz="4000" dirty="0">
                <a:solidFill>
                  <a:schemeClr val="tx1"/>
                </a:solidFill>
                <a:effectLst/>
                <a:sym typeface="+mn-ea"/>
              </a:rPr>
              <a:t>Can I take </a:t>
            </a:r>
            <a:r>
              <a:rPr lang="en-US" sz="4000" dirty="0">
                <a:sym typeface="+mn-ea"/>
              </a:rPr>
              <a:t>a </a:t>
            </a:r>
            <a:r>
              <a:rPr lang="en-US" sz="4000" dirty="0">
                <a:solidFill>
                  <a:schemeClr val="tx1"/>
                </a:solidFill>
                <a:effectLst/>
                <a:sym typeface="+mn-ea"/>
              </a:rPr>
              <a:t>picture of you?</a:t>
            </a:r>
          </a:p>
          <a:p>
            <a:pPr algn="just"/>
            <a:r>
              <a:rPr lang="en-US" sz="4000" dirty="0">
                <a:solidFill>
                  <a:schemeClr val="tx1"/>
                </a:solidFill>
                <a:effectLst/>
                <a:sym typeface="+mn-ea"/>
              </a:rPr>
              <a:t>Can I visit you this weekend?</a:t>
            </a:r>
          </a:p>
          <a:p>
            <a:pPr algn="just"/>
            <a:r>
              <a:rPr lang="en-US" sz="4000" dirty="0">
                <a:solidFill>
                  <a:schemeClr val="tx1"/>
                </a:solidFill>
                <a:effectLst/>
                <a:sym typeface="+mn-ea"/>
              </a:rPr>
              <a:t>Can I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below. Pay attention to the highlighted parts.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77215" y="2519680"/>
            <a:ext cx="11092180" cy="1076325"/>
          </a:xfrm>
          <a:prstGeom prst="rect">
            <a:avLst/>
          </a:prstGeom>
          <a:solidFill>
            <a:srgbClr val="FFFFFF"/>
          </a:solidFill>
          <a:ln w="38100">
            <a:solidFill>
              <a:schemeClr val="accent1"/>
            </a:solidFill>
          </a:ln>
        </p:spPr>
        <p:txBody>
          <a:bodyPr wrap="square" rtlCol="0" anchor="t">
            <a:spAutoFit/>
          </a:bodyPr>
          <a:lstStyle/>
          <a:p>
            <a:pPr algn="just"/>
            <a:r>
              <a:rPr lang="en-US" sz="3200" b="1"/>
              <a:t>Anne:</a:t>
            </a:r>
            <a:r>
              <a:rPr lang="en-US" sz="3200"/>
              <a:t> </a:t>
            </a:r>
            <a:r>
              <a:rPr lang="en-US" sz="3200">
                <a:highlight>
                  <a:srgbClr val="FFFF00"/>
                </a:highlight>
              </a:rPr>
              <a:t>Can I watch</a:t>
            </a:r>
            <a:r>
              <a:rPr lang="en-US" sz="3200"/>
              <a:t> a horror film, Mum?</a:t>
            </a:r>
          </a:p>
          <a:p>
            <a:pPr algn="just"/>
            <a:r>
              <a:rPr lang="en-US" sz="3200" b="1"/>
              <a:t>Anne’s Mum:</a:t>
            </a:r>
            <a:r>
              <a:rPr lang="en-US" sz="3200"/>
              <a:t> </a:t>
            </a:r>
            <a:r>
              <a:rPr lang="en-US" sz="3200">
                <a:highlight>
                  <a:srgbClr val="FFFF00"/>
                </a:highlight>
              </a:rPr>
              <a:t>No, dear, you can’t.</a:t>
            </a:r>
            <a:r>
              <a:rPr lang="en-US" sz="3200"/>
              <a:t> It’s late now.</a:t>
            </a:r>
          </a:p>
        </p:txBody>
      </p:sp>
      <p:sp>
        <p:nvSpPr>
          <p:cNvPr id="10" name="Text Box 9"/>
          <p:cNvSpPr txBox="1"/>
          <p:nvPr/>
        </p:nvSpPr>
        <p:spPr>
          <a:xfrm>
            <a:off x="560070" y="433895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Tourist:</a:t>
            </a:r>
            <a:r>
              <a:rPr lang="en-US" sz="3200"/>
              <a:t> </a:t>
            </a:r>
            <a:r>
              <a:rPr lang="en-US" sz="3200">
                <a:highlight>
                  <a:srgbClr val="FFFF00"/>
                </a:highlight>
              </a:rPr>
              <a:t>May we come in</a:t>
            </a:r>
            <a:r>
              <a:rPr lang="en-US" sz="3200"/>
              <a:t> and have a look around the temple?</a:t>
            </a:r>
          </a:p>
          <a:p>
            <a:r>
              <a:rPr lang="en-US" sz="3200" b="1"/>
              <a:t>Guard:</a:t>
            </a:r>
            <a:r>
              <a:rPr lang="en-US" sz="3200"/>
              <a:t> </a:t>
            </a:r>
            <a:r>
              <a:rPr lang="en-US" sz="3200">
                <a:highlight>
                  <a:srgbClr val="FFFF00"/>
                </a:highlight>
              </a:rPr>
              <a:t>Sure. </a:t>
            </a:r>
            <a:r>
              <a:rPr lang="en-US" sz="3200"/>
              <a:t>But be careful. It’s very dark inside.</a:t>
            </a:r>
          </a:p>
        </p:txBody>
      </p:sp>
      <p:pic>
        <p:nvPicPr>
          <p:cNvPr id="4" name="04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03323" y="1580514"/>
            <a:ext cx="876053" cy="9245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0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577215" y="1174115"/>
            <a:ext cx="10888345" cy="70675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4000" b="1" dirty="0">
                <a:ln>
                  <a:noFill/>
                </a:ln>
                <a:solidFill>
                  <a:schemeClr val="tx1"/>
                </a:solidFill>
                <a:effectLst>
                  <a:glow rad="88900">
                    <a:schemeClr val="bg1"/>
                  </a:glow>
                </a:effectLst>
                <a:cs typeface="Arial" panose="020B0604020202020204" pitchFamily="34" charset="0"/>
              </a:rPr>
              <a:t>Structures:</a:t>
            </a:r>
          </a:p>
        </p:txBody>
      </p:sp>
      <p:sp>
        <p:nvSpPr>
          <p:cNvPr id="4" name="TextBox 11"/>
          <p:cNvSpPr txBox="1"/>
          <p:nvPr/>
        </p:nvSpPr>
        <p:spPr>
          <a:xfrm>
            <a:off x="542925" y="1796415"/>
            <a:ext cx="10888345" cy="70675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4000" b="1" dirty="0">
                <a:sym typeface="+mn-ea"/>
              </a:rPr>
              <a:t>Ask for permission</a:t>
            </a:r>
            <a:r>
              <a:rPr lang="en-US" sz="4000" b="1" dirty="0">
                <a:ln>
                  <a:noFill/>
                </a:ln>
                <a:solidFill>
                  <a:schemeClr val="tx1"/>
                </a:solidFill>
                <a:effectLst>
                  <a:glow rad="88900">
                    <a:schemeClr val="bg1"/>
                  </a:glow>
                </a:effectLst>
                <a:cs typeface="Arial" panose="020B0604020202020204" pitchFamily="34" charset="0"/>
              </a:rPr>
              <a:t>:</a:t>
            </a:r>
          </a:p>
        </p:txBody>
      </p:sp>
      <p:sp>
        <p:nvSpPr>
          <p:cNvPr id="5" name="TextBox 11"/>
          <p:cNvSpPr txBox="1"/>
          <p:nvPr/>
        </p:nvSpPr>
        <p:spPr>
          <a:xfrm>
            <a:off x="1025525" y="2503170"/>
            <a:ext cx="10888345" cy="1322070"/>
          </a:xfrm>
          <a:prstGeom prst="rect">
            <a:avLst/>
          </a:prstGeom>
          <a:solidFill>
            <a:srgbClr val="7ED7C1"/>
          </a:solidFill>
          <a:effectLst/>
          <a:extLst/>
        </p:spPr>
        <p:txBody>
          <a:bodyPr wrap="square" rtlCol="0">
            <a:spAutoFit/>
          </a:bodyPr>
          <a:lstStyle/>
          <a:p>
            <a:r>
              <a:rPr lang="en-US" sz="4000" dirty="0">
                <a:ln>
                  <a:noFill/>
                </a:ln>
                <a:solidFill>
                  <a:schemeClr val="tx1"/>
                </a:solidFill>
                <a:effectLst/>
                <a:cs typeface="Arial" panose="020B0604020202020204" pitchFamily="34" charset="0"/>
              </a:rPr>
              <a:t>Can I + bare V……………..?</a:t>
            </a:r>
          </a:p>
          <a:p>
            <a:r>
              <a:rPr lang="en-US" sz="4000" dirty="0">
                <a:ln>
                  <a:noFill/>
                </a:ln>
                <a:solidFill>
                  <a:schemeClr val="tx1"/>
                </a:solidFill>
                <a:effectLst/>
                <a:cs typeface="Arial" panose="020B0604020202020204" pitchFamily="34" charset="0"/>
              </a:rPr>
              <a:t>May we + bare V……………?</a:t>
            </a:r>
          </a:p>
        </p:txBody>
      </p:sp>
      <p:sp>
        <p:nvSpPr>
          <p:cNvPr id="6" name="TextBox 11"/>
          <p:cNvSpPr txBox="1"/>
          <p:nvPr/>
        </p:nvSpPr>
        <p:spPr>
          <a:xfrm>
            <a:off x="682625" y="3761740"/>
            <a:ext cx="10888345" cy="70675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4000" b="1" dirty="0">
                <a:ln>
                  <a:noFill/>
                </a:ln>
                <a:solidFill>
                  <a:schemeClr val="tx1"/>
                </a:solidFill>
                <a:effectLst>
                  <a:glow rad="88900">
                    <a:schemeClr val="bg1"/>
                  </a:glow>
                </a:effectLst>
                <a:cs typeface="Arial" panose="020B0604020202020204" pitchFamily="34" charset="0"/>
              </a:rPr>
              <a:t>Respond:</a:t>
            </a:r>
          </a:p>
        </p:txBody>
      </p:sp>
      <p:sp>
        <p:nvSpPr>
          <p:cNvPr id="7" name="TextBox 11"/>
          <p:cNvSpPr txBox="1"/>
          <p:nvPr/>
        </p:nvSpPr>
        <p:spPr>
          <a:xfrm>
            <a:off x="902335" y="4420870"/>
            <a:ext cx="10888345" cy="1322070"/>
          </a:xfrm>
          <a:prstGeom prst="rect">
            <a:avLst/>
          </a:prstGeom>
          <a:solidFill>
            <a:srgbClr val="F0DBAF"/>
          </a:solidFill>
          <a:effectLst/>
        </p:spPr>
        <p:txBody>
          <a:bodyPr wrap="square" rtlCol="0">
            <a:spAutoFit/>
          </a:bodyPr>
          <a:lstStyle/>
          <a:p>
            <a:r>
              <a:rPr lang="en-US" sz="4000" dirty="0">
                <a:ln>
                  <a:noFill/>
                </a:ln>
                <a:solidFill>
                  <a:schemeClr val="tx1"/>
                </a:solidFill>
                <a:effectLst/>
                <a:cs typeface="Arial" panose="020B0604020202020204" pitchFamily="34" charset="0"/>
              </a:rPr>
              <a:t>No, dear, you can’t.</a:t>
            </a:r>
          </a:p>
          <a:p>
            <a:r>
              <a:rPr lang="en-US" sz="4000" dirty="0">
                <a:ln>
                  <a:noFill/>
                </a:ln>
                <a:solidFill>
                  <a:schemeClr val="tx1"/>
                </a:solidFill>
                <a:effectLst/>
                <a:cs typeface="Arial" panose="020B0604020202020204" pitchFamily="34" charset="0"/>
              </a:rPr>
              <a:t>Sure.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01536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ask for permission and respond in the following situations.</a:t>
            </a:r>
          </a:p>
        </p:txBody>
      </p:sp>
      <p:sp>
        <p:nvSpPr>
          <p:cNvPr id="16" name="Rounded Rectangle 15"/>
          <p:cNvSpPr/>
          <p:nvPr/>
        </p:nvSpPr>
        <p:spPr>
          <a:xfrm>
            <a:off x="578103" y="12060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034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371475" y="8051800"/>
            <a:ext cx="11123295" cy="1322070"/>
          </a:xfrm>
          <a:prstGeom prst="rect">
            <a:avLst/>
          </a:prstGeom>
          <a:solidFill>
            <a:srgbClr val="B4BDFF"/>
          </a:solidFill>
          <a:ln w="9525">
            <a:noFill/>
          </a:ln>
        </p:spPr>
        <p:txBody>
          <a:bodyPr wrap="square">
            <a:spAutoFit/>
          </a:bodyPr>
          <a:lstStyle/>
          <a:p>
            <a:pPr marL="635" indent="-635" algn="just"/>
            <a:r>
              <a:rPr lang="en-US" sz="4000" b="1">
                <a:latin typeface="Times New Roman" panose="02020603050405020304" pitchFamily="18" charset="0"/>
              </a:rPr>
              <a:t>1. </a:t>
            </a:r>
            <a:r>
              <a:rPr lang="en-US" sz="4000">
                <a:latin typeface="Times New Roman" panose="02020603050405020304" pitchFamily="18" charset="0"/>
              </a:rPr>
              <a:t>You ask your friend for permission to borrow a book on the Galápagos Islands</a:t>
            </a:r>
          </a:p>
        </p:txBody>
      </p:sp>
      <p:sp>
        <p:nvSpPr>
          <p:cNvPr id="7" name="Text Box 6"/>
          <p:cNvSpPr txBox="1"/>
          <p:nvPr/>
        </p:nvSpPr>
        <p:spPr>
          <a:xfrm>
            <a:off x="435610" y="9473565"/>
            <a:ext cx="11123295" cy="1322070"/>
          </a:xfrm>
          <a:prstGeom prst="rect">
            <a:avLst/>
          </a:prstGeom>
          <a:solidFill>
            <a:srgbClr val="FFE3BB"/>
          </a:solidFill>
          <a:ln w="9525">
            <a:noFill/>
          </a:ln>
        </p:spPr>
        <p:txBody>
          <a:bodyPr wrap="square">
            <a:spAutoFit/>
          </a:bodyPr>
          <a:lstStyle/>
          <a:p>
            <a:pPr marL="635" indent="-635" algn="just"/>
            <a:r>
              <a:rPr lang="en-US" sz="4000" b="1">
                <a:solidFill>
                  <a:srgbClr val="000000"/>
                </a:solidFill>
                <a:latin typeface="Times New Roman" panose="02020603050405020304" pitchFamily="18" charset="0"/>
              </a:rPr>
              <a:t>2. </a:t>
            </a:r>
            <a:r>
              <a:rPr lang="en-US" sz="4000">
                <a:solidFill>
                  <a:srgbClr val="000000"/>
                </a:solidFill>
                <a:latin typeface="Times New Roman" panose="02020603050405020304" pitchFamily="18" charset="0"/>
              </a:rPr>
              <a:t>You ask your teacher for permission to submit your project after the deadline.</a:t>
            </a:r>
          </a:p>
        </p:txBody>
      </p:sp>
      <p:sp>
        <p:nvSpPr>
          <p:cNvPr id="2" name="TextBox 20"/>
          <p:cNvSpPr txBox="1"/>
          <p:nvPr/>
        </p:nvSpPr>
        <p:spPr>
          <a:xfrm>
            <a:off x="172720" y="2097405"/>
            <a:ext cx="11083290" cy="746125"/>
          </a:xfrm>
          <a:prstGeom prst="rect">
            <a:avLst/>
          </a:prstGeom>
          <a:noFill/>
        </p:spPr>
        <p:txBody>
          <a:bodyPr wrap="square">
            <a:noAutofit/>
          </a:bodyPr>
          <a:lstStyle/>
          <a:p>
            <a:pPr algn="just"/>
            <a:r>
              <a:rPr lang="en-US" sz="4000" dirty="0">
                <a:solidFill>
                  <a:schemeClr val="tx1"/>
                </a:solidFill>
                <a:effectLst/>
                <a:sym typeface="+mn-ea"/>
              </a:rPr>
              <a:t>- Study the instructions.</a:t>
            </a:r>
          </a:p>
        </p:txBody>
      </p:sp>
      <p:sp>
        <p:nvSpPr>
          <p:cNvPr id="3" name="TextBox 20"/>
          <p:cNvSpPr txBox="1"/>
          <p:nvPr/>
        </p:nvSpPr>
        <p:spPr>
          <a:xfrm>
            <a:off x="172720" y="2720975"/>
            <a:ext cx="11732895" cy="746125"/>
          </a:xfrm>
          <a:prstGeom prst="rect">
            <a:avLst/>
          </a:prstGeom>
          <a:noFill/>
        </p:spPr>
        <p:txBody>
          <a:bodyPr wrap="square">
            <a:noAutofit/>
          </a:bodyPr>
          <a:lstStyle/>
          <a:p>
            <a:pPr algn="just"/>
            <a:r>
              <a:rPr lang="en-US" sz="4000" dirty="0">
                <a:solidFill>
                  <a:schemeClr val="tx1"/>
                </a:solidFill>
                <a:effectLst/>
                <a:sym typeface="+mn-ea"/>
              </a:rPr>
              <a:t>- Work in pairs, one asks for permission, and the other responds.</a:t>
            </a:r>
          </a:p>
        </p:txBody>
      </p:sp>
      <p:sp>
        <p:nvSpPr>
          <p:cNvPr id="5" name="TextBox 20"/>
          <p:cNvSpPr txBox="1"/>
          <p:nvPr/>
        </p:nvSpPr>
        <p:spPr>
          <a:xfrm>
            <a:off x="236220" y="3994150"/>
            <a:ext cx="11732895" cy="746125"/>
          </a:xfrm>
          <a:prstGeom prst="rect">
            <a:avLst/>
          </a:prstGeom>
          <a:noFill/>
        </p:spPr>
        <p:txBody>
          <a:bodyPr wrap="square">
            <a:noAutofit/>
          </a:bodyPr>
          <a:lstStyle/>
          <a:p>
            <a:pPr algn="just"/>
            <a:r>
              <a:rPr lang="en-US" sz="4000" dirty="0">
                <a:solidFill>
                  <a:schemeClr val="tx1"/>
                </a:solidFill>
                <a:effectLst/>
                <a:sym typeface="+mn-ea"/>
              </a:rPr>
              <a:t>- Then swap roles.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50"/>
                                  </p:iterate>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01536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ask for permission and respond in the following situations.</a:t>
            </a:r>
          </a:p>
        </p:txBody>
      </p:sp>
      <p:sp>
        <p:nvSpPr>
          <p:cNvPr id="16" name="Rounded Rectangle 15"/>
          <p:cNvSpPr/>
          <p:nvPr/>
        </p:nvSpPr>
        <p:spPr>
          <a:xfrm>
            <a:off x="578103" y="12060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034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77850" y="2849245"/>
            <a:ext cx="11123295" cy="1322070"/>
          </a:xfrm>
          <a:prstGeom prst="rect">
            <a:avLst/>
          </a:prstGeom>
          <a:solidFill>
            <a:srgbClr val="B4BDFF"/>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ask your friend for permission to borrow a book on the Galápagos Islands.</a:t>
            </a:r>
          </a:p>
        </p:txBody>
      </p:sp>
      <p:sp>
        <p:nvSpPr>
          <p:cNvPr id="7" name="Text Box 6"/>
          <p:cNvSpPr txBox="1"/>
          <p:nvPr/>
        </p:nvSpPr>
        <p:spPr>
          <a:xfrm>
            <a:off x="641985" y="4271010"/>
            <a:ext cx="11123295" cy="1322070"/>
          </a:xfrm>
          <a:prstGeom prst="rect">
            <a:avLst/>
          </a:prstGeom>
          <a:solidFill>
            <a:srgbClr val="FFE3BB"/>
          </a:solidFill>
          <a:ln w="9525">
            <a:noFill/>
          </a:ln>
        </p:spPr>
        <p:txBody>
          <a:bodyPr wrap="square">
            <a:spAutoFit/>
          </a:bodyPr>
          <a:lstStyle/>
          <a:p>
            <a:pPr marL="635" indent="-635" algn="just"/>
            <a:r>
              <a:rPr lang="en-US" sz="4000" b="1">
                <a:solidFill>
                  <a:srgbClr val="000000"/>
                </a:solidFill>
                <a:latin typeface="Times New Roman" panose="02020603050405020304" pitchFamily="18" charset="0"/>
              </a:rPr>
              <a:t>2. </a:t>
            </a:r>
            <a:r>
              <a:rPr lang="en-US" sz="4000">
                <a:solidFill>
                  <a:srgbClr val="000000"/>
                </a:solidFill>
                <a:latin typeface="Times New Roman" panose="02020603050405020304" pitchFamily="18" charset="0"/>
              </a:rPr>
              <a:t>You ask your teacher for permission to submit your project after the deadline.</a:t>
            </a:r>
          </a:p>
        </p:txBody>
      </p:sp>
      <p:sp>
        <p:nvSpPr>
          <p:cNvPr id="2" name="TextBox 20"/>
          <p:cNvSpPr txBox="1"/>
          <p:nvPr/>
        </p:nvSpPr>
        <p:spPr>
          <a:xfrm>
            <a:off x="172720" y="2097405"/>
            <a:ext cx="11083290" cy="746125"/>
          </a:xfrm>
          <a:prstGeom prst="rect">
            <a:avLst/>
          </a:prstGeom>
          <a:noFill/>
        </p:spPr>
        <p:txBody>
          <a:bodyPr wrap="square">
            <a:noAutofit/>
          </a:bodyPr>
          <a:lstStyle/>
          <a:p>
            <a:pPr algn="just"/>
            <a:r>
              <a:rPr lang="en-US" sz="4000" b="1" dirty="0">
                <a:solidFill>
                  <a:schemeClr val="tx1"/>
                </a:solidFill>
                <a:effectLst/>
                <a:sym typeface="+mn-ea"/>
              </a:rPr>
              <a:t>Situations:</a:t>
            </a:r>
          </a:p>
        </p:txBody>
      </p:sp>
      <p:sp>
        <p:nvSpPr>
          <p:cNvPr id="4" name="Cloud Callout 3"/>
          <p:cNvSpPr/>
          <p:nvPr/>
        </p:nvSpPr>
        <p:spPr>
          <a:xfrm>
            <a:off x="-12985115" y="3667125"/>
            <a:ext cx="8240395" cy="2232025"/>
          </a:xfrm>
          <a:prstGeom prst="cloudCallout">
            <a:avLst/>
          </a:prstGeom>
          <a:solidFill>
            <a:srgbClr val="A8DF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a:solidFill>
                  <a:schemeClr val="tx1"/>
                </a:solidFill>
              </a:rPr>
              <a:t>Can I borrow you / Can you lend me a book</a:t>
            </a:r>
            <a:r>
              <a:rPr lang="en-US" sz="4000">
                <a:solidFill>
                  <a:schemeClr val="tx1"/>
                </a:solidFill>
              </a:rPr>
              <a:t> on the Galapagos Islands?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577850" y="1064895"/>
            <a:ext cx="5080000" cy="706755"/>
          </a:xfrm>
          <a:prstGeom prst="rect">
            <a:avLst/>
          </a:prstGeom>
          <a:noFill/>
          <a:ln w="9525">
            <a:noFill/>
          </a:ln>
        </p:spPr>
        <p:txBody>
          <a:bodyPr>
            <a:spAutoFit/>
          </a:bodyPr>
          <a:lstStyle/>
          <a:p>
            <a:pPr marL="1270" indent="-1270"/>
            <a:r>
              <a:rPr lang="en-US" sz="4000" b="1" i="1">
                <a:latin typeface="Calibri" panose="020F0502020204030204" pitchFamily="34" charset="0"/>
                <a:cs typeface="Calibri" panose="020F0502020204030204" pitchFamily="34" charset="0"/>
              </a:rPr>
              <a:t>Suggested dialogues:</a:t>
            </a:r>
          </a:p>
        </p:txBody>
      </p:sp>
      <p:sp>
        <p:nvSpPr>
          <p:cNvPr id="3" name="Cloud Callout 2"/>
          <p:cNvSpPr/>
          <p:nvPr/>
        </p:nvSpPr>
        <p:spPr>
          <a:xfrm>
            <a:off x="215265" y="1819910"/>
            <a:ext cx="8240395" cy="2232025"/>
          </a:xfrm>
          <a:prstGeom prst="cloudCallout">
            <a:avLst/>
          </a:prstGeom>
          <a:solidFill>
            <a:srgbClr val="A8DF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dirty="0">
                <a:solidFill>
                  <a:schemeClr val="tx1"/>
                </a:solidFill>
              </a:rPr>
              <a:t>Can I borrow / Can you lend me </a:t>
            </a:r>
            <a:r>
              <a:rPr lang="en-US" sz="4000" dirty="0">
                <a:solidFill>
                  <a:schemeClr val="tx1"/>
                </a:solidFill>
              </a:rPr>
              <a:t>a book on the Galápagos Islands?</a:t>
            </a:r>
          </a:p>
        </p:txBody>
      </p:sp>
      <p:sp>
        <p:nvSpPr>
          <p:cNvPr id="4" name="Cloud Callout 3"/>
          <p:cNvSpPr/>
          <p:nvPr/>
        </p:nvSpPr>
        <p:spPr>
          <a:xfrm flipH="1">
            <a:off x="5077460" y="3931285"/>
            <a:ext cx="7073265" cy="2232025"/>
          </a:xfrm>
          <a:prstGeom prst="cloudCallout">
            <a:avLst/>
          </a:prstGeom>
          <a:solidFill>
            <a:srgbClr val="F3FDE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dirty="0">
                <a:solidFill>
                  <a:schemeClr val="tx1"/>
                </a:solidFill>
              </a:rPr>
              <a:t>Sure.</a:t>
            </a:r>
            <a:r>
              <a:rPr lang="en-US" sz="4000" dirty="0">
                <a:solidFill>
                  <a:schemeClr val="tx1"/>
                </a:solidFill>
              </a:rPr>
              <a:t> But please look after it carefully.</a:t>
            </a:r>
          </a:p>
        </p:txBody>
      </p:sp>
      <p:sp>
        <p:nvSpPr>
          <p:cNvPr id="9" name="Cloud Callout 8"/>
          <p:cNvSpPr/>
          <p:nvPr/>
        </p:nvSpPr>
        <p:spPr>
          <a:xfrm>
            <a:off x="-12484735" y="1699260"/>
            <a:ext cx="9865360" cy="2232025"/>
          </a:xfrm>
          <a:prstGeom prst="cloudCallout">
            <a:avLst/>
          </a:prstGeom>
          <a:solidFill>
            <a:srgbClr val="FFE5E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u="sng">
                <a:solidFill>
                  <a:schemeClr val="tx1"/>
                </a:solidFill>
              </a:rPr>
              <a:t>May I submit</a:t>
            </a:r>
            <a:r>
              <a:rPr lang="en-US" sz="4000">
                <a:solidFill>
                  <a:schemeClr val="tx1"/>
                </a:solidFill>
              </a:rPr>
              <a:t> my project after the deadline, Miss?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577850" y="1064895"/>
            <a:ext cx="5080000" cy="706755"/>
          </a:xfrm>
          <a:prstGeom prst="rect">
            <a:avLst/>
          </a:prstGeom>
          <a:noFill/>
          <a:ln w="9525">
            <a:noFill/>
          </a:ln>
        </p:spPr>
        <p:txBody>
          <a:bodyPr>
            <a:spAutoFit/>
          </a:bodyPr>
          <a:lstStyle/>
          <a:p>
            <a:pPr marL="1270" indent="-1270"/>
            <a:r>
              <a:rPr lang="en-US" sz="4000" b="1" i="1">
                <a:latin typeface="Calibri" panose="020F0502020204030204" pitchFamily="34" charset="0"/>
                <a:cs typeface="Calibri" panose="020F0502020204030204" pitchFamily="34" charset="0"/>
              </a:rPr>
              <a:t>Suggested dialogues:</a:t>
            </a:r>
          </a:p>
        </p:txBody>
      </p:sp>
      <p:sp>
        <p:nvSpPr>
          <p:cNvPr id="3" name="Cloud Callout 2"/>
          <p:cNvSpPr/>
          <p:nvPr/>
        </p:nvSpPr>
        <p:spPr>
          <a:xfrm>
            <a:off x="215265" y="1819910"/>
            <a:ext cx="9865360" cy="2232025"/>
          </a:xfrm>
          <a:prstGeom prst="cloudCallout">
            <a:avLst/>
          </a:prstGeom>
          <a:solidFill>
            <a:srgbClr val="FFE5E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u="sng">
                <a:solidFill>
                  <a:schemeClr val="tx1"/>
                </a:solidFill>
              </a:rPr>
              <a:t>May I submit</a:t>
            </a:r>
            <a:r>
              <a:rPr lang="en-US" sz="4000">
                <a:solidFill>
                  <a:schemeClr val="tx1"/>
                </a:solidFill>
              </a:rPr>
              <a:t> my project after the deadline, Miss?</a:t>
            </a:r>
          </a:p>
        </p:txBody>
      </p:sp>
      <p:sp>
        <p:nvSpPr>
          <p:cNvPr id="4" name="Cloud Callout 3"/>
          <p:cNvSpPr/>
          <p:nvPr/>
        </p:nvSpPr>
        <p:spPr>
          <a:xfrm flipH="1">
            <a:off x="5077460" y="3931285"/>
            <a:ext cx="7073265" cy="2232025"/>
          </a:xfrm>
          <a:prstGeom prst="cloudCallout">
            <a:avLst/>
          </a:prstGeom>
          <a:solidFill>
            <a:srgbClr val="FFBF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000" b="1" u="sng">
                <a:solidFill>
                  <a:schemeClr val="tx1"/>
                </a:solidFill>
              </a:rPr>
              <a:t> I’m afraid you can’t.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1590" y="-19050"/>
            <a:ext cx="12330430" cy="131445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231140" y="48260"/>
            <a:ext cx="8218805" cy="564515"/>
          </a:xfrm>
          <a:prstGeom prst="rect">
            <a:avLst/>
          </a:prstGeom>
          <a:noFill/>
          <a:effectLst/>
        </p:spPr>
        <p:txBody>
          <a:bodyPr wrap="square" rtlCol="0">
            <a:noAutofit/>
          </a:bodyPr>
          <a:lstStyle/>
          <a:p>
            <a:pPr algn="ctr"/>
            <a:r>
              <a:rPr lang="en-US" sz="3600" b="1" dirty="0">
                <a:sym typeface="+mn-ea"/>
              </a:rPr>
              <a:t>Transition from </a:t>
            </a:r>
            <a:r>
              <a:rPr lang="en-US" sz="3600" b="1" i="1" dirty="0">
                <a:sym typeface="+mn-ea"/>
              </a:rPr>
              <a:t>Everyday English </a:t>
            </a:r>
            <a:r>
              <a:rPr lang="en-US" sz="3600" b="1" dirty="0">
                <a:sym typeface="+mn-ea"/>
              </a:rPr>
              <a:t>to </a:t>
            </a:r>
            <a:r>
              <a:rPr lang="en-US" sz="3600" b="1" i="1" dirty="0">
                <a:sym typeface="+mn-ea"/>
              </a:rPr>
              <a:t>Natural wonders and tourism</a:t>
            </a:r>
          </a:p>
        </p:txBody>
      </p:sp>
      <p:sp>
        <p:nvSpPr>
          <p:cNvPr id="2" name="TextBox 20"/>
          <p:cNvSpPr txBox="1"/>
          <p:nvPr/>
        </p:nvSpPr>
        <p:spPr>
          <a:xfrm>
            <a:off x="172720" y="1449070"/>
            <a:ext cx="11083290" cy="746125"/>
          </a:xfrm>
          <a:prstGeom prst="rect">
            <a:avLst/>
          </a:prstGeom>
          <a:noFill/>
        </p:spPr>
        <p:txBody>
          <a:bodyPr wrap="square">
            <a:noAutofit/>
          </a:bodyPr>
          <a:lstStyle/>
          <a:p>
            <a:pPr algn="just"/>
            <a:r>
              <a:rPr lang="en-US" sz="4000" dirty="0">
                <a:solidFill>
                  <a:schemeClr val="tx1"/>
                </a:solidFill>
                <a:effectLst/>
                <a:sym typeface="+mn-ea"/>
              </a:rPr>
              <a:t>- Name some natural wonders / tourist attractions of Viet Nam.</a:t>
            </a:r>
          </a:p>
        </p:txBody>
      </p:sp>
      <p:sp>
        <p:nvSpPr>
          <p:cNvPr id="3" name="TextBox 20"/>
          <p:cNvSpPr txBox="1"/>
          <p:nvPr/>
        </p:nvSpPr>
        <p:spPr>
          <a:xfrm>
            <a:off x="205740" y="5293360"/>
            <a:ext cx="11732895" cy="746125"/>
          </a:xfrm>
          <a:prstGeom prst="rect">
            <a:avLst/>
          </a:prstGeom>
          <a:noFill/>
        </p:spPr>
        <p:txBody>
          <a:bodyPr wrap="square">
            <a:noAutofit/>
          </a:bodyPr>
          <a:lstStyle/>
          <a:p>
            <a:pPr algn="just"/>
            <a:r>
              <a:rPr lang="en-US" sz="4000" dirty="0">
                <a:solidFill>
                  <a:schemeClr val="tx1"/>
                </a:solidFill>
                <a:effectLst/>
                <a:sym typeface="+mn-ea"/>
              </a:rPr>
              <a:t>- Say how you can ask for permission and respond when you want to enter one of these tourist attractions. </a:t>
            </a:r>
          </a:p>
        </p:txBody>
      </p:sp>
      <p:sp>
        <p:nvSpPr>
          <p:cNvPr id="4" name="TextBox 20"/>
          <p:cNvSpPr txBox="1"/>
          <p:nvPr/>
        </p:nvSpPr>
        <p:spPr>
          <a:xfrm>
            <a:off x="277495" y="2661285"/>
            <a:ext cx="11083290" cy="746125"/>
          </a:xfrm>
          <a:prstGeom prst="rect">
            <a:avLst/>
          </a:prstGeom>
          <a:noFill/>
        </p:spPr>
        <p:txBody>
          <a:bodyPr wrap="square">
            <a:noAutofit/>
          </a:bodyPr>
          <a:lstStyle/>
          <a:p>
            <a:pPr algn="just"/>
            <a:r>
              <a:rPr lang="en-US" sz="4000" b="1" dirty="0">
                <a:solidFill>
                  <a:schemeClr val="tx1"/>
                </a:solidFill>
                <a:effectLst/>
                <a:sym typeface="+mn-ea"/>
              </a:rPr>
              <a:t>Suggested answers:</a:t>
            </a:r>
          </a:p>
          <a:p>
            <a:pPr algn="just"/>
            <a:endParaRPr lang="en-US" sz="4000" b="1" dirty="0">
              <a:solidFill>
                <a:schemeClr val="tx1"/>
              </a:solidFill>
              <a:effectLst/>
              <a:sym typeface="+mn-ea"/>
            </a:endParaRPr>
          </a:p>
        </p:txBody>
      </p:sp>
      <p:sp>
        <p:nvSpPr>
          <p:cNvPr id="6" name="TextBox 20"/>
          <p:cNvSpPr txBox="1"/>
          <p:nvPr/>
        </p:nvSpPr>
        <p:spPr>
          <a:xfrm>
            <a:off x="351155" y="3376930"/>
            <a:ext cx="11587480" cy="1905635"/>
          </a:xfrm>
          <a:prstGeom prst="rect">
            <a:avLst/>
          </a:prstGeom>
          <a:solidFill>
            <a:srgbClr val="FFBFBF"/>
          </a:solidFill>
        </p:spPr>
        <p:txBody>
          <a:bodyPr wrap="square">
            <a:noAutofit/>
          </a:bodyPr>
          <a:lstStyle/>
          <a:p>
            <a:pPr algn="just"/>
            <a:r>
              <a:rPr lang="en-US" sz="4000" i="1" dirty="0">
                <a:solidFill>
                  <a:schemeClr val="tx1"/>
                </a:solidFill>
                <a:effectLst/>
                <a:sym typeface="+mn-ea"/>
              </a:rPr>
              <a:t>Ha Long Bay, Cuc Phuong National Park, Dong Van Plateau, Ban Gioc Waterfall, Son Doong Cave, Cu Lao Cham Island, Con Dao Island, etc.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50"/>
                                  </p:iterate>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50"/>
                                  </p:iterate>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NATURAL WONDERS AND TOURISM</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Review</a:t>
            </a:r>
            <a:endParaRPr lang="en-GB" dirty="0">
              <a:solidFill>
                <a:schemeClr val="tx1"/>
              </a:solidFill>
            </a:endParaRPr>
          </a:p>
          <a:p>
            <a:r>
              <a:rPr lang="en-GB" dirty="0">
                <a:solidFill>
                  <a:schemeClr val="tx1"/>
                </a:solidFill>
              </a:rPr>
              <a:t>Option 2: </a:t>
            </a:r>
            <a:r>
              <a:rPr lang="en-US" i="1" dirty="0">
                <a:solidFill>
                  <a:schemeClr val="tx1"/>
                </a:solidFill>
              </a:rPr>
              <a:t>Can I? </a:t>
            </a:r>
            <a:r>
              <a:rPr lang="en-US" dirty="0">
                <a:solidFill>
                  <a:schemeClr val="tx1"/>
                </a:solidFill>
              </a:rPr>
              <a:t>game</a:t>
            </a:r>
          </a:p>
        </p:txBody>
      </p:sp>
      <p:sp>
        <p:nvSpPr>
          <p:cNvPr id="21" name="Rectangle 20"/>
          <p:cNvSpPr/>
          <p:nvPr/>
        </p:nvSpPr>
        <p:spPr>
          <a:xfrm>
            <a:off x="5570855" y="1951355"/>
            <a:ext cx="6329680" cy="11176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Listen and read the conversations. Pay attention to the highlighted parts.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ask for permission and respond in the following situations.</a:t>
            </a:r>
          </a:p>
        </p:txBody>
      </p:sp>
      <p:sp>
        <p:nvSpPr>
          <p:cNvPr id="22" name="Rectangle 21"/>
          <p:cNvSpPr/>
          <p:nvPr/>
        </p:nvSpPr>
        <p:spPr>
          <a:xfrm>
            <a:off x="5574665" y="3239135"/>
            <a:ext cx="6327775" cy="197485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each natural wonder under the correct picture.</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Mai, </a:t>
            </a:r>
            <a:r>
              <a:rPr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Phong</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Mark are talking about the natural wonders they have visited. Read and decide which wonder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each of them is talking about.</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Discuss and decide which place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your group wants to visit. Explain the reasons why you want to visit it. Plan the things you want to do there.</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4830445" y="2733675"/>
            <a:ext cx="433070" cy="401955"/>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grpSp>
      <p:sp>
        <p:nvSpPr>
          <p:cNvPr id="13" name="TextBox 16"/>
          <p:cNvSpPr txBox="1"/>
          <p:nvPr/>
        </p:nvSpPr>
        <p:spPr>
          <a:xfrm>
            <a:off x="4685129" y="2736850"/>
            <a:ext cx="730394" cy="398780"/>
          </a:xfrm>
          <a:prstGeom prst="rect">
            <a:avLst/>
          </a:prstGeom>
          <a:noFill/>
        </p:spPr>
        <p:txBody>
          <a:bodyPr wrap="square" rtlCol="0">
            <a:spAutoFit/>
          </a:bodyPr>
          <a:lstStyle/>
          <a:p>
            <a:pPr algn="ctr"/>
            <a:r>
              <a:rPr lang="en-US" sz="2000" b="1" dirty="0">
                <a:solidFill>
                  <a:schemeClr val="bg1"/>
                </a:solidFill>
                <a:latin typeface="Myriad Pro" pitchFamily="34" charset="0"/>
              </a:rPr>
              <a:t>7</a:t>
            </a:r>
          </a:p>
        </p:txBody>
      </p:sp>
      <p:sp>
        <p:nvSpPr>
          <p:cNvPr id="14" name="Rounded Rectangle 13"/>
          <p:cNvSpPr/>
          <p:nvPr/>
        </p:nvSpPr>
        <p:spPr>
          <a:xfrm>
            <a:off x="4256405" y="3241040"/>
            <a:ext cx="3943350" cy="4476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781550" y="3276600"/>
            <a:ext cx="3620770" cy="502920"/>
          </a:xfrm>
          <a:prstGeom prst="rect">
            <a:avLst/>
          </a:prstGeom>
          <a:noFill/>
        </p:spPr>
        <p:txBody>
          <a:bodyPr wrap="square" rtlCol="0">
            <a:noAutofit/>
          </a:bodyPr>
          <a:lstStyle/>
          <a:p>
            <a:r>
              <a:rPr lang="en-US" sz="2000" b="1" dirty="0">
                <a:solidFill>
                  <a:schemeClr val="bg1"/>
                </a:solidFill>
              </a:rPr>
              <a:t>LESSON 4: COMMUNICATION</a:t>
            </a:r>
          </a:p>
          <a:p>
            <a:endParaRPr lang="en-US" sz="2000" b="1" dirty="0">
              <a:solidFill>
                <a:schemeClr val="bg1"/>
              </a:solidFill>
            </a:endParaRPr>
          </a:p>
        </p:txBody>
      </p:sp>
      <p:grpSp>
        <p:nvGrpSpPr>
          <p:cNvPr id="16" name="Group 15"/>
          <p:cNvGrpSpPr/>
          <p:nvPr/>
        </p:nvGrpSpPr>
        <p:grpSpPr>
          <a:xfrm>
            <a:off x="4246880" y="3181350"/>
            <a:ext cx="545465" cy="518795"/>
            <a:chOff x="2766630" y="1746890"/>
            <a:chExt cx="990895" cy="941618"/>
          </a:xfrm>
        </p:grpSpPr>
        <p:pic>
          <p:nvPicPr>
            <p:cNvPr id="18" name="Picture 17"/>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
        <p:nvSpPr>
          <p:cNvPr id="12" name="TextBox 39"/>
          <p:cNvSpPr txBox="1"/>
          <p:nvPr/>
        </p:nvSpPr>
        <p:spPr>
          <a:xfrm>
            <a:off x="3373701" y="2748957"/>
            <a:ext cx="2089150" cy="398780"/>
          </a:xfrm>
          <a:prstGeom prst="rect">
            <a:avLst/>
          </a:prstGeom>
          <a:noFill/>
        </p:spPr>
        <p:txBody>
          <a:bodyPr wrap="square" rtlCol="0">
            <a:spAutoFit/>
          </a:bodyPr>
          <a:lstStyle/>
          <a:p>
            <a:pPr algn="ctr"/>
            <a:r>
              <a:rPr lang="en-US" sz="2000" b="1" dirty="0">
                <a:solidFill>
                  <a:schemeClr val="bg1"/>
                </a:solidFill>
                <a:latin typeface="Myriad Pro" pitchFamily="34" charset="0"/>
              </a:rPr>
              <a:t>Unit</a:t>
            </a:r>
          </a:p>
        </p:txBody>
      </p:sp>
      <p:sp>
        <p:nvSpPr>
          <p:cNvPr id="3" name="TextBox 40"/>
          <p:cNvSpPr txBox="1"/>
          <p:nvPr/>
        </p:nvSpPr>
        <p:spPr>
          <a:xfrm>
            <a:off x="2896235" y="2736850"/>
            <a:ext cx="7812405" cy="398780"/>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2000" b="1" dirty="0">
                <a:solidFill>
                  <a:schemeClr val="bg1"/>
                </a:solidFill>
                <a:effectLst>
                  <a:outerShdw blurRad="63500" sx="102000" sy="102000" algn="ctr" rotWithShape="0">
                    <a:prstClr val="black">
                      <a:alpha val="40000"/>
                    </a:prstClr>
                  </a:outerShdw>
                </a:effectLst>
                <a:latin typeface="Myriad Pro" pitchFamily="34" charset="0"/>
              </a:rPr>
              <a:t>NATURAL WONDERS</a:t>
            </a:r>
          </a:p>
        </p:txBody>
      </p:sp>
      <p:sp>
        <p:nvSpPr>
          <p:cNvPr id="26" name="Rectangles 25"/>
          <p:cNvSpPr/>
          <p:nvPr/>
        </p:nvSpPr>
        <p:spPr>
          <a:xfrm>
            <a:off x="-72390" y="-198120"/>
            <a:ext cx="12264390" cy="7195820"/>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0" name="Parallelogram 19"/>
          <p:cNvSpPr/>
          <p:nvPr/>
        </p:nvSpPr>
        <p:spPr>
          <a:xfrm>
            <a:off x="2078990" y="0"/>
            <a:ext cx="514159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1" name="Parallelogram 20"/>
          <p:cNvSpPr/>
          <p:nvPr/>
        </p:nvSpPr>
        <p:spPr>
          <a:xfrm flipH="1">
            <a:off x="377825" y="1778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2" name="Parallelogram 21"/>
          <p:cNvSpPr/>
          <p:nvPr/>
        </p:nvSpPr>
        <p:spPr>
          <a:xfrm flipH="1">
            <a:off x="-713740" y="-12192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3" name="Parallelogram 22"/>
          <p:cNvSpPr/>
          <p:nvPr/>
        </p:nvSpPr>
        <p:spPr>
          <a:xfrm>
            <a:off x="6053455" y="-121920"/>
            <a:ext cx="514159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4" name="Parallelogram 23"/>
          <p:cNvSpPr/>
          <p:nvPr/>
        </p:nvSpPr>
        <p:spPr>
          <a:xfrm flipH="1">
            <a:off x="7597140" y="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5" name="Parallelogram 24"/>
          <p:cNvSpPr/>
          <p:nvPr/>
        </p:nvSpPr>
        <p:spPr>
          <a:xfrm flipH="1">
            <a:off x="8635365" y="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75410"/>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Write each natural wonder under the correct picture.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NATURAL WONDERS AND TOURISM</a:t>
            </a:r>
          </a:p>
        </p:txBody>
      </p:sp>
      <p:sp>
        <p:nvSpPr>
          <p:cNvPr id="6" name="Text Box 5"/>
          <p:cNvSpPr txBox="1"/>
          <p:nvPr/>
        </p:nvSpPr>
        <p:spPr>
          <a:xfrm>
            <a:off x="1649095" y="8204200"/>
            <a:ext cx="4547870" cy="583565"/>
          </a:xfrm>
          <a:prstGeom prst="rect">
            <a:avLst/>
          </a:prstGeom>
          <a:solidFill>
            <a:srgbClr val="B9DB9B"/>
          </a:solidFill>
        </p:spPr>
        <p:txBody>
          <a:bodyPr wrap="square" rtlCol="0" anchor="t">
            <a:spAutoFit/>
          </a:bodyPr>
          <a:lstStyle/>
          <a:p>
            <a:r>
              <a:rPr lang="en-US" sz="3200" b="1"/>
              <a:t>2. Sanjay from New Delhi</a:t>
            </a:r>
          </a:p>
        </p:txBody>
      </p:sp>
      <p:sp>
        <p:nvSpPr>
          <p:cNvPr id="7" name="Text Box 6"/>
          <p:cNvSpPr txBox="1"/>
          <p:nvPr/>
        </p:nvSpPr>
        <p:spPr>
          <a:xfrm>
            <a:off x="1883410" y="8787765"/>
            <a:ext cx="9282430" cy="2553335"/>
          </a:xfrm>
          <a:prstGeom prst="rect">
            <a:avLst/>
          </a:prstGeom>
          <a:solidFill>
            <a:srgbClr val="FFE3BB"/>
          </a:solidFill>
        </p:spPr>
        <p:txBody>
          <a:bodyPr wrap="square" rtlCol="0" anchor="t">
            <a:spAutoFit/>
          </a:bodyPr>
          <a:lstStyle/>
          <a:p>
            <a:pPr algn="just"/>
            <a:r>
              <a:rPr lang="en-US" sz="3200"/>
              <a:t>Once, it was easy to say which country a person was from because people wore their own traditional costumes. Now, trends, comfort, and style are more important. More people are wearing western clothes like jeans and T-shirts instead.</a:t>
            </a:r>
          </a:p>
        </p:txBody>
      </p:sp>
      <p:sp>
        <p:nvSpPr>
          <p:cNvPr id="3" name="TextBox 20"/>
          <p:cNvSpPr txBox="1"/>
          <p:nvPr/>
        </p:nvSpPr>
        <p:spPr>
          <a:xfrm>
            <a:off x="414655" y="1848485"/>
            <a:ext cx="11083290" cy="746125"/>
          </a:xfrm>
          <a:prstGeom prst="rect">
            <a:avLst/>
          </a:prstGeom>
          <a:noFill/>
        </p:spPr>
        <p:txBody>
          <a:bodyPr wrap="square">
            <a:noAutofit/>
          </a:bodyPr>
          <a:lstStyle/>
          <a:p>
            <a:pPr algn="just"/>
            <a:r>
              <a:rPr lang="en-US" sz="4000" dirty="0">
                <a:solidFill>
                  <a:schemeClr val="tx1"/>
                </a:solidFill>
                <a:effectLst/>
                <a:sym typeface="+mn-ea"/>
              </a:rPr>
              <a:t>- Look at the pictures and answer questions.</a:t>
            </a:r>
          </a:p>
        </p:txBody>
      </p:sp>
      <p:sp>
        <p:nvSpPr>
          <p:cNvPr id="4" name="TextBox 20"/>
          <p:cNvSpPr txBox="1"/>
          <p:nvPr/>
        </p:nvSpPr>
        <p:spPr>
          <a:xfrm>
            <a:off x="414655" y="2500630"/>
            <a:ext cx="11083290" cy="746125"/>
          </a:xfrm>
          <a:prstGeom prst="rect">
            <a:avLst/>
          </a:prstGeom>
          <a:noFill/>
        </p:spPr>
        <p:txBody>
          <a:bodyPr wrap="square">
            <a:noAutofit/>
          </a:bodyPr>
          <a:lstStyle/>
          <a:p>
            <a:pPr algn="just"/>
            <a:r>
              <a:rPr lang="en-US" sz="4000" b="1" dirty="0">
                <a:solidFill>
                  <a:schemeClr val="tx1"/>
                </a:solidFill>
                <a:effectLst/>
                <a:sym typeface="+mn-ea"/>
              </a:rPr>
              <a:t>Questions:</a:t>
            </a:r>
          </a:p>
        </p:txBody>
      </p:sp>
      <p:sp>
        <p:nvSpPr>
          <p:cNvPr id="8" name="TextBox 20"/>
          <p:cNvSpPr txBox="1"/>
          <p:nvPr/>
        </p:nvSpPr>
        <p:spPr>
          <a:xfrm>
            <a:off x="414655" y="3246755"/>
            <a:ext cx="11083290" cy="746125"/>
          </a:xfrm>
          <a:prstGeom prst="rect">
            <a:avLst/>
          </a:prstGeom>
          <a:noFill/>
        </p:spPr>
        <p:txBody>
          <a:bodyPr wrap="square">
            <a:noAutofit/>
          </a:bodyPr>
          <a:lstStyle/>
          <a:p>
            <a:pPr algn="just"/>
            <a:r>
              <a:rPr lang="en-US" sz="4000" dirty="0">
                <a:solidFill>
                  <a:schemeClr val="tx1"/>
                </a:solidFill>
                <a:effectLst/>
                <a:sym typeface="+mn-ea"/>
              </a:rPr>
              <a:t>What is it in each picture?</a:t>
            </a:r>
          </a:p>
          <a:p>
            <a:pPr algn="just"/>
            <a:r>
              <a:rPr lang="en-US" sz="4000" dirty="0">
                <a:solidFill>
                  <a:schemeClr val="tx1"/>
                </a:solidFill>
                <a:effectLst/>
                <a:sym typeface="+mn-ea"/>
              </a:rPr>
              <a:t>Where is it?</a:t>
            </a:r>
          </a:p>
          <a:p>
            <a:pPr algn="just"/>
            <a:r>
              <a:rPr lang="en-US" sz="4000" dirty="0">
                <a:solidFill>
                  <a:schemeClr val="tx1"/>
                </a:solidFill>
                <a:effectLst/>
                <a:sym typeface="+mn-ea"/>
              </a:rPr>
              <a:t>What is special about it?</a:t>
            </a:r>
          </a:p>
        </p:txBody>
      </p:sp>
      <p:sp>
        <p:nvSpPr>
          <p:cNvPr id="9" name="TextBox 20"/>
          <p:cNvSpPr txBox="1"/>
          <p:nvPr/>
        </p:nvSpPr>
        <p:spPr>
          <a:xfrm>
            <a:off x="199390" y="5199380"/>
            <a:ext cx="11083290" cy="746125"/>
          </a:xfrm>
          <a:prstGeom prst="rect">
            <a:avLst/>
          </a:prstGeom>
          <a:noFill/>
        </p:spPr>
        <p:txBody>
          <a:bodyPr wrap="square">
            <a:noAutofit/>
          </a:bodyPr>
          <a:lstStyle/>
          <a:p>
            <a:pPr algn="just"/>
            <a:r>
              <a:rPr lang="en-US" sz="4000" dirty="0">
                <a:solidFill>
                  <a:schemeClr val="tx1"/>
                </a:solidFill>
                <a:effectLst/>
                <a:sym typeface="+mn-ea"/>
              </a:rPr>
              <a:t>- Work in pairs to do the task.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50"/>
                                  </p:iterate>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50"/>
                                  </p:iterate>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iterate type="lt">
                                    <p:tmAbs val="50"/>
                                  </p:iterate>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50"/>
                                  </p:iterate>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75410"/>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Write each natural wonder under the correct picture.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NATURAL WONDERS AND TOURISM</a:t>
            </a:r>
          </a:p>
        </p:txBody>
      </p:sp>
      <p:sp>
        <p:nvSpPr>
          <p:cNvPr id="6" name="Text Box 5"/>
          <p:cNvSpPr txBox="1"/>
          <p:nvPr/>
        </p:nvSpPr>
        <p:spPr>
          <a:xfrm>
            <a:off x="1649095" y="8204200"/>
            <a:ext cx="4547870" cy="583565"/>
          </a:xfrm>
          <a:prstGeom prst="rect">
            <a:avLst/>
          </a:prstGeom>
          <a:solidFill>
            <a:srgbClr val="B9DB9B"/>
          </a:solidFill>
        </p:spPr>
        <p:txBody>
          <a:bodyPr wrap="square" rtlCol="0" anchor="t">
            <a:spAutoFit/>
          </a:bodyPr>
          <a:lstStyle/>
          <a:p>
            <a:r>
              <a:rPr lang="en-US" sz="3200" b="1"/>
              <a:t>2. Sanjay from New Delhi</a:t>
            </a:r>
          </a:p>
        </p:txBody>
      </p:sp>
      <p:sp>
        <p:nvSpPr>
          <p:cNvPr id="7" name="Text Box 6"/>
          <p:cNvSpPr txBox="1"/>
          <p:nvPr/>
        </p:nvSpPr>
        <p:spPr>
          <a:xfrm>
            <a:off x="1883410" y="8787765"/>
            <a:ext cx="9282430" cy="2553335"/>
          </a:xfrm>
          <a:prstGeom prst="rect">
            <a:avLst/>
          </a:prstGeom>
          <a:solidFill>
            <a:srgbClr val="FFE3BB"/>
          </a:solidFill>
        </p:spPr>
        <p:txBody>
          <a:bodyPr wrap="square" rtlCol="0" anchor="t">
            <a:spAutoFit/>
          </a:bodyPr>
          <a:lstStyle/>
          <a:p>
            <a:pPr algn="just"/>
            <a:r>
              <a:rPr lang="en-US" sz="3200"/>
              <a:t>Once, it was easy to say which country a person was from because people wore their own traditional costumes. Now, trends, comfort, and style are more important. More people are wearing western clothes like jeans and T-shirts instead.</a:t>
            </a:r>
          </a:p>
        </p:txBody>
      </p:sp>
      <p:sp>
        <p:nvSpPr>
          <p:cNvPr id="5" name="Text Box 4"/>
          <p:cNvSpPr txBox="1"/>
          <p:nvPr/>
        </p:nvSpPr>
        <p:spPr>
          <a:xfrm>
            <a:off x="487045" y="1960880"/>
            <a:ext cx="2465070" cy="553085"/>
          </a:xfrm>
          <a:prstGeom prst="rect">
            <a:avLst/>
          </a:prstGeom>
          <a:solidFill>
            <a:srgbClr val="FFF3DA"/>
          </a:solidFill>
        </p:spPr>
        <p:txBody>
          <a:bodyPr wrap="square" rtlCol="0" anchor="t">
            <a:spAutoFit/>
          </a:bodyPr>
          <a:lstStyle/>
          <a:p>
            <a:pPr algn="ctr"/>
            <a:r>
              <a:rPr lang="en-US" sz="3000" dirty="0"/>
              <a:t>Ha Long Bay</a:t>
            </a:r>
          </a:p>
        </p:txBody>
      </p:sp>
      <p:sp>
        <p:nvSpPr>
          <p:cNvPr id="10" name="Text Box 9"/>
          <p:cNvSpPr txBox="1"/>
          <p:nvPr/>
        </p:nvSpPr>
        <p:spPr>
          <a:xfrm>
            <a:off x="3144520" y="1960880"/>
            <a:ext cx="2206625" cy="553085"/>
          </a:xfrm>
          <a:prstGeom prst="rect">
            <a:avLst/>
          </a:prstGeom>
          <a:solidFill>
            <a:srgbClr val="DFCCFB"/>
          </a:solidFill>
        </p:spPr>
        <p:txBody>
          <a:bodyPr wrap="square" rtlCol="0" anchor="t">
            <a:spAutoFit/>
          </a:bodyPr>
          <a:lstStyle/>
          <a:p>
            <a:pPr algn="ctr"/>
            <a:r>
              <a:rPr lang="en-US" sz="3000" dirty="0"/>
              <a:t>Jeju Island</a:t>
            </a:r>
          </a:p>
        </p:txBody>
      </p:sp>
      <p:sp>
        <p:nvSpPr>
          <p:cNvPr id="13" name="Text Box 12"/>
          <p:cNvSpPr txBox="1"/>
          <p:nvPr/>
        </p:nvSpPr>
        <p:spPr>
          <a:xfrm>
            <a:off x="5543550" y="1960880"/>
            <a:ext cx="2456815" cy="553085"/>
          </a:xfrm>
          <a:prstGeom prst="rect">
            <a:avLst/>
          </a:prstGeom>
          <a:solidFill>
            <a:srgbClr val="FFF3DA"/>
          </a:solidFill>
        </p:spPr>
        <p:txBody>
          <a:bodyPr wrap="square" rtlCol="0" anchor="t">
            <a:spAutoFit/>
          </a:bodyPr>
          <a:lstStyle/>
          <a:p>
            <a:pPr algn="ctr"/>
            <a:r>
              <a:rPr lang="en-US" sz="3000" dirty="0"/>
              <a:t>Grand Canyon</a:t>
            </a:r>
          </a:p>
        </p:txBody>
      </p:sp>
      <p:sp>
        <p:nvSpPr>
          <p:cNvPr id="14" name="Text Box 13"/>
          <p:cNvSpPr txBox="1"/>
          <p:nvPr/>
        </p:nvSpPr>
        <p:spPr>
          <a:xfrm>
            <a:off x="8263890" y="1960880"/>
            <a:ext cx="3048000" cy="553085"/>
          </a:xfrm>
          <a:prstGeom prst="rect">
            <a:avLst/>
          </a:prstGeom>
          <a:solidFill>
            <a:srgbClr val="DFCCFB"/>
          </a:solidFill>
        </p:spPr>
        <p:txBody>
          <a:bodyPr wrap="square" rtlCol="0" anchor="t">
            <a:spAutoFit/>
          </a:bodyPr>
          <a:lstStyle/>
          <a:p>
            <a:pPr algn="ctr"/>
            <a:r>
              <a:rPr lang="en-US" sz="3000" dirty="0"/>
              <a:t>The Sahara Desert</a:t>
            </a:r>
          </a:p>
        </p:txBody>
      </p:sp>
      <p:pic>
        <p:nvPicPr>
          <p:cNvPr id="2" name="Picture 1">
            <a:extLst>
              <a:ext uri="{FF2B5EF4-FFF2-40B4-BE49-F238E27FC236}">
                <a16:creationId xmlns:a16="http://schemas.microsoft.com/office/drawing/2014/main" id="{5DF1CA78-6B4F-46AB-A69D-5A2706B5BE39}"/>
              </a:ext>
            </a:extLst>
          </p:cNvPr>
          <p:cNvPicPr>
            <a:picLocks noChangeAspect="1"/>
          </p:cNvPicPr>
          <p:nvPr/>
        </p:nvPicPr>
        <p:blipFill>
          <a:blip r:embed="rId3"/>
          <a:stretch>
            <a:fillRect/>
          </a:stretch>
        </p:blipFill>
        <p:spPr>
          <a:xfrm>
            <a:off x="995681" y="2805940"/>
            <a:ext cx="4664710" cy="3650643"/>
          </a:xfrm>
          <a:prstGeom prst="rect">
            <a:avLst/>
          </a:prstGeom>
        </p:spPr>
      </p:pic>
      <p:pic>
        <p:nvPicPr>
          <p:cNvPr id="3" name="Picture 2">
            <a:extLst>
              <a:ext uri="{FF2B5EF4-FFF2-40B4-BE49-F238E27FC236}">
                <a16:creationId xmlns:a16="http://schemas.microsoft.com/office/drawing/2014/main" id="{72A4413C-8E25-46BA-888F-405B4D0D53E6}"/>
              </a:ext>
            </a:extLst>
          </p:cNvPr>
          <p:cNvPicPr>
            <a:picLocks noChangeAspect="1"/>
          </p:cNvPicPr>
          <p:nvPr/>
        </p:nvPicPr>
        <p:blipFill>
          <a:blip r:embed="rId4"/>
          <a:stretch>
            <a:fillRect/>
          </a:stretch>
        </p:blipFill>
        <p:spPr>
          <a:xfrm>
            <a:off x="6631619" y="2817673"/>
            <a:ext cx="4289492" cy="3577698"/>
          </a:xfrm>
          <a:prstGeom prst="rect">
            <a:avLst/>
          </a:prstGeom>
        </p:spPr>
      </p:pic>
      <p:sp>
        <p:nvSpPr>
          <p:cNvPr id="4" name="TextBox 3">
            <a:extLst>
              <a:ext uri="{FF2B5EF4-FFF2-40B4-BE49-F238E27FC236}">
                <a16:creationId xmlns:a16="http://schemas.microsoft.com/office/drawing/2014/main" id="{4CDEC714-8245-4C5A-B06A-F352EA0861B6}"/>
              </a:ext>
            </a:extLst>
          </p:cNvPr>
          <p:cNvSpPr txBox="1"/>
          <p:nvPr/>
        </p:nvSpPr>
        <p:spPr>
          <a:xfrm>
            <a:off x="2396970" y="5672831"/>
            <a:ext cx="2610035" cy="584775"/>
          </a:xfrm>
          <a:prstGeom prst="rect">
            <a:avLst/>
          </a:prstGeom>
          <a:noFill/>
        </p:spPr>
        <p:txBody>
          <a:bodyPr wrap="square" rtlCol="0">
            <a:spAutoFit/>
          </a:bodyPr>
          <a:lstStyle/>
          <a:p>
            <a:r>
              <a:rPr lang="en-US" sz="3200" b="1" dirty="0">
                <a:solidFill>
                  <a:srgbClr val="FF0000"/>
                </a:solidFill>
              </a:rPr>
              <a:t>Grand Canyon</a:t>
            </a:r>
          </a:p>
        </p:txBody>
      </p:sp>
      <p:sp>
        <p:nvSpPr>
          <p:cNvPr id="8" name="TextBox 7">
            <a:extLst>
              <a:ext uri="{FF2B5EF4-FFF2-40B4-BE49-F238E27FC236}">
                <a16:creationId xmlns:a16="http://schemas.microsoft.com/office/drawing/2014/main" id="{8DC37543-CF47-46DD-B6B5-338488B7A5C6}"/>
              </a:ext>
            </a:extLst>
          </p:cNvPr>
          <p:cNvSpPr txBox="1"/>
          <p:nvPr/>
        </p:nvSpPr>
        <p:spPr>
          <a:xfrm>
            <a:off x="7936637" y="5699464"/>
            <a:ext cx="2050742" cy="584775"/>
          </a:xfrm>
          <a:prstGeom prst="rect">
            <a:avLst/>
          </a:prstGeom>
          <a:noFill/>
        </p:spPr>
        <p:txBody>
          <a:bodyPr wrap="square" rtlCol="0">
            <a:spAutoFit/>
          </a:bodyPr>
          <a:lstStyle/>
          <a:p>
            <a:r>
              <a:rPr lang="en-US" sz="3200" b="1" dirty="0" err="1">
                <a:solidFill>
                  <a:srgbClr val="FF0000"/>
                </a:solidFill>
              </a:rPr>
              <a:t>Jeju</a:t>
            </a:r>
            <a:r>
              <a:rPr lang="en-US" sz="3200" b="1" dirty="0">
                <a:solidFill>
                  <a:srgbClr val="FF0000"/>
                </a:solidFill>
              </a:rPr>
              <a:t> Island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73646 0.573333 " pathEditMode="relative" rAng="0" ptsTypes="">
                                      <p:cBhvr>
                                        <p:cTn id="6" dur="2000" fill="hold"/>
                                        <p:tgtEl>
                                          <p:spTgt spid="13"/>
                                        </p:tgtEl>
                                        <p:attrNameLst>
                                          <p:attrName>ppt_x</p:attrName>
                                          <p:attrName>ppt_y</p:attrName>
                                        </p:attrNameLst>
                                      </p:cBhvr>
                                      <p:rCtr x="-11500" y="15700"/>
                                    </p:animMotion>
                                  </p:childTnLst>
                                </p:cTn>
                              </p:par>
                              <p:par>
                                <p:cTn id="7" presetID="1" presetClass="emph" presetSubtype="2" fill="hold" nodeType="withEffect">
                                  <p:stCondLst>
                                    <p:cond delay="0"/>
                                  </p:stCondLst>
                                  <p:childTnLst>
                                    <p:animClr clrSpc="rgb" dir="cw">
                                      <p:cBhvr>
                                        <p:cTn id="8" dur="2000" fill="hold"/>
                                        <p:tgtEl>
                                          <p:spTgt spid="13"/>
                                        </p:tgtEl>
                                        <p:attrNameLst>
                                          <p:attrName>fillcolor</p:attrName>
                                        </p:attrNameLst>
                                      </p:cBhvr>
                                      <p:to>
                                        <a:srgbClr val="E80000"/>
                                      </p:to>
                                    </p:animClr>
                                    <p:set>
                                      <p:cBhvr>
                                        <p:cTn id="9" dur="2000" fill="hold"/>
                                        <p:tgtEl>
                                          <p:spTgt spid="13"/>
                                        </p:tgtEl>
                                        <p:attrNameLst>
                                          <p:attrName>fill.type</p:attrName>
                                        </p:attrNameLst>
                                      </p:cBhvr>
                                      <p:to>
                                        <p:strVal val="solid"/>
                                      </p:to>
                                    </p:set>
                                    <p:set>
                                      <p:cBhvr>
                                        <p:cTn id="10" dur="2000" fill="hold"/>
                                        <p:tgtEl>
                                          <p:spTgt spid="13"/>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409844 0.540926 " pathEditMode="relative" rAng="0" ptsTypes="">
                                      <p:cBhvr>
                                        <p:cTn id="14" dur="2000" fill="hold"/>
                                        <p:tgtEl>
                                          <p:spTgt spid="10"/>
                                        </p:tgtEl>
                                        <p:attrNameLst>
                                          <p:attrName>ppt_x</p:attrName>
                                          <p:attrName>ppt_y</p:attrName>
                                        </p:attrNameLst>
                                      </p:cBhvr>
                                      <p:rCtr x="-13600" y="28700"/>
                                    </p:animMotion>
                                  </p:childTnLst>
                                </p:cTn>
                              </p:par>
                              <p:par>
                                <p:cTn id="15" presetID="1" presetClass="emph" presetSubtype="2" fill="hold" nodeType="withEffect">
                                  <p:stCondLst>
                                    <p:cond delay="0"/>
                                  </p:stCondLst>
                                  <p:childTnLst>
                                    <p:animClr clrSpc="rgb" dir="cw">
                                      <p:cBhvr>
                                        <p:cTn id="16" dur="2000" fill="hold"/>
                                        <p:tgtEl>
                                          <p:spTgt spid="10"/>
                                        </p:tgtEl>
                                        <p:attrNameLst>
                                          <p:attrName>fillcolor</p:attrName>
                                        </p:attrNameLst>
                                      </p:cBhvr>
                                      <p:to>
                                        <a:srgbClr val="E80000"/>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75410"/>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Write each natural wonder under the correct picture.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NATURAL WONDERS AND TOURISM</a:t>
            </a:r>
          </a:p>
        </p:txBody>
      </p:sp>
      <p:sp>
        <p:nvSpPr>
          <p:cNvPr id="6" name="Text Box 5"/>
          <p:cNvSpPr txBox="1"/>
          <p:nvPr/>
        </p:nvSpPr>
        <p:spPr>
          <a:xfrm>
            <a:off x="1649095" y="8204200"/>
            <a:ext cx="4547870" cy="583565"/>
          </a:xfrm>
          <a:prstGeom prst="rect">
            <a:avLst/>
          </a:prstGeom>
          <a:solidFill>
            <a:srgbClr val="B9DB9B"/>
          </a:solidFill>
        </p:spPr>
        <p:txBody>
          <a:bodyPr wrap="square" rtlCol="0" anchor="t">
            <a:spAutoFit/>
          </a:bodyPr>
          <a:lstStyle/>
          <a:p>
            <a:r>
              <a:rPr lang="en-US" sz="3200" b="1"/>
              <a:t>2. Sanjay from New Delhi</a:t>
            </a:r>
          </a:p>
        </p:txBody>
      </p:sp>
      <p:sp>
        <p:nvSpPr>
          <p:cNvPr id="7" name="Text Box 6"/>
          <p:cNvSpPr txBox="1"/>
          <p:nvPr/>
        </p:nvSpPr>
        <p:spPr>
          <a:xfrm>
            <a:off x="1883410" y="8787765"/>
            <a:ext cx="9282430" cy="2553335"/>
          </a:xfrm>
          <a:prstGeom prst="rect">
            <a:avLst/>
          </a:prstGeom>
          <a:solidFill>
            <a:srgbClr val="FFE3BB"/>
          </a:solidFill>
        </p:spPr>
        <p:txBody>
          <a:bodyPr wrap="square" rtlCol="0" anchor="t">
            <a:spAutoFit/>
          </a:bodyPr>
          <a:lstStyle/>
          <a:p>
            <a:pPr algn="just"/>
            <a:r>
              <a:rPr lang="en-US" sz="3200"/>
              <a:t>Once, it was easy to say which country a person was from because people wore their own traditional costumes. Now, trends, comfort, and style are more important. More people are wearing western clothes like jeans and T-shirts instead.</a:t>
            </a:r>
          </a:p>
        </p:txBody>
      </p:sp>
      <p:sp>
        <p:nvSpPr>
          <p:cNvPr id="5" name="Text Box 4"/>
          <p:cNvSpPr txBox="1"/>
          <p:nvPr/>
        </p:nvSpPr>
        <p:spPr>
          <a:xfrm>
            <a:off x="487045" y="1960880"/>
            <a:ext cx="2465070" cy="553085"/>
          </a:xfrm>
          <a:prstGeom prst="rect">
            <a:avLst/>
          </a:prstGeom>
          <a:solidFill>
            <a:srgbClr val="FFF3DA"/>
          </a:solidFill>
        </p:spPr>
        <p:txBody>
          <a:bodyPr wrap="square" rtlCol="0" anchor="t">
            <a:spAutoFit/>
          </a:bodyPr>
          <a:lstStyle/>
          <a:p>
            <a:pPr algn="ctr"/>
            <a:r>
              <a:rPr lang="en-US" sz="3000" dirty="0"/>
              <a:t>Ha Long Bay</a:t>
            </a:r>
          </a:p>
        </p:txBody>
      </p:sp>
      <p:sp>
        <p:nvSpPr>
          <p:cNvPr id="10" name="Text Box 9"/>
          <p:cNvSpPr txBox="1"/>
          <p:nvPr/>
        </p:nvSpPr>
        <p:spPr>
          <a:xfrm>
            <a:off x="3144520" y="1960880"/>
            <a:ext cx="2206625" cy="553085"/>
          </a:xfrm>
          <a:prstGeom prst="rect">
            <a:avLst/>
          </a:prstGeom>
          <a:solidFill>
            <a:srgbClr val="DFCCFB"/>
          </a:solidFill>
        </p:spPr>
        <p:txBody>
          <a:bodyPr wrap="square" rtlCol="0" anchor="t">
            <a:spAutoFit/>
          </a:bodyPr>
          <a:lstStyle/>
          <a:p>
            <a:pPr algn="ctr"/>
            <a:r>
              <a:rPr lang="en-US" sz="3000" dirty="0"/>
              <a:t>Jeju Island</a:t>
            </a:r>
          </a:p>
        </p:txBody>
      </p:sp>
      <p:sp>
        <p:nvSpPr>
          <p:cNvPr id="13" name="Text Box 12"/>
          <p:cNvSpPr txBox="1"/>
          <p:nvPr/>
        </p:nvSpPr>
        <p:spPr>
          <a:xfrm>
            <a:off x="5543550" y="1960880"/>
            <a:ext cx="2456815" cy="553085"/>
          </a:xfrm>
          <a:prstGeom prst="rect">
            <a:avLst/>
          </a:prstGeom>
          <a:solidFill>
            <a:srgbClr val="FFF3DA"/>
          </a:solidFill>
        </p:spPr>
        <p:txBody>
          <a:bodyPr wrap="square" rtlCol="0" anchor="t">
            <a:spAutoFit/>
          </a:bodyPr>
          <a:lstStyle/>
          <a:p>
            <a:pPr algn="ctr"/>
            <a:r>
              <a:rPr lang="en-US" sz="3000" dirty="0"/>
              <a:t>Grand Canyon</a:t>
            </a:r>
          </a:p>
        </p:txBody>
      </p:sp>
      <p:sp>
        <p:nvSpPr>
          <p:cNvPr id="14" name="Text Box 13"/>
          <p:cNvSpPr txBox="1"/>
          <p:nvPr/>
        </p:nvSpPr>
        <p:spPr>
          <a:xfrm>
            <a:off x="8263890" y="1960880"/>
            <a:ext cx="3048000" cy="553085"/>
          </a:xfrm>
          <a:prstGeom prst="rect">
            <a:avLst/>
          </a:prstGeom>
          <a:solidFill>
            <a:srgbClr val="DFCCFB"/>
          </a:solidFill>
        </p:spPr>
        <p:txBody>
          <a:bodyPr wrap="square" rtlCol="0" anchor="t">
            <a:spAutoFit/>
          </a:bodyPr>
          <a:lstStyle/>
          <a:p>
            <a:pPr algn="ctr"/>
            <a:r>
              <a:rPr lang="en-US" sz="3000" dirty="0"/>
              <a:t>The Sahara Desert</a:t>
            </a:r>
          </a:p>
        </p:txBody>
      </p:sp>
      <p:pic>
        <p:nvPicPr>
          <p:cNvPr id="3" name="Picture 2">
            <a:extLst>
              <a:ext uri="{FF2B5EF4-FFF2-40B4-BE49-F238E27FC236}">
                <a16:creationId xmlns:a16="http://schemas.microsoft.com/office/drawing/2014/main" id="{9A53BB7F-038D-427E-B5D6-D94F24D90AF8}"/>
              </a:ext>
            </a:extLst>
          </p:cNvPr>
          <p:cNvPicPr>
            <a:picLocks noChangeAspect="1"/>
          </p:cNvPicPr>
          <p:nvPr/>
        </p:nvPicPr>
        <p:blipFill>
          <a:blip r:embed="rId3"/>
          <a:stretch>
            <a:fillRect/>
          </a:stretch>
        </p:blipFill>
        <p:spPr>
          <a:xfrm>
            <a:off x="1220336" y="2755266"/>
            <a:ext cx="4168910" cy="3462609"/>
          </a:xfrm>
          <a:prstGeom prst="rect">
            <a:avLst/>
          </a:prstGeom>
        </p:spPr>
      </p:pic>
      <p:pic>
        <p:nvPicPr>
          <p:cNvPr id="8" name="Picture 7">
            <a:extLst>
              <a:ext uri="{FF2B5EF4-FFF2-40B4-BE49-F238E27FC236}">
                <a16:creationId xmlns:a16="http://schemas.microsoft.com/office/drawing/2014/main" id="{88B712F2-2119-4743-9D41-C4DE92B7AAAD}"/>
              </a:ext>
            </a:extLst>
          </p:cNvPr>
          <p:cNvPicPr>
            <a:picLocks noChangeAspect="1"/>
          </p:cNvPicPr>
          <p:nvPr/>
        </p:nvPicPr>
        <p:blipFill>
          <a:blip r:embed="rId4"/>
          <a:stretch>
            <a:fillRect/>
          </a:stretch>
        </p:blipFill>
        <p:spPr>
          <a:xfrm>
            <a:off x="6483102" y="2755266"/>
            <a:ext cx="4072447" cy="3618011"/>
          </a:xfrm>
          <a:prstGeom prst="rect">
            <a:avLst/>
          </a:prstGeom>
        </p:spPr>
      </p:pic>
      <p:sp>
        <p:nvSpPr>
          <p:cNvPr id="9" name="TextBox 8">
            <a:extLst>
              <a:ext uri="{FF2B5EF4-FFF2-40B4-BE49-F238E27FC236}">
                <a16:creationId xmlns:a16="http://schemas.microsoft.com/office/drawing/2014/main" id="{A831C4AD-F0FB-45DB-948F-E2E011E84594}"/>
              </a:ext>
            </a:extLst>
          </p:cNvPr>
          <p:cNvSpPr txBox="1"/>
          <p:nvPr/>
        </p:nvSpPr>
        <p:spPr>
          <a:xfrm>
            <a:off x="2539013" y="5482590"/>
            <a:ext cx="2441359" cy="584775"/>
          </a:xfrm>
          <a:prstGeom prst="rect">
            <a:avLst/>
          </a:prstGeom>
          <a:noFill/>
        </p:spPr>
        <p:txBody>
          <a:bodyPr wrap="square" rtlCol="0">
            <a:spAutoFit/>
          </a:bodyPr>
          <a:lstStyle/>
          <a:p>
            <a:r>
              <a:rPr lang="en-US" sz="3200" b="1" dirty="0">
                <a:solidFill>
                  <a:srgbClr val="FF0000"/>
                </a:solidFill>
              </a:rPr>
              <a:t>Ha Long Bay</a:t>
            </a:r>
          </a:p>
        </p:txBody>
      </p:sp>
      <p:sp>
        <p:nvSpPr>
          <p:cNvPr id="18" name="TextBox 17">
            <a:extLst>
              <a:ext uri="{FF2B5EF4-FFF2-40B4-BE49-F238E27FC236}">
                <a16:creationId xmlns:a16="http://schemas.microsoft.com/office/drawing/2014/main" id="{B33D66F2-9105-42A3-B6C1-F6D4832916EC}"/>
              </a:ext>
            </a:extLst>
          </p:cNvPr>
          <p:cNvSpPr txBox="1"/>
          <p:nvPr/>
        </p:nvSpPr>
        <p:spPr>
          <a:xfrm>
            <a:off x="7559767" y="5482589"/>
            <a:ext cx="3606073" cy="584775"/>
          </a:xfrm>
          <a:prstGeom prst="rect">
            <a:avLst/>
          </a:prstGeom>
          <a:noFill/>
        </p:spPr>
        <p:txBody>
          <a:bodyPr wrap="square" rtlCol="0">
            <a:spAutoFit/>
          </a:bodyPr>
          <a:lstStyle/>
          <a:p>
            <a:r>
              <a:rPr lang="en-US" sz="3200" b="1" dirty="0">
                <a:solidFill>
                  <a:srgbClr val="FF0000"/>
                </a:solidFill>
              </a:rPr>
              <a:t>The Sahara Desert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49479 0.613519 " pathEditMode="relative" rAng="0" ptsTypes="">
                                      <p:cBhvr>
                                        <p:cTn id="6" dur="2000" fill="hold"/>
                                        <p:tgtEl>
                                          <p:spTgt spid="5"/>
                                        </p:tgtEl>
                                        <p:attrNameLst>
                                          <p:attrName>ppt_x</p:attrName>
                                          <p:attrName>ppt_y</p:attrName>
                                        </p:attrNameLst>
                                      </p:cBhvr>
                                      <p:rCtr x="-13600" y="28700"/>
                                    </p:animMotion>
                                  </p:childTnLst>
                                </p:cTn>
                              </p:par>
                              <p:par>
                                <p:cTn id="7" presetID="1" presetClass="emph" presetSubtype="2" fill="hold" nodeType="withEffect">
                                  <p:stCondLst>
                                    <p:cond delay="0"/>
                                  </p:stCondLst>
                                  <p:childTnLst>
                                    <p:animClr clrSpc="rgb" dir="cw">
                                      <p:cBhvr>
                                        <p:cTn id="8" dur="2000" fill="hold"/>
                                        <p:tgtEl>
                                          <p:spTgt spid="5"/>
                                        </p:tgtEl>
                                        <p:attrNameLst>
                                          <p:attrName>fillcolor</p:attrName>
                                        </p:attrNameLst>
                                      </p:cBhvr>
                                      <p:to>
                                        <a:srgbClr val="E80000"/>
                                      </p:to>
                                    </p:animClr>
                                    <p:set>
                                      <p:cBhvr>
                                        <p:cTn id="9" dur="2000" fill="hold"/>
                                        <p:tgtEl>
                                          <p:spTgt spid="5"/>
                                        </p:tgtEl>
                                        <p:attrNameLst>
                                          <p:attrName>fill.type</p:attrName>
                                        </p:attrNameLst>
                                      </p:cBhvr>
                                      <p:to>
                                        <p:strVal val="solid"/>
                                      </p:to>
                                    </p:set>
                                    <p:set>
                                      <p:cBhvr>
                                        <p:cTn id="10" dur="2000" fill="hold"/>
                                        <p:tgtEl>
                                          <p:spTgt spid="5"/>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00546875 0.5625 " pathEditMode="relative" rAng="0" ptsTypes="">
                                      <p:cBhvr>
                                        <p:cTn id="14" dur="2000" fill="hold"/>
                                        <p:tgtEl>
                                          <p:spTgt spid="14"/>
                                        </p:tgtEl>
                                        <p:attrNameLst>
                                          <p:attrName>ppt_x</p:attrName>
                                          <p:attrName>ppt_y</p:attrName>
                                        </p:attrNameLst>
                                      </p:cBhvr>
                                      <p:rCtr x="-4200" y="28000"/>
                                    </p:animMotion>
                                  </p:childTnLst>
                                </p:cTn>
                              </p:par>
                              <p:par>
                                <p:cTn id="15" presetID="1" presetClass="emph" presetSubtype="2" fill="hold" nodeType="withEffect">
                                  <p:stCondLst>
                                    <p:cond delay="0"/>
                                  </p:stCondLst>
                                  <p:childTnLst>
                                    <p:animClr clrSpc="rgb" dir="cw">
                                      <p:cBhvr>
                                        <p:cTn id="16" dur="2000" fill="hold"/>
                                        <p:tgtEl>
                                          <p:spTgt spid="14"/>
                                        </p:tgtEl>
                                        <p:attrNameLst>
                                          <p:attrName>fillcolor</p:attrName>
                                        </p:attrNameLst>
                                      </p:cBhvr>
                                      <p:to>
                                        <a:srgbClr val="E80000"/>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568450"/>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Mai, Phong and Mark are talking about the natural wonders they have visited. Read and decide which wonder in 3 each of them is talking about.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03250" y="3252470"/>
            <a:ext cx="11123295"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 Read the passages.</a:t>
            </a:r>
          </a:p>
        </p:txBody>
      </p:sp>
      <p:sp>
        <p:nvSpPr>
          <p:cNvPr id="3" name="Text Box 2"/>
          <p:cNvSpPr txBox="1"/>
          <p:nvPr/>
        </p:nvSpPr>
        <p:spPr>
          <a:xfrm>
            <a:off x="588010" y="3978910"/>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Work in groups to do the task. </a:t>
            </a:r>
          </a:p>
        </p:txBody>
      </p:sp>
      <p:pic>
        <p:nvPicPr>
          <p:cNvPr id="7" name="Picture 6"/>
          <p:cNvPicPr>
            <a:picLocks noChangeAspect="1"/>
          </p:cNvPicPr>
          <p:nvPr/>
        </p:nvPicPr>
        <p:blipFill>
          <a:blip r:embed="rId3"/>
          <a:stretch>
            <a:fillRect/>
          </a:stretch>
        </p:blipFill>
        <p:spPr>
          <a:xfrm>
            <a:off x="-1592580" y="3429000"/>
            <a:ext cx="1131570" cy="11461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568450"/>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Mai, Phong and Mark are talking about the natural wonders they have visited. Read and decide which wonder in 3 each of them is talking about.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1259840" y="2873375"/>
            <a:ext cx="10292715" cy="2553335"/>
          </a:xfrm>
          <a:prstGeom prst="rect">
            <a:avLst/>
          </a:prstGeom>
          <a:solidFill>
            <a:srgbClr val="FDEDCB"/>
          </a:solidFill>
        </p:spPr>
        <p:txBody>
          <a:bodyPr wrap="square" rtlCol="0" anchor="t">
            <a:spAutoFit/>
          </a:bodyPr>
          <a:lstStyle/>
          <a:p>
            <a:pPr algn="just"/>
            <a:r>
              <a:rPr lang="en-US" sz="3200"/>
              <a:t>It’s an island located off the coast of South Korea. It was formed by the eruption of an underwater volcano about 2 million years ago. It ranks among the world’s seven natural wonders. Every year, it receives millions of tourists.</a:t>
            </a:r>
          </a:p>
          <a:p>
            <a:pPr algn="ctr"/>
            <a:r>
              <a:rPr lang="en-US" sz="3200" b="1">
                <a:solidFill>
                  <a:srgbClr val="FF0000"/>
                </a:solidFill>
              </a:rPr>
              <a:t>1.</a:t>
            </a:r>
            <a:r>
              <a:rPr lang="en-US" sz="3200"/>
              <a:t>_______________________</a:t>
            </a:r>
          </a:p>
        </p:txBody>
      </p:sp>
      <p:pic>
        <p:nvPicPr>
          <p:cNvPr id="7" name="Picture 6"/>
          <p:cNvPicPr>
            <a:picLocks noChangeAspect="1"/>
          </p:cNvPicPr>
          <p:nvPr/>
        </p:nvPicPr>
        <p:blipFill>
          <a:blip r:embed="rId3"/>
          <a:stretch>
            <a:fillRect/>
          </a:stretch>
        </p:blipFill>
        <p:spPr>
          <a:xfrm>
            <a:off x="138430" y="3429000"/>
            <a:ext cx="1131570" cy="1146175"/>
          </a:xfrm>
          <a:prstGeom prst="rect">
            <a:avLst/>
          </a:prstGeom>
        </p:spPr>
      </p:pic>
      <p:sp>
        <p:nvSpPr>
          <p:cNvPr id="9" name="Text Box 8"/>
          <p:cNvSpPr txBox="1"/>
          <p:nvPr/>
        </p:nvSpPr>
        <p:spPr>
          <a:xfrm>
            <a:off x="194310" y="4618355"/>
            <a:ext cx="1004570"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Mai</a:t>
            </a:r>
          </a:p>
        </p:txBody>
      </p:sp>
      <p:sp>
        <p:nvSpPr>
          <p:cNvPr id="10" name="Text Box 9"/>
          <p:cNvSpPr txBox="1"/>
          <p:nvPr/>
        </p:nvSpPr>
        <p:spPr>
          <a:xfrm>
            <a:off x="5086985" y="4719955"/>
            <a:ext cx="2494915"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Jeju Island</a:t>
            </a:r>
          </a:p>
        </p:txBody>
      </p:sp>
      <p:pic>
        <p:nvPicPr>
          <p:cNvPr id="11" name="Picture 10"/>
          <p:cNvPicPr>
            <a:picLocks noChangeAspect="1"/>
          </p:cNvPicPr>
          <p:nvPr/>
        </p:nvPicPr>
        <p:blipFill>
          <a:blip r:embed="rId4"/>
          <a:stretch>
            <a:fillRect/>
          </a:stretch>
        </p:blipFill>
        <p:spPr>
          <a:xfrm>
            <a:off x="-2385695" y="3536950"/>
            <a:ext cx="1080770" cy="1183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568450"/>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Mai, Phong and Mark are talking about the natural wonders they have visited. Read and decide which wonder in 3 each of them is talking about.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1574800" y="2790825"/>
            <a:ext cx="10292715" cy="3046095"/>
          </a:xfrm>
          <a:prstGeom prst="rect">
            <a:avLst/>
          </a:prstGeom>
          <a:solidFill>
            <a:srgbClr val="E0EED4"/>
          </a:solidFill>
        </p:spPr>
        <p:txBody>
          <a:bodyPr wrap="square" rtlCol="0" anchor="t">
            <a:spAutoFit/>
          </a:bodyPr>
          <a:lstStyle/>
          <a:p>
            <a:pPr algn="just"/>
            <a:r>
              <a:rPr lang="en-US" sz="3200" dirty="0"/>
              <a:t>Visiting this place is a wonderful experience for adventurers like me. It’s the largest desert on Earth, covering over 9 million square </a:t>
            </a:r>
            <a:r>
              <a:rPr lang="en-US" sz="3200" dirty="0" err="1"/>
              <a:t>kilometres</a:t>
            </a:r>
            <a:r>
              <a:rPr lang="en-US" sz="3200" dirty="0"/>
              <a:t>. You can see red sand and beautiful sand dunes everywhere. You can also see plant life and even nomadic men with their camels.</a:t>
            </a:r>
          </a:p>
          <a:p>
            <a:pPr algn="ctr"/>
            <a:r>
              <a:rPr lang="en-US" sz="3200" b="1" dirty="0">
                <a:solidFill>
                  <a:srgbClr val="FF0000"/>
                </a:solidFill>
              </a:rPr>
              <a:t>2.</a:t>
            </a:r>
            <a:r>
              <a:rPr lang="en-US" sz="3200" dirty="0"/>
              <a:t>_______________________</a:t>
            </a:r>
          </a:p>
        </p:txBody>
      </p:sp>
      <p:sp>
        <p:nvSpPr>
          <p:cNvPr id="9" name="Text Box 8"/>
          <p:cNvSpPr txBox="1"/>
          <p:nvPr/>
        </p:nvSpPr>
        <p:spPr>
          <a:xfrm>
            <a:off x="-6350" y="4618355"/>
            <a:ext cx="1642110"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Phong</a:t>
            </a:r>
          </a:p>
        </p:txBody>
      </p:sp>
      <p:sp>
        <p:nvSpPr>
          <p:cNvPr id="10" name="Text Box 9"/>
          <p:cNvSpPr txBox="1"/>
          <p:nvPr/>
        </p:nvSpPr>
        <p:spPr>
          <a:xfrm>
            <a:off x="5086985" y="5117465"/>
            <a:ext cx="3914775"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Sahara Desert </a:t>
            </a:r>
          </a:p>
        </p:txBody>
      </p:sp>
      <p:pic>
        <p:nvPicPr>
          <p:cNvPr id="3" name="Picture 2"/>
          <p:cNvPicPr>
            <a:picLocks noChangeAspect="1"/>
          </p:cNvPicPr>
          <p:nvPr/>
        </p:nvPicPr>
        <p:blipFill>
          <a:blip r:embed="rId3"/>
          <a:stretch>
            <a:fillRect/>
          </a:stretch>
        </p:blipFill>
        <p:spPr>
          <a:xfrm>
            <a:off x="250190" y="3435350"/>
            <a:ext cx="1080770" cy="1183005"/>
          </a:xfrm>
          <a:prstGeom prst="rect">
            <a:avLst/>
          </a:prstGeom>
        </p:spPr>
      </p:pic>
      <p:pic>
        <p:nvPicPr>
          <p:cNvPr id="19" name="Picture 18"/>
          <p:cNvPicPr>
            <a:picLocks noChangeAspect="1"/>
          </p:cNvPicPr>
          <p:nvPr/>
        </p:nvPicPr>
        <p:blipFill>
          <a:blip r:embed="rId4"/>
          <a:stretch>
            <a:fillRect/>
          </a:stretch>
        </p:blipFill>
        <p:spPr>
          <a:xfrm>
            <a:off x="138430" y="-1688465"/>
            <a:ext cx="1131570" cy="1146175"/>
          </a:xfrm>
          <a:prstGeom prst="rect">
            <a:avLst/>
          </a:prstGeom>
        </p:spPr>
      </p:pic>
      <p:pic>
        <p:nvPicPr>
          <p:cNvPr id="21" name="Picture 20"/>
          <p:cNvPicPr>
            <a:picLocks noChangeAspect="1"/>
          </p:cNvPicPr>
          <p:nvPr/>
        </p:nvPicPr>
        <p:blipFill>
          <a:blip r:embed="rId5"/>
          <a:stretch>
            <a:fillRect/>
          </a:stretch>
        </p:blipFill>
        <p:spPr>
          <a:xfrm>
            <a:off x="-1783715" y="3293745"/>
            <a:ext cx="1162685" cy="10693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568450"/>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Mai, Phong and Mark are talking about the natural wonders they have visited. Read and decide which wonder in 3 each of them is talking about.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1574800" y="2790825"/>
            <a:ext cx="10292715" cy="2553335"/>
          </a:xfrm>
          <a:prstGeom prst="rect">
            <a:avLst/>
          </a:prstGeom>
          <a:solidFill>
            <a:srgbClr val="FCE0D5"/>
          </a:solidFill>
        </p:spPr>
        <p:txBody>
          <a:bodyPr wrap="square" rtlCol="0" anchor="t">
            <a:spAutoFit/>
          </a:bodyPr>
          <a:lstStyle/>
          <a:p>
            <a:pPr algn="just"/>
            <a:r>
              <a:rPr lang="en-US" sz="3200"/>
              <a:t>It’s a UNESCO World Heritage Site and one of the greatest tourist attractions of the USA! It’s 446 kilometres long, up to 29 kilometres wide, and over 1,800 metres deep. Some people say that it’s the most magnificent landscape on Earth.</a:t>
            </a:r>
          </a:p>
          <a:p>
            <a:pPr algn="ctr"/>
            <a:r>
              <a:rPr lang="en-US" sz="3200" b="1">
                <a:solidFill>
                  <a:srgbClr val="FF0000"/>
                </a:solidFill>
              </a:rPr>
              <a:t>3.</a:t>
            </a:r>
            <a:r>
              <a:rPr lang="en-US" sz="3200"/>
              <a:t>_______________________</a:t>
            </a:r>
          </a:p>
        </p:txBody>
      </p:sp>
      <p:sp>
        <p:nvSpPr>
          <p:cNvPr id="9" name="Text Box 8"/>
          <p:cNvSpPr txBox="1"/>
          <p:nvPr/>
        </p:nvSpPr>
        <p:spPr>
          <a:xfrm>
            <a:off x="146050" y="4618355"/>
            <a:ext cx="1642110"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Mark</a:t>
            </a:r>
          </a:p>
        </p:txBody>
      </p:sp>
      <p:sp>
        <p:nvSpPr>
          <p:cNvPr id="10" name="Text Box 9"/>
          <p:cNvSpPr txBox="1"/>
          <p:nvPr/>
        </p:nvSpPr>
        <p:spPr>
          <a:xfrm>
            <a:off x="5086985" y="4630420"/>
            <a:ext cx="3914775"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Grand Canyon</a:t>
            </a:r>
          </a:p>
        </p:txBody>
      </p:sp>
      <p:pic>
        <p:nvPicPr>
          <p:cNvPr id="5" name="Picture 4"/>
          <p:cNvPicPr>
            <a:picLocks noChangeAspect="1"/>
          </p:cNvPicPr>
          <p:nvPr/>
        </p:nvPicPr>
        <p:blipFill>
          <a:blip r:embed="rId3"/>
          <a:stretch>
            <a:fillRect/>
          </a:stretch>
        </p:blipFill>
        <p:spPr>
          <a:xfrm>
            <a:off x="274320" y="3429000"/>
            <a:ext cx="1162685" cy="1069340"/>
          </a:xfrm>
          <a:prstGeom prst="rect">
            <a:avLst/>
          </a:prstGeom>
        </p:spPr>
      </p:pic>
      <p:pic>
        <p:nvPicPr>
          <p:cNvPr id="14" name="Picture 13"/>
          <p:cNvPicPr>
            <a:picLocks noChangeAspect="1"/>
          </p:cNvPicPr>
          <p:nvPr/>
        </p:nvPicPr>
        <p:blipFill>
          <a:blip r:embed="rId4"/>
          <a:stretch>
            <a:fillRect/>
          </a:stretch>
        </p:blipFill>
        <p:spPr>
          <a:xfrm>
            <a:off x="356235" y="-1849755"/>
            <a:ext cx="1080770" cy="11830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143635"/>
            <a:ext cx="10888345" cy="2061210"/>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Discuss and decide which place in 3 and 4 your group wants to visit. Explain the reasons why you want to visit it. Plan the things you want to do there.Report your decision to the class.</a:t>
            </a:r>
          </a:p>
        </p:txBody>
      </p:sp>
      <p:sp>
        <p:nvSpPr>
          <p:cNvPr id="16" name="Rounded Rectangle 15"/>
          <p:cNvSpPr/>
          <p:nvPr/>
        </p:nvSpPr>
        <p:spPr>
          <a:xfrm>
            <a:off x="487298" y="17394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0083" y="16368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66750" y="3067685"/>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Work in groups.</a:t>
            </a:r>
          </a:p>
        </p:txBody>
      </p:sp>
      <p:sp>
        <p:nvSpPr>
          <p:cNvPr id="2" name="Text Box 1"/>
          <p:cNvSpPr txBox="1"/>
          <p:nvPr/>
        </p:nvSpPr>
        <p:spPr>
          <a:xfrm>
            <a:off x="640715" y="3649980"/>
            <a:ext cx="11123295"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 Discuss and decide on the place  you want to visit.</a:t>
            </a:r>
            <a:r>
              <a:rPr lang="en-US" sz="4000">
                <a:latin typeface="Calibri" panose="020F0502020204030204" pitchFamily="34" charset="0"/>
                <a:cs typeface="Calibri" panose="020F0502020204030204" pitchFamily="34" charset="0"/>
              </a:rPr>
              <a:t> </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676910" y="4255135"/>
            <a:ext cx="11123295" cy="706755"/>
          </a:xfrm>
          <a:prstGeom prst="rect">
            <a:avLst/>
          </a:prstGeom>
          <a:noFill/>
          <a:ln w="9525">
            <a:noFill/>
          </a:ln>
        </p:spPr>
        <p:txBody>
          <a:bodyPr wrap="square">
            <a:spAutoFit/>
          </a:bodyPr>
          <a:lstStyle/>
          <a:p>
            <a:pPr marL="635" indent="-635" algn="just"/>
            <a:r>
              <a:rPr lang="en-US" sz="4000" b="0">
                <a:latin typeface="Calibri" panose="020F0502020204030204" pitchFamily="34" charset="0"/>
                <a:cs typeface="Calibri" panose="020F0502020204030204" pitchFamily="34" charset="0"/>
              </a:rPr>
              <a:t>- Explain the reasons why they want to visit it.</a:t>
            </a:r>
          </a:p>
        </p:txBody>
      </p:sp>
      <p:sp>
        <p:nvSpPr>
          <p:cNvPr id="5" name="Text Box 4"/>
          <p:cNvSpPr txBox="1"/>
          <p:nvPr/>
        </p:nvSpPr>
        <p:spPr>
          <a:xfrm>
            <a:off x="511175" y="7692390"/>
            <a:ext cx="5163820" cy="4811395"/>
          </a:xfrm>
          <a:prstGeom prst="rect">
            <a:avLst/>
          </a:prstGeom>
          <a:solidFill>
            <a:srgbClr val="FFC6AC"/>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Ha Long Bay:</a:t>
            </a:r>
            <a:endParaRPr lang="en-US" sz="2800" b="0">
              <a:solidFill>
                <a:srgbClr val="000000"/>
              </a:solidFill>
              <a:latin typeface="Calibri" panose="020F0502020204030204" pitchFamily="34" charset="0"/>
              <a:cs typeface="Calibri" panose="020F0502020204030204" pitchFamily="34" charset="0"/>
            </a:endParaRPr>
          </a:p>
          <a:p>
            <a:pPr marL="635" indent="-635" algn="just"/>
            <a:r>
              <a:rPr lang="en-US" sz="2800" b="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a:t>
            </a:r>
            <a:r>
              <a:rPr lang="en-US" sz="2800" b="0">
                <a:solidFill>
                  <a:srgbClr val="000000"/>
                </a:solidFill>
                <a:latin typeface="Calibri" panose="020F0502020204030204" pitchFamily="34" charset="0"/>
                <a:cs typeface="Calibri" panose="020F0502020204030204" pitchFamily="34" charset="0"/>
              </a:rPr>
              <a:t> Quang Ninh Province</a:t>
            </a:r>
          </a:p>
          <a:p>
            <a:pPr marL="635" indent="-635" algn="just"/>
            <a:r>
              <a:rPr lang="en-US" sz="2800" b="0">
                <a:solidFill>
                  <a:srgbClr val="000000"/>
                </a:solidFill>
                <a:latin typeface="Calibri" panose="020F0502020204030204" pitchFamily="34" charset="0"/>
                <a:cs typeface="Calibri" panose="020F0502020204030204" pitchFamily="34" charset="0"/>
              </a:rPr>
              <a:t>- World Natural Heritage site (1994) </a:t>
            </a:r>
          </a:p>
          <a:p>
            <a:pPr marL="635" indent="-635" algn="just"/>
            <a:r>
              <a:rPr lang="en-US" sz="2800" b="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Main features</a:t>
            </a:r>
            <a:r>
              <a:rPr lang="en-US" sz="2800" b="0">
                <a:solidFill>
                  <a:srgbClr val="000000"/>
                </a:solidFill>
                <a:latin typeface="Calibri" panose="020F0502020204030204" pitchFamily="34" charset="0"/>
                <a:cs typeface="Calibri" panose="020F0502020204030204" pitchFamily="34" charset="0"/>
              </a:rPr>
              <a:t>: About 2,000 islands and islets, beautiful caves, blue water …</a:t>
            </a:r>
          </a:p>
          <a:p>
            <a:pPr marL="635" indent="-635" algn="just"/>
            <a:r>
              <a:rPr lang="en-US" sz="2800" b="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Visitors’ activities:</a:t>
            </a:r>
            <a:r>
              <a:rPr lang="en-US" sz="2800" b="0">
                <a:solidFill>
                  <a:srgbClr val="000000"/>
                </a:solidFill>
                <a:latin typeface="Calibri" panose="020F0502020204030204" pitchFamily="34" charset="0"/>
                <a:cs typeface="Calibri" panose="020F0502020204030204" pitchFamily="34" charset="0"/>
              </a:rPr>
              <a:t> exploring floating villages, cruising the bay, kayaking, enjoying delicious sea food …</a:t>
            </a:r>
          </a:p>
        </p:txBody>
      </p:sp>
      <p:sp>
        <p:nvSpPr>
          <p:cNvPr id="6" name="Text Box 5"/>
          <p:cNvSpPr txBox="1"/>
          <p:nvPr/>
        </p:nvSpPr>
        <p:spPr>
          <a:xfrm>
            <a:off x="6425565" y="7692390"/>
            <a:ext cx="5374640" cy="4811395"/>
          </a:xfrm>
          <a:prstGeom prst="rect">
            <a:avLst/>
          </a:prstGeom>
          <a:solidFill>
            <a:srgbClr val="FFF6DC"/>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Jeju Island</a:t>
            </a:r>
          </a:p>
          <a:p>
            <a:pPr marL="635" indent="-635" algn="just"/>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a:t>
            </a:r>
            <a:r>
              <a:rPr lang="en-US" sz="2800">
                <a:solidFill>
                  <a:srgbClr val="000000"/>
                </a:solidFill>
                <a:latin typeface="Calibri" panose="020F0502020204030204" pitchFamily="34" charset="0"/>
                <a:cs typeface="Calibri" panose="020F0502020204030204" pitchFamily="34" charset="0"/>
              </a:rPr>
              <a:t> Korea</a:t>
            </a:r>
          </a:p>
          <a:p>
            <a:pPr marL="635" indent="-635" algn="just"/>
            <a:r>
              <a:rPr lang="en-US" sz="2800">
                <a:solidFill>
                  <a:srgbClr val="000000"/>
                </a:solidFill>
                <a:latin typeface="Calibri" panose="020F0502020204030204" pitchFamily="34" charset="0"/>
                <a:cs typeface="Calibri" panose="020F0502020204030204" pitchFamily="34" charset="0"/>
              </a:rPr>
              <a:t>- Created by a series of volcanic activities</a:t>
            </a:r>
          </a:p>
          <a:p>
            <a:pPr marL="635" indent="-635" algn="just"/>
            <a:r>
              <a:rPr lang="en-US" sz="2800">
                <a:solidFill>
                  <a:srgbClr val="000000"/>
                </a:solidFill>
                <a:latin typeface="Calibri" panose="020F0502020204030204" pitchFamily="34" charset="0"/>
                <a:cs typeface="Calibri" panose="020F0502020204030204" pitchFamily="34" charset="0"/>
              </a:rPr>
              <a:t>- Contains a natural World Heritage Site: the Jeju Volcanic Island and Lava Tubes</a:t>
            </a:r>
          </a:p>
          <a:p>
            <a:pPr marL="635" indent="-635" algn="just"/>
            <a:r>
              <a:rPr lang="en-US" sz="2800">
                <a:solidFill>
                  <a:srgbClr val="000000"/>
                </a:solidFill>
                <a:latin typeface="Calibri" panose="020F0502020204030204" pitchFamily="34" charset="0"/>
                <a:cs typeface="Calibri" panose="020F0502020204030204" pitchFamily="34" charset="0"/>
              </a:rPr>
              <a:t>- Contains Mount Hallasan, the tallest mountain in Korea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2" grpId="0"/>
      <p:bldP spid="2" grpId="1"/>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28675" y="1084580"/>
            <a:ext cx="1400810" cy="583565"/>
          </a:xfrm>
          <a:prstGeom prst="rect">
            <a:avLst/>
          </a:prstGeom>
          <a:noFill/>
          <a:effectLst/>
        </p:spPr>
        <p:txBody>
          <a:bodyPr wrap="square" rtlCol="0">
            <a:spAutoFit/>
          </a:bodyPr>
          <a:lstStyle/>
          <a:p>
            <a:pPr algn="just"/>
            <a:r>
              <a:rPr lang="en-US" sz="3200" b="1" dirty="0">
                <a:solidFill>
                  <a:srgbClr val="FF0000"/>
                </a:solidFill>
                <a:effectLst>
                  <a:glow rad="88900">
                    <a:schemeClr val="bg1"/>
                  </a:glow>
                </a:effectLst>
                <a:cs typeface="Arial" panose="020B0604020202020204" pitchFamily="34" charset="0"/>
              </a:rPr>
              <a:t>Facts:</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634365" y="1748790"/>
            <a:ext cx="5163820" cy="4811395"/>
          </a:xfrm>
          <a:prstGeom prst="rect">
            <a:avLst/>
          </a:prstGeom>
          <a:solidFill>
            <a:srgbClr val="FFC6AC"/>
          </a:solidFill>
          <a:ln w="9525">
            <a:noFill/>
          </a:ln>
        </p:spPr>
        <p:txBody>
          <a:bodyPr wrap="square">
            <a:noAutofit/>
          </a:bodyPr>
          <a:lstStyle/>
          <a:p>
            <a:pPr marL="635" indent="-635"/>
            <a:r>
              <a:rPr lang="en-US" sz="2800" b="1" dirty="0">
                <a:solidFill>
                  <a:srgbClr val="000000"/>
                </a:solidFill>
                <a:latin typeface="Calibri" panose="020F0502020204030204" pitchFamily="34" charset="0"/>
                <a:cs typeface="Calibri" panose="020F0502020204030204" pitchFamily="34" charset="0"/>
              </a:rPr>
              <a:t>Ha Long Bay:</a:t>
            </a:r>
            <a:endParaRPr lang="en-US" sz="2800" b="0" dirty="0">
              <a:solidFill>
                <a:srgbClr val="000000"/>
              </a:solidFill>
              <a:latin typeface="Calibri" panose="020F0502020204030204" pitchFamily="34" charset="0"/>
              <a:cs typeface="Calibri" panose="020F0502020204030204" pitchFamily="34" charset="0"/>
            </a:endParaRPr>
          </a:p>
          <a:p>
            <a:pPr marL="635" indent="-635"/>
            <a:r>
              <a:rPr lang="en-US" sz="2800" b="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Location:</a:t>
            </a:r>
            <a:r>
              <a:rPr lang="en-US" sz="2800" b="0" dirty="0">
                <a:solidFill>
                  <a:srgbClr val="000000"/>
                </a:solidFill>
                <a:latin typeface="Calibri" panose="020F0502020204030204" pitchFamily="34" charset="0"/>
                <a:cs typeface="Calibri" panose="020F0502020204030204" pitchFamily="34" charset="0"/>
              </a:rPr>
              <a:t> Quang </a:t>
            </a:r>
            <a:r>
              <a:rPr lang="en-US" sz="2800" b="0" dirty="0" err="1">
                <a:solidFill>
                  <a:srgbClr val="000000"/>
                </a:solidFill>
                <a:latin typeface="Calibri" panose="020F0502020204030204" pitchFamily="34" charset="0"/>
                <a:cs typeface="Calibri" panose="020F0502020204030204" pitchFamily="34" charset="0"/>
              </a:rPr>
              <a:t>Ninh</a:t>
            </a:r>
            <a:r>
              <a:rPr lang="en-US" sz="2800" b="0" dirty="0">
                <a:solidFill>
                  <a:srgbClr val="000000"/>
                </a:solidFill>
                <a:latin typeface="Calibri" panose="020F0502020204030204" pitchFamily="34" charset="0"/>
                <a:cs typeface="Calibri" panose="020F0502020204030204" pitchFamily="34" charset="0"/>
              </a:rPr>
              <a:t> Province</a:t>
            </a:r>
          </a:p>
          <a:p>
            <a:pPr marL="635" indent="-635"/>
            <a:r>
              <a:rPr lang="en-US" sz="2800" b="0" dirty="0">
                <a:solidFill>
                  <a:srgbClr val="000000"/>
                </a:solidFill>
                <a:latin typeface="Calibri" panose="020F0502020204030204" pitchFamily="34" charset="0"/>
                <a:cs typeface="Calibri" panose="020F0502020204030204" pitchFamily="34" charset="0"/>
              </a:rPr>
              <a:t>- World Natural Heritage Site (1994) </a:t>
            </a:r>
          </a:p>
          <a:p>
            <a:pPr marL="635" indent="-635"/>
            <a:r>
              <a:rPr lang="en-US" sz="2800" b="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Main features</a:t>
            </a:r>
            <a:r>
              <a:rPr lang="en-US" sz="2800" b="0" dirty="0">
                <a:solidFill>
                  <a:srgbClr val="000000"/>
                </a:solidFill>
                <a:latin typeface="Calibri" panose="020F0502020204030204" pitchFamily="34" charset="0"/>
                <a:cs typeface="Calibri" panose="020F0502020204030204" pitchFamily="34" charset="0"/>
              </a:rPr>
              <a:t>: About 2,000 islands and islets, beautiful caves, blue water …</a:t>
            </a:r>
          </a:p>
          <a:p>
            <a:pPr marL="635" indent="-635"/>
            <a:r>
              <a:rPr lang="en-US" sz="2800" b="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Visitors’ activities:</a:t>
            </a:r>
            <a:r>
              <a:rPr lang="en-US" sz="2800" b="0" dirty="0">
                <a:solidFill>
                  <a:srgbClr val="000000"/>
                </a:solidFill>
                <a:latin typeface="Calibri" panose="020F0502020204030204" pitchFamily="34" charset="0"/>
                <a:cs typeface="Calibri" panose="020F0502020204030204" pitchFamily="34" charset="0"/>
              </a:rPr>
              <a:t> exploring floating villages, cruising the bay, kayaking, enjoying delicious seafood …</a:t>
            </a:r>
          </a:p>
        </p:txBody>
      </p:sp>
      <p:sp>
        <p:nvSpPr>
          <p:cNvPr id="8" name="Text Box 7"/>
          <p:cNvSpPr txBox="1"/>
          <p:nvPr/>
        </p:nvSpPr>
        <p:spPr>
          <a:xfrm>
            <a:off x="6548755" y="1748790"/>
            <a:ext cx="5374640" cy="4811395"/>
          </a:xfrm>
          <a:prstGeom prst="rect">
            <a:avLst/>
          </a:prstGeom>
          <a:solidFill>
            <a:srgbClr val="FFF6DC"/>
          </a:solidFill>
          <a:ln w="9525">
            <a:noFill/>
          </a:ln>
        </p:spPr>
        <p:txBody>
          <a:bodyPr wrap="square">
            <a:noAutofit/>
          </a:bodyPr>
          <a:lstStyle/>
          <a:p>
            <a:pPr marL="635" indent="-635"/>
            <a:r>
              <a:rPr lang="en-US" sz="2800" b="1" dirty="0" err="1">
                <a:solidFill>
                  <a:srgbClr val="000000"/>
                </a:solidFill>
                <a:latin typeface="Calibri" panose="020F0502020204030204" pitchFamily="34" charset="0"/>
                <a:cs typeface="Calibri" panose="020F0502020204030204" pitchFamily="34" charset="0"/>
              </a:rPr>
              <a:t>Jeju</a:t>
            </a:r>
            <a:r>
              <a:rPr lang="en-US" sz="2800" b="1" dirty="0">
                <a:solidFill>
                  <a:srgbClr val="000000"/>
                </a:solidFill>
                <a:latin typeface="Calibri" panose="020F0502020204030204" pitchFamily="34" charset="0"/>
                <a:cs typeface="Calibri" panose="020F0502020204030204" pitchFamily="34" charset="0"/>
              </a:rPr>
              <a:t> Island</a:t>
            </a:r>
          </a:p>
          <a:p>
            <a:pPr marL="635" indent="-635"/>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Location:</a:t>
            </a:r>
            <a:r>
              <a:rPr lang="en-US" sz="2800" dirty="0">
                <a:solidFill>
                  <a:srgbClr val="000000"/>
                </a:solidFill>
                <a:latin typeface="Calibri" panose="020F0502020204030204" pitchFamily="34" charset="0"/>
                <a:cs typeface="Calibri" panose="020F0502020204030204" pitchFamily="34" charset="0"/>
              </a:rPr>
              <a:t> Korea</a:t>
            </a:r>
          </a:p>
          <a:p>
            <a:pPr marL="635" indent="-635"/>
            <a:r>
              <a:rPr lang="en-US" sz="2800" dirty="0">
                <a:solidFill>
                  <a:srgbClr val="000000"/>
                </a:solidFill>
                <a:latin typeface="Calibri" panose="020F0502020204030204" pitchFamily="34" charset="0"/>
                <a:cs typeface="Calibri" panose="020F0502020204030204" pitchFamily="34" charset="0"/>
              </a:rPr>
              <a:t>- Created by a series of volcanic activities</a:t>
            </a:r>
          </a:p>
          <a:p>
            <a:pPr marL="635" indent="-635"/>
            <a:r>
              <a:rPr lang="en-US" sz="2800" dirty="0">
                <a:solidFill>
                  <a:srgbClr val="000000"/>
                </a:solidFill>
                <a:latin typeface="Calibri" panose="020F0502020204030204" pitchFamily="34" charset="0"/>
                <a:cs typeface="Calibri" panose="020F0502020204030204" pitchFamily="34" charset="0"/>
              </a:rPr>
              <a:t>- Contains a natural World Heritage Site: the </a:t>
            </a:r>
            <a:r>
              <a:rPr lang="en-US" sz="2800" dirty="0" err="1">
                <a:solidFill>
                  <a:srgbClr val="000000"/>
                </a:solidFill>
                <a:latin typeface="Calibri" panose="020F0502020204030204" pitchFamily="34" charset="0"/>
                <a:cs typeface="Calibri" panose="020F0502020204030204" pitchFamily="34" charset="0"/>
              </a:rPr>
              <a:t>Jeju</a:t>
            </a:r>
            <a:r>
              <a:rPr lang="en-US" sz="2800" dirty="0">
                <a:solidFill>
                  <a:srgbClr val="000000"/>
                </a:solidFill>
                <a:latin typeface="Calibri" panose="020F0502020204030204" pitchFamily="34" charset="0"/>
                <a:cs typeface="Calibri" panose="020F0502020204030204" pitchFamily="34" charset="0"/>
              </a:rPr>
              <a:t> Volcanic Island and Lava Tubes</a:t>
            </a:r>
          </a:p>
          <a:p>
            <a:pPr marL="635" indent="-635"/>
            <a:r>
              <a:rPr lang="en-US" sz="2800" dirty="0">
                <a:solidFill>
                  <a:srgbClr val="000000"/>
                </a:solidFill>
                <a:latin typeface="Calibri" panose="020F0502020204030204" pitchFamily="34" charset="0"/>
                <a:cs typeface="Calibri" panose="020F0502020204030204" pitchFamily="34" charset="0"/>
              </a:rPr>
              <a:t>- Contains Mount </a:t>
            </a:r>
            <a:r>
              <a:rPr lang="en-US" sz="2800" dirty="0" err="1">
                <a:solidFill>
                  <a:srgbClr val="000000"/>
                </a:solidFill>
                <a:latin typeface="Calibri" panose="020F0502020204030204" pitchFamily="34" charset="0"/>
                <a:cs typeface="Calibri" panose="020F0502020204030204" pitchFamily="34" charset="0"/>
              </a:rPr>
              <a:t>Hallasan</a:t>
            </a:r>
            <a:r>
              <a:rPr lang="en-US" sz="2800" dirty="0">
                <a:solidFill>
                  <a:srgbClr val="000000"/>
                </a:solidFill>
                <a:latin typeface="Calibri" panose="020F0502020204030204" pitchFamily="34" charset="0"/>
                <a:cs typeface="Calibri" panose="020F0502020204030204" pitchFamily="34" charset="0"/>
              </a:rPr>
              <a:t>, the tallest mountain in Korea</a:t>
            </a:r>
          </a:p>
        </p:txBody>
      </p:sp>
      <p:sp>
        <p:nvSpPr>
          <p:cNvPr id="10" name="Text Box 9"/>
          <p:cNvSpPr txBox="1"/>
          <p:nvPr/>
        </p:nvSpPr>
        <p:spPr>
          <a:xfrm>
            <a:off x="1047750" y="7387590"/>
            <a:ext cx="5163820" cy="3139440"/>
          </a:xfrm>
          <a:prstGeom prst="rect">
            <a:avLst/>
          </a:prstGeom>
          <a:solidFill>
            <a:srgbClr val="C4C1A4"/>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Sahara Desert</a:t>
            </a:r>
          </a:p>
          <a:p>
            <a:pPr marL="635" indent="-635" algn="just"/>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 </a:t>
            </a:r>
            <a:r>
              <a:rPr lang="en-US" sz="2800">
                <a:solidFill>
                  <a:srgbClr val="000000"/>
                </a:solidFill>
                <a:latin typeface="Calibri" panose="020F0502020204030204" pitchFamily="34" charset="0"/>
                <a:cs typeface="Calibri" panose="020F0502020204030204" pitchFamily="34" charset="0"/>
              </a:rPr>
              <a:t>Africa </a:t>
            </a:r>
          </a:p>
          <a:p>
            <a:pPr marL="635" indent="-635" algn="just"/>
            <a:r>
              <a:rPr lang="en-US" sz="2800">
                <a:solidFill>
                  <a:srgbClr val="000000"/>
                </a:solidFill>
                <a:latin typeface="Calibri" panose="020F0502020204030204" pitchFamily="34" charset="0"/>
                <a:cs typeface="Calibri" panose="020F0502020204030204" pitchFamily="34" charset="0"/>
              </a:rPr>
              <a:t>- Largest desert on Earth(9</a:t>
            </a:r>
            <a:r>
              <a:rPr lang="en-US" sz="2800" b="1">
                <a:solidFill>
                  <a:srgbClr val="000000"/>
                </a:solidFill>
                <a:latin typeface="Calibri" panose="020F0502020204030204" pitchFamily="34" charset="0"/>
                <a:cs typeface="Calibri" panose="020F0502020204030204" pitchFamily="34" charset="0"/>
                <a:sym typeface="+mn-ea"/>
              </a:rPr>
              <a:t>L</a:t>
            </a:r>
            <a:r>
              <a:rPr lang="en-US" sz="2800">
                <a:solidFill>
                  <a:srgbClr val="000000"/>
                </a:solidFill>
                <a:latin typeface="Calibri" panose="020F0502020204030204" pitchFamily="34" charset="0"/>
                <a:cs typeface="Calibri" panose="020F0502020204030204" pitchFamily="34" charset="0"/>
              </a:rPr>
              <a:t> million km2)</a:t>
            </a:r>
          </a:p>
          <a:p>
            <a:pPr marL="635" indent="-635" algn="just"/>
            <a:r>
              <a:rPr lang="en-US" sz="2800">
                <a:solidFill>
                  <a:srgbClr val="000000"/>
                </a:solidFill>
                <a:latin typeface="Calibri" panose="020F0502020204030204" pitchFamily="34" charset="0"/>
                <a:cs typeface="Calibri" panose="020F0502020204030204" pitchFamily="34" charset="0"/>
              </a:rPr>
              <a:t>- Sand dunes of different colours</a:t>
            </a:r>
          </a:p>
          <a:p>
            <a:pPr marL="635" indent="-635" algn="just"/>
            <a:r>
              <a:rPr lang="en-US" sz="2800">
                <a:solidFill>
                  <a:srgbClr val="000000"/>
                </a:solidFill>
                <a:latin typeface="Calibri" panose="020F0502020204030204" pitchFamily="34" charset="0"/>
                <a:cs typeface="Calibri" panose="020F0502020204030204" pitchFamily="34" charset="0"/>
              </a:rPr>
              <a:t>- Natural oases – diversified flora</a:t>
            </a:r>
          </a:p>
        </p:txBody>
      </p:sp>
      <p:sp>
        <p:nvSpPr>
          <p:cNvPr id="11" name="Text Box 10"/>
          <p:cNvSpPr txBox="1"/>
          <p:nvPr/>
        </p:nvSpPr>
        <p:spPr>
          <a:xfrm>
            <a:off x="6548755" y="7387590"/>
            <a:ext cx="5163820" cy="3139440"/>
          </a:xfrm>
          <a:prstGeom prst="rect">
            <a:avLst/>
          </a:prstGeom>
          <a:solidFill>
            <a:srgbClr val="9E9FA5"/>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Grand Canyon</a:t>
            </a:r>
          </a:p>
          <a:p>
            <a:pPr marL="635" indent="-635" algn="just"/>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a:t>
            </a:r>
            <a:r>
              <a:rPr lang="en-US" sz="2800">
                <a:solidFill>
                  <a:srgbClr val="000000"/>
                </a:solidFill>
                <a:latin typeface="Calibri" panose="020F0502020204030204" pitchFamily="34" charset="0"/>
                <a:cs typeface="Calibri" panose="020F0502020204030204" pitchFamily="34" charset="0"/>
              </a:rPr>
              <a:t> Arizona, USA</a:t>
            </a:r>
          </a:p>
          <a:p>
            <a:pPr marL="635" indent="-635" algn="just"/>
            <a:r>
              <a:rPr lang="en-US" sz="2800">
                <a:solidFill>
                  <a:srgbClr val="000000"/>
                </a:solidFill>
                <a:latin typeface="Calibri" panose="020F0502020204030204" pitchFamily="34" charset="0"/>
                <a:cs typeface="Calibri" panose="020F0502020204030204" pitchFamily="34" charset="0"/>
              </a:rPr>
              <a:t>- 446 km long, 29 km wide</a:t>
            </a:r>
          </a:p>
          <a:p>
            <a:pPr marL="635" indent="-635" algn="just"/>
            <a:r>
              <a:rPr lang="en-US" sz="2800">
                <a:solidFill>
                  <a:srgbClr val="000000"/>
                </a:solidFill>
                <a:latin typeface="Calibri" panose="020F0502020204030204" pitchFamily="34" charset="0"/>
                <a:cs typeface="Calibri" panose="020F0502020204030204" pitchFamily="34" charset="0"/>
              </a:rPr>
              <a:t>- Carved by the Colorado River </a:t>
            </a:r>
          </a:p>
          <a:p>
            <a:pPr marL="635" indent="-635" algn="just"/>
            <a:r>
              <a:rPr lang="en-US" sz="2800">
                <a:solidFill>
                  <a:srgbClr val="000000"/>
                </a:solidFill>
                <a:latin typeface="Calibri" panose="020F0502020204030204" pitchFamily="34" charset="0"/>
                <a:cs typeface="Calibri" panose="020F0502020204030204" pitchFamily="34" charset="0"/>
              </a:rPr>
              <a:t>- First national park in the USA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28675" y="1084580"/>
            <a:ext cx="1400810" cy="583565"/>
          </a:xfrm>
          <a:prstGeom prst="rect">
            <a:avLst/>
          </a:prstGeom>
          <a:noFill/>
          <a:effectLst/>
        </p:spPr>
        <p:txBody>
          <a:bodyPr wrap="square" rtlCol="0">
            <a:spAutoFit/>
          </a:bodyPr>
          <a:lstStyle/>
          <a:p>
            <a:pPr algn="just"/>
            <a:r>
              <a:rPr lang="en-US" sz="3200" b="1" dirty="0">
                <a:solidFill>
                  <a:srgbClr val="FF0000"/>
                </a:solidFill>
                <a:effectLst>
                  <a:glow rad="88900">
                    <a:schemeClr val="bg1"/>
                  </a:glow>
                </a:effectLst>
                <a:cs typeface="Arial" panose="020B0604020202020204" pitchFamily="34" charset="0"/>
              </a:rPr>
              <a:t>Facts:</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634365" y="1748790"/>
            <a:ext cx="5163820" cy="3139440"/>
          </a:xfrm>
          <a:prstGeom prst="rect">
            <a:avLst/>
          </a:prstGeom>
          <a:solidFill>
            <a:srgbClr val="C4C1A4"/>
          </a:solidFill>
          <a:ln w="9525">
            <a:noFill/>
          </a:ln>
        </p:spPr>
        <p:txBody>
          <a:bodyPr wrap="square">
            <a:noAutofit/>
          </a:bodyPr>
          <a:lstStyle/>
          <a:p>
            <a:pPr marL="635" indent="-635"/>
            <a:r>
              <a:rPr lang="en-US" sz="2800" b="1" dirty="0">
                <a:solidFill>
                  <a:srgbClr val="000000"/>
                </a:solidFill>
                <a:latin typeface="Calibri" panose="020F0502020204030204" pitchFamily="34" charset="0"/>
                <a:cs typeface="Calibri" panose="020F0502020204030204" pitchFamily="34" charset="0"/>
              </a:rPr>
              <a:t>Sahara Desert</a:t>
            </a:r>
          </a:p>
          <a:p>
            <a:pPr marL="635" indent="-635"/>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Location: </a:t>
            </a:r>
            <a:r>
              <a:rPr lang="en-US" sz="2800" dirty="0">
                <a:solidFill>
                  <a:srgbClr val="000000"/>
                </a:solidFill>
                <a:latin typeface="Calibri" panose="020F0502020204030204" pitchFamily="34" charset="0"/>
                <a:cs typeface="Calibri" panose="020F0502020204030204" pitchFamily="34" charset="0"/>
              </a:rPr>
              <a:t>Africa </a:t>
            </a:r>
          </a:p>
          <a:p>
            <a:pPr marL="635" indent="-635"/>
            <a:r>
              <a:rPr lang="en-US" sz="2800" dirty="0">
                <a:solidFill>
                  <a:srgbClr val="000000"/>
                </a:solidFill>
                <a:latin typeface="Calibri" panose="020F0502020204030204" pitchFamily="34" charset="0"/>
                <a:cs typeface="Calibri" panose="020F0502020204030204" pitchFamily="34" charset="0"/>
              </a:rPr>
              <a:t>- Largest desert on Earth (9 million km</a:t>
            </a:r>
            <a:r>
              <a:rPr lang="en-US" sz="2800" baseline="30000" dirty="0">
                <a:solidFill>
                  <a:srgbClr val="000000"/>
                </a:solidFill>
                <a:latin typeface="Calibri" panose="020F0502020204030204" pitchFamily="34" charset="0"/>
                <a:cs typeface="Calibri" panose="020F0502020204030204" pitchFamily="34" charset="0"/>
              </a:rPr>
              <a:t>2</a:t>
            </a:r>
            <a:r>
              <a:rPr lang="en-US" sz="2800" dirty="0">
                <a:solidFill>
                  <a:srgbClr val="000000"/>
                </a:solidFill>
                <a:latin typeface="Calibri" panose="020F0502020204030204" pitchFamily="34" charset="0"/>
                <a:cs typeface="Calibri" panose="020F0502020204030204" pitchFamily="34" charset="0"/>
              </a:rPr>
              <a:t>)</a:t>
            </a:r>
          </a:p>
          <a:p>
            <a:pPr marL="635" indent="-635"/>
            <a:r>
              <a:rPr lang="en-US" sz="2800" dirty="0">
                <a:solidFill>
                  <a:srgbClr val="000000"/>
                </a:solidFill>
                <a:latin typeface="Calibri" panose="020F0502020204030204" pitchFamily="34" charset="0"/>
                <a:cs typeface="Calibri" panose="020F0502020204030204" pitchFamily="34" charset="0"/>
              </a:rPr>
              <a:t>- Sand dunes of different </a:t>
            </a:r>
            <a:r>
              <a:rPr lang="en-US" sz="2800" dirty="0" err="1">
                <a:solidFill>
                  <a:srgbClr val="000000"/>
                </a:solidFill>
                <a:latin typeface="Calibri" panose="020F0502020204030204" pitchFamily="34" charset="0"/>
                <a:cs typeface="Calibri" panose="020F0502020204030204" pitchFamily="34" charset="0"/>
              </a:rPr>
              <a:t>colours</a:t>
            </a:r>
            <a:endParaRPr lang="en-US" sz="2800" dirty="0">
              <a:solidFill>
                <a:srgbClr val="000000"/>
              </a:solidFill>
              <a:latin typeface="Calibri" panose="020F0502020204030204" pitchFamily="34" charset="0"/>
              <a:cs typeface="Calibri" panose="020F0502020204030204" pitchFamily="34" charset="0"/>
            </a:endParaRPr>
          </a:p>
          <a:p>
            <a:pPr marL="635" indent="-635"/>
            <a:r>
              <a:rPr lang="en-US" sz="2800" dirty="0">
                <a:solidFill>
                  <a:srgbClr val="000000"/>
                </a:solidFill>
                <a:latin typeface="Calibri" panose="020F0502020204030204" pitchFamily="34" charset="0"/>
                <a:cs typeface="Calibri" panose="020F0502020204030204" pitchFamily="34" charset="0"/>
              </a:rPr>
              <a:t>- Natural oases – diversified flora</a:t>
            </a:r>
          </a:p>
        </p:txBody>
      </p:sp>
      <p:sp>
        <p:nvSpPr>
          <p:cNvPr id="7" name="Text Box 6"/>
          <p:cNvSpPr txBox="1"/>
          <p:nvPr/>
        </p:nvSpPr>
        <p:spPr>
          <a:xfrm>
            <a:off x="6367780" y="1666240"/>
            <a:ext cx="5163820" cy="3139440"/>
          </a:xfrm>
          <a:prstGeom prst="rect">
            <a:avLst/>
          </a:prstGeom>
          <a:solidFill>
            <a:srgbClr val="9E9FA5"/>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Grand Canyon</a:t>
            </a:r>
          </a:p>
          <a:p>
            <a:pPr marL="635" indent="-635" algn="just"/>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a:t>
            </a:r>
            <a:r>
              <a:rPr lang="en-US" sz="2800">
                <a:solidFill>
                  <a:srgbClr val="000000"/>
                </a:solidFill>
                <a:latin typeface="Calibri" panose="020F0502020204030204" pitchFamily="34" charset="0"/>
                <a:cs typeface="Calibri" panose="020F0502020204030204" pitchFamily="34" charset="0"/>
              </a:rPr>
              <a:t> Arizona, USA</a:t>
            </a:r>
          </a:p>
          <a:p>
            <a:pPr marL="635" indent="-635" algn="just"/>
            <a:r>
              <a:rPr lang="en-US" sz="2800">
                <a:solidFill>
                  <a:srgbClr val="000000"/>
                </a:solidFill>
                <a:latin typeface="Calibri" panose="020F0502020204030204" pitchFamily="34" charset="0"/>
                <a:cs typeface="Calibri" panose="020F0502020204030204" pitchFamily="34" charset="0"/>
              </a:rPr>
              <a:t>- 446 km long, 29 km wide</a:t>
            </a:r>
          </a:p>
          <a:p>
            <a:pPr marL="635" indent="-635" algn="just"/>
            <a:r>
              <a:rPr lang="en-US" sz="2800">
                <a:solidFill>
                  <a:srgbClr val="000000"/>
                </a:solidFill>
                <a:latin typeface="Calibri" panose="020F0502020204030204" pitchFamily="34" charset="0"/>
                <a:cs typeface="Calibri" panose="020F0502020204030204" pitchFamily="34" charset="0"/>
              </a:rPr>
              <a:t>- Carved by the Colorado River </a:t>
            </a:r>
          </a:p>
          <a:p>
            <a:pPr marL="635" indent="-635" algn="just"/>
            <a:r>
              <a:rPr lang="en-US" sz="2800">
                <a:solidFill>
                  <a:srgbClr val="000000"/>
                </a:solidFill>
                <a:latin typeface="Calibri" panose="020F0502020204030204" pitchFamily="34" charset="0"/>
                <a:cs typeface="Calibri" panose="020F0502020204030204" pitchFamily="34" charset="0"/>
              </a:rPr>
              <a:t>- First national park in the USA</a:t>
            </a:r>
          </a:p>
        </p:txBody>
      </p:sp>
      <p:sp>
        <p:nvSpPr>
          <p:cNvPr id="9" name="Text Box 8"/>
          <p:cNvSpPr txBox="1"/>
          <p:nvPr/>
        </p:nvSpPr>
        <p:spPr>
          <a:xfrm>
            <a:off x="1203960" y="-5549265"/>
            <a:ext cx="5163820" cy="4811395"/>
          </a:xfrm>
          <a:prstGeom prst="rect">
            <a:avLst/>
          </a:prstGeom>
          <a:solidFill>
            <a:srgbClr val="FFC6AC"/>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Ha Long Bay:</a:t>
            </a:r>
            <a:endParaRPr lang="en-US" sz="2800" b="0">
              <a:solidFill>
                <a:srgbClr val="000000"/>
              </a:solidFill>
              <a:latin typeface="Calibri" panose="020F0502020204030204" pitchFamily="34" charset="0"/>
              <a:cs typeface="Calibri" panose="020F0502020204030204" pitchFamily="34" charset="0"/>
            </a:endParaRPr>
          </a:p>
          <a:p>
            <a:pPr marL="635" indent="-635" algn="just"/>
            <a:r>
              <a:rPr lang="en-US" sz="2800" b="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a:t>
            </a:r>
            <a:r>
              <a:rPr lang="en-US" sz="2800" b="0">
                <a:solidFill>
                  <a:srgbClr val="000000"/>
                </a:solidFill>
                <a:latin typeface="Calibri" panose="020F0502020204030204" pitchFamily="34" charset="0"/>
                <a:cs typeface="Calibri" panose="020F0502020204030204" pitchFamily="34" charset="0"/>
              </a:rPr>
              <a:t> Quang Ninh Province</a:t>
            </a:r>
          </a:p>
          <a:p>
            <a:pPr marL="635" indent="-635" algn="just"/>
            <a:r>
              <a:rPr lang="en-US" sz="2800" b="0">
                <a:solidFill>
                  <a:srgbClr val="000000"/>
                </a:solidFill>
                <a:latin typeface="Calibri" panose="020F0502020204030204" pitchFamily="34" charset="0"/>
                <a:cs typeface="Calibri" panose="020F0502020204030204" pitchFamily="34" charset="0"/>
              </a:rPr>
              <a:t>- World Natural Heritage site (1994) </a:t>
            </a:r>
          </a:p>
          <a:p>
            <a:pPr marL="635" indent="-635" algn="just"/>
            <a:r>
              <a:rPr lang="en-US" sz="2800" b="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Main features</a:t>
            </a:r>
            <a:r>
              <a:rPr lang="en-US" sz="2800" b="0">
                <a:solidFill>
                  <a:srgbClr val="000000"/>
                </a:solidFill>
                <a:latin typeface="Calibri" panose="020F0502020204030204" pitchFamily="34" charset="0"/>
                <a:cs typeface="Calibri" panose="020F0502020204030204" pitchFamily="34" charset="0"/>
              </a:rPr>
              <a:t>: About 2,000 islands and islets, beautiful caves, blue water …</a:t>
            </a:r>
          </a:p>
          <a:p>
            <a:pPr marL="635" indent="-635" algn="just"/>
            <a:r>
              <a:rPr lang="en-US" sz="2800" b="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Visitors’ activities:</a:t>
            </a:r>
            <a:r>
              <a:rPr lang="en-US" sz="2800" b="0">
                <a:solidFill>
                  <a:srgbClr val="000000"/>
                </a:solidFill>
                <a:latin typeface="Calibri" panose="020F0502020204030204" pitchFamily="34" charset="0"/>
                <a:cs typeface="Calibri" panose="020F0502020204030204" pitchFamily="34" charset="0"/>
              </a:rPr>
              <a:t> exploring floating villages, cruising the bay, kayaking, enjoying delicious sea food …</a:t>
            </a:r>
          </a:p>
        </p:txBody>
      </p:sp>
      <p:sp>
        <p:nvSpPr>
          <p:cNvPr id="10" name="Text Box 9"/>
          <p:cNvSpPr txBox="1"/>
          <p:nvPr/>
        </p:nvSpPr>
        <p:spPr>
          <a:xfrm>
            <a:off x="7118350" y="-5549265"/>
            <a:ext cx="5374640" cy="4811395"/>
          </a:xfrm>
          <a:prstGeom prst="rect">
            <a:avLst/>
          </a:prstGeom>
          <a:solidFill>
            <a:srgbClr val="FFF6DC"/>
          </a:solidFill>
          <a:ln w="9525">
            <a:noFill/>
          </a:ln>
        </p:spPr>
        <p:txBody>
          <a:bodyPr wrap="square">
            <a:noAutofit/>
          </a:bodyPr>
          <a:lstStyle/>
          <a:p>
            <a:pPr marL="635" indent="-635" algn="just"/>
            <a:r>
              <a:rPr lang="en-US" sz="2800" b="1">
                <a:solidFill>
                  <a:srgbClr val="000000"/>
                </a:solidFill>
                <a:latin typeface="Calibri" panose="020F0502020204030204" pitchFamily="34" charset="0"/>
                <a:cs typeface="Calibri" panose="020F0502020204030204" pitchFamily="34" charset="0"/>
              </a:rPr>
              <a:t>Jeju Island</a:t>
            </a:r>
          </a:p>
          <a:p>
            <a:pPr marL="635" indent="-635" algn="just"/>
            <a:r>
              <a:rPr lang="en-US" sz="2800">
                <a:solidFill>
                  <a:srgbClr val="000000"/>
                </a:solidFill>
                <a:latin typeface="Calibri" panose="020F0502020204030204" pitchFamily="34" charset="0"/>
                <a:cs typeface="Calibri" panose="020F0502020204030204" pitchFamily="34" charset="0"/>
              </a:rPr>
              <a:t>- </a:t>
            </a:r>
            <a:r>
              <a:rPr lang="en-US" sz="2800" b="1">
                <a:solidFill>
                  <a:srgbClr val="000000"/>
                </a:solidFill>
                <a:latin typeface="Calibri" panose="020F0502020204030204" pitchFamily="34" charset="0"/>
                <a:cs typeface="Calibri" panose="020F0502020204030204" pitchFamily="34" charset="0"/>
              </a:rPr>
              <a:t>Location:</a:t>
            </a:r>
            <a:r>
              <a:rPr lang="en-US" sz="2800">
                <a:solidFill>
                  <a:srgbClr val="000000"/>
                </a:solidFill>
                <a:latin typeface="Calibri" panose="020F0502020204030204" pitchFamily="34" charset="0"/>
                <a:cs typeface="Calibri" panose="020F0502020204030204" pitchFamily="34" charset="0"/>
              </a:rPr>
              <a:t> Korea</a:t>
            </a:r>
          </a:p>
          <a:p>
            <a:pPr marL="635" indent="-635" algn="just"/>
            <a:r>
              <a:rPr lang="en-US" sz="2800">
                <a:solidFill>
                  <a:srgbClr val="000000"/>
                </a:solidFill>
                <a:latin typeface="Calibri" panose="020F0502020204030204" pitchFamily="34" charset="0"/>
                <a:cs typeface="Calibri" panose="020F0502020204030204" pitchFamily="34" charset="0"/>
              </a:rPr>
              <a:t>- Created by a series of volcanic activities</a:t>
            </a:r>
          </a:p>
          <a:p>
            <a:pPr marL="635" indent="-635" algn="just"/>
            <a:r>
              <a:rPr lang="en-US" sz="2800">
                <a:solidFill>
                  <a:srgbClr val="000000"/>
                </a:solidFill>
                <a:latin typeface="Calibri" panose="020F0502020204030204" pitchFamily="34" charset="0"/>
                <a:cs typeface="Calibri" panose="020F0502020204030204" pitchFamily="34" charset="0"/>
              </a:rPr>
              <a:t>- Contains a natural World Heritage Site: the Jeju Volcanic Island and Lava Tubes</a:t>
            </a:r>
          </a:p>
          <a:p>
            <a:pPr marL="635" indent="-635" algn="just"/>
            <a:r>
              <a:rPr lang="en-US" sz="2800">
                <a:solidFill>
                  <a:srgbClr val="000000"/>
                </a:solidFill>
                <a:latin typeface="Calibri" panose="020F0502020204030204" pitchFamily="34" charset="0"/>
                <a:cs typeface="Calibri" panose="020F0502020204030204" pitchFamily="34" charset="0"/>
              </a:rPr>
              <a:t>- Contains Mount Hallasan, the tallest mountain in Korea</a:t>
            </a:r>
          </a:p>
        </p:txBody>
      </p:sp>
      <p:sp>
        <p:nvSpPr>
          <p:cNvPr id="11" name="Text Box 10"/>
          <p:cNvSpPr txBox="1"/>
          <p:nvPr/>
        </p:nvSpPr>
        <p:spPr>
          <a:xfrm>
            <a:off x="828675" y="7781290"/>
            <a:ext cx="11221720" cy="4434205"/>
          </a:xfrm>
          <a:prstGeom prst="rect">
            <a:avLst/>
          </a:prstGeom>
          <a:solidFill>
            <a:srgbClr val="C8E4B2"/>
          </a:solidFill>
          <a:ln w="9525">
            <a:noFill/>
          </a:ln>
        </p:spPr>
        <p:txBody>
          <a:bodyPr wrap="square">
            <a:noAutofit/>
          </a:bodyPr>
          <a:lstStyle/>
          <a:p>
            <a:pPr marL="635" indent="-635" algn="just"/>
            <a:r>
              <a:rPr lang="en-US" sz="2800">
                <a:solidFill>
                  <a:schemeClr val="tx1"/>
                </a:solidFill>
                <a:latin typeface="Calibri" panose="020F0502020204030204" pitchFamily="34" charset="0"/>
                <a:cs typeface="Calibri" panose="020F0502020204030204" pitchFamily="34" charset="0"/>
              </a:rPr>
              <a:t>Hey everyone, I’m super excited to tell you why I’m keen on visiting Ha Long Bay. It’s in Quang Ninh Province, and not only it’s beautiful but it’s also a World Natural Heritage site!</a:t>
            </a:r>
          </a:p>
          <a:p>
            <a:pPr marL="635" indent="-635" algn="just"/>
            <a:r>
              <a:rPr lang="en-US" sz="2800">
                <a:solidFill>
                  <a:schemeClr val="tx1"/>
                </a:solidFill>
                <a:latin typeface="Calibri" panose="020F0502020204030204" pitchFamily="34" charset="0"/>
                <a:cs typeface="Calibri" panose="020F0502020204030204" pitchFamily="34" charset="0"/>
              </a:rPr>
              <a:t>Imagine over 2,000 islands and islets rising from crystal-clear blue water, like giants in the sea. Caves filled with secrets and history await exploration.</a:t>
            </a:r>
          </a:p>
          <a:p>
            <a:pPr marL="635" indent="-635" algn="just"/>
            <a:r>
              <a:rPr lang="en-US" sz="2800">
                <a:solidFill>
                  <a:schemeClr val="tx1"/>
                </a:solidFill>
                <a:latin typeface="Calibri" panose="020F0502020204030204" pitchFamily="34" charset="0"/>
                <a:cs typeface="Calibri" panose="020F0502020204030204" pitchFamily="34" charset="0"/>
              </a:rPr>
              <a:t>There’s even more! Floating villages where people live their lives right on the water, and incredibly fresh seafood that practically jumps onto your plate.</a:t>
            </a:r>
          </a:p>
          <a:p>
            <a:pPr marL="635" indent="-635" algn="just"/>
            <a:r>
              <a:rPr lang="en-US" sz="2800">
                <a:solidFill>
                  <a:schemeClr val="tx1"/>
                </a:solidFill>
                <a:latin typeface="Calibri" panose="020F0502020204030204" pitchFamily="34" charset="0"/>
                <a:cs typeface="Calibri" panose="020F0502020204030204" pitchFamily="34" charset="0"/>
              </a:rPr>
              <a:t>Seriously, Ha Long Bay sounds like an adventure playground, and I can’t wait to experience it all for myself! Who’s with 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6" name="Rectangles 25"/>
          <p:cNvSpPr/>
          <p:nvPr/>
        </p:nvSpPr>
        <p:spPr>
          <a:xfrm>
            <a:off x="-72390" y="-198120"/>
            <a:ext cx="12264390" cy="7195820"/>
          </a:xfrm>
          <a:prstGeom prst="rect">
            <a:avLst/>
          </a:prstGeom>
          <a:solidFill>
            <a:schemeClr val="tx1">
              <a:alpha val="3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0" name="Parallelogram 19"/>
          <p:cNvSpPr/>
          <p:nvPr/>
        </p:nvSpPr>
        <p:spPr>
          <a:xfrm>
            <a:off x="300990" y="0"/>
            <a:ext cx="514159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1" name="Parallelogram 20"/>
          <p:cNvSpPr/>
          <p:nvPr/>
        </p:nvSpPr>
        <p:spPr>
          <a:xfrm flipH="1">
            <a:off x="0" y="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2" name="Parallelogram 21"/>
          <p:cNvSpPr/>
          <p:nvPr/>
        </p:nvSpPr>
        <p:spPr>
          <a:xfrm flipH="1">
            <a:off x="-998220" y="-12192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3" name="Parallelogram 22"/>
          <p:cNvSpPr/>
          <p:nvPr/>
        </p:nvSpPr>
        <p:spPr>
          <a:xfrm>
            <a:off x="7942580" y="0"/>
            <a:ext cx="514159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4" name="Parallelogram 23"/>
          <p:cNvSpPr/>
          <p:nvPr/>
        </p:nvSpPr>
        <p:spPr>
          <a:xfrm flipH="1">
            <a:off x="7597140" y="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useBgFill="1">
        <p:nvSpPr>
          <p:cNvPr id="25" name="Parallelogram 24"/>
          <p:cNvSpPr/>
          <p:nvPr/>
        </p:nvSpPr>
        <p:spPr>
          <a:xfrm flipH="1">
            <a:off x="8635365" y="0"/>
            <a:ext cx="5037455" cy="6979920"/>
          </a:xfrm>
          <a:prstGeom prst="parallelogram">
            <a:avLst/>
          </a:prstGeom>
          <a:ln>
            <a:noFill/>
          </a:ln>
          <a:effectLst>
            <a:outerShdw blurRad="76200" sx="105000" sy="105000" algn="c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9" name="Group 8"/>
          <p:cNvGrpSpPr/>
          <p:nvPr/>
        </p:nvGrpSpPr>
        <p:grpSpPr>
          <a:xfrm>
            <a:off x="1822639" y="208217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114059" y="2005896"/>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1755198" y="2095199"/>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 7</a:t>
            </a:r>
          </a:p>
        </p:txBody>
      </p:sp>
      <p:sp>
        <p:nvSpPr>
          <p:cNvPr id="3" name="TextBox 40"/>
          <p:cNvSpPr txBox="1"/>
          <p:nvPr/>
        </p:nvSpPr>
        <p:spPr>
          <a:xfrm>
            <a:off x="2209660" y="2096527"/>
            <a:ext cx="10018063" cy="707886"/>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4000" b="1" dirty="0">
                <a:solidFill>
                  <a:schemeClr val="bg1"/>
                </a:solidFill>
                <a:effectLst>
                  <a:outerShdw blurRad="63500" sx="102000" sy="102000" algn="ctr" rotWithShape="0">
                    <a:prstClr val="black">
                      <a:alpha val="40000"/>
                    </a:prstClr>
                  </a:outerShdw>
                </a:effectLst>
                <a:latin typeface="Myriad Pro" pitchFamily="34" charset="0"/>
              </a:rPr>
              <a:t>NATURAL WONDERS OF THE WORLD</a:t>
            </a:r>
          </a:p>
        </p:txBody>
      </p:sp>
      <p:sp>
        <p:nvSpPr>
          <p:cNvPr id="14" name="Rounded Rectangle 13"/>
          <p:cNvSpPr/>
          <p:nvPr/>
        </p:nvSpPr>
        <p:spPr>
          <a:xfrm>
            <a:off x="4256405" y="3241040"/>
            <a:ext cx="523875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781864" y="327641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711838" y="3059241"/>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28675" y="1084580"/>
            <a:ext cx="4968875" cy="583565"/>
          </a:xfrm>
          <a:prstGeom prst="rect">
            <a:avLst/>
          </a:prstGeom>
          <a:noFill/>
          <a:effectLst/>
        </p:spPr>
        <p:txBody>
          <a:bodyPr wrap="square" rtlCol="0">
            <a:spAutoFit/>
          </a:bodyPr>
          <a:lstStyle/>
          <a:p>
            <a:pPr algn="just"/>
            <a:r>
              <a:rPr lang="en-US" sz="3200" b="1" dirty="0">
                <a:solidFill>
                  <a:srgbClr val="FF0000"/>
                </a:solidFill>
                <a:effectLst>
                  <a:glow rad="88900">
                    <a:schemeClr val="bg1"/>
                  </a:glow>
                </a:effectLst>
                <a:cs typeface="Arial" panose="020B0604020202020204" pitchFamily="34" charset="0"/>
              </a:rPr>
              <a:t>Suggested answer:</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NATURAL WONDERS AND TOURISM</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634365" y="1748790"/>
            <a:ext cx="11221720" cy="4434205"/>
          </a:xfrm>
          <a:prstGeom prst="rect">
            <a:avLst/>
          </a:prstGeom>
          <a:solidFill>
            <a:srgbClr val="C8E4B2"/>
          </a:solidFill>
          <a:ln w="9525">
            <a:noFill/>
          </a:ln>
        </p:spPr>
        <p:txBody>
          <a:bodyPr wrap="square">
            <a:noAutofit/>
          </a:bodyPr>
          <a:lstStyle/>
          <a:p>
            <a:pPr marL="635" indent="-635" algn="just"/>
            <a:r>
              <a:rPr lang="en-US" sz="2800" dirty="0">
                <a:solidFill>
                  <a:schemeClr val="tx1"/>
                </a:solidFill>
                <a:latin typeface="Calibri" panose="020F0502020204030204" pitchFamily="34" charset="0"/>
                <a:cs typeface="Calibri" panose="020F0502020204030204" pitchFamily="34" charset="0"/>
              </a:rPr>
              <a:t>Hey everyone, I’m super excited to tell you why I’m keen on visiting Ha Long Bay. It’s in Quang </a:t>
            </a:r>
            <a:r>
              <a:rPr lang="en-US" sz="2800" dirty="0" err="1">
                <a:solidFill>
                  <a:schemeClr val="tx1"/>
                </a:solidFill>
                <a:latin typeface="Calibri" panose="020F0502020204030204" pitchFamily="34" charset="0"/>
                <a:cs typeface="Calibri" panose="020F0502020204030204" pitchFamily="34" charset="0"/>
              </a:rPr>
              <a:t>Ninh</a:t>
            </a:r>
            <a:r>
              <a:rPr lang="en-US" sz="2800" dirty="0">
                <a:solidFill>
                  <a:schemeClr val="tx1"/>
                </a:solidFill>
                <a:latin typeface="Calibri" panose="020F0502020204030204" pitchFamily="34" charset="0"/>
                <a:cs typeface="Calibri" panose="020F0502020204030204" pitchFamily="34" charset="0"/>
              </a:rPr>
              <a:t> Province, and not only it’s beautiful but it’s also a World Natural Heritage Site!</a:t>
            </a:r>
          </a:p>
          <a:p>
            <a:pPr marL="635" indent="-635" algn="just"/>
            <a:r>
              <a:rPr lang="en-US" sz="2800" dirty="0">
                <a:solidFill>
                  <a:schemeClr val="tx1"/>
                </a:solidFill>
                <a:latin typeface="Calibri" panose="020F0502020204030204" pitchFamily="34" charset="0"/>
                <a:cs typeface="Calibri" panose="020F0502020204030204" pitchFamily="34" charset="0"/>
              </a:rPr>
              <a:t>Imagine over 2,000 islands and islets rising from crystal-clear blue water, like giants in the sea. Caves filled with secrets and history await exploration.</a:t>
            </a:r>
          </a:p>
          <a:p>
            <a:pPr marL="635" indent="-635" algn="just"/>
            <a:r>
              <a:rPr lang="en-US" sz="2800" dirty="0">
                <a:solidFill>
                  <a:schemeClr val="tx1"/>
                </a:solidFill>
                <a:latin typeface="Calibri" panose="020F0502020204030204" pitchFamily="34" charset="0"/>
                <a:cs typeface="Calibri" panose="020F0502020204030204" pitchFamily="34" charset="0"/>
              </a:rPr>
              <a:t>There’s even more! Floating villages where people live their lives right on the water, and incredibly fresh seafood that practically jumps onto your plate.</a:t>
            </a:r>
          </a:p>
          <a:p>
            <a:pPr marL="635" indent="-635" algn="just"/>
            <a:r>
              <a:rPr lang="en-US" sz="2800" dirty="0">
                <a:solidFill>
                  <a:schemeClr val="tx1"/>
                </a:solidFill>
                <a:latin typeface="Calibri" panose="020F0502020204030204" pitchFamily="34" charset="0"/>
                <a:cs typeface="Calibri" panose="020F0502020204030204" pitchFamily="34" charset="0"/>
              </a:rPr>
              <a:t>Seriously, Ha Long Bay sounds like an adventure playground, and I can’t wait to experience it all for myself! Who’s with 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NATURAL WONDERS AND TOURISM</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Review</a:t>
            </a:r>
            <a:endParaRPr lang="en-GB" dirty="0">
              <a:solidFill>
                <a:schemeClr val="tx1"/>
              </a:solidFill>
            </a:endParaRPr>
          </a:p>
          <a:p>
            <a:r>
              <a:rPr lang="en-GB" dirty="0">
                <a:solidFill>
                  <a:schemeClr val="tx1"/>
                </a:solidFill>
              </a:rPr>
              <a:t>Option 2: </a:t>
            </a:r>
            <a:r>
              <a:rPr lang="en-US" i="1" dirty="0">
                <a:solidFill>
                  <a:schemeClr val="tx1"/>
                </a:solidFill>
              </a:rPr>
              <a:t>Can I? </a:t>
            </a:r>
            <a:r>
              <a:rPr lang="en-US" dirty="0">
                <a:solidFill>
                  <a:schemeClr val="tx1"/>
                </a:solidFill>
              </a:rPr>
              <a:t>game</a:t>
            </a:r>
          </a:p>
        </p:txBody>
      </p:sp>
      <p:sp>
        <p:nvSpPr>
          <p:cNvPr id="21" name="Rectangle 20"/>
          <p:cNvSpPr/>
          <p:nvPr/>
        </p:nvSpPr>
        <p:spPr>
          <a:xfrm>
            <a:off x="5570855" y="1951355"/>
            <a:ext cx="6329680" cy="11176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Listen and read the conversations. Pay attention to the highlighted parts.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ask for permission and respond in the following situations.</a:t>
            </a:r>
          </a:p>
        </p:txBody>
      </p:sp>
      <p:sp>
        <p:nvSpPr>
          <p:cNvPr id="22" name="Rectangle 21"/>
          <p:cNvSpPr/>
          <p:nvPr/>
        </p:nvSpPr>
        <p:spPr>
          <a:xfrm>
            <a:off x="5574665" y="3239135"/>
            <a:ext cx="6327775" cy="197485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each natural wonder under the correct picture.</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Mai, </a:t>
            </a:r>
            <a:r>
              <a:rPr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Phong</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Mark are talking about the natural wonders they have visited. Read and decide which wonder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each of them is talking about.</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Discuss and decide which place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your group wants to visit. Explain the reasons why you want to visit it. Plan the things you want to do there.</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258445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ask for permission and respond.</a:t>
            </a:r>
          </a:p>
          <a:p>
            <a:pPr marL="457200" indent="-457200">
              <a:lnSpc>
                <a:spcPct val="150000"/>
              </a:lnSpc>
              <a:buFont typeface="Wingdings" panose="05000000000000000000" pitchFamily="2" charset="2"/>
              <a:buChar char="ü"/>
            </a:pPr>
            <a:r>
              <a:rPr lang="en-US" sz="3600" dirty="0">
                <a:sym typeface="+mn-ea"/>
              </a:rPr>
              <a:t>Talk </a:t>
            </a:r>
            <a:r>
              <a:rPr lang="en-US" sz="3600">
                <a:sym typeface="+mn-ea"/>
              </a:rPr>
              <a:t>about natural </a:t>
            </a:r>
            <a:r>
              <a:rPr lang="en-US" sz="3600" dirty="0">
                <a:sym typeface="+mn-ea"/>
              </a:rPr>
              <a:t>wonders </a:t>
            </a:r>
            <a:r>
              <a:rPr lang="en-US" sz="3600">
                <a:sym typeface="+mn-ea"/>
              </a:rPr>
              <a:t>and tourism.</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665730" cy="179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ask for permission and respond;</a:t>
            </a:r>
          </a:p>
          <a:p>
            <a:pPr marL="457200" indent="-457200">
              <a:lnSpc>
                <a:spcPct val="150000"/>
              </a:lnSpc>
              <a:buFont typeface="Courier New" panose="02070309020205020404" pitchFamily="49" charset="0"/>
              <a:buChar char="o"/>
            </a:pPr>
            <a:r>
              <a:rPr lang="en-US" sz="3600" dirty="0"/>
              <a:t>Talk about Natural wonders and tourism.</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NATURAL WONDERS AND TOURISM</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Review</a:t>
            </a:r>
            <a:endParaRPr lang="en-GB" dirty="0">
              <a:solidFill>
                <a:schemeClr val="tx1"/>
              </a:solidFill>
            </a:endParaRPr>
          </a:p>
          <a:p>
            <a:r>
              <a:rPr lang="en-GB" dirty="0">
                <a:solidFill>
                  <a:schemeClr val="tx1"/>
                </a:solidFill>
              </a:rPr>
              <a:t>Option 2: </a:t>
            </a:r>
            <a:r>
              <a:rPr lang="en-US" i="1" dirty="0">
                <a:solidFill>
                  <a:schemeClr val="tx1"/>
                </a:solidFill>
              </a:rPr>
              <a:t>Can I? </a:t>
            </a:r>
            <a:r>
              <a:rPr lang="en-US" dirty="0">
                <a:solidFill>
                  <a:schemeClr val="tx1"/>
                </a:solidFill>
              </a:rPr>
              <a:t>game</a:t>
            </a:r>
          </a:p>
        </p:txBody>
      </p:sp>
      <p:sp>
        <p:nvSpPr>
          <p:cNvPr id="21" name="Rectangle 20"/>
          <p:cNvSpPr/>
          <p:nvPr/>
        </p:nvSpPr>
        <p:spPr>
          <a:xfrm>
            <a:off x="5570855" y="1951355"/>
            <a:ext cx="6329680" cy="111760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Listen and read the conversations. Pay attention to the highlighted parts.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ask for permission and respond in the following situations.</a:t>
            </a:r>
          </a:p>
        </p:txBody>
      </p:sp>
      <p:sp>
        <p:nvSpPr>
          <p:cNvPr id="22" name="Rectangle 21"/>
          <p:cNvSpPr/>
          <p:nvPr/>
        </p:nvSpPr>
        <p:spPr>
          <a:xfrm>
            <a:off x="5574665" y="3239135"/>
            <a:ext cx="6327775" cy="197485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each natural wonder under the correct picture.</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Mai, </a:t>
            </a:r>
            <a:r>
              <a:rPr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Phong</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Mark are talking about the natural wonders they have visited. Read and decide which wonder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each of them is talking about.</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Discuss and decide which place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your group wants to visit. Explain the reasons why you want to visit it. Plan the things you want to do there.</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jVo"/>
          <p:cNvPicPr>
            <a:picLocks noGrp="1" noChangeAspect="1"/>
          </p:cNvPicPr>
          <p:nvPr>
            <p:ph idx="1"/>
          </p:nvPr>
        </p:nvPicPr>
        <p:blipFill>
          <a:blip r:embed="rId3"/>
          <a:stretch>
            <a:fillRect/>
          </a:stretch>
        </p:blipFill>
        <p:spPr>
          <a:xfrm>
            <a:off x="0" y="-145415"/>
            <a:ext cx="12191365" cy="699008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Box 20"/>
          <p:cNvSpPr txBox="1"/>
          <p:nvPr/>
        </p:nvSpPr>
        <p:spPr>
          <a:xfrm>
            <a:off x="7438390" y="1708785"/>
            <a:ext cx="4753610" cy="744855"/>
          </a:xfrm>
          <a:prstGeom prst="rect">
            <a:avLst/>
          </a:prstGeom>
          <a:noFill/>
        </p:spPr>
        <p:txBody>
          <a:bodyPr wrap="square">
            <a:noAutofit/>
          </a:bodyPr>
          <a:lstStyle/>
          <a:p>
            <a:pPr>
              <a:lnSpc>
                <a:spcPct val="100000"/>
              </a:lnSpc>
            </a:pPr>
            <a:r>
              <a:rPr lang="en-US" sz="8800" b="1" dirty="0">
                <a:solidFill>
                  <a:srgbClr val="FF0000"/>
                </a:solidFill>
              </a:rPr>
              <a:t>REVIEW</a:t>
            </a:r>
            <a:endParaRPr lang="en-US" sz="8800" b="1" i="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20345" y="1290320"/>
            <a:ext cx="11524615" cy="597535"/>
          </a:xfrm>
          <a:prstGeom prst="rect">
            <a:avLst/>
          </a:prstGeom>
          <a:noFill/>
        </p:spPr>
        <p:txBody>
          <a:bodyPr wrap="square">
            <a:noAutofit/>
          </a:bodyPr>
          <a:lstStyle/>
          <a:p>
            <a:pPr algn="just">
              <a:lnSpc>
                <a:spcPct val="100000"/>
              </a:lnSpc>
            </a:pPr>
            <a:r>
              <a:rPr lang="en-US" sz="3600" dirty="0"/>
              <a:t>- Some Ss make </a:t>
            </a:r>
            <a:r>
              <a:rPr lang="en-US" sz="3600" i="1" dirty="0"/>
              <a:t>Yes / No </a:t>
            </a:r>
            <a:r>
              <a:rPr lang="en-US" sz="3600" dirty="0"/>
              <a:t>questions, and other Ss change them into reported speech.</a:t>
            </a:r>
          </a:p>
        </p:txBody>
      </p:sp>
      <p:sp>
        <p:nvSpPr>
          <p:cNvPr id="9" name="Text Box 8"/>
          <p:cNvSpPr txBox="1"/>
          <p:nvPr/>
        </p:nvSpPr>
        <p:spPr>
          <a:xfrm>
            <a:off x="487045" y="2353945"/>
            <a:ext cx="3100070" cy="706755"/>
          </a:xfrm>
          <a:prstGeom prst="rect">
            <a:avLst/>
          </a:prstGeom>
          <a:noFill/>
          <a:ln w="9525">
            <a:noFill/>
          </a:ln>
        </p:spPr>
        <p:txBody>
          <a:bodyPr wrap="square">
            <a:spAutoFit/>
          </a:bodyPr>
          <a:lstStyle/>
          <a:p>
            <a:pPr marL="635" indent="-635"/>
            <a:r>
              <a:rPr lang="en-US" sz="4000" b="1">
                <a:solidFill>
                  <a:srgbClr val="000000"/>
                </a:solidFill>
                <a:latin typeface="Calibri" panose="020F0502020204030204" pitchFamily="34" charset="0"/>
                <a:cs typeface="Calibri" panose="020F0502020204030204" pitchFamily="34" charset="0"/>
              </a:rPr>
              <a:t>Example:</a:t>
            </a:r>
          </a:p>
        </p:txBody>
      </p:sp>
      <p:sp>
        <p:nvSpPr>
          <p:cNvPr id="10" name="Cloud Callout 9"/>
          <p:cNvSpPr/>
          <p:nvPr/>
        </p:nvSpPr>
        <p:spPr>
          <a:xfrm>
            <a:off x="127635" y="3129915"/>
            <a:ext cx="8263255" cy="1328420"/>
          </a:xfrm>
          <a:prstGeom prst="cloudCallout">
            <a:avLst/>
          </a:prstGeom>
          <a:solidFill>
            <a:srgbClr val="FBF6EE"/>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000" b="1" dirty="0">
                <a:solidFill>
                  <a:schemeClr val="tx1"/>
                </a:solidFill>
              </a:rPr>
              <a:t>A: “</a:t>
            </a:r>
            <a:r>
              <a:rPr lang="en-US" sz="3000" dirty="0">
                <a:solidFill>
                  <a:schemeClr val="tx1"/>
                </a:solidFill>
              </a:rPr>
              <a:t>Is it possible to travel around the world in 80 days?”</a:t>
            </a:r>
          </a:p>
        </p:txBody>
      </p:sp>
      <p:sp>
        <p:nvSpPr>
          <p:cNvPr id="12" name="Cloud Callout 11"/>
          <p:cNvSpPr/>
          <p:nvPr/>
        </p:nvSpPr>
        <p:spPr>
          <a:xfrm flipH="1">
            <a:off x="4130675" y="4458335"/>
            <a:ext cx="8060055" cy="1709420"/>
          </a:xfrm>
          <a:prstGeom prst="cloudCallout">
            <a:avLst>
              <a:gd name="adj1" fmla="val -18686"/>
              <a:gd name="adj2" fmla="val 85501"/>
            </a:avLst>
          </a:prstGeom>
          <a:solidFill>
            <a:srgbClr val="C1F2B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000" b="1" dirty="0">
                <a:solidFill>
                  <a:schemeClr val="tx1"/>
                </a:solidFill>
              </a:rPr>
              <a:t>B:</a:t>
            </a:r>
            <a:r>
              <a:rPr lang="en-US" sz="3000" dirty="0">
                <a:solidFill>
                  <a:schemeClr val="tx1"/>
                </a:solidFill>
              </a:rPr>
              <a:t> </a:t>
            </a:r>
            <a:r>
              <a:rPr lang="en-US" sz="3000" dirty="0">
                <a:solidFill>
                  <a:schemeClr val="tx1"/>
                </a:solidFill>
                <a:sym typeface="+mn-ea"/>
              </a:rPr>
              <a:t>She asked if it was possible to travel around the world in 80 days.</a:t>
            </a:r>
            <a:endParaRPr lang="en-US" sz="3000" b="1"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0" presetClass="entr" presetSubtype="0" fill="hold" grpId="0" nodeType="clickEffect">
                                  <p:stCondLst>
                                    <p:cond delay="0"/>
                                  </p:stCondLst>
                                  <p:childTnLst>
                                    <p:set>
                                      <p:cBhvr>
                                        <p:cTn id="15" dur="500"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1"/>
                                          </p:val>
                                        </p:tav>
                                        <p:tav tm="100000">
                                          <p:val>
                                            <p:strVal val="#ppt_x"/>
                                          </p:val>
                                        </p:tav>
                                      </p:tavLst>
                                    </p:anim>
                                    <p:anim calcmode="lin" valueType="num">
                                      <p:cBhvr>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0" presetClass="entr" presetSubtype="0" fill="hold" grpId="0" nodeType="clickEffect">
                                  <p:stCondLst>
                                    <p:cond delay="0"/>
                                  </p:stCondLst>
                                  <p:childTnLst>
                                    <p:set>
                                      <p:cBhvr>
                                        <p:cTn id="22" dur="500"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1"/>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animBg="1"/>
      <p:bldP spid="10"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20345" y="1290320"/>
            <a:ext cx="11524615" cy="597535"/>
          </a:xfrm>
          <a:prstGeom prst="rect">
            <a:avLst/>
          </a:prstGeom>
          <a:noFill/>
        </p:spPr>
        <p:txBody>
          <a:bodyPr wrap="square">
            <a:noAutofit/>
          </a:bodyPr>
          <a:lstStyle/>
          <a:p>
            <a:pPr algn="just">
              <a:lnSpc>
                <a:spcPct val="100000"/>
              </a:lnSpc>
            </a:pPr>
            <a:r>
              <a:rPr lang="en-US" sz="3600" dirty="0"/>
              <a:t>- Some </a:t>
            </a:r>
            <a:r>
              <a:rPr lang="en-US" sz="3600" b="1" i="1" dirty="0"/>
              <a:t>Yes / No </a:t>
            </a:r>
            <a:r>
              <a:rPr lang="en-US" sz="3600" b="1" dirty="0"/>
              <a:t>questions</a:t>
            </a:r>
            <a:r>
              <a:rPr lang="en-US" sz="3600" dirty="0"/>
              <a:t>:</a:t>
            </a:r>
          </a:p>
        </p:txBody>
      </p:sp>
      <p:sp>
        <p:nvSpPr>
          <p:cNvPr id="9" name="Text Box 8"/>
          <p:cNvSpPr txBox="1"/>
          <p:nvPr/>
        </p:nvSpPr>
        <p:spPr>
          <a:xfrm>
            <a:off x="487045" y="2323465"/>
            <a:ext cx="11450955" cy="2306955"/>
          </a:xfrm>
          <a:prstGeom prst="rect">
            <a:avLst/>
          </a:prstGeom>
          <a:noFill/>
          <a:ln w="9525">
            <a:noFill/>
          </a:ln>
        </p:spPr>
        <p:txBody>
          <a:bodyPr wrap="square">
            <a:spAutoFit/>
          </a:bodyPr>
          <a:lstStyle/>
          <a:p>
            <a:pPr marL="635" indent="-635"/>
            <a:r>
              <a:rPr lang="en-US" sz="3600">
                <a:solidFill>
                  <a:srgbClr val="000000"/>
                </a:solidFill>
                <a:latin typeface="Calibri" panose="020F0502020204030204" pitchFamily="34" charset="0"/>
                <a:cs typeface="Calibri" panose="020F0502020204030204" pitchFamily="34" charset="0"/>
              </a:rPr>
              <a:t>Is it possible to travel the world without flying?</a:t>
            </a:r>
          </a:p>
          <a:p>
            <a:pPr marL="635" indent="-635"/>
            <a:r>
              <a:rPr lang="en-US" sz="3600">
                <a:solidFill>
                  <a:srgbClr val="000000"/>
                </a:solidFill>
                <a:latin typeface="Calibri" panose="020F0502020204030204" pitchFamily="34" charset="0"/>
                <a:cs typeface="Calibri" panose="020F0502020204030204" pitchFamily="34" charset="0"/>
              </a:rPr>
              <a:t>Is the Amazon rainforest the largest rainforest in the world?</a:t>
            </a:r>
          </a:p>
          <a:p>
            <a:pPr marL="635" indent="-635"/>
            <a:r>
              <a:rPr lang="en-US" sz="3600">
                <a:solidFill>
                  <a:srgbClr val="000000"/>
                </a:solidFill>
                <a:latin typeface="Calibri" panose="020F0502020204030204" pitchFamily="34" charset="0"/>
                <a:cs typeface="Calibri" panose="020F0502020204030204" pitchFamily="34" charset="0"/>
              </a:rPr>
              <a:t> Is it possible to protect the world’s natural wonders for future generations?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DB9EF">
            <a:alpha val="74000"/>
          </a:srgb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i="1" dirty="0">
                <a:solidFill>
                  <a:srgbClr val="FFFF00"/>
                </a:solidFill>
                <a:effectLst>
                  <a:outerShdw blurRad="38100" dist="38100" dir="2700000" algn="tl">
                    <a:srgbClr val="000000">
                      <a:alpha val="43137"/>
                    </a:srgbClr>
                  </a:outerShdw>
                </a:effectLst>
                <a:sym typeface="+mn-ea"/>
              </a:rPr>
              <a:t>Can I? </a:t>
            </a:r>
            <a:r>
              <a:rPr lang="en-US" sz="8800" b="1" dirty="0">
                <a:solidFill>
                  <a:srgbClr val="FFFF00"/>
                </a:solidFill>
                <a:effectLst>
                  <a:outerShdw blurRad="38100" dist="38100" dir="2700000" algn="tl">
                    <a:srgbClr val="000000">
                      <a:alpha val="43137"/>
                    </a:srgbClr>
                  </a:outerShdw>
                </a:effectLst>
                <a:sym typeface="+mn-ea"/>
              </a:rPr>
              <a:t>game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TotalTime>
  <Words>2482</Words>
  <PresentationFormat>Widescreen</PresentationFormat>
  <Paragraphs>300</Paragraphs>
  <Slides>34</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2024-05-07T02:33:32Z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1033-12.2.0.13359</vt:lpwstr>
  </property>
</Properties>
</file>