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19"/>
  </p:notesMasterIdLst>
  <p:sldIdLst>
    <p:sldId id="280" r:id="rId2"/>
    <p:sldId id="346" r:id="rId3"/>
    <p:sldId id="351" r:id="rId4"/>
    <p:sldId id="364" r:id="rId5"/>
    <p:sldId id="353" r:id="rId6"/>
    <p:sldId id="354" r:id="rId7"/>
    <p:sldId id="342" r:id="rId8"/>
    <p:sldId id="355" r:id="rId9"/>
    <p:sldId id="357" r:id="rId10"/>
    <p:sldId id="365" r:id="rId11"/>
    <p:sldId id="358" r:id="rId12"/>
    <p:sldId id="362" r:id="rId13"/>
    <p:sldId id="359" r:id="rId14"/>
    <p:sldId id="363" r:id="rId15"/>
    <p:sldId id="360" r:id="rId16"/>
    <p:sldId id="361" r:id="rId17"/>
    <p:sldId id="33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9900"/>
    <a:srgbClr val="00A4DE"/>
    <a:srgbClr val="A1F2FD"/>
    <a:srgbClr val="F3C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797"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825B7-C94E-4DB5-938B-A79D5A46C05E}" type="datetimeFigureOut">
              <a:rPr lang="en-US" smtClean="0"/>
              <a:pPr/>
              <a:t>7/27/2022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625D2-9317-44A3-8E01-A0371534FD04}" type="slidenum">
              <a:rPr lang="en-US" smtClean="0"/>
              <a:pPr/>
              <a:t>‹#›</a:t>
            </a:fld>
            <a:endParaRPr lang="en-US"/>
          </a:p>
        </p:txBody>
      </p:sp>
    </p:spTree>
    <p:extLst>
      <p:ext uri="{BB962C8B-B14F-4D97-AF65-F5344CB8AC3E}">
        <p14:creationId xmlns:p14="http://schemas.microsoft.com/office/powerpoint/2010/main" val="415250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43000" y="685800"/>
            <a:ext cx="4572000" cy="3429000"/>
          </a:xfrm>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13DF82-B4F1-4B46-833D-0921A17F8FCA}" type="slidenum">
              <a:rPr lang="vi-VN" altLang="en-US" smtClean="0"/>
              <a:pPr>
                <a:spcBef>
                  <a:spcPct val="0"/>
                </a:spcBef>
              </a:pPr>
              <a:t>17</a:t>
            </a:fld>
            <a:endParaRPr lang="vi-VN" altLang="en-US"/>
          </a:p>
        </p:txBody>
      </p:sp>
    </p:spTree>
    <p:extLst>
      <p:ext uri="{BB962C8B-B14F-4D97-AF65-F5344CB8AC3E}">
        <p14:creationId xmlns:p14="http://schemas.microsoft.com/office/powerpoint/2010/main" val="31456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defTabSz="685800">
              <a:defRPr/>
            </a:pPr>
            <a:fld id="{E62E2D54-F64F-4EBB-8EE1-982732B33CE0}" type="datetimeFigureOut">
              <a:rPr lang="en-US" smtClean="0">
                <a:solidFill>
                  <a:prstClr val="black">
                    <a:tint val="75000"/>
                  </a:prstClr>
                </a:solidFill>
              </a:rPr>
              <a:pPr defTabSz="685800">
                <a:defRPr/>
              </a:pPr>
              <a:t>7/27/2022</a:t>
            </a:fld>
            <a:endParaRPr lang="en-US">
              <a:solidFill>
                <a:prstClr val="black">
                  <a:tint val="75000"/>
                </a:prstClr>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defTabSz="685800">
              <a:defRPr/>
            </a:pPr>
            <a:endParaRPr lang="en-US">
              <a:solidFill>
                <a:prstClr val="black">
                  <a:tint val="75000"/>
                </a:prstClr>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a:defRPr/>
            </a:pPr>
            <a:fld id="{E62E2D54-F64F-4EBB-8EE1-982732B33CE0}" type="datetimeFigureOut">
              <a:rPr lang="en-US" smtClean="0">
                <a:solidFill>
                  <a:prstClr val="black">
                    <a:tint val="75000"/>
                  </a:prstClr>
                </a:solidFill>
              </a:rPr>
              <a:pPr defTabSz="685800">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a:defRPr/>
            </a:pPr>
            <a:fld id="{E62E2D54-F64F-4EBB-8EE1-982732B33CE0}" type="datetimeFigureOut">
              <a:rPr lang="en-US" smtClean="0">
                <a:solidFill>
                  <a:prstClr val="black">
                    <a:tint val="75000"/>
                  </a:prstClr>
                </a:solidFill>
              </a:rPr>
              <a:pPr defTabSz="685800">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defTabSz="685800">
              <a:defRPr/>
            </a:pPr>
            <a:fld id="{E62E2D54-F64F-4EBB-8EE1-982732B33CE0}" type="datetimeFigureOut">
              <a:rPr lang="en-US" smtClean="0">
                <a:solidFill>
                  <a:prstClr val="black">
                    <a:tint val="75000"/>
                  </a:prstClr>
                </a:solidFill>
              </a:rPr>
              <a:pPr defTabSz="685800">
                <a:defRPr/>
              </a:pPr>
              <a:t>7/27/2022</a:t>
            </a:fld>
            <a:endParaRPr lang="en-US">
              <a:solidFill>
                <a:prstClr val="black">
                  <a:tint val="75000"/>
                </a:prstClr>
              </a:solidFill>
            </a:endParaRPr>
          </a:p>
        </p:txBody>
      </p:sp>
      <p:sp>
        <p:nvSpPr>
          <p:cNvPr id="9" name="Slide Number Placeholder 8"/>
          <p:cNvSpPr>
            <a:spLocks noGrp="1"/>
          </p:cNvSpPr>
          <p:nvPr>
            <p:ph type="sldNum" sz="quarter" idx="15"/>
          </p:nvPr>
        </p:nvSpPr>
        <p:spPr/>
        <p:txBody>
          <a:bodyPr rtlCol="0"/>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10" name="Footer Placeholder 9"/>
          <p:cNvSpPr>
            <a:spLocks noGrp="1"/>
          </p:cNvSpPr>
          <p:nvPr>
            <p:ph type="ftr" sz="quarter" idx="16"/>
          </p:nvPr>
        </p:nvSpPr>
        <p:spPr/>
        <p:txBody>
          <a:bodyPr rtlCol="0"/>
          <a:lstStyle/>
          <a:p>
            <a:pPr defTabSz="685800">
              <a:defRPr/>
            </a:pPr>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defTabSz="685800">
              <a:defRPr/>
            </a:pPr>
            <a:fld id="{E62E2D54-F64F-4EBB-8EE1-982732B33CE0}" type="datetimeFigureOut">
              <a:rPr lang="en-US" smtClean="0">
                <a:solidFill>
                  <a:prstClr val="black">
                    <a:tint val="75000"/>
                  </a:prstClr>
                </a:solidFill>
              </a:rPr>
              <a:pPr defTabSz="685800">
                <a:defRPr/>
              </a:pPr>
              <a:t>7/27/2022</a:t>
            </a:fld>
            <a:endParaRPr lang="en-US">
              <a:solidFill>
                <a:prstClr val="black">
                  <a:tint val="75000"/>
                </a:prstClr>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defTabSz="685800">
              <a:defRPr/>
            </a:pPr>
            <a:endParaRPr lang="en-US">
              <a:solidFill>
                <a:prstClr val="black">
                  <a:tint val="75000"/>
                </a:prstClr>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defTabSz="685800">
              <a:defRPr/>
            </a:pPr>
            <a:fld id="{E62E2D54-F64F-4EBB-8EE1-982732B33CE0}" type="datetimeFigureOut">
              <a:rPr lang="en-US" smtClean="0">
                <a:solidFill>
                  <a:prstClr val="black">
                    <a:tint val="75000"/>
                  </a:prstClr>
                </a:solidFill>
              </a:rPr>
              <a:pPr defTabSz="685800">
                <a:defRPr/>
              </a:pPr>
              <a:t>7/27/2022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defTabSz="685800">
              <a:defRPr/>
            </a:pPr>
            <a:fld id="{E62E2D54-F64F-4EBB-8EE1-982732B33CE0}" type="datetimeFigureOut">
              <a:rPr lang="en-US" smtClean="0">
                <a:solidFill>
                  <a:prstClr val="black">
                    <a:tint val="75000"/>
                  </a:prstClr>
                </a:solidFill>
              </a:rPr>
              <a:pPr defTabSz="685800">
                <a:defRPr/>
              </a:pPr>
              <a:t>7/27/2022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defTabSz="685800">
              <a:defRPr/>
            </a:pPr>
            <a:fld id="{E62E2D54-F64F-4EBB-8EE1-982732B33CE0}" type="datetimeFigureOut">
              <a:rPr lang="en-US" smtClean="0">
                <a:solidFill>
                  <a:prstClr val="black">
                    <a:tint val="75000"/>
                  </a:prstClr>
                </a:solidFill>
              </a:rPr>
              <a:pPr defTabSz="685800">
                <a:defRPr/>
              </a:pPr>
              <a:t>7/27/2022</a:t>
            </a:fld>
            <a:endParaRPr lang="en-US">
              <a:solidFill>
                <a:prstClr val="black">
                  <a:tint val="75000"/>
                </a:prstClr>
              </a:solidFill>
            </a:endParaRPr>
          </a:p>
        </p:txBody>
      </p:sp>
      <p:sp>
        <p:nvSpPr>
          <p:cNvPr id="7" name="Slide Number Placeholder 6"/>
          <p:cNvSpPr>
            <a:spLocks noGrp="1"/>
          </p:cNvSpPr>
          <p:nvPr>
            <p:ph type="sldNum" sz="quarter" idx="11"/>
          </p:nvPr>
        </p:nvSpPr>
        <p:spPr/>
        <p:txBody>
          <a:bodyPr rtlCol="0"/>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8" name="Footer Placeholder 7"/>
          <p:cNvSpPr>
            <a:spLocks noGrp="1"/>
          </p:cNvSpPr>
          <p:nvPr>
            <p:ph type="ftr" sz="quarter" idx="12"/>
          </p:nvPr>
        </p:nvSpPr>
        <p:spPr/>
        <p:txBody>
          <a:bodyPr rtlCol="0"/>
          <a:lstStyle/>
          <a:p>
            <a:pPr defTabSz="685800">
              <a:defRPr/>
            </a:pPr>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E62E2D54-F64F-4EBB-8EE1-982732B33CE0}" type="datetimeFigureOut">
              <a:rPr lang="en-US" smtClean="0">
                <a:solidFill>
                  <a:prstClr val="black">
                    <a:tint val="75000"/>
                  </a:prstClr>
                </a:solidFill>
              </a:rPr>
              <a:pPr defTabSz="685800">
                <a:defRPr/>
              </a:pPr>
              <a:t>7/27/2022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defTabSz="685800">
              <a:defRPr/>
            </a:pPr>
            <a:fld id="{E62E2D54-F64F-4EBB-8EE1-982732B33CE0}" type="datetimeFigureOut">
              <a:rPr lang="en-US" smtClean="0">
                <a:solidFill>
                  <a:prstClr val="black">
                    <a:tint val="75000"/>
                  </a:prstClr>
                </a:solidFill>
              </a:rPr>
              <a:pPr defTabSz="685800">
                <a:defRPr/>
              </a:pPr>
              <a:t>7/27/2022</a:t>
            </a:fld>
            <a:endParaRPr lang="en-US">
              <a:solidFill>
                <a:prstClr val="black">
                  <a:tint val="75000"/>
                </a:prstClr>
              </a:solidFill>
            </a:endParaRPr>
          </a:p>
        </p:txBody>
      </p:sp>
      <p:sp>
        <p:nvSpPr>
          <p:cNvPr id="22" name="Slide Number Placeholder 21"/>
          <p:cNvSpPr>
            <a:spLocks noGrp="1"/>
          </p:cNvSpPr>
          <p:nvPr>
            <p:ph type="sldNum" sz="quarter" idx="15"/>
          </p:nvPr>
        </p:nvSpPr>
        <p:spPr/>
        <p:txBody>
          <a:bodyPr rtlCol="0"/>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23" name="Footer Placeholder 22"/>
          <p:cNvSpPr>
            <a:spLocks noGrp="1"/>
          </p:cNvSpPr>
          <p:nvPr>
            <p:ph type="ftr" sz="quarter" idx="16"/>
          </p:nvPr>
        </p:nvSpPr>
        <p:spPr/>
        <p:txBody>
          <a:bodyPr rtlCol="0"/>
          <a:lstStyle/>
          <a:p>
            <a:pPr defTabSz="685800">
              <a:defRPr/>
            </a:pPr>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defTabSz="685800">
              <a:defRPr/>
            </a:pPr>
            <a:fld id="{E62E2D54-F64F-4EBB-8EE1-982732B33CE0}" type="datetimeFigureOut">
              <a:rPr lang="en-US" smtClean="0">
                <a:solidFill>
                  <a:prstClr val="black">
                    <a:tint val="75000"/>
                  </a:prstClr>
                </a:solidFill>
              </a:rPr>
              <a:pPr defTabSz="685800">
                <a:defRPr/>
              </a:pPr>
              <a:t>7/27/2022</a:t>
            </a:fld>
            <a:endParaRPr lang="en-US">
              <a:solidFill>
                <a:prstClr val="black">
                  <a:tint val="75000"/>
                </a:prstClr>
              </a:solidFill>
            </a:endParaRPr>
          </a:p>
        </p:txBody>
      </p:sp>
      <p:sp>
        <p:nvSpPr>
          <p:cNvPr id="18" name="Slide Number Placeholder 17"/>
          <p:cNvSpPr>
            <a:spLocks noGrp="1"/>
          </p:cNvSpPr>
          <p:nvPr>
            <p:ph type="sldNum" sz="quarter" idx="11"/>
          </p:nvPr>
        </p:nvSpPr>
        <p:spPr/>
        <p:txBody>
          <a:bodyPr rtlCol="0"/>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21" name="Footer Placeholder 20"/>
          <p:cNvSpPr>
            <a:spLocks noGrp="1"/>
          </p:cNvSpPr>
          <p:nvPr>
            <p:ph type="ftr" sz="quarter" idx="12"/>
          </p:nvPr>
        </p:nvSpPr>
        <p:spPr/>
        <p:txBody>
          <a:bodyPr rtlCol="0"/>
          <a:lstStyle/>
          <a:p>
            <a:pPr defTabSz="685800">
              <a:defRPr/>
            </a:pPr>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defTabSz="685800">
              <a:defRPr/>
            </a:pPr>
            <a:fld id="{E62E2D54-F64F-4EBB-8EE1-982732B33CE0}" type="datetimeFigureOut">
              <a:rPr lang="en-US" smtClean="0">
                <a:solidFill>
                  <a:prstClr val="black">
                    <a:tint val="75000"/>
                  </a:prstClr>
                </a:solidFill>
              </a:rPr>
              <a:pPr defTabSz="685800">
                <a:defRPr/>
              </a:pPr>
              <a:t>7/27/2022</a:t>
            </a:fld>
            <a:endParaRPr lang="en-US">
              <a:solidFill>
                <a:prstClr val="black">
                  <a:tint val="75000"/>
                </a:prstClr>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defTabSz="685800">
              <a:defRPr/>
            </a:pPr>
            <a:endParaRPr lang="en-US">
              <a:solidFill>
                <a:prstClr val="black">
                  <a:tint val="75000"/>
                </a:prstClr>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op10tphcm.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op10tphcm.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7000"/>
          </a:stretch>
        </a:blipFill>
        <a:effectLst/>
      </p:bgPr>
    </p:bg>
    <p:spTree>
      <p:nvGrpSpPr>
        <p:cNvPr id="1" name=""/>
        <p:cNvGrpSpPr/>
        <p:nvPr/>
      </p:nvGrpSpPr>
      <p:grpSpPr>
        <a:xfrm>
          <a:off x="0" y="0"/>
          <a:ext cx="0" cy="0"/>
          <a:chOff x="0" y="0"/>
          <a:chExt cx="0" cy="0"/>
        </a:xfrm>
      </p:grpSpPr>
      <p:sp>
        <p:nvSpPr>
          <p:cNvPr id="5" name="Rectangle 4"/>
          <p:cNvSpPr/>
          <p:nvPr/>
        </p:nvSpPr>
        <p:spPr>
          <a:xfrm>
            <a:off x="1608484" y="957093"/>
            <a:ext cx="5972578" cy="1295401"/>
          </a:xfrm>
          <a:prstGeom prst="rect">
            <a:avLst/>
          </a:prstGeom>
          <a:noFill/>
        </p:spPr>
        <p:txBody>
          <a:bodyPr wrap="square" lIns="91438" tIns="45719" rIns="91438" bIns="45719" numCol="1">
            <a:prstTxWarp prst="textCan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B31605"/>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ĐẠI SỐ 7 </a:t>
            </a:r>
            <a:endParaRPr lang="en-US" sz="7200" b="1" dirty="0">
              <a:ln w="11430"/>
              <a:solidFill>
                <a:srgbClr val="B31605"/>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764580" y="2670912"/>
            <a:ext cx="7859682" cy="1263999"/>
          </a:xfrm>
          <a:prstGeom prst="rect">
            <a:avLst/>
          </a:prstGeom>
          <a:noFill/>
        </p:spPr>
        <p:txBody>
          <a:bodyPr wrap="square" rtlCol="0">
            <a:prstTxWarp prst="textChevronInverted">
              <a:avLst/>
            </a:prstTxWarp>
            <a:spAutoFit/>
          </a:bodyPr>
          <a:lstStyle/>
          <a:p>
            <a:r>
              <a:rPr lang="en-GB" sz="3600" b="1" dirty="0">
                <a:ln w="1905"/>
                <a:solidFill>
                  <a:srgbClr val="CC3300"/>
                </a:solidFill>
                <a:effectLst>
                  <a:innerShdw blurRad="69850" dist="43180" dir="5400000">
                    <a:srgbClr val="000000">
                      <a:alpha val="65000"/>
                    </a:srgbClr>
                  </a:innerShdw>
                </a:effectLst>
              </a:rPr>
              <a:t>ÔN TẬP CHƯƠNG </a:t>
            </a:r>
            <a:r>
              <a:rPr lang="en-GB" sz="3600" b="1" dirty="0" smtClean="0">
                <a:ln w="1905"/>
                <a:solidFill>
                  <a:srgbClr val="CC3300"/>
                </a:solidFill>
                <a:effectLst>
                  <a:innerShdw blurRad="69850" dist="43180" dir="5400000">
                    <a:srgbClr val="000000">
                      <a:alpha val="65000"/>
                    </a:srgbClr>
                  </a:innerShdw>
                </a:effectLst>
              </a:rPr>
              <a:t>II</a:t>
            </a:r>
            <a:endParaRPr lang="en-GB" sz="3600" b="1" dirty="0">
              <a:ln w="1905"/>
              <a:solidFill>
                <a:srgbClr val="CC3300"/>
              </a:solidFill>
              <a:effectLst>
                <a:innerShdw blurRad="69850" dist="43180" dir="5400000">
                  <a:srgbClr val="000000">
                    <a:alpha val="65000"/>
                  </a:srgbClr>
                </a:innerShdw>
              </a:effectLst>
            </a:endParaRPr>
          </a:p>
        </p:txBody>
      </p:sp>
      <p:sp>
        <p:nvSpPr>
          <p:cNvPr id="2" name="Down Ribbon 1"/>
          <p:cNvSpPr/>
          <p:nvPr/>
        </p:nvSpPr>
        <p:spPr>
          <a:xfrm>
            <a:off x="2971800" y="4484077"/>
            <a:ext cx="5073162" cy="92319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Times New Roman" pitchFamily="18" charset="0"/>
                <a:cs typeface="Times New Roman" pitchFamily="18" charset="0"/>
              </a:rPr>
              <a:t>KHỞI ĐỘNG</a:t>
            </a:r>
            <a:endParaRPr lang="en-SG" sz="28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89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grpId="1" nodeType="clickEffect">
                                  <p:stCondLst>
                                    <p:cond delay="0"/>
                                  </p:stCondLst>
                                  <p:childTnLst>
                                    <p:anim calcmode="lin" valueType="num">
                                      <p:cBhvr>
                                        <p:cTn id="23" dur="1000"/>
                                        <p:tgtEl>
                                          <p:spTgt spid="2"/>
                                        </p:tgtEl>
                                        <p:attrNameLst>
                                          <p:attrName>ppt_w</p:attrName>
                                        </p:attrNameLst>
                                      </p:cBhvr>
                                      <p:tavLst>
                                        <p:tav tm="0">
                                          <p:val>
                                            <p:strVal val="ppt_w"/>
                                          </p:val>
                                        </p:tav>
                                        <p:tav tm="100000">
                                          <p:val>
                                            <p:fltVal val="0"/>
                                          </p:val>
                                        </p:tav>
                                      </p:tavLst>
                                    </p:anim>
                                    <p:anim calcmode="lin" valueType="num">
                                      <p:cBhvr>
                                        <p:cTn id="24" dur="1000"/>
                                        <p:tgtEl>
                                          <p:spTgt spid="2"/>
                                        </p:tgtEl>
                                        <p:attrNameLst>
                                          <p:attrName>ppt_h</p:attrName>
                                        </p:attrNameLst>
                                      </p:cBhvr>
                                      <p:tavLst>
                                        <p:tav tm="0">
                                          <p:val>
                                            <p:strVal val="ppt_h"/>
                                          </p:val>
                                        </p:tav>
                                        <p:tav tm="100000">
                                          <p:val>
                                            <p:fltVal val="0"/>
                                          </p:val>
                                        </p:tav>
                                      </p:tavLst>
                                    </p:anim>
                                    <p:anim calcmode="lin" valueType="num">
                                      <p:cBhvr>
                                        <p:cTn id="25" dur="1000"/>
                                        <p:tgtEl>
                                          <p:spTgt spid="2"/>
                                        </p:tgtEl>
                                        <p:attrNameLst>
                                          <p:attrName>style.rotation</p:attrName>
                                        </p:attrNameLst>
                                      </p:cBhvr>
                                      <p:tavLst>
                                        <p:tav tm="0">
                                          <p:val>
                                            <p:fltVal val="0"/>
                                          </p:val>
                                        </p:tav>
                                        <p:tav tm="100000">
                                          <p:val>
                                            <p:fltVal val="90"/>
                                          </p:val>
                                        </p:tav>
                                      </p:tavLst>
                                    </p:anim>
                                    <p:animEffect transition="out" filter="fade">
                                      <p:cBhvr>
                                        <p:cTn id="26" dur="1000"/>
                                        <p:tgtEl>
                                          <p:spTgt spid="2"/>
                                        </p:tgtEl>
                                      </p:cBhvr>
                                    </p:animEffect>
                                    <p:set>
                                      <p:cBhvr>
                                        <p:cTn id="2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animBg="1"/>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7" name="Rectangle 19"/>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Rectangle 13"/>
          <p:cNvSpPr/>
          <p:nvPr/>
        </p:nvSpPr>
        <p:spPr>
          <a:xfrm>
            <a:off x="1644554" y="36030"/>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88023" y="1002323"/>
            <a:ext cx="7754815" cy="369332"/>
          </a:xfrm>
          <a:prstGeom prst="rect">
            <a:avLst/>
          </a:prstGeom>
          <a:noFill/>
        </p:spPr>
        <p:txBody>
          <a:bodyPr wrap="square" rtlCol="0">
            <a:spAutoFit/>
          </a:bodyPr>
          <a:lstStyle/>
          <a:p>
            <a:endParaRPr lang="en-SG" dirty="0"/>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99" y="659276"/>
            <a:ext cx="7705725" cy="580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455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7" name="Rectangle 19"/>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Rectangle 13"/>
          <p:cNvSpPr/>
          <p:nvPr/>
        </p:nvSpPr>
        <p:spPr>
          <a:xfrm>
            <a:off x="1644554" y="36030"/>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88023" y="1002323"/>
            <a:ext cx="7754815" cy="369332"/>
          </a:xfrm>
          <a:prstGeom prst="rect">
            <a:avLst/>
          </a:prstGeom>
          <a:noFill/>
        </p:spPr>
        <p:txBody>
          <a:bodyPr wrap="square" rtlCol="0">
            <a:spAutoFit/>
          </a:bodyPr>
          <a:lstStyle/>
          <a:p>
            <a:endParaRPr lang="en-SG" dirty="0"/>
          </a:p>
        </p:txBody>
      </p:sp>
      <p:sp>
        <p:nvSpPr>
          <p:cNvPr id="3" name="TextBox 2"/>
          <p:cNvSpPr txBox="1"/>
          <p:nvPr/>
        </p:nvSpPr>
        <p:spPr>
          <a:xfrm>
            <a:off x="641838" y="940777"/>
            <a:ext cx="8176848" cy="1846659"/>
          </a:xfrm>
          <a:prstGeom prst="rect">
            <a:avLst/>
          </a:prstGeom>
          <a:noFill/>
        </p:spPr>
        <p:txBody>
          <a:bodyPr wrap="square" rtlCol="0">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9.</a:t>
            </a:r>
            <a:r>
              <a:rPr lang="en-US" sz="2400" dirty="0">
                <a:latin typeface="Times New Roman" pitchFamily="18" charset="0"/>
                <a:cs typeface="Times New Roman" pitchFamily="18" charset="0"/>
              </a:rPr>
              <a:t> (6/tr45 SGK)</a:t>
            </a:r>
            <a:endParaRPr lang="en-SG" sz="2400" dirty="0">
              <a:latin typeface="Times New Roman" pitchFamily="18" charset="0"/>
              <a:cs typeface="Times New Roman" pitchFamily="18" charset="0"/>
            </a:endParaRPr>
          </a:p>
          <a:p>
            <a:r>
              <a:rPr lang="fr-FR" sz="2400" dirty="0" err="1">
                <a:latin typeface="Times New Roman" pitchFamily="18" charset="0"/>
                <a:cs typeface="Times New Roman" pitchFamily="18" charset="0"/>
              </a:rPr>
              <a:t>Dân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số</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Thành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phố</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Hồ</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Chí</a:t>
            </a:r>
            <a:r>
              <a:rPr lang="fr-FR" sz="2400" dirty="0">
                <a:latin typeface="Times New Roman" pitchFamily="18" charset="0"/>
                <a:cs typeface="Times New Roman" pitchFamily="18" charset="0"/>
              </a:rPr>
              <a:t> Minh </a:t>
            </a:r>
            <a:r>
              <a:rPr lang="fr-FR" sz="2400" dirty="0" err="1">
                <a:latin typeface="Times New Roman" pitchFamily="18" charset="0"/>
                <a:cs typeface="Times New Roman" pitchFamily="18" charset="0"/>
              </a:rPr>
              <a:t>tính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đến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tháng</a:t>
            </a:r>
            <a:r>
              <a:rPr lang="fr-FR" sz="2400" dirty="0">
                <a:latin typeface="Times New Roman" pitchFamily="18" charset="0"/>
                <a:cs typeface="Times New Roman" pitchFamily="18" charset="0"/>
              </a:rPr>
              <a:t> 1 </a:t>
            </a:r>
            <a:r>
              <a:rPr lang="fr-FR" sz="2400" dirty="0" err="1">
                <a:latin typeface="Times New Roman" pitchFamily="18" charset="0"/>
                <a:cs typeface="Times New Roman" pitchFamily="18" charset="0"/>
              </a:rPr>
              <a:t>năm</a:t>
            </a:r>
            <a:r>
              <a:rPr lang="fr-FR" sz="2400" dirty="0">
                <a:latin typeface="Times New Roman" pitchFamily="18" charset="0"/>
                <a:cs typeface="Times New Roman" pitchFamily="18" charset="0"/>
              </a:rPr>
              <a:t> 2021 là 8 993 083 </a:t>
            </a:r>
            <a:r>
              <a:rPr lang="fr-FR" sz="2400" dirty="0" err="1">
                <a:latin typeface="Times New Roman" pitchFamily="18" charset="0"/>
                <a:cs typeface="Times New Roman" pitchFamily="18" charset="0"/>
              </a:rPr>
              <a:t>người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nguồn</a:t>
            </a:r>
            <a:r>
              <a:rPr lang="fr-FR" sz="2400" dirty="0">
                <a:latin typeface="Times New Roman" pitchFamily="18" charset="0"/>
                <a:cs typeface="Times New Roman" pitchFamily="18" charset="0"/>
              </a:rPr>
              <a:t> </a:t>
            </a:r>
            <a:r>
              <a:rPr lang="fr-FR" sz="2400" u="sng" dirty="0">
                <a:latin typeface="Times New Roman" pitchFamily="18" charset="0"/>
                <a:cs typeface="Times New Roman" pitchFamily="18" charset="0"/>
                <a:hlinkClick r:id="rId2"/>
              </a:rPr>
              <a:t>https://top10tphcm.com/</a:t>
            </a:r>
            <a:r>
              <a:rPr lang="fr-FR" sz="2400" dirty="0">
                <a:latin typeface="Times New Roman" pitchFamily="18" charset="0"/>
                <a:cs typeface="Times New Roman" pitchFamily="18" charset="0"/>
              </a:rPr>
              <a:t>).</a:t>
            </a:r>
            <a:endParaRPr lang="en-SG" sz="2400" dirty="0">
              <a:latin typeface="Times New Roman" pitchFamily="18" charset="0"/>
              <a:cs typeface="Times New Roman" pitchFamily="18" charset="0"/>
            </a:endParaRPr>
          </a:p>
          <a:p>
            <a:r>
              <a:rPr lang="fr-FR" sz="2400" dirty="0" err="1">
                <a:latin typeface="Times New Roman" pitchFamily="18" charset="0"/>
                <a:cs typeface="Times New Roman" pitchFamily="18" charset="0"/>
              </a:rPr>
              <a:t>Hãy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làm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tròn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số</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trên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đến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hàng</a:t>
            </a:r>
            <a:r>
              <a:rPr lang="fr-FR" sz="2400" dirty="0">
                <a:latin typeface="Times New Roman" pitchFamily="18" charset="0"/>
                <a:cs typeface="Times New Roman" pitchFamily="18" charset="0"/>
              </a:rPr>
              <a:t> </a:t>
            </a:r>
            <a:r>
              <a:rPr lang="fr-FR" sz="2400" dirty="0" err="1" smtClean="0">
                <a:latin typeface="Times New Roman" pitchFamily="18" charset="0"/>
                <a:cs typeface="Times New Roman" pitchFamily="18" charset="0"/>
              </a:rPr>
              <a:t>nghìn</a:t>
            </a:r>
            <a:r>
              <a:rPr lang="fr-FR" sz="2400" dirty="0" smtClean="0">
                <a:latin typeface="Times New Roman" pitchFamily="18" charset="0"/>
                <a:cs typeface="Times New Roman" pitchFamily="18" charset="0"/>
              </a:rPr>
              <a:t>.</a:t>
            </a:r>
            <a:endParaRPr lang="en-SG" sz="2400" dirty="0">
              <a:latin typeface="Times New Roman" pitchFamily="18" charset="0"/>
              <a:cs typeface="Times New Roman" pitchFamily="18" charset="0"/>
            </a:endParaRPr>
          </a:p>
          <a:p>
            <a:endParaRPr lang="en-SG" dirty="0"/>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971" y="2623771"/>
            <a:ext cx="53149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wheel(1)">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7" name="Rectangle 19"/>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Rectangle 13"/>
          <p:cNvSpPr/>
          <p:nvPr/>
        </p:nvSpPr>
        <p:spPr>
          <a:xfrm>
            <a:off x="1644554" y="36030"/>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4" name="Explosion 1 3"/>
          <p:cNvSpPr/>
          <p:nvPr/>
        </p:nvSpPr>
        <p:spPr>
          <a:xfrm>
            <a:off x="1380393" y="1758462"/>
            <a:ext cx="5125522" cy="317402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0000FF"/>
                </a:solidFill>
                <a:latin typeface="Times New Roman" panose="02020603050405020304" pitchFamily="18" charset="0"/>
                <a:ea typeface="Times New Roman" panose="02020603050405020304" pitchFamily="18" charset="0"/>
              </a:rPr>
              <a:t>HOẠT ĐỘNG THỰC HÀNH </a:t>
            </a:r>
            <a:endParaRPr lang="en-SG" sz="3200" dirty="0"/>
          </a:p>
        </p:txBody>
      </p:sp>
    </p:spTree>
    <p:extLst>
      <p:ext uri="{BB962C8B-B14F-4D97-AF65-F5344CB8AC3E}">
        <p14:creationId xmlns:p14="http://schemas.microsoft.com/office/powerpoint/2010/main" val="3185157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7" name="Rectangle 19"/>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Rectangle 13"/>
          <p:cNvSpPr/>
          <p:nvPr/>
        </p:nvSpPr>
        <p:spPr>
          <a:xfrm>
            <a:off x="1644554" y="36030"/>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88023" y="1002323"/>
            <a:ext cx="7754815" cy="369332"/>
          </a:xfrm>
          <a:prstGeom prst="rect">
            <a:avLst/>
          </a:prstGeom>
          <a:noFill/>
        </p:spPr>
        <p:txBody>
          <a:bodyPr wrap="square" rtlCol="0">
            <a:spAutoFit/>
          </a:bodyPr>
          <a:lstStyle/>
          <a:p>
            <a:endParaRPr lang="en-SG" dirty="0"/>
          </a:p>
        </p:txBody>
      </p:sp>
      <p:sp>
        <p:nvSpPr>
          <p:cNvPr id="3" name="TextBox 2"/>
          <p:cNvSpPr txBox="1"/>
          <p:nvPr/>
        </p:nvSpPr>
        <p:spPr>
          <a:xfrm>
            <a:off x="641838" y="940777"/>
            <a:ext cx="8502162" cy="2677656"/>
          </a:xfrm>
          <a:prstGeom prst="rect">
            <a:avLst/>
          </a:prstGeom>
          <a:noFill/>
        </p:spPr>
        <p:txBody>
          <a:bodyPr wrap="square" rtlCol="0">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10 </a:t>
            </a:r>
            <a:r>
              <a:rPr lang="en-US" sz="2400" dirty="0">
                <a:latin typeface="Times New Roman" pitchFamily="18" charset="0"/>
                <a:cs typeface="Times New Roman" pitchFamily="18" charset="0"/>
              </a:rPr>
              <a:t>(8/45 SGK)</a:t>
            </a:r>
            <a:endParaRPr lang="en-SG"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kì</a:t>
            </a:r>
            <a:r>
              <a:rPr lang="en-US" sz="2400" dirty="0">
                <a:latin typeface="Times New Roman" pitchFamily="18" charset="0"/>
                <a:cs typeface="Times New Roman" pitchFamily="18" charset="0"/>
              </a:rPr>
              <a:t> I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a:t>
            </a:r>
            <a:endParaRPr lang="en-SG"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xuyên</a:t>
            </a:r>
            <a:r>
              <a:rPr lang="en-US" sz="2400" dirty="0">
                <a:latin typeface="Times New Roman" pitchFamily="18" charset="0"/>
                <a:cs typeface="Times New Roman" pitchFamily="18" charset="0"/>
              </a:rPr>
              <a:t>: 6; 8; 8; 9;</a:t>
            </a:r>
            <a:endParaRPr lang="en-SG"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kì</a:t>
            </a:r>
            <a:r>
              <a:rPr lang="en-US" sz="2400" dirty="0">
                <a:latin typeface="Times New Roman" pitchFamily="18" charset="0"/>
                <a:cs typeface="Times New Roman" pitchFamily="18" charset="0"/>
              </a:rPr>
              <a:t>: 7;</a:t>
            </a:r>
            <a:endParaRPr lang="en-SG"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kì</a:t>
            </a:r>
            <a:r>
              <a:rPr lang="en-US" sz="2400" dirty="0">
                <a:latin typeface="Times New Roman" pitchFamily="18" charset="0"/>
                <a:cs typeface="Times New Roman" pitchFamily="18" charset="0"/>
              </a:rPr>
              <a:t>: 10.</a:t>
            </a:r>
            <a:endParaRPr lang="en-SG"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mười</a:t>
            </a:r>
            <a:r>
              <a:rPr lang="en-SG" dirty="0" smtClean="0"/>
              <a:t>.</a:t>
            </a:r>
            <a:endParaRPr lang="en-SG" sz="2400" dirty="0">
              <a:latin typeface="Times New Roman" pitchFamily="18" charset="0"/>
              <a:cs typeface="Times New Roman" pitchFamily="18" charset="0"/>
            </a:endParaRPr>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865" y="3618433"/>
            <a:ext cx="56007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wheel(1)">
                                      <p:cBhvr>
                                        <p:cTn id="7" dur="20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7" name="Rectangle 19"/>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Rectangle 13"/>
          <p:cNvSpPr/>
          <p:nvPr/>
        </p:nvSpPr>
        <p:spPr>
          <a:xfrm>
            <a:off x="1644554" y="36030"/>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4" name="Explosion 1 3"/>
          <p:cNvSpPr/>
          <p:nvPr/>
        </p:nvSpPr>
        <p:spPr>
          <a:xfrm>
            <a:off x="1380393" y="1758462"/>
            <a:ext cx="5125522" cy="317402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0000FF"/>
                </a:solidFill>
                <a:latin typeface="Times New Roman" panose="02020603050405020304" pitchFamily="18" charset="0"/>
                <a:ea typeface="Times New Roman" panose="02020603050405020304" pitchFamily="18" charset="0"/>
              </a:rPr>
              <a:t>HOẠT ĐỘNG </a:t>
            </a:r>
            <a:r>
              <a:rPr lang="nl-NL" sz="3200" b="1" dirty="0" smtClean="0">
                <a:solidFill>
                  <a:srgbClr val="0000FF"/>
                </a:solidFill>
                <a:latin typeface="Times New Roman" panose="02020603050405020304" pitchFamily="18" charset="0"/>
                <a:ea typeface="Times New Roman" panose="02020603050405020304" pitchFamily="18" charset="0"/>
              </a:rPr>
              <a:t>VẬN DỤNG </a:t>
            </a:r>
            <a:endParaRPr lang="en-SG" sz="3200" dirty="0"/>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553" y="1688612"/>
            <a:ext cx="6832600"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80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1138"/>
                                        </p:tgtEl>
                                        <p:attrNameLst>
                                          <p:attrName>style.visibility</p:attrName>
                                        </p:attrNameLst>
                                      </p:cBhvr>
                                      <p:to>
                                        <p:strVal val="visible"/>
                                      </p:to>
                                    </p:set>
                                    <p:anim calcmode="lin" valueType="num">
                                      <p:cBhvr>
                                        <p:cTn id="20" dur="500" fill="hold"/>
                                        <p:tgtEl>
                                          <p:spTgt spid="91138"/>
                                        </p:tgtEl>
                                        <p:attrNameLst>
                                          <p:attrName>ppt_w</p:attrName>
                                        </p:attrNameLst>
                                      </p:cBhvr>
                                      <p:tavLst>
                                        <p:tav tm="0">
                                          <p:val>
                                            <p:fltVal val="0"/>
                                          </p:val>
                                        </p:tav>
                                        <p:tav tm="100000">
                                          <p:val>
                                            <p:strVal val="#ppt_w"/>
                                          </p:val>
                                        </p:tav>
                                      </p:tavLst>
                                    </p:anim>
                                    <p:anim calcmode="lin" valueType="num">
                                      <p:cBhvr>
                                        <p:cTn id="21" dur="500" fill="hold"/>
                                        <p:tgtEl>
                                          <p:spTgt spid="91138"/>
                                        </p:tgtEl>
                                        <p:attrNameLst>
                                          <p:attrName>ppt_h</p:attrName>
                                        </p:attrNameLst>
                                      </p:cBhvr>
                                      <p:tavLst>
                                        <p:tav tm="0">
                                          <p:val>
                                            <p:fltVal val="0"/>
                                          </p:val>
                                        </p:tav>
                                        <p:tav tm="100000">
                                          <p:val>
                                            <p:strVal val="#ppt_h"/>
                                          </p:val>
                                        </p:tav>
                                      </p:tavLst>
                                    </p:anim>
                                    <p:animEffect transition="in" filter="fade">
                                      <p:cBhvr>
                                        <p:cTn id="22" dur="5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7" name="Rectangle 19"/>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Rectangle 13"/>
          <p:cNvSpPr/>
          <p:nvPr/>
        </p:nvSpPr>
        <p:spPr>
          <a:xfrm>
            <a:off x="1644554" y="36030"/>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88023" y="1002323"/>
            <a:ext cx="7754815" cy="369332"/>
          </a:xfrm>
          <a:prstGeom prst="rect">
            <a:avLst/>
          </a:prstGeom>
          <a:noFill/>
        </p:spPr>
        <p:txBody>
          <a:bodyPr wrap="square" rtlCol="0">
            <a:spAutoFit/>
          </a:bodyPr>
          <a:lstStyle/>
          <a:p>
            <a:endParaRPr lang="en-SG" dirty="0"/>
          </a:p>
        </p:txBody>
      </p:sp>
      <p:sp>
        <p:nvSpPr>
          <p:cNvPr id="3" name="TextBox 2"/>
          <p:cNvSpPr txBox="1"/>
          <p:nvPr/>
        </p:nvSpPr>
        <p:spPr>
          <a:xfrm>
            <a:off x="580292" y="676861"/>
            <a:ext cx="8502162" cy="5632311"/>
          </a:xfrm>
          <a:prstGeom prst="rect">
            <a:avLst/>
          </a:prstGeom>
          <a:noFill/>
        </p:spPr>
        <p:txBody>
          <a:bodyPr wrap="square" rtlCol="0">
            <a:spAutoFit/>
          </a:bodyPr>
          <a:lstStyle/>
          <a:p>
            <a:r>
              <a:rPr lang="en-US" sz="2000" b="1" dirty="0" err="1">
                <a:latin typeface="Times New Roman" pitchFamily="18" charset="0"/>
                <a:cs typeface="Times New Roman" pitchFamily="18" charset="0"/>
              </a:rPr>
              <a:t>Bài</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11</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Để </a:t>
            </a:r>
            <a:r>
              <a:rPr lang="vi-VN" sz="2000" dirty="0">
                <a:latin typeface="Times New Roman" pitchFamily="18" charset="0"/>
                <a:cs typeface="Times New Roman" pitchFamily="18" charset="0"/>
              </a:rPr>
              <a:t>đánh giá thể trạng (gầy, bình thường, thừa cân) của một người, người ta dùng chỉ số BMI (Body Mass Index). Chỉ số BMI được tính dựa trên chiều cao và cân nặng theo công thức sau</a:t>
            </a:r>
            <a:r>
              <a:rPr lang="vi-V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SG"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vi-VN" sz="2000" dirty="0" smtClean="0">
                <a:latin typeface="Times New Roman" pitchFamily="18" charset="0"/>
                <a:cs typeface="Times New Roman" pitchFamily="18" charset="0"/>
              </a:rPr>
              <a:t>Hạnh </a:t>
            </a:r>
            <a:r>
              <a:rPr lang="vi-VN" sz="2000" dirty="0">
                <a:latin typeface="Times New Roman" pitchFamily="18" charset="0"/>
                <a:cs typeface="Times New Roman" pitchFamily="18" charset="0"/>
              </a:rPr>
              <a:t>và Phúc là hai người trưởng thành đang cần xác định thể trạng của mình.</a:t>
            </a:r>
            <a:endParaRPr lang="en-SG" sz="2000" dirty="0">
              <a:latin typeface="Times New Roman" pitchFamily="18" charset="0"/>
              <a:cs typeface="Times New Roman" pitchFamily="18" charset="0"/>
            </a:endParaRPr>
          </a:p>
          <a:p>
            <a:r>
              <a:rPr lang="vi-VN" sz="2000" dirty="0">
                <a:latin typeface="Times New Roman" pitchFamily="18" charset="0"/>
                <a:cs typeface="Times New Roman" pitchFamily="18" charset="0"/>
              </a:rPr>
              <a:t>a) Hạnh cân nặng 50kg và cao 1,63m. Hãy cho </a:t>
            </a:r>
            <a:r>
              <a:rPr lang="en-SG" sz="2000" dirty="0" err="1">
                <a:latin typeface="Times New Roman" pitchFamily="18" charset="0"/>
                <a:cs typeface="Times New Roman" pitchFamily="18" charset="0"/>
              </a:rPr>
              <a:t>biết</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phân</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loại</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theo</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chỉ</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số</a:t>
            </a:r>
            <a:r>
              <a:rPr lang="en-SG" sz="2000" dirty="0">
                <a:latin typeface="Times New Roman" pitchFamily="18" charset="0"/>
                <a:cs typeface="Times New Roman" pitchFamily="18" charset="0"/>
              </a:rPr>
              <a:t> BMI </a:t>
            </a:r>
            <a:r>
              <a:rPr lang="en-SG" sz="2000" dirty="0" err="1">
                <a:latin typeface="Times New Roman" pitchFamily="18" charset="0"/>
                <a:cs typeface="Times New Roman" pitchFamily="18" charset="0"/>
              </a:rPr>
              <a:t>của</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Hạnh</a:t>
            </a:r>
            <a:r>
              <a:rPr lang="en-SG" sz="2000" dirty="0">
                <a:latin typeface="Times New Roman" pitchFamily="18" charset="0"/>
                <a:cs typeface="Times New Roman" pitchFamily="18" charset="0"/>
              </a:rPr>
              <a:t>?</a:t>
            </a:r>
          </a:p>
          <a:p>
            <a:r>
              <a:rPr lang="en-SG" sz="2000" dirty="0">
                <a:latin typeface="Times New Roman" pitchFamily="18" charset="0"/>
                <a:cs typeface="Times New Roman" pitchFamily="18" charset="0"/>
              </a:rPr>
              <a:t>b) </a:t>
            </a:r>
            <a:r>
              <a:rPr lang="en-SG" sz="2000" dirty="0" err="1">
                <a:latin typeface="Times New Roman" pitchFamily="18" charset="0"/>
                <a:cs typeface="Times New Roman" pitchFamily="18" charset="0"/>
              </a:rPr>
              <a:t>Phúc</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cao</a:t>
            </a:r>
            <a:r>
              <a:rPr lang="en-SG" sz="2000" dirty="0">
                <a:latin typeface="Times New Roman" pitchFamily="18" charset="0"/>
                <a:cs typeface="Times New Roman" pitchFamily="18" charset="0"/>
              </a:rPr>
              <a:t> 1,73m </a:t>
            </a:r>
            <a:r>
              <a:rPr lang="en-SG" sz="2000" dirty="0" err="1">
                <a:latin typeface="Times New Roman" pitchFamily="18" charset="0"/>
                <a:cs typeface="Times New Roman" pitchFamily="18" charset="0"/>
              </a:rPr>
              <a:t>thì</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cân</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nặng</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trong</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khoảng</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nào</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để</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chỉ</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số</a:t>
            </a:r>
            <a:r>
              <a:rPr lang="en-SG" sz="2000" dirty="0">
                <a:latin typeface="Times New Roman" pitchFamily="18" charset="0"/>
                <a:cs typeface="Times New Roman" pitchFamily="18" charset="0"/>
              </a:rPr>
              <a:t> BMI </a:t>
            </a:r>
            <a:r>
              <a:rPr lang="en-SG" sz="2000" dirty="0" err="1">
                <a:latin typeface="Times New Roman" pitchFamily="18" charset="0"/>
                <a:cs typeface="Times New Roman" pitchFamily="18" charset="0"/>
              </a:rPr>
              <a:t>của</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Phúc</a:t>
            </a:r>
            <a:r>
              <a:rPr lang="en-SG" sz="2000" dirty="0">
                <a:latin typeface="Times New Roman" pitchFamily="18" charset="0"/>
                <a:cs typeface="Times New Roman" pitchFamily="18" charset="0"/>
              </a:rPr>
              <a:t> ở </a:t>
            </a:r>
            <a:r>
              <a:rPr lang="en-SG" sz="2000" dirty="0" err="1">
                <a:latin typeface="Times New Roman" pitchFamily="18" charset="0"/>
                <a:cs typeface="Times New Roman" pitchFamily="18" charset="0"/>
              </a:rPr>
              <a:t>mức</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bình</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thường</a:t>
            </a:r>
            <a:r>
              <a:rPr lang="en-SG" sz="2000" dirty="0">
                <a:latin typeface="Times New Roman" pitchFamily="18" charset="0"/>
                <a:cs typeface="Times New Roman" pitchFamily="18" charset="0"/>
              </a:rPr>
              <a:t>? (l</a:t>
            </a:r>
            <a:r>
              <a:rPr lang="en-US" sz="2000" dirty="0" err="1">
                <a:latin typeface="Times New Roman" pitchFamily="18" charset="0"/>
                <a:cs typeface="Times New Roman" pitchFamily="18" charset="0"/>
              </a:rPr>
              <a:t>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a:t>
            </a:r>
            <a:endParaRPr lang="en-SG" sz="2000" dirty="0">
              <a:latin typeface="Times New Roman" pitchFamily="18"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5" name="Object 4"/>
          <p:cNvGraphicFramePr>
            <a:graphicFrameLocks noChangeAspect="1"/>
          </p:cNvGraphicFramePr>
          <p:nvPr>
            <p:extLst>
              <p:ext uri="{D42A27DB-BD31-4B8C-83A1-F6EECF244321}">
                <p14:modId xmlns:p14="http://schemas.microsoft.com/office/powerpoint/2010/main" val="1558902322"/>
              </p:ext>
            </p:extLst>
          </p:nvPr>
        </p:nvGraphicFramePr>
        <p:xfrm>
          <a:off x="1767646" y="1692115"/>
          <a:ext cx="4809000" cy="3058052"/>
        </p:xfrm>
        <a:graphic>
          <a:graphicData uri="http://schemas.openxmlformats.org/presentationml/2006/ole">
            <mc:AlternateContent xmlns:mc="http://schemas.openxmlformats.org/markup-compatibility/2006">
              <mc:Choice xmlns:v="urn:schemas-microsoft-com:vml" Requires="v">
                <p:oleObj spid="_x0000_s87053" name="Bitmap Image" r:id="rId3" imgW="4046571" imgH="2575238" progId="Paint.Picture">
                  <p:embed/>
                </p:oleObj>
              </mc:Choice>
              <mc:Fallback>
                <p:oleObj name="Bitmap Image" r:id="rId3" imgW="4046571" imgH="2575238"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646" y="1692115"/>
                        <a:ext cx="4809000" cy="3058052"/>
                      </a:xfrm>
                      <a:prstGeom prst="rect">
                        <a:avLst/>
                      </a:prstGeom>
                      <a:noFill/>
                    </p:spPr>
                  </p:pic>
                </p:oleObj>
              </mc:Fallback>
            </mc:AlternateContent>
          </a:graphicData>
        </a:graphic>
      </p:graphicFrame>
    </p:spTree>
    <p:extLst>
      <p:ext uri="{BB962C8B-B14F-4D97-AF65-F5344CB8AC3E}">
        <p14:creationId xmlns:p14="http://schemas.microsoft.com/office/powerpoint/2010/main" val="2494236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7" name="Rectangle 19"/>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Rectangle 13"/>
          <p:cNvSpPr/>
          <p:nvPr/>
        </p:nvSpPr>
        <p:spPr>
          <a:xfrm>
            <a:off x="1644554" y="36030"/>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88023" y="1002323"/>
            <a:ext cx="7754815" cy="369332"/>
          </a:xfrm>
          <a:prstGeom prst="rect">
            <a:avLst/>
          </a:prstGeom>
          <a:noFill/>
        </p:spPr>
        <p:txBody>
          <a:bodyPr wrap="square" rtlCol="0">
            <a:spAutoFit/>
          </a:bodyPr>
          <a:lstStyle/>
          <a:p>
            <a:endParaRPr lang="en-SG" dirty="0"/>
          </a:p>
        </p:txBody>
      </p:sp>
      <p:pic>
        <p:nvPicPr>
          <p:cNvPr id="90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52" y="906340"/>
            <a:ext cx="756285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74" y="3369652"/>
            <a:ext cx="7548928" cy="334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11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wheel(1)">
                                      <p:cBhvr>
                                        <p:cTn id="7" dur="2000"/>
                                        <p:tgtEl>
                                          <p:spTgt spid="901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0116"/>
                                        </p:tgtEl>
                                        <p:attrNameLst>
                                          <p:attrName>style.visibility</p:attrName>
                                        </p:attrNameLst>
                                      </p:cBhvr>
                                      <p:to>
                                        <p:strVal val="visible"/>
                                      </p:to>
                                    </p:set>
                                    <p:anim calcmode="lin" valueType="num">
                                      <p:cBhvr>
                                        <p:cTn id="12" dur="500" fill="hold"/>
                                        <p:tgtEl>
                                          <p:spTgt spid="90116"/>
                                        </p:tgtEl>
                                        <p:attrNameLst>
                                          <p:attrName>ppt_w</p:attrName>
                                        </p:attrNameLst>
                                      </p:cBhvr>
                                      <p:tavLst>
                                        <p:tav tm="0">
                                          <p:val>
                                            <p:fltVal val="0"/>
                                          </p:val>
                                        </p:tav>
                                        <p:tav tm="100000">
                                          <p:val>
                                            <p:strVal val="#ppt_w"/>
                                          </p:val>
                                        </p:tav>
                                      </p:tavLst>
                                    </p:anim>
                                    <p:anim calcmode="lin" valueType="num">
                                      <p:cBhvr>
                                        <p:cTn id="13" dur="500" fill="hold"/>
                                        <p:tgtEl>
                                          <p:spTgt spid="90116"/>
                                        </p:tgtEl>
                                        <p:attrNameLst>
                                          <p:attrName>ppt_h</p:attrName>
                                        </p:attrNameLst>
                                      </p:cBhvr>
                                      <p:tavLst>
                                        <p:tav tm="0">
                                          <p:val>
                                            <p:fltVal val="0"/>
                                          </p:val>
                                        </p:tav>
                                        <p:tav tm="100000">
                                          <p:val>
                                            <p:strVal val="#ppt_h"/>
                                          </p:val>
                                        </p:tav>
                                      </p:tavLst>
                                    </p:anim>
                                    <p:animEffect transition="in" filter="fade">
                                      <p:cBhvr>
                                        <p:cTn id="14"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3300" y="127605"/>
            <a:ext cx="2057400" cy="4154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defRPr/>
            </a:pPr>
            <a:r>
              <a:rPr lang="en-US" sz="2100" b="1" dirty="0">
                <a:solidFill>
                  <a:srgbClr val="FF0000"/>
                </a:solidFill>
              </a:rPr>
              <a:t>DẶN DÒ</a:t>
            </a:r>
          </a:p>
        </p:txBody>
      </p:sp>
      <p:pic>
        <p:nvPicPr>
          <p:cNvPr id="37892" name="Content Placeholder 5" descr="Thank-You-Free-PNG-Image.png"/>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436930" y="2785886"/>
            <a:ext cx="3508140" cy="2502252"/>
          </a:xfrm>
        </p:spPr>
      </p:pic>
      <p:sp>
        <p:nvSpPr>
          <p:cNvPr id="37893" name="Text Box 2"/>
          <p:cNvSpPr txBox="1">
            <a:spLocks noChangeArrowheads="1"/>
          </p:cNvSpPr>
          <p:nvPr/>
        </p:nvSpPr>
        <p:spPr bwMode="auto">
          <a:xfrm>
            <a:off x="1698557" y="1058234"/>
            <a:ext cx="639365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342900" indent="-342900">
              <a:spcBef>
                <a:spcPct val="50000"/>
              </a:spcBef>
              <a:buFontTx/>
              <a:buChar char="-"/>
            </a:pPr>
            <a:r>
              <a:rPr lang="en-US" altLang="en-US" sz="2100" b="1" dirty="0" err="1">
                <a:latin typeface="Times New Roman" panose="02020603050405020304" pitchFamily="18" charset="0"/>
              </a:rPr>
              <a:t>Nắm</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vững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nội</a:t>
            </a:r>
            <a:r>
              <a:rPr lang="en-US" altLang="en-US" sz="2100" b="1" dirty="0">
                <a:latin typeface="Times New Roman" panose="02020603050405020304" pitchFamily="18" charset="0"/>
              </a:rPr>
              <a:t> dung </a:t>
            </a:r>
            <a:r>
              <a:rPr lang="en-US" altLang="en-US" sz="2100" b="1" dirty="0" err="1">
                <a:latin typeface="Times New Roman" panose="02020603050405020304" pitchFamily="18" charset="0"/>
              </a:rPr>
              <a:t>kiến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thức</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chương</a:t>
            </a:r>
            <a:r>
              <a:rPr lang="en-US" altLang="en-US" sz="2100" b="1" dirty="0">
                <a:latin typeface="Times New Roman" panose="02020603050405020304" pitchFamily="18" charset="0"/>
              </a:rPr>
              <a:t> </a:t>
            </a:r>
            <a:r>
              <a:rPr lang="en-US" altLang="en-US" sz="2100" b="1" dirty="0" smtClean="0">
                <a:latin typeface="Times New Roman" panose="02020603050405020304" pitchFamily="18" charset="0"/>
              </a:rPr>
              <a:t>II</a:t>
            </a:r>
            <a:r>
              <a:rPr lang="en-US" altLang="en-US" sz="2100" b="1" dirty="0">
                <a:latin typeface="Times New Roman" panose="02020603050405020304" pitchFamily="18" charset="0"/>
              </a:rPr>
              <a:t>: </a:t>
            </a:r>
            <a:r>
              <a:rPr lang="en-US" altLang="en-US" sz="2100" b="1" dirty="0" err="1" smtClean="0">
                <a:latin typeface="Times New Roman" panose="02020603050405020304" pitchFamily="18" charset="0"/>
              </a:rPr>
              <a:t>Số</a:t>
            </a:r>
            <a:r>
              <a:rPr lang="en-US" altLang="en-US" sz="2100" b="1" dirty="0" smtClean="0">
                <a:latin typeface="Times New Roman" panose="02020603050405020304" pitchFamily="18" charset="0"/>
              </a:rPr>
              <a:t> </a:t>
            </a:r>
            <a:r>
              <a:rPr lang="en-US" altLang="en-US" sz="2100" b="1" dirty="0" err="1" smtClean="0">
                <a:latin typeface="Times New Roman" panose="02020603050405020304" pitchFamily="18" charset="0"/>
              </a:rPr>
              <a:t>thực</a:t>
            </a:r>
            <a:r>
              <a:rPr lang="en-US" altLang="en-US" sz="2100" b="1" dirty="0" smtClean="0">
                <a:latin typeface="Times New Roman" panose="02020603050405020304" pitchFamily="18" charset="0"/>
              </a:rPr>
              <a:t>.</a:t>
            </a:r>
            <a:endParaRPr lang="en-US" altLang="en-US" sz="2100" b="1" dirty="0">
              <a:latin typeface="Times New Roman" panose="02020603050405020304" pitchFamily="18" charset="0"/>
            </a:endParaRPr>
          </a:p>
          <a:p>
            <a:pPr marL="342900" indent="-342900">
              <a:spcBef>
                <a:spcPct val="50000"/>
              </a:spcBef>
              <a:buFontTx/>
              <a:buChar char="-"/>
            </a:pPr>
            <a:r>
              <a:rPr lang="en-US" altLang="en-US" sz="2100" b="1" dirty="0" err="1">
                <a:latin typeface="Times New Roman" panose="02020603050405020304" pitchFamily="18" charset="0"/>
              </a:rPr>
              <a:t>Bài</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tập</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về</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nhà</a:t>
            </a:r>
            <a:r>
              <a:rPr lang="en-US" altLang="en-US" sz="2100" b="1" dirty="0">
                <a:latin typeface="Times New Roman" panose="02020603050405020304" pitchFamily="18" charset="0"/>
              </a:rPr>
              <a:t>: </a:t>
            </a:r>
            <a:r>
              <a:rPr lang="en-US" altLang="en-US" sz="2100" b="1" dirty="0" err="1">
                <a:solidFill>
                  <a:srgbClr val="FF0000"/>
                </a:solidFill>
                <a:latin typeface="Times New Roman" panose="02020603050405020304" pitchFamily="18" charset="0"/>
              </a:rPr>
              <a:t>Bài</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tập</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trong</a:t>
            </a:r>
            <a:r>
              <a:rPr lang="en-US" altLang="en-US" sz="2100" b="1" dirty="0">
                <a:solidFill>
                  <a:srgbClr val="FF0000"/>
                </a:solidFill>
                <a:latin typeface="Times New Roman" panose="02020603050405020304" pitchFamily="18" charset="0"/>
              </a:rPr>
              <a:t> </a:t>
            </a:r>
            <a:r>
              <a:rPr lang="en-US" altLang="en-US" sz="2100" b="1" dirty="0" err="1" smtClean="0">
                <a:solidFill>
                  <a:srgbClr val="FF0000"/>
                </a:solidFill>
                <a:latin typeface="Times New Roman" panose="02020603050405020304" pitchFamily="18" charset="0"/>
              </a:rPr>
              <a:t>phiếu</a:t>
            </a:r>
            <a:r>
              <a:rPr lang="en-US" altLang="en-US" sz="2100" b="1" dirty="0" smtClean="0">
                <a:solidFill>
                  <a:srgbClr val="FF0000"/>
                </a:solidFill>
                <a:latin typeface="Times New Roman" panose="02020603050405020304" pitchFamily="18" charset="0"/>
              </a:rPr>
              <a:t> </a:t>
            </a:r>
            <a:r>
              <a:rPr lang="en-US" altLang="en-US" sz="2100" b="1" dirty="0" err="1" smtClean="0">
                <a:solidFill>
                  <a:srgbClr val="FF0000"/>
                </a:solidFill>
                <a:latin typeface="Times New Roman" panose="02020603050405020304" pitchFamily="18" charset="0"/>
              </a:rPr>
              <a:t>bài</a:t>
            </a:r>
            <a:r>
              <a:rPr lang="en-US" altLang="en-US" sz="2100" b="1" dirty="0" smtClean="0">
                <a:solidFill>
                  <a:srgbClr val="FF0000"/>
                </a:solidFill>
                <a:latin typeface="Times New Roman" panose="02020603050405020304" pitchFamily="18" charset="0"/>
              </a:rPr>
              <a:t> </a:t>
            </a:r>
            <a:r>
              <a:rPr lang="en-US" altLang="en-US" sz="2100" b="1" dirty="0" err="1" smtClean="0">
                <a:solidFill>
                  <a:srgbClr val="FF0000"/>
                </a:solidFill>
                <a:latin typeface="Times New Roman" panose="02020603050405020304" pitchFamily="18" charset="0"/>
              </a:rPr>
              <a:t>tập</a:t>
            </a:r>
            <a:r>
              <a:rPr lang="en-US" altLang="en-US" sz="2100" b="1" dirty="0" smtClean="0">
                <a:solidFill>
                  <a:srgbClr val="FF0000"/>
                </a:solidFill>
                <a:latin typeface="Times New Roman" panose="02020603050405020304" pitchFamily="18" charset="0"/>
              </a:rPr>
              <a:t>.</a:t>
            </a:r>
            <a:endParaRPr lang="en-US" altLang="en-US" sz="21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4250829033"/>
      </p:ext>
    </p:extLst>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85" name="AutoShape 13"/>
          <p:cNvSpPr>
            <a:spLocks noChangeArrowheads="1"/>
          </p:cNvSpPr>
          <p:nvPr/>
        </p:nvSpPr>
        <p:spPr bwMode="auto">
          <a:xfrm>
            <a:off x="0" y="228600"/>
            <a:ext cx="901700" cy="792163"/>
          </a:xfrm>
          <a:prstGeom prst="flowChartPreparation">
            <a:avLst/>
          </a:prstGeom>
          <a:gradFill rotWithShape="1">
            <a:gsLst>
              <a:gs pos="0">
                <a:srgbClr val="CC3399"/>
              </a:gs>
              <a:gs pos="50000">
                <a:schemeClr val="bg1"/>
              </a:gs>
              <a:gs pos="100000">
                <a:srgbClr val="CC3399"/>
              </a:gs>
            </a:gsLst>
            <a:lin ang="18900000" scaled="1"/>
          </a:gradFill>
          <a:ln w="9525" algn="ctr">
            <a:solidFill>
              <a:schemeClr val="tx1"/>
            </a:solidFill>
            <a:miter lim="800000"/>
            <a:headEnd/>
            <a:tailEnd/>
          </a:ln>
          <a:effectLst/>
        </p:spPr>
        <p:txBody>
          <a:bodyPr wrap="none" anchor="ctr"/>
          <a:lstStyle/>
          <a:p>
            <a:pPr algn="ctr">
              <a:defRPr/>
            </a:pPr>
            <a:r>
              <a:rPr lang="en-US" sz="2000" b="1">
                <a:solidFill>
                  <a:srgbClr val="F30903"/>
                </a:solidFill>
                <a:latin typeface="Arial" charset="0"/>
              </a:rPr>
              <a:t>Câu 1</a:t>
            </a:r>
          </a:p>
        </p:txBody>
      </p:sp>
      <p:sp>
        <p:nvSpPr>
          <p:cNvPr id="5123" name="Text Box 16"/>
          <p:cNvSpPr txBox="1">
            <a:spLocks noChangeArrowheads="1"/>
          </p:cNvSpPr>
          <p:nvPr/>
        </p:nvSpPr>
        <p:spPr bwMode="auto">
          <a:xfrm>
            <a:off x="1219200" y="228600"/>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err="1">
                <a:solidFill>
                  <a:schemeClr val="accent6">
                    <a:lumMod val="50000"/>
                  </a:schemeClr>
                </a:solidFill>
              </a:rPr>
              <a:t>Làm</a:t>
            </a:r>
            <a:r>
              <a:rPr lang="en-US" sz="3200" b="1" dirty="0">
                <a:solidFill>
                  <a:schemeClr val="accent6">
                    <a:lumMod val="50000"/>
                  </a:schemeClr>
                </a:solidFill>
              </a:rPr>
              <a:t> </a:t>
            </a:r>
            <a:r>
              <a:rPr lang="en-US" sz="3200" b="1" dirty="0" err="1">
                <a:solidFill>
                  <a:schemeClr val="accent6">
                    <a:lumMod val="50000"/>
                  </a:schemeClr>
                </a:solidFill>
              </a:rPr>
              <a:t>tròn</a:t>
            </a:r>
            <a:r>
              <a:rPr lang="en-US" sz="3200" b="1" dirty="0">
                <a:solidFill>
                  <a:schemeClr val="accent6">
                    <a:lumMod val="50000"/>
                  </a:schemeClr>
                </a:solidFill>
              </a:rPr>
              <a:t> </a:t>
            </a:r>
            <a:r>
              <a:rPr lang="en-US" sz="3200" b="1" dirty="0" err="1">
                <a:solidFill>
                  <a:schemeClr val="accent6">
                    <a:lumMod val="50000"/>
                  </a:schemeClr>
                </a:solidFill>
              </a:rPr>
              <a:t>số</a:t>
            </a:r>
            <a:r>
              <a:rPr lang="en-US" sz="3200" b="1" dirty="0">
                <a:solidFill>
                  <a:schemeClr val="accent6">
                    <a:lumMod val="50000"/>
                  </a:schemeClr>
                </a:solidFill>
              </a:rPr>
              <a:t> </a:t>
            </a:r>
            <a:r>
              <a:rPr lang="en-US" sz="3200" b="1" dirty="0" err="1">
                <a:solidFill>
                  <a:schemeClr val="accent6">
                    <a:lumMod val="50000"/>
                  </a:schemeClr>
                </a:solidFill>
              </a:rPr>
              <a:t>đến</a:t>
            </a:r>
            <a:r>
              <a:rPr lang="en-US" sz="3200" b="1" dirty="0">
                <a:solidFill>
                  <a:schemeClr val="accent6">
                    <a:lumMod val="50000"/>
                  </a:schemeClr>
                </a:solidFill>
              </a:rPr>
              <a:t> </a:t>
            </a:r>
            <a:r>
              <a:rPr lang="en-US" sz="3200" b="1" dirty="0" err="1">
                <a:solidFill>
                  <a:schemeClr val="accent6">
                    <a:lumMod val="50000"/>
                  </a:schemeClr>
                </a:solidFill>
              </a:rPr>
              <a:t>chữ</a:t>
            </a:r>
            <a:r>
              <a:rPr lang="en-US" sz="3200" b="1" dirty="0">
                <a:solidFill>
                  <a:schemeClr val="accent6">
                    <a:lumMod val="50000"/>
                  </a:schemeClr>
                </a:solidFill>
              </a:rPr>
              <a:t> </a:t>
            </a:r>
            <a:r>
              <a:rPr lang="en-US" sz="3200" b="1" dirty="0" err="1">
                <a:solidFill>
                  <a:schemeClr val="accent6">
                    <a:lumMod val="50000"/>
                  </a:schemeClr>
                </a:solidFill>
              </a:rPr>
              <a:t>số</a:t>
            </a:r>
            <a:r>
              <a:rPr lang="en-US" sz="3200" b="1" dirty="0">
                <a:solidFill>
                  <a:schemeClr val="accent6">
                    <a:lumMod val="50000"/>
                  </a:schemeClr>
                </a:solidFill>
              </a:rPr>
              <a:t> </a:t>
            </a:r>
            <a:r>
              <a:rPr lang="en-US" sz="3200" b="1" dirty="0" err="1">
                <a:solidFill>
                  <a:schemeClr val="accent6">
                    <a:lumMod val="50000"/>
                  </a:schemeClr>
                </a:solidFill>
              </a:rPr>
              <a:t>thập</a:t>
            </a:r>
            <a:r>
              <a:rPr lang="en-US" sz="3200" b="1" dirty="0">
                <a:solidFill>
                  <a:schemeClr val="accent6">
                    <a:lumMod val="50000"/>
                  </a:schemeClr>
                </a:solidFill>
              </a:rPr>
              <a:t> </a:t>
            </a:r>
            <a:r>
              <a:rPr lang="en-US" sz="3200" b="1" dirty="0" err="1">
                <a:solidFill>
                  <a:schemeClr val="accent6">
                    <a:lumMod val="50000"/>
                  </a:schemeClr>
                </a:solidFill>
              </a:rPr>
              <a:t>phân</a:t>
            </a:r>
            <a:r>
              <a:rPr lang="en-US" sz="3200" b="1" dirty="0">
                <a:solidFill>
                  <a:schemeClr val="accent6">
                    <a:lumMod val="50000"/>
                  </a:schemeClr>
                </a:solidFill>
              </a:rPr>
              <a:t> </a:t>
            </a:r>
            <a:r>
              <a:rPr lang="en-US" sz="3200" b="1" dirty="0" err="1">
                <a:solidFill>
                  <a:schemeClr val="accent6">
                    <a:lumMod val="50000"/>
                  </a:schemeClr>
                </a:solidFill>
              </a:rPr>
              <a:t>thứ</a:t>
            </a:r>
            <a:r>
              <a:rPr lang="en-US" sz="3200" b="1" dirty="0">
                <a:solidFill>
                  <a:schemeClr val="accent6">
                    <a:lumMod val="50000"/>
                  </a:schemeClr>
                </a:solidFill>
              </a:rPr>
              <a:t> </a:t>
            </a:r>
            <a:r>
              <a:rPr lang="en-US" sz="3200" b="1" dirty="0" err="1" smtClean="0">
                <a:solidFill>
                  <a:schemeClr val="accent6">
                    <a:lumMod val="50000"/>
                  </a:schemeClr>
                </a:solidFill>
              </a:rPr>
              <a:t>hai</a:t>
            </a:r>
            <a:r>
              <a:rPr lang="en-US" altLang="en-US" sz="3200" b="1" dirty="0" smtClean="0">
                <a:solidFill>
                  <a:schemeClr val="accent6">
                    <a:lumMod val="50000"/>
                  </a:schemeClr>
                </a:solidFill>
              </a:rPr>
              <a:t>: </a:t>
            </a:r>
            <a:endParaRPr lang="en-US" altLang="en-US" sz="3200" b="1" dirty="0">
              <a:solidFill>
                <a:schemeClr val="accent6">
                  <a:lumMod val="50000"/>
                </a:schemeClr>
              </a:solidFill>
            </a:endParaRPr>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123" y="1305818"/>
            <a:ext cx="18002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699" y="2501065"/>
            <a:ext cx="26003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2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additive="base">
                                        <p:cTn id="7" dur="500" fill="hold"/>
                                        <p:tgtEl>
                                          <p:spTgt spid="78851"/>
                                        </p:tgtEl>
                                        <p:attrNameLst>
                                          <p:attrName>ppt_x</p:attrName>
                                        </p:attrNameLst>
                                      </p:cBhvr>
                                      <p:tavLst>
                                        <p:tav tm="0">
                                          <p:val>
                                            <p:strVal val="#ppt_x"/>
                                          </p:val>
                                        </p:tav>
                                        <p:tav tm="100000">
                                          <p:val>
                                            <p:strVal val="#ppt_x"/>
                                          </p:val>
                                        </p:tav>
                                      </p:tavLst>
                                    </p:anim>
                                    <p:anim calcmode="lin" valueType="num">
                                      <p:cBhvr additive="base">
                                        <p:cTn id="8" dur="500" fill="hold"/>
                                        <p:tgtEl>
                                          <p:spTgt spid="788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5" name="AutoShape 9"/>
          <p:cNvSpPr>
            <a:spLocks noChangeArrowheads="1"/>
          </p:cNvSpPr>
          <p:nvPr/>
        </p:nvSpPr>
        <p:spPr bwMode="auto">
          <a:xfrm>
            <a:off x="152400" y="304800"/>
            <a:ext cx="901700" cy="792163"/>
          </a:xfrm>
          <a:prstGeom prst="flowChartPreparation">
            <a:avLst/>
          </a:prstGeom>
          <a:gradFill rotWithShape="1">
            <a:gsLst>
              <a:gs pos="0">
                <a:srgbClr val="CC3399"/>
              </a:gs>
              <a:gs pos="50000">
                <a:schemeClr val="bg1"/>
              </a:gs>
              <a:gs pos="100000">
                <a:srgbClr val="CC3399"/>
              </a:gs>
            </a:gsLst>
            <a:lin ang="18900000" scaled="1"/>
          </a:gradFill>
          <a:ln w="9525" algn="ctr">
            <a:solidFill>
              <a:schemeClr val="tx1"/>
            </a:solidFill>
            <a:miter lim="800000"/>
            <a:headEnd/>
            <a:tailEnd/>
          </a:ln>
          <a:effectLst/>
        </p:spPr>
        <p:txBody>
          <a:bodyPr wrap="none" anchor="ctr"/>
          <a:lstStyle/>
          <a:p>
            <a:pPr algn="ctr">
              <a:defRPr/>
            </a:pPr>
            <a:r>
              <a:rPr lang="en-US" sz="2000" b="1">
                <a:solidFill>
                  <a:srgbClr val="F30903"/>
                </a:solidFill>
                <a:latin typeface="Arial" charset="0"/>
              </a:rPr>
              <a:t>Câu 2</a:t>
            </a:r>
          </a:p>
        </p:txBody>
      </p:sp>
      <p:sp>
        <p:nvSpPr>
          <p:cNvPr id="6148" name="Text Box 17"/>
          <p:cNvSpPr txBox="1">
            <a:spLocks noChangeArrowheads="1"/>
          </p:cNvSpPr>
          <p:nvPr/>
        </p:nvSpPr>
        <p:spPr bwMode="auto">
          <a:xfrm>
            <a:off x="826919" y="1259305"/>
            <a:ext cx="83170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err="1">
                <a:solidFill>
                  <a:schemeClr val="accent6">
                    <a:lumMod val="50000"/>
                  </a:schemeClr>
                </a:solidFill>
              </a:rPr>
              <a:t>Làm</a:t>
            </a:r>
            <a:r>
              <a:rPr lang="en-US" sz="3200" b="1" dirty="0">
                <a:solidFill>
                  <a:schemeClr val="accent6">
                    <a:lumMod val="50000"/>
                  </a:schemeClr>
                </a:solidFill>
              </a:rPr>
              <a:t> </a:t>
            </a:r>
            <a:r>
              <a:rPr lang="en-US" sz="3200" b="1" dirty="0" err="1">
                <a:solidFill>
                  <a:schemeClr val="accent6">
                    <a:lumMod val="50000"/>
                  </a:schemeClr>
                </a:solidFill>
              </a:rPr>
              <a:t>tròn</a:t>
            </a:r>
            <a:r>
              <a:rPr lang="en-US" sz="3200" b="1" dirty="0">
                <a:solidFill>
                  <a:schemeClr val="accent6">
                    <a:lumMod val="50000"/>
                  </a:schemeClr>
                </a:solidFill>
              </a:rPr>
              <a:t> </a:t>
            </a:r>
            <a:r>
              <a:rPr lang="en-US" sz="3200" b="1" dirty="0" err="1">
                <a:solidFill>
                  <a:schemeClr val="accent6">
                    <a:lumMod val="50000"/>
                  </a:schemeClr>
                </a:solidFill>
              </a:rPr>
              <a:t>số</a:t>
            </a:r>
            <a:r>
              <a:rPr lang="en-US" sz="3200" b="1" dirty="0">
                <a:solidFill>
                  <a:schemeClr val="accent6">
                    <a:lumMod val="50000"/>
                  </a:schemeClr>
                </a:solidFill>
              </a:rPr>
              <a:t> </a:t>
            </a:r>
            <a:r>
              <a:rPr lang="en-US" sz="3200" b="1" dirty="0" err="1">
                <a:solidFill>
                  <a:schemeClr val="accent6">
                    <a:lumMod val="50000"/>
                  </a:schemeClr>
                </a:solidFill>
              </a:rPr>
              <a:t>sau</a:t>
            </a:r>
            <a:r>
              <a:rPr lang="en-US" sz="3200" b="1" dirty="0">
                <a:solidFill>
                  <a:schemeClr val="accent6">
                    <a:lumMod val="50000"/>
                  </a:schemeClr>
                </a:solidFill>
              </a:rPr>
              <a:t> </a:t>
            </a:r>
            <a:r>
              <a:rPr lang="en-US" sz="3200" b="1" dirty="0" err="1">
                <a:solidFill>
                  <a:schemeClr val="accent6">
                    <a:lumMod val="50000"/>
                  </a:schemeClr>
                </a:solidFill>
              </a:rPr>
              <a:t>đến</a:t>
            </a:r>
            <a:r>
              <a:rPr lang="en-US" sz="3200" b="1" dirty="0">
                <a:solidFill>
                  <a:schemeClr val="accent6">
                    <a:lumMod val="50000"/>
                  </a:schemeClr>
                </a:solidFill>
              </a:rPr>
              <a:t> </a:t>
            </a:r>
            <a:r>
              <a:rPr lang="en-US" sz="3200" b="1" dirty="0" err="1">
                <a:solidFill>
                  <a:schemeClr val="accent6">
                    <a:lumMod val="50000"/>
                  </a:schemeClr>
                </a:solidFill>
              </a:rPr>
              <a:t>hàng</a:t>
            </a:r>
            <a:r>
              <a:rPr lang="en-US" sz="3200" b="1" dirty="0">
                <a:solidFill>
                  <a:schemeClr val="accent6">
                    <a:lumMod val="50000"/>
                  </a:schemeClr>
                </a:solidFill>
              </a:rPr>
              <a:t> </a:t>
            </a:r>
            <a:r>
              <a:rPr lang="en-US" sz="3200" b="1" dirty="0" err="1">
                <a:solidFill>
                  <a:schemeClr val="accent6">
                    <a:lumMod val="50000"/>
                  </a:schemeClr>
                </a:solidFill>
              </a:rPr>
              <a:t>trăm</a:t>
            </a:r>
            <a:r>
              <a:rPr lang="en-US" sz="3200" b="1" dirty="0">
                <a:solidFill>
                  <a:schemeClr val="accent6">
                    <a:lumMod val="50000"/>
                  </a:schemeClr>
                </a:solidFill>
              </a:rPr>
              <a:t>: 3 000π</a:t>
            </a:r>
            <a:endParaRPr lang="en-US" altLang="en-US" sz="3200" b="1" dirty="0">
              <a:solidFill>
                <a:schemeClr val="accent6">
                  <a:lumMod val="50000"/>
                </a:schemeClr>
              </a:solidFill>
            </a:endParaRPr>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19" y="2330116"/>
            <a:ext cx="58959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43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1000" fill="hold"/>
                                        <p:tgtEl>
                                          <p:spTgt spid="79874"/>
                                        </p:tgtEl>
                                        <p:attrNameLst>
                                          <p:attrName>ppt_w</p:attrName>
                                        </p:attrNameLst>
                                      </p:cBhvr>
                                      <p:tavLst>
                                        <p:tav tm="0">
                                          <p:val>
                                            <p:fltVal val="0"/>
                                          </p:val>
                                        </p:tav>
                                        <p:tav tm="100000">
                                          <p:val>
                                            <p:strVal val="#ppt_w"/>
                                          </p:val>
                                        </p:tav>
                                      </p:tavLst>
                                    </p:anim>
                                    <p:anim calcmode="lin" valueType="num">
                                      <p:cBhvr>
                                        <p:cTn id="8" dur="1000" fill="hold"/>
                                        <p:tgtEl>
                                          <p:spTgt spid="79874"/>
                                        </p:tgtEl>
                                        <p:attrNameLst>
                                          <p:attrName>ppt_h</p:attrName>
                                        </p:attrNameLst>
                                      </p:cBhvr>
                                      <p:tavLst>
                                        <p:tav tm="0">
                                          <p:val>
                                            <p:fltVal val="0"/>
                                          </p:val>
                                        </p:tav>
                                        <p:tav tm="100000">
                                          <p:val>
                                            <p:strVal val="#ppt_h"/>
                                          </p:val>
                                        </p:tav>
                                      </p:tavLst>
                                    </p:anim>
                                    <p:anim calcmode="lin" valueType="num">
                                      <p:cBhvr>
                                        <p:cTn id="9" dur="1000" fill="hold"/>
                                        <p:tgtEl>
                                          <p:spTgt spid="79874"/>
                                        </p:tgtEl>
                                        <p:attrNameLst>
                                          <p:attrName>style.rotation</p:attrName>
                                        </p:attrNameLst>
                                      </p:cBhvr>
                                      <p:tavLst>
                                        <p:tav tm="0">
                                          <p:val>
                                            <p:fltVal val="90"/>
                                          </p:val>
                                        </p:tav>
                                        <p:tav tm="100000">
                                          <p:val>
                                            <p:fltVal val="0"/>
                                          </p:val>
                                        </p:tav>
                                      </p:tavLst>
                                    </p:anim>
                                    <p:animEffect transition="in" filter="fade">
                                      <p:cBhvr>
                                        <p:cTn id="10" dur="1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5" name="AutoShape 9"/>
          <p:cNvSpPr>
            <a:spLocks noChangeArrowheads="1"/>
          </p:cNvSpPr>
          <p:nvPr/>
        </p:nvSpPr>
        <p:spPr bwMode="auto">
          <a:xfrm>
            <a:off x="152400" y="304800"/>
            <a:ext cx="901700" cy="792163"/>
          </a:xfrm>
          <a:prstGeom prst="flowChartPreparation">
            <a:avLst/>
          </a:prstGeom>
          <a:gradFill rotWithShape="1">
            <a:gsLst>
              <a:gs pos="0">
                <a:srgbClr val="CC3399"/>
              </a:gs>
              <a:gs pos="50000">
                <a:schemeClr val="bg1"/>
              </a:gs>
              <a:gs pos="100000">
                <a:srgbClr val="CC3399"/>
              </a:gs>
            </a:gsLst>
            <a:lin ang="18900000" scaled="1"/>
          </a:gradFill>
          <a:ln w="9525" algn="ctr">
            <a:solidFill>
              <a:schemeClr val="tx1"/>
            </a:solidFill>
            <a:miter lim="800000"/>
            <a:headEnd/>
            <a:tailEnd/>
          </a:ln>
          <a:effectLst/>
        </p:spPr>
        <p:txBody>
          <a:bodyPr wrap="none" anchor="ctr"/>
          <a:lstStyle/>
          <a:p>
            <a:pPr algn="ctr">
              <a:defRPr/>
            </a:pPr>
            <a:r>
              <a:rPr lang="en-US" sz="2000" b="1" dirty="0" err="1">
                <a:solidFill>
                  <a:srgbClr val="F30903"/>
                </a:solidFill>
                <a:latin typeface="Arial" charset="0"/>
              </a:rPr>
              <a:t>Câu</a:t>
            </a:r>
            <a:r>
              <a:rPr lang="en-US" sz="2000" b="1" dirty="0">
                <a:solidFill>
                  <a:srgbClr val="F30903"/>
                </a:solidFill>
                <a:latin typeface="Arial" charset="0"/>
              </a:rPr>
              <a:t> </a:t>
            </a:r>
            <a:r>
              <a:rPr lang="en-US" sz="2000" b="1" dirty="0" smtClean="0">
                <a:solidFill>
                  <a:srgbClr val="F30903"/>
                </a:solidFill>
                <a:latin typeface="Arial" charset="0"/>
              </a:rPr>
              <a:t>3</a:t>
            </a:r>
            <a:endParaRPr lang="en-US" sz="2000" b="1" dirty="0">
              <a:solidFill>
                <a:srgbClr val="F30903"/>
              </a:solidFill>
              <a:latin typeface="Arial"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275" y="2698498"/>
            <a:ext cx="5327341" cy="342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12276" y="413238"/>
            <a:ext cx="6541477" cy="2031325"/>
          </a:xfrm>
          <a:prstGeom prst="rect">
            <a:avLst/>
          </a:prstGeom>
          <a:noFill/>
        </p:spPr>
        <p:txBody>
          <a:bodyPr wrap="square" rtlCol="0">
            <a:spAutoFit/>
          </a:bodyPr>
          <a:lstStyle/>
          <a:p>
            <a:r>
              <a:rPr lang="vi-VN" dirty="0"/>
              <a:t>Đơn vị inch của tivi không phải chiều dài hay chiều rộng, mà inch được quy ước là đường chéo màn hình phần hiển thị thực (đường chéo kẻ từ góc trên xuống góc dưới của màn hình - phần hiển thị nội dung video hay phim ảnh mà </a:t>
            </a:r>
            <a:r>
              <a:rPr lang="en-US" dirty="0" err="1" smtClean="0"/>
              <a:t>chúng</a:t>
            </a:r>
            <a:r>
              <a:rPr lang="en-US" dirty="0" smtClean="0"/>
              <a:t> ta</a:t>
            </a:r>
            <a:r>
              <a:rPr lang="vi-VN" dirty="0" smtClean="0"/>
              <a:t> </a:t>
            </a:r>
            <a:r>
              <a:rPr lang="vi-VN" dirty="0"/>
              <a:t>xem). Đối với tivi màn hình cong thì kích thước màn hình tivi được tính là đường chéo liên tục theo độ cong màn hình</a:t>
            </a:r>
            <a:r>
              <a:rPr lang="vi-VN" dirty="0" smtClean="0"/>
              <a:t>.</a:t>
            </a:r>
            <a:r>
              <a:rPr lang="en-US" dirty="0" smtClean="0"/>
              <a:t> </a:t>
            </a:r>
            <a:r>
              <a:rPr lang="vi-VN" dirty="0"/>
              <a:t>Tất cả các hãng đều lấy đơn vị tính kích thước màn hình là INCH (trong đó 1 inch = 2.54 cm).</a:t>
            </a:r>
            <a:endParaRPr lang="en-SG" dirty="0"/>
          </a:p>
        </p:txBody>
      </p:sp>
    </p:spTree>
    <p:extLst>
      <p:ext uri="{BB962C8B-B14F-4D97-AF65-F5344CB8AC3E}">
        <p14:creationId xmlns:p14="http://schemas.microsoft.com/office/powerpoint/2010/main" val="2402626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5" name="AutoShape 9"/>
          <p:cNvSpPr>
            <a:spLocks noChangeArrowheads="1"/>
          </p:cNvSpPr>
          <p:nvPr/>
        </p:nvSpPr>
        <p:spPr bwMode="auto">
          <a:xfrm>
            <a:off x="152400" y="304800"/>
            <a:ext cx="901700" cy="792163"/>
          </a:xfrm>
          <a:prstGeom prst="flowChartPreparation">
            <a:avLst/>
          </a:prstGeom>
          <a:gradFill rotWithShape="1">
            <a:gsLst>
              <a:gs pos="0">
                <a:srgbClr val="CC3399"/>
              </a:gs>
              <a:gs pos="50000">
                <a:schemeClr val="bg1"/>
              </a:gs>
              <a:gs pos="100000">
                <a:srgbClr val="CC3399"/>
              </a:gs>
            </a:gsLst>
            <a:lin ang="18900000" scaled="1"/>
          </a:gradFill>
          <a:ln w="9525" algn="ctr">
            <a:solidFill>
              <a:schemeClr val="tx1"/>
            </a:solidFill>
            <a:miter lim="800000"/>
            <a:headEnd/>
            <a:tailEnd/>
          </a:ln>
          <a:effectLst/>
        </p:spPr>
        <p:txBody>
          <a:bodyPr wrap="none" anchor="ctr"/>
          <a:lstStyle/>
          <a:p>
            <a:pPr algn="ctr">
              <a:defRPr/>
            </a:pPr>
            <a:r>
              <a:rPr lang="en-US" sz="2000" b="1" dirty="0" err="1">
                <a:solidFill>
                  <a:srgbClr val="F30903"/>
                </a:solidFill>
                <a:latin typeface="Arial" charset="0"/>
              </a:rPr>
              <a:t>Câu</a:t>
            </a:r>
            <a:r>
              <a:rPr lang="en-US" sz="2000" b="1" dirty="0">
                <a:solidFill>
                  <a:srgbClr val="F30903"/>
                </a:solidFill>
                <a:latin typeface="Arial" charset="0"/>
              </a:rPr>
              <a:t> </a:t>
            </a:r>
            <a:r>
              <a:rPr lang="en-US" sz="2000" b="1" dirty="0" smtClean="0">
                <a:solidFill>
                  <a:srgbClr val="F30903"/>
                </a:solidFill>
                <a:latin typeface="Arial" charset="0"/>
              </a:rPr>
              <a:t>3</a:t>
            </a:r>
            <a:endParaRPr lang="en-US" sz="2000" b="1" dirty="0">
              <a:solidFill>
                <a:srgbClr val="F30903"/>
              </a:solidFill>
              <a:latin typeface="Arial" charset="0"/>
            </a:endParaRPr>
          </a:p>
        </p:txBody>
      </p:sp>
      <p:sp>
        <p:nvSpPr>
          <p:cNvPr id="6148" name="Text Box 17"/>
          <p:cNvSpPr txBox="1">
            <a:spLocks noChangeArrowheads="1"/>
          </p:cNvSpPr>
          <p:nvPr/>
        </p:nvSpPr>
        <p:spPr bwMode="auto">
          <a:xfrm>
            <a:off x="1239252" y="304800"/>
            <a:ext cx="773630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err="1">
                <a:solidFill>
                  <a:schemeClr val="accent6">
                    <a:lumMod val="50000"/>
                  </a:schemeClr>
                </a:solidFill>
                <a:latin typeface="Times New Roman" pitchFamily="18" charset="0"/>
                <a:cs typeface="Times New Roman" pitchFamily="18" charset="0"/>
              </a:rPr>
              <a:t>Màn</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hình</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một</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chiếc</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ti</a:t>
            </a:r>
            <a:r>
              <a:rPr lang="en-US" sz="3200" b="1" dirty="0">
                <a:solidFill>
                  <a:schemeClr val="accent6">
                    <a:lumMod val="50000"/>
                  </a:schemeClr>
                </a:solidFill>
                <a:latin typeface="Times New Roman" pitchFamily="18" charset="0"/>
                <a:cs typeface="Times New Roman" pitchFamily="18" charset="0"/>
              </a:rPr>
              <a:t> vi </a:t>
            </a:r>
            <a:r>
              <a:rPr lang="en-US" sz="3200" b="1" dirty="0" err="1">
                <a:solidFill>
                  <a:schemeClr val="accent6">
                    <a:lumMod val="50000"/>
                  </a:schemeClr>
                </a:solidFill>
                <a:latin typeface="Times New Roman" pitchFamily="18" charset="0"/>
                <a:cs typeface="Times New Roman" pitchFamily="18" charset="0"/>
              </a:rPr>
              <a:t>có</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độ</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dài</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đường</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chéo</a:t>
            </a:r>
            <a:r>
              <a:rPr lang="en-US" sz="3200" b="1" dirty="0">
                <a:solidFill>
                  <a:schemeClr val="accent6">
                    <a:lumMod val="50000"/>
                  </a:schemeClr>
                </a:solidFill>
                <a:latin typeface="Times New Roman" pitchFamily="18" charset="0"/>
                <a:cs typeface="Times New Roman" pitchFamily="18" charset="0"/>
              </a:rPr>
              <a:t> 55 inch, </a:t>
            </a:r>
            <a:r>
              <a:rPr lang="en-US" sz="3200" b="1" dirty="0" err="1">
                <a:solidFill>
                  <a:schemeClr val="accent6">
                    <a:lumMod val="50000"/>
                  </a:schemeClr>
                </a:solidFill>
                <a:latin typeface="Times New Roman" pitchFamily="18" charset="0"/>
                <a:cs typeface="Times New Roman" pitchFamily="18" charset="0"/>
              </a:rPr>
              <a:t>hãy</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tính</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độ</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dài</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đường</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chéo</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của</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ti</a:t>
            </a:r>
            <a:r>
              <a:rPr lang="en-US" sz="3200" b="1" dirty="0">
                <a:solidFill>
                  <a:schemeClr val="accent6">
                    <a:lumMod val="50000"/>
                  </a:schemeClr>
                </a:solidFill>
                <a:latin typeface="Times New Roman" pitchFamily="18" charset="0"/>
                <a:cs typeface="Times New Roman" pitchFamily="18" charset="0"/>
              </a:rPr>
              <a:t> vi </a:t>
            </a:r>
            <a:r>
              <a:rPr lang="en-US" sz="3200" b="1" dirty="0" err="1">
                <a:solidFill>
                  <a:schemeClr val="accent6">
                    <a:lumMod val="50000"/>
                  </a:schemeClr>
                </a:solidFill>
                <a:latin typeface="Times New Roman" pitchFamily="18" charset="0"/>
                <a:cs typeface="Times New Roman" pitchFamily="18" charset="0"/>
              </a:rPr>
              <a:t>này</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theo</a:t>
            </a:r>
            <a:r>
              <a:rPr lang="en-US" sz="3200" b="1" dirty="0">
                <a:solidFill>
                  <a:schemeClr val="accent6">
                    <a:lumMod val="50000"/>
                  </a:schemeClr>
                </a:solidFill>
                <a:latin typeface="Times New Roman" pitchFamily="18" charset="0"/>
                <a:cs typeface="Times New Roman" pitchFamily="18" charset="0"/>
              </a:rPr>
              <a:t> cm ( </a:t>
            </a:r>
            <a:r>
              <a:rPr lang="en-US" sz="3200" b="1" dirty="0" err="1">
                <a:solidFill>
                  <a:schemeClr val="accent6">
                    <a:lumMod val="50000"/>
                  </a:schemeClr>
                </a:solidFill>
                <a:latin typeface="Times New Roman" pitchFamily="18" charset="0"/>
                <a:cs typeface="Times New Roman" pitchFamily="18" charset="0"/>
              </a:rPr>
              <a:t>làm</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tròn</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đến</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hàng</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đơn</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vị</a:t>
            </a:r>
            <a:r>
              <a:rPr lang="en-US" sz="3200" b="1" dirty="0">
                <a:solidFill>
                  <a:schemeClr val="accent6">
                    <a:lumMod val="50000"/>
                  </a:schemeClr>
                </a:solidFill>
                <a:latin typeface="Times New Roman" pitchFamily="18" charset="0"/>
                <a:cs typeface="Times New Roman" pitchFamily="18" charset="0"/>
              </a:rPr>
              <a:t>)</a:t>
            </a:r>
            <a:endParaRPr lang="en-US" altLang="en-US" sz="3200" b="1" dirty="0">
              <a:solidFill>
                <a:schemeClr val="accent6">
                  <a:lumMod val="50000"/>
                </a:schemeClr>
              </a:solidFill>
              <a:latin typeface="Times New Roman" pitchFamily="18" charset="0"/>
              <a:cs typeface="Times New Roman" pitchFamily="18" charset="0"/>
            </a:endParaRPr>
          </a:p>
        </p:txBody>
      </p:sp>
      <p:sp>
        <p:nvSpPr>
          <p:cNvPr id="2" name="TextBox 1"/>
          <p:cNvSpPr txBox="1"/>
          <p:nvPr/>
        </p:nvSpPr>
        <p:spPr>
          <a:xfrm>
            <a:off x="1054101" y="2382239"/>
            <a:ext cx="2067168" cy="584775"/>
          </a:xfrm>
          <a:prstGeom prst="rect">
            <a:avLst/>
          </a:prstGeom>
          <a:noFill/>
        </p:spPr>
        <p:txBody>
          <a:bodyPr wrap="square" rtlCol="0">
            <a:spAutoFit/>
          </a:bodyPr>
          <a:lstStyle/>
          <a:p>
            <a:r>
              <a:rPr lang="en-US" sz="3200" b="1" dirty="0" err="1" smtClean="0"/>
              <a:t>Trả</a:t>
            </a:r>
            <a:r>
              <a:rPr lang="en-US" sz="3200" b="1" dirty="0" smtClean="0"/>
              <a:t>  </a:t>
            </a:r>
            <a:r>
              <a:rPr lang="en-US" sz="3200" b="1" dirty="0" err="1" smtClean="0"/>
              <a:t>lời</a:t>
            </a:r>
            <a:r>
              <a:rPr lang="en-US" sz="3200" b="1" dirty="0" smtClean="0"/>
              <a:t>:</a:t>
            </a:r>
            <a:endParaRPr lang="en-SG" sz="3200"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89" y="2967014"/>
            <a:ext cx="80581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31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81923"/>
                                        </p:tgtEl>
                                        <p:attrNameLst>
                                          <p:attrName>style.visibility</p:attrName>
                                        </p:attrNameLst>
                                      </p:cBhvr>
                                      <p:to>
                                        <p:strVal val="visible"/>
                                      </p:to>
                                    </p:set>
                                    <p:animEffect transition="in" filter="circle(in)">
                                      <p:cBhvr>
                                        <p:cTn id="10" dur="20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5" name="AutoShape 9"/>
          <p:cNvSpPr>
            <a:spLocks noChangeArrowheads="1"/>
          </p:cNvSpPr>
          <p:nvPr/>
        </p:nvSpPr>
        <p:spPr bwMode="auto">
          <a:xfrm>
            <a:off x="152400" y="304800"/>
            <a:ext cx="901700" cy="792163"/>
          </a:xfrm>
          <a:prstGeom prst="flowChartPreparation">
            <a:avLst/>
          </a:prstGeom>
          <a:gradFill rotWithShape="1">
            <a:gsLst>
              <a:gs pos="0">
                <a:srgbClr val="CC3399"/>
              </a:gs>
              <a:gs pos="50000">
                <a:schemeClr val="bg1"/>
              </a:gs>
              <a:gs pos="100000">
                <a:srgbClr val="CC3399"/>
              </a:gs>
            </a:gsLst>
            <a:lin ang="18900000" scaled="1"/>
          </a:gradFill>
          <a:ln w="9525" algn="ctr">
            <a:solidFill>
              <a:schemeClr val="tx1"/>
            </a:solidFill>
            <a:miter lim="800000"/>
            <a:headEnd/>
            <a:tailEnd/>
          </a:ln>
          <a:effectLst/>
        </p:spPr>
        <p:txBody>
          <a:bodyPr wrap="none" anchor="ctr"/>
          <a:lstStyle/>
          <a:p>
            <a:pPr algn="ctr">
              <a:defRPr/>
            </a:pPr>
            <a:r>
              <a:rPr lang="en-US" sz="2000" b="1" dirty="0" err="1">
                <a:solidFill>
                  <a:srgbClr val="F30903"/>
                </a:solidFill>
                <a:latin typeface="Arial" charset="0"/>
              </a:rPr>
              <a:t>Câu</a:t>
            </a:r>
            <a:r>
              <a:rPr lang="en-US" sz="2000" b="1" dirty="0">
                <a:solidFill>
                  <a:srgbClr val="F30903"/>
                </a:solidFill>
                <a:latin typeface="Arial" charset="0"/>
              </a:rPr>
              <a:t> </a:t>
            </a:r>
            <a:r>
              <a:rPr lang="en-US" sz="2000" b="1" dirty="0" smtClean="0">
                <a:solidFill>
                  <a:srgbClr val="F30903"/>
                </a:solidFill>
                <a:latin typeface="Arial" charset="0"/>
              </a:rPr>
              <a:t>4</a:t>
            </a:r>
            <a:endParaRPr lang="en-US" sz="2000" b="1" dirty="0">
              <a:solidFill>
                <a:srgbClr val="F30903"/>
              </a:solidFill>
              <a:latin typeface="Arial" charset="0"/>
            </a:endParaRPr>
          </a:p>
        </p:txBody>
      </p:sp>
      <p:sp>
        <p:nvSpPr>
          <p:cNvPr id="6148" name="Text Box 17"/>
          <p:cNvSpPr txBox="1">
            <a:spLocks noChangeArrowheads="1"/>
          </p:cNvSpPr>
          <p:nvPr/>
        </p:nvSpPr>
        <p:spPr bwMode="auto">
          <a:xfrm>
            <a:off x="3745524" y="272063"/>
            <a:ext cx="506994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000" dirty="0" err="1">
                <a:solidFill>
                  <a:schemeClr val="accent6">
                    <a:lumMod val="50000"/>
                  </a:schemeClr>
                </a:solidFill>
              </a:rPr>
              <a:t>Một</a:t>
            </a:r>
            <a:r>
              <a:rPr lang="en-US" sz="3000" dirty="0">
                <a:solidFill>
                  <a:schemeClr val="accent6">
                    <a:lumMod val="50000"/>
                  </a:schemeClr>
                </a:solidFill>
              </a:rPr>
              <a:t> </a:t>
            </a:r>
            <a:r>
              <a:rPr lang="en-US" sz="3000" dirty="0" err="1">
                <a:solidFill>
                  <a:schemeClr val="accent6">
                    <a:lumMod val="50000"/>
                  </a:schemeClr>
                </a:solidFill>
              </a:rPr>
              <a:t>bánh</a:t>
            </a:r>
            <a:r>
              <a:rPr lang="en-US" sz="3000" dirty="0">
                <a:solidFill>
                  <a:schemeClr val="accent6">
                    <a:lumMod val="50000"/>
                  </a:schemeClr>
                </a:solidFill>
              </a:rPr>
              <a:t> </a:t>
            </a:r>
            <a:r>
              <a:rPr lang="en-US" sz="3000" dirty="0" err="1">
                <a:solidFill>
                  <a:schemeClr val="accent6">
                    <a:lumMod val="50000"/>
                  </a:schemeClr>
                </a:solidFill>
              </a:rPr>
              <a:t>xe</a:t>
            </a:r>
            <a:r>
              <a:rPr lang="en-US" sz="3000" dirty="0">
                <a:solidFill>
                  <a:schemeClr val="accent6">
                    <a:lumMod val="50000"/>
                  </a:schemeClr>
                </a:solidFill>
              </a:rPr>
              <a:t> </a:t>
            </a:r>
            <a:r>
              <a:rPr lang="en-US" sz="3000" dirty="0" err="1">
                <a:solidFill>
                  <a:schemeClr val="accent6">
                    <a:lumMod val="50000"/>
                  </a:schemeClr>
                </a:solidFill>
              </a:rPr>
              <a:t>đạp</a:t>
            </a:r>
            <a:r>
              <a:rPr lang="en-US" sz="3000" dirty="0">
                <a:solidFill>
                  <a:schemeClr val="accent6">
                    <a:lumMod val="50000"/>
                  </a:schemeClr>
                </a:solidFill>
              </a:rPr>
              <a:t> </a:t>
            </a:r>
            <a:r>
              <a:rPr lang="en-US" sz="3000" dirty="0" err="1">
                <a:solidFill>
                  <a:schemeClr val="accent6">
                    <a:lumMod val="50000"/>
                  </a:schemeClr>
                </a:solidFill>
              </a:rPr>
              <a:t>có</a:t>
            </a:r>
            <a:r>
              <a:rPr lang="en-US" sz="3000" dirty="0">
                <a:solidFill>
                  <a:schemeClr val="accent6">
                    <a:lumMod val="50000"/>
                  </a:schemeClr>
                </a:solidFill>
              </a:rPr>
              <a:t> </a:t>
            </a:r>
            <a:r>
              <a:rPr lang="en-US" sz="3000" dirty="0" err="1">
                <a:solidFill>
                  <a:schemeClr val="accent6">
                    <a:lumMod val="50000"/>
                  </a:schemeClr>
                </a:solidFill>
              </a:rPr>
              <a:t>đường</a:t>
            </a:r>
            <a:r>
              <a:rPr lang="en-US" sz="3000" dirty="0">
                <a:solidFill>
                  <a:schemeClr val="accent6">
                    <a:lumMod val="50000"/>
                  </a:schemeClr>
                </a:solidFill>
              </a:rPr>
              <a:t> </a:t>
            </a:r>
            <a:r>
              <a:rPr lang="en-US" sz="3000" dirty="0" err="1">
                <a:solidFill>
                  <a:schemeClr val="accent6">
                    <a:lumMod val="50000"/>
                  </a:schemeClr>
                </a:solidFill>
              </a:rPr>
              <a:t>kính</a:t>
            </a:r>
            <a:r>
              <a:rPr lang="en-US" sz="3000" dirty="0">
                <a:solidFill>
                  <a:schemeClr val="accent6">
                    <a:lumMod val="50000"/>
                  </a:schemeClr>
                </a:solidFill>
              </a:rPr>
              <a:t> d =680mm. </a:t>
            </a:r>
            <a:r>
              <a:rPr lang="en-US" sz="3000" dirty="0" err="1">
                <a:solidFill>
                  <a:schemeClr val="accent6">
                    <a:lumMod val="50000"/>
                  </a:schemeClr>
                </a:solidFill>
              </a:rPr>
              <a:t>Hỏi</a:t>
            </a:r>
            <a:r>
              <a:rPr lang="en-US" sz="3000" dirty="0">
                <a:solidFill>
                  <a:schemeClr val="accent6">
                    <a:lumMod val="50000"/>
                  </a:schemeClr>
                </a:solidFill>
              </a:rPr>
              <a:t> </a:t>
            </a:r>
            <a:r>
              <a:rPr lang="en-US" sz="3000" dirty="0" err="1">
                <a:solidFill>
                  <a:schemeClr val="accent6">
                    <a:lumMod val="50000"/>
                  </a:schemeClr>
                </a:solidFill>
              </a:rPr>
              <a:t>nếu</a:t>
            </a:r>
            <a:r>
              <a:rPr lang="en-US" sz="3000" dirty="0">
                <a:solidFill>
                  <a:schemeClr val="accent6">
                    <a:lumMod val="50000"/>
                  </a:schemeClr>
                </a:solidFill>
              </a:rPr>
              <a:t> </a:t>
            </a:r>
            <a:r>
              <a:rPr lang="en-US" sz="3000" dirty="0" err="1">
                <a:solidFill>
                  <a:schemeClr val="accent6">
                    <a:lumMod val="50000"/>
                  </a:schemeClr>
                </a:solidFill>
              </a:rPr>
              <a:t>bánh</a:t>
            </a:r>
            <a:r>
              <a:rPr lang="en-US" sz="3000" dirty="0">
                <a:solidFill>
                  <a:schemeClr val="accent6">
                    <a:lumMod val="50000"/>
                  </a:schemeClr>
                </a:solidFill>
              </a:rPr>
              <a:t> </a:t>
            </a:r>
            <a:r>
              <a:rPr lang="en-US" sz="3000" dirty="0" err="1">
                <a:solidFill>
                  <a:schemeClr val="accent6">
                    <a:lumMod val="50000"/>
                  </a:schemeClr>
                </a:solidFill>
              </a:rPr>
              <a:t>xe</a:t>
            </a:r>
            <a:r>
              <a:rPr lang="en-US" sz="3000" dirty="0">
                <a:solidFill>
                  <a:schemeClr val="accent6">
                    <a:lumMod val="50000"/>
                  </a:schemeClr>
                </a:solidFill>
              </a:rPr>
              <a:t> </a:t>
            </a:r>
            <a:r>
              <a:rPr lang="en-US" sz="3000" dirty="0" err="1">
                <a:solidFill>
                  <a:schemeClr val="accent6">
                    <a:lumMod val="50000"/>
                  </a:schemeClr>
                </a:solidFill>
              </a:rPr>
              <a:t>lăn</a:t>
            </a:r>
            <a:r>
              <a:rPr lang="en-US" sz="3000" dirty="0">
                <a:solidFill>
                  <a:schemeClr val="accent6">
                    <a:lumMod val="50000"/>
                  </a:schemeClr>
                </a:solidFill>
              </a:rPr>
              <a:t> 19 </a:t>
            </a:r>
            <a:r>
              <a:rPr lang="en-US" sz="3000" dirty="0" err="1">
                <a:solidFill>
                  <a:schemeClr val="accent6">
                    <a:lumMod val="50000"/>
                  </a:schemeClr>
                </a:solidFill>
              </a:rPr>
              <a:t>vòng</a:t>
            </a:r>
            <a:r>
              <a:rPr lang="en-US" sz="3000" dirty="0">
                <a:solidFill>
                  <a:schemeClr val="accent6">
                    <a:lumMod val="50000"/>
                  </a:schemeClr>
                </a:solidFill>
              </a:rPr>
              <a:t> </a:t>
            </a:r>
            <a:r>
              <a:rPr lang="en-US" sz="3000" dirty="0" err="1">
                <a:solidFill>
                  <a:schemeClr val="accent6">
                    <a:lumMod val="50000"/>
                  </a:schemeClr>
                </a:solidFill>
              </a:rPr>
              <a:t>thì</a:t>
            </a:r>
            <a:r>
              <a:rPr lang="en-US" sz="3000" dirty="0">
                <a:solidFill>
                  <a:schemeClr val="accent6">
                    <a:lumMod val="50000"/>
                  </a:schemeClr>
                </a:solidFill>
              </a:rPr>
              <a:t> </a:t>
            </a:r>
            <a:r>
              <a:rPr lang="en-US" sz="3000" dirty="0" err="1">
                <a:solidFill>
                  <a:schemeClr val="accent6">
                    <a:lumMod val="50000"/>
                  </a:schemeClr>
                </a:solidFill>
              </a:rPr>
              <a:t>xe</a:t>
            </a:r>
            <a:r>
              <a:rPr lang="en-US" sz="3000" dirty="0">
                <a:solidFill>
                  <a:schemeClr val="accent6">
                    <a:lumMod val="50000"/>
                  </a:schemeClr>
                </a:solidFill>
              </a:rPr>
              <a:t> </a:t>
            </a:r>
            <a:r>
              <a:rPr lang="en-US" sz="3000" dirty="0" err="1">
                <a:solidFill>
                  <a:schemeClr val="accent6">
                    <a:lumMod val="50000"/>
                  </a:schemeClr>
                </a:solidFill>
              </a:rPr>
              <a:t>chạy</a:t>
            </a:r>
            <a:r>
              <a:rPr lang="en-US" sz="3000" dirty="0">
                <a:solidFill>
                  <a:schemeClr val="accent6">
                    <a:lumMod val="50000"/>
                  </a:schemeClr>
                </a:solidFill>
              </a:rPr>
              <a:t> </a:t>
            </a:r>
            <a:r>
              <a:rPr lang="en-US" sz="3000" dirty="0" err="1">
                <a:solidFill>
                  <a:schemeClr val="accent6">
                    <a:lumMod val="50000"/>
                  </a:schemeClr>
                </a:solidFill>
              </a:rPr>
              <a:t>đ</a:t>
            </a:r>
            <a:r>
              <a:rPr lang="en-US" sz="3000" dirty="0" err="1" smtClean="0">
                <a:solidFill>
                  <a:schemeClr val="accent6">
                    <a:lumMod val="50000"/>
                  </a:schemeClr>
                </a:solidFill>
              </a:rPr>
              <a:t>ược</a:t>
            </a:r>
            <a:r>
              <a:rPr lang="en-US" sz="3000" dirty="0" smtClean="0">
                <a:solidFill>
                  <a:schemeClr val="accent6">
                    <a:lumMod val="50000"/>
                  </a:schemeClr>
                </a:solidFill>
              </a:rPr>
              <a:t> </a:t>
            </a:r>
            <a:r>
              <a:rPr lang="en-US" sz="3000" dirty="0" err="1">
                <a:solidFill>
                  <a:schemeClr val="accent6">
                    <a:lumMod val="50000"/>
                  </a:schemeClr>
                </a:solidFill>
              </a:rPr>
              <a:t>quãng</a:t>
            </a:r>
            <a:r>
              <a:rPr lang="en-US" sz="3000" dirty="0">
                <a:solidFill>
                  <a:schemeClr val="accent6">
                    <a:lumMod val="50000"/>
                  </a:schemeClr>
                </a:solidFill>
              </a:rPr>
              <a:t> </a:t>
            </a:r>
            <a:r>
              <a:rPr lang="en-US" sz="3000" dirty="0" err="1">
                <a:solidFill>
                  <a:schemeClr val="accent6">
                    <a:lumMod val="50000"/>
                  </a:schemeClr>
                </a:solidFill>
              </a:rPr>
              <a:t>đường</a:t>
            </a:r>
            <a:r>
              <a:rPr lang="en-US" sz="3000" dirty="0">
                <a:solidFill>
                  <a:schemeClr val="accent6">
                    <a:lumMod val="50000"/>
                  </a:schemeClr>
                </a:solidFill>
              </a:rPr>
              <a:t> </a:t>
            </a:r>
            <a:r>
              <a:rPr lang="en-US" sz="3000" dirty="0" err="1">
                <a:solidFill>
                  <a:schemeClr val="accent6">
                    <a:lumMod val="50000"/>
                  </a:schemeClr>
                </a:solidFill>
              </a:rPr>
              <a:t>bao</a:t>
            </a:r>
            <a:r>
              <a:rPr lang="en-US" sz="3000" dirty="0">
                <a:solidFill>
                  <a:schemeClr val="accent6">
                    <a:lumMod val="50000"/>
                  </a:schemeClr>
                </a:solidFill>
              </a:rPr>
              <a:t> </a:t>
            </a:r>
            <a:r>
              <a:rPr lang="en-US" sz="3000" dirty="0" err="1">
                <a:solidFill>
                  <a:schemeClr val="accent6">
                    <a:lumMod val="50000"/>
                  </a:schemeClr>
                </a:solidFill>
              </a:rPr>
              <a:t>nhiêu</a:t>
            </a:r>
            <a:r>
              <a:rPr lang="en-US" sz="3000" dirty="0">
                <a:solidFill>
                  <a:schemeClr val="accent6">
                    <a:lumMod val="50000"/>
                  </a:schemeClr>
                </a:solidFill>
              </a:rPr>
              <a:t> (</a:t>
            </a:r>
            <a:r>
              <a:rPr lang="en-US" sz="3000" dirty="0" err="1">
                <a:solidFill>
                  <a:schemeClr val="accent6">
                    <a:lumMod val="50000"/>
                  </a:schemeClr>
                </a:solidFill>
              </a:rPr>
              <a:t>làm</a:t>
            </a:r>
            <a:r>
              <a:rPr lang="en-US" sz="3000" dirty="0">
                <a:solidFill>
                  <a:schemeClr val="accent6">
                    <a:lumMod val="50000"/>
                  </a:schemeClr>
                </a:solidFill>
              </a:rPr>
              <a:t> </a:t>
            </a:r>
            <a:r>
              <a:rPr lang="en-US" sz="3000" dirty="0" err="1">
                <a:solidFill>
                  <a:schemeClr val="accent6">
                    <a:lumMod val="50000"/>
                  </a:schemeClr>
                </a:solidFill>
              </a:rPr>
              <a:t>tròn</a:t>
            </a:r>
            <a:r>
              <a:rPr lang="en-US" sz="3000" dirty="0">
                <a:solidFill>
                  <a:schemeClr val="accent6">
                    <a:lumMod val="50000"/>
                  </a:schemeClr>
                </a:solidFill>
              </a:rPr>
              <a:t> </a:t>
            </a:r>
            <a:r>
              <a:rPr lang="en-US" sz="3000" dirty="0" err="1">
                <a:solidFill>
                  <a:schemeClr val="accent6">
                    <a:lumMod val="50000"/>
                  </a:schemeClr>
                </a:solidFill>
              </a:rPr>
              <a:t>đến</a:t>
            </a:r>
            <a:r>
              <a:rPr lang="en-US" sz="3000" dirty="0">
                <a:solidFill>
                  <a:schemeClr val="accent6">
                    <a:lumMod val="50000"/>
                  </a:schemeClr>
                </a:solidFill>
              </a:rPr>
              <a:t> </a:t>
            </a:r>
            <a:r>
              <a:rPr lang="en-US" sz="3000" dirty="0" err="1">
                <a:solidFill>
                  <a:schemeClr val="accent6">
                    <a:lumMod val="50000"/>
                  </a:schemeClr>
                </a:solidFill>
              </a:rPr>
              <a:t>mét</a:t>
            </a:r>
            <a:r>
              <a:rPr lang="en-US" sz="3000" dirty="0">
                <a:solidFill>
                  <a:schemeClr val="accent6">
                    <a:lumMod val="50000"/>
                  </a:schemeClr>
                </a:solidFill>
              </a:rPr>
              <a:t>)? </a:t>
            </a:r>
            <a:r>
              <a:rPr lang="en-US" sz="3000" dirty="0" err="1">
                <a:solidFill>
                  <a:schemeClr val="accent6">
                    <a:lumMod val="50000"/>
                  </a:schemeClr>
                </a:solidFill>
              </a:rPr>
              <a:t>Biết</a:t>
            </a:r>
            <a:r>
              <a:rPr lang="en-US" sz="3000" dirty="0">
                <a:solidFill>
                  <a:schemeClr val="accent6">
                    <a:lumMod val="50000"/>
                  </a:schemeClr>
                </a:solidFill>
              </a:rPr>
              <a:t> </a:t>
            </a:r>
            <a:r>
              <a:rPr lang="en-US" sz="3000" dirty="0" err="1">
                <a:solidFill>
                  <a:schemeClr val="accent6">
                    <a:lumMod val="50000"/>
                  </a:schemeClr>
                </a:solidFill>
              </a:rPr>
              <a:t>chu</a:t>
            </a:r>
            <a:r>
              <a:rPr lang="en-US" sz="3000" dirty="0">
                <a:solidFill>
                  <a:schemeClr val="accent6">
                    <a:lumMod val="50000"/>
                  </a:schemeClr>
                </a:solidFill>
              </a:rPr>
              <a:t> vi </a:t>
            </a:r>
            <a:r>
              <a:rPr lang="en-US" sz="3000" dirty="0" err="1">
                <a:solidFill>
                  <a:schemeClr val="accent6">
                    <a:lumMod val="50000"/>
                  </a:schemeClr>
                </a:solidFill>
              </a:rPr>
              <a:t>đường</a:t>
            </a:r>
            <a:r>
              <a:rPr lang="en-US" sz="3000" dirty="0">
                <a:solidFill>
                  <a:schemeClr val="accent6">
                    <a:lumMod val="50000"/>
                  </a:schemeClr>
                </a:solidFill>
              </a:rPr>
              <a:t> </a:t>
            </a:r>
            <a:r>
              <a:rPr lang="en-US" sz="3000" dirty="0" err="1">
                <a:solidFill>
                  <a:schemeClr val="accent6">
                    <a:lumMod val="50000"/>
                  </a:schemeClr>
                </a:solidFill>
              </a:rPr>
              <a:t>tròn</a:t>
            </a:r>
            <a:r>
              <a:rPr lang="en-US" sz="3000" dirty="0">
                <a:solidFill>
                  <a:schemeClr val="accent6">
                    <a:lumMod val="50000"/>
                  </a:schemeClr>
                </a:solidFill>
              </a:rPr>
              <a:t> </a:t>
            </a:r>
            <a:r>
              <a:rPr lang="en-US" sz="3000" dirty="0" err="1">
                <a:solidFill>
                  <a:schemeClr val="accent6">
                    <a:lumMod val="50000"/>
                  </a:schemeClr>
                </a:solidFill>
              </a:rPr>
              <a:t>được</a:t>
            </a:r>
            <a:r>
              <a:rPr lang="en-US" sz="3000" dirty="0">
                <a:solidFill>
                  <a:schemeClr val="accent6">
                    <a:lumMod val="50000"/>
                  </a:schemeClr>
                </a:solidFill>
              </a:rPr>
              <a:t> </a:t>
            </a:r>
            <a:r>
              <a:rPr lang="en-US" sz="3000" dirty="0" err="1">
                <a:solidFill>
                  <a:schemeClr val="accent6">
                    <a:lumMod val="50000"/>
                  </a:schemeClr>
                </a:solidFill>
              </a:rPr>
              <a:t>tính</a:t>
            </a:r>
            <a:r>
              <a:rPr lang="en-US" sz="3000" dirty="0">
                <a:solidFill>
                  <a:schemeClr val="accent6">
                    <a:lumMod val="50000"/>
                  </a:schemeClr>
                </a:solidFill>
              </a:rPr>
              <a:t> </a:t>
            </a:r>
            <a:r>
              <a:rPr lang="en-US" sz="3000" dirty="0" err="1">
                <a:solidFill>
                  <a:schemeClr val="accent6">
                    <a:lumMod val="50000"/>
                  </a:schemeClr>
                </a:solidFill>
              </a:rPr>
              <a:t>theo</a:t>
            </a:r>
            <a:r>
              <a:rPr lang="en-US" sz="3000" dirty="0">
                <a:solidFill>
                  <a:schemeClr val="accent6">
                    <a:lumMod val="50000"/>
                  </a:schemeClr>
                </a:solidFill>
              </a:rPr>
              <a:t> </a:t>
            </a:r>
            <a:r>
              <a:rPr lang="en-US" sz="3000" dirty="0" err="1">
                <a:solidFill>
                  <a:schemeClr val="accent6">
                    <a:lumMod val="50000"/>
                  </a:schemeClr>
                </a:solidFill>
              </a:rPr>
              <a:t>công</a:t>
            </a:r>
            <a:r>
              <a:rPr lang="en-US" sz="3000" dirty="0">
                <a:solidFill>
                  <a:schemeClr val="accent6">
                    <a:lumMod val="50000"/>
                  </a:schemeClr>
                </a:solidFill>
              </a:rPr>
              <a:t> </a:t>
            </a:r>
            <a:r>
              <a:rPr lang="en-US" sz="3000" dirty="0" err="1">
                <a:solidFill>
                  <a:schemeClr val="accent6">
                    <a:lumMod val="50000"/>
                  </a:schemeClr>
                </a:solidFill>
              </a:rPr>
              <a:t>thức</a:t>
            </a:r>
            <a:r>
              <a:rPr lang="en-US" sz="3000" dirty="0">
                <a:solidFill>
                  <a:schemeClr val="accent6">
                    <a:lumMod val="50000"/>
                  </a:schemeClr>
                </a:solidFill>
              </a:rPr>
              <a:t>: </a:t>
            </a:r>
            <a:endParaRPr lang="en-US" sz="3000" dirty="0" smtClean="0">
              <a:solidFill>
                <a:schemeClr val="accent6">
                  <a:lumMod val="50000"/>
                </a:schemeClr>
              </a:solidFill>
            </a:endParaRPr>
          </a:p>
          <a:p>
            <a:pPr algn="just"/>
            <a:r>
              <a:rPr lang="en-US" sz="3000" dirty="0" smtClean="0">
                <a:solidFill>
                  <a:schemeClr val="accent6">
                    <a:lumMod val="50000"/>
                  </a:schemeClr>
                </a:solidFill>
              </a:rPr>
              <a:t>C </a:t>
            </a:r>
            <a:r>
              <a:rPr lang="en-US" sz="3000" dirty="0">
                <a:solidFill>
                  <a:schemeClr val="accent6">
                    <a:lumMod val="50000"/>
                  </a:schemeClr>
                </a:solidFill>
              </a:rPr>
              <a:t>= πd (d </a:t>
            </a:r>
            <a:r>
              <a:rPr lang="en-US" sz="3000" dirty="0" err="1">
                <a:solidFill>
                  <a:schemeClr val="accent6">
                    <a:lumMod val="50000"/>
                  </a:schemeClr>
                </a:solidFill>
              </a:rPr>
              <a:t>là</a:t>
            </a:r>
            <a:r>
              <a:rPr lang="en-US" sz="3000" dirty="0">
                <a:solidFill>
                  <a:schemeClr val="accent6">
                    <a:lumMod val="50000"/>
                  </a:schemeClr>
                </a:solidFill>
              </a:rPr>
              <a:t> </a:t>
            </a:r>
            <a:r>
              <a:rPr lang="en-US" sz="3000" dirty="0" err="1">
                <a:solidFill>
                  <a:schemeClr val="accent6">
                    <a:lumMod val="50000"/>
                  </a:schemeClr>
                </a:solidFill>
              </a:rPr>
              <a:t>đường</a:t>
            </a:r>
            <a:r>
              <a:rPr lang="en-US" sz="3000" dirty="0">
                <a:solidFill>
                  <a:schemeClr val="accent6">
                    <a:lumMod val="50000"/>
                  </a:schemeClr>
                </a:solidFill>
              </a:rPr>
              <a:t> </a:t>
            </a:r>
            <a:r>
              <a:rPr lang="en-US" sz="3000" dirty="0" err="1">
                <a:solidFill>
                  <a:schemeClr val="accent6">
                    <a:lumMod val="50000"/>
                  </a:schemeClr>
                </a:solidFill>
              </a:rPr>
              <a:t>kính</a:t>
            </a:r>
            <a:r>
              <a:rPr lang="en-US" sz="3000" dirty="0">
                <a:solidFill>
                  <a:schemeClr val="accent6">
                    <a:lumMod val="50000"/>
                  </a:schemeClr>
                </a:solidFill>
              </a:rPr>
              <a:t>)</a:t>
            </a:r>
            <a:endParaRPr lang="en-SG" sz="3000" dirty="0">
              <a:solidFill>
                <a:schemeClr val="accent6">
                  <a:lumMod val="50000"/>
                </a:schemeClr>
              </a:solidFill>
            </a:endParaRPr>
          </a:p>
        </p:txBody>
      </p:sp>
      <p:pic>
        <p:nvPicPr>
          <p:cNvPr id="808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07" y="5125340"/>
            <a:ext cx="68770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21754" y="4454496"/>
            <a:ext cx="2322608" cy="584775"/>
          </a:xfrm>
          <a:prstGeom prst="rect">
            <a:avLst/>
          </a:prstGeom>
          <a:noFill/>
        </p:spPr>
        <p:txBody>
          <a:bodyPr wrap="square" rtlCol="0">
            <a:spAutoFit/>
          </a:bodyPr>
          <a:lstStyle/>
          <a:p>
            <a:r>
              <a:rPr lang="en-US" sz="3200" b="1" dirty="0" err="1" smtClean="0"/>
              <a:t>Trả</a:t>
            </a:r>
            <a:r>
              <a:rPr lang="en-US" sz="3200" b="1" dirty="0" smtClean="0"/>
              <a:t> </a:t>
            </a:r>
            <a:r>
              <a:rPr lang="en-US" sz="3200" b="1" dirty="0" err="1" smtClean="0"/>
              <a:t>lời</a:t>
            </a:r>
            <a:r>
              <a:rPr lang="en-US" sz="3200" b="1" dirty="0" smtClean="0"/>
              <a:t>:</a:t>
            </a:r>
            <a:endParaRPr lang="en-SG" sz="3200" b="1" dirty="0"/>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03122"/>
            <a:ext cx="3593123" cy="303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31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80897"/>
                                        </p:tgtEl>
                                        <p:attrNameLst>
                                          <p:attrName>style.visibility</p:attrName>
                                        </p:attrNameLst>
                                      </p:cBhvr>
                                      <p:to>
                                        <p:strVal val="visible"/>
                                      </p:to>
                                    </p:set>
                                    <p:anim calcmode="lin" valueType="num">
                                      <p:cBhvr>
                                        <p:cTn id="10" dur="500" fill="hold"/>
                                        <p:tgtEl>
                                          <p:spTgt spid="80897"/>
                                        </p:tgtEl>
                                        <p:attrNameLst>
                                          <p:attrName>ppt_w</p:attrName>
                                        </p:attrNameLst>
                                      </p:cBhvr>
                                      <p:tavLst>
                                        <p:tav tm="0">
                                          <p:val>
                                            <p:fltVal val="0"/>
                                          </p:val>
                                        </p:tav>
                                        <p:tav tm="100000">
                                          <p:val>
                                            <p:strVal val="#ppt_w"/>
                                          </p:val>
                                        </p:tav>
                                      </p:tavLst>
                                    </p:anim>
                                    <p:anim calcmode="lin" valueType="num">
                                      <p:cBhvr>
                                        <p:cTn id="11" dur="500" fill="hold"/>
                                        <p:tgtEl>
                                          <p:spTgt spid="80897"/>
                                        </p:tgtEl>
                                        <p:attrNameLst>
                                          <p:attrName>ppt_h</p:attrName>
                                        </p:attrNameLst>
                                      </p:cBhvr>
                                      <p:tavLst>
                                        <p:tav tm="0">
                                          <p:val>
                                            <p:fltVal val="0"/>
                                          </p:val>
                                        </p:tav>
                                        <p:tav tm="100000">
                                          <p:val>
                                            <p:strVal val="#ppt_h"/>
                                          </p:val>
                                        </p:tav>
                                      </p:tavLst>
                                    </p:anim>
                                    <p:animEffect transition="in" filter="fade">
                                      <p:cBhvr>
                                        <p:cTn id="12" dur="500"/>
                                        <p:tgtEl>
                                          <p:spTgt spid="80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7" name="Rectangle 19"/>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Rectangle 13"/>
          <p:cNvSpPr/>
          <p:nvPr/>
        </p:nvSpPr>
        <p:spPr>
          <a:xfrm>
            <a:off x="1644554" y="36030"/>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529389" y="1756611"/>
            <a:ext cx="8614611" cy="1015663"/>
          </a:xfrm>
          <a:prstGeom prst="rect">
            <a:avLst/>
          </a:prstGeom>
          <a:noFill/>
        </p:spPr>
        <p:txBody>
          <a:bodyPr wrap="square" rtlCol="0">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8. (7/tr45 SGK)</a:t>
            </a:r>
            <a:endParaRPr lang="en-SG" sz="2800" b="1" dirty="0">
              <a:latin typeface="Times New Roman" pitchFamily="18" charset="0"/>
              <a:cs typeface="Times New Roman" pitchFamily="18" charset="0"/>
            </a:endParaRPr>
          </a:p>
          <a:p>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endParaRPr lang="en-SG" sz="3200" dirty="0">
              <a:latin typeface="Times New Roman" pitchFamily="18" charset="0"/>
              <a:cs typeface="Times New Roman" pitchFamily="18" charset="0"/>
            </a:endParaRPr>
          </a:p>
        </p:txBody>
      </p:sp>
      <p:sp>
        <p:nvSpPr>
          <p:cNvPr id="15" name="Rounded Rectangle 14">
            <a:hlinkClick r:id="" action="ppaction://hlinkshowjump?jump=nextslide"/>
          </p:cNvPr>
          <p:cNvSpPr/>
          <p:nvPr/>
        </p:nvSpPr>
        <p:spPr>
          <a:xfrm>
            <a:off x="723900" y="659276"/>
            <a:ext cx="7696200" cy="9906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0000FF"/>
                </a:solidFill>
                <a:latin typeface="Times New Roman" pitchFamily="18" charset="0"/>
                <a:cs typeface="Times New Roman" pitchFamily="18" charset="0"/>
              </a:rPr>
              <a:t>B.HOẠT ĐỘNG LUYỆN TẬP</a:t>
            </a:r>
            <a:endParaRPr lang="en-US" sz="4000" dirty="0">
              <a:solidFill>
                <a:srgbClr val="0000FF"/>
              </a:solidFill>
              <a:latin typeface="Times New Roman" pitchFamily="18" charset="0"/>
              <a:cs typeface="Times New Roman" pitchFamily="18" charset="0"/>
            </a:endParaRPr>
          </a:p>
        </p:txBody>
      </p:sp>
      <p:pic>
        <p:nvPicPr>
          <p:cNvPr id="7272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111" y="2710718"/>
            <a:ext cx="2843455" cy="113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2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92" y="3848100"/>
            <a:ext cx="68103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a:hlinkClick r:id="" action="ppaction://hlinkshowjump?jump=nextslide"/>
          </p:cNvPr>
          <p:cNvSpPr/>
          <p:nvPr/>
        </p:nvSpPr>
        <p:spPr>
          <a:xfrm>
            <a:off x="723899" y="659276"/>
            <a:ext cx="7696200" cy="9906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0000FF"/>
                </a:solidFill>
                <a:latin typeface="Times New Roman" pitchFamily="18" charset="0"/>
                <a:cs typeface="Times New Roman" pitchFamily="18" charset="0"/>
              </a:rPr>
              <a:t>HOẠT </a:t>
            </a:r>
            <a:r>
              <a:rPr lang="en-US" sz="4000" dirty="0" smtClean="0">
                <a:solidFill>
                  <a:srgbClr val="0000FF"/>
                </a:solidFill>
                <a:latin typeface="Times New Roman" pitchFamily="18" charset="0"/>
                <a:cs typeface="Times New Roman" pitchFamily="18" charset="0"/>
              </a:rPr>
              <a:t>ĐỘNG </a:t>
            </a:r>
            <a:r>
              <a:rPr lang="en-US" sz="4000" dirty="0" smtClean="0">
                <a:solidFill>
                  <a:srgbClr val="0000FF"/>
                </a:solidFill>
                <a:latin typeface="Times New Roman" pitchFamily="18" charset="0"/>
                <a:cs typeface="Times New Roman" pitchFamily="18" charset="0"/>
              </a:rPr>
              <a:t>NHÓM</a:t>
            </a:r>
            <a:endParaRPr lang="en-US" sz="4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4671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15"/>
                                        </p:tgtEl>
                                      </p:cBhvr>
                                    </p:animEffect>
                                    <p:anim calcmode="lin" valueType="num">
                                      <p:cBhvr>
                                        <p:cTn id="13" dur="1000"/>
                                        <p:tgtEl>
                                          <p:spTgt spid="15"/>
                                        </p:tgtEl>
                                        <p:attrNameLst>
                                          <p:attrName>ppt_x</p:attrName>
                                        </p:attrNameLst>
                                      </p:cBhvr>
                                      <p:tavLst>
                                        <p:tav tm="0">
                                          <p:val>
                                            <p:strVal val="ppt_x"/>
                                          </p:val>
                                        </p:tav>
                                        <p:tav tm="100000">
                                          <p:val>
                                            <p:strVal val="ppt_x"/>
                                          </p:val>
                                        </p:tav>
                                      </p:tavLst>
                                    </p:anim>
                                    <p:anim calcmode="lin" valueType="num">
                                      <p:cBhvr>
                                        <p:cTn id="14" dur="1000"/>
                                        <p:tgtEl>
                                          <p:spTgt spid="15"/>
                                        </p:tgtEl>
                                        <p:attrNameLst>
                                          <p:attrName>ppt_y</p:attrName>
                                        </p:attrNameLst>
                                      </p:cBhvr>
                                      <p:tavLst>
                                        <p:tav tm="0">
                                          <p:val>
                                            <p:strVal val="ppt_y"/>
                                          </p:val>
                                        </p:tav>
                                        <p:tav tm="100000">
                                          <p:val>
                                            <p:strVal val="ppt_y+.1"/>
                                          </p:val>
                                        </p:tav>
                                      </p:tavLst>
                                    </p:anim>
                                    <p:set>
                                      <p:cBhvr>
                                        <p:cTn id="15" dur="1" fill="hold">
                                          <p:stCondLst>
                                            <p:cond delay="999"/>
                                          </p:stCondLst>
                                        </p:cTn>
                                        <p:tgtEl>
                                          <p:spTgt spid="15"/>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72725"/>
                                        </p:tgtEl>
                                        <p:attrNameLst>
                                          <p:attrName>style.visibility</p:attrName>
                                        </p:attrNameLst>
                                      </p:cBhvr>
                                      <p:to>
                                        <p:strVal val="visible"/>
                                      </p:to>
                                    </p:set>
                                    <p:animEffect transition="in" filter="randombar(horizontal)">
                                      <p:cBhvr>
                                        <p:cTn id="28" dur="500"/>
                                        <p:tgtEl>
                                          <p:spTgt spid="72725"/>
                                        </p:tgtEl>
                                      </p:cBhvr>
                                    </p:animEffect>
                                  </p:childTnLst>
                                </p:cTn>
                              </p:par>
                              <p:par>
                                <p:cTn id="29" presetID="14" presetClass="entr" presetSubtype="10" fill="hold" nodeType="withEffect">
                                  <p:stCondLst>
                                    <p:cond delay="0"/>
                                  </p:stCondLst>
                                  <p:childTnLst>
                                    <p:set>
                                      <p:cBhvr>
                                        <p:cTn id="30" dur="1" fill="hold">
                                          <p:stCondLst>
                                            <p:cond delay="0"/>
                                          </p:stCondLst>
                                        </p:cTn>
                                        <p:tgtEl>
                                          <p:spTgt spid="72726"/>
                                        </p:tgtEl>
                                        <p:attrNameLst>
                                          <p:attrName>style.visibility</p:attrName>
                                        </p:attrNameLst>
                                      </p:cBhvr>
                                      <p:to>
                                        <p:strVal val="visible"/>
                                      </p:to>
                                    </p:set>
                                    <p:animEffect transition="in" filter="randombar(horizontal)">
                                      <p:cBhvr>
                                        <p:cTn id="31" dur="500"/>
                                        <p:tgtEl>
                                          <p:spTgt spid="7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5" grpId="1"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7" name="Rectangle 19"/>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Rectangle 13"/>
          <p:cNvSpPr/>
          <p:nvPr/>
        </p:nvSpPr>
        <p:spPr>
          <a:xfrm>
            <a:off x="1644554" y="36030"/>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840" y="1023571"/>
            <a:ext cx="6439605" cy="396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612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7" name="Rectangle 19"/>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Rectangle 13"/>
          <p:cNvSpPr/>
          <p:nvPr/>
        </p:nvSpPr>
        <p:spPr>
          <a:xfrm>
            <a:off x="1644554" y="36030"/>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88023" y="1002323"/>
            <a:ext cx="7754815" cy="369332"/>
          </a:xfrm>
          <a:prstGeom prst="rect">
            <a:avLst/>
          </a:prstGeom>
          <a:noFill/>
        </p:spPr>
        <p:txBody>
          <a:bodyPr wrap="square" rtlCol="0">
            <a:spAutoFit/>
          </a:bodyPr>
          <a:lstStyle/>
          <a:p>
            <a:endParaRPr lang="en-SG" dirty="0"/>
          </a:p>
        </p:txBody>
      </p:sp>
      <p:sp>
        <p:nvSpPr>
          <p:cNvPr id="3" name="TextBox 2"/>
          <p:cNvSpPr txBox="1"/>
          <p:nvPr/>
        </p:nvSpPr>
        <p:spPr>
          <a:xfrm>
            <a:off x="641838" y="940777"/>
            <a:ext cx="8176848" cy="1846659"/>
          </a:xfrm>
          <a:prstGeom prst="rect">
            <a:avLst/>
          </a:prstGeom>
          <a:noFill/>
        </p:spPr>
        <p:txBody>
          <a:bodyPr wrap="square" rtlCol="0">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9.</a:t>
            </a:r>
            <a:r>
              <a:rPr lang="en-US" sz="2400" dirty="0">
                <a:latin typeface="Times New Roman" pitchFamily="18" charset="0"/>
                <a:cs typeface="Times New Roman" pitchFamily="18" charset="0"/>
              </a:rPr>
              <a:t> (6/tr45 SGK)</a:t>
            </a:r>
            <a:endParaRPr lang="en-SG" sz="2400" dirty="0">
              <a:latin typeface="Times New Roman" pitchFamily="18" charset="0"/>
              <a:cs typeface="Times New Roman" pitchFamily="18" charset="0"/>
            </a:endParaRPr>
          </a:p>
          <a:p>
            <a:r>
              <a:rPr lang="fr-FR" sz="2400" dirty="0" err="1">
                <a:latin typeface="Times New Roman" pitchFamily="18" charset="0"/>
                <a:cs typeface="Times New Roman" pitchFamily="18" charset="0"/>
              </a:rPr>
              <a:t>Dân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số</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Thành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phố</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Hồ</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Chí</a:t>
            </a:r>
            <a:r>
              <a:rPr lang="fr-FR" sz="2400" dirty="0">
                <a:latin typeface="Times New Roman" pitchFamily="18" charset="0"/>
                <a:cs typeface="Times New Roman" pitchFamily="18" charset="0"/>
              </a:rPr>
              <a:t> Minh </a:t>
            </a:r>
            <a:r>
              <a:rPr lang="fr-FR" sz="2400" dirty="0" err="1">
                <a:latin typeface="Times New Roman" pitchFamily="18" charset="0"/>
                <a:cs typeface="Times New Roman" pitchFamily="18" charset="0"/>
              </a:rPr>
              <a:t>tính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đến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tháng</a:t>
            </a:r>
            <a:r>
              <a:rPr lang="fr-FR" sz="2400" dirty="0">
                <a:latin typeface="Times New Roman" pitchFamily="18" charset="0"/>
                <a:cs typeface="Times New Roman" pitchFamily="18" charset="0"/>
              </a:rPr>
              <a:t> 1 </a:t>
            </a:r>
            <a:r>
              <a:rPr lang="fr-FR" sz="2400" dirty="0" err="1">
                <a:latin typeface="Times New Roman" pitchFamily="18" charset="0"/>
                <a:cs typeface="Times New Roman" pitchFamily="18" charset="0"/>
              </a:rPr>
              <a:t>năm</a:t>
            </a:r>
            <a:r>
              <a:rPr lang="fr-FR" sz="2400" dirty="0">
                <a:latin typeface="Times New Roman" pitchFamily="18" charset="0"/>
                <a:cs typeface="Times New Roman" pitchFamily="18" charset="0"/>
              </a:rPr>
              <a:t> 2021 là 8 993 083 </a:t>
            </a:r>
            <a:r>
              <a:rPr lang="fr-FR" sz="2400" dirty="0" err="1">
                <a:latin typeface="Times New Roman" pitchFamily="18" charset="0"/>
                <a:cs typeface="Times New Roman" pitchFamily="18" charset="0"/>
              </a:rPr>
              <a:t>người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nguồn</a:t>
            </a:r>
            <a:r>
              <a:rPr lang="fr-FR" sz="2400" dirty="0">
                <a:latin typeface="Times New Roman" pitchFamily="18" charset="0"/>
                <a:cs typeface="Times New Roman" pitchFamily="18" charset="0"/>
              </a:rPr>
              <a:t> </a:t>
            </a:r>
            <a:r>
              <a:rPr lang="fr-FR" sz="2400" u="sng" dirty="0">
                <a:latin typeface="Times New Roman" pitchFamily="18" charset="0"/>
                <a:cs typeface="Times New Roman" pitchFamily="18" charset="0"/>
                <a:hlinkClick r:id="rId2"/>
              </a:rPr>
              <a:t>https://top10tphcm.com/</a:t>
            </a:r>
            <a:r>
              <a:rPr lang="fr-FR" sz="2400" dirty="0">
                <a:latin typeface="Times New Roman" pitchFamily="18" charset="0"/>
                <a:cs typeface="Times New Roman" pitchFamily="18" charset="0"/>
              </a:rPr>
              <a:t>).</a:t>
            </a:r>
            <a:endParaRPr lang="en-SG" sz="2400" dirty="0">
              <a:latin typeface="Times New Roman" pitchFamily="18" charset="0"/>
              <a:cs typeface="Times New Roman" pitchFamily="18" charset="0"/>
            </a:endParaRPr>
          </a:p>
          <a:p>
            <a:r>
              <a:rPr lang="fr-FR" sz="2400" dirty="0" err="1">
                <a:latin typeface="Times New Roman" pitchFamily="18" charset="0"/>
                <a:cs typeface="Times New Roman" pitchFamily="18" charset="0"/>
              </a:rPr>
              <a:t>Hãy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làm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tròn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số</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trên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đến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hàng</a:t>
            </a:r>
            <a:r>
              <a:rPr lang="fr-FR" sz="2400" dirty="0">
                <a:latin typeface="Times New Roman" pitchFamily="18" charset="0"/>
                <a:cs typeface="Times New Roman" pitchFamily="18" charset="0"/>
              </a:rPr>
              <a:t> </a:t>
            </a:r>
            <a:r>
              <a:rPr lang="fr-FR" sz="2400" dirty="0" err="1" smtClean="0">
                <a:latin typeface="Times New Roman" pitchFamily="18" charset="0"/>
                <a:cs typeface="Times New Roman" pitchFamily="18" charset="0"/>
              </a:rPr>
              <a:t>nghìn</a:t>
            </a:r>
            <a:r>
              <a:rPr lang="fr-FR" sz="2400" dirty="0" smtClean="0">
                <a:latin typeface="Times New Roman" pitchFamily="18" charset="0"/>
                <a:cs typeface="Times New Roman" pitchFamily="18" charset="0"/>
              </a:rPr>
              <a:t>.</a:t>
            </a:r>
            <a:endParaRPr lang="en-SG" sz="2400" dirty="0">
              <a:latin typeface="Times New Roman" pitchFamily="18" charset="0"/>
              <a:cs typeface="Times New Roman" pitchFamily="18" charset="0"/>
            </a:endParaRPr>
          </a:p>
          <a:p>
            <a:endParaRPr lang="en-SG" dirty="0"/>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971" y="2623771"/>
            <a:ext cx="53149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587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2555</TotalTime>
  <Words>610</Words>
  <Application>Microsoft Office PowerPoint</Application>
  <PresentationFormat>On-screen Show (4:3)</PresentationFormat>
  <Paragraphs>62</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Oriel</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Dung</dc:creator>
  <cp:lastModifiedBy>Dung</cp:lastModifiedBy>
  <cp:revision>15</cp:revision>
  <dcterms:created xsi:type="dcterms:W3CDTF">2020-04-22T04:38:50Z</dcterms:created>
  <dcterms:modified xsi:type="dcterms:W3CDTF">2022-07-27T15:53:40Z</dcterms:modified>
</cp:coreProperties>
</file>