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29" r:id="rId3"/>
    <p:sldMasterId id="2147483744" r:id="rId4"/>
    <p:sldMasterId id="2147483762" r:id="rId5"/>
  </p:sldMasterIdLst>
  <p:notesMasterIdLst>
    <p:notesMasterId r:id="rId44"/>
  </p:notesMasterIdLst>
  <p:sldIdLst>
    <p:sldId id="396" r:id="rId6"/>
    <p:sldId id="422" r:id="rId7"/>
    <p:sldId id="437" r:id="rId8"/>
    <p:sldId id="493" r:id="rId9"/>
    <p:sldId id="438" r:id="rId10"/>
    <p:sldId id="494" r:id="rId11"/>
    <p:sldId id="495" r:id="rId12"/>
    <p:sldId id="496" r:id="rId13"/>
    <p:sldId id="497" r:id="rId14"/>
    <p:sldId id="498" r:id="rId15"/>
    <p:sldId id="499" r:id="rId16"/>
    <p:sldId id="500" r:id="rId17"/>
    <p:sldId id="501" r:id="rId18"/>
    <p:sldId id="502" r:id="rId19"/>
    <p:sldId id="503" r:id="rId20"/>
    <p:sldId id="504" r:id="rId21"/>
    <p:sldId id="505" r:id="rId22"/>
    <p:sldId id="506" r:id="rId23"/>
    <p:sldId id="507" r:id="rId24"/>
    <p:sldId id="508" r:id="rId25"/>
    <p:sldId id="509" r:id="rId26"/>
    <p:sldId id="510" r:id="rId27"/>
    <p:sldId id="511" r:id="rId28"/>
    <p:sldId id="512" r:id="rId29"/>
    <p:sldId id="513" r:id="rId30"/>
    <p:sldId id="514" r:id="rId31"/>
    <p:sldId id="515" r:id="rId32"/>
    <p:sldId id="516" r:id="rId33"/>
    <p:sldId id="517" r:id="rId34"/>
    <p:sldId id="518" r:id="rId35"/>
    <p:sldId id="519" r:id="rId36"/>
    <p:sldId id="521" r:id="rId37"/>
    <p:sldId id="520" r:id="rId38"/>
    <p:sldId id="453" r:id="rId39"/>
    <p:sldId id="454" r:id="rId40"/>
    <p:sldId id="522" r:id="rId41"/>
    <p:sldId id="523" r:id="rId42"/>
    <p:sldId id="52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2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B9864B-AE44-4CFF-A342-6CE242E77BB6}" type="datetimeFigureOut">
              <a:rPr lang="en-US" smtClean="0"/>
              <a:t>10/18/2022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0AB5D-A78D-4A7B-88F8-4D0640FCB73F}" type="slidenum">
              <a:rPr lang="en-US" smtClean="0"/>
              <a:t>‹#›</a:t>
            </a:fld>
            <a:endParaRPr lang="en-US"/>
          </a:p>
        </p:txBody>
      </p:sp>
    </p:spTree>
    <p:extLst>
      <p:ext uri="{BB962C8B-B14F-4D97-AF65-F5344CB8AC3E}">
        <p14:creationId xmlns:p14="http://schemas.microsoft.com/office/powerpoint/2010/main" val="3535454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Master" Target="../slideMasters/slideMaster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Master" Target="../slideMasters/slideMaster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427014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93696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97745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8683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561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5303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4004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136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729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3173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8616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85782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3661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5028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163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2022/10/18</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60981896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2022/10/18</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87594356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2022/10/18</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79838125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2022/10/18</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62314950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2022/10/18</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227609382"/>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2022/10/18</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4215073286"/>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2022/10/18</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85219234"/>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F2DCED4-6884-4DED-AA36-9F95F21F7F1F}"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752092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2022/10/18</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66666197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2022/10/18</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63941806"/>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2022/10/18</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207853452"/>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2022/10/18</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8843039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325555"/>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1049388"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7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7"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3739239"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6429090"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9118940" y="2231537"/>
            <a:ext cx="1681113" cy="1671026"/>
          </a:xfrm>
          <a:custGeom>
            <a:avLst/>
            <a:gdLst>
              <a:gd name="connsiteX0" fmla="*/ 810347 w 1681113"/>
              <a:gd name="connsiteY0" fmla="*/ 0 h 1671026"/>
              <a:gd name="connsiteX1" fmla="*/ 1243100 w 1681113"/>
              <a:gd name="connsiteY1" fmla="*/ 129826 h 1671026"/>
              <a:gd name="connsiteX2" fmla="*/ 1546027 w 1681113"/>
              <a:gd name="connsiteY2" fmla="*/ 424098 h 1671026"/>
              <a:gd name="connsiteX3" fmla="*/ 1675853 w 1681113"/>
              <a:gd name="connsiteY3" fmla="*/ 1047262 h 1671026"/>
              <a:gd name="connsiteX4" fmla="*/ 1381581 w 1681113"/>
              <a:gd name="connsiteY4" fmla="*/ 1462705 h 1671026"/>
              <a:gd name="connsiteX5" fmla="*/ 844967 w 1681113"/>
              <a:gd name="connsiteY5" fmla="*/ 1670426 h 1671026"/>
              <a:gd name="connsiteX6" fmla="*/ 299698 w 1681113"/>
              <a:gd name="connsiteY6" fmla="*/ 1514635 h 1671026"/>
              <a:gd name="connsiteX7" fmla="*/ 31392 w 1681113"/>
              <a:gd name="connsiteY7" fmla="*/ 1203053 h 1671026"/>
              <a:gd name="connsiteX8" fmla="*/ 5426 w 1681113"/>
              <a:gd name="connsiteY8" fmla="*/ 822231 h 1671026"/>
              <a:gd name="connsiteX9" fmla="*/ 31392 w 1681113"/>
              <a:gd name="connsiteY9" fmla="*/ 631819 h 1671026"/>
              <a:gd name="connsiteX10" fmla="*/ 48702 w 1681113"/>
              <a:gd name="connsiteY10" fmla="*/ 571234 h 1671026"/>
              <a:gd name="connsiteX11" fmla="*/ 342974 w 1681113"/>
              <a:gd name="connsiteY11" fmla="*/ 129826 h 1671026"/>
              <a:gd name="connsiteX12" fmla="*/ 810347 w 1681113"/>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3" h="1671026">
                <a:moveTo>
                  <a:pt x="810347" y="0"/>
                </a:moveTo>
                <a:cubicBezTo>
                  <a:pt x="960367" y="0"/>
                  <a:pt x="1120486" y="59143"/>
                  <a:pt x="1243100" y="129826"/>
                </a:cubicBezTo>
                <a:cubicBezTo>
                  <a:pt x="1365713" y="200509"/>
                  <a:pt x="1473901" y="271192"/>
                  <a:pt x="1546027" y="424098"/>
                </a:cubicBezTo>
                <a:cubicBezTo>
                  <a:pt x="1618152" y="577004"/>
                  <a:pt x="1703260" y="874161"/>
                  <a:pt x="1675853" y="1047262"/>
                </a:cubicBezTo>
                <a:cubicBezTo>
                  <a:pt x="1648445" y="1220363"/>
                  <a:pt x="1520061" y="1358844"/>
                  <a:pt x="1381581" y="1462705"/>
                </a:cubicBezTo>
                <a:cubicBezTo>
                  <a:pt x="1243100" y="1566566"/>
                  <a:pt x="1025280" y="1661771"/>
                  <a:pt x="844967" y="1670426"/>
                </a:cubicBezTo>
                <a:cubicBezTo>
                  <a:pt x="664653" y="1679082"/>
                  <a:pt x="435295" y="1592531"/>
                  <a:pt x="299698" y="1514635"/>
                </a:cubicBezTo>
                <a:cubicBezTo>
                  <a:pt x="164102" y="1436740"/>
                  <a:pt x="80437" y="1318454"/>
                  <a:pt x="31392" y="1203053"/>
                </a:cubicBezTo>
                <a:cubicBezTo>
                  <a:pt x="-17654" y="1087653"/>
                  <a:pt x="5426" y="917436"/>
                  <a:pt x="5426" y="822231"/>
                </a:cubicBezTo>
                <a:cubicBezTo>
                  <a:pt x="5426" y="727025"/>
                  <a:pt x="18409" y="679422"/>
                  <a:pt x="31392" y="631819"/>
                </a:cubicBezTo>
                <a:lnTo>
                  <a:pt x="48702" y="571234"/>
                </a:lnTo>
                <a:cubicBezTo>
                  <a:pt x="132367" y="398133"/>
                  <a:pt x="216033" y="225032"/>
                  <a:pt x="342974" y="129826"/>
                </a:cubicBezTo>
                <a:cubicBezTo>
                  <a:pt x="469915" y="34620"/>
                  <a:pt x="660326" y="0"/>
                  <a:pt x="81034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70139718"/>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4138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2022/10/18</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2920509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2022/10/18</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1716397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2022/10/18</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689639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2DCED4-6884-4DED-AA36-9F95F21F7F1F}" type="datetimeFigureOut">
              <a:rPr lang="en-US" smtClean="0"/>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12769048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2022/10/18</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5466579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2022/10/18</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0101176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7D81A77-730B-4DD6-9D59-0FD3134C77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E66930-BD5F-4B64-A10D-C7B183DA0E7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262868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2022/10/18</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192600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2022/10/18</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0861552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2022/10/18</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42396727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2022/10/18</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41947381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2022/10/18</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6066252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1600"/>
            <a:ext cx="3899552" cy="4493491"/>
          </a:xfrm>
          <a:prstGeom prst="rect">
            <a:avLst/>
          </a:prstGeom>
        </p:spPr>
      </p:pic>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8292448" y="2475346"/>
            <a:ext cx="3899552" cy="4493491"/>
          </a:xfrm>
          <a:prstGeom prst="rect">
            <a:avLst/>
          </a:prstGeom>
        </p:spPr>
      </p:pic>
    </p:spTree>
    <p:extLst>
      <p:ext uri="{BB962C8B-B14F-4D97-AF65-F5344CB8AC3E}">
        <p14:creationId xmlns:p14="http://schemas.microsoft.com/office/powerpoint/2010/main" val="247166363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984701" y="0"/>
            <a:ext cx="2368473" cy="2400000"/>
          </a:xfrm>
          <a:prstGeom prst="rect">
            <a:avLst/>
          </a:prstGeom>
        </p:spPr>
      </p:pic>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89748" y="5562069"/>
            <a:ext cx="4876800" cy="1295933"/>
          </a:xfrm>
          <a:prstGeom prst="rect">
            <a:avLst/>
          </a:prstGeom>
        </p:spPr>
      </p:pic>
    </p:spTree>
    <p:extLst>
      <p:ext uri="{BB962C8B-B14F-4D97-AF65-F5344CB8AC3E}">
        <p14:creationId xmlns:p14="http://schemas.microsoft.com/office/powerpoint/2010/main" val="236481544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2DCED4-6884-4DED-AA36-9F95F21F7F1F}" type="datetimeFigureOut">
              <a:rPr lang="en-US" smtClean="0"/>
              <a:t>10/18/2022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115616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spTree>
    <p:extLst>
      <p:ext uri="{BB962C8B-B14F-4D97-AF65-F5344CB8AC3E}">
        <p14:creationId xmlns:p14="http://schemas.microsoft.com/office/powerpoint/2010/main" val="155840278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spTree>
    <p:extLst>
      <p:ext uri="{BB962C8B-B14F-4D97-AF65-F5344CB8AC3E}">
        <p14:creationId xmlns:p14="http://schemas.microsoft.com/office/powerpoint/2010/main" val="32593162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spTree>
    <p:extLst>
      <p:ext uri="{BB962C8B-B14F-4D97-AF65-F5344CB8AC3E}">
        <p14:creationId xmlns:p14="http://schemas.microsoft.com/office/powerpoint/2010/main" val="161867545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6612697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8358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32208459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32998180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0882690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5748260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3303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2DCED4-6884-4DED-AA36-9F95F21F7F1F}" type="datetimeFigureOut">
              <a:rPr lang="en-US" smtClean="0"/>
              <a:t>10/18/2022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1871147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3280805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365937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993320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13500284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15482714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5237050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50125923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39613880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6690817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535982060"/>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DCED4-6884-4DED-AA36-9F95F21F7F1F}" type="datetimeFigureOut">
              <a:rPr lang="en-US" smtClean="0"/>
              <a:t>10/18/2022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19292449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092414880"/>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127746247"/>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17946554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5881582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8326974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25873011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5595519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27622998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2136446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F2DCED4-6884-4DED-AA36-9F95F21F7F1F}" type="datetimeFigureOut">
              <a:rPr lang="en-US" smtClean="0"/>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2807554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F2DCED4-6884-4DED-AA36-9F95F21F7F1F}" type="datetimeFigureOut">
              <a:rPr lang="en-US" smtClean="0"/>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104600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1.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theme" Target="../theme/theme5.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DCED4-6884-4DED-AA36-9F95F21F7F1F}" type="datetimeFigureOut">
              <a:rPr lang="en-US" smtClean="0"/>
              <a:t>10/18/2022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B3AC9-D0C9-4E9C-8EDC-C0DDEEDFE8F7}" type="slidenum">
              <a:rPr lang="en-US" smtClean="0"/>
              <a:t>‹#›</a:t>
            </a:fld>
            <a:endParaRPr lang="en-US"/>
          </a:p>
        </p:txBody>
      </p:sp>
    </p:spTree>
    <p:extLst>
      <p:ext uri="{BB962C8B-B14F-4D97-AF65-F5344CB8AC3E}">
        <p14:creationId xmlns:p14="http://schemas.microsoft.com/office/powerpoint/2010/main" val="3615818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5634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l="-2000" t="-3000" r="-2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2022/10/18</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37822970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2022/10/18</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201248455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46093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
            <a:ext cx="12191999" cy="6857863"/>
          </a:xfrm>
          <a:prstGeom prst="rect">
            <a:avLst/>
          </a:prstGeom>
        </p:spPr>
      </p:pic>
      <p:sp>
        <p:nvSpPr>
          <p:cNvPr id="5" name="Rectangle 4"/>
          <p:cNvSpPr/>
          <p:nvPr/>
        </p:nvSpPr>
        <p:spPr>
          <a:xfrm>
            <a:off x="-136477" y="1417748"/>
            <a:ext cx="12192000" cy="4022640"/>
          </a:xfrm>
          <a:prstGeom prst="rect">
            <a:avLst/>
          </a:prstGeom>
        </p:spPr>
        <p:txBody>
          <a:bodyPr wrap="square">
            <a:spAutoFit/>
          </a:bodyPr>
          <a:lstStyle/>
          <a:p>
            <a:pPr algn="ctr">
              <a:lnSpc>
                <a:spcPct val="115000"/>
              </a:lnSpc>
              <a:spcBef>
                <a:spcPts val="600"/>
              </a:spcBef>
              <a:spcAft>
                <a:spcPts val="600"/>
              </a:spcAft>
            </a:pPr>
            <a:r>
              <a:rPr lang="pt-BR" sz="36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Ôn tập văn bản 3:</a:t>
            </a:r>
            <a:endParaRPr lang="en-US" sz="360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Bef>
                <a:spcPts val="600"/>
              </a:spcBef>
              <a:spcAft>
                <a:spcPts val="600"/>
              </a:spcAft>
            </a:pPr>
            <a:r>
              <a:rPr lang="en-US" sz="60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 THƠ “ĐƯỜNG NÚI’’</a:t>
            </a:r>
            <a:r>
              <a:rPr lang="en-US" sz="60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15000"/>
              </a:lnSpc>
              <a:spcBef>
                <a:spcPts val="600"/>
              </a:spcBef>
              <a:spcAft>
                <a:spcPts val="600"/>
              </a:spcAft>
            </a:pPr>
            <a:r>
              <a:rPr lang="en-US" sz="60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 NGUYỄN ĐÌNH THI</a:t>
            </a:r>
          </a:p>
          <a:p>
            <a:pPr algn="ctr">
              <a:lnSpc>
                <a:spcPct val="115000"/>
              </a:lnSpc>
              <a:spcBef>
                <a:spcPts val="600"/>
              </a:spcBef>
              <a:spcAft>
                <a:spcPts val="600"/>
              </a:spcAft>
            </a:pPr>
            <a:r>
              <a:rPr lang="en-US" sz="40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600" b="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Vũ Quần Phương</a:t>
            </a:r>
            <a:r>
              <a:rPr lang="en-US" sz="3600" b="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93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2000" fill="hold"/>
                                        <p:tgtEl>
                                          <p:spTgt spid="2"/>
                                        </p:tgtEl>
                                        <p:attrNameLst>
                                          <p:attrName>ppt_w</p:attrName>
                                        </p:attrNameLst>
                                      </p:cBhvr>
                                      <p:tavLst>
                                        <p:tav tm="0">
                                          <p:val>
                                            <p:fltVal val="0"/>
                                          </p:val>
                                        </p:tav>
                                        <p:tav tm="100000">
                                          <p:val>
                                            <p:strVal val="#ppt_w"/>
                                          </p:val>
                                        </p:tav>
                                      </p:tavLst>
                                    </p:anim>
                                    <p:anim calcmode="lin" valueType="num">
                                      <p:cBhvr>
                                        <p:cTn id="14" dur="2000" fill="hold"/>
                                        <p:tgtEl>
                                          <p:spTgt spid="2"/>
                                        </p:tgtEl>
                                        <p:attrNameLst>
                                          <p:attrName>ppt_h</p:attrName>
                                        </p:attrNameLst>
                                      </p:cBhvr>
                                      <p:tavLst>
                                        <p:tav tm="0">
                                          <p:val>
                                            <p:fltVal val="0"/>
                                          </p:val>
                                        </p:tav>
                                        <p:tav tm="100000">
                                          <p:val>
                                            <p:strVal val="#ppt_h"/>
                                          </p:val>
                                        </p:tav>
                                      </p:tavLst>
                                    </p:anim>
                                    <p:anim calcmode="lin" valueType="num">
                                      <p:cBhvr>
                                        <p:cTn id="15" dur="2000" fill="hold"/>
                                        <p:tgtEl>
                                          <p:spTgt spid="2"/>
                                        </p:tgtEl>
                                        <p:attrNameLst>
                                          <p:attrName>style.rotation</p:attrName>
                                        </p:attrNameLst>
                                      </p:cBhvr>
                                      <p:tavLst>
                                        <p:tav tm="0">
                                          <p:val>
                                            <p:fltVal val="90"/>
                                          </p:val>
                                        </p:tav>
                                        <p:tav tm="100000">
                                          <p:val>
                                            <p:fltVal val="0"/>
                                          </p:val>
                                        </p:tav>
                                      </p:tavLst>
                                    </p:anim>
                                    <p:animEffect transition="in" filter="fade">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0961" y="801385"/>
            <a:ext cx="8570936" cy="523220"/>
          </a:xfrm>
          <a:prstGeom prst="rect">
            <a:avLst/>
          </a:prstGeom>
        </p:spPr>
        <p:txBody>
          <a:bodyPr wrap="none">
            <a:spAutoFit/>
          </a:bodyPr>
          <a:lstStyle/>
          <a:p>
            <a:pPr algn="just">
              <a:spcAft>
                <a:spcPts val="0"/>
              </a:spcAft>
              <a:tabLst>
                <a:tab pos="1386840" algn="l"/>
                <a:tab pos="2703195" algn="l"/>
              </a:tabLs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 LUYỆN TẬP ĐỌC HIỂU NGỮ LIỆU NGOÀI SGK</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545910" y="2385537"/>
            <a:ext cx="11041039" cy="3970318"/>
          </a:xfrm>
          <a:prstGeom prst="rect">
            <a:avLst/>
          </a:prstGeom>
        </p:spPr>
        <p:txBody>
          <a:bodyPr wrap="square">
            <a:spAutoFit/>
          </a:bodyPr>
          <a:lstStyle/>
          <a:p>
            <a:pPr algn="just">
              <a:spcAft>
                <a:spcPts val="0"/>
              </a:spcAft>
            </a:pPr>
            <a:r>
              <a:rPr lang="da-DK" sz="2800" i="1" smtClean="0">
                <a:latin typeface="Times New Roman" panose="02020603050405020304" pitchFamily="18" charset="0"/>
                <a:ea typeface="Calibri" panose="020F0502020204030204" pitchFamily="34" charset="0"/>
                <a:cs typeface="Times New Roman" panose="02020603050405020304" pitchFamily="18" charset="0"/>
              </a:rPr>
              <a:t>  Đọc </a:t>
            </a:r>
            <a:r>
              <a:rPr lang="da-DK" sz="2800" i="1">
                <a:latin typeface="Times New Roman" panose="02020603050405020304" pitchFamily="18" charset="0"/>
                <a:ea typeface="Calibri" panose="020F0502020204030204" pitchFamily="34" charset="0"/>
                <a:cs typeface="Times New Roman" panose="02020603050405020304" pitchFamily="18" charset="0"/>
              </a:rPr>
              <a:t>sách là sinh hoạt và nhu cầu trí tuệ thường trực của con người có cuộc sống trí tuệ. […] Không đọc sách tức là không còn nhu cầu về cuộc sống trí tuệ nữa. Và khi không còn nhu cầu đó nữa, thì đời sống tinh thần của con người nghèo đi, mòn mỏi đi, cuộc sống đạo đức cũng mất luôn nền tảng. Đây là một câu chuyện nghiêm túc, lâu dài và cần được trao đổi, thảo luận một cách cũng rất nghiêm túc, lâu dài. Tôi chỉ muốn thử nêu lên ở đây một đề nghị: Tôi đề nghị các tổ chức thanh niên của chúng ta, bên cạnh những sinh hoạt thường thấy hiện nay, nên có một cuộc vận động đọc sách trong thanh niên cả nước; và vận động từng nhà gây dựng tủ sách gia đình.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113976" y="1593461"/>
            <a:ext cx="6096000" cy="523220"/>
          </a:xfrm>
          <a:prstGeom prst="rect">
            <a:avLst/>
          </a:prstGeom>
        </p:spPr>
        <p:txBody>
          <a:bodyPr>
            <a:spAutoFit/>
          </a:bodyPr>
          <a:lstStyle/>
          <a:p>
            <a:pPr algn="ctr">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SỐ </a:t>
            </a:r>
            <a:r>
              <a:rPr lang="en-US" sz="2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da-DK" sz="2800" b="1" smtClean="0">
                <a:latin typeface="Times New Roman" panose="02020603050405020304" pitchFamily="18" charset="0"/>
                <a:ea typeface="Calibri" panose="020F0502020204030204" pitchFamily="34" charset="0"/>
                <a:cs typeface="Times New Roman" panose="02020603050405020304" pitchFamily="18" charset="0"/>
              </a:rPr>
              <a:t>Đọc </a:t>
            </a:r>
            <a:r>
              <a:rPr lang="da-DK" sz="2800" b="1">
                <a:latin typeface="Times New Roman" panose="02020603050405020304" pitchFamily="18" charset="0"/>
                <a:ea typeface="Calibri" panose="020F0502020204030204" pitchFamily="34" charset="0"/>
                <a:cs typeface="Times New Roman" panose="02020603050405020304" pitchFamily="18" charset="0"/>
              </a:rPr>
              <a:t>kĩ văn bản sau:</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339041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798" y="1050879"/>
            <a:ext cx="10904561" cy="5185522"/>
          </a:xfrm>
          <a:prstGeom prst="rect">
            <a:avLst/>
          </a:prstGeom>
        </p:spPr>
        <p:txBody>
          <a:bodyPr wrap="square">
            <a:spAutoFit/>
          </a:bodyPr>
          <a:lstStyle/>
          <a:p>
            <a:pPr indent="457200" algn="just">
              <a:lnSpc>
                <a:spcPct val="150000"/>
              </a:lnSpc>
              <a:spcAft>
                <a:spcPts val="0"/>
              </a:spcAft>
            </a:pPr>
            <a:r>
              <a:rPr lang="da-DK" sz="2800" i="1">
                <a:latin typeface="Times New Roman" panose="02020603050405020304" pitchFamily="18" charset="0"/>
                <a:ea typeface="Calibri" panose="020F0502020204030204" pitchFamily="34" charset="0"/>
              </a:rPr>
              <a:t>Gần đây có một nước đã phát động phong trào trong toàn quốc mỗi người mỗi ngày đọc lấy 20 dòng sách. Chúng ta cũng có thể làm như thế, hoặc vận động mỗi người trong mỗi năm đọc lấy một cuốn sách. Cứ bắt đầu bằng việc rất nhỏ, không quá khó. Việc nhỏ đấy nhưng rất có thể là việc nhỏ khởi đầu một công cuộc lớn.</a:t>
            </a:r>
            <a:endParaRPr lang="en-US" sz="2800">
              <a:latin typeface="Times New Roman" panose="02020603050405020304" pitchFamily="18" charset="0"/>
              <a:ea typeface="Times New Roman" panose="02020603050405020304" pitchFamily="18" charset="0"/>
            </a:endParaRPr>
          </a:p>
          <a:p>
            <a:pPr indent="457200" algn="just">
              <a:lnSpc>
                <a:spcPct val="150000"/>
              </a:lnSpc>
              <a:spcAft>
                <a:spcPts val="0"/>
              </a:spcAft>
            </a:pPr>
            <a:r>
              <a:rPr lang="da-DK" sz="2800">
                <a:latin typeface="Times New Roman" panose="02020603050405020304" pitchFamily="18" charset="0"/>
                <a:ea typeface="Calibri" panose="020F0502020204030204" pitchFamily="34" charset="0"/>
              </a:rPr>
              <a:t>(Theo Nguyên Ngọc, </a:t>
            </a:r>
            <a:r>
              <a:rPr lang="da-DK" sz="2800" b="1">
                <a:latin typeface="Times New Roman" panose="02020603050405020304" pitchFamily="18" charset="0"/>
                <a:ea typeface="Calibri" panose="020F0502020204030204" pitchFamily="34" charset="0"/>
              </a:rPr>
              <a:t>Một đề nghị</a:t>
            </a:r>
            <a:r>
              <a:rPr lang="da-DK" sz="2800">
                <a:latin typeface="Times New Roman" panose="02020603050405020304" pitchFamily="18" charset="0"/>
                <a:ea typeface="Calibri" panose="020F0502020204030204" pitchFamily="34" charset="0"/>
              </a:rPr>
              <a:t>, tạp chí Điện tử Tiasang.com.vn, ngày 19-7-2007)</a:t>
            </a:r>
            <a:r>
              <a:rPr lang="en-US" sz="2800" b="1">
                <a:latin typeface="Times New Roman" panose="02020603050405020304" pitchFamily="18" charset="0"/>
                <a:ea typeface="Calibri" panose="020F0502020204030204" pitchFamily="34" charset="0"/>
              </a:rPr>
              <a:t> Trả lời câu hỏi bằng cách ghi lại đáp án đúng vào giấy kiểm tra.</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4558064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201002" y="4513580"/>
            <a:ext cx="527712" cy="483136"/>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2" name="Rectangle 1"/>
          <p:cNvSpPr/>
          <p:nvPr/>
        </p:nvSpPr>
        <p:spPr>
          <a:xfrm>
            <a:off x="1269242" y="1787856"/>
            <a:ext cx="9990162" cy="3246530"/>
          </a:xfrm>
          <a:prstGeom prst="rect">
            <a:avLst/>
          </a:prstGeom>
        </p:spPr>
        <p:txBody>
          <a:bodyPr wrap="square">
            <a:spAutoFit/>
          </a:bodyPr>
          <a:lstStyle/>
          <a:p>
            <a:pPr>
              <a:lnSpc>
                <a:spcPct val="150000"/>
              </a:lnSpc>
              <a:spcAft>
                <a:spcPts val="0"/>
              </a:spcAft>
            </a:pPr>
            <a:r>
              <a:rPr lang="da-DK" sz="2800" b="1">
                <a:latin typeface="Times New Roman" panose="02020603050405020304" pitchFamily="18" charset="0"/>
                <a:ea typeface="Calibri" panose="020F0502020204030204" pitchFamily="34" charset="0"/>
                <a:cs typeface="Times New Roman" panose="02020603050405020304" pitchFamily="18" charset="0"/>
              </a:rPr>
              <a:t>Câu 1. Văn bản trên sử dụng phương thức biểu đạt chính nào?</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nSpc>
                <a:spcPct val="150000"/>
              </a:lnSpc>
              <a:spcAft>
                <a:spcPts val="0"/>
              </a:spcAft>
              <a:buAutoNum type="alphaUcPeriod"/>
              <a:tabLst>
                <a:tab pos="3420745" algn="l"/>
              </a:tabLst>
            </a:pPr>
            <a:r>
              <a:rPr lang="da-DK" sz="2800" smtClean="0">
                <a:latin typeface="Times New Roman" panose="02020603050405020304" pitchFamily="18" charset="0"/>
                <a:ea typeface="Calibri" panose="020F0502020204030204" pitchFamily="34" charset="0"/>
                <a:cs typeface="Times New Roman" panose="02020603050405020304" pitchFamily="18" charset="0"/>
              </a:rPr>
              <a:t> Miêu </a:t>
            </a:r>
            <a:r>
              <a:rPr lang="da-DK" sz="2800">
                <a:latin typeface="Times New Roman" panose="02020603050405020304" pitchFamily="18" charset="0"/>
                <a:ea typeface="Calibri" panose="020F0502020204030204" pitchFamily="34" charset="0"/>
                <a:cs typeface="Times New Roman" panose="02020603050405020304" pitchFamily="18" charset="0"/>
              </a:rPr>
              <a:t>tả	</a:t>
            </a:r>
            <a:r>
              <a:rPr lang="da-DK" sz="2800">
                <a:latin typeface="Times New Roman" panose="02020603050405020304" pitchFamily="18" charset="0"/>
                <a:ea typeface="Calibri" panose="020F0502020204030204" pitchFamily="34" charset="0"/>
                <a:cs typeface="Times New Roman" panose="02020603050405020304" pitchFamily="18" charset="0"/>
              </a:rPr>
              <a:t>	</a:t>
            </a:r>
            <a:endParaRPr lang="da-DK" sz="280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50000"/>
              </a:lnSpc>
              <a:spcAft>
                <a:spcPts val="0"/>
              </a:spcAft>
              <a:buAutoNum type="alphaUcPeriod"/>
              <a:tabLst>
                <a:tab pos="3420745" algn="l"/>
              </a:tabLst>
            </a:pPr>
            <a:r>
              <a:rPr lang="da-DK" sz="2800" smtClean="0">
                <a:latin typeface="Times New Roman" panose="02020603050405020304" pitchFamily="18" charset="0"/>
                <a:ea typeface="Calibri" panose="020F0502020204030204" pitchFamily="34" charset="0"/>
                <a:cs typeface="Times New Roman" panose="02020603050405020304" pitchFamily="18" charset="0"/>
              </a:rPr>
              <a:t> </a:t>
            </a:r>
            <a:r>
              <a:rPr lang="da-DK" sz="2800">
                <a:latin typeface="Times New Roman" panose="02020603050405020304" pitchFamily="18" charset="0"/>
                <a:ea typeface="Calibri" panose="020F0502020204030204" pitchFamily="34" charset="0"/>
                <a:cs typeface="Times New Roman" panose="02020603050405020304" pitchFamily="18" charset="0"/>
              </a:rPr>
              <a:t>Tự </a:t>
            </a:r>
            <a:r>
              <a:rPr lang="da-DK" sz="2800" smtClean="0">
                <a:latin typeface="Times New Roman" panose="02020603050405020304" pitchFamily="18" charset="0"/>
                <a:ea typeface="Calibri" panose="020F0502020204030204" pitchFamily="34" charset="0"/>
                <a:cs typeface="Times New Roman" panose="02020603050405020304" pitchFamily="18" charset="0"/>
              </a:rPr>
              <a:t>sự</a:t>
            </a:r>
            <a:endParaRPr lang="en-US" sz="280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50000"/>
              </a:lnSpc>
              <a:spcAft>
                <a:spcPts val="0"/>
              </a:spcAft>
              <a:buAutoNum type="alphaUcPeriod"/>
              <a:tabLst>
                <a:tab pos="3420745" algn="l"/>
              </a:tabLst>
            </a:pPr>
            <a:r>
              <a:rPr lang="da-DK" sz="2800" smtClean="0">
                <a:latin typeface="Times New Roman" panose="02020603050405020304" pitchFamily="18" charset="0"/>
                <a:ea typeface="Calibri" panose="020F0502020204030204" pitchFamily="34" charset="0"/>
                <a:cs typeface="Times New Roman" panose="02020603050405020304" pitchFamily="18" charset="0"/>
              </a:rPr>
              <a:t> </a:t>
            </a:r>
            <a:r>
              <a:rPr lang="da-DK" sz="2800">
                <a:latin typeface="Times New Roman" panose="02020603050405020304" pitchFamily="18" charset="0"/>
                <a:ea typeface="Calibri" panose="020F0502020204030204" pitchFamily="34" charset="0"/>
                <a:cs typeface="Times New Roman" panose="02020603050405020304" pitchFamily="18" charset="0"/>
              </a:rPr>
              <a:t>Biểu </a:t>
            </a:r>
            <a:r>
              <a:rPr lang="da-DK" sz="2800">
                <a:latin typeface="Times New Roman" panose="02020603050405020304" pitchFamily="18" charset="0"/>
                <a:ea typeface="Calibri" panose="020F0502020204030204" pitchFamily="34" charset="0"/>
                <a:cs typeface="Times New Roman" panose="02020603050405020304" pitchFamily="18" charset="0"/>
              </a:rPr>
              <a:t>cảm </a:t>
            </a:r>
            <a:endParaRPr lang="da-DK" sz="280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50000"/>
              </a:lnSpc>
              <a:spcAft>
                <a:spcPts val="0"/>
              </a:spcAft>
              <a:buAutoNum type="alphaUcPeriod"/>
              <a:tabLst>
                <a:tab pos="3420745" algn="l"/>
              </a:tabLst>
            </a:pPr>
            <a:r>
              <a:rPr lang="da-DK" sz="2800" smtClean="0">
                <a:latin typeface="Times New Roman" panose="02020603050405020304" pitchFamily="18" charset="0"/>
                <a:ea typeface="Calibri" panose="020F0502020204030204" pitchFamily="34" charset="0"/>
                <a:cs typeface="Times New Roman" panose="02020603050405020304" pitchFamily="18" charset="0"/>
              </a:rPr>
              <a:t> </a:t>
            </a:r>
            <a:r>
              <a:rPr lang="da-DK" sz="2800">
                <a:latin typeface="Times New Roman" panose="02020603050405020304" pitchFamily="18" charset="0"/>
                <a:ea typeface="Calibri" panose="020F0502020204030204" pitchFamily="34" charset="0"/>
                <a:cs typeface="Times New Roman" panose="02020603050405020304" pitchFamily="18" charset="0"/>
              </a:rPr>
              <a:t>Nghị </a:t>
            </a:r>
            <a:r>
              <a:rPr lang="da-DK" sz="2800">
                <a:latin typeface="Times New Roman" panose="02020603050405020304" pitchFamily="18" charset="0"/>
                <a:ea typeface="Calibri" panose="020F0502020204030204" pitchFamily="34" charset="0"/>
                <a:cs typeface="Times New Roman" panose="02020603050405020304" pitchFamily="18" charset="0"/>
              </a:rPr>
              <a:t>luận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232367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228297" y="4560871"/>
            <a:ext cx="527712" cy="483136"/>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2" name="Rectangle 1"/>
          <p:cNvSpPr/>
          <p:nvPr/>
        </p:nvSpPr>
        <p:spPr>
          <a:xfrm>
            <a:off x="1310185" y="1856096"/>
            <a:ext cx="9362364" cy="3246530"/>
          </a:xfrm>
          <a:prstGeom prst="rect">
            <a:avLst/>
          </a:prstGeom>
        </p:spPr>
        <p:txBody>
          <a:bodyPr wrap="square">
            <a:spAutoFit/>
          </a:bodyPr>
          <a:lstStyle/>
          <a:p>
            <a:pPr>
              <a:lnSpc>
                <a:spcPct val="150000"/>
              </a:lnSpc>
              <a:spcAft>
                <a:spcPts val="0"/>
              </a:spcAft>
            </a:pPr>
            <a:r>
              <a:rPr lang="da-DK" sz="2800" b="1">
                <a:latin typeface="Times New Roman" panose="02020603050405020304" pitchFamily="18" charset="0"/>
                <a:ea typeface="Calibri" panose="020F0502020204030204" pitchFamily="34" charset="0"/>
                <a:cs typeface="Times New Roman" panose="02020603050405020304" pitchFamily="18" charset="0"/>
              </a:rPr>
              <a:t>Câu 2.  Câu chủ đề của đoạn 1 trong văn bản trên là: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nSpc>
                <a:spcPct val="150000"/>
              </a:lnSpc>
              <a:spcAft>
                <a:spcPts val="0"/>
              </a:spcAft>
              <a:buAutoNum type="alphaUcPeriod"/>
            </a:pPr>
            <a:r>
              <a:rPr lang="da-DK" sz="2800" smtClean="0">
                <a:latin typeface="Times New Roman" panose="02020603050405020304" pitchFamily="18" charset="0"/>
                <a:ea typeface="Calibri" panose="020F0502020204030204" pitchFamily="34" charset="0"/>
                <a:cs typeface="Times New Roman" panose="02020603050405020304" pitchFamily="18" charset="0"/>
              </a:rPr>
              <a:t>Câu </a:t>
            </a:r>
            <a:r>
              <a:rPr lang="da-DK" sz="2800">
                <a:latin typeface="Times New Roman" panose="02020603050405020304" pitchFamily="18" charset="0"/>
                <a:ea typeface="Calibri" panose="020F0502020204030204" pitchFamily="34" charset="0"/>
                <a:cs typeface="Times New Roman" panose="02020603050405020304" pitchFamily="18" charset="0"/>
              </a:rPr>
              <a:t>thứ </a:t>
            </a:r>
            <a:r>
              <a:rPr lang="da-DK" sz="2800">
                <a:latin typeface="Times New Roman" panose="02020603050405020304" pitchFamily="18" charset="0"/>
                <a:ea typeface="Calibri" panose="020F0502020204030204" pitchFamily="34" charset="0"/>
                <a:cs typeface="Times New Roman" panose="02020603050405020304" pitchFamily="18" charset="0"/>
              </a:rPr>
              <a:t>tư  </a:t>
            </a:r>
            <a:endParaRPr lang="da-DK" sz="280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50000"/>
              </a:lnSpc>
              <a:spcAft>
                <a:spcPts val="0"/>
              </a:spcAft>
              <a:buAutoNum type="alphaUcPeriod"/>
            </a:pPr>
            <a:r>
              <a:rPr lang="da-DK" sz="2800" smtClean="0">
                <a:latin typeface="Times New Roman" panose="02020603050405020304" pitchFamily="18" charset="0"/>
                <a:ea typeface="Calibri" panose="020F0502020204030204" pitchFamily="34" charset="0"/>
                <a:cs typeface="Times New Roman" panose="02020603050405020304" pitchFamily="18" charset="0"/>
              </a:rPr>
              <a:t>Câu </a:t>
            </a:r>
            <a:r>
              <a:rPr lang="da-DK" sz="2800">
                <a:latin typeface="Times New Roman" panose="02020603050405020304" pitchFamily="18" charset="0"/>
                <a:ea typeface="Calibri" panose="020F0502020204030204" pitchFamily="34" charset="0"/>
                <a:cs typeface="Times New Roman" panose="02020603050405020304" pitchFamily="18" charset="0"/>
              </a:rPr>
              <a:t>thứ </a:t>
            </a:r>
            <a:r>
              <a:rPr lang="da-DK" sz="2800" smtClean="0">
                <a:latin typeface="Times New Roman" panose="02020603050405020304" pitchFamily="18" charset="0"/>
                <a:ea typeface="Calibri" panose="020F0502020204030204" pitchFamily="34" charset="0"/>
                <a:cs typeface="Times New Roman" panose="02020603050405020304" pitchFamily="18" charset="0"/>
              </a:rPr>
              <a:t>hai</a:t>
            </a:r>
            <a:endParaRPr lang="en-US" sz="280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50000"/>
              </a:lnSpc>
              <a:spcAft>
                <a:spcPts val="0"/>
              </a:spcAft>
              <a:buAutoNum type="alphaUcPeriod"/>
            </a:pPr>
            <a:r>
              <a:rPr lang="da-DK" sz="2800" smtClean="0">
                <a:latin typeface="Times New Roman" panose="02020603050405020304" pitchFamily="18" charset="0"/>
                <a:ea typeface="Calibri" panose="020F0502020204030204" pitchFamily="34" charset="0"/>
                <a:cs typeface="Times New Roman" panose="02020603050405020304" pitchFamily="18" charset="0"/>
              </a:rPr>
              <a:t>Câu </a:t>
            </a:r>
            <a:r>
              <a:rPr lang="da-DK" sz="2800">
                <a:latin typeface="Times New Roman" panose="02020603050405020304" pitchFamily="18" charset="0"/>
                <a:ea typeface="Calibri" panose="020F0502020204030204" pitchFamily="34" charset="0"/>
                <a:cs typeface="Times New Roman" panose="02020603050405020304" pitchFamily="18" charset="0"/>
              </a:rPr>
              <a:t>thứ </a:t>
            </a:r>
            <a:r>
              <a:rPr lang="da-DK" sz="2800">
                <a:latin typeface="Times New Roman" panose="02020603050405020304" pitchFamily="18" charset="0"/>
                <a:ea typeface="Calibri" panose="020F0502020204030204" pitchFamily="34" charset="0"/>
                <a:cs typeface="Times New Roman" panose="02020603050405020304" pitchFamily="18" charset="0"/>
              </a:rPr>
              <a:t>ba              </a:t>
            </a:r>
            <a:endParaRPr lang="da-DK" sz="280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50000"/>
              </a:lnSpc>
              <a:spcAft>
                <a:spcPts val="0"/>
              </a:spcAft>
              <a:buAutoNum type="alphaUcPeriod"/>
            </a:pPr>
            <a:r>
              <a:rPr lang="da-DK" sz="2800" smtClean="0">
                <a:latin typeface="Times New Roman" panose="02020603050405020304" pitchFamily="18" charset="0"/>
                <a:ea typeface="Calibri" panose="020F0502020204030204" pitchFamily="34" charset="0"/>
                <a:cs typeface="Times New Roman" panose="02020603050405020304" pitchFamily="18" charset="0"/>
              </a:rPr>
              <a:t>Câu </a:t>
            </a:r>
            <a:r>
              <a:rPr lang="da-DK" sz="2800">
                <a:latin typeface="Times New Roman" panose="02020603050405020304" pitchFamily="18" charset="0"/>
                <a:ea typeface="Calibri" panose="020F0502020204030204" pitchFamily="34" charset="0"/>
                <a:cs typeface="Times New Roman" panose="02020603050405020304" pitchFamily="18" charset="0"/>
              </a:rPr>
              <a:t>thứ </a:t>
            </a:r>
            <a:r>
              <a:rPr lang="da-DK" sz="2800" smtClean="0">
                <a:latin typeface="Times New Roman" panose="02020603050405020304" pitchFamily="18" charset="0"/>
                <a:ea typeface="Calibri" panose="020F0502020204030204" pitchFamily="34" charset="0"/>
                <a:cs typeface="Times New Roman" panose="02020603050405020304" pitchFamily="18" charset="0"/>
              </a:rPr>
              <a:t>nhất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536587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583137" y="3360623"/>
            <a:ext cx="527712" cy="483136"/>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2" name="Rectangle 1"/>
          <p:cNvSpPr/>
          <p:nvPr/>
        </p:nvSpPr>
        <p:spPr>
          <a:xfrm>
            <a:off x="1228298" y="1924334"/>
            <a:ext cx="10235821" cy="3246530"/>
          </a:xfrm>
          <a:prstGeom prst="rect">
            <a:avLst/>
          </a:prstGeom>
        </p:spPr>
        <p:txBody>
          <a:bodyPr wrap="square">
            <a:spAutoFit/>
          </a:bodyPr>
          <a:lstStyle/>
          <a:p>
            <a:pPr>
              <a:lnSpc>
                <a:spcPct val="150000"/>
              </a:lnSpc>
              <a:spcAft>
                <a:spcPts val="0"/>
              </a:spcAft>
            </a:pPr>
            <a:r>
              <a:rPr lang="de-DE" sz="2800" b="1">
                <a:latin typeface="Times New Roman" panose="02020603050405020304" pitchFamily="18" charset="0"/>
                <a:ea typeface="Calibri" panose="020F0502020204030204" pitchFamily="34" charset="0"/>
              </a:rPr>
              <a:t>Câu 3.</a:t>
            </a:r>
            <a:r>
              <a:rPr lang="vi-VN" sz="2800" b="1">
                <a:latin typeface="Times New Roman" panose="02020603050405020304" pitchFamily="18" charset="0"/>
                <a:ea typeface="Calibri" panose="020F0502020204030204" pitchFamily="34" charset="0"/>
              </a:rPr>
              <a:t> Tác giả gửi gắm thông điệp gì qua văn bản trên</a:t>
            </a:r>
            <a:r>
              <a:rPr lang="de-DE" sz="2800" b="1">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a:p>
            <a:pPr indent="457200">
              <a:lnSpc>
                <a:spcPct val="150000"/>
              </a:lnSpc>
              <a:spcAft>
                <a:spcPts val="0"/>
              </a:spcAft>
            </a:pPr>
            <a:r>
              <a:rPr lang="de-DE" sz="2800">
                <a:latin typeface="Times New Roman" panose="02020603050405020304" pitchFamily="18" charset="0"/>
                <a:ea typeface="Calibri" panose="020F0502020204030204" pitchFamily="34" charset="0"/>
              </a:rPr>
              <a:t>A. Phê</a:t>
            </a:r>
            <a:r>
              <a:rPr lang="vi-VN" sz="2800">
                <a:latin typeface="Times New Roman" panose="02020603050405020304" pitchFamily="18" charset="0"/>
                <a:ea typeface="Calibri" panose="020F0502020204030204" pitchFamily="34" charset="0"/>
              </a:rPr>
              <a:t> phân việc đọc sách của thanh niên</a:t>
            </a:r>
            <a:endParaRPr lang="en-US" sz="2800">
              <a:latin typeface="Times New Roman" panose="02020603050405020304" pitchFamily="18" charset="0"/>
              <a:ea typeface="Times New Roman" panose="02020603050405020304" pitchFamily="18" charset="0"/>
            </a:endParaRPr>
          </a:p>
          <a:p>
            <a:pPr indent="457200">
              <a:lnSpc>
                <a:spcPct val="150000"/>
              </a:lnSpc>
              <a:spcAft>
                <a:spcPts val="0"/>
              </a:spcAft>
            </a:pPr>
            <a:r>
              <a:rPr lang="de-DE" sz="2800">
                <a:latin typeface="Times New Roman" panose="02020603050405020304" pitchFamily="18" charset="0"/>
                <a:ea typeface="Calibri" panose="020F0502020204030204" pitchFamily="34" charset="0"/>
              </a:rPr>
              <a:t>B. T</a:t>
            </a:r>
            <a:r>
              <a:rPr lang="vi-VN" sz="2800">
                <a:latin typeface="Times New Roman" panose="02020603050405020304" pitchFamily="18" charset="0"/>
                <a:ea typeface="Calibri" panose="020F0502020204030204" pitchFamily="34" charset="0"/>
              </a:rPr>
              <a:t>rân trọng sách, khẳng định lợi ích đọc sách</a:t>
            </a:r>
            <a:r>
              <a:rPr lang="de-DE" sz="2800">
                <a:latin typeface="Times New Roman" panose="02020603050405020304" pitchFamily="18" charset="0"/>
                <a:ea typeface="Calibri" panose="020F0502020204030204" pitchFamily="34" charset="0"/>
              </a:rPr>
              <a:t>                  </a:t>
            </a:r>
            <a:endParaRPr lang="en-US" sz="2800">
              <a:latin typeface="Times New Roman" panose="02020603050405020304" pitchFamily="18" charset="0"/>
              <a:ea typeface="Times New Roman" panose="02020603050405020304" pitchFamily="18" charset="0"/>
            </a:endParaRPr>
          </a:p>
          <a:p>
            <a:pPr indent="457200">
              <a:lnSpc>
                <a:spcPct val="150000"/>
              </a:lnSpc>
              <a:spcAft>
                <a:spcPts val="0"/>
              </a:spcAft>
            </a:pPr>
            <a:r>
              <a:rPr lang="de-DE" sz="2800">
                <a:latin typeface="Times New Roman" panose="02020603050405020304" pitchFamily="18" charset="0"/>
                <a:ea typeface="Calibri" panose="020F0502020204030204" pitchFamily="34" charset="0"/>
              </a:rPr>
              <a:t>C. Ca</a:t>
            </a:r>
            <a:r>
              <a:rPr lang="vi-VN" sz="2800">
                <a:latin typeface="Times New Roman" panose="02020603050405020304" pitchFamily="18" charset="0"/>
                <a:ea typeface="Calibri" panose="020F0502020204030204" pitchFamily="34" charset="0"/>
              </a:rPr>
              <a:t> ngợi sách văn học, nghệ thuật</a:t>
            </a:r>
            <a:r>
              <a:rPr lang="de-DE" sz="2800">
                <a:latin typeface="Times New Roman" panose="02020603050405020304" pitchFamily="18" charset="0"/>
                <a:ea typeface="Calibri" panose="020F0502020204030204" pitchFamily="34" charset="0"/>
              </a:rPr>
              <a:t>                           </a:t>
            </a:r>
            <a:r>
              <a:rPr lang="vi-VN" sz="2800">
                <a:latin typeface="Times New Roman" panose="02020603050405020304" pitchFamily="18" charset="0"/>
                <a:ea typeface="Calibri" panose="020F0502020204030204" pitchFamily="34" charset="0"/>
              </a:rPr>
              <a:t> </a:t>
            </a:r>
            <a:endParaRPr lang="en-US" sz="2800">
              <a:latin typeface="Times New Roman" panose="02020603050405020304" pitchFamily="18" charset="0"/>
              <a:ea typeface="Times New Roman" panose="02020603050405020304" pitchFamily="18" charset="0"/>
            </a:endParaRPr>
          </a:p>
          <a:p>
            <a:pPr indent="457200">
              <a:lnSpc>
                <a:spcPct val="150000"/>
              </a:lnSpc>
              <a:spcAft>
                <a:spcPts val="0"/>
              </a:spcAft>
            </a:pPr>
            <a:r>
              <a:rPr lang="de-DE" sz="2800">
                <a:latin typeface="Times New Roman" panose="02020603050405020304" pitchFamily="18" charset="0"/>
                <a:ea typeface="Calibri" panose="020F0502020204030204" pitchFamily="34" charset="0"/>
              </a:rPr>
              <a:t>D. Xem</a:t>
            </a:r>
            <a:r>
              <a:rPr lang="vi-VN" sz="2800">
                <a:latin typeface="Times New Roman" panose="02020603050405020304" pitchFamily="18" charset="0"/>
                <a:ea typeface="Calibri" panose="020F0502020204030204" pitchFamily="34" charset="0"/>
              </a:rPr>
              <a:t> nhẹ lợi ích của việc đọc sách</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6590170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173704" y="4599471"/>
            <a:ext cx="527712" cy="483136"/>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2" name="Rectangle 1"/>
          <p:cNvSpPr/>
          <p:nvPr/>
        </p:nvSpPr>
        <p:spPr>
          <a:xfrm>
            <a:off x="1301085" y="1874503"/>
            <a:ext cx="9849135" cy="3246530"/>
          </a:xfrm>
          <a:prstGeom prst="rect">
            <a:avLst/>
          </a:prstGeom>
        </p:spPr>
        <p:txBody>
          <a:bodyPr wrap="square">
            <a:spAutoFit/>
          </a:bodyPr>
          <a:lstStyle/>
          <a:p>
            <a:pPr>
              <a:lnSpc>
                <a:spcPct val="150000"/>
              </a:lnSpc>
              <a:spcAft>
                <a:spcPts val="0"/>
              </a:spcAft>
            </a:pPr>
            <a:r>
              <a:rPr lang="da-DK" sz="2800" b="1">
                <a:latin typeface="Times New Roman" panose="02020603050405020304" pitchFamily="18" charset="0"/>
                <a:ea typeface="Calibri" panose="020F0502020204030204" pitchFamily="34" charset="0"/>
                <a:cs typeface="Times New Roman" panose="02020603050405020304" pitchFamily="18" charset="0"/>
              </a:rPr>
              <a:t>Câu 4. Trong các từ sau, từ nào là từ láy?</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nSpc>
                <a:spcPct val="150000"/>
              </a:lnSpc>
              <a:spcAft>
                <a:spcPts val="0"/>
              </a:spcAft>
              <a:buAutoNum type="alphaUcPeriod"/>
              <a:tabLst>
                <a:tab pos="3780790" algn="l"/>
              </a:tabLst>
            </a:pPr>
            <a:r>
              <a:rPr lang="da-DK" sz="2800" smtClean="0">
                <a:latin typeface="Times New Roman" panose="02020603050405020304" pitchFamily="18" charset="0"/>
                <a:ea typeface="Calibri" panose="020F0502020204030204" pitchFamily="34" charset="0"/>
                <a:cs typeface="Times New Roman" panose="02020603050405020304" pitchFamily="18" charset="0"/>
              </a:rPr>
              <a:t>Công </a:t>
            </a:r>
            <a:r>
              <a:rPr lang="da-DK" sz="2800">
                <a:latin typeface="Times New Roman" panose="02020603050405020304" pitchFamily="18" charset="0"/>
                <a:ea typeface="Calibri" panose="020F0502020204030204" pitchFamily="34" charset="0"/>
                <a:cs typeface="Times New Roman" panose="02020603050405020304" pitchFamily="18" charset="0"/>
              </a:rPr>
              <a:t>cuộc</a:t>
            </a:r>
            <a:r>
              <a:rPr lang="de-DE" sz="2800">
                <a:latin typeface="Times New Roman" panose="02020603050405020304" pitchFamily="18" charset="0"/>
                <a:ea typeface="Calibri" panose="020F0502020204030204" pitchFamily="34" charset="0"/>
                <a:cs typeface="Times New Roman" panose="02020603050405020304" pitchFamily="18" charset="0"/>
              </a:rPr>
              <a:t>	</a:t>
            </a:r>
            <a:endParaRPr lang="de-DE" sz="280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50000"/>
              </a:lnSpc>
              <a:spcAft>
                <a:spcPts val="0"/>
              </a:spcAft>
              <a:buAutoNum type="alphaUcPeriod"/>
              <a:tabLst>
                <a:tab pos="3780790" algn="l"/>
              </a:tabLst>
            </a:pPr>
            <a:r>
              <a:rPr lang="da-DK" sz="2800" smtClean="0">
                <a:latin typeface="Times New Roman" panose="02020603050405020304" pitchFamily="18" charset="0"/>
                <a:ea typeface="Calibri" panose="020F0502020204030204" pitchFamily="34" charset="0"/>
                <a:cs typeface="Times New Roman" panose="02020603050405020304" pitchFamily="18" charset="0"/>
              </a:rPr>
              <a:t>trí </a:t>
            </a:r>
            <a:r>
              <a:rPr lang="da-DK" sz="2800">
                <a:latin typeface="Times New Roman" panose="02020603050405020304" pitchFamily="18" charset="0"/>
                <a:ea typeface="Calibri" panose="020F0502020204030204" pitchFamily="34" charset="0"/>
                <a:cs typeface="Times New Roman" panose="02020603050405020304" pitchFamily="18" charset="0"/>
              </a:rPr>
              <a:t>tuệ </a:t>
            </a:r>
            <a:endParaRPr lang="en-US" sz="280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50000"/>
              </a:lnSpc>
              <a:spcAft>
                <a:spcPts val="0"/>
              </a:spcAft>
              <a:buAutoNum type="alphaUcPeriod"/>
              <a:tabLst>
                <a:tab pos="3780790" algn="l"/>
              </a:tabLst>
            </a:pPr>
            <a:r>
              <a:rPr lang="da-DK" sz="2800" smtClean="0">
                <a:latin typeface="Times New Roman" panose="02020603050405020304" pitchFamily="18" charset="0"/>
                <a:ea typeface="Calibri" panose="020F0502020204030204" pitchFamily="34" charset="0"/>
                <a:cs typeface="Times New Roman" panose="02020603050405020304" pitchFamily="18" charset="0"/>
              </a:rPr>
              <a:t>đạo </a:t>
            </a:r>
            <a:r>
              <a:rPr lang="da-DK" sz="2800">
                <a:latin typeface="Times New Roman" panose="02020603050405020304" pitchFamily="18" charset="0"/>
                <a:ea typeface="Calibri" panose="020F0502020204030204" pitchFamily="34" charset="0"/>
                <a:cs typeface="Times New Roman" panose="02020603050405020304" pitchFamily="18" charset="0"/>
              </a:rPr>
              <a:t>đức</a:t>
            </a:r>
            <a:r>
              <a:rPr lang="de-DE" sz="2800">
                <a:latin typeface="Times New Roman" panose="02020603050405020304" pitchFamily="18" charset="0"/>
                <a:ea typeface="Calibri" panose="020F0502020204030204" pitchFamily="34" charset="0"/>
                <a:cs typeface="Times New Roman" panose="02020603050405020304" pitchFamily="18" charset="0"/>
              </a:rPr>
              <a:t>	</a:t>
            </a:r>
            <a:endParaRPr lang="de-DE" sz="280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50000"/>
              </a:lnSpc>
              <a:spcAft>
                <a:spcPts val="0"/>
              </a:spcAft>
              <a:buAutoNum type="alphaUcPeriod"/>
              <a:tabLst>
                <a:tab pos="3780790" algn="l"/>
              </a:tabLst>
            </a:pPr>
            <a:r>
              <a:rPr lang="da-DK" sz="2800" smtClean="0">
                <a:latin typeface="Times New Roman" panose="02020603050405020304" pitchFamily="18" charset="0"/>
                <a:ea typeface="Calibri" panose="020F0502020204030204" pitchFamily="34" charset="0"/>
                <a:cs typeface="Times New Roman" panose="02020603050405020304" pitchFamily="18" charset="0"/>
              </a:rPr>
              <a:t>mòn mỏi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164896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77921" y="4349052"/>
            <a:ext cx="527712" cy="483136"/>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2" name="Rectangle 1"/>
          <p:cNvSpPr/>
          <p:nvPr/>
        </p:nvSpPr>
        <p:spPr>
          <a:xfrm>
            <a:off x="859809" y="1637731"/>
            <a:ext cx="9949218" cy="3246530"/>
          </a:xfrm>
          <a:prstGeom prst="rect">
            <a:avLst/>
          </a:prstGeom>
        </p:spPr>
        <p:txBody>
          <a:bodyPr wrap="square">
            <a:spAutoFit/>
          </a:bodyPr>
          <a:lstStyle/>
          <a:p>
            <a:pPr>
              <a:lnSpc>
                <a:spcPct val="150000"/>
              </a:lnSpc>
              <a:spcAft>
                <a:spcPts val="0"/>
              </a:spcAft>
            </a:pPr>
            <a:r>
              <a:rPr lang="de-DE" sz="2800" b="1">
                <a:latin typeface="Times New Roman" panose="02020603050405020304" pitchFamily="18" charset="0"/>
                <a:ea typeface="Calibri" panose="020F0502020204030204" pitchFamily="34" charset="0"/>
                <a:cs typeface="Times New Roman" panose="02020603050405020304" pitchFamily="18" charset="0"/>
              </a:rPr>
              <a:t>Câu 5. Trong các từ sau, từ nào không phải là từ Hán Việt?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de-DE" sz="2800" smtClean="0">
                <a:latin typeface="Times New Roman" panose="02020603050405020304" pitchFamily="18" charset="0"/>
                <a:ea typeface="Calibri" panose="020F0502020204030204" pitchFamily="34" charset="0"/>
                <a:cs typeface="Times New Roman" panose="02020603050405020304" pitchFamily="18" charset="0"/>
              </a:rPr>
              <a:t>A</a:t>
            </a:r>
            <a:r>
              <a:rPr lang="de-DE" sz="2800">
                <a:latin typeface="Times New Roman" panose="02020603050405020304" pitchFamily="18" charset="0"/>
                <a:ea typeface="Calibri" panose="020F0502020204030204" pitchFamily="34" charset="0"/>
                <a:cs typeface="Times New Roman" panose="02020603050405020304" pitchFamily="18" charset="0"/>
              </a:rPr>
              <a:t>. Trí tuệ             	 			</a:t>
            </a:r>
            <a:r>
              <a:rPr lang="de-DE" sz="2800">
                <a:latin typeface="Times New Roman" panose="02020603050405020304" pitchFamily="18" charset="0"/>
                <a:ea typeface="Calibri" panose="020F0502020204030204" pitchFamily="34" charset="0"/>
                <a:cs typeface="Times New Roman" panose="02020603050405020304" pitchFamily="18" charset="0"/>
              </a:rPr>
              <a:t>	</a:t>
            </a:r>
            <a:endParaRPr lang="de-DE" sz="280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de-DE" sz="2800" smtClean="0">
                <a:latin typeface="Times New Roman" panose="02020603050405020304" pitchFamily="18" charset="0"/>
                <a:ea typeface="Calibri" panose="020F0502020204030204" pitchFamily="34" charset="0"/>
                <a:cs typeface="Times New Roman" panose="02020603050405020304" pitchFamily="18" charset="0"/>
              </a:rPr>
              <a:t>B</a:t>
            </a:r>
            <a:r>
              <a:rPr lang="de-DE" sz="2800">
                <a:latin typeface="Times New Roman" panose="02020603050405020304" pitchFamily="18" charset="0"/>
                <a:ea typeface="Calibri" panose="020F0502020204030204" pitchFamily="34" charset="0"/>
                <a:cs typeface="Times New Roman" panose="02020603050405020304" pitchFamily="18" charset="0"/>
              </a:rPr>
              <a:t>. gia đình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de-DE" sz="2800" smtClean="0">
                <a:latin typeface="Times New Roman" panose="02020603050405020304" pitchFamily="18" charset="0"/>
                <a:ea typeface="Calibri" panose="020F0502020204030204" pitchFamily="34" charset="0"/>
                <a:cs typeface="Times New Roman" panose="02020603050405020304" pitchFamily="18" charset="0"/>
              </a:rPr>
              <a:t>C</a:t>
            </a:r>
            <a:r>
              <a:rPr lang="de-DE" sz="2800">
                <a:latin typeface="Times New Roman" panose="02020603050405020304" pitchFamily="18" charset="0"/>
                <a:ea typeface="Calibri" panose="020F0502020204030204" pitchFamily="34" charset="0"/>
                <a:cs typeface="Times New Roman" panose="02020603050405020304" pitchFamily="18" charset="0"/>
              </a:rPr>
              <a:t>. công </a:t>
            </a:r>
            <a:r>
              <a:rPr lang="de-DE" sz="2800">
                <a:latin typeface="Times New Roman" panose="02020603050405020304" pitchFamily="18" charset="0"/>
                <a:ea typeface="Calibri" panose="020F0502020204030204" pitchFamily="34" charset="0"/>
                <a:cs typeface="Times New Roman" panose="02020603050405020304" pitchFamily="18" charset="0"/>
              </a:rPr>
              <a:t>cuộc             </a:t>
            </a:r>
            <a:endParaRPr lang="de-DE" sz="280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de-DE" sz="2800" smtClean="0">
                <a:latin typeface="Times New Roman" panose="02020603050405020304" pitchFamily="18" charset="0"/>
                <a:ea typeface="Calibri" panose="020F0502020204030204" pitchFamily="34" charset="0"/>
                <a:cs typeface="Times New Roman" panose="02020603050405020304" pitchFamily="18" charset="0"/>
              </a:rPr>
              <a:t>D</a:t>
            </a:r>
            <a:r>
              <a:rPr lang="de-DE" sz="2800">
                <a:latin typeface="Times New Roman" panose="02020603050405020304" pitchFamily="18" charset="0"/>
                <a:ea typeface="Calibri" panose="020F0502020204030204" pitchFamily="34" charset="0"/>
                <a:cs typeface="Times New Roman" panose="02020603050405020304" pitchFamily="18" charset="0"/>
              </a:rPr>
              <a:t>. </a:t>
            </a:r>
            <a:r>
              <a:rPr lang="de-DE" sz="2800">
                <a:latin typeface="Times New Roman" panose="02020603050405020304" pitchFamily="18" charset="0"/>
                <a:ea typeface="Calibri" panose="020F0502020204030204" pitchFamily="34" charset="0"/>
                <a:cs typeface="Times New Roman" panose="02020603050405020304" pitchFamily="18" charset="0"/>
              </a:rPr>
              <a:t>lâu </a:t>
            </a:r>
            <a:r>
              <a:rPr lang="de-DE" sz="2800" smtClean="0">
                <a:latin typeface="Times New Roman" panose="02020603050405020304" pitchFamily="18" charset="0"/>
                <a:ea typeface="Calibri" panose="020F0502020204030204" pitchFamily="34" charset="0"/>
                <a:cs typeface="Times New Roman" panose="02020603050405020304" pitchFamily="18" charset="0"/>
              </a:rPr>
              <a:t>dài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207579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173704" y="2636535"/>
            <a:ext cx="527712" cy="483136"/>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2" name="Rectangle 1"/>
          <p:cNvSpPr/>
          <p:nvPr/>
        </p:nvSpPr>
        <p:spPr>
          <a:xfrm>
            <a:off x="805217" y="1883391"/>
            <a:ext cx="10672549" cy="3246530"/>
          </a:xfrm>
          <a:prstGeom prst="rect">
            <a:avLst/>
          </a:prstGeom>
        </p:spPr>
        <p:txBody>
          <a:bodyPr wrap="square">
            <a:spAutoFit/>
          </a:bodyPr>
          <a:lstStyle/>
          <a:p>
            <a:pPr>
              <a:lnSpc>
                <a:spcPct val="150000"/>
              </a:lnSpc>
              <a:spcAft>
                <a:spcPts val="0"/>
              </a:spcAft>
            </a:pPr>
            <a:r>
              <a:rPr lang="de-DE" sz="2800" b="1">
                <a:latin typeface="Times New Roman" panose="02020603050405020304" pitchFamily="18" charset="0"/>
                <a:ea typeface="Calibri" panose="020F0502020204030204" pitchFamily="34" charset="0"/>
                <a:cs typeface="Times New Roman" panose="02020603050405020304" pitchFamily="18" charset="0"/>
              </a:rPr>
              <a:t>Câu 6. Nội dung chính của văn bản là gì?</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indent="457200">
              <a:lnSpc>
                <a:spcPct val="150000"/>
              </a:lnSpc>
              <a:spcAft>
                <a:spcPts val="0"/>
              </a:spcAft>
            </a:pPr>
            <a:r>
              <a:rPr lang="de-DE" sz="2800">
                <a:latin typeface="Times New Roman" panose="02020603050405020304" pitchFamily="18" charset="0"/>
                <a:ea typeface="Calibri" panose="020F0502020204030204" pitchFamily="34" charset="0"/>
                <a:cs typeface="Times New Roman" panose="02020603050405020304" pitchFamily="18" charset="0"/>
              </a:rPr>
              <a:t>A. Vai trò của việc đọc sách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indent="457200">
              <a:lnSpc>
                <a:spcPct val="150000"/>
              </a:lnSpc>
              <a:spcAft>
                <a:spcPts val="0"/>
              </a:spcAft>
            </a:pPr>
            <a:r>
              <a:rPr lang="de-DE" sz="2800">
                <a:latin typeface="Times New Roman" panose="02020603050405020304" pitchFamily="18" charset="0"/>
                <a:ea typeface="Calibri" panose="020F0502020204030204" pitchFamily="34" charset="0"/>
                <a:cs typeface="Times New Roman" panose="02020603050405020304" pitchFamily="18" charset="0"/>
              </a:rPr>
              <a:t>B. Phát động phong trào đọc sách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indent="457200">
              <a:lnSpc>
                <a:spcPct val="150000"/>
              </a:lnSpc>
              <a:spcAft>
                <a:spcPts val="0"/>
              </a:spcAft>
            </a:pPr>
            <a:r>
              <a:rPr lang="de-DE" sz="2800">
                <a:latin typeface="Times New Roman" panose="02020603050405020304" pitchFamily="18" charset="0"/>
                <a:ea typeface="Calibri" panose="020F0502020204030204" pitchFamily="34" charset="0"/>
                <a:cs typeface="Times New Roman" panose="02020603050405020304" pitchFamily="18" charset="0"/>
              </a:rPr>
              <a:t>C. Cách đọc sách hiệu quả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indent="457200">
              <a:lnSpc>
                <a:spcPct val="150000"/>
              </a:lnSpc>
              <a:spcAft>
                <a:spcPts val="0"/>
              </a:spcAft>
            </a:pPr>
            <a:r>
              <a:rPr lang="de-DE" sz="2800">
                <a:latin typeface="Times New Roman" panose="02020603050405020304" pitchFamily="18" charset="0"/>
                <a:ea typeface="Calibri" panose="020F0502020204030204" pitchFamily="34" charset="0"/>
                <a:cs typeface="Times New Roman" panose="02020603050405020304" pitchFamily="18" charset="0"/>
              </a:rPr>
              <a:t>D. Thực trạng của việc đọc sách trong giới trẻ </a:t>
            </a:r>
            <a:r>
              <a:rPr lang="de-DE" sz="2800">
                <a:latin typeface="Times New Roman" panose="02020603050405020304" pitchFamily="18" charset="0"/>
                <a:ea typeface="Calibri" panose="020F0502020204030204" pitchFamily="34" charset="0"/>
                <a:cs typeface="Times New Roman" panose="02020603050405020304" pitchFamily="18" charset="0"/>
              </a:rPr>
              <a:t>hiện </a:t>
            </a:r>
            <a:r>
              <a:rPr lang="de-DE" sz="2800" smtClean="0">
                <a:latin typeface="Times New Roman" panose="02020603050405020304" pitchFamily="18" charset="0"/>
                <a:ea typeface="Calibri" panose="020F0502020204030204" pitchFamily="34" charset="0"/>
                <a:cs typeface="Times New Roman" panose="02020603050405020304" pitchFamily="18" charset="0"/>
              </a:rPr>
              <a:t>nay</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881775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023581" y="2893326"/>
            <a:ext cx="527712" cy="43106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2" name="Rectangle 1"/>
          <p:cNvSpPr/>
          <p:nvPr/>
        </p:nvSpPr>
        <p:spPr>
          <a:xfrm>
            <a:off x="1078173" y="2047164"/>
            <a:ext cx="10058400" cy="3323987"/>
          </a:xfrm>
          <a:prstGeom prst="rect">
            <a:avLst/>
          </a:prstGeom>
        </p:spPr>
        <p:txBody>
          <a:bodyPr wrap="square">
            <a:spAutoFit/>
          </a:bodyPr>
          <a:lstStyle/>
          <a:p>
            <a:pPr>
              <a:lnSpc>
                <a:spcPct val="150000"/>
              </a:lnSpc>
              <a:spcAft>
                <a:spcPts val="0"/>
              </a:spcAft>
            </a:pPr>
            <a:r>
              <a:rPr lang="de-DE" sz="2800" b="1">
                <a:latin typeface="Times New Roman" panose="02020603050405020304" pitchFamily="18" charset="0"/>
                <a:ea typeface="Calibri" panose="020F0502020204030204" pitchFamily="34" charset="0"/>
              </a:rPr>
              <a:t>Câu 7. Dòng nào sau đây giải thích nghĩa cho từ </a:t>
            </a:r>
            <a:r>
              <a:rPr lang="en-US" sz="2800">
                <a:latin typeface="Times New Roman" panose="02020603050405020304" pitchFamily="18" charset="0"/>
                <a:ea typeface="Calibri" panose="020F0502020204030204" pitchFamily="34" charset="0"/>
              </a:rPr>
              <a:t>“</a:t>
            </a:r>
            <a:r>
              <a:rPr lang="de-DE" sz="2800" b="1">
                <a:latin typeface="Times New Roman" panose="02020603050405020304" pitchFamily="18" charset="0"/>
                <a:ea typeface="Calibri" panose="020F0502020204030204" pitchFamily="34" charset="0"/>
              </a:rPr>
              <a:t>việc lớn</a:t>
            </a:r>
            <a:r>
              <a:rPr lang="en-US" sz="2800">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a:p>
            <a:pPr marL="514350" indent="-514350" algn="just">
              <a:lnSpc>
                <a:spcPct val="150000"/>
              </a:lnSpc>
              <a:spcAft>
                <a:spcPts val="0"/>
              </a:spcAft>
              <a:buAutoNum type="alphaUcPeriod"/>
            </a:pPr>
            <a:r>
              <a:rPr lang="de-DE" sz="2800" smtClean="0">
                <a:latin typeface="Times New Roman" panose="02020603050405020304" pitchFamily="18" charset="0"/>
                <a:ea typeface="Calibri" panose="020F0502020204030204" pitchFamily="34" charset="0"/>
              </a:rPr>
              <a:t>Việc </a:t>
            </a:r>
            <a:r>
              <a:rPr lang="de-DE" sz="2800">
                <a:latin typeface="Times New Roman" panose="02020603050405020304" pitchFamily="18" charset="0"/>
                <a:ea typeface="Calibri" panose="020F0502020204030204" pitchFamily="34" charset="0"/>
              </a:rPr>
              <a:t>lớn có tính chất cả xã </a:t>
            </a:r>
            <a:r>
              <a:rPr lang="de-DE" sz="2800">
                <a:latin typeface="Times New Roman" panose="02020603050405020304" pitchFamily="18" charset="0"/>
                <a:ea typeface="Calibri" panose="020F0502020204030204" pitchFamily="34" charset="0"/>
              </a:rPr>
              <a:t>hội             </a:t>
            </a:r>
            <a:endParaRPr lang="de-DE" sz="2800" smtClean="0">
              <a:latin typeface="Times New Roman" panose="02020603050405020304" pitchFamily="18" charset="0"/>
              <a:ea typeface="Calibri" panose="020F0502020204030204" pitchFamily="34" charset="0"/>
            </a:endParaRPr>
          </a:p>
          <a:p>
            <a:pPr marL="514350" indent="-514350" algn="just">
              <a:lnSpc>
                <a:spcPct val="150000"/>
              </a:lnSpc>
              <a:spcAft>
                <a:spcPts val="0"/>
              </a:spcAft>
              <a:buAutoNum type="alphaUcPeriod"/>
            </a:pPr>
            <a:r>
              <a:rPr lang="de-DE" sz="2800" smtClean="0">
                <a:latin typeface="Times New Roman" panose="02020603050405020304" pitchFamily="18" charset="0"/>
                <a:ea typeface="Calibri" panose="020F0502020204030204" pitchFamily="34" charset="0"/>
              </a:rPr>
              <a:t> </a:t>
            </a:r>
            <a:r>
              <a:rPr lang="de-DE" sz="2800">
                <a:latin typeface="Times New Roman" panose="02020603050405020304" pitchFamily="18" charset="0"/>
                <a:ea typeface="Calibri" panose="020F0502020204030204" pitchFamily="34" charset="0"/>
              </a:rPr>
              <a:t>Việc lớn của </a:t>
            </a:r>
            <a:r>
              <a:rPr lang="de-DE" sz="2800">
                <a:latin typeface="Times New Roman" panose="02020603050405020304" pitchFamily="18" charset="0"/>
                <a:ea typeface="Calibri" panose="020F0502020204030204" pitchFamily="34" charset="0"/>
              </a:rPr>
              <a:t>một </a:t>
            </a:r>
            <a:r>
              <a:rPr lang="de-DE" sz="2800" smtClean="0">
                <a:latin typeface="Times New Roman" panose="02020603050405020304" pitchFamily="18" charset="0"/>
                <a:ea typeface="Calibri" panose="020F0502020204030204" pitchFamily="34" charset="0"/>
              </a:rPr>
              <a:t>người</a:t>
            </a:r>
            <a:endParaRPr lang="en-US" sz="2800" smtClean="0">
              <a:latin typeface="Times New Roman" panose="02020603050405020304" pitchFamily="18" charset="0"/>
              <a:ea typeface="Calibri" panose="020F0502020204030204" pitchFamily="34" charset="0"/>
            </a:endParaRPr>
          </a:p>
          <a:p>
            <a:pPr marL="514350" indent="-514350" algn="just">
              <a:lnSpc>
                <a:spcPct val="150000"/>
              </a:lnSpc>
              <a:spcAft>
                <a:spcPts val="0"/>
              </a:spcAft>
              <a:buAutoNum type="alphaUcPeriod"/>
            </a:pPr>
            <a:r>
              <a:rPr lang="de-DE" sz="2800" smtClean="0">
                <a:latin typeface="Times New Roman" panose="02020603050405020304" pitchFamily="18" charset="0"/>
                <a:ea typeface="Calibri" panose="020F0502020204030204" pitchFamily="34" charset="0"/>
              </a:rPr>
              <a:t>Việc </a:t>
            </a:r>
            <a:r>
              <a:rPr lang="de-DE" sz="2800">
                <a:latin typeface="Times New Roman" panose="02020603050405020304" pitchFamily="18" charset="0"/>
                <a:ea typeface="Calibri" panose="020F0502020204030204" pitchFamily="34" charset="0"/>
              </a:rPr>
              <a:t>lớn của một tập </a:t>
            </a:r>
            <a:r>
              <a:rPr lang="de-DE" sz="2800">
                <a:latin typeface="Times New Roman" panose="02020603050405020304" pitchFamily="18" charset="0"/>
                <a:ea typeface="Calibri" panose="020F0502020204030204" pitchFamily="34" charset="0"/>
              </a:rPr>
              <a:t>thể                       </a:t>
            </a:r>
            <a:endParaRPr lang="de-DE" sz="2800" smtClean="0">
              <a:latin typeface="Times New Roman" panose="02020603050405020304" pitchFamily="18" charset="0"/>
              <a:ea typeface="Calibri" panose="020F0502020204030204" pitchFamily="34" charset="0"/>
            </a:endParaRPr>
          </a:p>
          <a:p>
            <a:pPr marL="514350" indent="-514350" algn="just">
              <a:lnSpc>
                <a:spcPct val="150000"/>
              </a:lnSpc>
              <a:spcAft>
                <a:spcPts val="0"/>
              </a:spcAft>
              <a:buAutoNum type="alphaUcPeriod"/>
            </a:pPr>
            <a:r>
              <a:rPr lang="de-DE" sz="2800" smtClean="0">
                <a:latin typeface="Times New Roman" panose="02020603050405020304" pitchFamily="18" charset="0"/>
                <a:ea typeface="Calibri" panose="020F0502020204030204" pitchFamily="34" charset="0"/>
              </a:rPr>
              <a:t>Việc </a:t>
            </a:r>
            <a:r>
              <a:rPr lang="de-DE" sz="2800">
                <a:latin typeface="Times New Roman" panose="02020603050405020304" pitchFamily="18" charset="0"/>
                <a:ea typeface="Calibri" panose="020F0502020204030204" pitchFamily="34" charset="0"/>
              </a:rPr>
              <a:t>lớn của gia đình</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0011178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296535" y="3123184"/>
            <a:ext cx="527712" cy="483136"/>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2" name="Rectangle 1"/>
          <p:cNvSpPr/>
          <p:nvPr/>
        </p:nvSpPr>
        <p:spPr>
          <a:xfrm>
            <a:off x="846162" y="1405718"/>
            <a:ext cx="10604310" cy="4401205"/>
          </a:xfrm>
          <a:prstGeom prst="rect">
            <a:avLst/>
          </a:prstGeom>
        </p:spPr>
        <p:txBody>
          <a:bodyPr wrap="square">
            <a:spAutoFit/>
          </a:bodyPr>
          <a:lstStyle/>
          <a:p>
            <a:pPr algn="just">
              <a:spcAft>
                <a:spcPts val="0"/>
              </a:spcAft>
            </a:pPr>
            <a:r>
              <a:rPr lang="de-DE" sz="2800" b="1">
                <a:latin typeface="Times New Roman" panose="02020603050405020304" pitchFamily="18" charset="0"/>
                <a:ea typeface="Calibri" panose="020F0502020204030204" pitchFamily="34" charset="0"/>
              </a:rPr>
              <a:t>Câu 8. Trong văn bản, để phát triển phong trào đọc sách, tác giả đã đề nghị tổ chức thanh niên điều gì?</a:t>
            </a:r>
            <a:endParaRPr lang="en-US" sz="2800">
              <a:latin typeface="Times New Roman" panose="02020603050405020304" pitchFamily="18" charset="0"/>
              <a:ea typeface="Times New Roman" panose="02020603050405020304" pitchFamily="18" charset="0"/>
            </a:endParaRPr>
          </a:p>
          <a:p>
            <a:pPr indent="457200" algn="just">
              <a:spcAft>
                <a:spcPts val="0"/>
              </a:spcAft>
            </a:pPr>
            <a:r>
              <a:rPr lang="de-DE" sz="2800">
                <a:latin typeface="Times New Roman" panose="02020603050405020304" pitchFamily="18" charset="0"/>
                <a:ea typeface="Calibri" panose="020F0502020204030204" pitchFamily="34" charset="0"/>
              </a:rPr>
              <a:t>A. </a:t>
            </a:r>
            <a:r>
              <a:rPr lang="da-DK" sz="2800">
                <a:latin typeface="Times New Roman" panose="02020603050405020304" pitchFamily="18" charset="0"/>
                <a:ea typeface="Calibri" panose="020F0502020204030204" pitchFamily="34" charset="0"/>
              </a:rPr>
              <a:t>Vận</a:t>
            </a:r>
            <a:r>
              <a:rPr lang="vi-VN" sz="2800">
                <a:latin typeface="Times New Roman" panose="02020603050405020304" pitchFamily="18" charset="0"/>
                <a:ea typeface="Calibri" panose="020F0502020204030204" pitchFamily="34" charset="0"/>
              </a:rPr>
              <a:t> động đọc sách trong thanh niên từng vùng miền và cả nước, thi đua đọc sách</a:t>
            </a:r>
            <a:endParaRPr lang="en-US" sz="2800">
              <a:latin typeface="Times New Roman" panose="02020603050405020304" pitchFamily="18" charset="0"/>
              <a:ea typeface="Times New Roman" panose="02020603050405020304" pitchFamily="18" charset="0"/>
            </a:endParaRPr>
          </a:p>
          <a:p>
            <a:pPr indent="457200" algn="just">
              <a:spcAft>
                <a:spcPts val="0"/>
              </a:spcAft>
            </a:pPr>
            <a:r>
              <a:rPr lang="de-DE" sz="2800">
                <a:latin typeface="Times New Roman" panose="02020603050405020304" pitchFamily="18" charset="0"/>
                <a:ea typeface="Calibri" panose="020F0502020204030204" pitchFamily="34" charset="0"/>
              </a:rPr>
              <a:t>B.  </a:t>
            </a:r>
            <a:r>
              <a:rPr lang="da-DK" sz="2800">
                <a:latin typeface="Times New Roman" panose="02020603050405020304" pitchFamily="18" charset="0"/>
                <a:ea typeface="Calibri" panose="020F0502020204030204" pitchFamily="34" charset="0"/>
              </a:rPr>
              <a:t>Cuộc vận động đọc sách trong thanh niên cả nước; và vận động từng nhà gây dựng tủ sách gia đình</a:t>
            </a:r>
            <a:endParaRPr lang="en-US" sz="2800">
              <a:latin typeface="Times New Roman" panose="02020603050405020304" pitchFamily="18" charset="0"/>
              <a:ea typeface="Times New Roman" panose="02020603050405020304" pitchFamily="18" charset="0"/>
            </a:endParaRPr>
          </a:p>
          <a:p>
            <a:pPr indent="457200" algn="just">
              <a:spcAft>
                <a:spcPts val="0"/>
              </a:spcAft>
            </a:pPr>
            <a:r>
              <a:rPr lang="de-DE" sz="2800">
                <a:latin typeface="Times New Roman" panose="02020603050405020304" pitchFamily="18" charset="0"/>
                <a:ea typeface="Calibri" panose="020F0502020204030204" pitchFamily="34" charset="0"/>
              </a:rPr>
              <a:t>C. Vận</a:t>
            </a:r>
            <a:r>
              <a:rPr lang="vi-VN" sz="2800">
                <a:latin typeface="Times New Roman" panose="02020603050405020304" pitchFamily="18" charset="0"/>
                <a:ea typeface="Calibri" panose="020F0502020204030204" pitchFamily="34" charset="0"/>
              </a:rPr>
              <a:t> động từng nhà gây dựng tủ sách gia đình, tặng sách cho các cá nhân để khuyến khích đọc sách</a:t>
            </a:r>
            <a:endParaRPr lang="en-US" sz="2800">
              <a:latin typeface="Times New Roman" panose="02020603050405020304" pitchFamily="18" charset="0"/>
              <a:ea typeface="Times New Roman" panose="02020603050405020304" pitchFamily="18" charset="0"/>
            </a:endParaRPr>
          </a:p>
          <a:p>
            <a:pPr indent="457200" algn="just">
              <a:spcAft>
                <a:spcPts val="0"/>
              </a:spcAft>
            </a:pPr>
            <a:r>
              <a:rPr lang="de-DE" sz="2800">
                <a:latin typeface="Times New Roman" panose="02020603050405020304" pitchFamily="18" charset="0"/>
                <a:ea typeface="Calibri" panose="020F0502020204030204" pitchFamily="34" charset="0"/>
              </a:rPr>
              <a:t>D. Xây</a:t>
            </a:r>
            <a:r>
              <a:rPr lang="vi-VN" sz="2800">
                <a:latin typeface="Times New Roman" panose="02020603050405020304" pitchFamily="18" charset="0"/>
                <a:ea typeface="Calibri" panose="020F0502020204030204" pitchFamily="34" charset="0"/>
              </a:rPr>
              <a:t> dựng các nhà sách tại trung tâm thương mại, nhà xuất bản bán sách với giá </a:t>
            </a:r>
            <a:r>
              <a:rPr lang="vi-VN" sz="2800">
                <a:latin typeface="Times New Roman" panose="02020603050405020304" pitchFamily="18" charset="0"/>
                <a:ea typeface="Calibri" panose="020F0502020204030204" pitchFamily="34" charset="0"/>
              </a:rPr>
              <a:t>rẻ </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689553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05545" y="1277400"/>
            <a:ext cx="4597028" cy="661207"/>
          </a:xfrm>
          <a:prstGeom prst="rect">
            <a:avLst/>
          </a:prstGeom>
        </p:spPr>
        <p:txBody>
          <a:bodyPr wrap="none">
            <a:spAutoFit/>
          </a:bodyPr>
          <a:lstStyle/>
          <a:p>
            <a:pPr marR="548640" algn="just">
              <a:lnSpc>
                <a:spcPct val="150000"/>
              </a:lnSpc>
              <a:spcBef>
                <a:spcPts val="600"/>
              </a:spcBef>
              <a:spcAft>
                <a:spcPts val="60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 KIẾN THỨC CƠ BẢN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1"/>
          <p:cNvSpPr/>
          <p:nvPr/>
        </p:nvSpPr>
        <p:spPr>
          <a:xfrm>
            <a:off x="569791" y="2389030"/>
            <a:ext cx="6250674" cy="2677656"/>
          </a:xfrm>
          <a:prstGeom prst="rect">
            <a:avLst/>
          </a:prstGeom>
        </p:spPr>
        <p:txBody>
          <a:bodyPr wrap="square">
            <a:spAutoFit/>
          </a:bodyPr>
          <a:lstStyle/>
          <a:p>
            <a:pPr>
              <a:lnSpc>
                <a:spcPct val="150000"/>
              </a:lnSpc>
              <a:spcAft>
                <a:spcPts val="0"/>
              </a:spcAft>
            </a:pPr>
            <a:r>
              <a:rPr lang="en-US" sz="2800" b="1">
                <a:solidFill>
                  <a:srgbClr val="0070C0"/>
                </a:solidFill>
                <a:latin typeface="Times New Roman" panose="02020603050405020304" pitchFamily="18" charset="0"/>
                <a:ea typeface="MS Mincho"/>
                <a:cs typeface="Times New Roman" panose="02020603050405020304" pitchFamily="18" charset="0"/>
              </a:rPr>
              <a:t>1. Tác giả </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Vũ Quần Phương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tabLst>
                <a:tab pos="1695450" algn="l"/>
                <a:tab pos="2703195" algn="l"/>
              </a:tabLst>
            </a:pPr>
            <a:r>
              <a:rPr lang="en-US" sz="2800">
                <a:solidFill>
                  <a:srgbClr val="0D0D0D"/>
                </a:solidFill>
                <a:latin typeface="Times New Roman" panose="02020603050405020304" pitchFamily="18" charset="0"/>
                <a:ea typeface="MS Mincho"/>
                <a:cs typeface="Times New Roman" panose="02020603050405020304" pitchFamily="18" charset="0"/>
              </a:rPr>
              <a:t>- Vũ Quần Phương, sinh năm 1940, quê ở Nam Định.</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tabLst>
                <a:tab pos="1695450" algn="l"/>
                <a:tab pos="2703195" algn="l"/>
              </a:tabLst>
            </a:pPr>
            <a:r>
              <a:rPr lang="en-US" sz="2800">
                <a:solidFill>
                  <a:srgbClr val="0D0D0D"/>
                </a:solidFill>
                <a:latin typeface="Times New Roman" panose="02020603050405020304" pitchFamily="18" charset="0"/>
                <a:ea typeface="MS Mincho"/>
                <a:cs typeface="Times New Roman" panose="02020603050405020304" pitchFamily="18" charset="0"/>
              </a:rPr>
              <a:t>- Ông là nhà thơ, nhà phê bình văn </a:t>
            </a:r>
            <a:r>
              <a:rPr lang="en-US" sz="2800">
                <a:solidFill>
                  <a:srgbClr val="0D0D0D"/>
                </a:solidFill>
                <a:latin typeface="Times New Roman" panose="02020603050405020304" pitchFamily="18" charset="0"/>
                <a:ea typeface="MS Mincho"/>
                <a:cs typeface="Times New Roman" panose="02020603050405020304" pitchFamily="18" charset="0"/>
              </a:rPr>
              <a:t>học</a:t>
            </a:r>
            <a:r>
              <a:rPr lang="en-US" sz="2800" smtClean="0">
                <a:solidFill>
                  <a:srgbClr val="0D0D0D"/>
                </a:solidFill>
                <a:latin typeface="Times New Roman" panose="02020603050405020304" pitchFamily="18" charset="0"/>
                <a:ea typeface="MS Mincho"/>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6710" y="696036"/>
            <a:ext cx="4667535" cy="5790688"/>
          </a:xfrm>
          <a:prstGeom prst="rect">
            <a:avLst/>
          </a:prstGeom>
        </p:spPr>
      </p:pic>
    </p:spTree>
    <p:extLst>
      <p:ext uri="{BB962C8B-B14F-4D97-AF65-F5344CB8AC3E}">
        <p14:creationId xmlns:p14="http://schemas.microsoft.com/office/powerpoint/2010/main" val="135781718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6"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1000"/>
                                        <p:tgtEl>
                                          <p:spTgt spid="2">
                                            <p:txEl>
                                              <p:pRg st="1" end="1"/>
                                            </p:txEl>
                                          </p:spTgt>
                                        </p:tgtEl>
                                      </p:cBhvr>
                                    </p:animEffect>
                                    <p:anim calcmode="lin" valueType="num">
                                      <p:cBhvr>
                                        <p:cTn id="2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fade">
                                      <p:cBhvr>
                                        <p:cTn id="29" dur="1000"/>
                                        <p:tgtEl>
                                          <p:spTgt spid="2">
                                            <p:txEl>
                                              <p:pRg st="2" end="2"/>
                                            </p:txEl>
                                          </p:spTgt>
                                        </p:tgtEl>
                                      </p:cBhvr>
                                    </p:animEffect>
                                    <p:anim calcmode="lin" valueType="num">
                                      <p:cBhvr>
                                        <p:cTn id="3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161" y="1665026"/>
            <a:ext cx="10604311" cy="3892861"/>
          </a:xfrm>
          <a:prstGeom prst="rect">
            <a:avLst/>
          </a:prstGeom>
        </p:spPr>
        <p:txBody>
          <a:bodyPr wrap="square">
            <a:spAutoFit/>
          </a:bodyPr>
          <a:lstStyle/>
          <a:p>
            <a:pPr algn="just">
              <a:lnSpc>
                <a:spcPct val="150000"/>
              </a:lnSpc>
              <a:spcAft>
                <a:spcPts val="0"/>
              </a:spcAft>
            </a:pPr>
            <a:r>
              <a:rPr lang="de-DE" sz="2800" b="1">
                <a:latin typeface="Times New Roman" panose="02020603050405020304" pitchFamily="18" charset="0"/>
                <a:ea typeface="Calibri" panose="020F0502020204030204" pitchFamily="34" charset="0"/>
                <a:cs typeface="Times New Roman" panose="02020603050405020304" pitchFamily="18" charset="0"/>
              </a:rPr>
              <a:t>Câu 9</a:t>
            </a:r>
            <a:r>
              <a:rPr lang="de-DE" sz="2800">
                <a:latin typeface="Times New Roman" panose="02020603050405020304" pitchFamily="18" charset="0"/>
                <a:ea typeface="Calibri" panose="020F0502020204030204" pitchFamily="34" charset="0"/>
                <a:cs typeface="Times New Roman" panose="02020603050405020304" pitchFamily="18" charset="0"/>
              </a:rPr>
              <a:t>. Trong văn bản, tác giả cho rằng:</a:t>
            </a:r>
            <a:r>
              <a:rPr lang="de-DE" sz="2800" b="1">
                <a:latin typeface="Times New Roman" panose="02020603050405020304" pitchFamily="18" charset="0"/>
                <a:ea typeface="Calibri" panose="020F0502020204030204" pitchFamily="34" charset="0"/>
                <a:cs typeface="Times New Roman" panose="02020603050405020304" pitchFamily="18" charset="0"/>
              </a:rPr>
              <a:t> </a:t>
            </a:r>
            <a:r>
              <a:rPr lang="de-DE" sz="2800" i="1">
                <a:latin typeface="Times New Roman" panose="02020603050405020304" pitchFamily="18" charset="0"/>
                <a:ea typeface="Calibri" panose="020F0502020204030204" pitchFamily="34" charset="0"/>
                <a:cs typeface="Times New Roman" panose="02020603050405020304" pitchFamily="18" charset="0"/>
              </a:rPr>
              <a:t>“Không đọc sách tức là không còn nhu cầu về cuộc sống trí tuệ nữa”,</a:t>
            </a:r>
            <a:r>
              <a:rPr lang="de-DE" sz="2800" b="1">
                <a:latin typeface="Times New Roman" panose="02020603050405020304" pitchFamily="18" charset="0"/>
                <a:ea typeface="Calibri" panose="020F0502020204030204" pitchFamily="34" charset="0"/>
                <a:cs typeface="Times New Roman" panose="02020603050405020304" pitchFamily="18" charset="0"/>
              </a:rPr>
              <a:t> </a:t>
            </a:r>
            <a:r>
              <a:rPr lang="de-DE" sz="2800">
                <a:latin typeface="Times New Roman" panose="02020603050405020304" pitchFamily="18" charset="0"/>
                <a:ea typeface="Calibri" panose="020F0502020204030204" pitchFamily="34" charset="0"/>
                <a:cs typeface="Times New Roman" panose="02020603050405020304" pitchFamily="18" charset="0"/>
              </a:rPr>
              <a:t>em có đồng ý với ý kiến đó không? Vì sao?</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de-DE" sz="2800" b="1">
                <a:latin typeface="Times New Roman" panose="02020603050405020304" pitchFamily="18" charset="0"/>
                <a:ea typeface="Calibri" panose="020F0502020204030204" pitchFamily="34" charset="0"/>
                <a:cs typeface="Times New Roman" panose="02020603050405020304" pitchFamily="18" charset="0"/>
              </a:rPr>
              <a:t>Câu 10: </a:t>
            </a:r>
            <a:r>
              <a:rPr lang="de-DE" sz="2800">
                <a:latin typeface="Times New Roman" panose="02020603050405020304" pitchFamily="18" charset="0"/>
                <a:ea typeface="Calibri" panose="020F0502020204030204" pitchFamily="34" charset="0"/>
                <a:cs typeface="Times New Roman" panose="02020603050405020304" pitchFamily="18" charset="0"/>
              </a:rPr>
              <a:t>Cuối văn bản, tác giả viết</a:t>
            </a:r>
            <a:r>
              <a:rPr lang="de-DE" sz="2800" b="1">
                <a:latin typeface="Times New Roman" panose="02020603050405020304" pitchFamily="18" charset="0"/>
                <a:ea typeface="Calibri" panose="020F0502020204030204" pitchFamily="34" charset="0"/>
                <a:cs typeface="Times New Roman" panose="02020603050405020304" pitchFamily="18" charset="0"/>
              </a:rPr>
              <a:t> “</a:t>
            </a:r>
            <a:r>
              <a:rPr lang="da-DK" sz="2800" i="1">
                <a:latin typeface="Times New Roman" panose="02020603050405020304" pitchFamily="18" charset="0"/>
                <a:ea typeface="Calibri" panose="020F0502020204030204" pitchFamily="34" charset="0"/>
                <a:cs typeface="Times New Roman" panose="02020603050405020304" pitchFamily="18" charset="0"/>
              </a:rPr>
              <a:t>Việc nhỏ đấy nhưng rất có thể là việc nhỏ khởi đầu một công cuộc lớn”. </a:t>
            </a:r>
            <a:r>
              <a:rPr lang="da-DK" sz="2800">
                <a:latin typeface="Times New Roman" panose="02020603050405020304" pitchFamily="18" charset="0"/>
                <a:ea typeface="Calibri" panose="020F0502020204030204" pitchFamily="34" charset="0"/>
                <a:cs typeface="Times New Roman" panose="02020603050405020304" pitchFamily="18" charset="0"/>
              </a:rPr>
              <a:t>Vậy, </a:t>
            </a:r>
            <a:r>
              <a:rPr lang="de-DE" sz="2800">
                <a:latin typeface="Times New Roman" panose="02020603050405020304" pitchFamily="18" charset="0"/>
                <a:ea typeface="Calibri" panose="020F0502020204030204" pitchFamily="34" charset="0"/>
                <a:cs typeface="Times New Roman" panose="02020603050405020304" pitchFamily="18" charset="0"/>
              </a:rPr>
              <a:t>“</a:t>
            </a:r>
            <a:r>
              <a:rPr lang="da-DK" sz="2800">
                <a:latin typeface="Times New Roman" panose="02020603050405020304" pitchFamily="18" charset="0"/>
                <a:ea typeface="Calibri" panose="020F0502020204030204" pitchFamily="34" charset="0"/>
                <a:cs typeface="Times New Roman" panose="02020603050405020304" pitchFamily="18" charset="0"/>
              </a:rPr>
              <a:t>việc nhỏ” và </a:t>
            </a:r>
            <a:r>
              <a:rPr lang="de-DE" sz="2800">
                <a:latin typeface="Times New Roman" panose="02020603050405020304" pitchFamily="18" charset="0"/>
                <a:ea typeface="Calibri" panose="020F0502020204030204" pitchFamily="34" charset="0"/>
                <a:cs typeface="Times New Roman" panose="02020603050405020304" pitchFamily="18" charset="0"/>
              </a:rPr>
              <a:t>“</a:t>
            </a:r>
            <a:r>
              <a:rPr lang="da-DK" sz="2800">
                <a:latin typeface="Times New Roman" panose="02020603050405020304" pitchFamily="18" charset="0"/>
                <a:ea typeface="Calibri" panose="020F0502020204030204" pitchFamily="34" charset="0"/>
                <a:cs typeface="Times New Roman" panose="02020603050405020304" pitchFamily="18" charset="0"/>
              </a:rPr>
              <a:t>công cuộc lớn” được tác giả nhắc đến là gì?</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494847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9043" y="159940"/>
            <a:ext cx="4255717" cy="523220"/>
          </a:xfrm>
          <a:prstGeom prst="rect">
            <a:avLst/>
          </a:prstGeom>
        </p:spPr>
        <p:txBody>
          <a:bodyPr wrap="none">
            <a:spAutoFit/>
          </a:bodyPr>
          <a:lstStyle/>
          <a:p>
            <a:pPr>
              <a:spcAft>
                <a:spcPts val="0"/>
              </a:spcAft>
            </a:pPr>
            <a:r>
              <a:rPr lang="vi-VN" sz="2800" b="1">
                <a:solidFill>
                  <a:srgbClr val="FF0000"/>
                </a:solidFill>
                <a:latin typeface="Times New Roman" panose="02020603050405020304" pitchFamily="18" charset="0"/>
                <a:ea typeface="Calibri" panose="020F0502020204030204" pitchFamily="34" charset="0"/>
              </a:rPr>
              <a:t>*</a:t>
            </a:r>
            <a:r>
              <a:rPr lang="en-US" sz="2800" b="1">
                <a:solidFill>
                  <a:srgbClr val="FF0000"/>
                </a:solidFill>
                <a:latin typeface="Times New Roman" panose="02020603050405020304" pitchFamily="18" charset="0"/>
                <a:ea typeface="Calibri" panose="020F0502020204030204" pitchFamily="34" charset="0"/>
              </a:rPr>
              <a:t>GỢI Ý ĐÁP ÁN ĐỀ SỐ 1</a:t>
            </a:r>
            <a:endParaRPr lang="en-US" sz="2800">
              <a:effectLst/>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94433663"/>
              </p:ext>
            </p:extLst>
          </p:nvPr>
        </p:nvGraphicFramePr>
        <p:xfrm>
          <a:off x="573207" y="887104"/>
          <a:ext cx="11027390" cy="5547360"/>
        </p:xfrm>
        <a:graphic>
          <a:graphicData uri="http://schemas.openxmlformats.org/drawingml/2006/table">
            <a:tbl>
              <a:tblPr firstRow="1" firstCol="1" bandRow="1"/>
              <a:tblGrid>
                <a:gridCol w="952108">
                  <a:extLst>
                    <a:ext uri="{9D8B030D-6E8A-4147-A177-3AD203B41FA5}">
                      <a16:colId xmlns:a16="http://schemas.microsoft.com/office/drawing/2014/main" val="2073612804"/>
                    </a:ext>
                  </a:extLst>
                </a:gridCol>
                <a:gridCol w="10075282">
                  <a:extLst>
                    <a:ext uri="{9D8B030D-6E8A-4147-A177-3AD203B41FA5}">
                      <a16:colId xmlns:a16="http://schemas.microsoft.com/office/drawing/2014/main" val="1717582410"/>
                    </a:ext>
                  </a:extLst>
                </a:gridCol>
              </a:tblGrid>
              <a:tr h="369295">
                <a:tc>
                  <a:txBody>
                    <a:bodyPr/>
                    <a:lstStyle/>
                    <a:p>
                      <a:pPr algn="ctr">
                        <a:lnSpc>
                          <a:spcPct val="100000"/>
                        </a:lnSpc>
                        <a:spcAft>
                          <a:spcPts val="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Câu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566" marR="30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Nội</a:t>
                      </a:r>
                      <a:r>
                        <a:rPr lang="vi-VN" sz="2800" b="1">
                          <a:effectLst/>
                          <a:latin typeface="Times New Roman" panose="02020603050405020304" pitchFamily="18" charset="0"/>
                          <a:ea typeface="Calibri" panose="020F0502020204030204" pitchFamily="34" charset="0"/>
                          <a:cs typeface="Times New Roman" panose="02020603050405020304" pitchFamily="18" charset="0"/>
                        </a:rPr>
                        <a:t> dung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566" marR="30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7279475"/>
                  </a:ext>
                </a:extLst>
              </a:tr>
              <a:tr h="1107886">
                <a:tc>
                  <a:txBody>
                    <a:bodyPr/>
                    <a:lstStyle/>
                    <a:p>
                      <a:pPr algn="ctr">
                        <a:lnSpc>
                          <a:spcPct val="100000"/>
                        </a:lnSpc>
                        <a:spcAft>
                          <a:spcPts val="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9</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566" marR="30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Học sinh bày tỏ ý kiến của bản thân về vấn đề: “</a:t>
                      </a:r>
                      <a:r>
                        <a:rPr lang="en-US" sz="2800" i="1">
                          <a:effectLst/>
                          <a:latin typeface="Times New Roman" panose="02020603050405020304" pitchFamily="18" charset="0"/>
                          <a:ea typeface="Calibri" panose="020F0502020204030204" pitchFamily="34" charset="0"/>
                          <a:cs typeface="Times New Roman" panose="02020603050405020304" pitchFamily="18" charset="0"/>
                        </a:rPr>
                        <a:t>Không đọc sách tức là không còn nhu cầu về cuộc sống trí tuệ nữa</a:t>
                      </a:r>
                      <a:r>
                        <a:rPr lang="en-US" sz="2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Có thể đồng tình vì: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Không đọc sách là không có nhu cầu hiểu biết, mở mang kiến thức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Đời sống tinh thần của con người nghèo đi, mòn mỏi đi, cuộc sống đạo đức cũng mất luôn nền tảng.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566" marR="30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5347586"/>
                  </a:ext>
                </a:extLst>
              </a:tr>
              <a:tr h="1107886">
                <a:tc>
                  <a:txBody>
                    <a:bodyPr/>
                    <a:lstStyle/>
                    <a:p>
                      <a:pPr algn="ctr">
                        <a:lnSpc>
                          <a:spcPct val="100000"/>
                        </a:lnSpc>
                        <a:spcAft>
                          <a:spcPts val="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10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566" marR="30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“Việc nhỏ”:</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Vận động từng nhà gây dựng tủ sách gia đình.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Mỗi người mỗi ngày đọc lấy 20 dòng sách, đến mỗi người trong mỗi năm đọc lấy một cuốn sách.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 “Công cuộc lớn”: Đọc sách trở thành ý thức thành nhu cầu của mỗi người, mỗi gia đình, việc đọc sách trở thành văn hóa của đất nước.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566" marR="30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3502253"/>
                  </a:ext>
                </a:extLst>
              </a:tr>
            </a:tbl>
          </a:graphicData>
        </a:graphic>
      </p:graphicFrame>
    </p:spTree>
    <p:extLst>
      <p:ext uri="{BB962C8B-B14F-4D97-AF65-F5344CB8AC3E}">
        <p14:creationId xmlns:p14="http://schemas.microsoft.com/office/powerpoint/2010/main" val="55729442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1588" y="731068"/>
            <a:ext cx="8047630" cy="523220"/>
          </a:xfrm>
          <a:prstGeom prst="rect">
            <a:avLst/>
          </a:prstGeom>
        </p:spPr>
        <p:txBody>
          <a:bodyPr wrap="square">
            <a:spAutoFit/>
          </a:bodyPr>
          <a:lstStyle/>
          <a:p>
            <a:pPr indent="36195">
              <a:spcAft>
                <a:spcPts val="0"/>
              </a:spcAft>
            </a:pPr>
            <a:r>
              <a:rPr lang="en-SG" sz="28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 </a:t>
            </a:r>
            <a:r>
              <a:rPr lang="en-SG"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 chọn câu trả lời đúng nhất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673289" y="1281584"/>
            <a:ext cx="10927308" cy="5262979"/>
          </a:xfrm>
          <a:prstGeom prst="rect">
            <a:avLst/>
          </a:prstGeom>
        </p:spPr>
        <p:txBody>
          <a:bodyPr wrap="square">
            <a:spAutoFit/>
          </a:bodyPr>
          <a:lstStyle/>
          <a:p>
            <a:pPr indent="22860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 tiên, đó chính là sự thiếu ý thức nghiêm trọng và thờ ơ của người dân. Nhiều người cho rằng những việc mình làm là quá nhỏ bé, không đủ để làm hại môi trường. Một số người lại cho rằng việc bảo vệ môi trường là trách nhiệm của nhà nước, của các cấp chính quyền...trong khi số khác lại nghĩ rằng việc môi trường đã bị ô nhiễm thì có làm gì cũng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"chẳng ăn thua"</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và ô nhiễm môi trường cũng không ảnh hưởng đến mình nhiều. Và chính những suy nghĩ này sẽ ảnh hưởng không nhỏ đến việc giáo dục cũng như tư duy bảo vệ môi trường của các thế hệ trẻ về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5321566" y="139664"/>
            <a:ext cx="1521570" cy="523220"/>
          </a:xfrm>
          <a:prstGeom prst="rect">
            <a:avLst/>
          </a:prstGeom>
        </p:spPr>
        <p:txBody>
          <a:bodyPr wrap="none">
            <a:spAutoFit/>
          </a:bodyPr>
          <a:lstStyle/>
          <a:p>
            <a:pPr algn="ctr">
              <a:spcAft>
                <a:spcPts val="0"/>
              </a:spcAft>
            </a:pPr>
            <a:r>
              <a:rPr lang="en-SG"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SỐ 2</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9563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0500" y="996286"/>
            <a:ext cx="11027391" cy="5185522"/>
          </a:xfrm>
          <a:prstGeom prst="rect">
            <a:avLst/>
          </a:prstGeom>
        </p:spPr>
        <p:txBody>
          <a:bodyPr wrap="square">
            <a:spAutoFit/>
          </a:bodyPr>
          <a:lstStyle/>
          <a:p>
            <a:pPr indent="22860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Thật vậy, người lớn không làm gương để giáo dục trẻ em, mà minh chứng cụ thể đầu tiên là hành động vứt rác bừa bãi ra môi trường thay vì vứt đúng nơi quy định. Theo quan sát, tại các trường học, chúng tôi nhiều lần chứng kiến phụ huynh đưa con đi học đến cổng trường dừng lại ăn sáng và sau khi ăn xong, thay vì bỏ hộp xôi, hộp bánh, túi nylon vào thùng rác thì họ lại vứt ngay tại chỗ. Mặc dù, các trường học có treo rất nhiều tấm biến, khẩu hiệu cấm xả rác bừa bãi nhưng phụ huynh vẫn thản nhiên xả rác nơi công cộng thì rất khó hình thành ý thức tốt cho thế hệ trẻ.</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016035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149" y="614149"/>
            <a:ext cx="11013743" cy="5831853"/>
          </a:xfrm>
          <a:prstGeom prst="rect">
            <a:avLst/>
          </a:prstGeom>
        </p:spPr>
        <p:txBody>
          <a:bodyPr wrap="square">
            <a:spAutoFit/>
          </a:bodyPr>
          <a:lstStyle/>
          <a:p>
            <a:pPr indent="22860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Nói cách khác, </a:t>
            </a:r>
            <a:r>
              <a:rPr lang="en-US" sz="2800" i="1">
                <a:solidFill>
                  <a:srgbClr val="000000"/>
                </a:solidFill>
                <a:latin typeface="Times New Roman" panose="02020603050405020304" pitchFamily="18" charset="0"/>
                <a:ea typeface="Times New Roman" panose="02020603050405020304" pitchFamily="18" charset="0"/>
              </a:rPr>
              <a:t>thực trạng ô nhiễm môi trường nước</a:t>
            </a:r>
            <a:r>
              <a:rPr lang="en-US" sz="2800">
                <a:solidFill>
                  <a:srgbClr val="000000"/>
                </a:solidFill>
                <a:latin typeface="Times New Roman" panose="02020603050405020304" pitchFamily="18" charset="0"/>
                <a:ea typeface="Times New Roman" panose="02020603050405020304" pitchFamily="18" charset="0"/>
              </a:rPr>
              <a:t> tại Việt Nam có sự đóng góp rất lớn từ chính ý thức kém của một bộ phận người dân. Tình trạng này thậm chí còn tồi tệ hơn ở các bãi biển tự nhiên. Theo thống kê mới nhất của Bộ Tài nguyên và Môi trường, tại Việt Nam rác thải nhựa chiếm 7% tổng lượng chất thải rắn thải ra, tương đương gần 2.500 tấn/ngày. Bạn có biết rằng Việt Nam đang đứng thứ 4 trên thế giới về lượng chất thải nhựa xả ra đại dương hàng năm lên đến 0,28 - 0,73 triệu tấn rác thải nhựa (chiếm 6% toàn thế giới), chỉ đứng sau Trung Quốc, Indonesia và Philippines. (Nguồn: internet)  </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0149786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9751" y="1320772"/>
            <a:ext cx="8571577" cy="523220"/>
          </a:xfrm>
          <a:prstGeom prst="rect">
            <a:avLst/>
          </a:prstGeom>
        </p:spPr>
        <p:txBody>
          <a:bodyPr wrap="none">
            <a:spAutoFit/>
          </a:bodyPr>
          <a:lstStyle/>
          <a:p>
            <a:r>
              <a:rPr lang="en-SG"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1</a:t>
            </a:r>
            <a:r>
              <a:rPr lang="en-SG"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Phương thức biểu đạt chính của văn bản trên là gì?</a:t>
            </a:r>
            <a:endParaRPr lang="en-US" sz="2800">
              <a:latin typeface="Times New Roman" panose="02020603050405020304" pitchFamily="18" charset="0"/>
              <a:cs typeface="Times New Roman" panose="02020603050405020304" pitchFamily="18" charset="0"/>
            </a:endParaRPr>
          </a:p>
        </p:txBody>
      </p:sp>
      <p:sp>
        <p:nvSpPr>
          <p:cNvPr id="5" name="Rectangle 4"/>
          <p:cNvSpPr/>
          <p:nvPr/>
        </p:nvSpPr>
        <p:spPr>
          <a:xfrm>
            <a:off x="1611887" y="2043331"/>
            <a:ext cx="3587909" cy="523220"/>
          </a:xfrm>
          <a:prstGeom prst="rect">
            <a:avLst/>
          </a:prstGeom>
        </p:spPr>
        <p:txBody>
          <a:bodyPr wrap="square">
            <a:spAutoFit/>
          </a:bodyPr>
          <a:lstStyle/>
          <a:p>
            <a:pPr marL="342900" indent="-342900">
              <a:buAutoNum type="alphaUcPeriod"/>
            </a:pPr>
            <a:r>
              <a:rPr lang="en-SG"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 sự</a:t>
            </a:r>
          </a:p>
        </p:txBody>
      </p:sp>
      <p:sp>
        <p:nvSpPr>
          <p:cNvPr id="8" name="Rectangle 7"/>
          <p:cNvSpPr/>
          <p:nvPr/>
        </p:nvSpPr>
        <p:spPr>
          <a:xfrm>
            <a:off x="1644280" y="2684776"/>
            <a:ext cx="1707519" cy="523220"/>
          </a:xfrm>
          <a:prstGeom prst="rect">
            <a:avLst/>
          </a:prstGeom>
        </p:spPr>
        <p:txBody>
          <a:bodyPr wrap="none">
            <a:spAutoFit/>
          </a:bodyPr>
          <a:lstStyle/>
          <a:p>
            <a:r>
              <a:rPr lang="en-SG"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Miêu tả</a:t>
            </a:r>
            <a:endParaRPr lang="en-US" sz="2800">
              <a:latin typeface="Times New Roman" panose="02020603050405020304" pitchFamily="18" charset="0"/>
              <a:cs typeface="Times New Roman" panose="02020603050405020304" pitchFamily="18" charset="0"/>
            </a:endParaRPr>
          </a:p>
        </p:txBody>
      </p:sp>
      <p:sp>
        <p:nvSpPr>
          <p:cNvPr id="9" name="Rectangle 8"/>
          <p:cNvSpPr/>
          <p:nvPr/>
        </p:nvSpPr>
        <p:spPr>
          <a:xfrm>
            <a:off x="1611887" y="3449050"/>
            <a:ext cx="2028119" cy="523220"/>
          </a:xfrm>
          <a:prstGeom prst="rect">
            <a:avLst/>
          </a:prstGeom>
        </p:spPr>
        <p:txBody>
          <a:bodyPr wrap="none">
            <a:spAutoFit/>
          </a:bodyPr>
          <a:lstStyle/>
          <a:p>
            <a:r>
              <a:rPr lang="en-SG"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Nghị luận</a:t>
            </a:r>
            <a:endParaRPr lang="en-US" sz="2800">
              <a:latin typeface="Times New Roman" panose="02020603050405020304" pitchFamily="18" charset="0"/>
              <a:cs typeface="Times New Roman" panose="02020603050405020304" pitchFamily="18" charset="0"/>
            </a:endParaRPr>
          </a:p>
        </p:txBody>
      </p:sp>
      <p:sp>
        <p:nvSpPr>
          <p:cNvPr id="10" name="Rectangle 9"/>
          <p:cNvSpPr/>
          <p:nvPr/>
        </p:nvSpPr>
        <p:spPr>
          <a:xfrm>
            <a:off x="1611887" y="4168547"/>
            <a:ext cx="2460866" cy="523220"/>
          </a:xfrm>
          <a:prstGeom prst="rect">
            <a:avLst/>
          </a:prstGeom>
        </p:spPr>
        <p:txBody>
          <a:bodyPr wrap="none">
            <a:spAutoFit/>
          </a:bodyPr>
          <a:lstStyle/>
          <a:p>
            <a:r>
              <a:rPr lang="en-SG"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Thuyết minh</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278301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79327311"/>
              </p:ext>
            </p:extLst>
          </p:nvPr>
        </p:nvGraphicFramePr>
        <p:xfrm>
          <a:off x="982640" y="1828800"/>
          <a:ext cx="10495128" cy="3435096"/>
        </p:xfrm>
        <a:graphic>
          <a:graphicData uri="http://schemas.openxmlformats.org/drawingml/2006/table">
            <a:tbl>
              <a:tblPr firstRow="1" firstCol="1" bandRow="1" bandCol="1"/>
              <a:tblGrid>
                <a:gridCol w="10495128">
                  <a:extLst>
                    <a:ext uri="{9D8B030D-6E8A-4147-A177-3AD203B41FA5}">
                      <a16:colId xmlns:a16="http://schemas.microsoft.com/office/drawing/2014/main" val="2013905605"/>
                    </a:ext>
                  </a:extLst>
                </a:gridCol>
              </a:tblGrid>
              <a:tr h="484764">
                <a:tc>
                  <a:txBody>
                    <a:bodyPr/>
                    <a:lstStyle/>
                    <a:p>
                      <a:pPr>
                        <a:lnSpc>
                          <a:spcPct val="115000"/>
                        </a:lnSpc>
                      </a:pPr>
                      <a:r>
                        <a:rPr lang="en-US" sz="2800" b="1">
                          <a:solidFill>
                            <a:srgbClr val="000000"/>
                          </a:solidFill>
                          <a:effectLst/>
                          <a:latin typeface="Times New Roman" panose="02020603050405020304" pitchFamily="18" charset="0"/>
                          <a:cs typeface="Times New Roman" panose="02020603050405020304" pitchFamily="18" charset="0"/>
                        </a:rPr>
                        <a:t>Câu 2</a:t>
                      </a:r>
                      <a:r>
                        <a:rPr lang="en-US" sz="2800">
                          <a:solidFill>
                            <a:srgbClr val="000000"/>
                          </a:solidFill>
                          <a:effectLst/>
                          <a:latin typeface="Times New Roman" panose="02020603050405020304" pitchFamily="18" charset="0"/>
                          <a:cs typeface="Times New Roman" panose="02020603050405020304" pitchFamily="18" charset="0"/>
                        </a:rPr>
                        <a:t>: Nghĩa của từ “môi trường” là:</a:t>
                      </a:r>
                      <a:endParaRPr lang="en-US" sz="2800">
                        <a:effectLst/>
                        <a:latin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266923764"/>
                  </a:ext>
                </a:extLst>
              </a:tr>
              <a:tr h="2423822">
                <a:tc>
                  <a:txBody>
                    <a:bodyPr/>
                    <a:lstStyle/>
                    <a:p>
                      <a:pPr>
                        <a:lnSpc>
                          <a:spcPct val="115000"/>
                        </a:lnSpc>
                      </a:pPr>
                      <a:r>
                        <a:rPr lang="en-US" sz="2800">
                          <a:solidFill>
                            <a:srgbClr val="000000"/>
                          </a:solidFill>
                          <a:effectLst/>
                          <a:latin typeface="Times New Roman" panose="02020603050405020304" pitchFamily="18" charset="0"/>
                          <a:cs typeface="Times New Roman" panose="02020603050405020304" pitchFamily="18" charset="0"/>
                        </a:rPr>
                        <a:t>A. Tập hợp tất cả các yếu tố tự nhiên và nhân tạo bao quanh con người, ảnh hưởng tới con người và tác động đến các hoạt động sống của con người. </a:t>
                      </a:r>
                      <a:endParaRPr lang="en-US" sz="2800">
                        <a:effectLst/>
                        <a:latin typeface="Times New Roman" panose="02020603050405020304" pitchFamily="18" charset="0"/>
                        <a:cs typeface="Times New Roman" panose="02020603050405020304" pitchFamily="18" charset="0"/>
                      </a:endParaRPr>
                    </a:p>
                    <a:p>
                      <a:pPr>
                        <a:lnSpc>
                          <a:spcPct val="115000"/>
                        </a:lnSpc>
                      </a:pPr>
                      <a:r>
                        <a:rPr lang="en-US" sz="2800">
                          <a:solidFill>
                            <a:srgbClr val="000000"/>
                          </a:solidFill>
                          <a:effectLst/>
                          <a:latin typeface="Times New Roman" panose="02020603050405020304" pitchFamily="18" charset="0"/>
                          <a:cs typeface="Times New Roman" panose="02020603050405020304" pitchFamily="18" charset="0"/>
                        </a:rPr>
                        <a:t>B.  Nơi sinh sống của con người.</a:t>
                      </a:r>
                      <a:endParaRPr lang="en-US" sz="2800">
                        <a:effectLst/>
                        <a:latin typeface="Times New Roman" panose="02020603050405020304" pitchFamily="18" charset="0"/>
                        <a:cs typeface="Times New Roman" panose="02020603050405020304" pitchFamily="18" charset="0"/>
                      </a:endParaRPr>
                    </a:p>
                    <a:p>
                      <a:pPr>
                        <a:lnSpc>
                          <a:spcPct val="115000"/>
                        </a:lnSpc>
                      </a:pPr>
                      <a:r>
                        <a:rPr lang="en-US" sz="2800">
                          <a:solidFill>
                            <a:srgbClr val="000000"/>
                          </a:solidFill>
                          <a:effectLst/>
                          <a:latin typeface="Times New Roman" panose="02020603050405020304" pitchFamily="18" charset="0"/>
                          <a:cs typeface="Times New Roman" panose="02020603050405020304" pitchFamily="18" charset="0"/>
                        </a:rPr>
                        <a:t>C. </a:t>
                      </a:r>
                      <a:r>
                        <a:rPr lang="en-US" sz="2800" b="1">
                          <a:solidFill>
                            <a:srgbClr val="000000"/>
                          </a:solidFill>
                          <a:effectLst/>
                          <a:latin typeface="Times New Roman" panose="02020603050405020304" pitchFamily="18" charset="0"/>
                          <a:cs typeface="Times New Roman" panose="02020603050405020304" pitchFamily="18" charset="0"/>
                        </a:rPr>
                        <a:t> </a:t>
                      </a:r>
                      <a:r>
                        <a:rPr lang="en-US" sz="2800">
                          <a:solidFill>
                            <a:srgbClr val="000000"/>
                          </a:solidFill>
                          <a:effectLst/>
                          <a:latin typeface="Times New Roman" panose="02020603050405020304" pitchFamily="18" charset="0"/>
                          <a:cs typeface="Times New Roman" panose="02020603050405020304" pitchFamily="18" charset="0"/>
                        </a:rPr>
                        <a:t>Nơi sinh sống của các loài vật.</a:t>
                      </a:r>
                      <a:endParaRPr lang="en-US" sz="2800">
                        <a:effectLst/>
                        <a:latin typeface="Times New Roman" panose="02020603050405020304" pitchFamily="18" charset="0"/>
                        <a:cs typeface="Times New Roman" panose="02020603050405020304" pitchFamily="18" charset="0"/>
                      </a:endParaRPr>
                    </a:p>
                    <a:p>
                      <a:pPr>
                        <a:lnSpc>
                          <a:spcPct val="115000"/>
                        </a:lnSpc>
                      </a:pPr>
                      <a:r>
                        <a:rPr lang="en-US" sz="2800">
                          <a:solidFill>
                            <a:srgbClr val="000000"/>
                          </a:solidFill>
                          <a:effectLst/>
                          <a:latin typeface="Times New Roman" panose="02020603050405020304" pitchFamily="18" charset="0"/>
                          <a:cs typeface="Times New Roman" panose="02020603050405020304" pitchFamily="18" charset="0"/>
                        </a:rPr>
                        <a:t>D.  Nơi sinh sống của con người và muôn loài.</a:t>
                      </a:r>
                      <a:endParaRPr lang="en-US" sz="2800">
                        <a:effectLst/>
                        <a:latin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21741636"/>
                  </a:ext>
                </a:extLst>
              </a:tr>
            </a:tbl>
          </a:graphicData>
        </a:graphic>
      </p:graphicFrame>
    </p:spTree>
    <p:extLst>
      <p:ext uri="{BB962C8B-B14F-4D97-AF65-F5344CB8AC3E}">
        <p14:creationId xmlns:p14="http://schemas.microsoft.com/office/powerpoint/2010/main" val="277111391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05773303"/>
              </p:ext>
            </p:extLst>
          </p:nvPr>
        </p:nvGraphicFramePr>
        <p:xfrm>
          <a:off x="1476232" y="1078175"/>
          <a:ext cx="9239534" cy="1923542"/>
        </p:xfrm>
        <a:graphic>
          <a:graphicData uri="http://schemas.openxmlformats.org/drawingml/2006/table">
            <a:tbl>
              <a:tblPr firstRow="1" firstCol="1" bandRow="1" bandCol="1"/>
              <a:tblGrid>
                <a:gridCol w="1982972">
                  <a:extLst>
                    <a:ext uri="{9D8B030D-6E8A-4147-A177-3AD203B41FA5}">
                      <a16:colId xmlns:a16="http://schemas.microsoft.com/office/drawing/2014/main" val="659060157"/>
                    </a:ext>
                  </a:extLst>
                </a:gridCol>
                <a:gridCol w="2471159">
                  <a:extLst>
                    <a:ext uri="{9D8B030D-6E8A-4147-A177-3AD203B41FA5}">
                      <a16:colId xmlns:a16="http://schemas.microsoft.com/office/drawing/2014/main" val="3230474358"/>
                    </a:ext>
                  </a:extLst>
                </a:gridCol>
                <a:gridCol w="3302242">
                  <a:extLst>
                    <a:ext uri="{9D8B030D-6E8A-4147-A177-3AD203B41FA5}">
                      <a16:colId xmlns:a16="http://schemas.microsoft.com/office/drawing/2014/main" val="1863242584"/>
                    </a:ext>
                  </a:extLst>
                </a:gridCol>
                <a:gridCol w="1483161">
                  <a:extLst>
                    <a:ext uri="{9D8B030D-6E8A-4147-A177-3AD203B41FA5}">
                      <a16:colId xmlns:a16="http://schemas.microsoft.com/office/drawing/2014/main" val="1712353634"/>
                    </a:ext>
                  </a:extLst>
                </a:gridCol>
              </a:tblGrid>
              <a:tr h="1169087">
                <a:tc gridSpan="4">
                  <a:txBody>
                    <a:bodyPr/>
                    <a:lstStyle/>
                    <a:p>
                      <a:pPr>
                        <a:lnSpc>
                          <a:spcPct val="115000"/>
                        </a:lnSpc>
                      </a:pPr>
                      <a:r>
                        <a:rPr lang="en-US" sz="2800" b="1">
                          <a:solidFill>
                            <a:srgbClr val="000000"/>
                          </a:solidFill>
                          <a:effectLst/>
                          <a:latin typeface="Times New Roman" panose="02020603050405020304" pitchFamily="18" charset="0"/>
                          <a:cs typeface="Times New Roman" panose="02020603050405020304" pitchFamily="18" charset="0"/>
                        </a:rPr>
                        <a:t>Câu 3</a:t>
                      </a:r>
                      <a:r>
                        <a:rPr lang="en-US" sz="2800">
                          <a:solidFill>
                            <a:srgbClr val="000000"/>
                          </a:solidFill>
                          <a:effectLst/>
                          <a:latin typeface="Times New Roman" panose="02020603050405020304" pitchFamily="18" charset="0"/>
                          <a:cs typeface="Times New Roman" panose="02020603050405020304" pitchFamily="18" charset="0"/>
                        </a:rPr>
                        <a:t>: Trong câu </a:t>
                      </a:r>
                      <a:r>
                        <a:rPr lang="vi-VN" sz="2800">
                          <a:solidFill>
                            <a:srgbClr val="000000"/>
                          </a:solidFill>
                          <a:effectLst/>
                          <a:latin typeface="Times New Roman" panose="02020603050405020304" pitchFamily="18" charset="0"/>
                          <a:cs typeface="Times New Roman" panose="02020603050405020304" pitchFamily="18" charset="0"/>
                        </a:rPr>
                        <a:t>“</a:t>
                      </a:r>
                      <a:r>
                        <a:rPr lang="en-US" sz="2800" i="1">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rPr>
                        <a:t>Đầu tiên, đó chính là sự thiếu ý thức nghiêm trọng và thờ ơ của người dân</a:t>
                      </a:r>
                      <a:r>
                        <a:rPr lang="vi-VN" sz="2800" i="1">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rPr>
                        <a:t>”</a:t>
                      </a:r>
                      <a:r>
                        <a:rPr lang="en-US" sz="2800" i="1">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rPr>
                        <a:t>,</a:t>
                      </a:r>
                      <a:r>
                        <a:rPr lang="en-US" sz="2800">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800">
                          <a:solidFill>
                            <a:srgbClr val="000000"/>
                          </a:solidFill>
                          <a:effectLst/>
                          <a:latin typeface="Times New Roman" panose="02020603050405020304" pitchFamily="18" charset="0"/>
                          <a:cs typeface="Times New Roman" panose="02020603050405020304" pitchFamily="18" charset="0"/>
                        </a:rPr>
                        <a:t> trạng ngữ “</a:t>
                      </a:r>
                      <a:r>
                        <a:rPr lang="en-US" sz="2800" b="1">
                          <a:solidFill>
                            <a:srgbClr val="000000"/>
                          </a:solidFill>
                          <a:effectLst/>
                          <a:latin typeface="Times New Roman" panose="02020603050405020304" pitchFamily="18" charset="0"/>
                          <a:cs typeface="Times New Roman" panose="02020603050405020304" pitchFamily="18" charset="0"/>
                        </a:rPr>
                        <a:t>đầu tiên</a:t>
                      </a:r>
                      <a:r>
                        <a:rPr lang="en-US" sz="2800">
                          <a:solidFill>
                            <a:srgbClr val="000000"/>
                          </a:solidFill>
                          <a:effectLst/>
                          <a:latin typeface="Times New Roman" panose="02020603050405020304" pitchFamily="18" charset="0"/>
                          <a:cs typeface="Times New Roman" panose="02020603050405020304" pitchFamily="18" charset="0"/>
                        </a:rPr>
                        <a:t>”  được dùng với chức năng gì?</a:t>
                      </a:r>
                      <a:endParaRPr lang="en-US" sz="2800">
                        <a:effectLst/>
                        <a:latin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60404260"/>
                  </a:ext>
                </a:extLst>
              </a:tr>
              <a:tr h="400404">
                <a:tc>
                  <a:txBody>
                    <a:bodyPr/>
                    <a:lstStyle/>
                    <a:p>
                      <a:pPr>
                        <a:lnSpc>
                          <a:spcPct val="115000"/>
                        </a:lnSpc>
                        <a:spcAft>
                          <a:spcPts val="0"/>
                        </a:spcAft>
                      </a:pP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459047792"/>
                  </a:ext>
                </a:extLst>
              </a:tr>
            </a:tbl>
          </a:graphicData>
        </a:graphic>
      </p:graphicFrame>
      <p:sp>
        <p:nvSpPr>
          <p:cNvPr id="3" name="Rectangle 2"/>
          <p:cNvSpPr/>
          <p:nvPr/>
        </p:nvSpPr>
        <p:spPr>
          <a:xfrm>
            <a:off x="1813402" y="2931410"/>
            <a:ext cx="2505814" cy="587853"/>
          </a:xfrm>
          <a:prstGeom prst="rect">
            <a:avLst/>
          </a:prstGeom>
        </p:spPr>
        <p:txBody>
          <a:bodyPr wrap="none">
            <a:spAutoFit/>
          </a:bodyPr>
          <a:lstStyle/>
          <a:p>
            <a:pPr>
              <a:lnSpc>
                <a:spcPct val="115000"/>
              </a:lnSpc>
              <a:spcAft>
                <a:spcPts val="0"/>
              </a:spcAft>
            </a:pPr>
            <a:r>
              <a:rPr lang="en-SG"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Chỉ thời gian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1813402" y="3593288"/>
            <a:ext cx="3054041" cy="587853"/>
          </a:xfrm>
          <a:prstGeom prst="rect">
            <a:avLst/>
          </a:prstGeom>
        </p:spPr>
        <p:txBody>
          <a:bodyPr wrap="none">
            <a:spAutoFit/>
          </a:bodyPr>
          <a:lstStyle/>
          <a:p>
            <a:pPr>
              <a:lnSpc>
                <a:spcPct val="115000"/>
              </a:lnSpc>
              <a:spcAft>
                <a:spcPts val="0"/>
              </a:spcAft>
            </a:pPr>
            <a:r>
              <a:rPr lang="en-SG"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Chỉ nguyên nhân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1774930" y="4274437"/>
            <a:ext cx="2534668" cy="587853"/>
          </a:xfrm>
          <a:prstGeom prst="rect">
            <a:avLst/>
          </a:prstGeom>
        </p:spPr>
        <p:txBody>
          <a:bodyPr wrap="none">
            <a:spAutoFit/>
          </a:bodyPr>
          <a:lstStyle/>
          <a:p>
            <a:pPr>
              <a:lnSpc>
                <a:spcPct val="115000"/>
              </a:lnSpc>
              <a:spcAft>
                <a:spcPts val="0"/>
              </a:spcAft>
            </a:pPr>
            <a:r>
              <a:rPr lang="en-SG"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Chỉ mục đích</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1813402" y="4874938"/>
            <a:ext cx="2475358" cy="587853"/>
          </a:xfrm>
          <a:prstGeom prst="rect">
            <a:avLst/>
          </a:prstGeom>
        </p:spPr>
        <p:txBody>
          <a:bodyPr wrap="none">
            <a:spAutoFit/>
          </a:bodyPr>
          <a:lstStyle/>
          <a:p>
            <a:pPr>
              <a:lnSpc>
                <a:spcPct val="115000"/>
              </a:lnSpc>
              <a:spcAft>
                <a:spcPts val="0"/>
              </a:spcAft>
            </a:pPr>
            <a:r>
              <a:rPr lang="en-SG"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Chỉ địa điểm</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35484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6466447"/>
              </p:ext>
            </p:extLst>
          </p:nvPr>
        </p:nvGraphicFramePr>
        <p:xfrm>
          <a:off x="838200" y="1712260"/>
          <a:ext cx="10762398" cy="902716"/>
        </p:xfrm>
        <a:graphic>
          <a:graphicData uri="http://schemas.openxmlformats.org/drawingml/2006/table">
            <a:tbl>
              <a:tblPr firstRow="1" firstCol="1" bandRow="1" bandCol="1"/>
              <a:tblGrid>
                <a:gridCol w="2309806">
                  <a:extLst>
                    <a:ext uri="{9D8B030D-6E8A-4147-A177-3AD203B41FA5}">
                      <a16:colId xmlns:a16="http://schemas.microsoft.com/office/drawing/2014/main" val="3046987111"/>
                    </a:ext>
                  </a:extLst>
                </a:gridCol>
                <a:gridCol w="2878457">
                  <a:extLst>
                    <a:ext uri="{9D8B030D-6E8A-4147-A177-3AD203B41FA5}">
                      <a16:colId xmlns:a16="http://schemas.microsoft.com/office/drawing/2014/main" val="2647613584"/>
                    </a:ext>
                  </a:extLst>
                </a:gridCol>
                <a:gridCol w="3646138">
                  <a:extLst>
                    <a:ext uri="{9D8B030D-6E8A-4147-A177-3AD203B41FA5}">
                      <a16:colId xmlns:a16="http://schemas.microsoft.com/office/drawing/2014/main" val="3682380017"/>
                    </a:ext>
                  </a:extLst>
                </a:gridCol>
                <a:gridCol w="200381">
                  <a:extLst>
                    <a:ext uri="{9D8B030D-6E8A-4147-A177-3AD203B41FA5}">
                      <a16:colId xmlns:a16="http://schemas.microsoft.com/office/drawing/2014/main" val="1087247026"/>
                    </a:ext>
                  </a:extLst>
                </a:gridCol>
                <a:gridCol w="1727616">
                  <a:extLst>
                    <a:ext uri="{9D8B030D-6E8A-4147-A177-3AD203B41FA5}">
                      <a16:colId xmlns:a16="http://schemas.microsoft.com/office/drawing/2014/main" val="395306123"/>
                    </a:ext>
                  </a:extLst>
                </a:gridCol>
              </a:tblGrid>
              <a:tr h="297106">
                <a:tc gridSpan="5">
                  <a:txBody>
                    <a:bodyPr/>
                    <a:lstStyle/>
                    <a:p>
                      <a:pPr>
                        <a:lnSpc>
                          <a:spcPct val="115000"/>
                        </a:lnSpc>
                      </a:pPr>
                      <a:r>
                        <a:rPr lang="en-US" sz="2800" b="1">
                          <a:solidFill>
                            <a:srgbClr val="000000"/>
                          </a:solidFill>
                          <a:effectLst/>
                          <a:latin typeface="Times New Roman" panose="02020603050405020304" pitchFamily="18" charset="0"/>
                          <a:cs typeface="Times New Roman" panose="02020603050405020304" pitchFamily="18" charset="0"/>
                        </a:rPr>
                        <a:t>Câu 4</a:t>
                      </a:r>
                      <a:r>
                        <a:rPr lang="en-US" sz="2800">
                          <a:solidFill>
                            <a:srgbClr val="000000"/>
                          </a:solidFill>
                          <a:effectLst/>
                          <a:latin typeface="Times New Roman" panose="02020603050405020304" pitchFamily="18" charset="0"/>
                          <a:cs typeface="Times New Roman" panose="02020603050405020304" pitchFamily="18" charset="0"/>
                        </a:rPr>
                        <a:t>: Từ nào trong dãy từ sau được mượn từ ngôn nữ châu Âu?</a:t>
                      </a:r>
                      <a:endParaRPr lang="en-US" sz="2800">
                        <a:effectLst/>
                        <a:latin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20855766"/>
                  </a:ext>
                </a:extLst>
              </a:tr>
              <a:tr h="297106">
                <a:tc>
                  <a:txBody>
                    <a:bodyPr/>
                    <a:lstStyle/>
                    <a:p>
                      <a:pPr algn="just">
                        <a:lnSpc>
                          <a:spcPct val="115000"/>
                        </a:lnSpc>
                        <a:spcAft>
                          <a:spcPts val="0"/>
                        </a:spcAft>
                      </a:pPr>
                      <a:endParaRPr lang="en-US" sz="2800" smtClean="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gridSpan="2">
                  <a:txBody>
                    <a:bodyPr/>
                    <a:lstStyle/>
                    <a:p>
                      <a:pPr>
                        <a:lnSpc>
                          <a:spcPct val="115000"/>
                        </a:lnSpc>
                        <a:spcAft>
                          <a:spcPts val="0"/>
                        </a:spcAft>
                      </a:pPr>
                      <a:r>
                        <a:rPr lang="en-SG"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957420495"/>
                  </a:ext>
                </a:extLst>
              </a:tr>
            </a:tbl>
          </a:graphicData>
        </a:graphic>
      </p:graphicFrame>
      <p:sp>
        <p:nvSpPr>
          <p:cNvPr id="3" name="Rectangle 2"/>
          <p:cNvSpPr/>
          <p:nvPr/>
        </p:nvSpPr>
        <p:spPr>
          <a:xfrm>
            <a:off x="1553449" y="3076261"/>
            <a:ext cx="1420582" cy="587853"/>
          </a:xfrm>
          <a:prstGeom prst="rect">
            <a:avLst/>
          </a:prstGeom>
        </p:spPr>
        <p:txBody>
          <a:bodyPr wrap="none">
            <a:spAutoFit/>
          </a:bodyPr>
          <a:lstStyle/>
          <a:p>
            <a:pPr>
              <a:lnSpc>
                <a:spcPct val="115000"/>
              </a:lnSpc>
              <a:spcAft>
                <a:spcPts val="0"/>
              </a:spcAft>
            </a:pPr>
            <a:r>
              <a:rPr lang="en-SG"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nylon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1553449" y="3657894"/>
            <a:ext cx="1846980" cy="587853"/>
          </a:xfrm>
          <a:prstGeom prst="rect">
            <a:avLst/>
          </a:prstGeom>
        </p:spPr>
        <p:txBody>
          <a:bodyPr wrap="none">
            <a:spAutoFit/>
          </a:bodyPr>
          <a:lstStyle/>
          <a:p>
            <a:pPr>
              <a:lnSpc>
                <a:spcPct val="115000"/>
              </a:lnSpc>
              <a:spcAft>
                <a:spcPts val="0"/>
              </a:spcAft>
            </a:pPr>
            <a:r>
              <a:rPr lang="en-SG"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tấm biển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1553449" y="4266683"/>
            <a:ext cx="2073003" cy="587853"/>
          </a:xfrm>
          <a:prstGeom prst="rect">
            <a:avLst/>
          </a:prstGeom>
        </p:spPr>
        <p:txBody>
          <a:bodyPr wrap="none">
            <a:spAutoFit/>
          </a:bodyPr>
          <a:lstStyle/>
          <a:p>
            <a:pPr>
              <a:lnSpc>
                <a:spcPct val="115000"/>
              </a:lnSpc>
              <a:spcAft>
                <a:spcPts val="0"/>
              </a:spcAft>
            </a:pPr>
            <a:r>
              <a:rPr lang="en-SG"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đại dương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1553449" y="2467472"/>
            <a:ext cx="2028119" cy="587853"/>
          </a:xfrm>
          <a:prstGeom prst="rect">
            <a:avLst/>
          </a:prstGeom>
        </p:spPr>
        <p:txBody>
          <a:bodyPr wrap="none">
            <a:spAutoFit/>
          </a:bodyPr>
          <a:lstStyle/>
          <a:p>
            <a:pPr algn="just">
              <a:lnSpc>
                <a:spcPct val="115000"/>
              </a:lnSpc>
              <a:spcAft>
                <a:spcPts val="0"/>
              </a:spcAft>
            </a:pPr>
            <a:r>
              <a:rPr lang="en-SG"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khẩu hiệu</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151617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7247" y="1622780"/>
            <a:ext cx="8538949" cy="3970318"/>
          </a:xfrm>
          <a:prstGeom prst="rect">
            <a:avLst/>
          </a:prstGeom>
        </p:spPr>
        <p:txBody>
          <a:bodyPr wrap="square">
            <a:spAutoFit/>
          </a:bodyPr>
          <a:lstStyle/>
          <a:p>
            <a:pPr>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5 :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Cụm từ “vứt ngay tại chỗ” là cụm từ gì?</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 Cụm danh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        </a:t>
            </a:r>
            <a:endPar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Cụm động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        </a:t>
            </a:r>
            <a:endPar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Cụm tính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      </a:t>
            </a:r>
            <a:endPar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Cụm chủ vị</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561718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3205" y="952016"/>
            <a:ext cx="10986447" cy="5185522"/>
          </a:xfrm>
          <a:prstGeom prst="rect">
            <a:avLst/>
          </a:prstGeom>
        </p:spPr>
        <p:txBody>
          <a:bodyPr wrap="square">
            <a:spAutoFit/>
          </a:bodyPr>
          <a:lstStyle/>
          <a:p>
            <a:pPr>
              <a:lnSpc>
                <a:spcPct val="150000"/>
              </a:lnSpc>
              <a:spcAft>
                <a:spcPts val="0"/>
              </a:spcAft>
              <a:tabLst>
                <a:tab pos="1386840" algn="l"/>
              </a:tabLst>
            </a:pPr>
            <a:r>
              <a:rPr lang="en-US" sz="2800" b="1">
                <a:solidFill>
                  <a:srgbClr val="0070C0"/>
                </a:solidFill>
                <a:latin typeface="Times New Roman" panose="02020603050405020304" pitchFamily="18" charset="0"/>
                <a:ea typeface="MS Mincho"/>
                <a:cs typeface="Times New Roman" panose="02020603050405020304" pitchFamily="18" charset="0"/>
              </a:rPr>
              <a:t>2. Văn bản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tabLst>
                <a:tab pos="1695450" algn="l"/>
                <a:tab pos="2703195" algn="l"/>
              </a:tabLst>
            </a:pPr>
            <a:r>
              <a:rPr lang="en-US" sz="2800" b="1">
                <a:solidFill>
                  <a:srgbClr val="0070C0"/>
                </a:solidFill>
                <a:latin typeface="Times New Roman" panose="02020603050405020304" pitchFamily="18" charset="0"/>
                <a:ea typeface="MS Mincho"/>
                <a:cs typeface="Times New Roman" panose="02020603050405020304" pitchFamily="18" charset="0"/>
              </a:rPr>
              <a:t>*Thể loại: </a:t>
            </a:r>
            <a:r>
              <a:rPr lang="en-US" sz="2800">
                <a:solidFill>
                  <a:srgbClr val="0D0D0D"/>
                </a:solidFill>
                <a:latin typeface="Times New Roman" panose="02020603050405020304" pitchFamily="18" charset="0"/>
                <a:ea typeface="MS Mincho"/>
                <a:cs typeface="Times New Roman" panose="02020603050405020304" pitchFamily="18" charset="0"/>
              </a:rPr>
              <a:t>Nghị luận văn học.</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tabLst>
                <a:tab pos="1386840" algn="l"/>
                <a:tab pos="2703195" algn="l"/>
              </a:tabLs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*Cảm nhận chung về bài thơ và bài bình thơ</a:t>
            </a:r>
            <a:r>
              <a:rPr lang="en-US" sz="2800">
                <a:solidFill>
                  <a:srgbClr val="0D0D0D"/>
                </a:solidFill>
                <a:latin typeface="Times New Roman" panose="02020603050405020304" pitchFamily="18" charset="0"/>
                <a:ea typeface="MS Mincho"/>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tabLst>
                <a:tab pos="654685" algn="l"/>
              </a:tabLs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Trước khi đọc bài bình của Vũ Quần Phương</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cảm nhận vẻ đẹp trong trẻo, thanh bình của bức tranh thiên nhiên; sức sống mãnh liệt, lòng yêu đời, yêu cuộc sống của con người nơi vùng núi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tabLst>
                <a:tab pos="654685" algn="l"/>
              </a:tabLs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 khi đọc bài bình của Vũ Quần Phương</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sự tài hoa, tinh tế của Nguyễn Đình Thi trong lựa chọn từ ngữ, hình ảnh giàu sức gợi tả, gợi cảm</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152405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2973" y="1471137"/>
            <a:ext cx="9753600" cy="3892861"/>
          </a:xfrm>
          <a:prstGeom prst="rect">
            <a:avLst/>
          </a:prstGeom>
        </p:spPr>
        <p:txBody>
          <a:bodyPr wrap="square">
            <a:spAutoFit/>
          </a:bodyPr>
          <a:lstStyle/>
          <a:p>
            <a:pPr algn="just">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6</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Theo thống kê mới nhất của Bộ Tài nguyên và Môi trường, tại Việt Nam rác thải nhựa chiếm: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 5</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6</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7</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261747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9766" y="2120669"/>
            <a:ext cx="10586113" cy="3754874"/>
          </a:xfrm>
          <a:prstGeom prst="rect">
            <a:avLst/>
          </a:prstGeom>
        </p:spPr>
        <p:txBody>
          <a:bodyPr wrap="square">
            <a:spAutoFit/>
          </a:bodyPr>
          <a:lstStyle/>
          <a:p>
            <a:pPr>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Câu 7:</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Theo tác giả: Nhiều người cho rằng những việc mình làm là:</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 rất quan trọng</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bình thường.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 nhỏ bé</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quá nhỏ bé, không đủ làm hại môi trường.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6195" indent="36195">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122827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3391" y="1678675"/>
            <a:ext cx="8980228" cy="3323987"/>
          </a:xfrm>
          <a:prstGeom prst="rect">
            <a:avLst/>
          </a:prstGeom>
        </p:spPr>
        <p:txBody>
          <a:bodyPr wrap="square">
            <a:spAutoFit/>
          </a:bodyPr>
          <a:lstStyle/>
          <a:p>
            <a:pPr>
              <a:lnSpc>
                <a:spcPct val="150000"/>
              </a:lnSpc>
              <a:spcAft>
                <a:spcPts val="0"/>
              </a:spcAft>
            </a:pPr>
            <a:r>
              <a:rPr lang="en-US" b="1">
                <a:solidFill>
                  <a:srgbClr val="000000"/>
                </a:solidFill>
                <a:latin typeface="Times New Roman" panose="02020603050405020304" pitchFamily="18" charset="0"/>
                <a:ea typeface="Times New Roman" panose="02020603050405020304" pitchFamily="18" charset="0"/>
              </a:rPr>
              <a:t> </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8</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Thực trạng ô nhiễm môi trường nước chủ yếu là do:</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 ý thức kém của con người</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xác động vật phân huỷ.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C.lượng dư thừa thuốc trừ sâu</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tai nạn tàu thuyền làm loang dầu.</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548028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7230" y="2033516"/>
            <a:ext cx="10413242" cy="1953868"/>
          </a:xfrm>
          <a:prstGeom prst="rect">
            <a:avLst/>
          </a:prstGeom>
        </p:spPr>
        <p:txBody>
          <a:bodyPr wrap="square">
            <a:spAutoFit/>
          </a:bodyPr>
          <a:lstStyle/>
          <a:p>
            <a:pPr marL="36195" indent="36195">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rPr>
              <a:t>Câu 9: </a:t>
            </a:r>
            <a:r>
              <a:rPr lang="en-US" sz="2800">
                <a:solidFill>
                  <a:srgbClr val="000000"/>
                </a:solidFill>
                <a:latin typeface="Times New Roman" panose="02020603050405020304" pitchFamily="18" charset="0"/>
                <a:ea typeface="Times New Roman" panose="02020603050405020304" pitchFamily="18" charset="0"/>
              </a:rPr>
              <a:t> Chủ đề của văn bản trên là gì? Tìm những chi tiết kể về hành động thiếu ý thức bảo vệ môi trường của con người trong văn bản trên.</a:t>
            </a:r>
            <a:endParaRPr lang="en-US" sz="2800">
              <a:latin typeface="Times New Roman" panose="02020603050405020304" pitchFamily="18" charset="0"/>
              <a:ea typeface="Times New Roman" panose="02020603050405020304" pitchFamily="18" charset="0"/>
            </a:endParaRPr>
          </a:p>
          <a:p>
            <a:pPr marL="108585" indent="36195" algn="just">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rPr>
              <a:t>Câu 10</a:t>
            </a:r>
            <a:r>
              <a:rPr lang="en-US" sz="2800">
                <a:solidFill>
                  <a:srgbClr val="000000"/>
                </a:solidFill>
                <a:latin typeface="Times New Roman" panose="02020603050405020304" pitchFamily="18" charset="0"/>
                <a:ea typeface="Times New Roman" panose="02020603050405020304" pitchFamily="18" charset="0"/>
              </a:rPr>
              <a:t>: Nêu thông điệp của văn bản.</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0613672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5410" y="2380482"/>
            <a:ext cx="10921178" cy="1684564"/>
          </a:xfrm>
          <a:prstGeom prst="rect">
            <a:avLst/>
          </a:prstGeom>
        </p:spPr>
        <p:txBody>
          <a:bodyPr wrap="square">
            <a:spAutoFit/>
          </a:bodyPr>
          <a:lstStyle/>
          <a:p>
            <a:pPr algn="just">
              <a:lnSpc>
                <a:spcPct val="200000"/>
              </a:lnSpc>
              <a:spcAft>
                <a:spcPts val="0"/>
              </a:spcAft>
            </a:pPr>
            <a:r>
              <a:rPr lang="en-US" sz="28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 </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Hãy viết đoạn văn 6-7 câu nêu những việc chúng ta cần làm mỗi ngày để bảo vệ môi trường nước nơi em đang sống.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5154107" y="1183522"/>
            <a:ext cx="1883785" cy="822789"/>
          </a:xfrm>
          <a:prstGeom prst="rect">
            <a:avLst/>
          </a:prstGeom>
        </p:spPr>
        <p:txBody>
          <a:bodyPr wrap="none">
            <a:spAutoFit/>
          </a:bodyPr>
          <a:lstStyle/>
          <a:p>
            <a:pPr algn="ctr">
              <a:lnSpc>
                <a:spcPct val="200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LÀM VĂN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993517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85210" y="678555"/>
            <a:ext cx="4486549" cy="523220"/>
          </a:xfrm>
          <a:prstGeom prst="rect">
            <a:avLst/>
          </a:prstGeom>
        </p:spPr>
        <p:txBody>
          <a:bodyPr wrap="none">
            <a:spAutoFit/>
          </a:bodyPr>
          <a:lstStyle/>
          <a:p>
            <a:pPr marL="228600">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 ĐÁP ÁN ĐỀ SỐ 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928048" y="1797529"/>
            <a:ext cx="2325188" cy="523220"/>
          </a:xfrm>
          <a:prstGeom prst="rect">
            <a:avLst/>
          </a:prstGeom>
        </p:spPr>
        <p:txBody>
          <a:bodyPr wrap="none">
            <a:spAutoFit/>
          </a:bodyPr>
          <a:lstStyle/>
          <a:p>
            <a:pPr>
              <a:spcAft>
                <a:spcPts val="0"/>
              </a:spcAft>
            </a:pPr>
            <a:r>
              <a:rPr lang="en-US" sz="2800" b="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Trắc nghiệm: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14595076"/>
              </p:ext>
            </p:extLst>
          </p:nvPr>
        </p:nvGraphicFramePr>
        <p:xfrm>
          <a:off x="928048" y="2934756"/>
          <a:ext cx="10290412" cy="1446176"/>
        </p:xfrm>
        <a:graphic>
          <a:graphicData uri="http://schemas.openxmlformats.org/drawingml/2006/table">
            <a:tbl>
              <a:tblPr firstRow="1" firstCol="1" bandRow="1" bandCol="1"/>
              <a:tblGrid>
                <a:gridCol w="1378424">
                  <a:extLst>
                    <a:ext uri="{9D8B030D-6E8A-4147-A177-3AD203B41FA5}">
                      <a16:colId xmlns:a16="http://schemas.microsoft.com/office/drawing/2014/main" val="2458711840"/>
                    </a:ext>
                  </a:extLst>
                </a:gridCol>
                <a:gridCol w="914017">
                  <a:extLst>
                    <a:ext uri="{9D8B030D-6E8A-4147-A177-3AD203B41FA5}">
                      <a16:colId xmlns:a16="http://schemas.microsoft.com/office/drawing/2014/main" val="2893931920"/>
                    </a:ext>
                  </a:extLst>
                </a:gridCol>
                <a:gridCol w="1357466">
                  <a:extLst>
                    <a:ext uri="{9D8B030D-6E8A-4147-A177-3AD203B41FA5}">
                      <a16:colId xmlns:a16="http://schemas.microsoft.com/office/drawing/2014/main" val="3693999651"/>
                    </a:ext>
                  </a:extLst>
                </a:gridCol>
                <a:gridCol w="1252318">
                  <a:extLst>
                    <a:ext uri="{9D8B030D-6E8A-4147-A177-3AD203B41FA5}">
                      <a16:colId xmlns:a16="http://schemas.microsoft.com/office/drawing/2014/main" val="2678742790"/>
                    </a:ext>
                  </a:extLst>
                </a:gridCol>
                <a:gridCol w="1148116">
                  <a:extLst>
                    <a:ext uri="{9D8B030D-6E8A-4147-A177-3AD203B41FA5}">
                      <a16:colId xmlns:a16="http://schemas.microsoft.com/office/drawing/2014/main" val="3050037767"/>
                    </a:ext>
                  </a:extLst>
                </a:gridCol>
                <a:gridCol w="1252318">
                  <a:extLst>
                    <a:ext uri="{9D8B030D-6E8A-4147-A177-3AD203B41FA5}">
                      <a16:colId xmlns:a16="http://schemas.microsoft.com/office/drawing/2014/main" val="2661777148"/>
                    </a:ext>
                  </a:extLst>
                </a:gridCol>
                <a:gridCol w="1148116">
                  <a:extLst>
                    <a:ext uri="{9D8B030D-6E8A-4147-A177-3AD203B41FA5}">
                      <a16:colId xmlns:a16="http://schemas.microsoft.com/office/drawing/2014/main" val="975045625"/>
                    </a:ext>
                  </a:extLst>
                </a:gridCol>
                <a:gridCol w="939711">
                  <a:extLst>
                    <a:ext uri="{9D8B030D-6E8A-4147-A177-3AD203B41FA5}">
                      <a16:colId xmlns:a16="http://schemas.microsoft.com/office/drawing/2014/main" val="1777261384"/>
                    </a:ext>
                  </a:extLst>
                </a:gridCol>
                <a:gridCol w="899926">
                  <a:extLst>
                    <a:ext uri="{9D8B030D-6E8A-4147-A177-3AD203B41FA5}">
                      <a16:colId xmlns:a16="http://schemas.microsoft.com/office/drawing/2014/main" val="1111316836"/>
                    </a:ext>
                  </a:extLst>
                </a:gridCol>
              </a:tblGrid>
              <a:tr h="621128">
                <a:tc>
                  <a:txBody>
                    <a:bodyPr/>
                    <a:lstStyle/>
                    <a:p>
                      <a:pPr algn="ctr">
                        <a:lnSpc>
                          <a:spcPct val="115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Câu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115903817"/>
                  </a:ext>
                </a:extLst>
              </a:tr>
              <a:tr h="825048">
                <a:tc>
                  <a:txBody>
                    <a:bodyPr/>
                    <a:lstStyle/>
                    <a:p>
                      <a:pPr algn="ctr">
                        <a:lnSpc>
                          <a:spcPct val="115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Đáp án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37752098"/>
                  </a:ext>
                </a:extLst>
              </a:tr>
            </a:tbl>
          </a:graphicData>
        </a:graphic>
      </p:graphicFrame>
    </p:spTree>
    <p:extLst>
      <p:ext uri="{BB962C8B-B14F-4D97-AF65-F5344CB8AC3E}">
        <p14:creationId xmlns:p14="http://schemas.microsoft.com/office/powerpoint/2010/main" val="284148194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0752" y="641445"/>
            <a:ext cx="10727141" cy="5909310"/>
          </a:xfrm>
          <a:prstGeom prst="rect">
            <a:avLst/>
          </a:prstGeom>
        </p:spPr>
        <p:txBody>
          <a:bodyPr wrap="square">
            <a:spAutoFit/>
          </a:bodyPr>
          <a:lstStyle/>
          <a:p>
            <a:pPr>
              <a:lnSpc>
                <a:spcPct val="150000"/>
              </a:lnSpc>
              <a:spcAft>
                <a:spcPts val="0"/>
              </a:spcAft>
            </a:pPr>
            <a:r>
              <a:rPr lang="en-US" sz="2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Tự </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luận:</a:t>
            </a:r>
            <a:endPar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9:</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*Chủ đề văn bản: Thực trạng thiếu ý thức trong việc bảo vệ môi trường ở Việt Nam.</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 động thiếu ý thức bảo vệ môi trường của con người: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Hành động vứt rác bừa bãi ra môi trường không đúng nơi quy định;</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Sau khi ăn xong thay vào vì bỏ hộp xôi, hộp bánh, túi nilon vào thùng rác thì họ vứt ngay tại chỗ.</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10:</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Thông điệp mà văn bản muốn gửi: Hãy có ý thức trong việc xả rác, bảo vệ môi trường là bảo vệ cuộc sống  của chúng ta.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562952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9558" y="1678674"/>
            <a:ext cx="10931857" cy="3892861"/>
          </a:xfrm>
          <a:prstGeom prst="rect">
            <a:avLst/>
          </a:prstGeom>
        </p:spPr>
        <p:txBody>
          <a:bodyPr wrap="square">
            <a:spAutoFit/>
          </a:bodyPr>
          <a:lstStyle/>
          <a:p>
            <a:pPr algn="ctr">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LÀM VĂN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indent="36195"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 sinh sẽ trình bày thành đoạn văn, hướng về những việc làm cụ thể thiết thực như:</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indent="36195"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Bỏ rác đúng quy định;</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indent="36195"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Hạn chế sử dụng túi nilon;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indent="36195"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Xử lí nước thải trước khi thải ra môi trường, phân loại rác…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16619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1445" y="1965277"/>
            <a:ext cx="10931856" cy="2677656"/>
          </a:xfrm>
          <a:prstGeom prst="rect">
            <a:avLst/>
          </a:prstGeom>
        </p:spPr>
        <p:txBody>
          <a:bodyPr wrap="square">
            <a:spAutoFit/>
          </a:bodyPr>
          <a:lstStyle/>
          <a:p>
            <a:pPr algn="ctr">
              <a:lnSpc>
                <a:spcPct val="200000"/>
              </a:lnSpc>
              <a:spcAft>
                <a:spcPts val="0"/>
              </a:spcAft>
              <a:tabLst>
                <a:tab pos="152400" algn="l"/>
              </a:tabLst>
            </a:pPr>
            <a:r>
              <a:rPr lang="de-DE" sz="2800" b="1">
                <a:solidFill>
                  <a:srgbClr val="FF0000"/>
                </a:solidFill>
                <a:latin typeface="Times New Roman" panose="02020603050405020304" pitchFamily="18" charset="0"/>
                <a:ea typeface="Times New Roman" panose="02020603050405020304" pitchFamily="18" charset="0"/>
              </a:rPr>
              <a:t>HƯỚNG DẪN TỰ HỌC</a:t>
            </a:r>
            <a:endParaRPr lang="en-US" sz="2800">
              <a:solidFill>
                <a:srgbClr val="FF0000"/>
              </a:solidFill>
              <a:latin typeface="Times New Roman" panose="02020603050405020304" pitchFamily="18" charset="0"/>
              <a:ea typeface="Times New Roman" panose="02020603050405020304" pitchFamily="18" charset="0"/>
            </a:endParaRPr>
          </a:p>
          <a:p>
            <a:pPr algn="just">
              <a:lnSpc>
                <a:spcPct val="200000"/>
              </a:lnSpc>
              <a:spcAft>
                <a:spcPts val="0"/>
              </a:spcAft>
              <a:tabLst>
                <a:tab pos="152400" algn="l"/>
              </a:tabLst>
            </a:pPr>
            <a:r>
              <a:rPr lang="de-DE" sz="2800">
                <a:solidFill>
                  <a:srgbClr val="0D0D0D"/>
                </a:solidFill>
                <a:latin typeface="Times New Roman" panose="02020603050405020304" pitchFamily="18" charset="0"/>
                <a:ea typeface="Times New Roman" panose="02020603050405020304" pitchFamily="18" charset="0"/>
              </a:rPr>
              <a:t>- Hoàn thiện các nội dung của buổi học;</a:t>
            </a:r>
            <a:endParaRPr lang="en-US" sz="2800">
              <a:latin typeface="Times New Roman" panose="02020603050405020304" pitchFamily="18" charset="0"/>
              <a:ea typeface="Times New Roman" panose="02020603050405020304" pitchFamily="18" charset="0"/>
            </a:endParaRPr>
          </a:p>
          <a:p>
            <a:pPr algn="just">
              <a:lnSpc>
                <a:spcPct val="200000"/>
              </a:lnSpc>
              <a:spcAft>
                <a:spcPts val="0"/>
              </a:spcAft>
            </a:pPr>
            <a:r>
              <a:rPr lang="en-US" sz="2800">
                <a:solidFill>
                  <a:srgbClr val="0D0D0D"/>
                </a:solidFill>
                <a:latin typeface="Times New Roman" panose="02020603050405020304" pitchFamily="18" charset="0"/>
                <a:ea typeface="Times New Roman" panose="02020603050405020304" pitchFamily="18" charset="0"/>
              </a:rPr>
              <a:t>- Chuẩn bị cho buổi học sau: Ôn tập Vb: </a:t>
            </a:r>
            <a:r>
              <a:rPr lang="en-US" sz="2800" i="1">
                <a:solidFill>
                  <a:srgbClr val="0D0D0D"/>
                </a:solidFill>
                <a:latin typeface="Times New Roman" panose="02020603050405020304" pitchFamily="18" charset="0"/>
                <a:ea typeface="Times New Roman" panose="02020603050405020304" pitchFamily="18" charset="0"/>
              </a:rPr>
              <a:t>Chiều biên giới</a:t>
            </a:r>
            <a:r>
              <a:rPr lang="en-US" sz="2800">
                <a:solidFill>
                  <a:srgbClr val="0D0D0D"/>
                </a:solidFill>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7349734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7754" y="644690"/>
            <a:ext cx="11063785" cy="5831853"/>
          </a:xfrm>
          <a:prstGeom prst="rect">
            <a:avLst/>
          </a:prstGeom>
        </p:spPr>
        <p:txBody>
          <a:bodyPr wrap="square">
            <a:spAutoFit/>
          </a:bodyPr>
          <a:lstStyle/>
          <a:p>
            <a:pPr>
              <a:lnSpc>
                <a:spcPct val="150000"/>
              </a:lnSpc>
              <a:spcAft>
                <a:spcPts val="0"/>
              </a:spcAft>
              <a:tabLst>
                <a:tab pos="90170" algn="l"/>
                <a:tab pos="180340" algn="l"/>
              </a:tabLst>
            </a:pPr>
            <a:r>
              <a:rPr lang="en-US" sz="2800" b="1">
                <a:solidFill>
                  <a:srgbClr val="0070C0"/>
                </a:solidFill>
                <a:latin typeface="Times New Roman" panose="02020603050405020304" pitchFamily="18" charset="0"/>
                <a:ea typeface="MS Mincho"/>
                <a:cs typeface="Times New Roman" panose="02020603050405020304" pitchFamily="18" charset="0"/>
              </a:rPr>
              <a:t>*Những đánh giá, cảm nhận của Vũ Quần Phương về bài thơ</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tabLst>
                <a:tab pos="544195" algn="l"/>
              </a:tabLs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Đánh giá được khái quát chủ đề của bài thơ</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tabLst>
                <a:tab pos="1695450" algn="l"/>
                <a:tab pos="2703195" algn="l"/>
              </a:tabLs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Đánh giá về cách thể hiện cảm xúc</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của tác giả;</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tabLst>
                <a:tab pos="1695450" algn="l"/>
                <a:tab pos="2703195" algn="l"/>
              </a:tabLst>
            </a:pPr>
            <a:r>
              <a:rPr lang="en-US" sz="2800">
                <a:solidFill>
                  <a:srgbClr val="0D0D0D"/>
                </a:solidFill>
                <a:latin typeface="Times New Roman" panose="02020603050405020304" pitchFamily="18" charset="0"/>
                <a:ea typeface="MS Mincho"/>
                <a:cs typeface="Times New Roman" panose="02020603050405020304" pitchFamily="18" charset="0"/>
              </a:rPr>
              <a:t>- Chỉ ra những nét đặc sắc trong một câu thơ bất kì;</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tabLst>
                <a:tab pos="90170" algn="l"/>
                <a:tab pos="180340" algn="l"/>
              </a:tabLst>
            </a:pPr>
            <a:r>
              <a:rPr lang="en-US" sz="2800" b="1">
                <a:solidFill>
                  <a:srgbClr val="0070C0"/>
                </a:solidFill>
                <a:latin typeface="Times New Roman" panose="02020603050405020304" pitchFamily="18" charset="0"/>
                <a:ea typeface="MS Mincho"/>
                <a:cs typeface="Times New Roman" panose="02020603050405020304" pitchFamily="18" charset="0"/>
              </a:rPr>
              <a:t>*Sự đồng cảm của người bình thơ với bài thơ</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Cảm nhận, thấu hiểu được những rung động, tình cảm tinh tế, kín đáo của nhà thơ dành cho thiên nhiên, con người nơi đây;</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 vật trong bài thơ được điểm xuyết, lướt qua khá nhanh và vội, cái tạo nên tính liền mạch ở đây chính là cảm xúc của người viết,...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701664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7881" y="778694"/>
            <a:ext cx="7759073" cy="523220"/>
          </a:xfrm>
          <a:prstGeom prst="rect">
            <a:avLst/>
          </a:prstGeom>
        </p:spPr>
        <p:txBody>
          <a:bodyPr wrap="square">
            <a:spAutoFit/>
          </a:bodyPr>
          <a:lstStyle/>
          <a:p>
            <a:pPr marL="342900" lvl="0" indent="-342900" algn="ctr">
              <a:spcAft>
                <a:spcPts val="0"/>
              </a:spcAft>
              <a:buFont typeface="+mj-lt"/>
              <a:buAutoNum type="alphaUcPeriod"/>
            </a:pPr>
            <a:r>
              <a:rPr lang="en-US" sz="2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LUYỆN </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TẬP NGỮ LIỆU </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TRONG </a:t>
            </a:r>
            <a:r>
              <a:rPr lang="en-US" sz="2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SGK</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1"/>
          <p:cNvSpPr/>
          <p:nvPr/>
        </p:nvSpPr>
        <p:spPr>
          <a:xfrm>
            <a:off x="5041220" y="126409"/>
            <a:ext cx="2300630"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 Luyện tập </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607005" y="1190432"/>
            <a:ext cx="11102774" cy="5262979"/>
          </a:xfrm>
          <a:prstGeom prst="rect">
            <a:avLst/>
          </a:prstGeom>
        </p:spPr>
        <p:txBody>
          <a:bodyPr wrap="square">
            <a:spAutoFit/>
          </a:bodyPr>
          <a:lstStyle/>
          <a:p>
            <a:pPr algn="ctr">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BÀI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 kĩ lại vb </a:t>
            </a: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 thơ ‘Đường núi” của Nguyễn Đình Thi</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 trả lời câu hỏi: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1.</a:t>
            </a:r>
            <a:r>
              <a:rPr lang="en-US" sz="2800">
                <a:latin typeface="Times New Roman" panose="02020603050405020304" pitchFamily="18" charset="0"/>
                <a:ea typeface="Times New Roman" panose="02020603050405020304" pitchFamily="18" charset="0"/>
                <a:cs typeface="Times New Roman" panose="02020603050405020304" pitchFamily="18" charset="0"/>
              </a:rPr>
              <a:t> Hãy chỉ ra những hình ảnh thể hiện con người và cảnh sắc trong bài thơ “Đường núi”</a:t>
            </a:r>
          </a:p>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2.</a:t>
            </a:r>
            <a:r>
              <a:rPr lang="en-US" sz="2800">
                <a:latin typeface="Times New Roman" panose="02020603050405020304" pitchFamily="18" charset="0"/>
                <a:ea typeface="Times New Roman" panose="02020603050405020304" pitchFamily="18" charset="0"/>
                <a:cs typeface="Times New Roman" panose="02020603050405020304" pitchFamily="18" charset="0"/>
              </a:rPr>
              <a:t> Em hãy nêu nhận xét về đoạn bình thơ sau của Vũ Quần Phương: “</a:t>
            </a:r>
            <a:r>
              <a:rPr lang="en-US" sz="2800" i="1">
                <a:latin typeface="Times New Roman" panose="02020603050405020304" pitchFamily="18" charset="0"/>
                <a:ea typeface="Times New Roman" panose="02020603050405020304" pitchFamily="18" charset="0"/>
                <a:cs typeface="Times New Roman" panose="02020603050405020304" pitchFamily="18" charset="0"/>
              </a:rPr>
              <a:t>Âm điệu của câu thơ là âm điệu của nội tâm, vần bị bỏ rơi. Chỗ nào tâm tình lắng lại thì âm điệu câu thơ lắng lại, chơi vơi, thanh nhẹ. Câu thơ 5 chữ hay 6 chữ không phải do vần điệu thể loại quy định mà do tâm tình tác giả…</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3.</a:t>
            </a:r>
            <a:r>
              <a:rPr lang="en-US" sz="2800">
                <a:latin typeface="Times New Roman" panose="02020603050405020304" pitchFamily="18" charset="0"/>
                <a:ea typeface="Times New Roman" panose="02020603050405020304" pitchFamily="18" charset="0"/>
                <a:cs typeface="Times New Roman" panose="02020603050405020304" pitchFamily="18" charset="0"/>
              </a:rPr>
              <a:t> Em có ấn tượng sâu sắc nào khi đọc văn bản “Bài thơ “Đường núi” của Nguyễn Đình Thi?</a:t>
            </a:r>
          </a:p>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4.</a:t>
            </a:r>
            <a:r>
              <a:rPr lang="en-US" sz="2800">
                <a:latin typeface="Times New Roman" panose="02020603050405020304" pitchFamily="18" charset="0"/>
                <a:ea typeface="Times New Roman" panose="02020603050405020304" pitchFamily="18" charset="0"/>
                <a:cs typeface="Times New Roman" panose="02020603050405020304" pitchFamily="18" charset="0"/>
              </a:rPr>
              <a:t> Em học được tác giả Vũ Quần Phương điều gì khi bình </a:t>
            </a:r>
            <a:r>
              <a:rPr lang="en-US" sz="2800">
                <a:latin typeface="Times New Roman" panose="02020603050405020304" pitchFamily="18" charset="0"/>
                <a:ea typeface="Times New Roman" panose="02020603050405020304" pitchFamily="18" charset="0"/>
                <a:cs typeface="Times New Roman" panose="02020603050405020304" pitchFamily="18" charset="0"/>
              </a:rPr>
              <a:t>thơ</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183254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1000"/>
                                        <p:tgtEl>
                                          <p:spTgt spid="5">
                                            <p:txEl>
                                              <p:pRg st="3" end="3"/>
                                            </p:txEl>
                                          </p:spTgt>
                                        </p:tgtEl>
                                      </p:cBhvr>
                                    </p:animEffect>
                                    <p:anim calcmode="lin" valueType="num">
                                      <p:cBhvr>
                                        <p:cTn id="3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fade">
                                      <p:cBhvr>
                                        <p:cTn id="40" dur="1000"/>
                                        <p:tgtEl>
                                          <p:spTgt spid="5">
                                            <p:txEl>
                                              <p:pRg st="4" end="4"/>
                                            </p:txEl>
                                          </p:spTgt>
                                        </p:tgtEl>
                                      </p:cBhvr>
                                    </p:animEffect>
                                    <p:anim calcmode="lin" valueType="num">
                                      <p:cBhvr>
                                        <p:cTn id="4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1000"/>
                                        <p:tgtEl>
                                          <p:spTgt spid="5">
                                            <p:txEl>
                                              <p:pRg st="5" end="5"/>
                                            </p:txEl>
                                          </p:spTgt>
                                        </p:tgtEl>
                                      </p:cBhvr>
                                    </p:animEffect>
                                    <p:anim calcmode="lin" valueType="num">
                                      <p:cBhvr>
                                        <p:cTn id="4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98765" y="924215"/>
            <a:ext cx="4358244"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rPr>
              <a:t>*GỢI Ý ĐÁP ÁN BÀI TẬP</a:t>
            </a:r>
            <a:endParaRPr lang="en-US" sz="2800">
              <a:latin typeface="Times New Roman" panose="02020603050405020304" pitchFamily="18" charset="0"/>
              <a:ea typeface="Times New Roman" panose="02020603050405020304" pitchFamily="18" charset="0"/>
            </a:endParaRPr>
          </a:p>
        </p:txBody>
      </p:sp>
      <p:sp>
        <p:nvSpPr>
          <p:cNvPr id="3" name="Rectangle 2"/>
          <p:cNvSpPr/>
          <p:nvPr/>
        </p:nvSpPr>
        <p:spPr>
          <a:xfrm>
            <a:off x="655092" y="1910687"/>
            <a:ext cx="10822675" cy="3970318"/>
          </a:xfrm>
          <a:prstGeom prst="rect">
            <a:avLst/>
          </a:prstGeom>
        </p:spPr>
        <p:txBody>
          <a:bodyPr wrap="square">
            <a:spAutoFit/>
          </a:bodyPr>
          <a:lstStyle/>
          <a:p>
            <a:pPr algn="just">
              <a:spcAft>
                <a:spcPts val="0"/>
              </a:spcAft>
            </a:pPr>
            <a:r>
              <a:rPr lang="en-US" sz="2800" b="1">
                <a:latin typeface="Times New Roman" panose="02020603050405020304" pitchFamily="18" charset="0"/>
                <a:ea typeface="Times New Roman" panose="02020603050405020304" pitchFamily="18" charset="0"/>
              </a:rPr>
              <a:t>Câu 1.</a:t>
            </a:r>
            <a:r>
              <a:rPr lang="en-US" sz="2800">
                <a:latin typeface="Times New Roman" panose="02020603050405020304" pitchFamily="18" charset="0"/>
                <a:ea typeface="Times New Roman" panose="02020603050405020304" pitchFamily="18" charset="0"/>
              </a:rPr>
              <a:t> Những hình ảnh thể hiện con người và cảnh sắc trong bài thơ “Đường núi”:</a:t>
            </a:r>
          </a:p>
          <a:p>
            <a:pPr algn="just">
              <a:spcAft>
                <a:spcPts val="0"/>
              </a:spcAft>
            </a:pPr>
            <a:r>
              <a:rPr lang="en-US" sz="2800">
                <a:latin typeface="Times New Roman" panose="02020603050405020304" pitchFamily="18" charset="0"/>
                <a:ea typeface="Times New Roman" panose="02020603050405020304" pitchFamily="18" charset="0"/>
              </a:rPr>
              <a:t>- Những hình ảnh thiên nhiên hiện lên trong trẻo, thanh bình với ngây ngất sương mây, rì rào tiếng suối, với nương lúa, nhà sàn, ánh lửa, mảnh trăng. Một không gian với cảnh sắc đặc trưng miền núi.</a:t>
            </a:r>
          </a:p>
          <a:p>
            <a:pPr algn="just">
              <a:spcAft>
                <a:spcPts val="0"/>
              </a:spcAft>
            </a:pPr>
            <a:r>
              <a:rPr lang="en-US" sz="2800">
                <a:latin typeface="Times New Roman" panose="02020603050405020304" pitchFamily="18" charset="0"/>
                <a:ea typeface="Times New Roman" panose="02020603050405020304" pitchFamily="18" charset="0"/>
              </a:rPr>
              <a:t>- Hình ảnh con người hiện lên trong bài thơ với tình yêu cuộc sống mãnh liệt qua âm thanh (</a:t>
            </a:r>
            <a:r>
              <a:rPr lang="en-US" sz="2800" i="1">
                <a:latin typeface="Times New Roman" panose="02020603050405020304" pitchFamily="18" charset="0"/>
                <a:ea typeface="Times New Roman" panose="02020603050405020304" pitchFamily="18" charset="0"/>
              </a:rPr>
              <a:t>tiếng ai hát trên nương</a:t>
            </a:r>
            <a:r>
              <a:rPr lang="en-US" sz="2800">
                <a:latin typeface="Times New Roman" panose="02020603050405020304" pitchFamily="18" charset="0"/>
                <a:ea typeface="Times New Roman" panose="02020603050405020304" pitchFamily="18" charset="0"/>
              </a:rPr>
              <a:t>), hình ảnh (</a:t>
            </a:r>
            <a:r>
              <a:rPr lang="en-US" sz="2800" i="1">
                <a:latin typeface="Times New Roman" panose="02020603050405020304" pitchFamily="18" charset="0"/>
                <a:ea typeface="Times New Roman" panose="02020603050405020304" pitchFamily="18" charset="0"/>
              </a:rPr>
              <a:t>dải áo chàm bay múa</a:t>
            </a:r>
            <a:r>
              <a:rPr lang="en-US" sz="2800">
                <a:latin typeface="Times New Roman" panose="02020603050405020304" pitchFamily="18" charset="0"/>
                <a:ea typeface="Times New Roman" panose="02020603050405020304" pitchFamily="18" charset="0"/>
              </a:rPr>
              <a:t>) và những chuyển động hối hả nhịp nhàng như vòng xoay của cuộc sống thanh bình (</a:t>
            </a:r>
            <a:r>
              <a:rPr lang="en-US" sz="2800" i="1">
                <a:latin typeface="Times New Roman" panose="02020603050405020304" pitchFamily="18" charset="0"/>
                <a:ea typeface="Times New Roman" panose="02020603050405020304" pitchFamily="18" charset="0"/>
              </a:rPr>
              <a:t>bước chân bóng động nghiêng bờ núi</a:t>
            </a:r>
            <a:r>
              <a:rPr lang="en-US" sz="2800">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6301442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6977" y="2279175"/>
            <a:ext cx="10699845" cy="2600199"/>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2.</a:t>
            </a:r>
            <a:r>
              <a:rPr lang="en-US" sz="2800">
                <a:latin typeface="Times New Roman" panose="02020603050405020304" pitchFamily="18" charset="0"/>
                <a:ea typeface="Times New Roman" panose="02020603050405020304" pitchFamily="18" charset="0"/>
                <a:cs typeface="Times New Roman" panose="02020603050405020304" pitchFamily="18" charset="0"/>
              </a:rPr>
              <a:t> Đây là đoạn tác giả Vũ Quần Phương nhận xét đánh giá về cách thể hiện cảm xúc của nhà thơ Nguyễn Đình Thi trong bài thơ “Đường núi”. Từ cách sử dụng âm điệu, tác giả đã chỉ ra sự kết hợp của thanh và vần để tạo nên âm hưởng của cả câu thơ, từ đó thể hiện cảm </a:t>
            </a:r>
            <a:r>
              <a:rPr lang="en-US" sz="2800">
                <a:latin typeface="Times New Roman" panose="02020603050405020304" pitchFamily="18" charset="0"/>
                <a:ea typeface="Times New Roman" panose="02020603050405020304" pitchFamily="18" charset="0"/>
                <a:cs typeface="Times New Roman" panose="02020603050405020304" pitchFamily="18" charset="0"/>
              </a:rPr>
              <a:t>xúc</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28270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2513" y="1965277"/>
            <a:ext cx="10590662" cy="3892861"/>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3.</a:t>
            </a:r>
            <a:r>
              <a:rPr lang="en-US" sz="2800">
                <a:latin typeface="Times New Roman" panose="02020603050405020304" pitchFamily="18" charset="0"/>
                <a:ea typeface="Times New Roman" panose="02020603050405020304" pitchFamily="18" charset="0"/>
                <a:cs typeface="Times New Roman" panose="02020603050405020304" pitchFamily="18" charset="0"/>
              </a:rPr>
              <a:t> Em có thể nêu các ấn tượng sâu sắc về các phương diện như:</a:t>
            </a:r>
          </a:p>
          <a:p>
            <a:pPr algn="just">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Chủ đề: Tác giả đã chỉ ra chủ đề của bài thơ: Bức tranh phác thảo những nét mộc mạc, đậm chất trữ tình của con người và cảnh sắc và con người miền núi.</a:t>
            </a:r>
          </a:p>
          <a:p>
            <a:pPr algn="just">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Giá trị nội dung và nghệ thuật: Tác giả đã cảm nhận được vẻ đẹp của những hình ảnh độc đáo và âm điệu câu thơ cùng tâm hồn nhà thơ.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232873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8173" y="1528550"/>
            <a:ext cx="10577015" cy="4401205"/>
          </a:xfrm>
          <a:prstGeom prst="rect">
            <a:avLst/>
          </a:prstGeom>
        </p:spPr>
        <p:txBody>
          <a:bodyPr wrap="square">
            <a:spAutoFit/>
          </a:bodyPr>
          <a:lstStyle/>
          <a:p>
            <a:pPr>
              <a:spcAft>
                <a:spcPts val="0"/>
              </a:spcAft>
              <a:tabLst>
                <a:tab pos="90170" algn="l"/>
                <a:tab pos="180340" algn="l"/>
              </a:tabLs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4.</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0D0D0D"/>
                </a:solidFill>
                <a:latin typeface="Times New Roman" panose="02020603050405020304" pitchFamily="18" charset="0"/>
                <a:ea typeface="MS Mincho"/>
                <a:cs typeface="Times New Roman" panose="02020603050405020304" pitchFamily="18" charset="0"/>
              </a:rPr>
              <a:t>Học tập cách bình một bài thơ của Vũ Quần Phương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 pos="2703195" algn="l"/>
              </a:tabLst>
            </a:pPr>
            <a:r>
              <a:rPr lang="en-US" sz="2800">
                <a:solidFill>
                  <a:srgbClr val="0D0D0D"/>
                </a:solidFill>
                <a:latin typeface="Times New Roman" panose="02020603050405020304" pitchFamily="18" charset="0"/>
                <a:ea typeface="MS Mincho"/>
                <a:cs typeface="Times New Roman" panose="02020603050405020304" pitchFamily="18" charset="0"/>
              </a:rPr>
              <a:t>- Biết lựa chọn bài thơ đặc sắc hoặc bài thơ mà mình tâm đắc;</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 pos="2703195" algn="l"/>
              </a:tabLst>
            </a:pPr>
            <a:r>
              <a:rPr lang="en-US" sz="2800">
                <a:solidFill>
                  <a:srgbClr val="0D0D0D"/>
                </a:solidFill>
                <a:latin typeface="Times New Roman" panose="02020603050405020304" pitchFamily="18" charset="0"/>
                <a:ea typeface="MS Mincho"/>
                <a:cs typeface="Times New Roman" panose="02020603050405020304" pitchFamily="18" charset="0"/>
              </a:rPr>
              <a:t>- Nhạy cảm, biết phát hiện vấn đề một cách tinh tế;</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 pos="2703195" algn="l"/>
              </a:tabLst>
            </a:pPr>
            <a:r>
              <a:rPr lang="en-US" sz="2800">
                <a:solidFill>
                  <a:srgbClr val="0D0D0D"/>
                </a:solidFill>
                <a:latin typeface="Times New Roman" panose="02020603050405020304" pitchFamily="18" charset="0"/>
                <a:ea typeface="MS Mincho"/>
                <a:cs typeface="Times New Roman" panose="02020603050405020304" pitchFamily="18" charset="0"/>
              </a:rPr>
              <a:t>- Phải hiểu thật sự cái hay của bài thơ;</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 pos="2703195" algn="l"/>
              </a:tabLst>
            </a:pPr>
            <a:r>
              <a:rPr lang="en-US" sz="2800">
                <a:solidFill>
                  <a:srgbClr val="0D0D0D"/>
                </a:solidFill>
                <a:latin typeface="Times New Roman" panose="02020603050405020304" pitchFamily="18" charset="0"/>
                <a:ea typeface="MS Mincho"/>
                <a:cs typeface="Times New Roman" panose="02020603050405020304" pitchFamily="18" charset="0"/>
              </a:rPr>
              <a:t>- Biết sử dụng ngôn ngữ nhuần nhị, tạo chất văn cho bài viết.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636270" algn="l"/>
              </a:tabLs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 rõ hơn nét lạ của bài thơ</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641985" algn="l"/>
              </a:tabLs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 tích chi tiết, cụ thể hơn về thời gian nghệ thuật trong bài thơ</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641985" algn="l"/>
              </a:tabLs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hân tích hiệu quả thẩm mĩ của việc sử dụng biện pháp tu từ</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Lst>
            </a:pPr>
            <a:r>
              <a:rPr lang="en-US" sz="280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a:t>
            </a:r>
            <a:r>
              <a:rPr lang="vi-VN" sz="280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Cảm nhận về tác dụng gợi hình, gợi cảm của các từ </a:t>
            </a:r>
            <a:r>
              <a:rPr lang="en-US" sz="280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ngữ.</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 pos="2703195" algn="l"/>
              </a:tabLst>
            </a:pPr>
            <a:r>
              <a:rPr lang="en-US" sz="2800">
                <a:solidFill>
                  <a:srgbClr val="0D0D0D"/>
                </a:solidFill>
                <a:latin typeface="Times New Roman" panose="02020603050405020304" pitchFamily="18" charset="0"/>
                <a:ea typeface="MS Mincho"/>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289574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
                                            <p:txEl>
                                              <p:pRg st="9" end="9"/>
                                            </p:txEl>
                                          </p:spTgt>
                                        </p:tgtEl>
                                        <p:attrNameLst>
                                          <p:attrName>style.visibility</p:attrName>
                                        </p:attrNameLst>
                                      </p:cBhvr>
                                      <p:to>
                                        <p:strVal val="visible"/>
                                      </p:to>
                                    </p:set>
                                    <p:animEffect transition="in" filter="fade">
                                      <p:cBhvr>
                                        <p:cTn id="70" dur="1000"/>
                                        <p:tgtEl>
                                          <p:spTgt spid="2">
                                            <p:txEl>
                                              <p:pRg st="9" end="9"/>
                                            </p:txEl>
                                          </p:spTgt>
                                        </p:tgtEl>
                                      </p:cBhvr>
                                    </p:animEffect>
                                    <p:anim calcmode="lin" valueType="num">
                                      <p:cBhvr>
                                        <p:cTn id="71"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2698</Words>
  <PresentationFormat>Widescreen</PresentationFormat>
  <Paragraphs>192</Paragraphs>
  <Slides>38</Slides>
  <Notes>0</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38</vt:i4>
      </vt:variant>
    </vt:vector>
  </HeadingPairs>
  <TitlesOfParts>
    <vt:vector size="53" baseType="lpstr">
      <vt:lpstr>Malgun Gothic</vt:lpstr>
      <vt:lpstr>Arial</vt:lpstr>
      <vt:lpstr>Arial Unicode MS</vt:lpstr>
      <vt:lpstr>Calibri</vt:lpstr>
      <vt:lpstr>Calibri Light</vt:lpstr>
      <vt:lpstr>等线</vt:lpstr>
      <vt:lpstr>inpin heiti</vt:lpstr>
      <vt:lpstr>Microsoft Sans Serif</vt:lpstr>
      <vt:lpstr>MS Mincho</vt:lpstr>
      <vt:lpstr>Times New Roman</vt:lpstr>
      <vt:lpstr>Office Theme</vt:lpstr>
      <vt:lpstr>1_Office Theme</vt:lpstr>
      <vt:lpstr>Office 主题</vt:lpstr>
      <vt:lpstr>Office 主题​​</vt:lpstr>
      <vt:lpstr>Contents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2022-06-20T07:41:40Z</dcterms:created>
  <dcterms:modified xsi:type="dcterms:W3CDTF">2022-10-18T03:03:15Z</dcterms:modified>
</cp:coreProperties>
</file>