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65" r:id="rId4"/>
    <p:sldId id="301" r:id="rId5"/>
    <p:sldId id="289" r:id="rId6"/>
    <p:sldId id="270" r:id="rId7"/>
    <p:sldId id="269" r:id="rId8"/>
    <p:sldId id="346" r:id="rId9"/>
    <p:sldId id="347" r:id="rId10"/>
    <p:sldId id="351" r:id="rId11"/>
    <p:sldId id="352" r:id="rId12"/>
    <p:sldId id="357" r:id="rId13"/>
    <p:sldId id="353" r:id="rId14"/>
    <p:sldId id="354" r:id="rId15"/>
    <p:sldId id="355" r:id="rId16"/>
    <p:sldId id="356" r:id="rId17"/>
    <p:sldId id="358" r:id="rId18"/>
    <p:sldId id="359" r:id="rId19"/>
    <p:sldId id="362" r:id="rId20"/>
    <p:sldId id="360" r:id="rId21"/>
    <p:sldId id="361" r:id="rId22"/>
    <p:sldId id="363" r:id="rId23"/>
    <p:sldId id="364" r:id="rId24"/>
    <p:sldId id="304" r:id="rId25"/>
    <p:sldId id="308" r:id="rId26"/>
    <p:sldId id="366" r:id="rId27"/>
    <p:sldId id="367" r:id="rId28"/>
    <p:sldId id="322" r:id="rId29"/>
    <p:sldId id="348" r:id="rId30"/>
    <p:sldId id="349" r:id="rId31"/>
    <p:sldId id="325" r:id="rId32"/>
    <p:sldId id="368" r:id="rId33"/>
    <p:sldId id="369" r:id="rId34"/>
    <p:sldId id="377" r:id="rId35"/>
    <p:sldId id="370" r:id="rId36"/>
    <p:sldId id="378" r:id="rId37"/>
    <p:sldId id="371" r:id="rId38"/>
    <p:sldId id="380" r:id="rId39"/>
    <p:sldId id="374" r:id="rId40"/>
    <p:sldId id="292" r:id="rId41"/>
    <p:sldId id="294" r:id="rId42"/>
  </p:sldIdLst>
  <p:sldSz cx="18288000" cy="10287000"/>
  <p:notesSz cx="6858000" cy="9144000"/>
  <p:embeddedFontLst>
    <p:embeddedFont>
      <p:font typeface="Cambria Math" panose="02040503050406030204" pitchFamily="18" charset="0"/>
      <p:regular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Dotum" panose="020B0600000101010101" pitchFamily="34" charset="-127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547"/>
    <a:srgbClr val="C85103"/>
    <a:srgbClr val="1B6A6D"/>
    <a:srgbClr val="F8C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22" autoAdjust="0"/>
  </p:normalViewPr>
  <p:slideViewPr>
    <p:cSldViewPr>
      <p:cViewPr varScale="1">
        <p:scale>
          <a:sx n="40" d="100"/>
          <a:sy n="40" d="100"/>
        </p:scale>
        <p:origin x="2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669F-5869-4469-8FEC-CB5D9C5C2CF3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BAAD0-26B1-48F9-B05A-723953F57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4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07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9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26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9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0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08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1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65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63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6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4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8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00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54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6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0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30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7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9.png"/><Relationship Id="rId5" Type="http://schemas.microsoft.com/office/2007/relationships/media" Target="../media/media4.mp3"/><Relationship Id="rId15" Type="http://schemas.openxmlformats.org/officeDocument/2006/relationships/image" Target="../media/image38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6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9.png"/><Relationship Id="rId5" Type="http://schemas.microsoft.com/office/2007/relationships/media" Target="../media/media4.mp3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3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5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5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5.svg"/><Relationship Id="rId7" Type="http://schemas.openxmlformats.org/officeDocument/2006/relationships/image" Target="../media/image1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15.sv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4" Type="http://schemas.openxmlformats.org/officeDocument/2006/relationships/image" Target="../media/image30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5.svg"/><Relationship Id="rId7" Type="http://schemas.openxmlformats.org/officeDocument/2006/relationships/image" Target="../media/image1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2.png"/><Relationship Id="rId5" Type="http://schemas.openxmlformats.org/officeDocument/2006/relationships/image" Target="../media/image30.png"/><Relationship Id="rId10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5.sv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70.svg"/><Relationship Id="rId4" Type="http://schemas.openxmlformats.org/officeDocument/2006/relationships/image" Target="../media/image30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5.sv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4" Type="http://schemas.openxmlformats.org/officeDocument/2006/relationships/image" Target="../media/image30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5.sv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4" Type="http://schemas.openxmlformats.org/officeDocument/2006/relationships/image" Target="../media/image30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5.svg"/><Relationship Id="rId7" Type="http://schemas.openxmlformats.org/officeDocument/2006/relationships/image" Target="../media/image1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10" Type="http://schemas.openxmlformats.org/officeDocument/2006/relationships/image" Target="../media/image95.png"/><Relationship Id="rId4" Type="http://schemas.openxmlformats.org/officeDocument/2006/relationships/image" Target="../media/image69.png"/><Relationship Id="rId9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.svg"/><Relationship Id="rId7" Type="http://schemas.openxmlformats.org/officeDocument/2006/relationships/image" Target="../media/image1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10" Type="http://schemas.openxmlformats.org/officeDocument/2006/relationships/image" Target="../media/image95.png"/><Relationship Id="rId4" Type="http://schemas.openxmlformats.org/officeDocument/2006/relationships/image" Target="../media/image69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5.sv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sv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5349" y="8277842"/>
            <a:ext cx="19198699" cy="2202816"/>
            <a:chOff x="0" y="0"/>
            <a:chExt cx="5056447" cy="580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55349" y="-302228"/>
            <a:ext cx="19198699" cy="2202816"/>
            <a:chOff x="0" y="0"/>
            <a:chExt cx="5056447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4298" y="2433352"/>
            <a:ext cx="16179403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vi-VN" sz="8000" b="1" dirty="0" smtClean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vi-VN" sz="8000" b="1" smtClean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HỌC SINH</a:t>
            </a:r>
            <a:endParaRPr lang="vi-VN" sz="8000" b="1" dirty="0" smtClean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5400"/>
              </a:lnSpc>
            </a:pPr>
            <a:r>
              <a:rPr lang="vi-VN" sz="8000" b="1" dirty="0" smtClean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88" y="6915915"/>
            <a:ext cx="3386622" cy="184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2743200" y="1866900"/>
            <a:ext cx="1418563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8000" b="1" noProof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V</a:t>
            </a:r>
            <a:endParaRPr kumimoji="0" lang="vi-VN" sz="8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76" y="6591300"/>
            <a:ext cx="360304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le 1"/>
          <p:cNvSpPr/>
          <p:nvPr/>
        </p:nvSpPr>
        <p:spPr>
          <a:xfrm>
            <a:off x="1270040" y="3848100"/>
            <a:ext cx="4648200" cy="47726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1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“Giới hạn của dãy số”.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69120" y="3848100"/>
            <a:ext cx="4648200" cy="4772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“Giới hạn của hàm số”.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268200" y="3848100"/>
            <a:ext cx="4648200" cy="47726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3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“Hàm số liên tục”.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89230" y="1485900"/>
            <a:ext cx="15207979" cy="1249551"/>
            <a:chOff x="1226976" y="640967"/>
            <a:chExt cx="15207979" cy="1249551"/>
          </a:xfrm>
        </p:grpSpPr>
        <p:sp>
          <p:nvSpPr>
            <p:cNvPr id="28" name="Rectangle 27"/>
            <p:cNvSpPr/>
            <p:nvPr/>
          </p:nvSpPr>
          <p:spPr>
            <a:xfrm>
              <a:off x="2819398" y="828689"/>
              <a:ext cx="1361555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lớp thành </a:t>
              </a:r>
              <a:r>
                <a:rPr kumimoji="0" lang="en-US" sz="4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vi-VN" sz="4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nhóm, thực hiện các nhiệm vụ sau:</a:t>
              </a:r>
              <a:endPara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26976" y="640967"/>
              <a:ext cx="1368035" cy="124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1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3906602" cy="1162098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171700"/>
            <a:ext cx="17983200" cy="70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4059001" cy="116209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33" y="-876300"/>
            <a:ext cx="15697200" cy="119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0"/>
            <a:ext cx="14560788" cy="10539420"/>
          </a:xfrm>
          <a:prstGeom prst="rect">
            <a:avLst/>
          </a:prstGeom>
        </p:spPr>
      </p:pic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4287602" cy="116209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3098848" y="1562100"/>
            <a:ext cx="14185630" cy="2427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12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vi-VN" sz="12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19900"/>
            <a:ext cx="4885257" cy="2562848"/>
          </a:xfrm>
          <a:prstGeom prst="rect">
            <a:avLst/>
          </a:prstGeom>
        </p:spPr>
      </p:pic>
      <p:grpSp>
        <p:nvGrpSpPr>
          <p:cNvPr id="10" name="Group 7"/>
          <p:cNvGrpSpPr/>
          <p:nvPr/>
        </p:nvGrpSpPr>
        <p:grpSpPr>
          <a:xfrm rot="-5400000">
            <a:off x="-5164757" y="4227796"/>
            <a:ext cx="12112350" cy="1904159"/>
            <a:chOff x="0" y="0"/>
            <a:chExt cx="3190084" cy="580165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2336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356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011" y="265272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77256" y="731463"/>
            <a:ext cx="16565088" cy="38024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770442" y="915864"/>
                <a:ext cx="14578715" cy="3059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hai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(</m:t>
                    </m:r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𝑢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𝑣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4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r>
                  <a:rPr lang="en-US" sz="4400" smtClean="0">
                    <a:solidFill>
                      <a:schemeClr val="bg1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fr-FR" sz="44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Chọn 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kết luận không đúng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42" y="915864"/>
                <a:ext cx="14578715" cy="3059748"/>
              </a:xfrm>
              <a:prstGeom prst="rect">
                <a:avLst/>
              </a:prstGeom>
              <a:blipFill>
                <a:blip r:embed="rId11"/>
                <a:stretch>
                  <a:fillRect l="-1672" r="-1672" b="-2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07514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52278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9162"/>
            <a:ext cx="5075352" cy="8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Không tồn tại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63683" y="5516448"/>
                <a:ext cx="7019084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fr-FR" sz="42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83" y="5516448"/>
                <a:ext cx="7019084" cy="1191608"/>
              </a:xfrm>
              <a:prstGeom prst="rect">
                <a:avLst/>
              </a:prstGeom>
              <a:blipFill>
                <a:blip r:embed="rId12"/>
                <a:stretch>
                  <a:fillRect l="-3041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52197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04034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555048" y="5524322"/>
                <a:ext cx="7020216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200">
                    <a:solidFill>
                      <a:prstClr val="white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</a:t>
                </a:r>
                <a:endParaRPr lang="en-US" sz="4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048" y="5524322"/>
                <a:ext cx="7020216" cy="1191608"/>
              </a:xfrm>
              <a:prstGeom prst="rect">
                <a:avLst/>
              </a:prstGeom>
              <a:blipFill>
                <a:blip r:embed="rId13"/>
                <a:stretch>
                  <a:fillRect l="-2951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71704" y="8025910"/>
                <a:ext cx="7104098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8025910"/>
                <a:ext cx="7104098" cy="1191608"/>
              </a:xfrm>
              <a:prstGeom prst="rect">
                <a:avLst/>
              </a:prstGeom>
              <a:blipFill>
                <a:blip r:embed="rId14"/>
                <a:stretch>
                  <a:fillRect l="-2916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7372" y="15243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17372" y="24466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3728" y="33398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733728" y="4174221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3484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659765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32493" y="24998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25280" y="1328585"/>
            <a:ext cx="16308286" cy="24163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3962400" y="1696530"/>
                <a:ext cx="10106290" cy="154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+5</m:t>
                            </m:r>
                          </m:e>
                        </m:rad>
                      </m:e>
                    </m:func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−7</m:t>
                        </m:r>
                      </m:e>
                    </m:ra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 </m:t>
                    </m:r>
                  </m:oMath>
                </a14:m>
                <a:r>
                  <a:rPr lang="fr-FR" sz="44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bằng</a:t>
                </a:r>
                <a:r>
                  <a:rPr lang="fr-FR" sz="4400" smtClean="0">
                    <a:solidFill>
                      <a:schemeClr val="bg1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?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696530"/>
                <a:ext cx="10106290" cy="1541897"/>
              </a:xfrm>
              <a:prstGeom prst="rect">
                <a:avLst/>
              </a:prstGeom>
              <a:blipFill>
                <a:blip r:embed="rId11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9" y="7429427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3" y="7451094"/>
            <a:ext cx="8254174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7697" y="7935327"/>
            <a:ext cx="76213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01525" y="7913479"/>
                <a:ext cx="7609966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-</m:t>
                    </m:r>
                    <m:r>
                      <a:rPr lang="en-US" sz="4400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4400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525" y="7913479"/>
                <a:ext cx="7609966" cy="880947"/>
              </a:xfrm>
              <a:prstGeom prst="rect">
                <a:avLst/>
              </a:prstGeom>
              <a:blipFill>
                <a:blip r:embed="rId12"/>
                <a:stretch>
                  <a:fillRect l="-2882" t="-2069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4762537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79423" y="4762427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001655" y="5227731"/>
                <a:ext cx="7594782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55" y="5227731"/>
                <a:ext cx="7594782" cy="880947"/>
              </a:xfrm>
              <a:prstGeom prst="rect">
                <a:avLst/>
              </a:prstGeom>
              <a:blipFill>
                <a:blip r:embed="rId13"/>
                <a:stretch>
                  <a:fillRect l="-2889" t="-2778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01525" y="5227731"/>
            <a:ext cx="75947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990920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913170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2806364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640748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" y="832683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6356" y="5691832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95475" y="25004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60904" y="1301944"/>
            <a:ext cx="16308286" cy="23175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3606022" y="1334679"/>
                <a:ext cx="14653906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rad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rad>
                          </m:num>
                          <m:den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giá trị bằng ?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22" y="1334679"/>
                <a:ext cx="14653906" cy="1713033"/>
              </a:xfrm>
              <a:prstGeom prst="rect">
                <a:avLst/>
              </a:prstGeom>
              <a:blipFill>
                <a:blip r:embed="rId11"/>
                <a:stretch>
                  <a:fillRect l="-1706" b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3" y="4766774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7" y="7429500"/>
            <a:ext cx="8254174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1966" y="5137903"/>
            <a:ext cx="316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32649" y="7844033"/>
                <a:ext cx="740444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4400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649" y="7844033"/>
                <a:ext cx="7404440" cy="880947"/>
              </a:xfrm>
              <a:prstGeom prst="rect">
                <a:avLst/>
              </a:prstGeom>
              <a:blipFill>
                <a:blip r:embed="rId12"/>
                <a:stretch>
                  <a:fillRect l="-2963" t="-2778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7" y="4768360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3" y="7442359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16607" y="5175833"/>
            <a:ext cx="3032736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1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061966" y="7616889"/>
                <a:ext cx="3165852" cy="133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</a:rPr>
                  <a:t>	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66" y="7616889"/>
                <a:ext cx="3165852" cy="1335237"/>
              </a:xfrm>
              <a:prstGeom prst="rect">
                <a:avLst/>
              </a:prstGeom>
              <a:blipFill>
                <a:blip r:embed="rId13"/>
                <a:stretch>
                  <a:fillRect l="-6923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492035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484254" y="4191420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1717802" y="4075396"/>
            <a:ext cx="12112350" cy="1904159"/>
            <a:chOff x="0" y="0"/>
            <a:chExt cx="3190084" cy="5801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18"/>
          <p:cNvSpPr txBox="1"/>
          <p:nvPr/>
        </p:nvSpPr>
        <p:spPr>
          <a:xfrm>
            <a:off x="1591151" y="767804"/>
            <a:ext cx="15080447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85103"/>
                </a:solidFill>
                <a:cs typeface="Arial" panose="020B0604020202020204" pitchFamily="34" charset="0"/>
              </a:rPr>
              <a:t>CHƯƠNG V. GIỚI HẠN</a:t>
            </a:r>
            <a:r>
              <a:rPr lang="vi-VN" sz="8000" b="1">
                <a:solidFill>
                  <a:srgbClr val="C85103"/>
                </a:solidFill>
                <a:cs typeface="Arial" panose="020B0604020202020204" pitchFamily="34" charset="0"/>
              </a:rPr>
              <a:t>. </a:t>
            </a:r>
            <a:endParaRPr lang="en-US" sz="8000" b="1" smtClean="0">
              <a:solidFill>
                <a:srgbClr val="C85103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rgbClr val="C85103"/>
                </a:solidFill>
                <a:cs typeface="Arial" panose="020B0604020202020204" pitchFamily="34" charset="0"/>
              </a:rPr>
              <a:t>HÀM </a:t>
            </a:r>
            <a:r>
              <a:rPr lang="vi-VN" sz="8000" b="1">
                <a:solidFill>
                  <a:srgbClr val="C85103"/>
                </a:solidFill>
                <a:cs typeface="Arial" panose="020B0604020202020204" pitchFamily="34" charset="0"/>
              </a:rPr>
              <a:t>SỐ LIÊN TỤC</a:t>
            </a:r>
            <a:endParaRPr lang="vi-VN" sz="8000" b="1" dirty="0" smtClean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828">
            <a:off x="12305661" y="6586262"/>
            <a:ext cx="3219027" cy="28212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8053">
            <a:off x="13559662" y="8115578"/>
            <a:ext cx="2443514" cy="2443514"/>
          </a:xfrm>
          <a:prstGeom prst="rect">
            <a:avLst/>
          </a:prstGeom>
        </p:spPr>
      </p:pic>
      <p:sp>
        <p:nvSpPr>
          <p:cNvPr id="14" name="TextBox 18"/>
          <p:cNvSpPr txBox="1"/>
          <p:nvPr/>
        </p:nvSpPr>
        <p:spPr>
          <a:xfrm>
            <a:off x="1602156" y="4667980"/>
            <a:ext cx="15080447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chemeClr val="tx2"/>
                </a:solidFill>
                <a:cs typeface="Arial" panose="020B0604020202020204" pitchFamily="34" charset="0"/>
              </a:rPr>
              <a:t>ÔN TẬP CHƯƠNG V </a:t>
            </a:r>
            <a:endParaRPr lang="vi-VN" sz="8000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742522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829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361" y="2586222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73275" y="676699"/>
            <a:ext cx="16308286" cy="37810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953125" y="792426"/>
                <a:ext cx="14782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Tính tổng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gồ</a:t>
                </a:r>
                <a:r>
                  <a:rPr lang="vi-VN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tất cả các giá trị m để 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hàm </a:t>
                </a:r>
                <a:r>
                  <a:rPr lang="fr-FR" sz="440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125" y="792426"/>
                <a:ext cx="14782800" cy="1107996"/>
              </a:xfrm>
              <a:prstGeom prst="rect">
                <a:avLst/>
              </a:prstGeom>
              <a:blipFill>
                <a:blip r:embed="rId11"/>
                <a:stretch>
                  <a:fillRect l="-1649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5303136"/>
            <a:ext cx="8254174" cy="18055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3" y="7809677"/>
            <a:ext cx="8254174" cy="18501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344525" y="5714434"/>
                <a:ext cx="7868989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5" y="5714434"/>
                <a:ext cx="7868989" cy="952568"/>
              </a:xfrm>
              <a:prstGeom prst="rect">
                <a:avLst/>
              </a:prstGeom>
              <a:blipFill>
                <a:blip r:embed="rId12"/>
                <a:stretch>
                  <a:fillRect l="-2789" t="-1274" b="-19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57678" y="8242656"/>
                <a:ext cx="7609966" cy="88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kumimoji="0" lang="vi-VN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300" dirty="0">
                  <a:solidFill>
                    <a:prstClr val="white"/>
                  </a:solidFill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678" y="8242656"/>
                <a:ext cx="7609966" cy="881395"/>
              </a:xfrm>
              <a:prstGeom prst="rect">
                <a:avLst/>
              </a:prstGeom>
              <a:blipFill>
                <a:blip r:embed="rId13"/>
                <a:stretch>
                  <a:fillRect l="-2322" b="-2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5285718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809678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049203" y="5677768"/>
                <a:ext cx="7204478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03" y="5677768"/>
                <a:ext cx="7204478" cy="952568"/>
              </a:xfrm>
              <a:prstGeom prst="rect">
                <a:avLst/>
              </a:prstGeom>
              <a:blipFill>
                <a:blip r:embed="rId14"/>
                <a:stretch>
                  <a:fillRect l="-2961" t="-1274" b="-19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056908" y="8242656"/>
                <a:ext cx="7312650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vi-VN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08" y="8242656"/>
                <a:ext cx="7312650" cy="878830"/>
              </a:xfrm>
              <a:prstGeom prst="rect">
                <a:avLst/>
              </a:prstGeom>
              <a:blipFill>
                <a:blip r:embed="rId15"/>
                <a:stretch>
                  <a:fillRect l="-2917" t="-1389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04358" y="3945621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976397" y="2052822"/>
                <a:ext cx="7167603" cy="2254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,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&lt;1   </m:t>
                              </m:r>
                            </m:e>
                            <m:e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2 ,    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          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+1,  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397" y="2052822"/>
                <a:ext cx="7167603" cy="22540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6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6107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7333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011" y="265272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77256" y="731463"/>
            <a:ext cx="16565088" cy="38024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770442" y="-302782"/>
                <a:ext cx="14578715" cy="4531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2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</a:t>
                </a:r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Cho hàm số </a:t>
                </a:r>
                <a14:m>
                  <m:oMath xmlns:m="http://schemas.openxmlformats.org/officeDocument/2006/math"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ad>
                              <m:radPr>
                                <m:degHide m:val="on"/>
                                <m:ctrlPr>
                                  <a:rPr lang="en-US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+6</m:t>
                                    </m:r>
                                  </m:den>
                                </m:f>
                              </m:e>
                            </m:rad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≠3;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≠2</m:t>
                            </m:r>
                          </m:e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;  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ℝ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Tìm </a:t>
                </a:r>
                <a14:m>
                  <m:oMath xmlns:m="http://schemas.openxmlformats.org/officeDocument/2006/math"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2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42" y="-302782"/>
                <a:ext cx="14578715" cy="4531882"/>
              </a:xfrm>
              <a:prstGeom prst="rect">
                <a:avLst/>
              </a:prstGeom>
              <a:blipFill>
                <a:blip r:embed="rId11"/>
                <a:stretch>
                  <a:fillRect l="-1589" b="-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45221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5265569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534996" y="7796080"/>
                <a:ext cx="5075352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96" y="7796080"/>
                <a:ext cx="5075352" cy="1386020"/>
              </a:xfrm>
              <a:prstGeom prst="rect">
                <a:avLst/>
              </a:prstGeom>
              <a:blipFill>
                <a:blip r:embed="rId12"/>
                <a:stretch>
                  <a:fillRect l="-4202" b="-9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71704" y="5656594"/>
                <a:ext cx="3332117" cy="1033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5656594"/>
                <a:ext cx="3332117" cy="1033488"/>
              </a:xfrm>
              <a:prstGeom prst="rect">
                <a:avLst/>
              </a:prstGeom>
              <a:blipFill>
                <a:blip r:embed="rId13"/>
                <a:stretch>
                  <a:fillRect l="-6399" b="-1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5257407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41741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530985" y="5663119"/>
                <a:ext cx="7020216" cy="92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985" y="5663119"/>
                <a:ext cx="7020216" cy="923201"/>
              </a:xfrm>
              <a:prstGeom prst="rect">
                <a:avLst/>
              </a:prstGeom>
              <a:blipFill>
                <a:blip r:embed="rId14"/>
                <a:stretch>
                  <a:fillRect l="-3038" b="-3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71704" y="7810500"/>
                <a:ext cx="7104098" cy="141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3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3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7810500"/>
                <a:ext cx="7104098" cy="1416093"/>
              </a:xfrm>
              <a:prstGeom prst="rect">
                <a:avLst/>
              </a:prstGeom>
              <a:blipFill>
                <a:blip r:embed="rId15"/>
                <a:stretch>
                  <a:fillRect l="-3002" b="-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7372" y="1562100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7372" y="2484350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3728" y="3377544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3728" y="4211928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443878" y="842010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499587" y="8107822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5925417" y="584307"/>
            <a:ext cx="628930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5.25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2"/>
              <p:cNvSpPr>
                <a:spLocks noChangeArrowheads="1"/>
              </p:cNvSpPr>
              <p:nvPr/>
            </p:nvSpPr>
            <p:spPr bwMode="auto">
              <a:xfrm>
                <a:off x="1066784" y="1638300"/>
                <a:ext cx="16006570" cy="2326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es-E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Cho dãy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s-E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</a:t>
                </a:r>
                <a:r>
                  <a:rPr lang="es-E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tính </a:t>
                </a:r>
                <a:r>
                  <a:rPr lang="es-E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chất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000" smtClean="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Có kết luận gì về giới hạn của dãy số này? </a:t>
                </a:r>
                <a:r>
                  <a:rPr lang="es-ES" sz="40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  </a:t>
                </a:r>
                <a:endParaRPr kumimoji="0" lang="en-US" sz="4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4" y="1638300"/>
                <a:ext cx="16006570" cy="2326406"/>
              </a:xfrm>
              <a:prstGeom prst="rect">
                <a:avLst/>
              </a:prstGeom>
              <a:blipFill>
                <a:blip r:embed="rId7"/>
                <a:stretch>
                  <a:fillRect l="-1371" r="-1333" b="-60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8480995" y="41529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4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2448422" y="5265353"/>
                <a:ext cx="12065149" cy="2849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422" y="5265353"/>
                <a:ext cx="12065149" cy="2849947"/>
              </a:xfrm>
              <a:prstGeom prst="rect">
                <a:avLst/>
              </a:prstGeom>
              <a:blipFill>
                <a:blip r:embed="rId8"/>
                <a:stretch>
                  <a:fillRect l="-1819" b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6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5.26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400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40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4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820886" y="2431137"/>
                <a:ext cx="8239649" cy="5453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 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+7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3+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fr-FR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 </a:t>
                </a:r>
                <a:endParaRPr lang="fr-FR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886" y="2431137"/>
                <a:ext cx="8239649" cy="5453929"/>
              </a:xfrm>
              <a:prstGeom prst="rect">
                <a:avLst/>
              </a:prstGeom>
              <a:blipFill>
                <a:blip r:embed="rId9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1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5.26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062775" y="1948603"/>
                <a:ext cx="8758625" cy="8071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3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</m:t>
                      </m:r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+6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=8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775" y="1948603"/>
                <a:ext cx="8758625" cy="8071697"/>
              </a:xfrm>
              <a:prstGeom prst="rect">
                <a:avLst/>
              </a:prstGeom>
              <a:blipFill>
                <a:blip r:embed="rId9"/>
                <a:stretch>
                  <a:fillRect l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7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5.26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10705425" y="2933700"/>
                <a:ext cx="8239649" cy="4060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→0</m:t>
                      </m:r>
                    </m:oMath>
                  </m:oMathPara>
                </a14:m>
                <a:endParaRPr lang="fr-FR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𝑛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→+∞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fr-FR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5425" y="2933700"/>
                <a:ext cx="8239649" cy="4060214"/>
              </a:xfrm>
              <a:prstGeom prst="rect">
                <a:avLst/>
              </a:prstGeom>
              <a:blipFill>
                <a:blip r:embed="rId9"/>
                <a:stretch>
                  <a:fillRect l="-2589" b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403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83735">
            <a:off x="-731449" y="7982995"/>
            <a:ext cx="3027737" cy="259685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6140749" flipH="1">
            <a:off x="16915378" y="-94929"/>
            <a:ext cx="1967688" cy="1811242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490509" y="585352"/>
            <a:ext cx="7620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5.27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Viết các số thập phân vô hạn tuần hoàn sau đây dưới dạng phân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số</a:t>
            </a:r>
            <a:r>
              <a:rPr lang="vi-VN" sz="4000" smtClean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lang="vi-VN" sz="4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a) 1,(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01</a:t>
            </a:r>
            <a:r>
              <a:rPr lang="vi-VN" sz="4000" smtClean="0">
                <a:solidFill>
                  <a:prstClr val="black"/>
                </a:solidFill>
                <a:cs typeface="Arial" panose="020B0604020202020204" pitchFamily="34" charset="0"/>
              </a:rPr>
              <a:t>);</a:t>
            </a:r>
            <a:endParaRPr lang="vi-VN" sz="40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b) 5,(132).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5344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687815" y="1562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525000" y="2746451"/>
                <a:ext cx="8085365" cy="6892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…</m:t>
                    </m:r>
                  </m:oMath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ea typeface="Calibri" panose="020F050202020403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99</m:t>
                        </m:r>
                      </m:den>
                    </m:f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5,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…</m:t>
                    </m:r>
                  </m:oMath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b="0" smtClean="0">
                    <a:effectLst/>
                    <a:ea typeface="Calibri" panose="020F050202020403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132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den>
                        </m:f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den>
                        </m:f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999</m:t>
                        </m:r>
                      </m:den>
                    </m:f>
                  </m:oMath>
                </a14:m>
                <a:r>
                  <a:rPr lang="en-US" sz="40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2746451"/>
                <a:ext cx="8085365" cy="6892849"/>
              </a:xfrm>
              <a:prstGeom prst="rect">
                <a:avLst/>
              </a:prstGeom>
              <a:blipFill>
                <a:blip r:embed="rId8"/>
                <a:stretch>
                  <a:fillRect l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2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339797" y="-81415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7254693" y="6093943"/>
            <a:ext cx="1510678" cy="1542204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1098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6283697" y="241637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5.28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467" y="1588577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 giới hạn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6579259" y="2400048"/>
                <a:ext cx="11470855" cy="1752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−7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+2</m:t>
                                    </m:r>
                                  </m:e>
                                </m:rad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+3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+3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259" y="2400048"/>
                <a:ext cx="11470855" cy="1752852"/>
              </a:xfrm>
              <a:prstGeom prst="rect">
                <a:avLst/>
              </a:prstGeom>
              <a:blipFill>
                <a:blip r:embed="rId7"/>
                <a:stretch>
                  <a:fillRect l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900467" y="2869036"/>
                <a:ext cx="3091103" cy="1131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2869036"/>
                <a:ext cx="3091103" cy="1131464"/>
              </a:xfrm>
              <a:prstGeom prst="rect">
                <a:avLst/>
              </a:prstGeom>
              <a:blipFill>
                <a:blip r:embed="rId8"/>
                <a:stretch>
                  <a:fillRect l="-7101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00467" y="4635914"/>
                <a:ext cx="2561855" cy="1109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4635914"/>
                <a:ext cx="2561855" cy="1109214"/>
              </a:xfrm>
              <a:prstGeom prst="rect">
                <a:avLst/>
              </a:prstGeom>
              <a:blipFill>
                <a:blip r:embed="rId9"/>
                <a:stretch>
                  <a:fillRect l="-8571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900467" y="6552579"/>
                <a:ext cx="2836546" cy="1029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2−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1−</m:t>
                                    </m:r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6552579"/>
                <a:ext cx="2836546" cy="1029321"/>
              </a:xfrm>
              <a:prstGeom prst="rect">
                <a:avLst/>
              </a:prstGeom>
              <a:blipFill>
                <a:blip r:embed="rId10"/>
                <a:stretch>
                  <a:fillRect l="-7742" b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900467" y="8383335"/>
                <a:ext cx="3421962" cy="1022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</m:t>
                                </m:r>
                              </m:e>
                            </m:rad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8383335"/>
                <a:ext cx="3421962" cy="1022780"/>
              </a:xfrm>
              <a:prstGeom prst="rect">
                <a:avLst/>
              </a:prstGeom>
              <a:blipFill>
                <a:blip r:embed="rId11"/>
                <a:stretch>
                  <a:fillRect l="-6417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1638707" y="1572375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248400" y="1852323"/>
            <a:ext cx="0" cy="7829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/>
              <p:cNvSpPr/>
              <p:nvPr/>
            </p:nvSpPr>
            <p:spPr>
              <a:xfrm>
                <a:off x="6602811" y="4198789"/>
                <a:ext cx="9144000" cy="16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811" y="4198789"/>
                <a:ext cx="9144000" cy="1630511"/>
              </a:xfrm>
              <a:prstGeom prst="rect">
                <a:avLst/>
              </a:prstGeom>
              <a:blipFill>
                <a:blip r:embed="rId12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/>
              <p:cNvSpPr/>
              <p:nvPr/>
            </p:nvSpPr>
            <p:spPr>
              <a:xfrm>
                <a:off x="6579259" y="6125477"/>
                <a:ext cx="9144000" cy="15106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2−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1−</m:t>
                                    </m:r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=+∞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259" y="6125477"/>
                <a:ext cx="9144000" cy="1510670"/>
              </a:xfrm>
              <a:prstGeom prst="rect">
                <a:avLst/>
              </a:prstGeom>
              <a:blipFill>
                <a:blip r:embed="rId13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/>
              <p:cNvSpPr/>
              <p:nvPr/>
            </p:nvSpPr>
            <p:spPr>
              <a:xfrm>
                <a:off x="6602811" y="7200900"/>
                <a:ext cx="8238537" cy="2539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</m:t>
                                </m:r>
                              </m:e>
                            </m:rad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den>
                            </m:f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func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811" y="7200900"/>
                <a:ext cx="8238537" cy="2539862"/>
              </a:xfrm>
              <a:prstGeom prst="rect">
                <a:avLst/>
              </a:prstGeom>
              <a:blipFill>
                <a:blip r:embed="rId14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20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1" grpId="0"/>
      <p:bldP spid="14" grpId="0"/>
      <p:bldP spid="17" grpId="0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83735">
            <a:off x="-551018" y="-340110"/>
            <a:ext cx="2247133" cy="192733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0800000" flipH="1">
            <a:off x="15667945" y="7997808"/>
            <a:ext cx="2661680" cy="2567226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6248400" y="537444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5.29 </a:t>
            </a:r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055" y="1934678"/>
            <a:ext cx="428113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 giới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 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bên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742970" y="249543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8400" y="2419202"/>
            <a:ext cx="0" cy="7829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099817" y="3444399"/>
                <a:ext cx="12039600" cy="2081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817" y="3444399"/>
                <a:ext cx="12039600" cy="20818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065168" y="4004724"/>
                <a:ext cx="3448380" cy="1410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68" y="4004724"/>
                <a:ext cx="3448380" cy="14101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43773" y="6699398"/>
                <a:ext cx="3578544" cy="12617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73" y="6699398"/>
                <a:ext cx="3578544" cy="1261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6660869" y="6167579"/>
                <a:ext cx="5092997" cy="1859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rad>
                            </m:den>
                          </m:f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=+∞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869" y="6167579"/>
                <a:ext cx="5092997" cy="18592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01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5" grpId="0"/>
      <p:bldP spid="6" grpId="0"/>
      <p:bldP spid="7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rot="15637724" flipH="1">
            <a:off x="16892233" y="-86255"/>
            <a:ext cx="1731733" cy="159128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704399" y="1003519"/>
            <a:ext cx="17054494" cy="1282467"/>
            <a:chOff x="471506" y="279633"/>
            <a:chExt cx="16665611" cy="1282467"/>
          </a:xfrm>
        </p:grpSpPr>
        <p:sp>
          <p:nvSpPr>
            <p:cNvPr id="18" name="Rectangle 17"/>
            <p:cNvSpPr/>
            <p:nvPr/>
          </p:nvSpPr>
          <p:spPr>
            <a:xfrm>
              <a:off x="471506" y="405312"/>
              <a:ext cx="166656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5.30 </a:t>
              </a:r>
              <a:r>
                <a:rPr lang="en-US" sz="40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</a:t>
              </a:r>
              <a:r>
                <a:rPr lang="en-US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en-US" sz="40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tr124) </a:t>
              </a:r>
              <a:r>
                <a: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Chứng minh rằng </a:t>
              </a:r>
              <a:r>
                <a: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 </a:t>
              </a:r>
              <a:r>
                <a:rPr lang="vi-VN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US" sz="400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không tồn tại.</a:t>
              </a:r>
              <a:endPara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Rectangle 2"/>
                <p:cNvSpPr/>
                <p:nvPr/>
              </p:nvSpPr>
              <p:spPr>
                <a:xfrm>
                  <a:off x="11552433" y="279633"/>
                  <a:ext cx="2004780" cy="12824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2433" y="279633"/>
                  <a:ext cx="2004780" cy="12824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>
            <a:off x="8480998" y="2785979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267201" y="3840957"/>
                <a:ext cx="10134600" cy="2826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; 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fr-FR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1" y="3840957"/>
                <a:ext cx="10134600" cy="2826543"/>
              </a:xfrm>
              <a:prstGeom prst="rect">
                <a:avLst/>
              </a:prstGeom>
              <a:blipFill>
                <a:blip r:embed="rId7"/>
                <a:stretch>
                  <a:fillRect l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79233" y="7253162"/>
            <a:ext cx="8908208" cy="1282467"/>
            <a:chOff x="4340245" y="7086549"/>
            <a:chExt cx="8908208" cy="128246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Rectangle 12"/>
                <p:cNvSpPr/>
                <p:nvPr/>
              </p:nvSpPr>
              <p:spPr>
                <a:xfrm>
                  <a:off x="7868997" y="7086549"/>
                  <a:ext cx="2051560" cy="12824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997" y="7086549"/>
                  <a:ext cx="2051560" cy="12824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4340245" y="7207481"/>
              <a:ext cx="89082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đó, giới </a:t>
              </a: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hạn             </a:t>
              </a:r>
              <a:r>
                <a:rPr lang="fr-FR" sz="400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không </a:t>
              </a: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tồn tại.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4835" y="8185932"/>
            <a:ext cx="2448254" cy="20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295400" y="4843252"/>
            <a:ext cx="7049362" cy="2022437"/>
            <a:chOff x="577774" y="3009900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219200" y="3009900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77774" y="3718802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TextBox 31"/>
                <p:cNvSpPr txBox="1"/>
                <p:nvPr/>
              </p:nvSpPr>
              <p:spPr>
                <a:xfrm>
                  <a:off x="1740358" y="3373718"/>
                  <a:ext cx="6192862" cy="120802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1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358" y="3373718"/>
                  <a:ext cx="6192862" cy="1208024"/>
                </a:xfrm>
                <a:prstGeom prst="rect">
                  <a:avLst/>
                </a:prstGeom>
                <a:blipFill>
                  <a:blip r:embed="rId2"/>
                  <a:stretch>
                    <a:fillRect b="-322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2"/>
            <p:cNvSpPr txBox="1"/>
            <p:nvPr/>
          </p:nvSpPr>
          <p:spPr>
            <a:xfrm>
              <a:off x="849186" y="382396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95400" y="7562370"/>
            <a:ext cx="7049362" cy="2022437"/>
            <a:chOff x="577774" y="6009474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219200" y="6009474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77774" y="6718376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6"/>
                <p:cNvSpPr txBox="1"/>
                <p:nvPr/>
              </p:nvSpPr>
              <p:spPr>
                <a:xfrm>
                  <a:off x="1671903" y="6360760"/>
                  <a:ext cx="6365167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6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903" y="6360760"/>
                  <a:ext cx="6365167" cy="1472438"/>
                </a:xfrm>
                <a:prstGeom prst="rect">
                  <a:avLst/>
                </a:prstGeom>
                <a:blipFill>
                  <a:blip r:embed="rId3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3"/>
            <p:cNvSpPr txBox="1"/>
            <p:nvPr/>
          </p:nvSpPr>
          <p:spPr>
            <a:xfrm>
              <a:off x="849187" y="6931177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616484" y="4762500"/>
            <a:ext cx="7049362" cy="2419416"/>
            <a:chOff x="9224050" y="2865239"/>
            <a:chExt cx="8225750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865476" y="2865239"/>
              <a:ext cx="7584324" cy="3230759"/>
              <a:chOff x="0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224050" y="3718802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9"/>
                <p:cNvSpPr txBox="1"/>
                <p:nvPr/>
              </p:nvSpPr>
              <p:spPr>
                <a:xfrm>
                  <a:off x="10621443" y="3325481"/>
                  <a:ext cx="6317258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9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1443" y="3325481"/>
                  <a:ext cx="6317258" cy="1472438"/>
                </a:xfrm>
                <a:prstGeom prst="rect">
                  <a:avLst/>
                </a:prstGeom>
                <a:blipFill>
                  <a:blip r:embed="rId4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4"/>
            <p:cNvSpPr txBox="1"/>
            <p:nvPr/>
          </p:nvSpPr>
          <p:spPr>
            <a:xfrm>
              <a:off x="9495462" y="388888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679937" y="7537702"/>
            <a:ext cx="7049362" cy="2022437"/>
            <a:chOff x="9224050" y="6009474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865476" y="6009474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224050" y="6751713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30"/>
                <p:cNvSpPr txBox="1"/>
                <p:nvPr/>
              </p:nvSpPr>
              <p:spPr>
                <a:xfrm>
                  <a:off x="10621443" y="6436104"/>
                  <a:ext cx="6442511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0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1443" y="6436104"/>
                  <a:ext cx="6442511" cy="1472438"/>
                </a:xfrm>
                <a:prstGeom prst="rect">
                  <a:avLst/>
                </a:prstGeom>
                <a:blipFill>
                  <a:blip r:embed="rId5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5"/>
            <p:cNvSpPr txBox="1"/>
            <p:nvPr/>
          </p:nvSpPr>
          <p:spPr>
            <a:xfrm>
              <a:off x="9495463" y="696451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15598" y="418285"/>
            <a:ext cx="9596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482" y="-215850"/>
            <a:ext cx="2407518" cy="2124280"/>
          </a:xfrm>
          <a:prstGeom prst="rect">
            <a:avLst/>
          </a:prstGeom>
        </p:spPr>
      </p:pic>
      <p:grpSp>
        <p:nvGrpSpPr>
          <p:cNvPr id="40" name="Group 36"/>
          <p:cNvGrpSpPr/>
          <p:nvPr/>
        </p:nvGrpSpPr>
        <p:grpSpPr>
          <a:xfrm>
            <a:off x="0" y="1550330"/>
            <a:ext cx="5517952" cy="2709042"/>
            <a:chOff x="-580655" y="-452841"/>
            <a:chExt cx="6916646" cy="5672589"/>
          </a:xfrm>
        </p:grpSpPr>
        <p:sp>
          <p:nvSpPr>
            <p:cNvPr id="46" name="Freeform 37"/>
            <p:cNvSpPr/>
            <p:nvPr/>
          </p:nvSpPr>
          <p:spPr>
            <a:xfrm rot="20551586">
              <a:off x="1735913" y="391436"/>
              <a:ext cx="2402754" cy="4828312"/>
            </a:xfrm>
            <a:custGeom>
              <a:avLst/>
              <a:gdLst/>
              <a:ahLst/>
              <a:cxnLst/>
              <a:rect l="l" t="t" r="r" b="b"/>
              <a:pathLst>
                <a:path w="2964368" h="3809351">
                  <a:moveTo>
                    <a:pt x="0" y="0"/>
                  </a:moveTo>
                  <a:lnTo>
                    <a:pt x="2964367" y="0"/>
                  </a:lnTo>
                  <a:lnTo>
                    <a:pt x="2964367" y="3809351"/>
                  </a:lnTo>
                  <a:lnTo>
                    <a:pt x="0" y="3809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38"/>
            <p:cNvSpPr txBox="1"/>
            <p:nvPr/>
          </p:nvSpPr>
          <p:spPr>
            <a:xfrm rot="20550000">
              <a:off x="-580655" y="-452841"/>
              <a:ext cx="6916646" cy="3769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211"/>
                </a:lnSpc>
              </a:pPr>
              <a:r>
                <a:rPr lang="en-US" sz="5000" b="1" smtClean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5.18</a:t>
              </a:r>
              <a:endParaRPr lang="en-US" sz="50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446937" y="2007530"/>
                <a:ext cx="11951697" cy="217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dãy số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𝒖𝒏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rad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e>
                    </m:rad>
                  </m:oMath>
                </a14:m>
                <a:r>
                  <a:rPr lang="en-US" sz="40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Mệnh đề đúng là</a:t>
                </a:r>
                <a:endPara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937" y="2007530"/>
                <a:ext cx="11951697" cy="2171172"/>
              </a:xfrm>
              <a:prstGeom prst="rect">
                <a:avLst/>
              </a:prstGeom>
              <a:blipFill>
                <a:blip r:embed="rId9"/>
                <a:stretch>
                  <a:fillRect l="-1785" r="-1581" b="-5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01" y="753770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5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3098848" y="1562100"/>
            <a:ext cx="14185630" cy="2427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12000" b="1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vi-VN" sz="12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19900"/>
            <a:ext cx="4885257" cy="2562848"/>
          </a:xfrm>
          <a:prstGeom prst="rect">
            <a:avLst/>
          </a:prstGeom>
        </p:spPr>
      </p:pic>
      <p:grpSp>
        <p:nvGrpSpPr>
          <p:cNvPr id="10" name="Group 7"/>
          <p:cNvGrpSpPr/>
          <p:nvPr/>
        </p:nvGrpSpPr>
        <p:grpSpPr>
          <a:xfrm rot="-5400000">
            <a:off x="-5164757" y="4227796"/>
            <a:ext cx="12112350" cy="1904159"/>
            <a:chOff x="0" y="0"/>
            <a:chExt cx="3190084" cy="580165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0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662934" y="8583295"/>
            <a:ext cx="1845887" cy="1714500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783310" y="385108"/>
            <a:ext cx="16573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5.31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tr124) </a:t>
            </a:r>
            <a:r>
              <a:rPr lang="es-E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tại sao các hàm số sau đây gián đoạn tại điểm đã </a:t>
            </a:r>
            <a:r>
              <a:rPr lang="es-E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s-E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7067" y="495920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≠0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  <a:blipFill>
                <a:blip r:embed="rId7"/>
                <a:stretch>
                  <a:fillRect l="-3387" b="-4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1+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&lt;1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2−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  <a:blipFill>
                <a:blip r:embed="rId8"/>
                <a:stretch>
                  <a:fillRect l="-3318" b="-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2042212" y="5118770"/>
                <a:ext cx="15529579" cy="4984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Xét tính liên tục của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≠0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=+∞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=−∞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không tồn tại giới hạn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12" y="5118770"/>
                <a:ext cx="15529579" cy="4984506"/>
              </a:xfrm>
              <a:prstGeom prst="rect">
                <a:avLst/>
              </a:prstGeom>
              <a:blipFill>
                <a:blip r:embed="rId9"/>
                <a:stretch>
                  <a:fillRect l="-1374" b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20"/>
          <p:cNvSpPr/>
          <p:nvPr/>
        </p:nvSpPr>
        <p:spPr>
          <a:xfrm>
            <a:off x="-467609" y="4433169"/>
            <a:ext cx="1586877" cy="14933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29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467609" y="4433169"/>
            <a:ext cx="1586877" cy="14933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662934" y="8583295"/>
            <a:ext cx="1845887" cy="1714500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783310" y="385108"/>
            <a:ext cx="16573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5.31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thích tại sao các hàm số sau đây gián đoạn tại điểm đã cho</a:t>
            </a:r>
            <a:r>
              <a:rPr kumimoji="0" lang="es-ES" sz="4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7067" y="495920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1    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endParaRPr kumimoji="0" lang="fr-FR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điểm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  <a:blipFill>
                <a:blip r:embed="rId7"/>
                <a:stretch>
                  <a:fillRect l="-3387" b="-4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1+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&lt;1</m:t>
                            </m:r>
                          </m:e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2−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fr-FR" sz="40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=1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  <a:blipFill>
                <a:blip r:embed="rId8"/>
                <a:stretch>
                  <a:fillRect l="-3318" b="-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64150" y="5355992"/>
                <a:ext cx="16466609" cy="4644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Xét tính liên tục của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1+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&lt;1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2−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(2−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(1+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đó không tồn tại giới hạn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50" y="5355992"/>
                <a:ext cx="16466609" cy="4644413"/>
              </a:xfrm>
              <a:prstGeom prst="rect">
                <a:avLst/>
              </a:prstGeom>
              <a:blipFill>
                <a:blip r:embed="rId9"/>
                <a:stretch>
                  <a:fillRect l="-1296" b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46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615216" y="856643"/>
            <a:ext cx="16878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5.32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Lực hấp dẫn tác dụng lên một đơn vị khối lượng ở khoảng cách r tính từ tâm Trái Đất là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6603576" y="8683262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970">
            <a:off x="17210196" y="2534505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6477413" y="3218843"/>
                <a:ext cx="6028637" cy="2867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𝐺𝑀𝑟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𝐺𝑀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413" y="3218843"/>
                <a:ext cx="6028637" cy="28671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07195" y="6275200"/>
            <a:ext cx="16878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trong đó M và R lần lượt là khối lượng và bán kính của Trái Đất, G là hằng số hấp dẫn. Xét tính liên tục của hàm số F(r).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6603576" y="8683262"/>
            <a:ext cx="1779880" cy="1570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970">
            <a:off x="17210196" y="2534505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804978" y="190500"/>
                <a:ext cx="15025148" cy="998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𝐺𝑀𝑟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𝑅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𝑅</m:t>
                            </m:r>
                          </m:e>
                        </m:eqAr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này liên tục trên các khoảng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(−∞;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 +∞)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𝑅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𝑅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Hơn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nữa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𝑅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𝐺𝑀𝑟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978" y="190500"/>
                <a:ext cx="15025148" cy="9984593"/>
              </a:xfrm>
              <a:prstGeom prst="rect">
                <a:avLst/>
              </a:prstGeom>
              <a:blipFill>
                <a:blip r:embed="rId6"/>
                <a:stretch>
                  <a:fillRect l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804978" y="419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6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516619" y="275275"/>
            <a:ext cx="169331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5.33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Tìm tập xác định của các hàm số sau và giải thích tại sao các hàm này liên tục trên các khoảng xác định của chúng.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7067" y="3751426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3413">
            <a:off x="-802370" y="8758659"/>
            <a:ext cx="2026165" cy="173781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6140749" flipH="1">
            <a:off x="17377855" y="2376607"/>
            <a:ext cx="1369875" cy="128915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95354" y="4677484"/>
                <a:ext cx="14852697" cy="507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sz="4000" smtClean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+5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+6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−∞; −3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−3; −2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−2; +∞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fr-FR" sz="4000" smtClean="0">
                  <a:effectLst/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khoảng này,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dạng thương của hai hàm liên tục (hàm lượng giác và hàm đa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thức</a:t>
                </a:r>
                <a:r>
                  <a:rPr lang="fr-FR" sz="4000" smtClean="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).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354" y="4677484"/>
                <a:ext cx="14852697" cy="5073248"/>
              </a:xfrm>
              <a:prstGeom prst="rect">
                <a:avLst/>
              </a:prstGeom>
              <a:blipFill>
                <a:blip r:embed="rId8"/>
                <a:stretch>
                  <a:fillRect l="-1436" r="-1436" b="-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+6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−2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07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8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516619" y="275275"/>
            <a:ext cx="169331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5.33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tập xác định của các hàm số sau và giải thích tại sao các hàm này liên tục trên các khoảng xác định của chúng.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7067" y="3751426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3413">
            <a:off x="-802370" y="8758659"/>
            <a:ext cx="2026165" cy="173781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6140749" flipH="1">
            <a:off x="17377855" y="2376607"/>
            <a:ext cx="1369875" cy="128915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79445" y="4714275"/>
                <a:ext cx="16459200" cy="4480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 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−20</m:t>
                        </m:r>
                      </m:num>
                      <m:den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func>
                      </m:den>
                    </m:f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fr-FR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số này xác định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𝑘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𝑘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e>
                        </m:d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</m:e>
                    </m:d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𝑘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  <a:endParaRPr lang="fr-FR" sz="4000" smtClean="0">
                  <a:solidFill>
                    <a:prstClr val="black"/>
                  </a:solidFill>
                  <a:latin typeface="Arial" panose="020B0604020202020204" pitchFamily="34" charset="0"/>
                  <a:ea typeface="Dotum" panose="020B0600000101010101" pitchFamily="34" charset="-127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4000" smtClean="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</a:t>
                </a: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các khoảng này,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thương của hai hàm liên tục (hàm đa thức và hàm lượng giác).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45" y="4714275"/>
                <a:ext cx="16459200" cy="4480842"/>
              </a:xfrm>
              <a:prstGeom prst="rect">
                <a:avLst/>
              </a:prstGeom>
              <a:blipFill>
                <a:blip r:embed="rId8"/>
                <a:stretch>
                  <a:fillRect l="-1296" r="-1333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+5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+6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) </m:t>
                      </m:r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−2</m:t>
                          </m:r>
                        </m:num>
                        <m:den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0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339797" y="-81415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7424189" y="-133235"/>
            <a:ext cx="1510678" cy="1542204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1098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7581" y="190500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5.34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89880" y="1392099"/>
                <a:ext cx="17235134" cy="146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các giá trị của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để </a:t>
                </a:r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</a:t>
                </a:r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/>
                  <a:t> </a:t>
                </a:r>
                <a:r>
                  <a:rPr lang="en-US" sz="4000" i="1" smtClean="0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liên tục trên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400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80" y="1392099"/>
                <a:ext cx="17235134" cy="1465401"/>
              </a:xfrm>
              <a:prstGeom prst="rect">
                <a:avLst/>
              </a:prstGeom>
              <a:blipFill>
                <a:blip r:embed="rId7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769230" y="31623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19381" y="3545938"/>
                <a:ext cx="16501375" cy="6398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+1   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   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liên tục trên các khoảng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(−∞;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 +∞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tính liên tục của hàm số tại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Rõ ràng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+1=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Hơn nữa,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hàm số liên tục tại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+1 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1" y="3545938"/>
                <a:ext cx="16501375" cy="6398162"/>
              </a:xfrm>
              <a:prstGeom prst="rect">
                <a:avLst/>
              </a:prstGeom>
              <a:blipFill>
                <a:blip r:embed="rId8"/>
                <a:stretch>
                  <a:fillRect l="-1219" r="-1219" b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3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30341" y="929344"/>
            <a:ext cx="10863257" cy="127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vi-VN" sz="6600" b="1" dirty="0" smtClean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14400" y="3064359"/>
            <a:ext cx="4876800" cy="6041540"/>
            <a:chOff x="1371600" y="3216760"/>
            <a:chExt cx="4876800" cy="6041540"/>
          </a:xfrm>
        </p:grpSpPr>
        <p:sp>
          <p:nvSpPr>
            <p:cNvPr id="22" name="Rounded Rectangle 21"/>
            <p:cNvSpPr/>
            <p:nvPr/>
          </p:nvSpPr>
          <p:spPr>
            <a:xfrm>
              <a:off x="1371600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9738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07440" y="5026571"/>
            <a:ext cx="449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 smtClean="0">
                <a:cs typeface="Arial" panose="020B0604020202020204" pitchFamily="34" charset="0"/>
              </a:rPr>
              <a:t>Ghi </a:t>
            </a:r>
            <a:r>
              <a:rPr lang="vi-VN" sz="4200" dirty="0">
                <a:cs typeface="Arial" panose="020B0604020202020204" pitchFamily="34" charset="0"/>
              </a:rPr>
              <a:t>nhớ kiến thức trong </a:t>
            </a:r>
            <a:r>
              <a:rPr lang="vi-VN" sz="4200" dirty="0" smtClean="0">
                <a:cs typeface="Arial" panose="020B0604020202020204" pitchFamily="34" charset="0"/>
              </a:rPr>
              <a:t>bài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631669" y="3060038"/>
            <a:ext cx="4876800" cy="6041540"/>
            <a:chOff x="6829721" y="3216760"/>
            <a:chExt cx="4876800" cy="6041540"/>
          </a:xfrm>
        </p:grpSpPr>
        <p:sp>
          <p:nvSpPr>
            <p:cNvPr id="24" name="Rounded Rectangle 23"/>
            <p:cNvSpPr/>
            <p:nvPr/>
          </p:nvSpPr>
          <p:spPr>
            <a:xfrm>
              <a:off x="6829721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597859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30451" y="5026571"/>
            <a:ext cx="4495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Hoàn thành 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bài tập trong SBT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422869" y="3060038"/>
            <a:ext cx="4876800" cy="6041540"/>
            <a:chOff x="12292922" y="3216760"/>
            <a:chExt cx="4876800" cy="6041540"/>
          </a:xfrm>
        </p:grpSpPr>
        <p:sp>
          <p:nvSpPr>
            <p:cNvPr id="27" name="Rounded Rectangle 26"/>
            <p:cNvSpPr/>
            <p:nvPr/>
          </p:nvSpPr>
          <p:spPr>
            <a:xfrm>
              <a:off x="12292922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4061060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589231" y="4545419"/>
            <a:ext cx="449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 smtClean="0">
                <a:cs typeface="Arial" panose="020B0604020202020204" pitchFamily="34" charset="0"/>
              </a:rPr>
              <a:t>Chuẩn </a:t>
            </a:r>
            <a:r>
              <a:rPr lang="vi-VN" sz="4200" dirty="0">
                <a:cs typeface="Arial" panose="020B0604020202020204" pitchFamily="34" charset="0"/>
              </a:rPr>
              <a:t>bị bài </a:t>
            </a:r>
            <a:r>
              <a:rPr lang="vi-VN" sz="4200" dirty="0" smtClean="0">
                <a:cs typeface="Arial" panose="020B0604020202020204" pitchFamily="34" charset="0"/>
              </a:rPr>
              <a:t>mới</a:t>
            </a:r>
            <a:endParaRPr lang="en-US" sz="4200" dirty="0" smtClean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200" b="1">
                <a:cs typeface="Arial" panose="020B0604020202020204" pitchFamily="34" charset="0"/>
              </a:rPr>
              <a:t>Một vài áp dụng của toán học trong tài chính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20"/>
          <p:cNvSpPr/>
          <p:nvPr/>
        </p:nvSpPr>
        <p:spPr>
          <a:xfrm>
            <a:off x="35561" y="-772645"/>
            <a:ext cx="2631440" cy="2538059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0"/>
          <p:cNvSpPr/>
          <p:nvPr/>
        </p:nvSpPr>
        <p:spPr>
          <a:xfrm flipH="1">
            <a:off x="15621000" y="-849382"/>
            <a:ext cx="2631440" cy="2538059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13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6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5349" y="8277842"/>
            <a:ext cx="19198699" cy="2202816"/>
            <a:chOff x="0" y="0"/>
            <a:chExt cx="5056447" cy="580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55349" y="-302228"/>
            <a:ext cx="19198699" cy="2202816"/>
            <a:chOff x="0" y="0"/>
            <a:chExt cx="5056447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769710" y="-121556"/>
            <a:ext cx="3596820" cy="3469181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0"/>
                </a:lnTo>
                <a:lnTo>
                  <a:pt x="0" y="346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0367" y="2914740"/>
            <a:ext cx="16179403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vi-VN" sz="8000" b="1" dirty="0" smtClean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15460890" y="6633296"/>
            <a:ext cx="3596820" cy="3469181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3469181"/>
                </a:moveTo>
                <a:lnTo>
                  <a:pt x="0" y="3469181"/>
                </a:lnTo>
                <a:lnTo>
                  <a:pt x="0" y="0"/>
                </a:lnTo>
                <a:lnTo>
                  <a:pt x="3596820" y="0"/>
                </a:lnTo>
                <a:lnTo>
                  <a:pt x="3596820" y="34691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57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029919" y="790119"/>
                <a:ext cx="14772707" cy="17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+…+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Giới hạn của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</a:t>
                </a:r>
                <a:endParaRPr lang="vi-VN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19" y="790119"/>
                <a:ext cx="14772707" cy="1706429"/>
              </a:xfrm>
              <a:prstGeom prst="rect">
                <a:avLst/>
              </a:prstGeom>
              <a:blipFill>
                <a:blip r:embed="rId4"/>
                <a:stretch>
                  <a:fillRect l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99564" y="4295984"/>
              <a:ext cx="136510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166458" y="4261938"/>
              <a:ext cx="277042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21707" y="7266547"/>
              <a:ext cx="2168523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- 1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36286" y="6684926"/>
            <a:ext cx="8225750" cy="3230759"/>
            <a:chOff x="9033550" y="6412984"/>
            <a:chExt cx="8225750" cy="3230759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412984"/>
              <a:ext cx="7584324" cy="3230759"/>
              <a:chOff x="0" y="-38100"/>
              <a:chExt cx="1997518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166458" y="7292717"/>
              <a:ext cx="1523118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888" y="412740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165129" y="497884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 smtClean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5.19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Phỏng vấn.</a:t>
            </a:r>
            <a:endParaRPr kumimoji="0" lang="en-US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313131"/>
                </a:solidFill>
                <a:effectLst/>
                <a:latin typeface="Open Sans"/>
              </a:rPr>
              <a:t/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rgbClr val="313131"/>
                </a:solidFill>
                <a:effectLst/>
                <a:latin typeface="Open Sans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49805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021511" y="710367"/>
                <a:ext cx="14484193" cy="257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cấp số nhân lùi vô hạn</a:t>
                </a:r>
                <a:r>
                  <a:rPr lang="en-US" sz="4000" b="1" smtClean="0">
                    <a:solidFill>
                      <a:prstClr val="white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Tổng của cấp số nhân này bằng</a:t>
                </a:r>
                <a:endPara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511" y="710367"/>
                <a:ext cx="14484193" cy="2575064"/>
              </a:xfrm>
              <a:prstGeom prst="rect">
                <a:avLst/>
              </a:prstGeom>
              <a:blipFill>
                <a:blip r:embed="rId4"/>
                <a:stretch>
                  <a:fillRect l="-1726" r="-1684" b="-5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87274" y="3558071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82653" y="4208681"/>
              <a:ext cx="1608156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033550" y="3413410"/>
            <a:ext cx="8225750" cy="3230759"/>
            <a:chOff x="9033550" y="3413410"/>
            <a:chExt cx="8225750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413410"/>
              <a:ext cx="7584324" cy="3230759"/>
              <a:chOff x="0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192297" y="4161578"/>
              <a:ext cx="1700798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7274" y="6412984"/>
            <a:ext cx="8225750" cy="3230759"/>
            <a:chOff x="387274" y="6412984"/>
            <a:chExt cx="8225750" cy="3230759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412984"/>
              <a:ext cx="7584324" cy="3230759"/>
              <a:chOff x="0" y="-38100"/>
              <a:chExt cx="1997518" cy="8509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10373" y="7156182"/>
              <a:ext cx="995136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033550" y="6557645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282234" y="7156182"/>
              <a:ext cx="1466202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17" y="6668783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433496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 smtClean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5.20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036751" y="1068394"/>
                <a:ext cx="14772707" cy="1089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rad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4400" b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Mệnh đề đúng là</a:t>
                </a:r>
                <a:endPara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751" y="1068394"/>
                <a:ext cx="14772707" cy="1089016"/>
              </a:xfrm>
              <a:prstGeom prst="rect">
                <a:avLst/>
              </a:prstGeom>
              <a:blipFill>
                <a:blip r:embed="rId4"/>
                <a:stretch>
                  <a:fillRect l="-1651" b="-2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Rectangle 39"/>
                <p:cNvSpPr/>
                <p:nvPr/>
              </p:nvSpPr>
              <p:spPr>
                <a:xfrm>
                  <a:off x="1674130" y="4043991"/>
                  <a:ext cx="6112358" cy="13607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4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130" y="4043991"/>
                  <a:ext cx="6112358" cy="13607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ectangle 40"/>
                <p:cNvSpPr/>
                <p:nvPr/>
              </p:nvSpPr>
              <p:spPr>
                <a:xfrm>
                  <a:off x="10535228" y="3929121"/>
                  <a:ext cx="6157903" cy="13605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228" y="3929121"/>
                  <a:ext cx="6157903" cy="13605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/>
                <p:cNvSpPr/>
                <p:nvPr/>
              </p:nvSpPr>
              <p:spPr>
                <a:xfrm>
                  <a:off x="1846286" y="7016257"/>
                  <a:ext cx="5920903" cy="13605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286" y="7016257"/>
                  <a:ext cx="5920903" cy="13605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136286" y="6829587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Rectangle 42"/>
                <p:cNvSpPr/>
                <p:nvPr/>
              </p:nvSpPr>
              <p:spPr>
                <a:xfrm>
                  <a:off x="10566146" y="6675482"/>
                  <a:ext cx="6157903" cy="19072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6146" y="6675482"/>
                  <a:ext cx="6157903" cy="19072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46" y="4165983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505031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 smtClean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5.21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5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49805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282626" y="640376"/>
                <a:ext cx="13742489" cy="1667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 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Khi đó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𝒍𝒊𝒎</m:t>
                            </m:r>
                          </m:e>
                          <m:lim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vi-VN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vi-VN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400" b="1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 </a:t>
                </a:r>
                <a:endPara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626" y="640376"/>
                <a:ext cx="13742489" cy="1667636"/>
              </a:xfrm>
              <a:prstGeom prst="rect">
                <a:avLst/>
              </a:prstGeom>
              <a:blipFill>
                <a:blip r:embed="rId4"/>
                <a:stretch>
                  <a:fillRect l="-1774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87274" y="3558071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40143" y="4266973"/>
              <a:ext cx="181393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033550" y="3558071"/>
            <a:ext cx="8225750" cy="2700655"/>
            <a:chOff x="9033550" y="3558071"/>
            <a:chExt cx="8225750" cy="270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558071"/>
              <a:ext cx="7584324" cy="2700655"/>
              <a:chOff x="0" y="0"/>
              <a:chExt cx="1997518" cy="7112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338985" y="4238408"/>
              <a:ext cx="2100823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7274" y="6557645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/>
                <p:cNvSpPr/>
                <p:nvPr/>
              </p:nvSpPr>
              <p:spPr>
                <a:xfrm>
                  <a:off x="1778980" y="7310638"/>
                  <a:ext cx="6136558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∞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980" y="7310638"/>
                  <a:ext cx="6136558" cy="11079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033550" y="6557645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139109" y="7266547"/>
              <a:ext cx="149122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93" y="3825394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433496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 smtClean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5.22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5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029919" y="790119"/>
                <a:ext cx="14772707" cy="1528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vi-VN" sz="4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b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liên tục trên 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19" y="790119"/>
                <a:ext cx="14772707" cy="1528367"/>
              </a:xfrm>
              <a:prstGeom prst="rect">
                <a:avLst/>
              </a:prstGeom>
              <a:blipFill>
                <a:blip r:embed="rId4"/>
                <a:stretch>
                  <a:fillRect l="-1651" b="-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Rectangle 39"/>
                <p:cNvSpPr/>
                <p:nvPr/>
              </p:nvSpPr>
              <p:spPr>
                <a:xfrm>
                  <a:off x="1973244" y="4207396"/>
                  <a:ext cx="5286693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+∞</m:t>
                            </m:r>
                          </m:e>
                        </m:d>
                      </m:oMath>
                    </m:oMathPara>
                  </a14:m>
                  <a:endParaRPr lang="en-US" sz="4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244" y="4207396"/>
                  <a:ext cx="5286693" cy="11079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Rectangle 40"/>
                <p:cNvSpPr/>
                <p:nvPr/>
              </p:nvSpPr>
              <p:spPr>
                <a:xfrm>
                  <a:off x="11258085" y="4207396"/>
                  <a:ext cx="4561389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vi-VN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vi-VN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oMath>
                    </m:oMathPara>
                  </a14:m>
                  <a:endPara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8085" y="4207396"/>
                  <a:ext cx="4561389" cy="12003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Rectangle 41"/>
                <p:cNvSpPr/>
                <p:nvPr/>
              </p:nvSpPr>
              <p:spPr>
                <a:xfrm>
                  <a:off x="1804096" y="7243421"/>
                  <a:ext cx="6274426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∪</m:t>
                        </m:r>
                        <m:d>
                          <m:d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; +∞</m:t>
                            </m:r>
                          </m:e>
                        </m:d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096" y="7243421"/>
                  <a:ext cx="6274426" cy="110799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136286" y="6684926"/>
            <a:ext cx="8225750" cy="3230759"/>
            <a:chOff x="9033550" y="6412984"/>
            <a:chExt cx="8225750" cy="3230759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412984"/>
              <a:ext cx="7584324" cy="3230759"/>
              <a:chOff x="0" y="-38100"/>
              <a:chExt cx="1997518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3" name="Rectangle 42"/>
                <p:cNvSpPr/>
                <p:nvPr/>
              </p:nvSpPr>
              <p:spPr>
                <a:xfrm>
                  <a:off x="12318746" y="7312751"/>
                  <a:ext cx="1523118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"/>
                            <m:ctrlPr>
                              <a:rPr lang="vi-VN" sz="4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; +∞</m:t>
                            </m:r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kumimoji="0" lang="vi-VN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8746" y="7312751"/>
                  <a:ext cx="1523118" cy="1107996"/>
                </a:xfrm>
                <a:prstGeom prst="rect">
                  <a:avLst/>
                </a:prstGeom>
                <a:blipFill>
                  <a:blip r:embed="rId8"/>
                  <a:stretch>
                    <a:fillRect r="-63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08" y="7506265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165129" y="497884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Phỏng vấn.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3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793362" y="1156352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/>
              <p:cNvSpPr/>
              <p:nvPr/>
            </p:nvSpPr>
            <p:spPr>
              <a:xfrm>
                <a:off x="3614010" y="-676908"/>
                <a:ext cx="13742489" cy="4350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hàm số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𝒙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𝒙</m:t>
                                </m:r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𝟏</m:t>
                                </m:r>
                              </m:den>
                            </m:f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ế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𝒖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𝒙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/>
                              </a:rPr>
                              <m:t>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</m:e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𝒂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     </m:t>
                            </m:r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ế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𝒖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𝒙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𝟏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Hàm</a:t>
                </a:r>
                <a:r>
                  <a:rPr kumimoji="0" lang="en-US" sz="4400" b="1" i="0" u="none" strike="noStrike" kern="1200" cap="none" spc="0" normalizeH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kumimoji="0" lang="en-US" sz="4400" b="1" i="0" u="none" strike="noStrike" kern="1200" cap="none" spc="0" normalizeH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tục tại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kumimoji="0" lang="en-US" sz="4400" b="1" i="0" u="none" strike="noStrike" kern="1200" cap="none" spc="0" normalizeH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khi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010" y="-676908"/>
                <a:ext cx="13742489" cy="4350550"/>
              </a:xfrm>
              <a:prstGeom prst="rect">
                <a:avLst/>
              </a:prstGeom>
              <a:blipFill>
                <a:blip r:embed="rId4"/>
                <a:stretch>
                  <a:fillRect l="-1819" r="-1775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1828800" y="4937888"/>
            <a:ext cx="5907924" cy="1868852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99464" y="4305363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14551" y="3968061"/>
              <a:ext cx="2831158" cy="1634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287000" y="4939953"/>
            <a:ext cx="5907924" cy="1868852"/>
            <a:chOff x="9033550" y="3558071"/>
            <a:chExt cx="8225750" cy="270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558071"/>
              <a:ext cx="7584324" cy="2700655"/>
              <a:chOff x="0" y="0"/>
              <a:chExt cx="1997518" cy="7112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378376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416726" y="3979557"/>
              <a:ext cx="2100823" cy="1634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3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828800" y="7595483"/>
            <a:ext cx="5907924" cy="1868852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361332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423956" y="6984566"/>
              <a:ext cx="3537260" cy="1601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4400" b="1" i="0" u="none" strike="noStrike" kern="1200" cap="none" spc="0" normalizeH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- 1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287000" y="7597547"/>
            <a:ext cx="5907924" cy="1868852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361332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536400" y="6975496"/>
              <a:ext cx="2232997" cy="1601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400" b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876" y="474422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853976" y="1091793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5.24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2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956</Words>
  <PresentationFormat>Custom</PresentationFormat>
  <Paragraphs>251</Paragraphs>
  <Slides>39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Cambria Math</vt:lpstr>
      <vt:lpstr>Times New Roman</vt:lpstr>
      <vt:lpstr>Tahoma</vt:lpstr>
      <vt:lpstr>Open Sans</vt:lpstr>
      <vt:lpstr>等线 Light</vt:lpstr>
      <vt:lpstr>Calibri Light</vt:lpstr>
      <vt:lpstr>Calibri</vt:lpstr>
      <vt:lpstr>Wingdings</vt:lpstr>
      <vt:lpstr>Dotum</vt:lpstr>
      <vt:lpstr>Elsie</vt:lpstr>
      <vt:lpstr>Arial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2023-09-20T03:27:12Z</dcterms:modified>
  <dc:identifier>DAFn2dd0_sY</dc:identifier>
</cp:coreProperties>
</file>