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01" r:id="rId2"/>
    <p:sldId id="500" r:id="rId3"/>
    <p:sldId id="278" r:id="rId4"/>
    <p:sldId id="502" r:id="rId5"/>
    <p:sldId id="504" r:id="rId6"/>
    <p:sldId id="503" r:id="rId7"/>
    <p:sldId id="506" r:id="rId8"/>
    <p:sldId id="505" r:id="rId9"/>
    <p:sldId id="507" r:id="rId10"/>
    <p:sldId id="509" r:id="rId11"/>
    <p:sldId id="510" r:id="rId12"/>
    <p:sldId id="508" r:id="rId13"/>
    <p:sldId id="511" r:id="rId14"/>
    <p:sldId id="261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97768" y="155985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20445" y="244576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1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ÔN TẬP CH</a:t>
            </a:r>
            <a:r>
              <a:rPr lang="vi-VN" sz="88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8800" b="1" dirty="0">
                <a:solidFill>
                  <a:srgbClr val="3333FF"/>
                </a:solidFill>
                <a:latin typeface="More Sugar"/>
              </a:rPr>
              <a:t>ƠNG I 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4832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b="1" dirty="0"/>
                  <a:t>            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	</a:t>
                </a:r>
                <a:r>
                  <a:rPr lang="en-US" b="1" dirty="0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Đáp</a:t>
                </a:r>
                <a:r>
                  <a:rPr lang="en-US" dirty="0"/>
                  <a:t> </a:t>
                </a:r>
                <a:r>
                  <a:rPr lang="en-US" dirty="0" err="1"/>
                  <a:t>án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B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00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400"/>
                      <m:t>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thắng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21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sz="3600" dirty="0"/>
                  <a:t>Cho </a:t>
                </a:r>
                <a:r>
                  <a:rPr lang="en-US" sz="3600" dirty="0" err="1"/>
                  <a:t>hàm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/>
                  <a:t>. </a:t>
                </a:r>
                <a:r>
                  <a:rPr lang="en-US" sz="3600" dirty="0" err="1"/>
                  <a:t>Trong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khắng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định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sau</a:t>
                </a:r>
                <a:r>
                  <a:rPr lang="en-US" sz="3600" dirty="0"/>
                  <a:t>, </a:t>
                </a:r>
                <a:r>
                  <a:rPr lang="en-US" sz="3600" dirty="0" err="1"/>
                  <a:t>khắng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định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nào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đúng</a:t>
                </a:r>
                <a:r>
                  <a:rPr lang="en-US" sz="3600" dirty="0"/>
                  <a:t>?</a:t>
                </a:r>
                <a:br>
                  <a:rPr lang="en-US" sz="3600" dirty="0"/>
                </a:br>
                <a:r>
                  <a:rPr lang="en-US" sz="3600" dirty="0"/>
                  <a:t>A. </a:t>
                </a:r>
                <a:r>
                  <a:rPr lang="en-US" sz="3600" dirty="0" err="1"/>
                  <a:t>Hàm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đồng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biến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trên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∞;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và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nghịch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biến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trên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4;+∞)</m:t>
                    </m:r>
                  </m:oMath>
                </a14:m>
                <a:r>
                  <a:rPr lang="en-US" sz="3600" dirty="0"/>
                  <a:t>.</a:t>
                </a:r>
                <a:br>
                  <a:rPr lang="en-US" sz="3600" dirty="0"/>
                </a:br>
                <a:r>
                  <a:rPr lang="en-US" sz="3600" dirty="0"/>
                  <a:t>B. </a:t>
                </a:r>
                <a:r>
                  <a:rPr lang="en-US" sz="3600" dirty="0" err="1"/>
                  <a:t>Hàm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đồng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biến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trên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∞;4)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và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(4;+∞)</m:t>
                    </m:r>
                  </m:oMath>
                </a14:m>
                <a:r>
                  <a:rPr lang="en-US" sz="3600" dirty="0"/>
                  <a:t>.</a:t>
                </a:r>
                <a:br>
                  <a:rPr lang="en-US" sz="3600" dirty="0"/>
                </a:br>
                <a:r>
                  <a:rPr lang="en-US" sz="3600" dirty="0"/>
                  <a:t>C. </a:t>
                </a:r>
                <a:r>
                  <a:rPr lang="en-US" sz="3600" dirty="0" err="1"/>
                  <a:t>Hàm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nghịch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biến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trên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∞;4)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và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(4;+∞)</m:t>
                    </m:r>
                  </m:oMath>
                </a14:m>
                <a:r>
                  <a:rPr lang="en-US" sz="3600" dirty="0"/>
                  <a:t>.</a:t>
                </a:r>
                <a:br>
                  <a:rPr lang="en-US" sz="3600" dirty="0"/>
                </a:br>
                <a:r>
                  <a:rPr lang="en-US" sz="3600" dirty="0"/>
                  <a:t>D. </a:t>
                </a:r>
                <a:r>
                  <a:rPr lang="en-US" sz="3600" dirty="0" err="1"/>
                  <a:t>Hàm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nghịch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biến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trên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∞;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và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4;+∞)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981" r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47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3600" dirty="0"/>
                  <a:t>Lời </a:t>
                </a:r>
                <a:r>
                  <a:rPr lang="en-US" sz="3600" dirty="0" err="1"/>
                  <a:t>giải</a:t>
                </a:r>
                <a:endParaRPr lang="en-US" sz="3600" dirty="0"/>
              </a:p>
              <a:p>
                <a:pPr>
                  <a:lnSpc>
                    <a:spcPct val="160000"/>
                  </a:lnSpc>
                </a:pPr>
                <a:r>
                  <a:rPr lang="en-US" sz="3600" dirty="0" err="1"/>
                  <a:t>Đáp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án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đúng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3600" dirty="0"/>
              </a:p>
              <a:p>
                <a:pPr>
                  <a:lnSpc>
                    <a:spcPct val="160000"/>
                  </a:lnSpc>
                </a:pPr>
                <a:r>
                  <a:rPr lang="en-US" sz="3600" dirty="0" err="1"/>
                  <a:t>Xét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hàm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600" dirty="0" err="1"/>
                  <a:t>Tập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xác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định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∖{4}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600" dirty="0" err="1"/>
                  <a:t>Đạo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hàm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. Vi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với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mọi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≠4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nên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hàm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nghịch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biến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trên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mỗi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khoảng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∞;4)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và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(4</m:t>
                    </m:r>
                  </m:oMath>
                </a14:m>
                <a:r>
                  <a:rPr lang="en-US" sz="3600" dirty="0"/>
                  <a:t>;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+∞)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981" r="-517" b="-50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72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DE2BF878-BAEB-43F4-85E5-895A6F6C50EC}"/>
              </a:ext>
            </a:extLst>
          </p:cNvPr>
          <p:cNvSpPr/>
          <p:nvPr/>
        </p:nvSpPr>
        <p:spPr>
          <a:xfrm rot="-1135901">
            <a:off x="4328699" y="120592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0F4AE705-4D80-46F2-8711-864FAC92F603}"/>
              </a:ext>
            </a:extLst>
          </p:cNvPr>
          <p:cNvSpPr/>
          <p:nvPr/>
        </p:nvSpPr>
        <p:spPr>
          <a:xfrm rot="813216">
            <a:off x="4808874" y="141660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6A7AB35-40ED-46A5-9AFE-F2621DB00852}"/>
              </a:ext>
            </a:extLst>
          </p:cNvPr>
          <p:cNvSpPr/>
          <p:nvPr/>
        </p:nvSpPr>
        <p:spPr>
          <a:xfrm rot="-1135901">
            <a:off x="7157257" y="481570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AAFC04F6-C982-415D-B4C0-0EFCB142D946}"/>
              </a:ext>
            </a:extLst>
          </p:cNvPr>
          <p:cNvSpPr/>
          <p:nvPr/>
        </p:nvSpPr>
        <p:spPr>
          <a:xfrm rot="813216">
            <a:off x="7637432" y="502638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93D2D33-D695-8982-FEC6-4ED12077483B}"/>
              </a:ext>
            </a:extLst>
          </p:cNvPr>
          <p:cNvSpPr txBox="1"/>
          <p:nvPr/>
        </p:nvSpPr>
        <p:spPr>
          <a:xfrm>
            <a:off x="2933628" y="3494827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E5C221-F9AE-445F-97A9-16E8B7BA1BB7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4C92A5E8-BB68-4E0E-9AD8-0FF2C7E40398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B75D6185-258F-49A8-9628-E3EB1563581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E1B0BDEF-C19F-49D3-81B3-77B6F4397BDB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BD4497F7-2A37-4329-8939-31D35CBC8001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78AA74E1-5CA0-4898-96FB-4B84921B6C38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27F399BA-8D6C-4A5A-BD50-2E7A9D74B3B0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62749BC6-0F5A-47E8-910A-E67305E0CBA2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5C22D0D3-2849-4A6A-8FC3-14185DE230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25ADEA92-83CC-4FA0-A9B7-F45DAB52259E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43CA7D5A-E17D-400C-BCC2-B6B2E285E0F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80D46413-FBD3-424D-94C1-A4CA3C80B1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A18955B7-6C83-4464-BBDE-5637D208FB7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6469794E-899C-40D4-9F8B-FB2CB2EBEBF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310092FD-4D30-4359-98C3-0A9C9B42CD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EB6DB73D-E8D1-45FA-9596-D2EF57D5FB2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8D64E854-F5A5-4DDD-B8F9-5201E963EA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DA0AF2C-2446-4FEF-BE84-231546ABC46A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2C344726-703A-4EA3-B2A6-813E53BFFC07}"/>
              </a:ext>
            </a:extLst>
          </p:cNvPr>
          <p:cNvSpPr txBox="1">
            <a:spLocks/>
          </p:cNvSpPr>
          <p:nvPr/>
        </p:nvSpPr>
        <p:spPr>
          <a:xfrm>
            <a:off x="4934541" y="1976220"/>
            <a:ext cx="6584544" cy="130155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en-US" sz="2400" b="1" dirty="0"/>
              <a:t> LÀM BÀI TẬP SGK (PHẦN 1)</a:t>
            </a:r>
            <a:endParaRPr lang="en-US" sz="28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7A4F304-11C4-4083-AE7B-9236E667C101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y = f(x)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1.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y = f(x)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             A. </a:t>
            </a:r>
            <a:r>
              <a:rPr lang="en-US" sz="2400" dirty="0"/>
              <a:t>(5; + ∞).	</a:t>
            </a:r>
            <a:r>
              <a:rPr lang="en-US" sz="2400" b="1" dirty="0"/>
              <a:t>B. </a:t>
            </a:r>
            <a:r>
              <a:rPr lang="en-US" sz="2400" dirty="0"/>
              <a:t>(3; 5).	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	    C. </a:t>
            </a:r>
            <a:r>
              <a:rPr lang="en-US" sz="2400" dirty="0"/>
              <a:t>(0; 5).               </a:t>
            </a:r>
            <a:r>
              <a:rPr lang="en-US" sz="2400" b="1" dirty="0"/>
              <a:t>D. </a:t>
            </a:r>
            <a:r>
              <a:rPr lang="en-US" sz="2400" dirty="0"/>
              <a:t>(3; + ∞).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 err="1"/>
              <a:t>Đáp</a:t>
            </a:r>
            <a:r>
              <a:rPr lang="en-US" sz="2400" b="1" dirty="0"/>
              <a:t> </a:t>
            </a:r>
            <a:r>
              <a:rPr lang="en-US" sz="2400" b="1" dirty="0" err="1"/>
              <a:t>án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: A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Lời </a:t>
            </a:r>
            <a:r>
              <a:rPr lang="en-US" sz="2400" b="1" dirty="0" err="1"/>
              <a:t>giải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1, ta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(5; + ∞),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qua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7301-2C9D-4FC8-8F95-7D6658DA82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2235" y="1234267"/>
            <a:ext cx="3009524" cy="3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/>
              <a:t>Cho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y = f(x)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1.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đạt</a:t>
            </a:r>
            <a:r>
              <a:rPr lang="en-US" sz="2600" dirty="0"/>
              <a:t> </a:t>
            </a:r>
            <a:r>
              <a:rPr lang="en-US" sz="2600" dirty="0" err="1"/>
              <a:t>cực</a:t>
            </a:r>
            <a:r>
              <a:rPr lang="en-US" sz="2600" dirty="0"/>
              <a:t> </a:t>
            </a:r>
            <a:r>
              <a:rPr lang="en-US" sz="2600" dirty="0" err="1"/>
              <a:t>đại</a:t>
            </a:r>
            <a:r>
              <a:rPr lang="en-US" sz="2600" dirty="0"/>
              <a:t> </a:t>
            </a:r>
            <a:r>
              <a:rPr lang="en-US" sz="2600" dirty="0" err="1"/>
              <a:t>tại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/>
              <a:t>A. </a:t>
            </a:r>
            <a:r>
              <a:rPr lang="en-US" sz="2600" dirty="0"/>
              <a:t>x = 0.		</a:t>
            </a:r>
            <a:r>
              <a:rPr lang="en-US" sz="2600" b="1" dirty="0"/>
              <a:t>B. </a:t>
            </a:r>
            <a:r>
              <a:rPr lang="en-US" sz="2600" dirty="0"/>
              <a:t>x = 3.	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C. </a:t>
            </a:r>
            <a:r>
              <a:rPr lang="en-US" sz="2600" dirty="0"/>
              <a:t>x = 4.		</a:t>
            </a:r>
            <a:r>
              <a:rPr lang="en-US" sz="2600" b="1" dirty="0"/>
              <a:t>D. </a:t>
            </a:r>
            <a:r>
              <a:rPr lang="en-US" sz="2600" dirty="0"/>
              <a:t>x = 5.</a:t>
            </a:r>
          </a:p>
          <a:p>
            <a:pPr algn="ctr">
              <a:lnSpc>
                <a:spcPct val="150000"/>
              </a:lnSpc>
            </a:pPr>
            <a:r>
              <a:rPr lang="en-US" sz="2600" b="1" dirty="0"/>
              <a:t>Lời </a:t>
            </a:r>
            <a:r>
              <a:rPr lang="en-US" sz="2600" b="1" dirty="0" err="1"/>
              <a:t>giải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 err="1"/>
              <a:t>Đáp</a:t>
            </a:r>
            <a:r>
              <a:rPr lang="en-US" sz="2600" b="1" dirty="0"/>
              <a:t> </a:t>
            </a:r>
            <a:r>
              <a:rPr lang="en-US" sz="2600" b="1" dirty="0" err="1"/>
              <a:t>án</a:t>
            </a:r>
            <a:r>
              <a:rPr lang="en-US" sz="2600" b="1" dirty="0"/>
              <a:t> </a:t>
            </a:r>
            <a:r>
              <a:rPr lang="en-US" sz="2600" b="1" dirty="0" err="1"/>
              <a:t>đúng</a:t>
            </a:r>
            <a:r>
              <a:rPr lang="en-US" sz="2600" b="1" dirty="0"/>
              <a:t> </a:t>
            </a:r>
            <a:r>
              <a:rPr lang="en-US" sz="2600" b="1" dirty="0" err="1"/>
              <a:t>là</a:t>
            </a:r>
            <a:r>
              <a:rPr lang="en-US" sz="2600" b="1" dirty="0"/>
              <a:t>: B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Quan </a:t>
            </a:r>
            <a:r>
              <a:rPr lang="en-US" sz="2600" dirty="0" err="1"/>
              <a:t>sát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1, ta </a:t>
            </a:r>
            <a:r>
              <a:rPr lang="en-US" sz="2600" dirty="0" err="1"/>
              <a:t>thấy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khoảng</a:t>
            </a:r>
            <a:r>
              <a:rPr lang="en-US" sz="2600" dirty="0"/>
              <a:t> (0; 3),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lên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trái</a:t>
            </a:r>
            <a:r>
              <a:rPr lang="en-US" sz="2600" dirty="0"/>
              <a:t> qua </a:t>
            </a:r>
            <a:r>
              <a:rPr lang="en-US" sz="2600" dirty="0" err="1"/>
              <a:t>phải</a:t>
            </a:r>
            <a:r>
              <a:rPr lang="en-US" sz="2600" dirty="0"/>
              <a:t> </a:t>
            </a:r>
            <a:r>
              <a:rPr lang="en-US" sz="2600" dirty="0" err="1"/>
              <a:t>nên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đồng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khoảng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, </a:t>
            </a:r>
            <a:r>
              <a:rPr lang="en-US" sz="2600" dirty="0" err="1"/>
              <a:t>suy</a:t>
            </a:r>
            <a:r>
              <a:rPr lang="en-US" sz="2600" dirty="0"/>
              <a:t> ra y' &gt; 0 </a:t>
            </a:r>
            <a:r>
              <a:rPr lang="en-US" sz="2600" dirty="0" err="1"/>
              <a:t>với</a:t>
            </a:r>
            <a:r>
              <a:rPr lang="en-US" sz="2600" dirty="0"/>
              <a:t> x ∈ (0; 3);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khoảng</a:t>
            </a:r>
            <a:r>
              <a:rPr lang="en-US" sz="2600" dirty="0"/>
              <a:t> (3; 5)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xuống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trái</a:t>
            </a:r>
            <a:r>
              <a:rPr lang="en-US" sz="2600" dirty="0"/>
              <a:t> qua </a:t>
            </a:r>
            <a:r>
              <a:rPr lang="en-US" sz="2600" dirty="0" err="1"/>
              <a:t>phải</a:t>
            </a:r>
            <a:r>
              <a:rPr lang="en-US" sz="2600" dirty="0"/>
              <a:t> </a:t>
            </a:r>
            <a:r>
              <a:rPr lang="en-US" sz="2600" dirty="0" err="1"/>
              <a:t>nên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nghịch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khoảng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, </a:t>
            </a:r>
            <a:r>
              <a:rPr lang="en-US" sz="2600" dirty="0" err="1"/>
              <a:t>suy</a:t>
            </a:r>
            <a:r>
              <a:rPr lang="en-US" sz="2600" dirty="0"/>
              <a:t> ra y</a:t>
            </a:r>
            <a:r>
              <a:rPr lang="en-US" sz="2600" i="1" dirty="0"/>
              <a:t>'</a:t>
            </a:r>
            <a:r>
              <a:rPr lang="en-US" sz="2600" dirty="0"/>
              <a:t> &lt; 0 </a:t>
            </a:r>
            <a:r>
              <a:rPr lang="en-US" sz="2600" dirty="0" err="1"/>
              <a:t>với</a:t>
            </a:r>
            <a:r>
              <a:rPr lang="en-US" sz="2600" dirty="0"/>
              <a:t> x ∈ (3; 5), </a:t>
            </a:r>
            <a:r>
              <a:rPr lang="en-US" sz="2600" dirty="0" err="1"/>
              <a:t>vậy</a:t>
            </a:r>
            <a:r>
              <a:rPr lang="en-US" sz="2600" dirty="0"/>
              <a:t> </a:t>
            </a:r>
            <a:r>
              <a:rPr lang="en-US" sz="2600" dirty="0" err="1"/>
              <a:t>tại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x = 3, </a:t>
            </a:r>
            <a:r>
              <a:rPr lang="en-US" sz="2600" dirty="0" err="1"/>
              <a:t>đạo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y</a:t>
            </a:r>
            <a:r>
              <a:rPr lang="en-US" sz="2600" i="1" dirty="0"/>
              <a:t>' </a:t>
            </a:r>
            <a:r>
              <a:rPr lang="en-US" sz="2600" dirty="0" err="1"/>
              <a:t>đổi</a:t>
            </a:r>
            <a:r>
              <a:rPr lang="en-US" sz="2600" dirty="0"/>
              <a:t> </a:t>
            </a:r>
            <a:r>
              <a:rPr lang="en-US" sz="2600" dirty="0" err="1"/>
              <a:t>dấu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dương</a:t>
            </a:r>
            <a:r>
              <a:rPr lang="en-US" sz="2600" dirty="0"/>
              <a:t> sang </a:t>
            </a:r>
            <a:r>
              <a:rPr lang="en-US" sz="2600" dirty="0" err="1"/>
              <a:t>âm</a:t>
            </a:r>
            <a:r>
              <a:rPr lang="en-US" sz="2600" dirty="0"/>
              <a:t> </a:t>
            </a:r>
            <a:r>
              <a:rPr lang="en-US" sz="2600" dirty="0" err="1"/>
              <a:t>nên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đạt</a:t>
            </a:r>
            <a:r>
              <a:rPr lang="en-US" sz="2600" dirty="0"/>
              <a:t> </a:t>
            </a:r>
            <a:r>
              <a:rPr lang="en-US" sz="2600" dirty="0" err="1"/>
              <a:t>cực</a:t>
            </a:r>
            <a:r>
              <a:rPr lang="en-US" sz="2600" dirty="0"/>
              <a:t> </a:t>
            </a:r>
            <a:r>
              <a:rPr lang="en-US" sz="2600" dirty="0" err="1"/>
              <a:t>đại</a:t>
            </a:r>
            <a:r>
              <a:rPr lang="en-US" sz="2600" dirty="0"/>
              <a:t> </a:t>
            </a:r>
            <a:r>
              <a:rPr lang="en-US" sz="2600" dirty="0" err="1"/>
              <a:t>tại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x = 3.</a:t>
            </a:r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A29DA-5347-4F4E-BBFA-40DE802305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799" y="815512"/>
            <a:ext cx="3009524" cy="3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0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khắng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, </a:t>
                </a:r>
                <a:r>
                  <a:rPr lang="en-US" dirty="0" err="1"/>
                  <a:t>khắng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?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b="1" dirty="0"/>
                  <a:t>A.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tiếu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tiểu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b="1" dirty="0"/>
                  <a:t>B.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tiếu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tiếu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b="1" dirty="0"/>
                  <a:t>C.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tiếu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tiếu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b="1" dirty="0"/>
                  <a:t>D.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tiếu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tiếu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Đáp</a:t>
                </a:r>
                <a:r>
                  <a:rPr lang="en-US" dirty="0"/>
                  <a:t> </a:t>
                </a:r>
                <a:r>
                  <a:rPr lang="en-US" dirty="0" err="1"/>
                  <a:t>án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B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54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Đạo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endParaRPr lang="en-US" sz="2400" dirty="0"/>
              </a:p>
              <a:p>
                <a:pPr>
                  <a:lnSpc>
                    <a:spcPct val="160000"/>
                  </a:lnSpc>
                </a:pPr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x = 5,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y = 6.</a:t>
                </a:r>
              </a:p>
              <a:p>
                <a:pPr>
                  <a:lnSpc>
                    <a:spcPct val="17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59A4D21-3669-4CA7-9AA3-87D4897273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494" y="3840480"/>
            <a:ext cx="6630451" cy="20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4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300" dirty="0" err="1"/>
              <a:t>Đạo</a:t>
            </a:r>
            <a:r>
              <a:rPr lang="en-US" sz="2300" dirty="0"/>
              <a:t> </a:t>
            </a:r>
            <a:r>
              <a:rPr lang="en-US" sz="2300" dirty="0" err="1"/>
              <a:t>hàm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hàm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y = f(x) </a:t>
            </a:r>
            <a:r>
              <a:rPr lang="en-US" sz="2300" dirty="0" err="1"/>
              <a:t>là</a:t>
            </a:r>
            <a:r>
              <a:rPr lang="en-US" sz="2300" dirty="0"/>
              <a:t> </a:t>
            </a:r>
            <a:r>
              <a:rPr lang="en-US" sz="2300" dirty="0" err="1"/>
              <a:t>hàm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đồ</a:t>
            </a:r>
            <a:r>
              <a:rPr lang="en-US" sz="2300" dirty="0"/>
              <a:t> </a:t>
            </a:r>
            <a:r>
              <a:rPr lang="en-US" sz="2300" dirty="0" err="1"/>
              <a:t>thị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Hình</a:t>
            </a:r>
            <a:r>
              <a:rPr lang="en-US" sz="2300" dirty="0"/>
              <a:t> 2. </a:t>
            </a:r>
            <a:r>
              <a:rPr lang="en-US" sz="2300" dirty="0" err="1"/>
              <a:t>Hàm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y = f(x) </a:t>
            </a:r>
            <a:r>
              <a:rPr lang="en-US" sz="2300" dirty="0" err="1"/>
              <a:t>nghịch</a:t>
            </a:r>
            <a:r>
              <a:rPr lang="en-US" sz="2300" dirty="0"/>
              <a:t> </a:t>
            </a:r>
            <a:r>
              <a:rPr lang="en-US" sz="2300" dirty="0" err="1"/>
              <a:t>biến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khoảng</a:t>
            </a:r>
            <a:endParaRPr lang="en-US" sz="2300" dirty="0"/>
          </a:p>
          <a:p>
            <a:pPr>
              <a:lnSpc>
                <a:spcPct val="150000"/>
              </a:lnSpc>
            </a:pPr>
            <a:r>
              <a:rPr lang="en-US" sz="2300" b="1" dirty="0"/>
              <a:t>     A. </a:t>
            </a:r>
            <a:r>
              <a:rPr lang="en-US" sz="2300" dirty="0"/>
              <a:t>(– 1; 3).	</a:t>
            </a:r>
            <a:r>
              <a:rPr lang="en-US" sz="2300" b="1" dirty="0"/>
              <a:t>B. </a:t>
            </a:r>
            <a:r>
              <a:rPr lang="en-US" sz="2300" dirty="0"/>
              <a:t>(– 3; 1).	</a:t>
            </a:r>
          </a:p>
          <a:p>
            <a:pPr>
              <a:lnSpc>
                <a:spcPct val="150000"/>
              </a:lnSpc>
            </a:pPr>
            <a:r>
              <a:rPr lang="en-US" sz="2300" b="1" dirty="0"/>
              <a:t>     C. </a:t>
            </a:r>
            <a:r>
              <a:rPr lang="en-US" sz="2300" dirty="0"/>
              <a:t>(1; 5).	             </a:t>
            </a:r>
            <a:r>
              <a:rPr lang="en-US" sz="2300" b="1" dirty="0"/>
              <a:t>D. </a:t>
            </a:r>
            <a:r>
              <a:rPr lang="en-US" sz="2300" dirty="0"/>
              <a:t>(3; + ∞).</a:t>
            </a:r>
          </a:p>
          <a:p>
            <a:pPr algn="ctr">
              <a:lnSpc>
                <a:spcPct val="150000"/>
              </a:lnSpc>
            </a:pPr>
            <a:r>
              <a:rPr lang="en-US" sz="2300" b="1" dirty="0"/>
              <a:t>Lời </a:t>
            </a:r>
            <a:r>
              <a:rPr lang="en-US" sz="2300" b="1" dirty="0" err="1"/>
              <a:t>giải</a:t>
            </a:r>
            <a:endParaRPr lang="en-US" sz="2300" dirty="0"/>
          </a:p>
          <a:p>
            <a:pPr>
              <a:lnSpc>
                <a:spcPct val="150000"/>
              </a:lnSpc>
            </a:pPr>
            <a:r>
              <a:rPr lang="en-US" sz="2300" b="1" dirty="0" err="1"/>
              <a:t>Đáp</a:t>
            </a:r>
            <a:r>
              <a:rPr lang="en-US" sz="2300" b="1" dirty="0"/>
              <a:t> </a:t>
            </a:r>
            <a:r>
              <a:rPr lang="en-US" sz="2300" b="1" dirty="0" err="1"/>
              <a:t>án</a:t>
            </a:r>
            <a:r>
              <a:rPr lang="en-US" sz="2300" b="1" dirty="0"/>
              <a:t> </a:t>
            </a:r>
            <a:r>
              <a:rPr lang="en-US" sz="2300" b="1" dirty="0" err="1"/>
              <a:t>đúng</a:t>
            </a:r>
            <a:r>
              <a:rPr lang="en-US" sz="2300" b="1" dirty="0"/>
              <a:t> </a:t>
            </a:r>
            <a:r>
              <a:rPr lang="en-US" sz="2300" b="1" dirty="0" err="1"/>
              <a:t>là</a:t>
            </a:r>
            <a:r>
              <a:rPr lang="en-US" sz="2300" b="1" dirty="0"/>
              <a:t>: C</a:t>
            </a:r>
            <a:endParaRPr lang="en-US" sz="2300" dirty="0"/>
          </a:p>
          <a:p>
            <a:pPr>
              <a:lnSpc>
                <a:spcPct val="150000"/>
              </a:lnSpc>
            </a:pPr>
            <a:r>
              <a:rPr lang="en-US" sz="2300" dirty="0"/>
              <a:t>Quan </a:t>
            </a:r>
            <a:r>
              <a:rPr lang="en-US" sz="2300" dirty="0" err="1"/>
              <a:t>sát</a:t>
            </a:r>
            <a:r>
              <a:rPr lang="en-US" sz="2300" dirty="0"/>
              <a:t> </a:t>
            </a:r>
            <a:r>
              <a:rPr lang="en-US" sz="2300" dirty="0" err="1"/>
              <a:t>Hình</a:t>
            </a:r>
            <a:r>
              <a:rPr lang="en-US" sz="2300" dirty="0"/>
              <a:t> 2, ta </a:t>
            </a:r>
            <a:r>
              <a:rPr lang="en-US" sz="2300" dirty="0" err="1"/>
              <a:t>thấy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khoảng</a:t>
            </a:r>
            <a:r>
              <a:rPr lang="en-US" sz="2300" dirty="0"/>
              <a:t> (1; 5), </a:t>
            </a:r>
            <a:r>
              <a:rPr lang="en-US" sz="2300" dirty="0" err="1"/>
              <a:t>đồ</a:t>
            </a:r>
            <a:r>
              <a:rPr lang="en-US" sz="2300" dirty="0"/>
              <a:t> </a:t>
            </a:r>
            <a:r>
              <a:rPr lang="en-US" sz="2300" dirty="0" err="1"/>
              <a:t>thị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hàm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f</a:t>
            </a:r>
            <a:r>
              <a:rPr lang="en-US" sz="2300" i="1" dirty="0"/>
              <a:t>'</a:t>
            </a:r>
            <a:r>
              <a:rPr lang="en-US" sz="2300" dirty="0"/>
              <a:t>(x) </a:t>
            </a:r>
            <a:r>
              <a:rPr lang="en-US" sz="2300" dirty="0" err="1"/>
              <a:t>nằm</a:t>
            </a:r>
            <a:r>
              <a:rPr lang="en-US" sz="2300" dirty="0"/>
              <a:t> </a:t>
            </a:r>
            <a:r>
              <a:rPr lang="en-US" sz="2300" dirty="0" err="1"/>
              <a:t>phía</a:t>
            </a:r>
            <a:r>
              <a:rPr lang="en-US" sz="2300" dirty="0"/>
              <a:t> </a:t>
            </a:r>
            <a:r>
              <a:rPr lang="en-US" sz="2300" dirty="0" err="1"/>
              <a:t>dưới</a:t>
            </a:r>
            <a:r>
              <a:rPr lang="en-US" sz="2300" dirty="0"/>
              <a:t> </a:t>
            </a:r>
            <a:r>
              <a:rPr lang="en-US" sz="2300" dirty="0" err="1"/>
              <a:t>trục</a:t>
            </a:r>
            <a:r>
              <a:rPr lang="en-US" sz="2300" dirty="0"/>
              <a:t> Ox, do </a:t>
            </a:r>
            <a:r>
              <a:rPr lang="en-US" sz="2300" dirty="0" err="1"/>
              <a:t>đó</a:t>
            </a:r>
            <a:r>
              <a:rPr lang="en-US" sz="2300" dirty="0"/>
              <a:t> f</a:t>
            </a:r>
            <a:r>
              <a:rPr lang="en-US" sz="2300" i="1" dirty="0"/>
              <a:t>'</a:t>
            </a:r>
            <a:r>
              <a:rPr lang="en-US" sz="2300" dirty="0"/>
              <a:t>(x) &lt; 0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mọi</a:t>
            </a:r>
            <a:r>
              <a:rPr lang="en-US" sz="2300" dirty="0"/>
              <a:t> x ∈ (1; 5), </a:t>
            </a:r>
            <a:r>
              <a:rPr lang="en-US" sz="2300" dirty="0" err="1"/>
              <a:t>vậy</a:t>
            </a:r>
            <a:r>
              <a:rPr lang="en-US" sz="2300" dirty="0"/>
              <a:t> </a:t>
            </a:r>
            <a:r>
              <a:rPr lang="en-US" sz="2300" dirty="0" err="1"/>
              <a:t>hàm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y = f(x) </a:t>
            </a:r>
            <a:r>
              <a:rPr lang="en-US" sz="2300" dirty="0" err="1"/>
              <a:t>nghịch</a:t>
            </a:r>
            <a:r>
              <a:rPr lang="en-US" sz="2300" dirty="0"/>
              <a:t> </a:t>
            </a:r>
            <a:r>
              <a:rPr lang="en-US" sz="2300" dirty="0" err="1"/>
              <a:t>biến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khoảng</a:t>
            </a:r>
            <a:r>
              <a:rPr lang="en-US" sz="2300" dirty="0"/>
              <a:t> (1; 5).</a:t>
            </a:r>
          </a:p>
          <a:p>
            <a:pPr>
              <a:lnSpc>
                <a:spcPct val="17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BDDB2-E4C4-4294-8826-11FD1AA86A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4025" y="1285776"/>
            <a:ext cx="3552381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8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nhó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b="1" dirty="0"/>
                  <a:t>             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en-US" dirty="0"/>
                  <a:t>.	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.		</a:t>
                </a:r>
                <a:r>
                  <a:rPr lang="en-US" b="1" dirty="0"/>
                  <a:t>D. </a:t>
                </a:r>
                <a:r>
                  <a:rPr lang="en-US" dirty="0"/>
                  <a:t>0.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Đáp</a:t>
                </a:r>
                <a:r>
                  <a:rPr lang="en-US" dirty="0"/>
                  <a:t> </a:t>
                </a:r>
                <a:r>
                  <a:rPr lang="en-US" dirty="0" err="1"/>
                  <a:t>án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C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38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xiên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.	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	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.	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 </a:t>
                </a:r>
              </a:p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Đáp</a:t>
                </a:r>
                <a:r>
                  <a:rPr lang="en-US" dirty="0"/>
                  <a:t> </a:t>
                </a:r>
                <a:r>
                  <a:rPr lang="en-US" dirty="0" err="1"/>
                  <a:t>án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A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xiên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10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97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1268</Words>
  <Application>Microsoft Office PowerPoint</Application>
  <PresentationFormat>Widescreen</PresentationFormat>
  <Paragraphs>132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2024-11-18T01:43:27Z</dcterms:modified>
</cp:coreProperties>
</file>