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4"/>
  </p:notesMasterIdLst>
  <p:handoutMasterIdLst>
    <p:handoutMasterId r:id="rId35"/>
  </p:handoutMasterIdLst>
  <p:sldIdLst>
    <p:sldId id="350" r:id="rId5"/>
    <p:sldId id="352" r:id="rId6"/>
    <p:sldId id="378" r:id="rId7"/>
    <p:sldId id="361" r:id="rId8"/>
    <p:sldId id="379" r:id="rId9"/>
    <p:sldId id="380" r:id="rId10"/>
    <p:sldId id="381" r:id="rId11"/>
    <p:sldId id="382" r:id="rId12"/>
    <p:sldId id="383" r:id="rId13"/>
    <p:sldId id="384" r:id="rId14"/>
    <p:sldId id="385" r:id="rId15"/>
    <p:sldId id="387" r:id="rId16"/>
    <p:sldId id="386" r:id="rId17"/>
    <p:sldId id="388" r:id="rId18"/>
    <p:sldId id="389" r:id="rId19"/>
    <p:sldId id="390" r:id="rId20"/>
    <p:sldId id="392" r:id="rId21"/>
    <p:sldId id="391" r:id="rId22"/>
    <p:sldId id="393" r:id="rId23"/>
    <p:sldId id="354" r:id="rId24"/>
    <p:sldId id="394" r:id="rId25"/>
    <p:sldId id="395" r:id="rId26"/>
    <p:sldId id="396" r:id="rId27"/>
    <p:sldId id="397" r:id="rId28"/>
    <p:sldId id="398" r:id="rId29"/>
    <p:sldId id="399" r:id="rId30"/>
    <p:sldId id="400" r:id="rId31"/>
    <p:sldId id="401" r:id="rId32"/>
    <p:sldId id="3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5A2"/>
    <a:srgbClr val="F9D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26" autoAdjust="0"/>
  </p:normalViewPr>
  <p:slideViewPr>
    <p:cSldViewPr snapToGrid="0">
      <p:cViewPr varScale="1">
        <p:scale>
          <a:sx n="39" d="100"/>
          <a:sy n="39" d="100"/>
        </p:scale>
        <p:origin x="78" y="6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4/8/2022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April 8, 2022</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April 8, 2022</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April 8, 2022</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840182" y="623456"/>
            <a:ext cx="9018444" cy="3366654"/>
          </a:xfrm>
        </p:spPr>
        <p:txBody>
          <a:bodyPr/>
          <a:lstStyle/>
          <a:p>
            <a:pPr algn="ctr">
              <a:lnSpc>
                <a:spcPct val="100000"/>
              </a:lnSpc>
              <a:spcBef>
                <a:spcPts val="1200"/>
              </a:spcBef>
              <a:spcAft>
                <a:spcPts val="1200"/>
              </a:spcAft>
            </a:pPr>
            <a:r>
              <a:rPr lang="en-US" sz="4000">
                <a:solidFill>
                  <a:schemeClr val="accent6">
                    <a:lumMod val="50000"/>
                  </a:schemeClr>
                </a:solidFill>
                <a:latin typeface="Times New Roman" panose="02020603050405020304" pitchFamily="18" charset="0"/>
                <a:cs typeface="Times New Roman" panose="02020603050405020304" pitchFamily="18" charset="0"/>
              </a:rPr>
              <a:t>CHỦ ĐỀ </a:t>
            </a:r>
            <a:r>
              <a:rPr lang="en-US" sz="4000" smtClean="0">
                <a:solidFill>
                  <a:schemeClr val="accent6">
                    <a:lumMod val="50000"/>
                  </a:schemeClr>
                </a:solidFill>
                <a:latin typeface="Times New Roman" panose="02020603050405020304" pitchFamily="18" charset="0"/>
                <a:cs typeface="Times New Roman" panose="02020603050405020304" pitchFamily="18" charset="0"/>
              </a:rPr>
              <a:t>6</a:t>
            </a:r>
            <a:r>
              <a:rPr lang="en-US" sz="4000">
                <a:solidFill>
                  <a:srgbClr val="FFC000"/>
                </a:solidFill>
                <a:latin typeface="Times New Roman" panose="02020603050405020304" pitchFamily="18" charset="0"/>
                <a:cs typeface="Times New Roman" panose="02020603050405020304" pitchFamily="18" charset="0"/>
              </a:rPr>
              <a:t/>
            </a:r>
            <a:br>
              <a:rPr lang="en-US" sz="4000">
                <a:solidFill>
                  <a:srgbClr val="FFC000"/>
                </a:solidFill>
                <a:latin typeface="Times New Roman" panose="02020603050405020304" pitchFamily="18" charset="0"/>
                <a:cs typeface="Times New Roman" panose="02020603050405020304" pitchFamily="18" charset="0"/>
              </a:rPr>
            </a:br>
            <a:r>
              <a:rPr lang="en-US" sz="4000">
                <a:solidFill>
                  <a:srgbClr val="C00000"/>
                </a:solidFill>
                <a:latin typeface="Times New Roman" panose="02020603050405020304" pitchFamily="18" charset="0"/>
                <a:cs typeface="Times New Roman" panose="02020603050405020304" pitchFamily="18" charset="0"/>
              </a:rPr>
              <a:t>HƯỚNG NGHIỆP VỚI TIN HỌC</a:t>
            </a:r>
            <a:r>
              <a:rPr lang="en-US" sz="4000">
                <a:latin typeface="Times New Roman" panose="02020603050405020304" pitchFamily="18" charset="0"/>
                <a:cs typeface="Times New Roman" panose="02020603050405020304" pitchFamily="18" charset="0"/>
              </a:rPr>
              <a:t/>
            </a:r>
            <a:br>
              <a:rPr lang="en-US" sz="4000">
                <a:latin typeface="Times New Roman" panose="02020603050405020304" pitchFamily="18" charset="0"/>
                <a:cs typeface="Times New Roman" panose="02020603050405020304" pitchFamily="18" charset="0"/>
              </a:rPr>
            </a:br>
            <a:r>
              <a:rPr lang="en-US" sz="4000" smtClean="0">
                <a:latin typeface="Times New Roman" panose="02020603050405020304" pitchFamily="18" charset="0"/>
                <a:cs typeface="Times New Roman" panose="02020603050405020304" pitchFamily="18" charset="0"/>
              </a:rPr>
              <a:t>BÀI 33</a:t>
            </a:r>
            <a:r>
              <a:rPr lang="en-US" sz="4000">
                <a:latin typeface="Times New Roman" panose="02020603050405020304" pitchFamily="18" charset="0"/>
                <a:cs typeface="Times New Roman" panose="02020603050405020304" pitchFamily="18" charset="0"/>
              </a:rPr>
              <a:t/>
            </a:r>
            <a:br>
              <a:rPr lang="en-US" sz="4000">
                <a:latin typeface="Times New Roman" panose="02020603050405020304" pitchFamily="18" charset="0"/>
                <a:cs typeface="Times New Roman" panose="02020603050405020304" pitchFamily="18" charset="0"/>
              </a:rPr>
            </a:br>
            <a:r>
              <a:rPr lang="en-US" sz="4000" smtClean="0">
                <a:solidFill>
                  <a:srgbClr val="0070C0"/>
                </a:solidFill>
                <a:latin typeface="Times New Roman" panose="02020603050405020304" pitchFamily="18" charset="0"/>
                <a:cs typeface="Times New Roman" panose="02020603050405020304" pitchFamily="18" charset="0"/>
              </a:rPr>
              <a:t>NGHỀ </a:t>
            </a:r>
            <a:r>
              <a:rPr lang="en-US" sz="4000">
                <a:solidFill>
                  <a:srgbClr val="0070C0"/>
                </a:solidFill>
                <a:latin typeface="Times New Roman" panose="02020603050405020304" pitchFamily="18" charset="0"/>
                <a:cs typeface="Times New Roman" panose="02020603050405020304" pitchFamily="18" charset="0"/>
              </a:rPr>
              <a:t>THIẾT KẾ </a:t>
            </a:r>
            <a:r>
              <a:rPr lang="en-US" sz="4000" smtClean="0">
                <a:solidFill>
                  <a:srgbClr val="0070C0"/>
                </a:solidFill>
                <a:latin typeface="Times New Roman" panose="02020603050405020304" pitchFamily="18" charset="0"/>
                <a:cs typeface="Times New Roman" panose="02020603050405020304" pitchFamily="18" charset="0"/>
              </a:rPr>
              <a:t>ĐỒ HỌA MÁY TÍNH</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5334000" y="4632681"/>
            <a:ext cx="4258515" cy="438083"/>
          </a:xfrm>
        </p:spPr>
        <p:txBody>
          <a:bodyPr/>
          <a:lstStyle/>
          <a:p>
            <a:pPr algn="ctr"/>
            <a:r>
              <a:rPr lang="en-US" b="1">
                <a:latin typeface="Times New Roman" panose="02020603050405020304" pitchFamily="18" charset="0"/>
                <a:cs typeface="Times New Roman" panose="02020603050405020304" pitchFamily="18" charset="0"/>
              </a:rPr>
              <a:t>GV: Hoàng Thị Thanh Tâm</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3556" y="2394597"/>
            <a:ext cx="10313514" cy="2554545"/>
          </a:xfrm>
          <a:prstGeom prst="rect">
            <a:avLst/>
          </a:prstGeom>
        </p:spPr>
        <p:txBody>
          <a:bodyPr wrap="square">
            <a:spAutoFit/>
          </a:bodyPr>
          <a:lstStyle/>
          <a:p>
            <a:pPr marL="457200" indent="-457200" algn="just">
              <a:spcBef>
                <a:spcPts val="1200"/>
              </a:spcBef>
              <a:spcAft>
                <a:spcPts val="1200"/>
              </a:spcAft>
              <a:buFont typeface="Arial" panose="020B0604020202020204" pitchFamily="34" charset="0"/>
              <a:buChar char="•"/>
            </a:pP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 đồ họa là sáng tạo các thông điệp truyền thông kết hợp giữa hình ảnh, kiểu chữ, màu sắc để truyền tải thông tin đến người xem.</a:t>
            </a:r>
          </a:p>
          <a:p>
            <a:pPr marL="457200" indent="-457200" algn="just">
              <a:spcBef>
                <a:spcPts val="1200"/>
              </a:spcBef>
              <a:spcAft>
                <a:spcPts val="1200"/>
              </a:spcAft>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kế đồ họa đem lại nhiều lợi ích cho mọi người, cho mọi ngành nghề, lĩnh vực.</a:t>
            </a:r>
          </a:p>
        </p:txBody>
      </p:sp>
      <p:sp>
        <p:nvSpPr>
          <p:cNvPr id="9" name="Rectangle 8"/>
          <p:cNvSpPr/>
          <p:nvPr/>
        </p:nvSpPr>
        <p:spPr>
          <a:xfrm>
            <a:off x="1153556" y="1197051"/>
            <a:ext cx="1630575" cy="613245"/>
          </a:xfrm>
          <a:prstGeom prst="rect">
            <a:avLst/>
          </a:prstGeom>
        </p:spPr>
        <p:txBody>
          <a:bodyPr wrap="none">
            <a:spAutoFit/>
          </a:bodyPr>
          <a:lstStyle/>
          <a:p>
            <a:pPr algn="just">
              <a:lnSpc>
                <a:spcPct val="115000"/>
              </a:lnSpc>
            </a:pP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15699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376075" y="941853"/>
            <a:ext cx="5511114" cy="5387876"/>
          </a:xfrm>
          <a:prstGeom prst="cloudCallout">
            <a:avLst>
              <a:gd name="adj1" fmla="val -72102"/>
              <a:gd name="adj2" fmla="val 28723"/>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Hãy chọn một công việc được nêu trong Hình 33.1 liên quan trực tiếp tới thiết kế đồ họa và cho biết thiết kế đồ họa có thể hỗ trợ những gì cho công việc đó?</a:t>
            </a:r>
            <a:endParaRPr lang="en-US" sz="2800">
              <a:solidFill>
                <a:schemeClr val="bg1"/>
              </a:solidFill>
            </a:endParaRPr>
          </a:p>
        </p:txBody>
      </p:sp>
      <p:pic>
        <p:nvPicPr>
          <p:cNvPr id="1026" name="Picture 2" descr="Tại sao chủ đầu tư nên thiết kế nội thất đẹp cho phòng ne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23601" y="227288"/>
            <a:ext cx="1475517" cy="14755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6813227" y="-365837"/>
            <a:ext cx="2568959" cy="3641301"/>
          </a:xfrm>
          <a:prstGeom prst="rect">
            <a:avLst/>
          </a:prstGeom>
          <a:noFill/>
          <a:ln>
            <a:noFill/>
          </a:ln>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14554" t="20833" r="14375" b="22222"/>
          <a:stretch/>
        </p:blipFill>
        <p:spPr bwMode="auto">
          <a:xfrm>
            <a:off x="9218140" y="227288"/>
            <a:ext cx="2940909" cy="2529876"/>
          </a:xfrm>
          <a:prstGeom prst="rect">
            <a:avLst/>
          </a:prstGeom>
          <a:noFill/>
          <a:ln>
            <a:noFill/>
          </a:ln>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0626" y="3271280"/>
            <a:ext cx="2642358" cy="2741685"/>
          </a:xfrm>
          <a:prstGeom prst="rect">
            <a:avLst/>
          </a:prstGeom>
          <a:noFill/>
          <a:ln>
            <a:noFill/>
          </a:ln>
        </p:spPr>
      </p:pic>
      <p:pic>
        <p:nvPicPr>
          <p:cNvPr id="13" name="Picture 12" descr="Icon&#10;&#10;Description automatically generate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0333" y="3335538"/>
            <a:ext cx="2624008" cy="2677427"/>
          </a:xfrm>
          <a:prstGeom prst="rect">
            <a:avLst/>
          </a:prstGeom>
          <a:noFill/>
          <a:ln>
            <a:noFill/>
          </a:ln>
        </p:spPr>
      </p:pic>
      <p:sp>
        <p:nvSpPr>
          <p:cNvPr id="14" name="Rectangle 13"/>
          <p:cNvSpPr/>
          <p:nvPr/>
        </p:nvSpPr>
        <p:spPr>
          <a:xfrm>
            <a:off x="7306975" y="2831297"/>
            <a:ext cx="1569660"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Thợ may </a:t>
            </a:r>
            <a:endParaRPr lang="en-US" sz="2800">
              <a:solidFill>
                <a:srgbClr val="7030A0"/>
              </a:solidFill>
            </a:endParaRPr>
          </a:p>
        </p:txBody>
      </p:sp>
      <p:sp>
        <p:nvSpPr>
          <p:cNvPr id="15" name="Rectangle 14"/>
          <p:cNvSpPr/>
          <p:nvPr/>
        </p:nvSpPr>
        <p:spPr>
          <a:xfrm>
            <a:off x="9757718" y="2757164"/>
            <a:ext cx="2416046"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Phát thanh viên</a:t>
            </a:r>
            <a:endParaRPr lang="en-US" sz="2800">
              <a:solidFill>
                <a:srgbClr val="7030A0"/>
              </a:solidFill>
            </a:endParaRPr>
          </a:p>
        </p:txBody>
      </p:sp>
      <p:sp>
        <p:nvSpPr>
          <p:cNvPr id="16" name="Rectangle 15"/>
          <p:cNvSpPr/>
          <p:nvPr/>
        </p:nvSpPr>
        <p:spPr>
          <a:xfrm>
            <a:off x="7306975" y="6081583"/>
            <a:ext cx="1952779"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Kiến trúc sư</a:t>
            </a:r>
            <a:endParaRPr lang="en-US" sz="2800">
              <a:solidFill>
                <a:srgbClr val="7030A0"/>
              </a:solidFill>
            </a:endParaRPr>
          </a:p>
        </p:txBody>
      </p:sp>
      <p:sp>
        <p:nvSpPr>
          <p:cNvPr id="17" name="Rectangle 16"/>
          <p:cNvSpPr/>
          <p:nvPr/>
        </p:nvSpPr>
        <p:spPr>
          <a:xfrm>
            <a:off x="10251988" y="6068119"/>
            <a:ext cx="1146468"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Thư kí</a:t>
            </a:r>
            <a:endParaRPr lang="en-US" sz="2800">
              <a:solidFill>
                <a:srgbClr val="7030A0"/>
              </a:solidFill>
            </a:endParaRPr>
          </a:p>
        </p:txBody>
      </p:sp>
    </p:spTree>
    <p:extLst>
      <p:ext uri="{BB962C8B-B14F-4D97-AF65-F5344CB8AC3E}">
        <p14:creationId xmlns:p14="http://schemas.microsoft.com/office/powerpoint/2010/main" val="421983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369276" y="1435097"/>
            <a:ext cx="6096000" cy="4076045"/>
          </a:xfrm>
          <a:prstGeom prst="cloudCallout">
            <a:avLst/>
          </a:prstGeom>
        </p:spPr>
        <p:style>
          <a:lnRef idx="2">
            <a:schemeClr val="accent4"/>
          </a:lnRef>
          <a:fillRef idx="1">
            <a:schemeClr val="lt1"/>
          </a:fillRef>
          <a:effectRef idx="0">
            <a:schemeClr val="accent4"/>
          </a:effectRef>
          <a:fontRef idx="minor">
            <a:schemeClr val="dk1"/>
          </a:fontRef>
        </p:style>
        <p:txBody>
          <a:bodyPr>
            <a:spAutoFit/>
          </a:bodyPr>
          <a:lstStyle/>
          <a:p>
            <a:pPr algn="just"/>
            <a:r>
              <a:rPr lang="en-US" sz="2800">
                <a:latin typeface="Times New Roman" panose="02020603050405020304" pitchFamily="18" charset="0"/>
                <a:ea typeface="Times New Roman" panose="02020603050405020304" pitchFamily="18" charset="0"/>
              </a:rPr>
              <a:t>Theo em, để làm người thiết kế đồ họa cần có những kỹ năng nào? Em có thấy bản thân mình phù hợp với nghề đó hay không?</a:t>
            </a:r>
            <a:endParaRPr lang="en-US" sz="2800"/>
          </a:p>
        </p:txBody>
      </p:sp>
    </p:spTree>
    <p:extLst>
      <p:ext uri="{BB962C8B-B14F-4D97-AF65-F5344CB8AC3E}">
        <p14:creationId xmlns:p14="http://schemas.microsoft.com/office/powerpoint/2010/main" val="73978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6077" y="395226"/>
            <a:ext cx="10371438" cy="1179554"/>
          </a:xfrm>
          <a:prstGeom prst="rect">
            <a:avLst/>
          </a:prstGeom>
        </p:spPr>
        <p:txBody>
          <a:bodyPr wrap="square">
            <a:spAutoFit/>
          </a:bodyPr>
          <a:lstStyle/>
          <a:p>
            <a:pPr algn="just">
              <a:lnSpc>
                <a:spcPct val="115000"/>
              </a:lnSpc>
              <a:spcAft>
                <a:spcPts val="0"/>
              </a:spcAft>
            </a:pPr>
            <a:r>
              <a:rPr lang="en-US" sz="32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KIẾN THỨC, KỸ NĂNG CẦN CÓ CỦA NGƯỜI THIẾT KẾ ĐỒ HỌA.</a:t>
            </a:r>
            <a:endParaRPr lang="en-US" sz="36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037968" y="2707302"/>
            <a:ext cx="9959547"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Bất cứ ngành nghề nào cũng cần phải có kiến thức, kỹ năng nhất định. Đối với ngành thiết kế đồ họa, ngoài kỹ năng vẽ, sắp xếp các đối tượng đồ họa thì còn đòi hỏi những yêu cầu sau:</a:t>
            </a:r>
          </a:p>
        </p:txBody>
      </p:sp>
    </p:spTree>
    <p:extLst>
      <p:ext uri="{BB962C8B-B14F-4D97-AF65-F5344CB8AC3E}">
        <p14:creationId xmlns:p14="http://schemas.microsoft.com/office/powerpoint/2010/main" val="365275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04087" y="2267913"/>
            <a:ext cx="9737124"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kiến thức về công nghệ nói chung và thành thạo kĩ năng máy tính và các thiết bị thông minh nói riêng, đặc biệt là kiến thức và kĩ năng làm việc trên các phần mềm đồ họa máy tính như Adobe Photoshop, CorelDraw, GIMP, inDesign, Scribus, AutoCard, Corel Designer, Solld Works,…. Ngoài ra, kiến thức về công nghệ in ấn cũng là điểm cộng đối với những người thiết kế đồ họa.</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0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07525" y="2427188"/>
            <a:ext cx="10330248"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làm đồ hoạ máy tính cần luôn học hỏi những điều mới, cần có kiến thức rộng về các lĩnh vực như toán học, vật lí, nghệ thuật, xã hội,… để có thể ứng dụng trong công việc của mình. Đồng thời, họ cần phải có kĩ năng nhận biết được xu hướng, nắm bắt được nhu cầu của xã hội, tìm kiếm thông tin, tra cứu tài liệu để học hỏi và theo kịp với xu thế của đời sống, xã hội.</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01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0961" y="2745736"/>
            <a:ext cx="10132541" cy="1578894"/>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Bên cạnh đó, người làm thiết kế đồ hoạ không thể thiếu được khả năng sáng tạo, sự yêu thích cái đẹp, kĩ năng đánh giá, phản biện, phân tích, cũng như tư duy với con số và khả năng ngoại ngữ.</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91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6360" y="1048770"/>
            <a:ext cx="2048116" cy="587853"/>
          </a:xfrm>
          <a:prstGeom prst="rect">
            <a:avLst/>
          </a:prstGeom>
        </p:spPr>
        <p:txBody>
          <a:bodyPr wrap="square">
            <a:spAutoFit/>
          </a:bodyPr>
          <a:lstStyle/>
          <a:p>
            <a:pPr algn="just">
              <a:lnSpc>
                <a:spcPct val="115000"/>
              </a:lnSpc>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p>
        </p:txBody>
      </p:sp>
      <p:sp>
        <p:nvSpPr>
          <p:cNvPr id="9" name="Rectangle 8"/>
          <p:cNvSpPr/>
          <p:nvPr/>
        </p:nvSpPr>
        <p:spPr>
          <a:xfrm>
            <a:off x="1482812" y="2268217"/>
            <a:ext cx="10107826"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làm nghề thiết kế đồ hoạ cần có:</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Khả năng sáng tạo, yêu thích và cảm nhận cái đẹp.</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 công nghệ nói chung, công nghệ in ấn, công nghệ thông tin và truyền thông nói riêng.</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thức rộng về các lĩnh vực như toán học, </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vật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lý, nghệ thuật, xã hội</a:t>
            </a: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144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2812" y="2268217"/>
            <a:ext cx="10107826" cy="3431709"/>
          </a:xfrm>
          <a:prstGeom prst="rect">
            <a:avLst/>
          </a:prstGeom>
        </p:spPr>
        <p:txBody>
          <a:bodyPr wrap="square">
            <a:spAutoFit/>
          </a:bodyPr>
          <a:lstStyle/>
          <a:p>
            <a:pPr marL="342900" lvl="0" indent="-342900" algn="just">
              <a:lnSpc>
                <a:spcPct val="115000"/>
              </a:lnSpc>
              <a:spcAft>
                <a:spcPts val="0"/>
              </a:spcAft>
              <a:buFont typeface="Calibri" panose="020F0502020204030204" pitchFamily="34" charset="0"/>
              <a:buChar char="-"/>
            </a:pPr>
            <a:r>
              <a:rPr lang="en-US" sz="2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năng vẽ, sắp xếp các đối tượng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sử dụng máy tính thông minh, sử dụng thành thạo phần mềm thiết kế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học hỏi những điều mới, công nghệ mới, kĩ năng tìm kiếm thông tin</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r>
              <a:rPr lang="en-US" sz="2800">
                <a:solidFill>
                  <a:schemeClr val="bg1"/>
                </a:solidFill>
                <a:latin typeface="Times New Roman" panose="02020603050405020304" pitchFamily="18" charset="0"/>
                <a:ea typeface="Times New Roman" panose="02020603050405020304" pitchFamily="18" charset="0"/>
              </a:rPr>
              <a:t>Kĩ năng đánh giá, phản biện, phân tích cũng như tư duy với những con số</a:t>
            </a:r>
            <a:endParaRPr lang="en-US" sz="2800">
              <a:solidFill>
                <a:schemeClr val="bg1"/>
              </a:solidFill>
            </a:endParaRPr>
          </a:p>
        </p:txBody>
      </p:sp>
    </p:spTree>
    <p:extLst>
      <p:ext uri="{BB962C8B-B14F-4D97-AF65-F5344CB8AC3E}">
        <p14:creationId xmlns:p14="http://schemas.microsoft.com/office/powerpoint/2010/main" val="211691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1070919" y="1106379"/>
            <a:ext cx="10470292" cy="4801314"/>
          </a:xfrm>
          <a:prstGeom prst="flowChartAlternateProcess">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em, những kĩ năng, tố chất nào là cần thiết nhất cho con người thiết kế đồ hoạ:</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Có hiểu biết sâu sắc về toán học.</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 Có khả năng sử dụng thành thạo phần mềm đồ hoạ máy tính và có kiến thức về công nghệ.</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 Biết chơi nhiều nhạc cụ khác nhau.</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 Có khả năng cảm nhận cái đẹp và khả năng sáng tạo.</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289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292161" y="1191052"/>
            <a:ext cx="4260835" cy="428897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a:solidFill>
                  <a:schemeClr val="bg1"/>
                </a:solidFill>
                <a:latin typeface="Times New Roman" panose="02020603050405020304" pitchFamily="18" charset="0"/>
                <a:cs typeface="Times New Roman" panose="02020603050405020304" pitchFamily="18" charset="0"/>
              </a:rPr>
              <a:t>Trong các công việc sau, theo em, công việc nào có liên quan trực tiếp đến thiết kế đồ họa?</a:t>
            </a:r>
          </a:p>
        </p:txBody>
      </p:sp>
      <p:pic>
        <p:nvPicPr>
          <p:cNvPr id="11" name="Picture 10" descr="A picture containing text&#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5058547" y="-365837"/>
            <a:ext cx="2568959" cy="3641301"/>
          </a:xfrm>
          <a:prstGeom prst="rect">
            <a:avLst/>
          </a:prstGeom>
          <a:noFill/>
          <a:ln>
            <a:noFill/>
          </a:ln>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12411" t="20833" r="5767" b="22222"/>
          <a:stretch/>
        </p:blipFill>
        <p:spPr bwMode="auto">
          <a:xfrm>
            <a:off x="8783465" y="227288"/>
            <a:ext cx="3385751" cy="2529876"/>
          </a:xfrm>
          <a:prstGeom prst="rect">
            <a:avLst/>
          </a:prstGeom>
          <a:noFill/>
          <a:ln>
            <a:noFill/>
          </a:ln>
        </p:spPr>
      </p:pic>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946" y="3271280"/>
            <a:ext cx="2642358" cy="2741685"/>
          </a:xfrm>
          <a:prstGeom prst="rect">
            <a:avLst/>
          </a:prstGeom>
          <a:noFill/>
          <a:ln>
            <a:noFill/>
          </a:ln>
        </p:spPr>
      </p:pic>
      <p:pic>
        <p:nvPicPr>
          <p:cNvPr id="17" name="Picture 16" descr="Icon&#10;&#10;Description automatically generate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4337" y="3335538"/>
            <a:ext cx="2624008" cy="2677427"/>
          </a:xfrm>
          <a:prstGeom prst="rect">
            <a:avLst/>
          </a:prstGeom>
          <a:noFill/>
          <a:ln>
            <a:noFill/>
          </a:ln>
        </p:spPr>
      </p:pic>
      <p:sp>
        <p:nvSpPr>
          <p:cNvPr id="7" name="Rectangle 6"/>
          <p:cNvSpPr/>
          <p:nvPr/>
        </p:nvSpPr>
        <p:spPr>
          <a:xfrm>
            <a:off x="5552295" y="2831297"/>
            <a:ext cx="1569660"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Thợ may </a:t>
            </a:r>
            <a:endParaRPr lang="en-US" sz="2800">
              <a:solidFill>
                <a:srgbClr val="7030A0"/>
              </a:solidFill>
            </a:endParaRPr>
          </a:p>
        </p:txBody>
      </p:sp>
      <p:sp>
        <p:nvSpPr>
          <p:cNvPr id="18" name="Rectangle 17"/>
          <p:cNvSpPr/>
          <p:nvPr/>
        </p:nvSpPr>
        <p:spPr>
          <a:xfrm>
            <a:off x="9411722" y="2757164"/>
            <a:ext cx="2416046"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Phát thanh viên</a:t>
            </a:r>
            <a:endParaRPr lang="en-US" sz="2800">
              <a:solidFill>
                <a:srgbClr val="7030A0"/>
              </a:solidFill>
            </a:endParaRPr>
          </a:p>
        </p:txBody>
      </p:sp>
      <p:sp>
        <p:nvSpPr>
          <p:cNvPr id="19" name="Rectangle 18"/>
          <p:cNvSpPr/>
          <p:nvPr/>
        </p:nvSpPr>
        <p:spPr>
          <a:xfrm>
            <a:off x="5552295" y="6081583"/>
            <a:ext cx="1952779"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Kiến trúc sư</a:t>
            </a:r>
            <a:endParaRPr lang="en-US" sz="2800">
              <a:solidFill>
                <a:srgbClr val="7030A0"/>
              </a:solidFill>
            </a:endParaRPr>
          </a:p>
        </p:txBody>
      </p:sp>
      <p:sp>
        <p:nvSpPr>
          <p:cNvPr id="20" name="Rectangle 19"/>
          <p:cNvSpPr/>
          <p:nvPr/>
        </p:nvSpPr>
        <p:spPr>
          <a:xfrm>
            <a:off x="9905992" y="6068119"/>
            <a:ext cx="1146468" cy="523220"/>
          </a:xfrm>
          <a:prstGeom prst="rect">
            <a:avLst/>
          </a:prstGeom>
        </p:spPr>
        <p:txBody>
          <a:bodyPr wrap="none">
            <a:spAutoFit/>
          </a:bodyPr>
          <a:lstStyle/>
          <a:p>
            <a:r>
              <a:rPr lang="en-US" sz="2800" smtClean="0">
                <a:solidFill>
                  <a:srgbClr val="7030A0"/>
                </a:solidFill>
                <a:latin typeface="Times New Roman" panose="02020603050405020304" pitchFamily="18" charset="0"/>
                <a:ea typeface="Times New Roman" panose="02020603050405020304" pitchFamily="18" charset="0"/>
              </a:rPr>
              <a:t>Thư kí</a:t>
            </a:r>
            <a:endParaRPr lang="en-US" sz="2800">
              <a:solidFill>
                <a:srgbClr val="7030A0"/>
              </a:solidFill>
            </a:endParaRPr>
          </a:p>
        </p:txBody>
      </p:sp>
    </p:spTree>
    <p:extLst>
      <p:ext uri="{BB962C8B-B14F-4D97-AF65-F5344CB8AC3E}">
        <p14:creationId xmlns:p14="http://schemas.microsoft.com/office/powerpoint/2010/main" val="28986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0" y="247135"/>
            <a:ext cx="12191999" cy="5169581"/>
          </a:xfrm>
          <a:prstGeom prst="cloudCallout">
            <a:avLst/>
          </a:prstGeom>
        </p:spPr>
        <p:style>
          <a:lnRef idx="1">
            <a:schemeClr val="accent2"/>
          </a:lnRef>
          <a:fillRef idx="2">
            <a:schemeClr val="accent2"/>
          </a:fillRef>
          <a:effectRef idx="1">
            <a:schemeClr val="accent2"/>
          </a:effectRef>
          <a:fontRef idx="minor">
            <a:schemeClr val="dk1"/>
          </a:fontRef>
        </p:style>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smtClean="0"/>
              <a:t>	</a:t>
            </a:r>
            <a:r>
              <a:rPr lang="vi-VN" smtClean="0"/>
              <a:t>Theo </a:t>
            </a:r>
            <a:r>
              <a:rPr lang="vi-VN"/>
              <a:t>em, để theo học thiết kế đồ hoạ ở bậc đại học, cao đẳng, cần chuẩn bị tốt những môn học gì?</a:t>
            </a:r>
            <a:endParaRPr lang="en-US"/>
          </a:p>
          <a:p>
            <a:r>
              <a:rPr lang="en-US" smtClean="0"/>
              <a:t>	</a:t>
            </a:r>
            <a:r>
              <a:rPr lang="vi-VN" smtClean="0"/>
              <a:t>Em </a:t>
            </a:r>
            <a:r>
              <a:rPr lang="vi-VN"/>
              <a:t>biết trường đại học nào có đào tạo chuyên ngành thiết kế đồ hoạ?</a:t>
            </a:r>
            <a:endParaRPr lang="en-US"/>
          </a:p>
          <a:p>
            <a:r>
              <a:rPr lang="en-US" smtClean="0"/>
              <a:t>	</a:t>
            </a:r>
            <a:r>
              <a:rPr lang="vi-VN" smtClean="0"/>
              <a:t>Sau </a:t>
            </a:r>
            <a:r>
              <a:rPr lang="vi-VN"/>
              <a:t>khi tốt nghiệp chuyên ngành thiết kế đồ hoạ, người học có thể làm những công việc gì?</a:t>
            </a:r>
            <a:endParaRPr lang="en-US"/>
          </a:p>
        </p:txBody>
      </p:sp>
    </p:spTree>
    <p:extLst>
      <p:ext uri="{BB962C8B-B14F-4D97-AF65-F5344CB8AC3E}">
        <p14:creationId xmlns:p14="http://schemas.microsoft.com/office/powerpoint/2010/main" val="155631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8496" y="370512"/>
            <a:ext cx="10816281" cy="1366528"/>
          </a:xfrm>
          <a:prstGeom prst="rect">
            <a:avLst/>
          </a:prstGeom>
        </p:spPr>
        <p:txBody>
          <a:bodyPr wrap="square">
            <a:spAutoFit/>
          </a:bodyPr>
          <a:lstStyle/>
          <a:p>
            <a:pPr algn="just">
              <a:lnSpc>
                <a:spcPct val="115000"/>
              </a:lnSpc>
              <a:spcAft>
                <a:spcPts val="0"/>
              </a:spcAft>
            </a:pPr>
            <a:r>
              <a:rPr lang="en-US" sz="3600" b="1">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 HỌC TẬP VÀ VIỆC LÀM TRONG NGÀNH THIẾT KẾ ĐỒ HOẠ</a:t>
            </a:r>
            <a:endParaRPr lang="en-US" sz="36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07523" y="2586462"/>
            <a:ext cx="10157253" cy="2569934"/>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Để bắt đầu với lĩnh vực thiết kế đồ hoạ</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theo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học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tại: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trung tâm, trường dạy nghề</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 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theo học bậc đại học, cao đẳng tại các trường về mĩ thuật kiến trúc, thiết kế hoặc nhiều trường đào tạo ngành Công nghệ thông tin cũng đào tạo chuyên ngành Thiết kế đồ hoạ trên máy tính.</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096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0259" y="2267913"/>
            <a:ext cx="10824519"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 tìm kiếm thông tin về hướng nghiệp, việc làm trên Internet thông qua các công cụ tìm kiếm phổ biến như Google Search, Bing… với các từ khoá về nghề như thiết kế đồ hoạ, thiết kế mĩ thuật, thiết kế 3D, thiết kế giao diện, nhận diện thương hiệu, thiết kế quảng cáo</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thể truy cập vào các diễn đàn, dịch vụ tìm kiếm việc làm như Linkedln, Vietnamworks,… để tìm kiếm cũng như trao đổi thông tin.</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5719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5060" y="2388754"/>
            <a:ext cx="10223156"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Những cơ hội nghề nghiệp như: chuyên viên thiết kế, tư vấn thiết kế tại các công ty quảng cáo, công ty thiết kế, công ty truyền thông và tổ chức sự kiện, studio nghệ thuật, xưởng phim hoạt hình và truyện tranh, các toà soạn, các nhà xuất bản, cơ quan truyền hình, báo chí,… </a:t>
            </a:r>
          </a:p>
        </p:txBody>
      </p:sp>
    </p:spTree>
    <p:extLst>
      <p:ext uri="{BB962C8B-B14F-4D97-AF65-F5344CB8AC3E}">
        <p14:creationId xmlns:p14="http://schemas.microsoft.com/office/powerpoint/2010/main" val="2504191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1048" y="2608449"/>
            <a:ext cx="9753600"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Ngoài ra, sau khi tốt nghiệp, có thể tự thành lập doanh nghiệp, các công ty thiết kế, dịch vụ studio hoặc tư vấn, giảng dạy tại các trường học, trung tâm, câu lạc bộ,… </a:t>
            </a:r>
          </a:p>
        </p:txBody>
      </p:sp>
    </p:spTree>
    <p:extLst>
      <p:ext uri="{BB962C8B-B14F-4D97-AF65-F5344CB8AC3E}">
        <p14:creationId xmlns:p14="http://schemas.microsoft.com/office/powerpoint/2010/main" val="193511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5762" y="2449174"/>
            <a:ext cx="9877168"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Cơ hội làm thêm tại nhà như thiết kế website, thiết kế logo, nhận diện thương hiệu,…khi đã có những kinh nghiệm cần thiết, em hoàn toàn có tự mở công ty riêng cho mình, nhận dự án của các công ty, tổ chức,…</a:t>
            </a:r>
          </a:p>
        </p:txBody>
      </p:sp>
    </p:spTree>
    <p:extLst>
      <p:ext uri="{BB962C8B-B14F-4D97-AF65-F5344CB8AC3E}">
        <p14:creationId xmlns:p14="http://schemas.microsoft.com/office/powerpoint/2010/main" val="417600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8432" y="1073484"/>
            <a:ext cx="1767189" cy="548099"/>
          </a:xfrm>
          <a:prstGeom prst="rect">
            <a:avLst/>
          </a:prstGeom>
        </p:spPr>
        <p:txBody>
          <a:bodyPr wrap="square">
            <a:spAutoFit/>
          </a:bodyPr>
          <a:lstStyle/>
          <a:p>
            <a:pPr algn="just">
              <a:lnSpc>
                <a:spcPct val="115000"/>
              </a:lnSpc>
              <a:spcAft>
                <a:spcPts val="0"/>
              </a:spcAft>
            </a:pPr>
            <a:r>
              <a:rPr lang="en-US" sz="2800" b="1" smtClean="0">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69135" y="2193772"/>
            <a:ext cx="9972076" cy="3560975"/>
          </a:xfrm>
          <a:prstGeom prst="rect">
            <a:avLst/>
          </a:prstGeom>
        </p:spPr>
        <p:txBody>
          <a:bodyPr wrap="square">
            <a:spAutoFit/>
          </a:bodyPr>
          <a:lstStyle/>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học lĩnh vực thiết kế đồ hoạ tại các trung tâm, trường dạy nghề, các trường đại học, cao đẳng có chuyên ngành thiết kế đồ hoạ, thiết kế đồ hoạ trên máy tính.</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thể tìm kiếm thông tin về hướng nghiệp trên Internet hay qua các diễn đàn nghề nghiệp.</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Nhu cầu nhân sự cao với nhiều công việc và cách thức làm việc đa dạng</a:t>
            </a:r>
          </a:p>
        </p:txBody>
      </p:sp>
    </p:spTree>
    <p:extLst>
      <p:ext uri="{BB962C8B-B14F-4D97-AF65-F5344CB8AC3E}">
        <p14:creationId xmlns:p14="http://schemas.microsoft.com/office/powerpoint/2010/main" val="290068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6539" y="970691"/>
            <a:ext cx="3121688" cy="707886"/>
          </a:xfrm>
          <a:prstGeom prst="rect">
            <a:avLst/>
          </a:prstGeom>
        </p:spPr>
        <p:txBody>
          <a:bodyPr wrap="none">
            <a:spAutoFit/>
          </a:bodyPr>
          <a:lstStyle/>
          <a:p>
            <a:r>
              <a:rPr lang="vi-VN" sz="4000" b="1">
                <a:solidFill>
                  <a:srgbClr val="4495A2"/>
                </a:solidFill>
                <a:latin typeface="Times New Roman" panose="02020603050405020304" pitchFamily="18" charset="0"/>
                <a:ea typeface="Times New Roman" panose="02020603050405020304" pitchFamily="18" charset="0"/>
              </a:rPr>
              <a:t>LUYỆN TẬP</a:t>
            </a:r>
            <a:endParaRPr lang="en-US" sz="4000">
              <a:solidFill>
                <a:srgbClr val="4495A2"/>
              </a:solidFill>
            </a:endParaRPr>
          </a:p>
        </p:txBody>
      </p:sp>
      <p:sp>
        <p:nvSpPr>
          <p:cNvPr id="9" name="Rectangle 8"/>
          <p:cNvSpPr/>
          <p:nvPr/>
        </p:nvSpPr>
        <p:spPr>
          <a:xfrm>
            <a:off x="1433384" y="2309463"/>
            <a:ext cx="9959546" cy="3431709"/>
          </a:xfrm>
          <a:prstGeom prst="rect">
            <a:avLst/>
          </a:prstGeom>
        </p:spPr>
        <p:txBody>
          <a:bodyPr wrap="square">
            <a:spAutoFit/>
          </a:bodyPr>
          <a:lstStyle/>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kế đồ hoạ là thao tác</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Tạo ra các thành phần đồ hoạ                      B. Lựa chọn các thành phần đồ hoạ</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eriod" startAt="3"/>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Sắp xếp các thành phần đồ hoạ                   D. Tất cả các thao tác trên</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nl-NL" sz="2800" smtClean="0">
                <a:solidFill>
                  <a:schemeClr val="bg1"/>
                </a:solidFill>
                <a:latin typeface="Times New Roman" panose="02020603050405020304" pitchFamily="18" charset="0"/>
                <a:ea typeface="Times New Roman" panose="02020603050405020304" pitchFamily="18" charset="0"/>
              </a:rPr>
              <a:t>2. Sau </a:t>
            </a:r>
            <a:r>
              <a:rPr lang="nl-NL" sz="2800">
                <a:solidFill>
                  <a:schemeClr val="bg1"/>
                </a:solidFill>
                <a:latin typeface="Times New Roman" panose="02020603050405020304" pitchFamily="18" charset="0"/>
                <a:ea typeface="Times New Roman" panose="02020603050405020304" pitchFamily="18" charset="0"/>
              </a:rPr>
              <a:t>khi tốt nghiệp các trường đào tạo về thiết kế đồ hoạ, em có thể làm việc ở những đơn vị nào?</a:t>
            </a:r>
            <a:endParaRPr lang="en-US" sz="2800">
              <a:solidFill>
                <a:schemeClr val="bg1"/>
              </a:solidFill>
            </a:endParaRPr>
          </a:p>
        </p:txBody>
      </p:sp>
    </p:spTree>
    <p:extLst>
      <p:ext uri="{BB962C8B-B14F-4D97-AF65-F5344CB8AC3E}">
        <p14:creationId xmlns:p14="http://schemas.microsoft.com/office/powerpoint/2010/main" val="316945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9815" y="2586462"/>
            <a:ext cx="10231395" cy="2569934"/>
          </a:xfrm>
          <a:prstGeom prst="rect">
            <a:avLst/>
          </a:prstGeom>
        </p:spPr>
        <p:txBody>
          <a:bodyPr wrap="square">
            <a:spAutoFit/>
          </a:bodyPr>
          <a:lstStyle/>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 tìm các kênh thông tin giới thiệu việc làm liên quan đến thiết kế đồ hoạ và chia sẻ với bạn bè về kênh thông tin đó.</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 dụng công cụ tìm kiếm trên internet để biết các phần mềm công cụ đồ hoạ như Illustrator, Photoshop, Indesign, AutoCad,… được dùng để làm gì?</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593123" y="945977"/>
            <a:ext cx="2933816" cy="707886"/>
          </a:xfrm>
          <a:prstGeom prst="rect">
            <a:avLst/>
          </a:prstGeom>
        </p:spPr>
        <p:txBody>
          <a:bodyPr wrap="none">
            <a:spAutoFit/>
          </a:bodyPr>
          <a:lstStyle/>
          <a:p>
            <a:r>
              <a:rPr lang="nl-NL" sz="4000" b="1">
                <a:solidFill>
                  <a:srgbClr val="4495A2"/>
                </a:solidFill>
                <a:latin typeface="Times New Roman" panose="02020603050405020304" pitchFamily="18" charset="0"/>
                <a:ea typeface="Times New Roman" panose="02020603050405020304" pitchFamily="18" charset="0"/>
              </a:rPr>
              <a:t>VẬN DỤNG</a:t>
            </a:r>
            <a:endParaRPr lang="en-US" sz="4000">
              <a:solidFill>
                <a:srgbClr val="4495A2"/>
              </a:solidFill>
            </a:endParaRPr>
          </a:p>
        </p:txBody>
      </p:sp>
    </p:spTree>
    <p:extLst>
      <p:ext uri="{BB962C8B-B14F-4D97-AF65-F5344CB8AC3E}">
        <p14:creationId xmlns:p14="http://schemas.microsoft.com/office/powerpoint/2010/main" val="1021847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p:txBody>
          <a:bodyPr/>
          <a:lstStyle/>
          <a:p>
            <a:r>
              <a:rPr lang="en-US" dirty="0"/>
              <a:t>Thanks to your commitment and strong work ethic, we know next year will be even better than the last. </a:t>
            </a:r>
          </a:p>
          <a:p>
            <a:r>
              <a:rPr lang="en-US" dirty="0"/>
              <a:t>We look forward to working together. </a:t>
            </a:r>
          </a:p>
          <a:p>
            <a:endParaRPr lang="en-US" dirty="0"/>
          </a:p>
        </p:txBody>
      </p:sp>
      <p:pic>
        <p:nvPicPr>
          <p:cNvPr id="13" name="Picture Placeholder 12" descr="Portrait of a team member">
            <a:extLst>
              <a:ext uri="{FF2B5EF4-FFF2-40B4-BE49-F238E27FC236}">
                <a16:creationId xmlns:a16="http://schemas.microsoft.com/office/drawing/2014/main" id="{EC944911-7CDD-41CC-A7F0-5B0CF85D545C}"/>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p:txBody>
          <a:bodyPr/>
          <a:lstStyle/>
          <a:p>
            <a:r>
              <a:rPr lang="en-US" b="1" dirty="0"/>
              <a:t>Contoso  </a:t>
            </a:r>
            <a:r>
              <a:rPr lang="en-US" dirty="0"/>
              <a:t>  </a:t>
            </a:r>
          </a:p>
          <a:p>
            <a:r>
              <a:rPr lang="en-US" dirty="0"/>
              <a:t>sales@contoso.com</a:t>
            </a:r>
          </a:p>
        </p:txBody>
      </p:sp>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2075936" y="1289906"/>
            <a:ext cx="6109948" cy="4288971"/>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a:latin typeface="Times New Roman" panose="02020603050405020304" pitchFamily="18" charset="0"/>
                <a:cs typeface="Times New Roman" panose="02020603050405020304" pitchFamily="18" charset="0"/>
              </a:rPr>
              <a:t>? Em hiểu thế nào là thiết kế đồ họa? Em đã bao giờ vẽ tranh hay làm </a:t>
            </a:r>
            <a:r>
              <a:rPr lang="vi-VN" sz="2800" smtClean="0">
                <a:latin typeface="Times New Roman" panose="02020603050405020304" pitchFamily="18" charset="0"/>
                <a:cs typeface="Times New Roman" panose="02020603050405020304" pitchFamily="18" charset="0"/>
              </a:rPr>
              <a:t>ph</a:t>
            </a:r>
            <a:r>
              <a:rPr lang="en-US" sz="2800" smtClean="0">
                <a:latin typeface="Times New Roman" panose="02020603050405020304" pitchFamily="18" charset="0"/>
                <a:cs typeface="Times New Roman" panose="02020603050405020304" pitchFamily="18" charset="0"/>
              </a:rPr>
              <a:t>i</a:t>
            </a:r>
            <a:r>
              <a:rPr lang="vi-VN" sz="2800" smtClean="0">
                <a:latin typeface="Times New Roman" panose="02020603050405020304" pitchFamily="18" charset="0"/>
                <a:cs typeface="Times New Roman" panose="02020603050405020304" pitchFamily="18" charset="0"/>
              </a:rPr>
              <a:t>m </a:t>
            </a:r>
            <a:r>
              <a:rPr lang="vi-VN" sz="2800">
                <a:latin typeface="Times New Roman" panose="02020603050405020304" pitchFamily="18" charset="0"/>
                <a:cs typeface="Times New Roman" panose="02020603050405020304" pitchFamily="18" charset="0"/>
              </a:rPr>
              <a:t>chưa? Em tạo ra các sản phẩm đó bằng cách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09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418" y="1044831"/>
            <a:ext cx="7417543" cy="584775"/>
          </a:xfrm>
          <a:prstGeom prst="rect">
            <a:avLst/>
          </a:prstGeom>
        </p:spPr>
        <p:txBody>
          <a:bodyPr wrap="none">
            <a:spAutoFit/>
          </a:bodyPr>
          <a:lstStyle/>
          <a:p>
            <a:r>
              <a:rPr lang="en-US" sz="3200" b="1" smtClean="0">
                <a:solidFill>
                  <a:schemeClr val="accent3">
                    <a:lumMod val="50000"/>
                  </a:schemeClr>
                </a:solidFill>
                <a:latin typeface="Times New Roman" panose="02020603050405020304" pitchFamily="18" charset="0"/>
                <a:ea typeface="Times New Roman" panose="02020603050405020304" pitchFamily="18" charset="0"/>
              </a:rPr>
              <a:t>1. </a:t>
            </a:r>
            <a:r>
              <a:rPr lang="en-US" sz="3200" b="1">
                <a:solidFill>
                  <a:schemeClr val="accent3">
                    <a:lumMod val="50000"/>
                  </a:schemeClr>
                </a:solidFill>
                <a:latin typeface="Times New Roman" panose="02020603050405020304" pitchFamily="18" charset="0"/>
                <a:ea typeface="Times New Roman" panose="02020603050405020304" pitchFamily="18" charset="0"/>
              </a:rPr>
              <a:t>KHÁI NIỆM VỀ THIẾT KẾ ĐỒ HỌA</a:t>
            </a:r>
            <a:endParaRPr lang="en-US" sz="3200">
              <a:solidFill>
                <a:schemeClr val="accent3">
                  <a:lumMod val="50000"/>
                </a:schemeClr>
              </a:solidFill>
            </a:endParaRPr>
          </a:p>
        </p:txBody>
      </p:sp>
      <p:sp>
        <p:nvSpPr>
          <p:cNvPr id="8" name="Rectangle 7"/>
          <p:cNvSpPr/>
          <p:nvPr/>
        </p:nvSpPr>
        <p:spPr>
          <a:xfrm>
            <a:off x="1309815" y="2108639"/>
            <a:ext cx="10527957" cy="356097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là việc dàn dựng bố cục, sắp xếp, chỉnh sửa hình ảnh, lựa chọn màu sắc để sáng tạo các thông điệp truyền thông hấp dẫn và thu hút, đáp ứng yêu cầu truyền đạt thông tin một cách hiệu quả nhằm phục vụ mục đích tuyên truyền hoặc kinh doanh. Tùy theo phương thức thể hiện, thông điệp truyền thông có thể là các ấn phẩm (tấm thiếp, tờ rơi, logo, biển hiệu, áp phích, tài liệu quảng cáo/giới thiệu sản phẩm, bìa sách/tạp chí,…), các trang web,…</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24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01795" y="2586462"/>
            <a:ext cx="9588843"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Các hình ảnh đồ họa thường bao gồm nhiều thành phần như văn bản, các đối tượng hình ảnh như các đường, các hình cơ bản hay hình vẽ, ảnh chụp, màu sắc,… Nhiệm vụ của người thiết kế đồ họa là lựa chọn, vẽ, cắt, ghép, sắp xếp các thành phần trên để tạo thành sản phẩm hoàn chỉnh.</a:t>
            </a:r>
          </a:p>
        </p:txBody>
      </p:sp>
    </p:spTree>
    <p:extLst>
      <p:ext uri="{BB962C8B-B14F-4D97-AF65-F5344CB8AC3E}">
        <p14:creationId xmlns:p14="http://schemas.microsoft.com/office/powerpoint/2010/main" val="32506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4529" y="2718296"/>
            <a:ext cx="9786552" cy="108337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đem lại nhiều lợi ích cho mọi người, ngành nghề, lĩnh vực khác nhau:</a:t>
            </a:r>
          </a:p>
        </p:txBody>
      </p:sp>
    </p:spTree>
    <p:extLst>
      <p:ext uri="{BB962C8B-B14F-4D97-AF65-F5344CB8AC3E}">
        <p14:creationId xmlns:p14="http://schemas.microsoft.com/office/powerpoint/2010/main" val="246519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2745736"/>
            <a:ext cx="6096000"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 tạo dựng hình ảnh chuyên nghiệp của tổ chức hoặc cá nhân đối với mọi người thông qua các sản phẩm như logo, áp phích, danh thiếp, thẻ nhân viên, hình ảnh trên mạng xã hội…</a:t>
            </a:r>
          </a:p>
        </p:txBody>
      </p:sp>
    </p:spTree>
    <p:extLst>
      <p:ext uri="{BB962C8B-B14F-4D97-AF65-F5344CB8AC3E}">
        <p14:creationId xmlns:p14="http://schemas.microsoft.com/office/powerpoint/2010/main" val="25133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3105835"/>
            <a:ext cx="6096000"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 lại trải nghiệm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ặc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biệt cho độc giả, người xem thông qua các hình ảnh truyền thông thu hút và hấp dẫn</a:t>
            </a:r>
          </a:p>
        </p:txBody>
      </p:sp>
    </p:spTree>
    <p:extLst>
      <p:ext uri="{BB962C8B-B14F-4D97-AF65-F5344CB8AC3E}">
        <p14:creationId xmlns:p14="http://schemas.microsoft.com/office/powerpoint/2010/main" val="232649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00864" y="2445219"/>
            <a:ext cx="4366054"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Tăng hiệu quả tiếp thị và doanh thu nhờ các tờ rơi, quảng cáo…., với các hình ảnh sản phẩm bắt mắt ấn tượng.</a:t>
            </a:r>
          </a:p>
        </p:txBody>
      </p:sp>
      <p:pic>
        <p:nvPicPr>
          <p:cNvPr id="3" name="Picture 2"/>
          <p:cNvPicPr/>
          <p:nvPr/>
        </p:nvPicPr>
        <p:blipFill rotWithShape="1">
          <a:blip r:embed="rId2"/>
          <a:srcRect l="77694" t="37155" r="4342" b="27686"/>
          <a:stretch/>
        </p:blipFill>
        <p:spPr bwMode="auto">
          <a:xfrm>
            <a:off x="7834184" y="1197051"/>
            <a:ext cx="4096058" cy="50662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516031"/>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201</TotalTime>
  <Words>1618</Words>
  <Application>Microsoft Office PowerPoint</Application>
  <PresentationFormat>Widescreen</PresentationFormat>
  <Paragraphs>70</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Franklin Gothic Book</vt:lpstr>
      <vt:lpstr>Franklin Gothic Demi</vt:lpstr>
      <vt:lpstr>Times New Roman</vt:lpstr>
      <vt:lpstr>Wingdings</vt:lpstr>
      <vt:lpstr>Theme1</vt:lpstr>
      <vt:lpstr>CHỦ ĐỀ 6 HƯỚNG NGHIỆP VỚI TIN HỌC BÀI 33 NGHỀ THIẾT KẾ ĐỒ HỌA MÁY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G HƯỚNG NGHIỆP VỚI TIN HỌC GIỚI THIỆU NHÓM NGHỀ THIẾT KẾ VÀ LẬP TRÌNH  BÀI 1 NHÓM NGHỀ THIẾT KẾ VÀ LẬP TRÌNH</dc:title>
  <dc:creator>HoangThanh Tam</dc:creator>
  <cp:lastModifiedBy>Admin</cp:lastModifiedBy>
  <cp:revision>9</cp:revision>
  <dcterms:created xsi:type="dcterms:W3CDTF">2022-01-21T15:16:43Z</dcterms:created>
  <dcterms:modified xsi:type="dcterms:W3CDTF">2022-04-08T06:30:42Z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