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2" r:id="rId6"/>
    <p:sldId id="260" r:id="rId7"/>
    <p:sldId id="263" r:id="rId8"/>
    <p:sldId id="265"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6" r:id="rId30"/>
    <p:sldId id="285" r:id="rId31"/>
    <p:sldId id="287" r:id="rId32"/>
    <p:sldId id="288" r:id="rId33"/>
    <p:sldId id="289" r:id="rId34"/>
    <p:sldId id="290" r:id="rId35"/>
    <p:sldId id="291" r:id="rId36"/>
    <p:sldId id="292" r:id="rId37"/>
    <p:sldId id="312" r:id="rId38"/>
    <p:sldId id="313" r:id="rId39"/>
    <p:sldId id="314" r:id="rId40"/>
    <p:sldId id="315" r:id="rId41"/>
    <p:sldId id="316" r:id="rId42"/>
    <p:sldId id="317" r:id="rId43"/>
    <p:sldId id="318" r:id="rId44"/>
    <p:sldId id="319" r:id="rId45"/>
    <p:sldId id="320" r:id="rId46"/>
    <p:sldId id="321" r:id="rId47"/>
    <p:sldId id="322" r:id="rId48"/>
    <p:sldId id="323" r:id="rId49"/>
    <p:sldId id="324" r:id="rId50"/>
    <p:sldId id="325" r:id="rId51"/>
    <p:sldId id="326" r:id="rId52"/>
    <p:sldId id="327" r:id="rId53"/>
    <p:sldId id="344" r:id="rId54"/>
    <p:sldId id="328" r:id="rId55"/>
    <p:sldId id="329" r:id="rId56"/>
    <p:sldId id="330" r:id="rId57"/>
    <p:sldId id="331" r:id="rId58"/>
    <p:sldId id="332" r:id="rId59"/>
    <p:sldId id="333" r:id="rId60"/>
    <p:sldId id="334" r:id="rId61"/>
    <p:sldId id="335" r:id="rId62"/>
    <p:sldId id="336" r:id="rId63"/>
    <p:sldId id="337" r:id="rId64"/>
    <p:sldId id="338" r:id="rId65"/>
    <p:sldId id="339" r:id="rId66"/>
    <p:sldId id="340" r:id="rId67"/>
    <p:sldId id="341" r:id="rId68"/>
    <p:sldId id="342" r:id="rId69"/>
    <p:sldId id="343" r:id="rId7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EF1F31-923D-4E84-A5B2-15B3A68D9D16}" v="1" dt="2023-12-14T14:35:34.4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26" autoAdjust="0"/>
    <p:restoredTop sz="94660"/>
  </p:normalViewPr>
  <p:slideViewPr>
    <p:cSldViewPr snapToGrid="0" showGuides="1">
      <p:cViewPr>
        <p:scale>
          <a:sx n="70" d="100"/>
          <a:sy n="70" d="100"/>
        </p:scale>
        <p:origin x="1296" y="389"/>
      </p:cViewPr>
      <p:guideLst>
        <p:guide orient="horz" pos="2160"/>
        <p:guide pos="381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microsoft.com/office/2015/10/relationships/revisionInfo" Target="revisionInfo.xml"/><Relationship Id="rId7" Type="http://schemas.openxmlformats.org/officeDocument/2006/relationships/slide" Target="slides/slide6.xml"/><Relationship Id="rId7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S::urn:spo:anon#0218d8a2f0e66a171bac059a8fe6a0348b7dbe2a0a90687a661806a2b3e2d244::" providerId="AD" clId="Web-{08EF1F31-923D-4E84-A5B2-15B3A68D9D16}"/>
    <pc:docChg chg="sldOrd">
      <pc:chgData name="Guest User" userId="S::urn:spo:anon#0218d8a2f0e66a171bac059a8fe6a0348b7dbe2a0a90687a661806a2b3e2d244::" providerId="AD" clId="Web-{08EF1F31-923D-4E84-A5B2-15B3A68D9D16}" dt="2023-12-14T14:35:34.437" v="0"/>
      <pc:docMkLst>
        <pc:docMk/>
      </pc:docMkLst>
      <pc:sldChg chg="ord">
        <pc:chgData name="Guest User" userId="S::urn:spo:anon#0218d8a2f0e66a171bac059a8fe6a0348b7dbe2a0a90687a661806a2b3e2d244::" providerId="AD" clId="Web-{08EF1F31-923D-4E84-A5B2-15B3A68D9D16}" dt="2023-12-14T14:35:34.437" v="0"/>
        <pc:sldMkLst>
          <pc:docMk/>
          <pc:sldMk cId="2410728211" sldId="26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26202-C0C6-46AF-B4EA-8A6095BD90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55B8917-8BBF-42B1-80E6-0E8EF8E207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F2E5E4-A98D-4EEE-889C-3724710CFC1E}"/>
              </a:ext>
            </a:extLst>
          </p:cNvPr>
          <p:cNvSpPr>
            <a:spLocks noGrp="1"/>
          </p:cNvSpPr>
          <p:nvPr>
            <p:ph type="dt" sz="half" idx="10"/>
          </p:nvPr>
        </p:nvSpPr>
        <p:spPr/>
        <p:txBody>
          <a:bodyPr/>
          <a:lstStyle/>
          <a:p>
            <a:fld id="{87F74712-07AA-495E-A976-97CA7A2605CE}" type="datetimeFigureOut">
              <a:rPr lang="en-US" smtClean="0"/>
              <a:t>12/14/2023</a:t>
            </a:fld>
            <a:endParaRPr lang="en-US"/>
          </a:p>
        </p:txBody>
      </p:sp>
      <p:sp>
        <p:nvSpPr>
          <p:cNvPr id="5" name="Footer Placeholder 4">
            <a:extLst>
              <a:ext uri="{FF2B5EF4-FFF2-40B4-BE49-F238E27FC236}">
                <a16:creationId xmlns:a16="http://schemas.microsoft.com/office/drawing/2014/main" id="{A428A553-4FAA-4838-802D-35D5D4E058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CDE237-7F52-4170-8A6B-4FD0E2ABF8F9}"/>
              </a:ext>
            </a:extLst>
          </p:cNvPr>
          <p:cNvSpPr>
            <a:spLocks noGrp="1"/>
          </p:cNvSpPr>
          <p:nvPr>
            <p:ph type="sldNum" sz="quarter" idx="12"/>
          </p:nvPr>
        </p:nvSpPr>
        <p:spPr/>
        <p:txBody>
          <a:bodyPr/>
          <a:lstStyle/>
          <a:p>
            <a:fld id="{AFC7CB1D-DC6C-4E11-B38B-D8059C85C9B6}" type="slidenum">
              <a:rPr lang="en-US" smtClean="0"/>
              <a:t>‹#›</a:t>
            </a:fld>
            <a:endParaRPr lang="en-US"/>
          </a:p>
        </p:txBody>
      </p:sp>
    </p:spTree>
    <p:extLst>
      <p:ext uri="{BB962C8B-B14F-4D97-AF65-F5344CB8AC3E}">
        <p14:creationId xmlns:p14="http://schemas.microsoft.com/office/powerpoint/2010/main" val="3212576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2613D-D471-4C58-AFB0-FF2A370250B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D974274-9BA9-4F02-B316-4A63E1CAC5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A79C46-775D-43EC-86C2-9AD24CC5C92B}"/>
              </a:ext>
            </a:extLst>
          </p:cNvPr>
          <p:cNvSpPr>
            <a:spLocks noGrp="1"/>
          </p:cNvSpPr>
          <p:nvPr>
            <p:ph type="dt" sz="half" idx="10"/>
          </p:nvPr>
        </p:nvSpPr>
        <p:spPr/>
        <p:txBody>
          <a:bodyPr/>
          <a:lstStyle/>
          <a:p>
            <a:fld id="{87F74712-07AA-495E-A976-97CA7A2605CE}" type="datetimeFigureOut">
              <a:rPr lang="en-US" smtClean="0"/>
              <a:t>12/14/2023</a:t>
            </a:fld>
            <a:endParaRPr lang="en-US"/>
          </a:p>
        </p:txBody>
      </p:sp>
      <p:sp>
        <p:nvSpPr>
          <p:cNvPr id="5" name="Footer Placeholder 4">
            <a:extLst>
              <a:ext uri="{FF2B5EF4-FFF2-40B4-BE49-F238E27FC236}">
                <a16:creationId xmlns:a16="http://schemas.microsoft.com/office/drawing/2014/main" id="{6174852E-0F3C-468E-B307-2839C5D75E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3F412E-5291-4A72-ABA1-2898058982A2}"/>
              </a:ext>
            </a:extLst>
          </p:cNvPr>
          <p:cNvSpPr>
            <a:spLocks noGrp="1"/>
          </p:cNvSpPr>
          <p:nvPr>
            <p:ph type="sldNum" sz="quarter" idx="12"/>
          </p:nvPr>
        </p:nvSpPr>
        <p:spPr/>
        <p:txBody>
          <a:bodyPr/>
          <a:lstStyle/>
          <a:p>
            <a:fld id="{AFC7CB1D-DC6C-4E11-B38B-D8059C85C9B6}" type="slidenum">
              <a:rPr lang="en-US" smtClean="0"/>
              <a:t>‹#›</a:t>
            </a:fld>
            <a:endParaRPr lang="en-US"/>
          </a:p>
        </p:txBody>
      </p:sp>
    </p:spTree>
    <p:extLst>
      <p:ext uri="{BB962C8B-B14F-4D97-AF65-F5344CB8AC3E}">
        <p14:creationId xmlns:p14="http://schemas.microsoft.com/office/powerpoint/2010/main" val="2954301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860AB9-6FB8-43FC-A44E-6D241B2C95D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7F25FCA-2783-4EC9-81CC-87854F7DC57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D635FF-3E59-4761-A7F8-39E75B20DF33}"/>
              </a:ext>
            </a:extLst>
          </p:cNvPr>
          <p:cNvSpPr>
            <a:spLocks noGrp="1"/>
          </p:cNvSpPr>
          <p:nvPr>
            <p:ph type="dt" sz="half" idx="10"/>
          </p:nvPr>
        </p:nvSpPr>
        <p:spPr/>
        <p:txBody>
          <a:bodyPr/>
          <a:lstStyle/>
          <a:p>
            <a:fld id="{87F74712-07AA-495E-A976-97CA7A2605CE}" type="datetimeFigureOut">
              <a:rPr lang="en-US" smtClean="0"/>
              <a:t>12/14/2023</a:t>
            </a:fld>
            <a:endParaRPr lang="en-US"/>
          </a:p>
        </p:txBody>
      </p:sp>
      <p:sp>
        <p:nvSpPr>
          <p:cNvPr id="5" name="Footer Placeholder 4">
            <a:extLst>
              <a:ext uri="{FF2B5EF4-FFF2-40B4-BE49-F238E27FC236}">
                <a16:creationId xmlns:a16="http://schemas.microsoft.com/office/drawing/2014/main" id="{104FCDBB-21CE-460E-BEC9-16748D6453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538661-7113-4B7B-BF4E-2A4FED762E4A}"/>
              </a:ext>
            </a:extLst>
          </p:cNvPr>
          <p:cNvSpPr>
            <a:spLocks noGrp="1"/>
          </p:cNvSpPr>
          <p:nvPr>
            <p:ph type="sldNum" sz="quarter" idx="12"/>
          </p:nvPr>
        </p:nvSpPr>
        <p:spPr/>
        <p:txBody>
          <a:bodyPr/>
          <a:lstStyle/>
          <a:p>
            <a:fld id="{AFC7CB1D-DC6C-4E11-B38B-D8059C85C9B6}" type="slidenum">
              <a:rPr lang="en-US" smtClean="0"/>
              <a:t>‹#›</a:t>
            </a:fld>
            <a:endParaRPr lang="en-US"/>
          </a:p>
        </p:txBody>
      </p:sp>
    </p:spTree>
    <p:extLst>
      <p:ext uri="{BB962C8B-B14F-4D97-AF65-F5344CB8AC3E}">
        <p14:creationId xmlns:p14="http://schemas.microsoft.com/office/powerpoint/2010/main" val="207917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D1564-5D6E-4DCA-A192-500CB427D8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34FE79-0E64-4506-A53B-0EEF56C552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223FD0-5921-4019-A657-496639FCE687}"/>
              </a:ext>
            </a:extLst>
          </p:cNvPr>
          <p:cNvSpPr>
            <a:spLocks noGrp="1"/>
          </p:cNvSpPr>
          <p:nvPr>
            <p:ph type="dt" sz="half" idx="10"/>
          </p:nvPr>
        </p:nvSpPr>
        <p:spPr/>
        <p:txBody>
          <a:bodyPr/>
          <a:lstStyle/>
          <a:p>
            <a:fld id="{87F74712-07AA-495E-A976-97CA7A2605CE}" type="datetimeFigureOut">
              <a:rPr lang="en-US" smtClean="0"/>
              <a:t>12/14/2023</a:t>
            </a:fld>
            <a:endParaRPr lang="en-US"/>
          </a:p>
        </p:txBody>
      </p:sp>
      <p:sp>
        <p:nvSpPr>
          <p:cNvPr id="5" name="Footer Placeholder 4">
            <a:extLst>
              <a:ext uri="{FF2B5EF4-FFF2-40B4-BE49-F238E27FC236}">
                <a16:creationId xmlns:a16="http://schemas.microsoft.com/office/drawing/2014/main" id="{1A723406-08D5-44C6-84C8-C1AF3EB5A5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81822F-5EF7-4CB8-89C9-0AE40C1A57F1}"/>
              </a:ext>
            </a:extLst>
          </p:cNvPr>
          <p:cNvSpPr>
            <a:spLocks noGrp="1"/>
          </p:cNvSpPr>
          <p:nvPr>
            <p:ph type="sldNum" sz="quarter" idx="12"/>
          </p:nvPr>
        </p:nvSpPr>
        <p:spPr/>
        <p:txBody>
          <a:bodyPr/>
          <a:lstStyle/>
          <a:p>
            <a:fld id="{AFC7CB1D-DC6C-4E11-B38B-D8059C85C9B6}" type="slidenum">
              <a:rPr lang="en-US" smtClean="0"/>
              <a:t>‹#›</a:t>
            </a:fld>
            <a:endParaRPr lang="en-US"/>
          </a:p>
        </p:txBody>
      </p:sp>
    </p:spTree>
    <p:extLst>
      <p:ext uri="{BB962C8B-B14F-4D97-AF65-F5344CB8AC3E}">
        <p14:creationId xmlns:p14="http://schemas.microsoft.com/office/powerpoint/2010/main" val="613829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D96CE-BFE5-46C1-8F3D-4EB43D70CE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942F779-7A02-41A6-AC04-A0847D5E29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19EF77-44EB-46E7-8B6B-96CB5749006E}"/>
              </a:ext>
            </a:extLst>
          </p:cNvPr>
          <p:cNvSpPr>
            <a:spLocks noGrp="1"/>
          </p:cNvSpPr>
          <p:nvPr>
            <p:ph type="dt" sz="half" idx="10"/>
          </p:nvPr>
        </p:nvSpPr>
        <p:spPr/>
        <p:txBody>
          <a:bodyPr/>
          <a:lstStyle/>
          <a:p>
            <a:fld id="{87F74712-07AA-495E-A976-97CA7A2605CE}" type="datetimeFigureOut">
              <a:rPr lang="en-US" smtClean="0"/>
              <a:t>12/14/2023</a:t>
            </a:fld>
            <a:endParaRPr lang="en-US"/>
          </a:p>
        </p:txBody>
      </p:sp>
      <p:sp>
        <p:nvSpPr>
          <p:cNvPr id="5" name="Footer Placeholder 4">
            <a:extLst>
              <a:ext uri="{FF2B5EF4-FFF2-40B4-BE49-F238E27FC236}">
                <a16:creationId xmlns:a16="http://schemas.microsoft.com/office/drawing/2014/main" id="{FDF13D6C-AACF-4F1B-BE77-74C2434145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8C777D-027B-4C4C-BC09-781A38A36D79}"/>
              </a:ext>
            </a:extLst>
          </p:cNvPr>
          <p:cNvSpPr>
            <a:spLocks noGrp="1"/>
          </p:cNvSpPr>
          <p:nvPr>
            <p:ph type="sldNum" sz="quarter" idx="12"/>
          </p:nvPr>
        </p:nvSpPr>
        <p:spPr/>
        <p:txBody>
          <a:bodyPr/>
          <a:lstStyle/>
          <a:p>
            <a:fld id="{AFC7CB1D-DC6C-4E11-B38B-D8059C85C9B6}" type="slidenum">
              <a:rPr lang="en-US" smtClean="0"/>
              <a:t>‹#›</a:t>
            </a:fld>
            <a:endParaRPr lang="en-US"/>
          </a:p>
        </p:txBody>
      </p:sp>
    </p:spTree>
    <p:extLst>
      <p:ext uri="{BB962C8B-B14F-4D97-AF65-F5344CB8AC3E}">
        <p14:creationId xmlns:p14="http://schemas.microsoft.com/office/powerpoint/2010/main" val="2296094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FFCFB-3EDB-4C0C-A23F-52EBF391E4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5B5BFA-A622-4100-82ED-1B42797C82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7D2174-88E5-4257-84D5-8130F87289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6D1C54F-BC78-492C-BD9D-8E404C344F83}"/>
              </a:ext>
            </a:extLst>
          </p:cNvPr>
          <p:cNvSpPr>
            <a:spLocks noGrp="1"/>
          </p:cNvSpPr>
          <p:nvPr>
            <p:ph type="dt" sz="half" idx="10"/>
          </p:nvPr>
        </p:nvSpPr>
        <p:spPr/>
        <p:txBody>
          <a:bodyPr/>
          <a:lstStyle/>
          <a:p>
            <a:fld id="{87F74712-07AA-495E-A976-97CA7A2605CE}" type="datetimeFigureOut">
              <a:rPr lang="en-US" smtClean="0"/>
              <a:t>12/14/2023</a:t>
            </a:fld>
            <a:endParaRPr lang="en-US"/>
          </a:p>
        </p:txBody>
      </p:sp>
      <p:sp>
        <p:nvSpPr>
          <p:cNvPr id="6" name="Footer Placeholder 5">
            <a:extLst>
              <a:ext uri="{FF2B5EF4-FFF2-40B4-BE49-F238E27FC236}">
                <a16:creationId xmlns:a16="http://schemas.microsoft.com/office/drawing/2014/main" id="{01BC0A35-5FC8-4817-B2CE-AD7C6E8306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BB5205-5DC4-478C-B8D1-1D9EE5C2DFB2}"/>
              </a:ext>
            </a:extLst>
          </p:cNvPr>
          <p:cNvSpPr>
            <a:spLocks noGrp="1"/>
          </p:cNvSpPr>
          <p:nvPr>
            <p:ph type="sldNum" sz="quarter" idx="12"/>
          </p:nvPr>
        </p:nvSpPr>
        <p:spPr/>
        <p:txBody>
          <a:bodyPr/>
          <a:lstStyle/>
          <a:p>
            <a:fld id="{AFC7CB1D-DC6C-4E11-B38B-D8059C85C9B6}" type="slidenum">
              <a:rPr lang="en-US" smtClean="0"/>
              <a:t>‹#›</a:t>
            </a:fld>
            <a:endParaRPr lang="en-US"/>
          </a:p>
        </p:txBody>
      </p:sp>
    </p:spTree>
    <p:extLst>
      <p:ext uri="{BB962C8B-B14F-4D97-AF65-F5344CB8AC3E}">
        <p14:creationId xmlns:p14="http://schemas.microsoft.com/office/powerpoint/2010/main" val="857063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C17F4-25E9-4131-8D5B-9936D451C94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110EF72-DD72-4FEE-A843-59E8974B66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85B463-854B-4F4E-AB07-6AE0E91491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6959B0-01E6-4E23-8A38-BF4AD05CF5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BF2150D-7F2A-4236-BE54-78985AC890A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5D2862-0470-4135-8E1C-D769DDBEAD7E}"/>
              </a:ext>
            </a:extLst>
          </p:cNvPr>
          <p:cNvSpPr>
            <a:spLocks noGrp="1"/>
          </p:cNvSpPr>
          <p:nvPr>
            <p:ph type="dt" sz="half" idx="10"/>
          </p:nvPr>
        </p:nvSpPr>
        <p:spPr/>
        <p:txBody>
          <a:bodyPr/>
          <a:lstStyle/>
          <a:p>
            <a:fld id="{87F74712-07AA-495E-A976-97CA7A2605CE}" type="datetimeFigureOut">
              <a:rPr lang="en-US" smtClean="0"/>
              <a:t>12/14/2023</a:t>
            </a:fld>
            <a:endParaRPr lang="en-US"/>
          </a:p>
        </p:txBody>
      </p:sp>
      <p:sp>
        <p:nvSpPr>
          <p:cNvPr id="8" name="Footer Placeholder 7">
            <a:extLst>
              <a:ext uri="{FF2B5EF4-FFF2-40B4-BE49-F238E27FC236}">
                <a16:creationId xmlns:a16="http://schemas.microsoft.com/office/drawing/2014/main" id="{13C16EF3-2A12-41E5-9F3B-4B4904E7CD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6D40D05-460C-4414-A25A-F9C16ED9C7EC}"/>
              </a:ext>
            </a:extLst>
          </p:cNvPr>
          <p:cNvSpPr>
            <a:spLocks noGrp="1"/>
          </p:cNvSpPr>
          <p:nvPr>
            <p:ph type="sldNum" sz="quarter" idx="12"/>
          </p:nvPr>
        </p:nvSpPr>
        <p:spPr/>
        <p:txBody>
          <a:bodyPr/>
          <a:lstStyle/>
          <a:p>
            <a:fld id="{AFC7CB1D-DC6C-4E11-B38B-D8059C85C9B6}" type="slidenum">
              <a:rPr lang="en-US" smtClean="0"/>
              <a:t>‹#›</a:t>
            </a:fld>
            <a:endParaRPr lang="en-US"/>
          </a:p>
        </p:txBody>
      </p:sp>
    </p:spTree>
    <p:extLst>
      <p:ext uri="{BB962C8B-B14F-4D97-AF65-F5344CB8AC3E}">
        <p14:creationId xmlns:p14="http://schemas.microsoft.com/office/powerpoint/2010/main" val="3184407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8B2A3-8802-4925-857D-426C376B7FE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4EF3C0F-17F4-4ABD-AF69-8F5F06391573}"/>
              </a:ext>
            </a:extLst>
          </p:cNvPr>
          <p:cNvSpPr>
            <a:spLocks noGrp="1"/>
          </p:cNvSpPr>
          <p:nvPr>
            <p:ph type="dt" sz="half" idx="10"/>
          </p:nvPr>
        </p:nvSpPr>
        <p:spPr/>
        <p:txBody>
          <a:bodyPr/>
          <a:lstStyle/>
          <a:p>
            <a:fld id="{87F74712-07AA-495E-A976-97CA7A2605CE}" type="datetimeFigureOut">
              <a:rPr lang="en-US" smtClean="0"/>
              <a:t>12/14/2023</a:t>
            </a:fld>
            <a:endParaRPr lang="en-US"/>
          </a:p>
        </p:txBody>
      </p:sp>
      <p:sp>
        <p:nvSpPr>
          <p:cNvPr id="4" name="Footer Placeholder 3">
            <a:extLst>
              <a:ext uri="{FF2B5EF4-FFF2-40B4-BE49-F238E27FC236}">
                <a16:creationId xmlns:a16="http://schemas.microsoft.com/office/drawing/2014/main" id="{605BEB60-2B37-4610-AA5A-F616DE69DA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F772348-F596-4BAE-A9E2-ED006800219B}"/>
              </a:ext>
            </a:extLst>
          </p:cNvPr>
          <p:cNvSpPr>
            <a:spLocks noGrp="1"/>
          </p:cNvSpPr>
          <p:nvPr>
            <p:ph type="sldNum" sz="quarter" idx="12"/>
          </p:nvPr>
        </p:nvSpPr>
        <p:spPr/>
        <p:txBody>
          <a:bodyPr/>
          <a:lstStyle/>
          <a:p>
            <a:fld id="{AFC7CB1D-DC6C-4E11-B38B-D8059C85C9B6}" type="slidenum">
              <a:rPr lang="en-US" smtClean="0"/>
              <a:t>‹#›</a:t>
            </a:fld>
            <a:endParaRPr lang="en-US"/>
          </a:p>
        </p:txBody>
      </p:sp>
    </p:spTree>
    <p:extLst>
      <p:ext uri="{BB962C8B-B14F-4D97-AF65-F5344CB8AC3E}">
        <p14:creationId xmlns:p14="http://schemas.microsoft.com/office/powerpoint/2010/main" val="4131044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D95A9E-93CA-4869-9EE0-943A3C0E3549}"/>
              </a:ext>
            </a:extLst>
          </p:cNvPr>
          <p:cNvSpPr>
            <a:spLocks noGrp="1"/>
          </p:cNvSpPr>
          <p:nvPr>
            <p:ph type="dt" sz="half" idx="10"/>
          </p:nvPr>
        </p:nvSpPr>
        <p:spPr/>
        <p:txBody>
          <a:bodyPr/>
          <a:lstStyle/>
          <a:p>
            <a:fld id="{87F74712-07AA-495E-A976-97CA7A2605CE}" type="datetimeFigureOut">
              <a:rPr lang="en-US" smtClean="0"/>
              <a:t>12/14/2023</a:t>
            </a:fld>
            <a:endParaRPr lang="en-US"/>
          </a:p>
        </p:txBody>
      </p:sp>
      <p:sp>
        <p:nvSpPr>
          <p:cNvPr id="3" name="Footer Placeholder 2">
            <a:extLst>
              <a:ext uri="{FF2B5EF4-FFF2-40B4-BE49-F238E27FC236}">
                <a16:creationId xmlns:a16="http://schemas.microsoft.com/office/drawing/2014/main" id="{1C5F3622-00A5-4E0C-8B4B-67370510717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FC924C9-AE12-48BC-A1CF-898D4B6DE710}"/>
              </a:ext>
            </a:extLst>
          </p:cNvPr>
          <p:cNvSpPr>
            <a:spLocks noGrp="1"/>
          </p:cNvSpPr>
          <p:nvPr>
            <p:ph type="sldNum" sz="quarter" idx="12"/>
          </p:nvPr>
        </p:nvSpPr>
        <p:spPr/>
        <p:txBody>
          <a:bodyPr/>
          <a:lstStyle/>
          <a:p>
            <a:fld id="{AFC7CB1D-DC6C-4E11-B38B-D8059C85C9B6}" type="slidenum">
              <a:rPr lang="en-US" smtClean="0"/>
              <a:t>‹#›</a:t>
            </a:fld>
            <a:endParaRPr lang="en-US"/>
          </a:p>
        </p:txBody>
      </p:sp>
    </p:spTree>
    <p:extLst>
      <p:ext uri="{BB962C8B-B14F-4D97-AF65-F5344CB8AC3E}">
        <p14:creationId xmlns:p14="http://schemas.microsoft.com/office/powerpoint/2010/main" val="1110679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3DA46-794D-4A8F-9957-9BD7BCD86F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642D21C-E987-45E9-9868-D9F16F2CFA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3BDE37-6B7D-4920-90D3-640747A4A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15B2EF-0C13-4E75-800C-0D437F808D94}"/>
              </a:ext>
            </a:extLst>
          </p:cNvPr>
          <p:cNvSpPr>
            <a:spLocks noGrp="1"/>
          </p:cNvSpPr>
          <p:nvPr>
            <p:ph type="dt" sz="half" idx="10"/>
          </p:nvPr>
        </p:nvSpPr>
        <p:spPr/>
        <p:txBody>
          <a:bodyPr/>
          <a:lstStyle/>
          <a:p>
            <a:fld id="{87F74712-07AA-495E-A976-97CA7A2605CE}" type="datetimeFigureOut">
              <a:rPr lang="en-US" smtClean="0"/>
              <a:t>12/14/2023</a:t>
            </a:fld>
            <a:endParaRPr lang="en-US"/>
          </a:p>
        </p:txBody>
      </p:sp>
      <p:sp>
        <p:nvSpPr>
          <p:cNvPr id="6" name="Footer Placeholder 5">
            <a:extLst>
              <a:ext uri="{FF2B5EF4-FFF2-40B4-BE49-F238E27FC236}">
                <a16:creationId xmlns:a16="http://schemas.microsoft.com/office/drawing/2014/main" id="{D811C191-0BAD-4DE2-97B1-356AC342F2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6BCEDB-CF22-44DF-AFF3-F0E8C61B5AC7}"/>
              </a:ext>
            </a:extLst>
          </p:cNvPr>
          <p:cNvSpPr>
            <a:spLocks noGrp="1"/>
          </p:cNvSpPr>
          <p:nvPr>
            <p:ph type="sldNum" sz="quarter" idx="12"/>
          </p:nvPr>
        </p:nvSpPr>
        <p:spPr/>
        <p:txBody>
          <a:bodyPr/>
          <a:lstStyle/>
          <a:p>
            <a:fld id="{AFC7CB1D-DC6C-4E11-B38B-D8059C85C9B6}" type="slidenum">
              <a:rPr lang="en-US" smtClean="0"/>
              <a:t>‹#›</a:t>
            </a:fld>
            <a:endParaRPr lang="en-US"/>
          </a:p>
        </p:txBody>
      </p:sp>
    </p:spTree>
    <p:extLst>
      <p:ext uri="{BB962C8B-B14F-4D97-AF65-F5344CB8AC3E}">
        <p14:creationId xmlns:p14="http://schemas.microsoft.com/office/powerpoint/2010/main" val="3041142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1A25A-544C-4D06-BA23-4B4DA02EB1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56FAA3-A59E-4182-9744-5F7C3DC594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03509A3-DA4B-489E-BBA2-888DEA5D5E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3EE0C6-CBC7-437C-90C7-37B8E90AD77D}"/>
              </a:ext>
            </a:extLst>
          </p:cNvPr>
          <p:cNvSpPr>
            <a:spLocks noGrp="1"/>
          </p:cNvSpPr>
          <p:nvPr>
            <p:ph type="dt" sz="half" idx="10"/>
          </p:nvPr>
        </p:nvSpPr>
        <p:spPr/>
        <p:txBody>
          <a:bodyPr/>
          <a:lstStyle/>
          <a:p>
            <a:fld id="{87F74712-07AA-495E-A976-97CA7A2605CE}" type="datetimeFigureOut">
              <a:rPr lang="en-US" smtClean="0"/>
              <a:t>12/14/2023</a:t>
            </a:fld>
            <a:endParaRPr lang="en-US"/>
          </a:p>
        </p:txBody>
      </p:sp>
      <p:sp>
        <p:nvSpPr>
          <p:cNvPr id="6" name="Footer Placeholder 5">
            <a:extLst>
              <a:ext uri="{FF2B5EF4-FFF2-40B4-BE49-F238E27FC236}">
                <a16:creationId xmlns:a16="http://schemas.microsoft.com/office/drawing/2014/main" id="{3BC91548-27FC-4FAB-A6FD-82CF708200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E7B436-4525-454C-A26C-AE69D9F88B97}"/>
              </a:ext>
            </a:extLst>
          </p:cNvPr>
          <p:cNvSpPr>
            <a:spLocks noGrp="1"/>
          </p:cNvSpPr>
          <p:nvPr>
            <p:ph type="sldNum" sz="quarter" idx="12"/>
          </p:nvPr>
        </p:nvSpPr>
        <p:spPr/>
        <p:txBody>
          <a:bodyPr/>
          <a:lstStyle/>
          <a:p>
            <a:fld id="{AFC7CB1D-DC6C-4E11-B38B-D8059C85C9B6}" type="slidenum">
              <a:rPr lang="en-US" smtClean="0"/>
              <a:t>‹#›</a:t>
            </a:fld>
            <a:endParaRPr lang="en-US"/>
          </a:p>
        </p:txBody>
      </p:sp>
    </p:spTree>
    <p:extLst>
      <p:ext uri="{BB962C8B-B14F-4D97-AF65-F5344CB8AC3E}">
        <p14:creationId xmlns:p14="http://schemas.microsoft.com/office/powerpoint/2010/main" val="1470892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9A5EB0-94C2-4C91-BBEF-7256CF756A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CDE10B5-B05A-4F3A-84FD-A2027079D1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45E795-4CA6-4386-BA52-A822F65367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F74712-07AA-495E-A976-97CA7A2605CE}" type="datetimeFigureOut">
              <a:rPr lang="en-US" smtClean="0"/>
              <a:t>12/14/2023</a:t>
            </a:fld>
            <a:endParaRPr lang="en-US"/>
          </a:p>
        </p:txBody>
      </p:sp>
      <p:sp>
        <p:nvSpPr>
          <p:cNvPr id="5" name="Footer Placeholder 4">
            <a:extLst>
              <a:ext uri="{FF2B5EF4-FFF2-40B4-BE49-F238E27FC236}">
                <a16:creationId xmlns:a16="http://schemas.microsoft.com/office/drawing/2014/main" id="{6D0E6798-A456-4617-B0E3-62A9B8DD8F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9211F7A-17CB-488D-8F06-D15CCFC33D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C7CB1D-DC6C-4E11-B38B-D8059C85C9B6}" type="slidenum">
              <a:rPr lang="en-US" smtClean="0"/>
              <a:t>‹#›</a:t>
            </a:fld>
            <a:endParaRPr lang="en-US"/>
          </a:p>
        </p:txBody>
      </p:sp>
    </p:spTree>
    <p:extLst>
      <p:ext uri="{BB962C8B-B14F-4D97-AF65-F5344CB8AC3E}">
        <p14:creationId xmlns:p14="http://schemas.microsoft.com/office/powerpoint/2010/main" val="3212905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2E9C6AF-7BC5-4F6E-9D7C-BF3567BDAA10}"/>
              </a:ext>
            </a:extLst>
          </p:cNvPr>
          <p:cNvSpPr txBox="1"/>
          <p:nvPr/>
        </p:nvSpPr>
        <p:spPr>
          <a:xfrm>
            <a:off x="220493" y="243200"/>
            <a:ext cx="11751013" cy="6707285"/>
          </a:xfrm>
          <a:prstGeom prst="rect">
            <a:avLst/>
          </a:prstGeom>
          <a:noFill/>
        </p:spPr>
        <p:txBody>
          <a:bodyPr wrap="square">
            <a:spAutoFit/>
          </a:bodyPr>
          <a:lstStyle/>
          <a:p>
            <a:pPr marL="0" marR="0">
              <a:spcBef>
                <a:spcPts val="100"/>
              </a:spcBef>
              <a:spcAft>
                <a:spcPts val="0"/>
              </a:spcAft>
              <a:tabLst>
                <a:tab pos="1257300" algn="ctr"/>
                <a:tab pos="4457700" algn="ctr"/>
              </a:tabLst>
            </a:pPr>
            <a:r>
              <a:rPr lang="en-US" sz="2000" b="1" dirty="0">
                <a:effectLst/>
                <a:latin typeface="Times New Roman" panose="02020603050405020304" pitchFamily="18" charset="0"/>
                <a:ea typeface="Times New Roman" panose="02020603050405020304" pitchFamily="18" charset="0"/>
              </a:rPr>
              <a:t>I. ĐỌC HIỂU </a:t>
            </a:r>
            <a:r>
              <a:rPr lang="en-US" sz="2000" b="1" i="1" dirty="0">
                <a:effectLst/>
                <a:latin typeface="Times New Roman" panose="02020603050405020304" pitchFamily="18" charset="0"/>
                <a:ea typeface="Times New Roman" panose="02020603050405020304" pitchFamily="18" charset="0"/>
              </a:rPr>
              <a:t>(4,0 </a:t>
            </a:r>
            <a:r>
              <a:rPr lang="en-US" sz="2000" b="1" i="1" dirty="0" err="1">
                <a:effectLst/>
                <a:latin typeface="Times New Roman" panose="02020603050405020304" pitchFamily="18" charset="0"/>
                <a:ea typeface="Times New Roman" panose="02020603050405020304" pitchFamily="18" charset="0"/>
              </a:rPr>
              <a:t>điểm</a:t>
            </a:r>
            <a:r>
              <a:rPr lang="en-US" sz="2000" b="1" i="1" dirty="0">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US" sz="2000" b="1" dirty="0" err="1">
                <a:solidFill>
                  <a:srgbClr val="000000"/>
                </a:solidFill>
                <a:effectLst/>
                <a:latin typeface="Times New Roman" panose="02020603050405020304" pitchFamily="18" charset="0"/>
                <a:ea typeface="Times New Roman" panose="02020603050405020304" pitchFamily="18" charset="0"/>
              </a:rPr>
              <a:t>Đọc</a:t>
            </a:r>
            <a:r>
              <a:rPr lang="en-US" sz="2000" b="1" dirty="0">
                <a:solidFill>
                  <a:srgbClr val="000000"/>
                </a:solidFill>
                <a:effectLst/>
                <a:latin typeface="Times New Roman" panose="02020603050405020304" pitchFamily="18" charset="0"/>
                <a:ea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rPr>
              <a:t>đoạn</a:t>
            </a:r>
            <a:r>
              <a:rPr lang="en-US" sz="2000" b="1" dirty="0">
                <a:solidFill>
                  <a:srgbClr val="000000"/>
                </a:solidFill>
                <a:effectLst/>
                <a:latin typeface="Times New Roman" panose="02020603050405020304" pitchFamily="18" charset="0"/>
                <a:ea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rPr>
              <a:t>trích</a:t>
            </a:r>
            <a:r>
              <a:rPr lang="en-US" sz="2000" b="1" dirty="0">
                <a:solidFill>
                  <a:srgbClr val="000000"/>
                </a:solidFill>
                <a:effectLst/>
                <a:latin typeface="Times New Roman" panose="02020603050405020304" pitchFamily="18" charset="0"/>
                <a:ea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rPr>
              <a:t>sau</a:t>
            </a:r>
            <a:r>
              <a:rPr lang="en-US" sz="2000" b="1" dirty="0">
                <a:solidFill>
                  <a:srgbClr val="000000"/>
                </a:solidFill>
                <a:effectLst/>
                <a:latin typeface="Times New Roman" panose="02020603050405020304" pitchFamily="18" charset="0"/>
                <a:ea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rPr>
              <a:t>và</a:t>
            </a:r>
            <a:r>
              <a:rPr lang="en-US" sz="2000" b="1" dirty="0">
                <a:solidFill>
                  <a:srgbClr val="000000"/>
                </a:solidFill>
                <a:effectLst/>
                <a:latin typeface="Times New Roman" panose="02020603050405020304" pitchFamily="18" charset="0"/>
                <a:ea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rPr>
              <a:t>trả</a:t>
            </a:r>
            <a:r>
              <a:rPr lang="en-US" sz="2000" b="1" dirty="0">
                <a:solidFill>
                  <a:srgbClr val="000000"/>
                </a:solidFill>
                <a:effectLst/>
                <a:latin typeface="Times New Roman" panose="02020603050405020304" pitchFamily="18" charset="0"/>
                <a:ea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rPr>
              <a:t>lời</a:t>
            </a:r>
            <a:r>
              <a:rPr lang="en-US" sz="2000" b="1" dirty="0">
                <a:solidFill>
                  <a:srgbClr val="000000"/>
                </a:solidFill>
                <a:effectLst/>
                <a:latin typeface="Times New Roman" panose="02020603050405020304" pitchFamily="18" charset="0"/>
                <a:ea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rPr>
              <a:t>các</a:t>
            </a:r>
            <a:r>
              <a:rPr lang="en-US" sz="2000" b="1" dirty="0">
                <a:solidFill>
                  <a:srgbClr val="000000"/>
                </a:solidFill>
                <a:effectLst/>
                <a:latin typeface="Times New Roman" panose="02020603050405020304" pitchFamily="18" charset="0"/>
                <a:ea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rPr>
              <a:t>câu</a:t>
            </a:r>
            <a:r>
              <a:rPr lang="en-US" sz="2000" b="1" dirty="0">
                <a:solidFill>
                  <a:srgbClr val="000000"/>
                </a:solidFill>
                <a:effectLst/>
                <a:latin typeface="Times New Roman" panose="02020603050405020304" pitchFamily="18" charset="0"/>
                <a:ea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rPr>
              <a:t>hỏi</a:t>
            </a:r>
            <a:r>
              <a:rPr lang="en-US" sz="2000" b="1" dirty="0">
                <a:solidFill>
                  <a:srgbClr val="000000"/>
                </a:solidFill>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Trong</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xã</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hội</a:t>
            </a:r>
            <a:r>
              <a:rPr lang="en-US" sz="2000" i="1" dirty="0">
                <a:solidFill>
                  <a:srgbClr val="FF0000"/>
                </a:solidFill>
                <a:effectLst/>
                <a:latin typeface="Times New Roman" panose="02020603050405020304" pitchFamily="18" charset="0"/>
                <a:ea typeface="Times New Roman" panose="02020603050405020304" pitchFamily="18" charset="0"/>
              </a:rPr>
              <a:t> ta, </a:t>
            </a:r>
            <a:r>
              <a:rPr lang="en-US" sz="2000" i="1" dirty="0" err="1">
                <a:solidFill>
                  <a:srgbClr val="FF0000"/>
                </a:solidFill>
                <a:effectLst/>
                <a:latin typeface="Times New Roman" panose="02020603050405020304" pitchFamily="18" charset="0"/>
                <a:ea typeface="Times New Roman" panose="02020603050405020304" pitchFamily="18" charset="0"/>
              </a:rPr>
              <a:t>nhiều</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thanh</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niên</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biết</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tỏ</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lòng</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thương</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yêu</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quý</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mến</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nhân</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dân</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bằng</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hành</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động</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dũng</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cảm</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và</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hào</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hiệp</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lúc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chiến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tranh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xông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pha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lửa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đạn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để</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bảo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vệ</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tính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mạng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tài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sản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của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đồng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bào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lúc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bình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thường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cứu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giúp</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trẻ</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em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bị</a:t>
            </a:r>
            <a:r>
              <a:rPr lang="en-US" sz="2000" i="1" dirty="0">
                <a:solidFill>
                  <a:srgbClr val="000000"/>
                </a:solidFill>
                <a:effectLst/>
                <a:latin typeface="Times New Roman" panose="02020603050405020304" pitchFamily="18" charset="0"/>
                <a:ea typeface="Times New Roman" panose="02020603050405020304" pitchFamily="18" charset="0"/>
              </a:rPr>
              <a:t> tai </a:t>
            </a:r>
            <a:r>
              <a:rPr lang="en-US" sz="2000" i="1" dirty="0" err="1">
                <a:solidFill>
                  <a:srgbClr val="000000"/>
                </a:solidFill>
                <a:effectLst/>
                <a:latin typeface="Times New Roman" panose="02020603050405020304" pitchFamily="18" charset="0"/>
                <a:ea typeface="Times New Roman" panose="02020603050405020304" pitchFamily="18" charset="0"/>
              </a:rPr>
              <a:t>nạn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đỡ</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đần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đường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bị</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ốm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đau</a:t>
            </a:r>
            <a:r>
              <a:rPr lang="en-US" sz="2000" i="1" dirty="0">
                <a:solidFill>
                  <a:srgbClr val="000000"/>
                </a:solidFill>
                <a:effectLst/>
                <a:latin typeface="Times New Roman" panose="02020603050405020304" pitchFamily="18" charset="0"/>
                <a:ea typeface="Times New Roman" panose="02020603050405020304" pitchFamily="18" charset="0"/>
              </a:rPr>
              <a:t>…</a:t>
            </a:r>
            <a:r>
              <a:rPr lang="en-US" sz="2000" i="1" dirty="0" err="1">
                <a:solidFill>
                  <a:srgbClr val="000000"/>
                </a:solidFill>
                <a:effectLst/>
                <a:latin typeface="Times New Roman" panose="02020603050405020304" pitchFamily="18" charset="0"/>
                <a:ea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việc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làm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mang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nội</a:t>
            </a:r>
            <a:r>
              <a:rPr lang="en-US" sz="2000" i="1" dirty="0">
                <a:solidFill>
                  <a:srgbClr val="000000"/>
                </a:solidFill>
                <a:effectLst/>
                <a:latin typeface="Times New Roman" panose="02020603050405020304" pitchFamily="18" charset="0"/>
                <a:ea typeface="Times New Roman" panose="02020603050405020304" pitchFamily="18" charset="0"/>
              </a:rPr>
              <a:t> dung </a:t>
            </a:r>
            <a:r>
              <a:rPr lang="en-US" sz="2000" i="1" dirty="0" err="1">
                <a:solidFill>
                  <a:srgbClr val="000000"/>
                </a:solidFill>
                <a:effectLst/>
                <a:latin typeface="Times New Roman" panose="02020603050405020304" pitchFamily="18" charset="0"/>
                <a:ea typeface="Times New Roman" panose="02020603050405020304" pitchFamily="18" charset="0"/>
              </a:rPr>
              <a:t>đạo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đức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tốt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đẹp</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của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thanh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niên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mới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như</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thế</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rất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đáng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biểu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dương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khuyến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khích</a:t>
            </a:r>
            <a:r>
              <a:rPr lang="en-US" sz="2000" i="1" dirty="0">
                <a:solidFill>
                  <a:srgbClr val="000000"/>
                </a:solidFill>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a:solidFill>
                  <a:srgbClr val="FF0000"/>
                </a:solidFill>
                <a:effectLst/>
                <a:latin typeface="Times New Roman" panose="02020603050405020304" pitchFamily="18" charset="0"/>
                <a:ea typeface="Times New Roman" panose="02020603050405020304" pitchFamily="18" charset="0"/>
              </a:rPr>
              <a:t>Thanh </a:t>
            </a:r>
            <a:r>
              <a:rPr lang="en-US" sz="2000" i="1" dirty="0" err="1">
                <a:solidFill>
                  <a:srgbClr val="FF0000"/>
                </a:solidFill>
                <a:effectLst/>
                <a:latin typeface="Times New Roman" panose="02020603050405020304" pitchFamily="18" charset="0"/>
                <a:ea typeface="Times New Roman" panose="02020603050405020304" pitchFamily="18" charset="0"/>
              </a:rPr>
              <a:t>niên</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phải</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luôn</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có</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tinh</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thần</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xung</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phong</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gương</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mẫu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bất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cứ</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việc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gì</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tập</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thể</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cần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thì</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thanh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niên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phải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làm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với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tinh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thần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trách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nhiệm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cao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nhất</a:t>
            </a:r>
            <a:r>
              <a:rPr lang="en-US" sz="2000" i="1" dirty="0">
                <a:solidFill>
                  <a:srgbClr val="000000"/>
                </a:solidFill>
                <a:effectLst/>
                <a:latin typeface="Times New Roman" panose="02020603050405020304" pitchFamily="18" charset="0"/>
                <a:ea typeface="Times New Roman" panose="02020603050405020304" pitchFamily="18" charset="0"/>
              </a:rPr>
              <a:t>; song </a:t>
            </a:r>
            <a:r>
              <a:rPr lang="en-US" sz="2000" i="1" dirty="0" err="1">
                <a:solidFill>
                  <a:srgbClr val="000000"/>
                </a:solidFill>
                <a:effectLst/>
                <a:latin typeface="Times New Roman" panose="02020603050405020304" pitchFamily="18" charset="0"/>
                <a:ea typeface="Times New Roman" panose="02020603050405020304" pitchFamily="18" charset="0"/>
              </a:rPr>
              <a:t>phải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luôn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luôn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khiêm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tốn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thật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không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phô</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trương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dối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trá</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Đó</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cũng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thái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độ</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đúng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đắn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của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thanh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niên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đối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với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nhân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dân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của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cá</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nhân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đối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với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tập</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thể</a:t>
            </a:r>
            <a:r>
              <a:rPr lang="en-US" sz="2000" i="1" dirty="0">
                <a:solidFill>
                  <a:srgbClr val="000000"/>
                </a:solidFill>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a:solidFill>
                  <a:srgbClr val="FF0000"/>
                </a:solidFill>
                <a:effectLst/>
                <a:latin typeface="Times New Roman" panose="02020603050405020304" pitchFamily="18" charset="0"/>
                <a:ea typeface="Times New Roman" panose="02020603050405020304" pitchFamily="18" charset="0"/>
              </a:rPr>
              <a:t>Thanh </a:t>
            </a:r>
            <a:r>
              <a:rPr lang="en-US" sz="2000" i="1" dirty="0" err="1">
                <a:solidFill>
                  <a:srgbClr val="FF0000"/>
                </a:solidFill>
                <a:effectLst/>
                <a:latin typeface="Times New Roman" panose="02020603050405020304" pitchFamily="18" charset="0"/>
                <a:ea typeface="Times New Roman" panose="02020603050405020304" pitchFamily="18" charset="0"/>
              </a:rPr>
              <a:t>niên</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cũng</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phải</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dành</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thì</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giờ</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nhất</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định</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để</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giúp</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đỡ</a:t>
            </a:r>
            <a:r>
              <a:rPr lang="en-US" sz="2000" i="1" dirty="0">
                <a:solidFill>
                  <a:srgbClr val="FF0000"/>
                </a:solidFill>
                <a:effectLst/>
                <a:latin typeface="Times New Roman" panose="02020603050405020304" pitchFamily="18" charset="0"/>
                <a:ea typeface="Times New Roman" panose="02020603050405020304" pitchFamily="18" charset="0"/>
              </a:rPr>
              <a:t> cha </a:t>
            </a:r>
            <a:r>
              <a:rPr lang="en-US" sz="2000" i="1" dirty="0" err="1">
                <a:solidFill>
                  <a:srgbClr val="FF0000"/>
                </a:solidFill>
                <a:effectLst/>
                <a:latin typeface="Times New Roman" panose="02020603050405020304" pitchFamily="18" charset="0"/>
                <a:ea typeface="Times New Roman" panose="02020603050405020304" pitchFamily="18" charset="0"/>
              </a:rPr>
              <a:t>mẹ</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săn</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sóc</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các</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em</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chăm</a:t>
            </a:r>
            <a:r>
              <a:rPr lang="en-US" sz="2000" i="1" dirty="0">
                <a:solidFill>
                  <a:srgbClr val="FF0000"/>
                </a:solidFill>
                <a:effectLst/>
                <a:latin typeface="Times New Roman" panose="02020603050405020304" pitchFamily="18" charset="0"/>
                <a:ea typeface="Times New Roman" panose="02020603050405020304" pitchFamily="18" charset="0"/>
              </a:rPr>
              <a:t> lo </a:t>
            </a:r>
            <a:r>
              <a:rPr lang="en-US" sz="2000" i="1" dirty="0" err="1">
                <a:solidFill>
                  <a:srgbClr val="FF0000"/>
                </a:solidFill>
                <a:effectLst/>
                <a:latin typeface="Times New Roman" panose="02020603050405020304" pitchFamily="18" charset="0"/>
                <a:ea typeface="Times New Roman" panose="02020603050405020304" pitchFamily="18" charset="0"/>
              </a:rPr>
              <a:t>một</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phần</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công</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việc</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gia</a:t>
            </a:r>
            <a:r>
              <a:rPr lang="en-US" sz="2000" i="1" dirty="0">
                <a:solidFill>
                  <a:srgbClr val="FF0000"/>
                </a:solidFill>
                <a:effectLst/>
                <a:latin typeface="Times New Roman" panose="02020603050405020304" pitchFamily="18" charset="0"/>
                <a:ea typeface="Times New Roman" panose="02020603050405020304" pitchFamily="18" charset="0"/>
              </a:rPr>
              <a:t> </a:t>
            </a:r>
            <a:r>
              <a:rPr lang="en-US" sz="2000" i="1" dirty="0" err="1">
                <a:solidFill>
                  <a:srgbClr val="FF0000"/>
                </a:solidFill>
                <a:effectLst/>
                <a:latin typeface="Times New Roman" panose="02020603050405020304" pitchFamily="18" charset="0"/>
                <a:ea typeface="Times New Roman" panose="02020603050405020304" pitchFamily="18" charset="0"/>
              </a:rPr>
              <a:t>đình</a:t>
            </a:r>
            <a:r>
              <a:rPr lang="en-US" sz="2000" i="1" dirty="0">
                <a:solidFill>
                  <a:srgbClr val="FF0000"/>
                </a:solidFill>
                <a:effectLst/>
                <a:latin typeface="Times New Roman" panose="02020603050405020304" pitchFamily="18" charset="0"/>
                <a:ea typeface="Times New Roman" panose="02020603050405020304" pitchFamily="18" charset="0"/>
              </a:rPr>
              <a: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thanh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niên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nào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không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biết</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tí</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gì</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đến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việc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nhà</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không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kính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yêu</a:t>
            </a:r>
            <a:r>
              <a:rPr lang="en-US" sz="2000" i="1" dirty="0">
                <a:solidFill>
                  <a:srgbClr val="000000"/>
                </a:solidFill>
                <a:effectLst/>
                <a:latin typeface="Times New Roman" panose="02020603050405020304" pitchFamily="18" charset="0"/>
                <a:ea typeface="Times New Roman" panose="02020603050405020304" pitchFamily="18" charset="0"/>
              </a:rPr>
              <a:t> cha </a:t>
            </a:r>
            <a:r>
              <a:rPr lang="en-US" sz="2000" i="1" dirty="0" err="1">
                <a:solidFill>
                  <a:srgbClr val="000000"/>
                </a:solidFill>
                <a:effectLst/>
                <a:latin typeface="Times New Roman" panose="02020603050405020304" pitchFamily="18" charset="0"/>
                <a:ea typeface="Times New Roman" panose="02020603050405020304" pitchFamily="18" charset="0"/>
              </a:rPr>
              <a:t>mẹ</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không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thương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mến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thân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trong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gia</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đình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thì</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ngoài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xã</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hội</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làm</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sao</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có</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lòng</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yêu</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mến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nhân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dân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thực</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sự</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được</a:t>
            </a:r>
            <a:r>
              <a:rPr lang="en-US" sz="2000" i="1" dirty="0">
                <a:solidFill>
                  <a:srgbClr val="000000"/>
                </a:solidFill>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US" sz="2000" dirty="0">
                <a:solidFill>
                  <a:srgbClr val="000000"/>
                </a:solidFill>
                <a:effectLst/>
                <a:latin typeface="Times New Roman" panose="02020603050405020304" pitchFamily="18" charset="0"/>
                <a:ea typeface="Times New Roman" panose="02020603050405020304" pitchFamily="18" charset="0"/>
              </a:rPr>
              <a:t>(</a:t>
            </a:r>
            <a:r>
              <a:rPr lang="en-US" sz="2000" dirty="0" err="1">
                <a:solidFill>
                  <a:srgbClr val="000000"/>
                </a:solidFill>
                <a:effectLst/>
                <a:latin typeface="Times New Roman" panose="02020603050405020304" pitchFamily="18" charset="0"/>
                <a:ea typeface="Times New Roman" panose="02020603050405020304" pitchFamily="18" charset="0"/>
              </a:rPr>
              <a:t>Trích</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b="1" i="1" dirty="0">
                <a:solidFill>
                  <a:srgbClr val="000000"/>
                </a:solidFill>
                <a:effectLst/>
                <a:latin typeface="Times New Roman" panose="02020603050405020304" pitchFamily="18" charset="0"/>
                <a:ea typeface="Times New Roman" panose="02020603050405020304" pitchFamily="18" charset="0"/>
              </a:rPr>
              <a:t>Con </a:t>
            </a:r>
            <a:r>
              <a:rPr lang="en-US" sz="2000" b="1" i="1" dirty="0" err="1">
                <a:solidFill>
                  <a:srgbClr val="000000"/>
                </a:solidFill>
                <a:effectLst/>
                <a:latin typeface="Times New Roman" panose="02020603050405020304" pitchFamily="18" charset="0"/>
                <a:ea typeface="Times New Roman" panose="02020603050405020304" pitchFamily="18" charset="0"/>
              </a:rPr>
              <a:t>đường</a:t>
            </a:r>
            <a:r>
              <a:rPr lang="en-US" sz="2000" b="1" i="1" dirty="0">
                <a:solidFill>
                  <a:srgbClr val="000000"/>
                </a:solidFill>
                <a:effectLst/>
                <a:latin typeface="Times New Roman" panose="02020603050405020304" pitchFamily="18" charset="0"/>
                <a:ea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rPr>
              <a:t>tu</a:t>
            </a:r>
            <a:r>
              <a:rPr lang="en-US" sz="2000" b="1" i="1" dirty="0">
                <a:solidFill>
                  <a:srgbClr val="000000"/>
                </a:solidFill>
                <a:effectLst/>
                <a:latin typeface="Times New Roman" panose="02020603050405020304" pitchFamily="18" charset="0"/>
                <a:ea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rPr>
              <a:t>dưỡng</a:t>
            </a:r>
            <a:r>
              <a:rPr lang="en-US" sz="2000" b="1" i="1" dirty="0">
                <a:solidFill>
                  <a:srgbClr val="000000"/>
                </a:solidFill>
                <a:effectLst/>
                <a:latin typeface="Times New Roman" panose="02020603050405020304" pitchFamily="18" charset="0"/>
                <a:ea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rPr>
              <a:t>rèn</a:t>
            </a:r>
            <a:r>
              <a:rPr lang="en-US" sz="2000" b="1" i="1" dirty="0">
                <a:solidFill>
                  <a:srgbClr val="000000"/>
                </a:solidFill>
                <a:effectLst/>
                <a:latin typeface="Times New Roman" panose="02020603050405020304" pitchFamily="18" charset="0"/>
                <a:ea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rPr>
              <a:t>luyện</a:t>
            </a:r>
            <a:r>
              <a:rPr lang="en-US" sz="2000" b="1" i="1" dirty="0">
                <a:solidFill>
                  <a:srgbClr val="000000"/>
                </a:solidFill>
                <a:effectLst/>
                <a:latin typeface="Times New Roman" panose="02020603050405020304" pitchFamily="18" charset="0"/>
                <a:ea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rPr>
              <a:t>đạo</a:t>
            </a:r>
            <a:r>
              <a:rPr lang="en-US" sz="2000" b="1" i="1" dirty="0">
                <a:solidFill>
                  <a:srgbClr val="000000"/>
                </a:solidFill>
                <a:effectLst/>
                <a:latin typeface="Times New Roman" panose="02020603050405020304" pitchFamily="18" charset="0"/>
                <a:ea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rPr>
              <a:t>đức</a:t>
            </a:r>
            <a:r>
              <a:rPr lang="en-US" sz="2000" b="1" i="1" dirty="0">
                <a:solidFill>
                  <a:srgbClr val="000000"/>
                </a:solidFill>
                <a:effectLst/>
                <a:latin typeface="Times New Roman" panose="02020603050405020304" pitchFamily="18" charset="0"/>
                <a:ea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rPr>
              <a:t>của</a:t>
            </a:r>
            <a:r>
              <a:rPr lang="en-US" sz="2000" b="1" i="1" dirty="0">
                <a:solidFill>
                  <a:srgbClr val="000000"/>
                </a:solidFill>
                <a:effectLst/>
                <a:latin typeface="Times New Roman" panose="02020603050405020304" pitchFamily="18" charset="0"/>
                <a:ea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rPr>
              <a:t>thanh</a:t>
            </a:r>
            <a:r>
              <a:rPr lang="en-US" sz="2000" b="1" i="1" dirty="0">
                <a:solidFill>
                  <a:srgbClr val="000000"/>
                </a:solidFill>
                <a:effectLst/>
                <a:latin typeface="Times New Roman" panose="02020603050405020304" pitchFamily="18" charset="0"/>
                <a:ea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rPr>
              <a:t>niên</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Ngữ</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văn</a:t>
            </a:r>
            <a:r>
              <a:rPr lang="en-US" sz="2000" i="1" dirty="0">
                <a:solidFill>
                  <a:srgbClr val="000000"/>
                </a:solidFill>
                <a:effectLst/>
                <a:latin typeface="Times New Roman" panose="02020603050405020304" pitchFamily="18" charset="0"/>
                <a:ea typeface="Times New Roman" panose="02020603050405020304" pitchFamily="18" charset="0"/>
              </a:rPr>
              <a:t> 12, </a:t>
            </a:r>
            <a:r>
              <a:rPr lang="en-US" sz="2000" i="1" dirty="0" err="1">
                <a:solidFill>
                  <a:srgbClr val="000000"/>
                </a:solidFill>
                <a:effectLst/>
                <a:latin typeface="Times New Roman" panose="02020603050405020304" pitchFamily="18" charset="0"/>
                <a:ea typeface="Times New Roman" panose="02020603050405020304" pitchFamily="18" charset="0"/>
              </a:rPr>
              <a:t>Tập</a:t>
            </a:r>
            <a:r>
              <a:rPr lang="en-US" sz="2000" i="1" dirty="0">
                <a:solidFill>
                  <a:srgbClr val="000000"/>
                </a:solidFill>
                <a:effectLst/>
                <a:latin typeface="Times New Roman" panose="02020603050405020304" pitchFamily="18" charset="0"/>
                <a:ea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rPr>
              <a:t>, NXBGD 2013, </a:t>
            </a:r>
            <a:r>
              <a:rPr lang="en-US" sz="2000" i="1" dirty="0" err="1">
                <a:solidFill>
                  <a:srgbClr val="000000"/>
                </a:solidFill>
                <a:effectLst/>
                <a:latin typeface="Times New Roman" panose="02020603050405020304" pitchFamily="18" charset="0"/>
                <a:ea typeface="Times New Roman" panose="02020603050405020304" pitchFamily="18" charset="0"/>
              </a:rPr>
              <a:t>trang</a:t>
            </a:r>
            <a:r>
              <a:rPr lang="en-US" sz="2000" i="1" dirty="0">
                <a:solidFill>
                  <a:srgbClr val="000000"/>
                </a:solidFill>
                <a:effectLst/>
                <a:latin typeface="Times New Roman" panose="02020603050405020304" pitchFamily="18" charset="0"/>
                <a:ea typeface="Times New Roman" panose="02020603050405020304" pitchFamily="18" charset="0"/>
              </a:rPr>
              <a:t> 37</a:t>
            </a:r>
            <a:r>
              <a:rPr lang="en-US" sz="2000" dirty="0">
                <a:solidFill>
                  <a:srgbClr val="000000"/>
                </a:solidFill>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US" sz="2000" b="1" dirty="0" err="1">
                <a:solidFill>
                  <a:srgbClr val="000000"/>
                </a:solidFill>
                <a:effectLst/>
                <a:latin typeface="Times New Roman" panose="02020603050405020304" pitchFamily="18" charset="0"/>
                <a:ea typeface="Times New Roman" panose="02020603050405020304" pitchFamily="18" charset="0"/>
              </a:rPr>
              <a:t>Câu</a:t>
            </a:r>
            <a:r>
              <a:rPr lang="en-US" sz="2000" b="1" dirty="0">
                <a:solidFill>
                  <a:srgbClr val="000000"/>
                </a:solidFill>
                <a:effectLst/>
                <a:latin typeface="Times New Roman" panose="02020603050405020304" pitchFamily="18" charset="0"/>
                <a:ea typeface="Times New Roman" panose="02020603050405020304" pitchFamily="18" charset="0"/>
              </a:rPr>
              <a:t> 1</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Xác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định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phương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thức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biểu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đạt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chính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được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sử</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dụng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trong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đoạn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trích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trên</a:t>
            </a:r>
            <a:r>
              <a:rPr lang="en-US" sz="2000" dirty="0">
                <a:solidFill>
                  <a:srgbClr val="000000"/>
                </a:solidFill>
                <a:effectLst/>
                <a:latin typeface="Times New Roman" panose="020206030504050203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US" sz="2000" b="1" dirty="0" err="1">
                <a:solidFill>
                  <a:srgbClr val="000000"/>
                </a:solidFill>
                <a:effectLst/>
                <a:latin typeface="Times New Roman" panose="02020603050405020304" pitchFamily="18" charset="0"/>
                <a:ea typeface="Times New Roman" panose="02020603050405020304" pitchFamily="18" charset="0"/>
              </a:rPr>
              <a:t>Câu</a:t>
            </a:r>
            <a:r>
              <a:rPr lang="en-US" sz="2000" b="1" dirty="0">
                <a:solidFill>
                  <a:srgbClr val="000000"/>
                </a:solidFill>
                <a:effectLst/>
                <a:latin typeface="Times New Roman" panose="02020603050405020304" pitchFamily="18" charset="0"/>
                <a:ea typeface="Times New Roman" panose="02020603050405020304" pitchFamily="18" charset="0"/>
              </a:rPr>
              <a:t> 2</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Văn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bản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đề</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cập</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đến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nội</a:t>
            </a:r>
            <a:r>
              <a:rPr lang="en-US" sz="2000" dirty="0">
                <a:solidFill>
                  <a:srgbClr val="000000"/>
                </a:solidFill>
                <a:effectLst/>
                <a:latin typeface="Times New Roman" panose="02020603050405020304" pitchFamily="18" charset="0"/>
                <a:ea typeface="Times New Roman" panose="02020603050405020304" pitchFamily="18" charset="0"/>
              </a:rPr>
              <a:t> dung </a:t>
            </a:r>
            <a:r>
              <a:rPr lang="en-US" sz="2000" dirty="0" err="1">
                <a:solidFill>
                  <a:srgbClr val="000000"/>
                </a:solidFill>
                <a:effectLst/>
                <a:latin typeface="Times New Roman" panose="02020603050405020304" pitchFamily="18" charset="0"/>
                <a:ea typeface="Times New Roman" panose="02020603050405020304" pitchFamily="18" charset="0"/>
              </a:rPr>
              <a:t>gì</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a:solidFill>
                  <a:srgbClr val="000000"/>
                </a:solidFill>
                <a:effectLst/>
                <a:latin typeface="Times New Roman" panose="02020603050405020304" pitchFamily="18" charset="0"/>
                <a:ea typeface="Times New Roman" panose="02020603050405020304" pitchFamily="18" charset="0"/>
                <a:sym typeface="Wingdings" panose="05000000000000000000" pitchFamily="2" charset="2"/>
              </a:rPr>
              <a:t></a:t>
            </a:r>
            <a:r>
              <a:rPr lang="en-US" sz="1800" b="1" dirty="0" err="1">
                <a:solidFill>
                  <a:srgbClr val="FF0000"/>
                </a:solidFill>
                <a:effectLst/>
                <a:latin typeface="Times New Roman" panose="02020603050405020304" pitchFamily="18" charset="0"/>
                <a:ea typeface="Times New Roman" panose="02020603050405020304" pitchFamily="18" charset="0"/>
              </a:rPr>
              <a:t>Những</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việc</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làm</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đáng</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biểu</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dương</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của</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thanh</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niên</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để</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tu</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dưỡng</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đạo</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đức</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và</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tạo</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dựng</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lòng</a:t>
            </a:r>
            <a:r>
              <a:rPr lang="en-US" sz="1800" b="1" dirty="0">
                <a:solidFill>
                  <a:srgbClr val="FF0000"/>
                </a:solidFill>
                <a:effectLst/>
                <a:latin typeface="Times New Roman" panose="02020603050405020304" pitchFamily="18" charset="0"/>
                <a:ea typeface="Times New Roman" panose="02020603050405020304" pitchFamily="18" charset="0"/>
              </a:rPr>
              <a:t> tin </a:t>
            </a:r>
            <a:r>
              <a:rPr lang="en-US" sz="1800" b="1" dirty="0" err="1">
                <a:solidFill>
                  <a:srgbClr val="FF0000"/>
                </a:solidFill>
                <a:effectLst/>
                <a:latin typeface="Times New Roman" panose="02020603050405020304" pitchFamily="18" charset="0"/>
                <a:ea typeface="Times New Roman" panose="02020603050405020304" pitchFamily="18" charset="0"/>
              </a:rPr>
              <a:t>yêu</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của</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nhân</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dân</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gia</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đình</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và</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xã</a:t>
            </a:r>
            <a:r>
              <a:rPr lang="en-US" sz="1800" b="1" dirty="0">
                <a:solidFill>
                  <a:srgbClr val="FF0000"/>
                </a:solidFill>
                <a:effectLst/>
                <a:latin typeface="Times New Roman" panose="02020603050405020304" pitchFamily="18" charset="0"/>
                <a:ea typeface="Times New Roman" panose="02020603050405020304" pitchFamily="18" charset="0"/>
              </a:rPr>
              <a:t> </a:t>
            </a:r>
            <a:r>
              <a:rPr lang="en-US" sz="1800" b="1" dirty="0" err="1">
                <a:solidFill>
                  <a:srgbClr val="FF0000"/>
                </a:solidFill>
                <a:effectLst/>
                <a:latin typeface="Times New Roman" panose="02020603050405020304" pitchFamily="18" charset="0"/>
                <a:ea typeface="Times New Roman" panose="02020603050405020304" pitchFamily="18" charset="0"/>
              </a:rPr>
              <a:t>hội</a:t>
            </a:r>
            <a:r>
              <a:rPr lang="en-US" sz="1800" b="1" dirty="0">
                <a:solidFill>
                  <a:srgbClr val="FF0000"/>
                </a:solidFill>
                <a:effectLst/>
                <a:latin typeface="Times New Roman" panose="02020603050405020304" pitchFamily="18" charset="0"/>
                <a:ea typeface="Times New Roman" panose="02020603050405020304" pitchFamily="18" charset="0"/>
              </a:rPr>
              <a:t>.</a:t>
            </a:r>
            <a:endParaRPr lang="en-US" b="1" dirty="0">
              <a:solidFill>
                <a:srgbClr val="FF0000"/>
              </a:solidFill>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US" sz="2000" b="1" dirty="0" err="1">
                <a:solidFill>
                  <a:srgbClr val="000000"/>
                </a:solidFill>
                <a:effectLst/>
                <a:latin typeface="Times New Roman" panose="02020603050405020304" pitchFamily="18" charset="0"/>
                <a:ea typeface="Times New Roman" panose="02020603050405020304" pitchFamily="18" charset="0"/>
              </a:rPr>
              <a:t>Câu</a:t>
            </a:r>
            <a:r>
              <a:rPr lang="en-US" sz="2000" b="1" dirty="0">
                <a:solidFill>
                  <a:srgbClr val="000000"/>
                </a:solidFill>
                <a:effectLst/>
                <a:latin typeface="Times New Roman" panose="02020603050405020304" pitchFamily="18" charset="0"/>
                <a:ea typeface="Times New Roman" panose="02020603050405020304" pitchFamily="18" charset="0"/>
              </a:rPr>
              <a:t> 3:</a:t>
            </a:r>
            <a:r>
              <a:rPr lang="en-US" sz="2000" dirty="0">
                <a:solidFill>
                  <a:srgbClr val="000000"/>
                </a:solidFill>
                <a:effectLst/>
                <a:latin typeface="Times New Roman" panose="02020603050405020304" pitchFamily="18" charset="0"/>
                <a:ea typeface="Times New Roman" panose="02020603050405020304" pitchFamily="18" charset="0"/>
              </a:rPr>
              <a:t> Theo </a:t>
            </a:r>
            <a:r>
              <a:rPr lang="en-US" sz="2000" dirty="0" err="1">
                <a:solidFill>
                  <a:srgbClr val="000000"/>
                </a:solidFill>
                <a:effectLst/>
                <a:latin typeface="Times New Roman" panose="02020603050405020304" pitchFamily="18" charset="0"/>
                <a:ea typeface="Times New Roman" panose="02020603050405020304" pitchFamily="18" charset="0"/>
              </a:rPr>
              <a:t>tác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giả</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trên</a:t>
            </a:r>
            <a:r>
              <a:rPr lang="en-US" sz="2000" dirty="0">
                <a:solidFill>
                  <a:srgbClr val="000000"/>
                </a:solidFill>
                <a:effectLst/>
                <a:latin typeface="Times New Roman" panose="02020603050405020304" pitchFamily="18" charset="0"/>
                <a:ea typeface="Times New Roman" panose="02020603050405020304" pitchFamily="18" charset="0"/>
              </a:rPr>
              <a:t> con </a:t>
            </a:r>
            <a:r>
              <a:rPr lang="en-US" sz="2000" dirty="0" err="1">
                <a:solidFill>
                  <a:srgbClr val="000000"/>
                </a:solidFill>
                <a:effectLst/>
                <a:latin typeface="Times New Roman" panose="02020603050405020304" pitchFamily="18" charset="0"/>
                <a:ea typeface="Times New Roman" panose="02020603050405020304" pitchFamily="18" charset="0"/>
              </a:rPr>
              <a:t>đường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dưỡng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rèn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luyện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đạo</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đức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thanh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niên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cần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phải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làm</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gì</a:t>
            </a:r>
            <a:r>
              <a:rPr lang="en-US" sz="2000" dirty="0">
                <a:solidFill>
                  <a:srgbClr val="000000"/>
                </a:solidFill>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marL="0" marR="0">
              <a:lnSpc>
                <a:spcPct val="115000"/>
              </a:lnSpc>
              <a:spcBef>
                <a:spcPts val="0"/>
              </a:spcBef>
              <a:spcAft>
                <a:spcPts val="0"/>
              </a:spcAft>
            </a:pPr>
            <a:r>
              <a:rPr lang="en-US" sz="2000" b="1" dirty="0" err="1">
                <a:solidFill>
                  <a:srgbClr val="000000"/>
                </a:solidFill>
                <a:effectLst/>
                <a:latin typeface="Times New Roman" panose="02020603050405020304" pitchFamily="18" charset="0"/>
                <a:ea typeface="Times New Roman" panose="02020603050405020304" pitchFamily="18" charset="0"/>
              </a:rPr>
              <a:t>Câu</a:t>
            </a:r>
            <a:r>
              <a:rPr lang="en-US" sz="2000" b="1" dirty="0">
                <a:solidFill>
                  <a:srgbClr val="000000"/>
                </a:solidFill>
                <a:effectLst/>
                <a:latin typeface="Times New Roman" panose="02020603050405020304" pitchFamily="18" charset="0"/>
                <a:ea typeface="Times New Roman" panose="02020603050405020304" pitchFamily="18" charset="0"/>
              </a:rPr>
              <a:t> 4:</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Thông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điệp</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nào</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trong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đoạn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trích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trên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có</a:t>
            </a:r>
            <a:r>
              <a:rPr lang="en-US" sz="2000" dirty="0">
                <a:solidFill>
                  <a:srgbClr val="000000"/>
                </a:solidFill>
                <a:effectLst/>
                <a:latin typeface="Times New Roman" panose="02020603050405020304" pitchFamily="18" charset="0"/>
                <a:ea typeface="Times New Roman" panose="02020603050405020304" pitchFamily="18" charset="0"/>
              </a:rPr>
              <a:t> ý </a:t>
            </a:r>
            <a:r>
              <a:rPr lang="en-US" sz="2000" dirty="0" err="1">
                <a:solidFill>
                  <a:srgbClr val="000000"/>
                </a:solidFill>
                <a:effectLst/>
                <a:latin typeface="Times New Roman" panose="02020603050405020304" pitchFamily="18" charset="0"/>
                <a:ea typeface="Times New Roman" panose="02020603050405020304" pitchFamily="18" charset="0"/>
              </a:rPr>
              <a:t>nghĩa</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nhất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đối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với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anh</a:t>
            </a:r>
            <a:r>
              <a:rPr lang="en-US" sz="2000" dirty="0">
                <a:solidFill>
                  <a:srgbClr val="000000"/>
                </a:solidFill>
                <a:effectLst/>
                <a:latin typeface="Times New Roman" panose="02020603050405020304" pitchFamily="18" charset="0"/>
                <a:ea typeface="Times New Roman" panose="02020603050405020304" pitchFamily="18" charset="0"/>
              </a:rPr>
              <a:t>/</a:t>
            </a:r>
            <a:r>
              <a:rPr lang="en-US" sz="2000" dirty="0" err="1">
                <a:solidFill>
                  <a:srgbClr val="000000"/>
                </a:solidFill>
                <a:effectLst/>
                <a:latin typeface="Times New Roman" panose="02020603050405020304" pitchFamily="18" charset="0"/>
                <a:ea typeface="Times New Roman" panose="02020603050405020304" pitchFamily="18" charset="0"/>
              </a:rPr>
              <a:t>chị</a:t>
            </a:r>
            <a:r>
              <a:rPr lang="en-US" sz="1400" dirty="0">
                <a:solidFill>
                  <a:srgbClr val="000000"/>
                </a:solidFill>
                <a:effectLst/>
                <a:latin typeface="Arial" panose="020B0604020202020204" pitchFamily="34" charset="0"/>
                <a:ea typeface="Times New Roman" panose="02020603050405020304" pitchFamily="18" charset="0"/>
              </a:rPr>
              <a:t> </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Lí</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giải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tại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sao</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chọn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thông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điệp</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đó</a:t>
            </a:r>
            <a:r>
              <a:rPr lang="en-US" sz="2000" dirty="0">
                <a:solidFill>
                  <a:srgbClr val="000000"/>
                </a:solidFill>
                <a:effectLst/>
                <a:latin typeface="Times New Roman" panose="02020603050405020304" pitchFamily="18" charset="0"/>
                <a:ea typeface="Times New Roman" panose="02020603050405020304" pitchFamily="18" charset="0"/>
              </a:rPr>
              <a:t> ? ( </a:t>
            </a:r>
            <a:r>
              <a:rPr lang="en-US" sz="2000" dirty="0" err="1">
                <a:solidFill>
                  <a:srgbClr val="000000"/>
                </a:solidFill>
                <a:effectLst/>
                <a:latin typeface="Times New Roman" panose="02020603050405020304" pitchFamily="18" charset="0"/>
                <a:ea typeface="Times New Roman" panose="02020603050405020304" pitchFamily="18" charset="0"/>
              </a:rPr>
              <a:t>Trả</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lời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thành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một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đoạn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văn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ngắn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khoảng</a:t>
            </a:r>
            <a:r>
              <a:rPr lang="en-US" sz="2000" dirty="0">
                <a:solidFill>
                  <a:srgbClr val="000000"/>
                </a:solidFill>
                <a:effectLst/>
                <a:latin typeface="Times New Roman" panose="02020603050405020304" pitchFamily="18" charset="0"/>
                <a:ea typeface="Times New Roman" panose="02020603050405020304" pitchFamily="18" charset="0"/>
              </a:rPr>
              <a:t> 5-7 </a:t>
            </a:r>
            <a:r>
              <a:rPr lang="en-US" sz="2000" dirty="0" err="1">
                <a:solidFill>
                  <a:srgbClr val="000000"/>
                </a:solidFill>
                <a:effectLst/>
                <a:latin typeface="Times New Roman" panose="02020603050405020304" pitchFamily="18" charset="0"/>
                <a:ea typeface="Times New Roman" panose="02020603050405020304" pitchFamily="18" charset="0"/>
              </a:rPr>
              <a:t>dòng</a:t>
            </a:r>
            <a:r>
              <a:rPr lang="en-US" sz="2000" dirty="0">
                <a:solidFill>
                  <a:srgbClr val="000000"/>
                </a:solidFill>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p:txBody>
      </p:sp>
      <p:sp>
        <p:nvSpPr>
          <p:cNvPr id="2" name="TextBox 1">
            <a:extLst>
              <a:ext uri="{FF2B5EF4-FFF2-40B4-BE49-F238E27FC236}">
                <a16:creationId xmlns:a16="http://schemas.microsoft.com/office/drawing/2014/main" id="{1DBF3241-EFE0-87B3-BF38-C3A8E160DF20}"/>
              </a:ext>
            </a:extLst>
          </p:cNvPr>
          <p:cNvSpPr txBox="1"/>
          <p:nvPr/>
        </p:nvSpPr>
        <p:spPr>
          <a:xfrm>
            <a:off x="5450541" y="0"/>
            <a:ext cx="2581835" cy="461665"/>
          </a:xfrm>
          <a:prstGeom prst="rect">
            <a:avLst/>
          </a:prstGeom>
          <a:noFill/>
        </p:spPr>
        <p:txBody>
          <a:bodyPr wrap="square" rtlCol="0">
            <a:spAutoFit/>
          </a:bodyPr>
          <a:lstStyle/>
          <a:p>
            <a:r>
              <a:rPr lang="en-US" sz="2400" b="1" dirty="0">
                <a:solidFill>
                  <a:srgbClr val="0070C0"/>
                </a:solidFill>
                <a:latin typeface="Times New Roman" panose="02020603050405020304" pitchFamily="18" charset="0"/>
                <a:cs typeface="Times New Roman" panose="02020603050405020304" pitchFamily="18" charset="0"/>
              </a:rPr>
              <a:t>ĐỀ SỐ 1</a:t>
            </a:r>
          </a:p>
        </p:txBody>
      </p:sp>
    </p:spTree>
    <p:extLst>
      <p:ext uri="{BB962C8B-B14F-4D97-AF65-F5344CB8AC3E}">
        <p14:creationId xmlns:p14="http://schemas.microsoft.com/office/powerpoint/2010/main" val="803176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222799C-510E-79DE-BB32-551D72856BB6}"/>
              </a:ext>
            </a:extLst>
          </p:cNvPr>
          <p:cNvSpPr txBox="1"/>
          <p:nvPr/>
        </p:nvSpPr>
        <p:spPr>
          <a:xfrm>
            <a:off x="-40341" y="0"/>
            <a:ext cx="12272682" cy="6740307"/>
          </a:xfrm>
          <a:prstGeom prst="rect">
            <a:avLst/>
          </a:prstGeom>
          <a:noFill/>
        </p:spPr>
        <p:txBody>
          <a:bodyPr wrap="square">
            <a:spAutoFit/>
          </a:bodyPr>
          <a:lstStyle/>
          <a:p>
            <a:pPr algn="just">
              <a:lnSpc>
                <a:spcPct val="115000"/>
              </a:lnSpc>
              <a:tabLst>
                <a:tab pos="2124075" algn="l"/>
              </a:tabLst>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3.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Mở</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rộng</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Quan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sát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soi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mói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sát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soi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mói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luôn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nhìn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đánh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mọi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hướng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cực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sát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=&gt;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nhìn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c/s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đôi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mắt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còn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trái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tim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giao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ứng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xử</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tinh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sâu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sắc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15000"/>
              </a:lnSpc>
              <a:tabLst>
                <a:tab pos="2124075" algn="l"/>
              </a:tabLst>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4.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Liên</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hệ</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rút</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cs typeface="Times New Roman" panose="02020603050405020304" pitchFamily="18" charset="0"/>
              </a:rPr>
              <a:t>thân</a:t>
            </a:r>
            <a:endParaRPr lang="en-US" sz="3200" dirty="0">
              <a:effectLst/>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15000"/>
              </a:lnSpc>
              <a:tabLst>
                <a:tab pos="2124075" algn="l"/>
              </a:tabLs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sát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lắng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nghe</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….=&gt;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trân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tận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hưởng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vẻ</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đẹp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15000"/>
              </a:lnSpc>
              <a:tabLst>
                <a:tab pos="2124075" algn="l"/>
              </a:tabLs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chia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sẻ</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15000"/>
              </a:lnSpc>
              <a:tabLst>
                <a:tab pos="2124075" algn="l"/>
              </a:tabLs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tránh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xa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lối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vô</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ích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kỉ</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VnTime" panose="020B7200000000000000" pitchFamily="34" charset="0"/>
              <a:ea typeface="Times New Roman" panose="02020603050405020304" pitchFamily="18" charset="0"/>
              <a:cs typeface="Times New Roman" panose="02020603050405020304" pitchFamily="18" charset="0"/>
            </a:endParaRPr>
          </a:p>
          <a:p>
            <a:r>
              <a:rPr lang="en-US" sz="3200" dirty="0">
                <a:effectLst/>
                <a:latin typeface="Times New Roman" panose="02020603050405020304" pitchFamily="18" charset="0"/>
                <a:ea typeface="Times New Roman" panose="02020603050405020304" pitchFamily="18" charset="0"/>
              </a:rPr>
              <a:t>=&gt; GV </a:t>
            </a:r>
            <a:r>
              <a:rPr lang="en-US" sz="3200" dirty="0" err="1">
                <a:effectLst/>
                <a:latin typeface="Times New Roman" panose="02020603050405020304" pitchFamily="18" charset="0"/>
                <a:ea typeface="Times New Roman" panose="02020603050405020304" pitchFamily="18" charset="0"/>
              </a:rPr>
              <a:t>chấm</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linh</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hoạt</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theo</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cách</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trình</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bày</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của</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học</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sinh</a:t>
            </a:r>
            <a:r>
              <a:rPr lang="en-US" sz="3200" dirty="0">
                <a:effectLst/>
                <a:latin typeface="Times New Roman" panose="02020603050405020304" pitchFamily="18" charset="0"/>
                <a:ea typeface="Times New Roman" panose="02020603050405020304" pitchFamily="18" charset="0"/>
              </a:rPr>
              <a:t>...</a:t>
            </a:r>
            <a:r>
              <a:rPr lang="en-US" sz="3200" dirty="0" err="1">
                <a:effectLst/>
                <a:latin typeface="Times New Roman" panose="02020603050405020304" pitchFamily="18" charset="0"/>
                <a:ea typeface="Times New Roman" panose="02020603050405020304" pitchFamily="18" charset="0"/>
              </a:rPr>
              <a:t>Điểm</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thưởng</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cho</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những</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hs</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có</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lập</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luận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chặt</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chẽ</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thuyết</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phục</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sáng</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tạo</a:t>
            </a:r>
            <a:r>
              <a:rPr lang="en-US" sz="3200" dirty="0">
                <a:effectLst/>
                <a:latin typeface="Times New Roman" panose="02020603050405020304" pitchFamily="18" charset="0"/>
                <a:ea typeface="Times New Roman" panose="02020603050405020304" pitchFamily="18" charset="0"/>
              </a:rPr>
              <a:t>.</a:t>
            </a:r>
            <a:endParaRPr lang="en-US" sz="3200" dirty="0"/>
          </a:p>
        </p:txBody>
      </p:sp>
    </p:spTree>
    <p:extLst>
      <p:ext uri="{BB962C8B-B14F-4D97-AF65-F5344CB8AC3E}">
        <p14:creationId xmlns:p14="http://schemas.microsoft.com/office/powerpoint/2010/main" val="3264397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1988D9F-8360-B557-DCBB-3DA261DCF4AB}"/>
              </a:ext>
            </a:extLst>
          </p:cNvPr>
          <p:cNvSpPr txBox="1"/>
          <p:nvPr/>
        </p:nvSpPr>
        <p:spPr>
          <a:xfrm>
            <a:off x="0" y="0"/>
            <a:ext cx="11949953" cy="6624891"/>
          </a:xfrm>
          <a:prstGeom prst="rect">
            <a:avLst/>
          </a:prstGeom>
          <a:noFill/>
        </p:spPr>
        <p:txBody>
          <a:bodyPr wrap="square">
            <a:spAutoFit/>
          </a:bodyPr>
          <a:lstStyle/>
          <a:p>
            <a:pPr>
              <a:spcBef>
                <a:spcPts val="1200"/>
              </a:spcBef>
              <a:spcAft>
                <a:spcPts val="300"/>
              </a:spcAft>
            </a:pPr>
            <a:r>
              <a:rPr lang="vi-VN" sz="2800" b="1" kern="1600" dirty="0">
                <a:effectLst/>
                <a:latin typeface="Times New Roman" panose="02020603050405020304" pitchFamily="18" charset="0"/>
                <a:ea typeface="Times New Roman" panose="02020603050405020304" pitchFamily="18" charset="0"/>
                <a:cs typeface="Times New Roman" panose="02020603050405020304" pitchFamily="18" charset="0"/>
              </a:rPr>
              <a:t>Đọc đoạn trích sau và thực hiện các yêu cầu:</a:t>
            </a:r>
            <a:endParaRPr lang="en-US" sz="3200" b="1" kern="1600" dirty="0">
              <a:effectLst/>
              <a:latin typeface="Cambria" panose="02040503050406030204" pitchFamily="18" charset="0"/>
              <a:ea typeface="Times New Roman" panose="02020603050405020304" pitchFamily="18" charset="0"/>
              <a:cs typeface="Times New Roman" panose="02020603050405020304" pitchFamily="18" charset="0"/>
            </a:endParaRPr>
          </a:p>
          <a:p>
            <a:pPr marL="71120" algn="just">
              <a:spcBef>
                <a:spcPts val="1200"/>
              </a:spcBef>
            </a:pPr>
            <a:r>
              <a:rPr lang="vi-VN" sz="2800" i="1" dirty="0">
                <a:effectLst/>
                <a:latin typeface="Times New Roman" panose="02020603050405020304" pitchFamily="18" charset="0"/>
                <a:ea typeface="Times New Roman" panose="02020603050405020304" pitchFamily="18" charset="0"/>
              </a:rPr>
              <a:t>“Năm tháng qua đi, bạn sẽ nhận ra rằng ước mơ không bao giờ biến mất. Kể cả những ước mơ rồ dại nhất trong lứa tuổi học trò - lứa tuổi bất ổn định nhất. Nếu bạn không theo đuổi nó, chắc chắn nó sẽ trở lại một lúc nào đó, day dứt trong bạn, thậm chí dằn vặt bạn mỗi ngày.(...)</a:t>
            </a:r>
            <a:endParaRPr lang="en-US" sz="2800" dirty="0">
              <a:effectLst/>
              <a:latin typeface="Times New Roman" panose="02020603050405020304" pitchFamily="18" charset="0"/>
              <a:ea typeface="Times New Roman" panose="02020603050405020304" pitchFamily="18" charset="0"/>
            </a:endParaRPr>
          </a:p>
          <a:p>
            <a:pPr marL="71120" algn="just">
              <a:spcBef>
                <a:spcPts val="1200"/>
              </a:spcBef>
            </a:pPr>
            <a:r>
              <a:rPr lang="vi-VN" sz="2800" i="1" dirty="0">
                <a:effectLst/>
                <a:latin typeface="Times New Roman" panose="02020603050405020304" pitchFamily="18" charset="0"/>
                <a:ea typeface="Times New Roman" panose="02020603050405020304" pitchFamily="18" charset="0"/>
              </a:rPr>
              <a:t>Sống một cuộc đời cũng như vẽ một bức tranh vậy. Nếu bạn nghĩ thật lâu về điều mình muốn vẽ, nếu bạn dự tính được càng nhiều màu sắc mà bạn muốn thể hiện, nếu bạn càng chắc chắn về chất liệu mà bạn đang sử dụng, thì bức tranh trong thực tế càng giống với hình dung của bạn. Bằng không nó có thể là những màu mà người khác thích, là bức tranh mà người khác ưng ý, chứ không phải bạn.</a:t>
            </a:r>
            <a:endParaRPr lang="en-US" sz="2800" dirty="0">
              <a:effectLst/>
              <a:latin typeface="Times New Roman" panose="02020603050405020304" pitchFamily="18" charset="0"/>
              <a:ea typeface="Times New Roman" panose="02020603050405020304" pitchFamily="18" charset="0"/>
            </a:endParaRPr>
          </a:p>
          <a:p>
            <a:pPr marL="71120" algn="just">
              <a:spcBef>
                <a:spcPts val="1200"/>
              </a:spcBef>
            </a:pPr>
            <a:r>
              <a:rPr lang="vi-VN" sz="2800" i="1" dirty="0">
                <a:effectLst/>
                <a:latin typeface="Times New Roman" panose="02020603050405020304" pitchFamily="18" charset="0"/>
                <a:ea typeface="Times New Roman" panose="02020603050405020304" pitchFamily="18" charset="0"/>
              </a:rPr>
              <a:t>Dan Zadra viết rằng: “Đừng để ai đánh cắp ước mơ cuả bạn”. Vậy thì hãy tìm ước mơ cháy bỏng nhất của mình, nó đang nằm ở nơi sâu thẳm trong tim ta đó, như một ngọn núi lửa chờ đợi được đánh thức...”</a:t>
            </a:r>
            <a:endParaRPr lang="en-US" sz="2800" dirty="0">
              <a:effectLst/>
              <a:latin typeface="Times New Roman" panose="02020603050405020304" pitchFamily="18" charset="0"/>
              <a:ea typeface="Times New Roman" panose="02020603050405020304" pitchFamily="18" charset="0"/>
            </a:endParaRPr>
          </a:p>
          <a:p>
            <a:pPr marL="457200" indent="457200"/>
            <a:r>
              <a:rPr lang="vi-VN" sz="2800" dirty="0">
                <a:effectLst/>
                <a:latin typeface="Times New Roman" panose="02020603050405020304" pitchFamily="18" charset="0"/>
                <a:ea typeface="Times New Roman" panose="02020603050405020304" pitchFamily="18" charset="0"/>
              </a:rPr>
              <a:t>(Phạm Lữ Ân, </a:t>
            </a:r>
            <a:r>
              <a:rPr lang="vi-VN" sz="2800" i="1" dirty="0">
                <a:effectLst/>
                <a:latin typeface="Times New Roman" panose="02020603050405020304" pitchFamily="18" charset="0"/>
                <a:ea typeface="Times New Roman" panose="02020603050405020304" pitchFamily="18" charset="0"/>
              </a:rPr>
              <a:t>Nếu biết trăm năm là hữu hạn, </a:t>
            </a:r>
            <a:r>
              <a:rPr lang="vi-VN" sz="2800" dirty="0">
                <a:effectLst/>
                <a:latin typeface="Times New Roman" panose="02020603050405020304" pitchFamily="18" charset="0"/>
                <a:ea typeface="Times New Roman" panose="02020603050405020304" pitchFamily="18" charset="0"/>
              </a:rPr>
              <a:t>NXB Hội nhà văn, 2013)</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27985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1988D9F-8360-B557-DCBB-3DA261DCF4AB}"/>
              </a:ext>
            </a:extLst>
          </p:cNvPr>
          <p:cNvSpPr txBox="1"/>
          <p:nvPr/>
        </p:nvSpPr>
        <p:spPr>
          <a:xfrm>
            <a:off x="121023" y="116915"/>
            <a:ext cx="11949953" cy="6001643"/>
          </a:xfrm>
          <a:prstGeom prst="rect">
            <a:avLst/>
          </a:prstGeom>
          <a:noFill/>
        </p:spPr>
        <p:txBody>
          <a:bodyPr wrap="square">
            <a:spAutoFit/>
          </a:bodyPr>
          <a:lstStyle/>
          <a:p>
            <a:r>
              <a:rPr lang="vi-VN" sz="3200" b="1" dirty="0">
                <a:effectLst/>
                <a:latin typeface="Times New Roman" panose="02020603050405020304" pitchFamily="18" charset="0"/>
                <a:ea typeface="Times New Roman" panose="02020603050405020304" pitchFamily="18" charset="0"/>
              </a:rPr>
              <a:t>Câu 1</a:t>
            </a:r>
            <a:r>
              <a:rPr lang="vi-VN" sz="3200" b="0" dirty="0">
                <a:effectLst/>
                <a:latin typeface="Times New Roman" panose="02020603050405020304" pitchFamily="18" charset="0"/>
                <a:ea typeface="Times New Roman" panose="02020603050405020304" pitchFamily="18" charset="0"/>
              </a:rPr>
              <a:t> (0,5 điểm). Xác định phương thức biểu đạt chính của đoạn trích trên.</a:t>
            </a:r>
            <a:endParaRPr lang="en-US" sz="4000" b="1" dirty="0">
              <a:effectLst/>
              <a:latin typeface="Times New Roman" panose="02020603050405020304" pitchFamily="18" charset="0"/>
              <a:ea typeface="Times New Roman" panose="02020603050405020304" pitchFamily="18" charset="0"/>
            </a:endParaRPr>
          </a:p>
          <a:p>
            <a:r>
              <a:rPr lang="vi-VN" sz="3200" b="1" dirty="0">
                <a:effectLst/>
                <a:latin typeface="Times New Roman" panose="02020603050405020304" pitchFamily="18" charset="0"/>
                <a:ea typeface="Times New Roman" panose="02020603050405020304" pitchFamily="18" charset="0"/>
              </a:rPr>
              <a:t>Câu 2 </a:t>
            </a:r>
            <a:r>
              <a:rPr lang="vi-VN" sz="3200" dirty="0">
                <a:effectLst/>
                <a:latin typeface="Times New Roman" panose="02020603050405020304" pitchFamily="18" charset="0"/>
                <a:ea typeface="Times New Roman" panose="02020603050405020304" pitchFamily="18" charset="0"/>
              </a:rPr>
              <a:t>(</a:t>
            </a:r>
            <a:r>
              <a:rPr lang="vi-VN" sz="3200" i="1" dirty="0">
                <a:effectLst/>
                <a:latin typeface="Times New Roman" panose="02020603050405020304" pitchFamily="18" charset="0"/>
                <a:ea typeface="Times New Roman" panose="02020603050405020304" pitchFamily="18" charset="0"/>
              </a:rPr>
              <a:t>0,5 điểm</a:t>
            </a:r>
            <a:r>
              <a:rPr lang="vi-VN" sz="3200" dirty="0">
                <a:effectLst/>
                <a:latin typeface="Times New Roman" panose="02020603050405020304" pitchFamily="18" charset="0"/>
                <a:ea typeface="Times New Roman" panose="02020603050405020304" pitchFamily="18" charset="0"/>
              </a:rPr>
              <a:t>). Theo tác giả, nếu không theo đuổi ước mơ, con người sẽ rơi vào trạng thái tâm lí</a:t>
            </a:r>
            <a:r>
              <a:rPr lang="vi-VN" sz="3200" spc="-30" dirty="0">
                <a:effectLst/>
                <a:latin typeface="Times New Roman" panose="02020603050405020304" pitchFamily="18" charset="0"/>
                <a:ea typeface="Times New Roman" panose="02020603050405020304" pitchFamily="18" charset="0"/>
              </a:rPr>
              <a:t> </a:t>
            </a:r>
            <a:r>
              <a:rPr lang="vi-VN" sz="3200" dirty="0">
                <a:effectLst/>
                <a:latin typeface="Times New Roman" panose="02020603050405020304" pitchFamily="18" charset="0"/>
                <a:ea typeface="Times New Roman" panose="02020603050405020304" pitchFamily="18" charset="0"/>
              </a:rPr>
              <a:t>nào?</a:t>
            </a:r>
            <a:endParaRPr lang="en-US" sz="2800" dirty="0">
              <a:effectLst/>
              <a:latin typeface="Times New Roman" panose="02020603050405020304" pitchFamily="18" charset="0"/>
              <a:ea typeface="Times New Roman" panose="02020603050405020304" pitchFamily="18" charset="0"/>
            </a:endParaRPr>
          </a:p>
          <a:p>
            <a:r>
              <a:rPr lang="vi-VN" sz="3200" b="1" dirty="0">
                <a:effectLst/>
                <a:latin typeface="Times New Roman" panose="02020603050405020304" pitchFamily="18" charset="0"/>
                <a:ea typeface="Times New Roman" panose="02020603050405020304" pitchFamily="18" charset="0"/>
              </a:rPr>
              <a:t>Câu 3 </a:t>
            </a:r>
            <a:r>
              <a:rPr lang="vi-VN" sz="3200" dirty="0">
                <a:effectLst/>
                <a:latin typeface="Times New Roman" panose="02020603050405020304" pitchFamily="18" charset="0"/>
                <a:ea typeface="Times New Roman" panose="02020603050405020304" pitchFamily="18" charset="0"/>
              </a:rPr>
              <a:t>(</a:t>
            </a:r>
            <a:r>
              <a:rPr lang="vi-VN" sz="3200" i="1" dirty="0">
                <a:effectLst/>
                <a:latin typeface="Times New Roman" panose="02020603050405020304" pitchFamily="18" charset="0"/>
                <a:ea typeface="Times New Roman" panose="02020603050405020304" pitchFamily="18" charset="0"/>
              </a:rPr>
              <a:t>1,0 điểm</a:t>
            </a:r>
            <a:r>
              <a:rPr lang="vi-VN" sz="3200" dirty="0">
                <a:effectLst/>
                <a:latin typeface="Times New Roman" panose="02020603050405020304" pitchFamily="18" charset="0"/>
                <a:ea typeface="Times New Roman" panose="02020603050405020304" pitchFamily="18" charset="0"/>
              </a:rPr>
              <a:t>). Phân tích tác dụng của biện pháp tu từ so sánh trong câu văn: “</a:t>
            </a:r>
            <a:r>
              <a:rPr lang="vi-VN" sz="3200" i="1" dirty="0">
                <a:effectLst/>
                <a:latin typeface="Times New Roman" panose="02020603050405020304" pitchFamily="18" charset="0"/>
                <a:ea typeface="Times New Roman" panose="02020603050405020304" pitchFamily="18" charset="0"/>
              </a:rPr>
              <a:t>Sống một cuộc đời cũng như vẽ một bức tranh vậy”.</a:t>
            </a:r>
            <a:endParaRPr lang="en-US" sz="2800" dirty="0">
              <a:effectLst/>
              <a:latin typeface="Times New Roman" panose="02020603050405020304" pitchFamily="18" charset="0"/>
              <a:ea typeface="Times New Roman" panose="02020603050405020304" pitchFamily="18" charset="0"/>
            </a:endParaRPr>
          </a:p>
          <a:p>
            <a:r>
              <a:rPr lang="vi-VN" sz="3200" b="1" dirty="0">
                <a:effectLst/>
                <a:latin typeface="Times New Roman" panose="02020603050405020304" pitchFamily="18" charset="0"/>
                <a:ea typeface="Times New Roman" panose="02020603050405020304" pitchFamily="18" charset="0"/>
              </a:rPr>
              <a:t>Câu 4 </a:t>
            </a:r>
            <a:r>
              <a:rPr lang="vi-VN" sz="3200" b="0" dirty="0">
                <a:effectLst/>
                <a:latin typeface="Times New Roman" panose="02020603050405020304" pitchFamily="18" charset="0"/>
                <a:ea typeface="Times New Roman" panose="02020603050405020304" pitchFamily="18" charset="0"/>
              </a:rPr>
              <a:t>(1,0 điểm).</a:t>
            </a:r>
            <a:r>
              <a:rPr lang="vi-VN" sz="3200" b="1" dirty="0">
                <a:effectLst/>
                <a:latin typeface="Times New Roman" panose="02020603050405020304" pitchFamily="18" charset="0"/>
                <a:ea typeface="Times New Roman" panose="02020603050405020304" pitchFamily="18" charset="0"/>
              </a:rPr>
              <a:t> </a:t>
            </a:r>
            <a:r>
              <a:rPr lang="vi-VN" sz="3200" b="0" dirty="0">
                <a:effectLst/>
                <a:latin typeface="Times New Roman" panose="02020603050405020304" pitchFamily="18" charset="0"/>
                <a:ea typeface="Times New Roman" panose="02020603050405020304" pitchFamily="18" charset="0"/>
              </a:rPr>
              <a:t>Thông điệp nào từ đoạn trích trên có ý nghĩa nhất với em? Tại sao?</a:t>
            </a:r>
            <a:endParaRPr lang="en-US" sz="4000" b="1" dirty="0">
              <a:effectLst/>
              <a:latin typeface="Times New Roman" panose="02020603050405020304" pitchFamily="18" charset="0"/>
              <a:ea typeface="Times New Roman" panose="02020603050405020304" pitchFamily="18" charset="0"/>
            </a:endParaRPr>
          </a:p>
          <a:p>
            <a:r>
              <a:rPr lang="vi-VN" sz="3200" b="1" dirty="0">
                <a:effectLst/>
                <a:latin typeface="Times New Roman" panose="02020603050405020304" pitchFamily="18" charset="0"/>
                <a:ea typeface="Times New Roman" panose="02020603050405020304" pitchFamily="18" charset="0"/>
              </a:rPr>
              <a:t>II. LÀM VĂN (7.0 điểm):</a:t>
            </a:r>
            <a:endParaRPr lang="en-US" sz="2800" dirty="0">
              <a:effectLst/>
              <a:latin typeface="Times New Roman" panose="02020603050405020304" pitchFamily="18" charset="0"/>
              <a:ea typeface="Times New Roman" panose="02020603050405020304" pitchFamily="18" charset="0"/>
            </a:endParaRPr>
          </a:p>
          <a:p>
            <a:r>
              <a:rPr lang="vi-VN" sz="3200" b="1" dirty="0">
                <a:effectLst/>
                <a:latin typeface="Times New Roman" panose="02020603050405020304" pitchFamily="18" charset="0"/>
                <a:ea typeface="Times New Roman" panose="02020603050405020304" pitchFamily="18" charset="0"/>
              </a:rPr>
              <a:t>Câu 1 </a:t>
            </a:r>
            <a:r>
              <a:rPr lang="vi-VN" sz="3200" b="0" dirty="0">
                <a:effectLst/>
                <a:latin typeface="Times New Roman" panose="02020603050405020304" pitchFamily="18" charset="0"/>
                <a:ea typeface="Times New Roman" panose="02020603050405020304" pitchFamily="18" charset="0"/>
              </a:rPr>
              <a:t>(2,0 điểm). Em hãy viết một đoạn văn nghị luận (khoảng 200 chữ) trình bày suy nghĩ của em về hậu quả của việc thiếu trung thực trong cuộc sống.</a:t>
            </a:r>
            <a:endParaRPr lang="en-US" sz="40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57218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A3BE076-5C22-4BD9-DF4A-925A4C4F08BC}"/>
              </a:ext>
            </a:extLst>
          </p:cNvPr>
          <p:cNvSpPr txBox="1"/>
          <p:nvPr/>
        </p:nvSpPr>
        <p:spPr>
          <a:xfrm>
            <a:off x="0" y="0"/>
            <a:ext cx="12192000" cy="6124754"/>
          </a:xfrm>
          <a:prstGeom prst="rect">
            <a:avLst/>
          </a:prstGeom>
          <a:noFill/>
        </p:spPr>
        <p:txBody>
          <a:bodyPr wrap="square">
            <a:spAutoFit/>
          </a:bodyPr>
          <a:lstStyle/>
          <a:p>
            <a:pPr>
              <a:spcBef>
                <a:spcPts val="1200"/>
              </a:spcBef>
            </a:pPr>
            <a:r>
              <a:rPr lang="en-US" sz="2800" b="1" dirty="0" err="1">
                <a:effectLst/>
                <a:latin typeface="Times New Roman" panose="02020603050405020304" pitchFamily="18" charset="0"/>
                <a:ea typeface="Times New Roman" panose="02020603050405020304" pitchFamily="18" charset="0"/>
              </a:rPr>
              <a:t>Đọc</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đoạn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trích</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sau</a:t>
            </a:r>
            <a:r>
              <a:rPr lang="en-US" sz="2800" b="1" dirty="0">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r>
              <a:rPr lang="en-US" sz="2800" b="1" dirty="0">
                <a:effectLst/>
                <a:latin typeface="Times New Roman" panose="02020603050405020304" pitchFamily="18" charset="0"/>
                <a:ea typeface="Times New Roman" panose="02020603050405020304" pitchFamily="18" charset="0"/>
              </a:rPr>
              <a:t>(1)</a:t>
            </a:r>
            <a:r>
              <a:rPr lang="en-US" sz="2800" dirty="0" err="1">
                <a:effectLst/>
                <a:latin typeface="Times New Roman" panose="02020603050405020304" pitchFamily="18" charset="0"/>
                <a:ea typeface="Times New Roman" panose="02020603050405020304" pitchFamily="18" charset="0"/>
              </a:rPr>
              <a:t>Tôi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thích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lên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danh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sách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Đây</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là</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lời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đề</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nghị</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hãy</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lên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danh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sách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năm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mươi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điều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bạn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trân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trọng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biết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ơn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vâng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năm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mươi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Mười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điều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đầu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tiên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rất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dễ</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người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thân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công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việc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gia</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đình,v.v</a:t>
            </a:r>
            <a:r>
              <a:rPr lang="en-US" sz="2800" dirty="0">
                <a:effectLst/>
                <a:latin typeface="Times New Roman" panose="02020603050405020304" pitchFamily="18" charset="0"/>
                <a:ea typeface="Times New Roman" panose="02020603050405020304" pitchFamily="18" charset="0"/>
              </a:rPr>
              <a:t>...</a:t>
            </a:r>
            <a:r>
              <a:rPr lang="en-US" sz="2800" dirty="0" err="1">
                <a:effectLst/>
                <a:latin typeface="Times New Roman" panose="02020603050405020304" pitchFamily="18" charset="0"/>
                <a:ea typeface="Times New Roman" panose="02020603050405020304" pitchFamily="18" charset="0"/>
              </a:rPr>
              <a:t>Biết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ơn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vì</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bạn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nói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tiếng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Việt</a:t>
            </a:r>
            <a:r>
              <a:rPr lang="en-US" sz="2800" dirty="0">
                <a:effectLst/>
                <a:latin typeface="Times New Roman" panose="02020603050405020304" pitchFamily="18" charset="0"/>
                <a:ea typeface="Times New Roman" panose="02020603050405020304" pitchFamily="18" charset="0"/>
              </a:rPr>
              <a:t> ( </a:t>
            </a:r>
            <a:r>
              <a:rPr lang="en-US" sz="2800" dirty="0" err="1">
                <a:effectLst/>
                <a:latin typeface="Times New Roman" panose="02020603050405020304" pitchFamily="18" charset="0"/>
                <a:ea typeface="Times New Roman" panose="02020603050405020304" pitchFamily="18" charset="0"/>
              </a:rPr>
              <a:t>hoặc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tiếng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Nhật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tiếng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Đức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Biết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ơn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vì</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có</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đủ</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hai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mắt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có</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trái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tim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khỏe</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hoặc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vì</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bạn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nói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tiếng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Việt</a:t>
            </a:r>
            <a:r>
              <a:rPr lang="en-US" sz="2800" dirty="0">
                <a:effectLst/>
                <a:latin typeface="Times New Roman" panose="02020603050405020304" pitchFamily="18" charset="0"/>
                <a:ea typeface="Times New Roman" panose="02020603050405020304" pitchFamily="18" charset="0"/>
              </a:rPr>
              <a:t> ( </a:t>
            </a:r>
            <a:r>
              <a:rPr lang="en-US" sz="2800" dirty="0" err="1">
                <a:effectLst/>
                <a:latin typeface="Times New Roman" panose="02020603050405020304" pitchFamily="18" charset="0"/>
                <a:ea typeface="Times New Roman" panose="02020603050405020304" pitchFamily="18" charset="0"/>
              </a:rPr>
              <a:t>hoặc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tiếng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Nhật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tiếng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Đức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Biết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ơn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vì</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có</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đủ</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hai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mắt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có</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trái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tim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khỏe</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hoặc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vì</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bạn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không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sống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trong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vùng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có</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chiến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tranh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Biết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ơn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người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khác</a:t>
            </a:r>
            <a:r>
              <a:rPr lang="en-US" sz="2800"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Cầu</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chúc</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cho</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người</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nông</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dân</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nỗ</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lực</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làm</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nên</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thức</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ăn</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trên</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bàn</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Cầu</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chúc</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cho</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người</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công</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nhân</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tạo</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ra</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chiếc</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xe</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máy</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bạn</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đi</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Cầu</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chúc</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cho</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người</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bán</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hàng</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nơi</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bạn</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mua</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quần</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áo</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Cầu</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chúc</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cho</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người</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phục</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vụ</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quán</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ăn</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bạn</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đến</a:t>
            </a:r>
            <a:r>
              <a:rPr lang="en-US" sz="2800" b="1" i="1" dirty="0">
                <a:effectLst/>
                <a:latin typeface="Times New Roman" panose="02020603050405020304" pitchFamily="18" charset="0"/>
                <a:ea typeface="Times New Roman" panose="02020603050405020304" pitchFamily="18" charset="0"/>
              </a:rPr>
              <a:t> </a:t>
            </a:r>
            <a:r>
              <a:rPr lang="en-US" sz="2800" b="1" i="1" dirty="0" err="1">
                <a:effectLst/>
                <a:latin typeface="Times New Roman" panose="02020603050405020304" pitchFamily="18" charset="0"/>
                <a:ea typeface="Times New Roman" panose="02020603050405020304" pitchFamily="18" charset="0"/>
              </a:rPr>
              <a:t>hôm</a:t>
            </a:r>
            <a:r>
              <a:rPr lang="en-US" sz="2800" b="1" i="1" dirty="0">
                <a:effectLst/>
                <a:latin typeface="Times New Roman" panose="02020603050405020304" pitchFamily="18" charset="0"/>
                <a:ea typeface="Times New Roman" panose="02020603050405020304" pitchFamily="18" charset="0"/>
              </a:rPr>
              <a:t> qua.</a:t>
            </a:r>
            <a:endParaRPr lang="en-US" sz="2800" dirty="0">
              <a:effectLst/>
              <a:latin typeface="Times New Roman" panose="02020603050405020304" pitchFamily="18" charset="0"/>
              <a:ea typeface="Times New Roman" panose="02020603050405020304" pitchFamily="18" charset="0"/>
            </a:endParaRPr>
          </a:p>
          <a:p>
            <a:r>
              <a:rPr lang="en-US" sz="2800" b="1" dirty="0">
                <a:effectLst/>
                <a:latin typeface="Times New Roman" panose="02020603050405020304" pitchFamily="18" charset="0"/>
                <a:ea typeface="Times New Roman" panose="02020603050405020304" pitchFamily="18" charset="0"/>
              </a:rPr>
              <a:t>(2)</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Đó</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là</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thái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độ</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biết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ơn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Hãy</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lưu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tâm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đến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những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phúc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lành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của</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mình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đừng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xem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bất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cứ</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điều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gì</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là</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hiển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nhiên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Tôi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chắc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chắn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bạn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sẽ</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có</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nhiều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thứ</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biết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ơn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hơn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những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gì</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bạn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thấy</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Chỉ</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cần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nghĩ</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đến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Chỉ</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cần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trân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trọng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Và</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để</a:t>
            </a:r>
            <a:r>
              <a:rPr lang="en-US" sz="2800" dirty="0">
                <a:effectLst/>
                <a:latin typeface="Times New Roman" panose="02020603050405020304" pitchFamily="18" charset="0"/>
                <a:ea typeface="Times New Roman" panose="02020603050405020304" pitchFamily="18" charset="0"/>
              </a:rPr>
              <a:t> ý </a:t>
            </a:r>
            <a:r>
              <a:rPr lang="en-US" sz="2800" dirty="0" err="1">
                <a:effectLst/>
                <a:latin typeface="Times New Roman" panose="02020603050405020304" pitchFamily="18" charset="0"/>
                <a:ea typeface="Times New Roman" panose="02020603050405020304" pitchFamily="18" charset="0"/>
              </a:rPr>
              <a:t>xem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điều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gì</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sẽ</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xảy</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đến</a:t>
            </a:r>
            <a:r>
              <a:rPr lang="en-US" sz="2800" dirty="0">
                <a:effectLst/>
                <a:latin typeface="Times New Roman" panose="02020603050405020304" pitchFamily="18" charset="0"/>
                <a:ea typeface="Times New Roman" panose="02020603050405020304" pitchFamily="18" charset="0"/>
              </a:rPr>
              <a:t>.</a:t>
            </a:r>
          </a:p>
          <a:p>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Trích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Đời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ngắn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đừng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ngủ</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dài</a:t>
            </a:r>
            <a:r>
              <a:rPr lang="en-US" sz="2800" dirty="0">
                <a:effectLst/>
                <a:latin typeface="Times New Roman" panose="02020603050405020304" pitchFamily="18" charset="0"/>
                <a:ea typeface="Times New Roman" panose="02020603050405020304" pitchFamily="18" charset="0"/>
              </a:rPr>
              <a:t>, Robin Sharma, NXB </a:t>
            </a:r>
            <a:r>
              <a:rPr lang="en-US" sz="2800" dirty="0" err="1">
                <a:effectLst/>
                <a:latin typeface="Times New Roman" panose="02020603050405020304" pitchFamily="18" charset="0"/>
                <a:ea typeface="Times New Roman" panose="02020603050405020304" pitchFamily="18" charset="0"/>
              </a:rPr>
              <a:t>Trẻ</a:t>
            </a:r>
            <a:r>
              <a:rPr lang="en-US" sz="2800" dirty="0">
                <a:effectLst/>
                <a:latin typeface="Times New Roman" panose="02020603050405020304" pitchFamily="18" charset="0"/>
                <a:ea typeface="Times New Roman" panose="02020603050405020304" pitchFamily="18" charset="0"/>
              </a:rPr>
              <a:t>, 2019,tr.33-34)</a:t>
            </a:r>
          </a:p>
        </p:txBody>
      </p:sp>
    </p:spTree>
    <p:extLst>
      <p:ext uri="{BB962C8B-B14F-4D97-AF65-F5344CB8AC3E}">
        <p14:creationId xmlns:p14="http://schemas.microsoft.com/office/powerpoint/2010/main" val="436748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A3BE076-5C22-4BD9-DF4A-925A4C4F08BC}"/>
              </a:ext>
            </a:extLst>
          </p:cNvPr>
          <p:cNvSpPr txBox="1"/>
          <p:nvPr/>
        </p:nvSpPr>
        <p:spPr>
          <a:xfrm>
            <a:off x="116541" y="49306"/>
            <a:ext cx="12075459" cy="6740307"/>
          </a:xfrm>
          <a:prstGeom prst="rect">
            <a:avLst/>
          </a:prstGeom>
          <a:noFill/>
        </p:spPr>
        <p:txBody>
          <a:bodyPr wrap="square">
            <a:spAutoFit/>
          </a:bodyPr>
          <a:lstStyle/>
          <a:p>
            <a:r>
              <a:rPr lang="en-US" sz="3600" b="1" dirty="0" err="1">
                <a:effectLst/>
                <a:latin typeface="Times New Roman" panose="02020603050405020304" pitchFamily="18" charset="0"/>
                <a:ea typeface="Times New Roman" panose="02020603050405020304" pitchFamily="18" charset="0"/>
              </a:rPr>
              <a:t>Thực</a:t>
            </a:r>
            <a:r>
              <a:rPr lang="en-US" sz="3600" b="1" dirty="0">
                <a:effectLst/>
                <a:latin typeface="Times New Roman" panose="02020603050405020304" pitchFamily="18" charset="0"/>
                <a:ea typeface="Times New Roman" panose="02020603050405020304" pitchFamily="18" charset="0"/>
              </a:rPr>
              <a:t> </a:t>
            </a:r>
            <a:r>
              <a:rPr lang="en-US" sz="3600" b="1" dirty="0" err="1">
                <a:effectLst/>
                <a:latin typeface="Times New Roman" panose="02020603050405020304" pitchFamily="18" charset="0"/>
                <a:ea typeface="Times New Roman" panose="02020603050405020304" pitchFamily="18" charset="0"/>
              </a:rPr>
              <a:t>hiện</a:t>
            </a:r>
            <a:r>
              <a:rPr lang="en-US" sz="3600" b="1" dirty="0">
                <a:effectLst/>
                <a:latin typeface="Times New Roman" panose="02020603050405020304" pitchFamily="18" charset="0"/>
                <a:ea typeface="Times New Roman" panose="02020603050405020304" pitchFamily="18" charset="0"/>
              </a:rPr>
              <a:t> </a:t>
            </a:r>
            <a:r>
              <a:rPr lang="en-US" sz="3600" b="1" dirty="0" err="1">
                <a:effectLst/>
                <a:latin typeface="Times New Roman" panose="02020603050405020304" pitchFamily="18" charset="0"/>
                <a:ea typeface="Times New Roman" panose="02020603050405020304" pitchFamily="18" charset="0"/>
              </a:rPr>
              <a:t>các</a:t>
            </a:r>
            <a:r>
              <a:rPr lang="en-US" sz="3600" b="1" dirty="0">
                <a:effectLst/>
                <a:latin typeface="Times New Roman" panose="02020603050405020304" pitchFamily="18" charset="0"/>
                <a:ea typeface="Times New Roman" panose="02020603050405020304" pitchFamily="18" charset="0"/>
              </a:rPr>
              <a:t> </a:t>
            </a:r>
            <a:r>
              <a:rPr lang="en-US" sz="3600" b="1" dirty="0" err="1">
                <a:effectLst/>
                <a:latin typeface="Times New Roman" panose="02020603050405020304" pitchFamily="18" charset="0"/>
                <a:ea typeface="Times New Roman" panose="02020603050405020304" pitchFamily="18" charset="0"/>
              </a:rPr>
              <a:t>yêu</a:t>
            </a:r>
            <a:r>
              <a:rPr lang="en-US" sz="3600" b="1" dirty="0">
                <a:effectLst/>
                <a:latin typeface="Times New Roman" panose="02020603050405020304" pitchFamily="18" charset="0"/>
                <a:ea typeface="Times New Roman" panose="02020603050405020304" pitchFamily="18" charset="0"/>
              </a:rPr>
              <a:t> </a:t>
            </a:r>
            <a:r>
              <a:rPr lang="en-US" sz="3600" b="1" dirty="0" err="1">
                <a:effectLst/>
                <a:latin typeface="Times New Roman" panose="02020603050405020304" pitchFamily="18" charset="0"/>
                <a:ea typeface="Times New Roman" panose="02020603050405020304" pitchFamily="18" charset="0"/>
              </a:rPr>
              <a:t>cầu</a:t>
            </a:r>
            <a:r>
              <a:rPr lang="en-US" sz="3600" b="1" dirty="0">
                <a:effectLst/>
                <a:latin typeface="Times New Roman" panose="02020603050405020304" pitchFamily="18" charset="0"/>
                <a:ea typeface="Times New Roman" panose="02020603050405020304" pitchFamily="18" charset="0"/>
              </a:rPr>
              <a:t>:</a:t>
            </a:r>
            <a:endParaRPr lang="en-US" sz="3600" dirty="0">
              <a:effectLst/>
              <a:latin typeface="Times New Roman" panose="02020603050405020304" pitchFamily="18" charset="0"/>
              <a:ea typeface="Times New Roman" panose="02020603050405020304" pitchFamily="18" charset="0"/>
            </a:endParaRPr>
          </a:p>
          <a:p>
            <a:r>
              <a:rPr lang="en-US" sz="3600" b="1" dirty="0" err="1">
                <a:effectLst/>
                <a:latin typeface="Times New Roman" panose="02020603050405020304" pitchFamily="18" charset="0"/>
                <a:ea typeface="Times New Roman" panose="02020603050405020304" pitchFamily="18" charset="0"/>
              </a:rPr>
              <a:t>Câu</a:t>
            </a:r>
            <a:r>
              <a:rPr lang="en-US" sz="3600" b="1" dirty="0">
                <a:effectLst/>
                <a:latin typeface="Times New Roman" panose="02020603050405020304" pitchFamily="18" charset="0"/>
                <a:ea typeface="Times New Roman" panose="02020603050405020304" pitchFamily="18" charset="0"/>
              </a:rPr>
              <a:t> 1.</a:t>
            </a:r>
            <a:r>
              <a:rPr lang="en-US" sz="3600" i="1" dirty="0">
                <a:effectLst/>
                <a:latin typeface="Times New Roman" panose="02020603050405020304" pitchFamily="18" charset="0"/>
                <a:ea typeface="Times New Roman" panose="02020603050405020304" pitchFamily="18" charset="0"/>
              </a:rPr>
              <a:t>(0,5 </a:t>
            </a:r>
            <a:r>
              <a:rPr lang="en-US" sz="3600" i="1" dirty="0" err="1">
                <a:effectLst/>
                <a:latin typeface="Times New Roman" panose="02020603050405020304" pitchFamily="18" charset="0"/>
                <a:ea typeface="Times New Roman" panose="02020603050405020304" pitchFamily="18" charset="0"/>
              </a:rPr>
              <a:t>điểm</a:t>
            </a:r>
            <a:r>
              <a:rPr lang="en-US" sz="3600" i="1" dirty="0">
                <a:effectLst/>
                <a:latin typeface="Times New Roman" panose="02020603050405020304" pitchFamily="18" charset="0"/>
                <a:ea typeface="Times New Roman" panose="02020603050405020304" pitchFamily="18" charset="0"/>
              </a:rPr>
              <a:t>)</a:t>
            </a:r>
            <a:r>
              <a:rPr lang="en-US" sz="3600" dirty="0">
                <a:effectLst/>
                <a:latin typeface="Times New Roman" panose="02020603050405020304" pitchFamily="18" charset="0"/>
                <a:ea typeface="Times New Roman" panose="02020603050405020304" pitchFamily="18" charset="0"/>
              </a:rPr>
              <a:t> Theo </a:t>
            </a:r>
            <a:r>
              <a:rPr lang="en-US" sz="3600" dirty="0" err="1">
                <a:effectLst/>
                <a:latin typeface="Times New Roman" panose="02020603050405020304" pitchFamily="18" charset="0"/>
                <a:ea typeface="Times New Roman" panose="02020603050405020304" pitchFamily="18" charset="0"/>
              </a:rPr>
              <a:t>đoạn</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văn</a:t>
            </a:r>
            <a:r>
              <a:rPr lang="en-US" sz="3600" dirty="0">
                <a:effectLst/>
                <a:latin typeface="Times New Roman" panose="02020603050405020304" pitchFamily="18" charset="0"/>
                <a:ea typeface="Times New Roman" panose="02020603050405020304" pitchFamily="18" charset="0"/>
              </a:rPr>
              <a:t> (1), </a:t>
            </a:r>
            <a:r>
              <a:rPr lang="en-US" sz="3600" dirty="0" err="1">
                <a:effectLst/>
                <a:latin typeface="Times New Roman" panose="02020603050405020304" pitchFamily="18" charset="0"/>
                <a:ea typeface="Times New Roman" panose="02020603050405020304" pitchFamily="18" charset="0"/>
              </a:rPr>
              <a:t>tác</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giả</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đề</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nghị</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điều</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gì</a:t>
            </a:r>
            <a:r>
              <a:rPr lang="en-US" sz="3600" dirty="0">
                <a:effectLst/>
                <a:latin typeface="Times New Roman" panose="02020603050405020304" pitchFamily="18" charset="0"/>
                <a:ea typeface="Times New Roman" panose="02020603050405020304" pitchFamily="18" charset="0"/>
              </a:rPr>
              <a:t>?</a:t>
            </a:r>
          </a:p>
          <a:p>
            <a:r>
              <a:rPr lang="en-US" sz="3600" b="1" dirty="0" err="1">
                <a:effectLst/>
                <a:latin typeface="Times New Roman" panose="02020603050405020304" pitchFamily="18" charset="0"/>
                <a:ea typeface="Times New Roman" panose="02020603050405020304" pitchFamily="18" charset="0"/>
              </a:rPr>
              <a:t>Câu</a:t>
            </a:r>
            <a:r>
              <a:rPr lang="en-US" sz="3600" b="1" dirty="0">
                <a:effectLst/>
                <a:latin typeface="Times New Roman" panose="02020603050405020304" pitchFamily="18" charset="0"/>
                <a:ea typeface="Times New Roman" panose="02020603050405020304" pitchFamily="18" charset="0"/>
              </a:rPr>
              <a:t> 2. </a:t>
            </a:r>
            <a:r>
              <a:rPr lang="en-US" sz="3600" i="1" dirty="0">
                <a:effectLst/>
                <a:latin typeface="Times New Roman" panose="02020603050405020304" pitchFamily="18" charset="0"/>
                <a:ea typeface="Times New Roman" panose="02020603050405020304" pitchFamily="18" charset="0"/>
              </a:rPr>
              <a:t>(0,5 </a:t>
            </a:r>
            <a:r>
              <a:rPr lang="en-US" sz="3600" i="1" dirty="0" err="1">
                <a:effectLst/>
                <a:latin typeface="Times New Roman" panose="02020603050405020304" pitchFamily="18" charset="0"/>
                <a:ea typeface="Times New Roman" panose="02020603050405020304" pitchFamily="18" charset="0"/>
              </a:rPr>
              <a:t>điểm</a:t>
            </a:r>
            <a:r>
              <a:rPr lang="en-US" sz="3600" i="1" dirty="0">
                <a:effectLst/>
                <a:latin typeface="Times New Roman" panose="02020603050405020304" pitchFamily="18" charset="0"/>
                <a:ea typeface="Times New Roman" panose="02020603050405020304" pitchFamily="18" charset="0"/>
              </a:rPr>
              <a:t>)</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Chỉ</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ra</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thành</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phần</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biệt</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lập</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trong</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câu</a:t>
            </a:r>
            <a:r>
              <a:rPr lang="en-US" sz="3600" dirty="0">
                <a:effectLst/>
                <a:latin typeface="Times New Roman" panose="02020603050405020304" pitchFamily="18" charset="0"/>
                <a:ea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rPr>
              <a:t>Tôi</a:t>
            </a:r>
            <a:r>
              <a:rPr lang="en-US" sz="3600" i="1" dirty="0">
                <a:effectLst/>
                <a:latin typeface="Times New Roman" panose="02020603050405020304" pitchFamily="18" charset="0"/>
                <a:ea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rPr>
              <a:t>chắc</a:t>
            </a:r>
            <a:r>
              <a:rPr lang="en-US" sz="3600" i="1" dirty="0">
                <a:effectLst/>
                <a:latin typeface="Times New Roman" panose="02020603050405020304" pitchFamily="18" charset="0"/>
                <a:ea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rPr>
              <a:t>chắn</a:t>
            </a:r>
            <a:r>
              <a:rPr lang="en-US" sz="3600" i="1" dirty="0">
                <a:effectLst/>
                <a:latin typeface="Times New Roman" panose="02020603050405020304" pitchFamily="18" charset="0"/>
                <a:ea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rPr>
              <a:t>bạn</a:t>
            </a:r>
            <a:r>
              <a:rPr lang="en-US" sz="3600" i="1" dirty="0">
                <a:effectLst/>
                <a:latin typeface="Times New Roman" panose="02020603050405020304" pitchFamily="18" charset="0"/>
                <a:ea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rPr>
              <a:t>sẽ</a:t>
            </a:r>
            <a:r>
              <a:rPr lang="en-US" sz="3600" i="1" dirty="0">
                <a:effectLst/>
                <a:latin typeface="Times New Roman" panose="02020603050405020304" pitchFamily="18" charset="0"/>
                <a:ea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rPr>
              <a:t>có</a:t>
            </a:r>
            <a:r>
              <a:rPr lang="en-US" sz="3600" i="1" dirty="0">
                <a:effectLst/>
                <a:latin typeface="Times New Roman" panose="02020603050405020304" pitchFamily="18" charset="0"/>
                <a:ea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rPr>
              <a:t>nhiều</a:t>
            </a:r>
            <a:r>
              <a:rPr lang="en-US" sz="3600" i="1" dirty="0">
                <a:effectLst/>
                <a:latin typeface="Times New Roman" panose="02020603050405020304" pitchFamily="18" charset="0"/>
                <a:ea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rPr>
              <a:t>thứ</a:t>
            </a:r>
            <a:r>
              <a:rPr lang="en-US" sz="3600" i="1" dirty="0">
                <a:effectLst/>
                <a:latin typeface="Times New Roman" panose="02020603050405020304" pitchFamily="18" charset="0"/>
                <a:ea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rPr>
              <a:t>biết</a:t>
            </a:r>
            <a:r>
              <a:rPr lang="en-US" sz="3600" i="1" dirty="0">
                <a:effectLst/>
                <a:latin typeface="Times New Roman" panose="02020603050405020304" pitchFamily="18" charset="0"/>
                <a:ea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rPr>
              <a:t>ơn</a:t>
            </a:r>
            <a:r>
              <a:rPr lang="en-US" sz="3600" i="1" dirty="0">
                <a:effectLst/>
                <a:latin typeface="Times New Roman" panose="02020603050405020304" pitchFamily="18" charset="0"/>
                <a:ea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rPr>
              <a:t>hơn</a:t>
            </a:r>
            <a:r>
              <a:rPr lang="en-US" sz="3600" i="1" dirty="0">
                <a:effectLst/>
                <a:latin typeface="Times New Roman" panose="02020603050405020304" pitchFamily="18" charset="0"/>
                <a:ea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rPr>
              <a:t>những</a:t>
            </a:r>
            <a:r>
              <a:rPr lang="en-US" sz="3600" i="1" dirty="0">
                <a:effectLst/>
                <a:latin typeface="Times New Roman" panose="02020603050405020304" pitchFamily="18" charset="0"/>
                <a:ea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rPr>
              <a:t>gì</a:t>
            </a:r>
            <a:r>
              <a:rPr lang="en-US" sz="3600" i="1" dirty="0">
                <a:effectLst/>
                <a:latin typeface="Times New Roman" panose="02020603050405020304" pitchFamily="18" charset="0"/>
                <a:ea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rPr>
              <a:t>bạn</a:t>
            </a:r>
            <a:r>
              <a:rPr lang="en-US" sz="3600" i="1" dirty="0">
                <a:effectLst/>
                <a:latin typeface="Times New Roman" panose="02020603050405020304" pitchFamily="18" charset="0"/>
                <a:ea typeface="Times New Roman" panose="02020603050405020304" pitchFamily="18" charset="0"/>
              </a:rPr>
              <a:t> </a:t>
            </a:r>
            <a:r>
              <a:rPr lang="en-US" sz="3600" i="1" dirty="0" err="1">
                <a:effectLst/>
                <a:latin typeface="Times New Roman" panose="02020603050405020304" pitchFamily="18" charset="0"/>
                <a:ea typeface="Times New Roman" panose="02020603050405020304" pitchFamily="18" charset="0"/>
              </a:rPr>
              <a:t>thấy</a:t>
            </a:r>
            <a:r>
              <a:rPr lang="en-US" sz="3600" i="1" dirty="0">
                <a:effectLst/>
                <a:latin typeface="Times New Roman" panose="02020603050405020304" pitchFamily="18" charset="0"/>
                <a:ea typeface="Times New Roman" panose="02020603050405020304" pitchFamily="18" charset="0"/>
              </a:rPr>
              <a:t>.</a:t>
            </a:r>
            <a:endParaRPr lang="en-US" sz="3600" dirty="0">
              <a:effectLst/>
              <a:latin typeface="Times New Roman" panose="02020603050405020304" pitchFamily="18" charset="0"/>
              <a:ea typeface="Times New Roman" panose="02020603050405020304" pitchFamily="18" charset="0"/>
            </a:endParaRPr>
          </a:p>
          <a:p>
            <a:r>
              <a:rPr lang="en-US" sz="3600" b="1" dirty="0" err="1">
                <a:effectLst/>
                <a:latin typeface="Times New Roman" panose="02020603050405020304" pitchFamily="18" charset="0"/>
                <a:ea typeface="Times New Roman" panose="02020603050405020304" pitchFamily="18" charset="0"/>
              </a:rPr>
              <a:t>Câu</a:t>
            </a:r>
            <a:r>
              <a:rPr lang="en-US" sz="3600" b="1" dirty="0">
                <a:effectLst/>
                <a:latin typeface="Times New Roman" panose="02020603050405020304" pitchFamily="18" charset="0"/>
                <a:ea typeface="Times New Roman" panose="02020603050405020304" pitchFamily="18" charset="0"/>
              </a:rPr>
              <a:t> 3. </a:t>
            </a:r>
            <a:r>
              <a:rPr lang="en-US" sz="3600" i="1" dirty="0">
                <a:effectLst/>
                <a:latin typeface="Times New Roman" panose="02020603050405020304" pitchFamily="18" charset="0"/>
                <a:ea typeface="Times New Roman" panose="02020603050405020304" pitchFamily="18" charset="0"/>
              </a:rPr>
              <a:t>(1,0 </a:t>
            </a:r>
            <a:r>
              <a:rPr lang="en-US" sz="3600" i="1" dirty="0" err="1">
                <a:effectLst/>
                <a:latin typeface="Times New Roman" panose="02020603050405020304" pitchFamily="18" charset="0"/>
                <a:ea typeface="Times New Roman" panose="02020603050405020304" pitchFamily="18" charset="0"/>
              </a:rPr>
              <a:t>điểm</a:t>
            </a:r>
            <a:r>
              <a:rPr lang="en-US" sz="3600" i="1"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Nêu</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tác</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dụng</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của</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biện</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pháp</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tu</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từ</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điệp</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ngữ</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trong</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các</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câu</a:t>
            </a:r>
            <a:r>
              <a:rPr lang="en-US" sz="3600" dirty="0">
                <a:effectLst/>
                <a:latin typeface="Times New Roman" panose="02020603050405020304" pitchFamily="18" charset="0"/>
                <a:ea typeface="Times New Roman" panose="02020603050405020304" pitchFamily="18" charset="0"/>
              </a:rPr>
              <a:t> in </a:t>
            </a:r>
            <a:r>
              <a:rPr lang="en-US" sz="3600" dirty="0" err="1">
                <a:effectLst/>
                <a:latin typeface="Times New Roman" panose="02020603050405020304" pitchFamily="18" charset="0"/>
                <a:ea typeface="Times New Roman" panose="02020603050405020304" pitchFamily="18" charset="0"/>
              </a:rPr>
              <a:t>đậm</a:t>
            </a:r>
            <a:r>
              <a:rPr lang="en-US" sz="3600" dirty="0">
                <a:effectLst/>
                <a:latin typeface="Times New Roman" panose="02020603050405020304" pitchFamily="18" charset="0"/>
                <a:ea typeface="Times New Roman" panose="02020603050405020304" pitchFamily="18" charset="0"/>
              </a:rPr>
              <a:t>.</a:t>
            </a:r>
          </a:p>
          <a:p>
            <a:r>
              <a:rPr lang="en-US" sz="3600" b="1" dirty="0" err="1">
                <a:effectLst/>
                <a:latin typeface="Times New Roman" panose="02020603050405020304" pitchFamily="18" charset="0"/>
                <a:ea typeface="Times New Roman" panose="02020603050405020304" pitchFamily="18" charset="0"/>
              </a:rPr>
              <a:t>Câu</a:t>
            </a:r>
            <a:r>
              <a:rPr lang="en-US" sz="3600" b="1" dirty="0">
                <a:effectLst/>
                <a:latin typeface="Times New Roman" panose="02020603050405020304" pitchFamily="18" charset="0"/>
                <a:ea typeface="Times New Roman" panose="02020603050405020304" pitchFamily="18" charset="0"/>
              </a:rPr>
              <a:t> 4.</a:t>
            </a:r>
            <a:r>
              <a:rPr lang="en-US" sz="3600" i="1" dirty="0">
                <a:effectLst/>
                <a:latin typeface="Times New Roman" panose="02020603050405020304" pitchFamily="18" charset="0"/>
                <a:ea typeface="Times New Roman" panose="02020603050405020304" pitchFamily="18" charset="0"/>
              </a:rPr>
              <a:t>(1,0điểm)</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Trong</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lời</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đề</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nghị</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của</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tác</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giả</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về</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những</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điều</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cần</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trân</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trọng</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biết</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ơn</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em</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tâm</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đắc</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nhất</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điều</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gì</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Vì</a:t>
            </a:r>
            <a:r>
              <a:rPr lang="en-US" sz="3600" dirty="0">
                <a:effectLst/>
                <a:latin typeface="Times New Roman" panose="02020603050405020304" pitchFamily="18" charset="0"/>
                <a:ea typeface="Times New Roman" panose="02020603050405020304" pitchFamily="18" charset="0"/>
              </a:rPr>
              <a:t> </a:t>
            </a:r>
            <a:r>
              <a:rPr lang="en-US" sz="3600" dirty="0" err="1">
                <a:effectLst/>
                <a:latin typeface="Times New Roman" panose="02020603050405020304" pitchFamily="18" charset="0"/>
                <a:ea typeface="Times New Roman" panose="02020603050405020304" pitchFamily="18" charset="0"/>
              </a:rPr>
              <a:t>sao</a:t>
            </a:r>
            <a:r>
              <a:rPr lang="en-US" sz="3600" dirty="0">
                <a:effectLst/>
                <a:latin typeface="Times New Roman" panose="02020603050405020304" pitchFamily="18" charset="0"/>
                <a:ea typeface="Times New Roman" panose="02020603050405020304" pitchFamily="18" charset="0"/>
              </a:rPr>
              <a:t>?</a:t>
            </a:r>
          </a:p>
          <a:p>
            <a:r>
              <a:rPr lang="en-US" sz="3600" b="1" dirty="0">
                <a:effectLst/>
                <a:latin typeface="Times New Roman" panose="02020603050405020304" pitchFamily="18" charset="0"/>
                <a:ea typeface="Times New Roman" panose="02020603050405020304" pitchFamily="18" charset="0"/>
              </a:rPr>
              <a:t> II. LÀM VĂN </a:t>
            </a:r>
            <a:r>
              <a:rPr lang="en-US" sz="3600" i="1" dirty="0">
                <a:effectLst/>
                <a:latin typeface="Times New Roman" panose="02020603050405020304" pitchFamily="18" charset="0"/>
                <a:ea typeface="Times New Roman" panose="02020603050405020304" pitchFamily="18" charset="0"/>
              </a:rPr>
              <a:t>(7.0 </a:t>
            </a:r>
            <a:r>
              <a:rPr lang="en-US" sz="3600" i="1" dirty="0" err="1">
                <a:effectLst/>
                <a:latin typeface="Times New Roman" panose="02020603050405020304" pitchFamily="18" charset="0"/>
                <a:ea typeface="Times New Roman" panose="02020603050405020304" pitchFamily="18" charset="0"/>
              </a:rPr>
              <a:t>điểm</a:t>
            </a:r>
            <a:r>
              <a:rPr lang="en-US" sz="3600" i="1" dirty="0">
                <a:effectLst/>
                <a:latin typeface="Times New Roman" panose="02020603050405020304" pitchFamily="18" charset="0"/>
                <a:ea typeface="Times New Roman" panose="02020603050405020304" pitchFamily="18" charset="0"/>
              </a:rPr>
              <a:t>)</a:t>
            </a:r>
            <a:endParaRPr lang="en-US" sz="3600" dirty="0">
              <a:effectLst/>
              <a:latin typeface="Times New Roman" panose="02020603050405020304" pitchFamily="18" charset="0"/>
              <a:ea typeface="Times New Roman" panose="02020603050405020304" pitchFamily="18" charset="0"/>
            </a:endParaRPr>
          </a:p>
          <a:p>
            <a:r>
              <a:rPr lang="vi-VN" sz="3600" b="1" dirty="0">
                <a:effectLst/>
                <a:latin typeface="Times New Roman" panose="02020603050405020304" pitchFamily="18" charset="0"/>
                <a:ea typeface="Times New Roman" panose="02020603050405020304" pitchFamily="18" charset="0"/>
              </a:rPr>
              <a:t>Câu 1</a:t>
            </a:r>
            <a:r>
              <a:rPr lang="vi-VN" sz="3600" i="1" dirty="0">
                <a:effectLst/>
                <a:latin typeface="Times New Roman" panose="02020603050405020304" pitchFamily="18" charset="0"/>
                <a:ea typeface="Times New Roman" panose="02020603050405020304" pitchFamily="18" charset="0"/>
              </a:rPr>
              <a:t>(2,0 điểm).</a:t>
            </a:r>
            <a:r>
              <a:rPr lang="vi-VN" sz="3600" dirty="0">
                <a:effectLst/>
                <a:latin typeface="Times New Roman" panose="02020603050405020304" pitchFamily="18" charset="0"/>
                <a:ea typeface="Times New Roman" panose="02020603050405020304" pitchFamily="18" charset="0"/>
              </a:rPr>
              <a:t>Em hãy viết một đoạn văn </a:t>
            </a:r>
            <a:r>
              <a:rPr lang="vi-VN" sz="3600" i="1" dirty="0">
                <a:effectLst/>
                <a:latin typeface="Times New Roman" panose="02020603050405020304" pitchFamily="18" charset="0"/>
                <a:ea typeface="Times New Roman" panose="02020603050405020304" pitchFamily="18" charset="0"/>
              </a:rPr>
              <a:t>(khoảng 200 chữ)</a:t>
            </a:r>
            <a:r>
              <a:rPr lang="vi-VN" sz="3600" dirty="0">
                <a:effectLst/>
                <a:latin typeface="Times New Roman" panose="02020603050405020304" pitchFamily="18" charset="0"/>
                <a:ea typeface="Times New Roman" panose="02020603050405020304" pitchFamily="18" charset="0"/>
              </a:rPr>
              <a:t> trình bày suy nghĩ về hậu quả của tính vô kỉ luật ở một số thanh, thiếu niên hiện nay.</a:t>
            </a: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13913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86FB5A5-E6D6-6E9C-8E62-FB59090A9808}"/>
              </a:ext>
            </a:extLst>
          </p:cNvPr>
          <p:cNvGraphicFramePr>
            <a:graphicFrameLocks noGrp="1"/>
          </p:cNvGraphicFramePr>
          <p:nvPr>
            <p:extLst>
              <p:ext uri="{D42A27DB-BD31-4B8C-83A1-F6EECF244321}">
                <p14:modId xmlns:p14="http://schemas.microsoft.com/office/powerpoint/2010/main" val="2840411370"/>
              </p:ext>
            </p:extLst>
          </p:nvPr>
        </p:nvGraphicFramePr>
        <p:xfrm>
          <a:off x="80183" y="131296"/>
          <a:ext cx="11926760" cy="6396718"/>
        </p:xfrm>
        <a:graphic>
          <a:graphicData uri="http://schemas.openxmlformats.org/drawingml/2006/table">
            <a:tbl>
              <a:tblPr firstRow="1" firstCol="1" bandRow="1">
                <a:tableStyleId>{5C22544A-7EE6-4342-B048-85BDC9FD1C3A}</a:tableStyleId>
              </a:tblPr>
              <a:tblGrid>
                <a:gridCol w="860656">
                  <a:extLst>
                    <a:ext uri="{9D8B030D-6E8A-4147-A177-3AD203B41FA5}">
                      <a16:colId xmlns:a16="http://schemas.microsoft.com/office/drawing/2014/main" val="2163489065"/>
                    </a:ext>
                  </a:extLst>
                </a:gridCol>
                <a:gridCol w="10083014">
                  <a:extLst>
                    <a:ext uri="{9D8B030D-6E8A-4147-A177-3AD203B41FA5}">
                      <a16:colId xmlns:a16="http://schemas.microsoft.com/office/drawing/2014/main" val="3057680506"/>
                    </a:ext>
                  </a:extLst>
                </a:gridCol>
                <a:gridCol w="983090">
                  <a:extLst>
                    <a:ext uri="{9D8B030D-6E8A-4147-A177-3AD203B41FA5}">
                      <a16:colId xmlns:a16="http://schemas.microsoft.com/office/drawing/2014/main" val="4142372746"/>
                    </a:ext>
                  </a:extLst>
                </a:gridCol>
              </a:tblGrid>
              <a:tr h="422638">
                <a:tc>
                  <a:txBody>
                    <a:bodyPr/>
                    <a:lstStyle/>
                    <a:p>
                      <a:pPr algn="ctr"/>
                      <a:r>
                        <a:rPr lang="en-US" sz="2400" dirty="0" err="1">
                          <a:solidFill>
                            <a:srgbClr val="002060"/>
                          </a:solidFill>
                          <a:effectLst/>
                          <a:latin typeface="Times New Roman" panose="02020603050405020304" pitchFamily="18" charset="0"/>
                          <a:cs typeface="Times New Roman" panose="02020603050405020304" pitchFamily="18" charset="0"/>
                        </a:rPr>
                        <a:t>Câu</a:t>
                      </a:r>
                      <a:endPar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961" marR="399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err="1">
                          <a:solidFill>
                            <a:srgbClr val="002060"/>
                          </a:solidFill>
                          <a:effectLst/>
                          <a:latin typeface="Times New Roman" panose="02020603050405020304" pitchFamily="18" charset="0"/>
                          <a:cs typeface="Times New Roman" panose="02020603050405020304" pitchFamily="18" charset="0"/>
                        </a:rPr>
                        <a:t>Nội</a:t>
                      </a:r>
                      <a:r>
                        <a:rPr lang="en-US" sz="2400" dirty="0">
                          <a:solidFill>
                            <a:srgbClr val="002060"/>
                          </a:solidFill>
                          <a:effectLst/>
                          <a:latin typeface="Times New Roman" panose="02020603050405020304" pitchFamily="18" charset="0"/>
                          <a:cs typeface="Times New Roman" panose="02020603050405020304" pitchFamily="18" charset="0"/>
                        </a:rPr>
                        <a:t> dung</a:t>
                      </a:r>
                      <a:endPar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961" marR="399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vi-VN" sz="2400" dirty="0">
                          <a:solidFill>
                            <a:srgbClr val="002060"/>
                          </a:solidFill>
                          <a:effectLst/>
                          <a:latin typeface="Times New Roman" panose="02020603050405020304" pitchFamily="18" charset="0"/>
                          <a:cs typeface="Times New Roman" panose="02020603050405020304" pitchFamily="18" charset="0"/>
                        </a:rPr>
                        <a:t>Điểm</a:t>
                      </a:r>
                      <a:endPar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961" marR="399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0437127"/>
                  </a:ext>
                </a:extLst>
              </a:tr>
              <a:tr h="828931">
                <a:tc>
                  <a:txBody>
                    <a:bodyPr/>
                    <a:lstStyle/>
                    <a:p>
                      <a:pPr algn="ctr"/>
                      <a:r>
                        <a:rPr lang="en-US" sz="2400" dirty="0">
                          <a:solidFill>
                            <a:srgbClr val="002060"/>
                          </a:solidFill>
                          <a:effectLst/>
                          <a:latin typeface="Times New Roman" panose="02020603050405020304" pitchFamily="18" charset="0"/>
                          <a:cs typeface="Times New Roman" panose="02020603050405020304" pitchFamily="18" charset="0"/>
                        </a:rPr>
                        <a:t>1</a:t>
                      </a:r>
                      <a:endPar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961" marR="399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vi-VN" sz="2800" dirty="0">
                          <a:solidFill>
                            <a:srgbClr val="002060"/>
                          </a:solidFill>
                          <a:effectLst/>
                          <a:latin typeface="+mj-lt"/>
                        </a:rPr>
                        <a:t>Theo đoạn văn (1), tác giả đề nghị: hãy lên danh sách năm mươi điều bạn trân trọng, biết ơn.</a:t>
                      </a:r>
                      <a:endParaRPr lang="en-US" sz="2800" dirty="0">
                        <a:solidFill>
                          <a:srgbClr val="002060"/>
                        </a:solidFill>
                        <a:effectLst/>
                        <a:latin typeface="+mj-lt"/>
                        <a:ea typeface="Times New Roman" panose="02020603050405020304" pitchFamily="18" charset="0"/>
                      </a:endParaRPr>
                    </a:p>
                  </a:txBody>
                  <a:tcPr marL="39961" marR="399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vi-VN" sz="2400" dirty="0">
                          <a:solidFill>
                            <a:srgbClr val="002060"/>
                          </a:solidFill>
                          <a:effectLst/>
                          <a:latin typeface="+mj-lt"/>
                        </a:rPr>
                        <a:t>0,5</a:t>
                      </a:r>
                      <a:endParaRPr lang="en-US" sz="2400" dirty="0">
                        <a:solidFill>
                          <a:srgbClr val="002060"/>
                        </a:solidFill>
                        <a:effectLst/>
                        <a:latin typeface="+mj-lt"/>
                        <a:ea typeface="Times New Roman" panose="02020603050405020304" pitchFamily="18" charset="0"/>
                      </a:endParaRPr>
                    </a:p>
                  </a:txBody>
                  <a:tcPr marL="39961" marR="399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86739216"/>
                  </a:ext>
                </a:extLst>
              </a:tr>
              <a:tr h="828931">
                <a:tc>
                  <a:txBody>
                    <a:bodyPr/>
                    <a:lstStyle/>
                    <a:p>
                      <a:pPr algn="ctr"/>
                      <a:r>
                        <a:rPr lang="en-US" sz="2400" dirty="0">
                          <a:solidFill>
                            <a:srgbClr val="002060"/>
                          </a:solidFill>
                          <a:effectLst/>
                          <a:latin typeface="Times New Roman" panose="02020603050405020304" pitchFamily="18" charset="0"/>
                          <a:cs typeface="Times New Roman" panose="02020603050405020304" pitchFamily="18" charset="0"/>
                        </a:rPr>
                        <a:t>2</a:t>
                      </a:r>
                    </a:p>
                    <a:p>
                      <a:pPr algn="ctr"/>
                      <a:r>
                        <a:rPr lang="en-US" sz="2400" dirty="0">
                          <a:solidFill>
                            <a:srgbClr val="002060"/>
                          </a:solidFill>
                          <a:effectLst/>
                          <a:latin typeface="Times New Roman" panose="02020603050405020304" pitchFamily="18" charset="0"/>
                          <a:cs typeface="Times New Roman" panose="02020603050405020304" pitchFamily="18" charset="0"/>
                        </a:rPr>
                        <a:t> </a:t>
                      </a:r>
                      <a:endPar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961" marR="399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a:solidFill>
                            <a:srgbClr val="002060"/>
                          </a:solidFill>
                          <a:effectLst/>
                          <a:latin typeface="+mj-lt"/>
                        </a:rPr>
                        <a:t>- </a:t>
                      </a:r>
                      <a:r>
                        <a:rPr lang="vi-VN" sz="2800" dirty="0">
                          <a:solidFill>
                            <a:srgbClr val="002060"/>
                          </a:solidFill>
                          <a:effectLst/>
                          <a:latin typeface="+mj-lt"/>
                        </a:rPr>
                        <a:t>Thành phần biệt lập trong câu là thành phần tình thái: chắc chắn</a:t>
                      </a:r>
                      <a:endParaRPr lang="en-US" sz="2800" dirty="0">
                        <a:solidFill>
                          <a:srgbClr val="002060"/>
                        </a:solidFill>
                        <a:effectLst/>
                        <a:latin typeface="+mj-lt"/>
                      </a:endParaRPr>
                    </a:p>
                    <a:p>
                      <a:r>
                        <a:rPr lang="vi-VN" sz="2800" dirty="0">
                          <a:solidFill>
                            <a:srgbClr val="002060"/>
                          </a:solidFill>
                          <a:effectLst/>
                          <a:latin typeface="+mj-lt"/>
                        </a:rPr>
                        <a:t>Hướng dẫn chấm: Đáp ứng đúng mỗi ý: 0,25 điểm</a:t>
                      </a:r>
                      <a:endParaRPr lang="en-US" sz="2800" dirty="0">
                        <a:solidFill>
                          <a:srgbClr val="002060"/>
                        </a:solidFill>
                        <a:effectLst/>
                        <a:latin typeface="+mj-lt"/>
                        <a:ea typeface="Times New Roman" panose="02020603050405020304" pitchFamily="18" charset="0"/>
                      </a:endParaRPr>
                    </a:p>
                  </a:txBody>
                  <a:tcPr marL="39961" marR="399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solidFill>
                            <a:srgbClr val="002060"/>
                          </a:solidFill>
                          <a:effectLst/>
                          <a:latin typeface="Times New Roman" panose="02020603050405020304" pitchFamily="18" charset="0"/>
                          <a:cs typeface="Times New Roman" panose="02020603050405020304" pitchFamily="18" charset="0"/>
                        </a:rPr>
                        <a:t>0,5</a:t>
                      </a:r>
                      <a:endPar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961" marR="399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44340396"/>
                  </a:ext>
                </a:extLst>
              </a:tr>
              <a:tr h="4144654">
                <a:tc>
                  <a:txBody>
                    <a:bodyPr/>
                    <a:lstStyle/>
                    <a:p>
                      <a:pPr algn="ctr"/>
                      <a:r>
                        <a:rPr lang="vi-VN" sz="2400" dirty="0">
                          <a:solidFill>
                            <a:srgbClr val="002060"/>
                          </a:solidFill>
                          <a:effectLst/>
                          <a:latin typeface="Times New Roman" panose="02020603050405020304" pitchFamily="18" charset="0"/>
                          <a:cs typeface="Times New Roman" panose="02020603050405020304" pitchFamily="18" charset="0"/>
                        </a:rPr>
                        <a:t>3</a:t>
                      </a:r>
                      <a:endPar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961" marR="399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0"/>
                      <a:r>
                        <a:rPr lang="vi-VN" sz="2800" dirty="0">
                          <a:solidFill>
                            <a:srgbClr val="002060"/>
                          </a:solidFill>
                          <a:effectLst/>
                          <a:latin typeface="+mj-lt"/>
                        </a:rPr>
                        <a:t>Biện pháp tu từ điệp ngữ: cầu chúc cho</a:t>
                      </a:r>
                      <a:endParaRPr lang="en-US" sz="2800" dirty="0">
                        <a:solidFill>
                          <a:srgbClr val="002060"/>
                        </a:solidFill>
                        <a:effectLst/>
                        <a:latin typeface="+mj-lt"/>
                      </a:endParaRPr>
                    </a:p>
                    <a:p>
                      <a:r>
                        <a:rPr lang="vi-VN" sz="2800" dirty="0">
                          <a:solidFill>
                            <a:srgbClr val="002060"/>
                          </a:solidFill>
                          <a:effectLst/>
                          <a:latin typeface="+mj-lt"/>
                        </a:rPr>
                        <a:t>- Tác dụng của biện pháp tu từ điệp ngữ:</a:t>
                      </a:r>
                      <a:endParaRPr lang="en-US" sz="2800" dirty="0">
                        <a:solidFill>
                          <a:srgbClr val="002060"/>
                        </a:solidFill>
                        <a:effectLst/>
                        <a:latin typeface="+mj-lt"/>
                      </a:endParaRPr>
                    </a:p>
                    <a:p>
                      <a:r>
                        <a:rPr lang="vi-VN" sz="2800" dirty="0">
                          <a:solidFill>
                            <a:srgbClr val="002060"/>
                          </a:solidFill>
                          <a:effectLst/>
                          <a:latin typeface="+mj-lt"/>
                        </a:rPr>
                        <a:t>- Nhấn mạnh sự mong muốn những điều tốt đẹp cho người mà chúng ta cần biết ơn .</a:t>
                      </a:r>
                      <a:endParaRPr lang="en-US" sz="2800" dirty="0">
                        <a:solidFill>
                          <a:srgbClr val="002060"/>
                        </a:solidFill>
                        <a:effectLst/>
                        <a:latin typeface="+mj-lt"/>
                      </a:endParaRPr>
                    </a:p>
                    <a:p>
                      <a:r>
                        <a:rPr lang="vi-VN" sz="2800" dirty="0">
                          <a:solidFill>
                            <a:srgbClr val="002060"/>
                          </a:solidFill>
                          <a:effectLst/>
                          <a:latin typeface="+mj-lt"/>
                        </a:rPr>
                        <a:t>- Tạo ẩm hưởng nhịp nhàng, cân đối;</a:t>
                      </a:r>
                      <a:endParaRPr lang="en-US" sz="2800" dirty="0">
                        <a:solidFill>
                          <a:srgbClr val="002060"/>
                        </a:solidFill>
                        <a:effectLst/>
                        <a:latin typeface="+mj-lt"/>
                      </a:endParaRPr>
                    </a:p>
                    <a:p>
                      <a:r>
                        <a:rPr lang="vi-VN" sz="2800" dirty="0">
                          <a:solidFill>
                            <a:srgbClr val="002060"/>
                          </a:solidFill>
                          <a:effectLst/>
                          <a:latin typeface="+mj-lt"/>
                        </a:rPr>
                        <a:t>- Thể hiện thái độ chân thành, tha thiết của tác giả.</a:t>
                      </a:r>
                      <a:endParaRPr lang="en-US" sz="2800" dirty="0">
                        <a:solidFill>
                          <a:srgbClr val="002060"/>
                        </a:solidFill>
                        <a:effectLst/>
                        <a:latin typeface="+mj-lt"/>
                      </a:endParaRPr>
                    </a:p>
                    <a:p>
                      <a:r>
                        <a:rPr lang="vi-VN" sz="2800" dirty="0">
                          <a:solidFill>
                            <a:srgbClr val="002060"/>
                          </a:solidFill>
                          <a:effectLst/>
                          <a:latin typeface="+mj-lt"/>
                        </a:rPr>
                        <a:t>Hướng dẫn chấm:</a:t>
                      </a:r>
                      <a:endParaRPr lang="en-US" sz="2800" dirty="0">
                        <a:solidFill>
                          <a:srgbClr val="002060"/>
                        </a:solidFill>
                        <a:effectLst/>
                        <a:latin typeface="+mj-lt"/>
                      </a:endParaRPr>
                    </a:p>
                    <a:p>
                      <a:r>
                        <a:rPr lang="vi-VN" sz="2800" dirty="0">
                          <a:solidFill>
                            <a:srgbClr val="002060"/>
                          </a:solidFill>
                          <a:effectLst/>
                          <a:latin typeface="+mj-lt"/>
                        </a:rPr>
                        <a:t>Thí sinh diễn đạt bằng các từ nghữ khác có nghĩa tương tự vẫn cho điểm tối đa.</a:t>
                      </a:r>
                      <a:endParaRPr lang="en-US" sz="2800" dirty="0">
                        <a:solidFill>
                          <a:srgbClr val="002060"/>
                        </a:solidFill>
                        <a:effectLst/>
                        <a:latin typeface="+mj-lt"/>
                      </a:endParaRPr>
                    </a:p>
                    <a:p>
                      <a:r>
                        <a:rPr lang="vi-VN" sz="2800" dirty="0">
                          <a:solidFill>
                            <a:srgbClr val="002060"/>
                          </a:solidFill>
                          <a:effectLst/>
                          <a:latin typeface="+mj-lt"/>
                        </a:rPr>
                        <a:t>Đáp ứng được 02 ý trở lên: 0,5 điểm. Đáp ứng được 01 ý: 0,25 điểm</a:t>
                      </a:r>
                      <a:endParaRPr lang="en-US" sz="2800" dirty="0">
                        <a:solidFill>
                          <a:srgbClr val="002060"/>
                        </a:solidFill>
                        <a:effectLst/>
                        <a:latin typeface="+mj-lt"/>
                        <a:ea typeface="Times New Roman" panose="02020603050405020304" pitchFamily="18" charset="0"/>
                      </a:endParaRPr>
                    </a:p>
                  </a:txBody>
                  <a:tcPr marL="39961" marR="399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solidFill>
                            <a:srgbClr val="002060"/>
                          </a:solidFill>
                          <a:effectLst/>
                          <a:latin typeface="Times New Roman" panose="02020603050405020304" pitchFamily="18" charset="0"/>
                          <a:cs typeface="Times New Roman" panose="02020603050405020304" pitchFamily="18" charset="0"/>
                        </a:rPr>
                        <a:t>0,5</a:t>
                      </a:r>
                    </a:p>
                    <a:p>
                      <a:pPr algn="ctr"/>
                      <a:r>
                        <a:rPr lang="en-US" sz="2400" dirty="0">
                          <a:solidFill>
                            <a:srgbClr val="002060"/>
                          </a:solidFill>
                          <a:effectLst/>
                          <a:latin typeface="Times New Roman" panose="02020603050405020304" pitchFamily="18" charset="0"/>
                          <a:cs typeface="Times New Roman" panose="02020603050405020304" pitchFamily="18" charset="0"/>
                        </a:rPr>
                        <a:t>0,5</a:t>
                      </a:r>
                    </a:p>
                    <a:p>
                      <a:pPr algn="ctr"/>
                      <a:r>
                        <a:rPr lang="en-US" sz="2400" dirty="0">
                          <a:solidFill>
                            <a:srgbClr val="002060"/>
                          </a:solidFill>
                          <a:effectLst/>
                          <a:latin typeface="Times New Roman" panose="02020603050405020304" pitchFamily="18" charset="0"/>
                          <a:cs typeface="Times New Roman" panose="02020603050405020304" pitchFamily="18" charset="0"/>
                        </a:rPr>
                        <a:t> </a:t>
                      </a:r>
                    </a:p>
                    <a:p>
                      <a:pPr algn="ctr"/>
                      <a:r>
                        <a:rPr lang="en-US" sz="2400" dirty="0">
                          <a:solidFill>
                            <a:srgbClr val="002060"/>
                          </a:solidFill>
                          <a:effectLst/>
                          <a:latin typeface="Times New Roman" panose="02020603050405020304" pitchFamily="18" charset="0"/>
                          <a:cs typeface="Times New Roman" panose="02020603050405020304" pitchFamily="18" charset="0"/>
                        </a:rPr>
                        <a:t> </a:t>
                      </a:r>
                    </a:p>
                    <a:p>
                      <a:pPr algn="ctr"/>
                      <a:r>
                        <a:rPr lang="en-US" sz="2400" dirty="0">
                          <a:solidFill>
                            <a:srgbClr val="002060"/>
                          </a:solidFill>
                          <a:effectLst/>
                          <a:latin typeface="Times New Roman" panose="02020603050405020304" pitchFamily="18" charset="0"/>
                          <a:cs typeface="Times New Roman" panose="02020603050405020304" pitchFamily="18" charset="0"/>
                        </a:rPr>
                        <a:t> </a:t>
                      </a:r>
                    </a:p>
                    <a:p>
                      <a:pPr algn="ctr"/>
                      <a:r>
                        <a:rPr lang="en-US" sz="2400" dirty="0">
                          <a:solidFill>
                            <a:srgbClr val="002060"/>
                          </a:solidFill>
                          <a:effectLst/>
                          <a:latin typeface="Times New Roman" panose="02020603050405020304" pitchFamily="18" charset="0"/>
                          <a:cs typeface="Times New Roman" panose="02020603050405020304" pitchFamily="18" charset="0"/>
                        </a:rPr>
                        <a:t> </a:t>
                      </a:r>
                    </a:p>
                    <a:p>
                      <a:pPr algn="ctr"/>
                      <a:r>
                        <a:rPr lang="en-US" sz="2400" dirty="0">
                          <a:solidFill>
                            <a:srgbClr val="002060"/>
                          </a:solidFill>
                          <a:effectLst/>
                          <a:latin typeface="Times New Roman" panose="02020603050405020304" pitchFamily="18" charset="0"/>
                          <a:cs typeface="Times New Roman" panose="02020603050405020304" pitchFamily="18" charset="0"/>
                        </a:rPr>
                        <a:t> </a:t>
                      </a:r>
                    </a:p>
                    <a:p>
                      <a:pPr algn="ctr"/>
                      <a:r>
                        <a:rPr lang="en-US" sz="2400" dirty="0">
                          <a:solidFill>
                            <a:srgbClr val="002060"/>
                          </a:solidFill>
                          <a:effectLst/>
                          <a:latin typeface="Times New Roman" panose="02020603050405020304" pitchFamily="18" charset="0"/>
                          <a:cs typeface="Times New Roman" panose="02020603050405020304" pitchFamily="18" charset="0"/>
                        </a:rPr>
                        <a:t> </a:t>
                      </a:r>
                    </a:p>
                    <a:p>
                      <a:pPr algn="ctr"/>
                      <a:r>
                        <a:rPr lang="en-US" sz="2400" dirty="0">
                          <a:solidFill>
                            <a:srgbClr val="002060"/>
                          </a:solidFill>
                          <a:effectLst/>
                          <a:latin typeface="Times New Roman" panose="02020603050405020304" pitchFamily="18" charset="0"/>
                          <a:cs typeface="Times New Roman" panose="02020603050405020304" pitchFamily="18" charset="0"/>
                        </a:rPr>
                        <a:t> </a:t>
                      </a:r>
                    </a:p>
                    <a:p>
                      <a:pPr algn="ctr"/>
                      <a:r>
                        <a:rPr lang="vi-VN" sz="2400" dirty="0">
                          <a:solidFill>
                            <a:srgbClr val="002060"/>
                          </a:solidFill>
                          <a:effectLst/>
                          <a:latin typeface="Times New Roman" panose="02020603050405020304" pitchFamily="18" charset="0"/>
                          <a:cs typeface="Times New Roman" panose="02020603050405020304" pitchFamily="18" charset="0"/>
                        </a:rPr>
                        <a:t> </a:t>
                      </a:r>
                      <a:endPar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961" marR="399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80725523"/>
                  </a:ext>
                </a:extLst>
              </a:tr>
            </a:tbl>
          </a:graphicData>
        </a:graphic>
      </p:graphicFrame>
    </p:spTree>
    <p:extLst>
      <p:ext uri="{BB962C8B-B14F-4D97-AF65-F5344CB8AC3E}">
        <p14:creationId xmlns:p14="http://schemas.microsoft.com/office/powerpoint/2010/main" val="993463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FC6DB04-2588-832B-C256-944A137F4277}"/>
              </a:ext>
            </a:extLst>
          </p:cNvPr>
          <p:cNvSpPr txBox="1"/>
          <p:nvPr/>
        </p:nvSpPr>
        <p:spPr>
          <a:xfrm>
            <a:off x="0" y="71718"/>
            <a:ext cx="12192000" cy="6555641"/>
          </a:xfrm>
          <a:prstGeom prst="rect">
            <a:avLst/>
          </a:prstGeom>
          <a:noFill/>
        </p:spPr>
        <p:txBody>
          <a:bodyPr wrap="square">
            <a:spAutoFit/>
          </a:bodyPr>
          <a:lstStyle/>
          <a:p>
            <a:pPr>
              <a:spcBef>
                <a:spcPts val="1200"/>
              </a:spcBef>
            </a:pPr>
            <a:r>
              <a:rPr lang="en-US" sz="2800" i="1" dirty="0">
                <a:effectLst/>
                <a:latin typeface="Times New Roman" panose="02020603050405020304" pitchFamily="18" charset="0"/>
                <a:ea typeface="Times New Roman" panose="02020603050405020304" pitchFamily="18" charset="0"/>
              </a:rPr>
              <a:t>“</a:t>
            </a:r>
            <a:r>
              <a:rPr lang="en-US" sz="2800" i="1" dirty="0" err="1">
                <a:effectLst/>
                <a:latin typeface="Times New Roman" panose="02020603050405020304" pitchFamily="18" charset="0"/>
                <a:ea typeface="Times New Roman" panose="02020603050405020304" pitchFamily="18" charset="0"/>
              </a:rPr>
              <a:t>Hòn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đá</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có</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thể</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cho</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lửa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cành</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cây</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có</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thể</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cho</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lửa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Nhưng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chỉ</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có</a:t>
            </a:r>
            <a:r>
              <a:rPr lang="en-US" sz="2800" i="1" dirty="0">
                <a:effectLst/>
                <a:latin typeface="Times New Roman" panose="02020603050405020304" pitchFamily="18" charset="0"/>
                <a:ea typeface="Times New Roman" panose="02020603050405020304" pitchFamily="18" charset="0"/>
              </a:rPr>
              <a:t> con </a:t>
            </a:r>
            <a:r>
              <a:rPr lang="en-US" sz="2800" i="1" dirty="0" err="1">
                <a:effectLst/>
                <a:latin typeface="Times New Roman" panose="02020603050405020304" pitchFamily="18" charset="0"/>
                <a:ea typeface="Times New Roman" panose="02020603050405020304" pitchFamily="18" charset="0"/>
              </a:rPr>
              <a:t>người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mới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biết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nuôi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lửa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và</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truyền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lửa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Lửa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xuất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hiện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khi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có</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tương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tác</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ít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ra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là</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hai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vật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thể</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tạo</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lửa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Lửa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là</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kết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quả</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của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số</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nhiều</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Cô</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bé</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bán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diêm</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là</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số</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đơn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Cô</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đã</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chết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vì</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thiếu</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lửa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Để</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rồi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từ</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đó</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loài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người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đã</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cảnh</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giác</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thắp</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nến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suốt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mùa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Giáng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sinh</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để</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cho</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không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còn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em</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bé</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bán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diêm</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nào</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phải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chết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vì</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thiếu</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lửa</a:t>
            </a:r>
            <a:r>
              <a:rPr lang="en-US" sz="2800" i="1" dirty="0">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r>
              <a:rPr lang="en-US" sz="2800" i="1" dirty="0" err="1">
                <a:effectLst/>
                <a:latin typeface="Times New Roman" panose="02020603050405020304" pitchFamily="18" charset="0"/>
                <a:ea typeface="Times New Roman" panose="02020603050405020304" pitchFamily="18" charset="0"/>
              </a:rPr>
              <a:t>Nước</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Việt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hình</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chữ</a:t>
            </a:r>
            <a:r>
              <a:rPr lang="en-US" sz="2800" i="1" dirty="0">
                <a:effectLst/>
                <a:latin typeface="Times New Roman" panose="02020603050405020304" pitchFamily="18" charset="0"/>
                <a:ea typeface="Times New Roman" panose="02020603050405020304" pitchFamily="18" charset="0"/>
              </a:rPr>
              <a:t> “S”, </a:t>
            </a:r>
            <a:r>
              <a:rPr lang="en-US" sz="2800" i="1" dirty="0" err="1">
                <a:effectLst/>
                <a:latin typeface="Times New Roman" panose="02020603050405020304" pitchFamily="18" charset="0"/>
                <a:ea typeface="Times New Roman" panose="02020603050405020304" pitchFamily="18" charset="0"/>
              </a:rPr>
              <a:t>hiện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thân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của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số</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nhiều</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lẽ</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nào</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không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biết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nuôi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lửa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và</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truyền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lửa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lẽ</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nào</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thiếu</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lửa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Không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có</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lửa</a:t>
            </a:r>
            <a:r>
              <a:rPr lang="en-US" sz="2800" i="1" dirty="0">
                <a:effectLst/>
                <a:latin typeface="Times New Roman" panose="02020603050405020304" pitchFamily="18" charset="0"/>
                <a:ea typeface="Times New Roman" panose="02020603050405020304" pitchFamily="18" charset="0"/>
              </a:rPr>
              <a:t>, con </a:t>
            </a:r>
            <a:r>
              <a:rPr lang="en-US" sz="2800" i="1" dirty="0" err="1">
                <a:effectLst/>
                <a:latin typeface="Times New Roman" panose="02020603050405020304" pitchFamily="18" charset="0"/>
                <a:ea typeface="Times New Roman" panose="02020603050405020304" pitchFamily="18" charset="0"/>
              </a:rPr>
              <a:t>rồng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chẳng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phải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là</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rồng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chỉ</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là</a:t>
            </a:r>
            <a:r>
              <a:rPr lang="en-US" sz="2800" i="1" dirty="0">
                <a:effectLst/>
                <a:latin typeface="Times New Roman" panose="02020603050405020304" pitchFamily="18" charset="0"/>
                <a:ea typeface="Times New Roman" panose="02020603050405020304" pitchFamily="18" charset="0"/>
              </a:rPr>
              <a:t> con </a:t>
            </a:r>
            <a:r>
              <a:rPr lang="en-US" sz="2800" i="1" dirty="0" err="1">
                <a:effectLst/>
                <a:latin typeface="Times New Roman" panose="02020603050405020304" pitchFamily="18" charset="0"/>
                <a:ea typeface="Times New Roman" panose="02020603050405020304" pitchFamily="18" charset="0"/>
              </a:rPr>
              <a:t>giun</a:t>
            </a:r>
            <a:r>
              <a:rPr lang="en-US" sz="2800" i="1" dirty="0">
                <a:effectLst/>
                <a:latin typeface="Times New Roman" panose="02020603050405020304" pitchFamily="18" charset="0"/>
                <a:ea typeface="Times New Roman" panose="02020603050405020304" pitchFamily="18" charset="0"/>
              </a:rPr>
              <a:t>, con </a:t>
            </a:r>
            <a:r>
              <a:rPr lang="en-US" sz="2800" i="1" dirty="0" err="1">
                <a:effectLst/>
                <a:latin typeface="Times New Roman" panose="02020603050405020304" pitchFamily="18" charset="0"/>
                <a:ea typeface="Times New Roman" panose="02020603050405020304" pitchFamily="18" charset="0"/>
              </a:rPr>
              <a:t>rắn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Không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có</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lửa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làm</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gì</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có</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nồng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nàn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nhiệt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tâm</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Làm</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gì</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có</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sốt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sắng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nhiệt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tình</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đuốc</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tuệ</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Làm</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gì</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còn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nhiệt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huyết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cháy</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bỏng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Sẽ</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đâu</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rồi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lửa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yêu</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thương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Việc</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mẹ</a:t>
            </a:r>
            <a:r>
              <a:rPr lang="en-US" sz="2800" i="1" dirty="0">
                <a:effectLst/>
                <a:latin typeface="Times New Roman" panose="02020603050405020304" pitchFamily="18" charset="0"/>
                <a:ea typeface="Times New Roman" panose="02020603050405020304" pitchFamily="18" charset="0"/>
              </a:rPr>
              <a:t> cha, </a:t>
            </a:r>
            <a:r>
              <a:rPr lang="en-US" sz="2800" i="1" dirty="0" err="1">
                <a:effectLst/>
                <a:latin typeface="Times New Roman" panose="02020603050405020304" pitchFamily="18" charset="0"/>
                <a:ea typeface="Times New Roman" panose="02020603050405020304" pitchFamily="18" charset="0"/>
              </a:rPr>
              <a:t>việc</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nhà</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việc</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nước</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làm</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gì</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với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đôi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vai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lạnh</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lẽo</a:t>
            </a:r>
            <a:r>
              <a:rPr lang="en-US" sz="2800" i="1" dirty="0">
                <a:effectLst/>
                <a:latin typeface="Times New Roman" panose="02020603050405020304" pitchFamily="18" charset="0"/>
                <a:ea typeface="Times New Roman" panose="02020603050405020304" pitchFamily="18" charset="0"/>
              </a:rPr>
              <a:t>, ơ </a:t>
            </a:r>
            <a:r>
              <a:rPr lang="en-US" sz="2800" i="1" dirty="0" err="1">
                <a:effectLst/>
                <a:latin typeface="Times New Roman" panose="02020603050405020304" pitchFamily="18" charset="0"/>
                <a:ea typeface="Times New Roman" panose="02020603050405020304" pitchFamily="18" charset="0"/>
              </a:rPr>
              <a:t>hờ</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Không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có</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lửa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em</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lấy</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gì</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hun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đúc</a:t>
            </a:r>
            <a:r>
              <a:rPr lang="en-US" sz="2800" i="1" dirty="0">
                <a:effectLst/>
                <a:latin typeface="Times New Roman" panose="02020603050405020304" pitchFamily="18" charset="0"/>
                <a:ea typeface="Times New Roman" panose="02020603050405020304" pitchFamily="18" charset="0"/>
              </a:rPr>
              <a:t> ý </a:t>
            </a:r>
            <a:r>
              <a:rPr lang="en-US" sz="2800" i="1" dirty="0" err="1">
                <a:effectLst/>
                <a:latin typeface="Times New Roman" panose="02020603050405020304" pitchFamily="18" charset="0"/>
                <a:ea typeface="Times New Roman" panose="02020603050405020304" pitchFamily="18" charset="0"/>
              </a:rPr>
              <a:t>chí</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nấu</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sử</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sôi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kinh</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Em</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sống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đời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thực</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vật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vô</a:t>
            </a:r>
            <a:r>
              <a:rPr lang="en-US" sz="2800" i="1" dirty="0">
                <a:effectLst/>
                <a:latin typeface="Times New Roman" panose="02020603050405020304" pitchFamily="18" charset="0"/>
                <a:ea typeface="Times New Roman" panose="02020603050405020304" pitchFamily="18" charset="0"/>
              </a:rPr>
              <a:t> tri </a:t>
            </a:r>
            <a:r>
              <a:rPr lang="en-US" sz="2800" i="1" dirty="0" err="1">
                <a:effectLst/>
                <a:latin typeface="Times New Roman" panose="02020603050405020304" pitchFamily="18" charset="0"/>
                <a:ea typeface="Times New Roman" panose="02020603050405020304" pitchFamily="18" charset="0"/>
              </a:rPr>
              <a:t>như</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lưng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cây</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mắt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lá</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đầu</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cành</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thân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cỏ</a:t>
            </a:r>
            <a:r>
              <a:rPr lang="en-US" sz="2800" i="1" dirty="0">
                <a:effectLst/>
                <a:latin typeface="Times New Roman" panose="02020603050405020304" pitchFamily="18" charset="0"/>
                <a:ea typeface="Times New Roman" panose="02020603050405020304" pitchFamily="18" charset="0"/>
              </a:rPr>
              <a:t>…. Cho </a:t>
            </a:r>
            <a:r>
              <a:rPr lang="en-US" sz="2800" i="1" dirty="0" err="1">
                <a:effectLst/>
                <a:latin typeface="Times New Roman" panose="02020603050405020304" pitchFamily="18" charset="0"/>
                <a:ea typeface="Times New Roman" panose="02020603050405020304" pitchFamily="18" charset="0"/>
              </a:rPr>
              <a:t>nên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Biết</a:t>
            </a:r>
            <a:r>
              <a:rPr lang="en-US" sz="2800" i="1" dirty="0">
                <a:effectLst/>
                <a:latin typeface="Times New Roman" panose="02020603050405020304" pitchFamily="18" charset="0"/>
                <a:ea typeface="Times New Roman" panose="02020603050405020304" pitchFamily="18" charset="0"/>
              </a:rPr>
              <a:t> ủ </a:t>
            </a:r>
            <a:r>
              <a:rPr lang="en-US" sz="2800" i="1" dirty="0" err="1">
                <a:effectLst/>
                <a:latin typeface="Times New Roman" panose="02020603050405020304" pitchFamily="18" charset="0"/>
                <a:ea typeface="Times New Roman" panose="02020603050405020304" pitchFamily="18" charset="0"/>
              </a:rPr>
              <a:t>lửa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để</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giữ</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nhân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cách</a:t>
            </a:r>
            <a:r>
              <a:rPr lang="en-US" sz="2800" i="1" dirty="0">
                <a:effectLst/>
                <a:latin typeface="Times New Roman" panose="02020603050405020304" pitchFamily="18" charset="0"/>
                <a:ea typeface="Times New Roman" panose="02020603050405020304" pitchFamily="18" charset="0"/>
              </a:rPr>
              <a:t> – </a:t>
            </a:r>
            <a:r>
              <a:rPr lang="en-US" sz="2800" i="1" dirty="0" err="1">
                <a:effectLst/>
                <a:latin typeface="Times New Roman" panose="02020603050405020304" pitchFamily="18" charset="0"/>
                <a:ea typeface="Times New Roman" panose="02020603050405020304" pitchFamily="18" charset="0"/>
              </a:rPr>
              <a:t>người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nhân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cách</a:t>
            </a:r>
            <a:r>
              <a:rPr lang="en-US" sz="2800" i="1" dirty="0">
                <a:effectLst/>
                <a:latin typeface="Times New Roman" panose="02020603050405020304" pitchFamily="18" charset="0"/>
                <a:ea typeface="Times New Roman" panose="02020603050405020304" pitchFamily="18" charset="0"/>
              </a:rPr>
              <a:t> – </a:t>
            </a:r>
            <a:r>
              <a:rPr lang="en-US" sz="2800" i="1" dirty="0" err="1">
                <a:effectLst/>
                <a:latin typeface="Times New Roman" panose="02020603050405020304" pitchFamily="18" charset="0"/>
                <a:ea typeface="Times New Roman" panose="02020603050405020304" pitchFamily="18" charset="0"/>
              </a:rPr>
              <a:t>Việt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Tuổi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trẻ</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là</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mùa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xuân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của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xã</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hội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Thế</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nhưng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Nếu</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không</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có</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lửa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làm</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sao</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thành</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mùa</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xuân</a:t>
            </a:r>
            <a:r>
              <a:rPr lang="en-US" sz="2800" i="1" dirty="0">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Trích</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Thắp</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mình</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để</a:t>
            </a:r>
            <a:r>
              <a:rPr lang="en-US" sz="2800" i="1" dirty="0">
                <a:effectLst/>
                <a:latin typeface="Times New Roman" panose="02020603050405020304" pitchFamily="18" charset="0"/>
                <a:ea typeface="Times New Roman" panose="02020603050405020304" pitchFamily="18" charset="0"/>
              </a:rPr>
              <a:t> sang </a:t>
            </a:r>
            <a:r>
              <a:rPr lang="en-US" sz="2800" i="1" dirty="0" err="1">
                <a:effectLst/>
                <a:latin typeface="Times New Roman" panose="02020603050405020304" pitchFamily="18" charset="0"/>
                <a:ea typeface="Times New Roman" panose="02020603050405020304" pitchFamily="18" charset="0"/>
              </a:rPr>
              <a:t>xuân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Nhà</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văn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Đoàn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Công</a:t>
            </a:r>
            <a:r>
              <a:rPr lang="en-US" sz="2800" i="1" dirty="0">
                <a:effectLst/>
                <a:latin typeface="Times New Roman" panose="02020603050405020304" pitchFamily="18" charset="0"/>
                <a:ea typeface="Times New Roman" panose="02020603050405020304" pitchFamily="18" charset="0"/>
              </a:rPr>
              <a:t> Lê </a:t>
            </a:r>
            <a:r>
              <a:rPr lang="en-US" sz="2800" i="1" dirty="0" err="1">
                <a:effectLst/>
                <a:latin typeface="Times New Roman" panose="02020603050405020304" pitchFamily="18" charset="0"/>
                <a:ea typeface="Times New Roman" panose="02020603050405020304" pitchFamily="18" charset="0"/>
              </a:rPr>
              <a:t>Huy</a:t>
            </a:r>
            <a:r>
              <a:rPr lang="en-US" sz="2800" i="1" dirty="0">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90336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FC6DB04-2588-832B-C256-944A137F4277}"/>
              </a:ext>
            </a:extLst>
          </p:cNvPr>
          <p:cNvSpPr txBox="1"/>
          <p:nvPr/>
        </p:nvSpPr>
        <p:spPr>
          <a:xfrm>
            <a:off x="0" y="71718"/>
            <a:ext cx="12192000" cy="6001643"/>
          </a:xfrm>
          <a:prstGeom prst="rect">
            <a:avLst/>
          </a:prstGeom>
          <a:noFill/>
        </p:spPr>
        <p:txBody>
          <a:bodyPr wrap="square">
            <a:spAutoFit/>
          </a:bodyPr>
          <a:lstStyle/>
          <a:p>
            <a:r>
              <a:rPr lang="en-US" sz="3200" b="1" dirty="0" err="1">
                <a:effectLst/>
                <a:latin typeface="Times New Roman" panose="02020603050405020304" pitchFamily="18" charset="0"/>
                <a:ea typeface="Times New Roman" panose="02020603050405020304" pitchFamily="18" charset="0"/>
              </a:rPr>
              <a:t>Câu</a:t>
            </a:r>
            <a:r>
              <a:rPr lang="en-US" sz="3200" b="1" dirty="0">
                <a:effectLst/>
                <a:latin typeface="Times New Roman" panose="02020603050405020304" pitchFamily="18" charset="0"/>
                <a:ea typeface="Times New Roman" panose="02020603050405020304" pitchFamily="18" charset="0"/>
              </a:rPr>
              <a:t> 1.</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Xác</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phương</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thức</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biểu</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đạt</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chính</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trong</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đoạn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trích</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trên</a:t>
            </a:r>
            <a:r>
              <a:rPr lang="en-US" sz="3200" dirty="0">
                <a:effectLst/>
                <a:latin typeface="Times New Roman" panose="02020603050405020304" pitchFamily="18" charset="0"/>
                <a:ea typeface="Times New Roman" panose="02020603050405020304" pitchFamily="18" charset="0"/>
              </a:rPr>
              <a:t>. (0,5 </a:t>
            </a:r>
            <a:r>
              <a:rPr lang="en-US" sz="3200" dirty="0" err="1">
                <a:effectLst/>
                <a:latin typeface="Times New Roman" panose="02020603050405020304" pitchFamily="18" charset="0"/>
                <a:ea typeface="Times New Roman" panose="02020603050405020304" pitchFamily="18" charset="0"/>
              </a:rPr>
              <a:t>điểm</a:t>
            </a:r>
            <a:r>
              <a:rPr lang="en-US" sz="3200" dirty="0">
                <a:effectLst/>
                <a:latin typeface="Times New Roman" panose="02020603050405020304" pitchFamily="18" charset="0"/>
                <a:ea typeface="Times New Roman" panose="02020603050405020304" pitchFamily="18" charset="0"/>
              </a:rPr>
              <a:t>)</a:t>
            </a:r>
          </a:p>
          <a:p>
            <a:r>
              <a:rPr lang="en-US" sz="3200" b="1" dirty="0" err="1">
                <a:effectLst/>
                <a:latin typeface="Times New Roman" panose="02020603050405020304" pitchFamily="18" charset="0"/>
                <a:ea typeface="Times New Roman" panose="02020603050405020304" pitchFamily="18" charset="0"/>
              </a:rPr>
              <a:t>Câu</a:t>
            </a:r>
            <a:r>
              <a:rPr lang="en-US" sz="3200" b="1" dirty="0">
                <a:effectLst/>
                <a:latin typeface="Times New Roman" panose="02020603050405020304" pitchFamily="18" charset="0"/>
                <a:ea typeface="Times New Roman" panose="02020603050405020304" pitchFamily="18" charset="0"/>
              </a:rPr>
              <a:t> 2.</a:t>
            </a:r>
            <a:r>
              <a:rPr lang="en-US" sz="3200" dirty="0">
                <a:effectLst/>
                <a:latin typeface="Times New Roman" panose="02020603050405020304" pitchFamily="18" charset="0"/>
                <a:ea typeface="Times New Roman" panose="02020603050405020304" pitchFamily="18" charset="0"/>
              </a:rPr>
              <a:t> Cho </a:t>
            </a:r>
            <a:r>
              <a:rPr lang="en-US" sz="3200" dirty="0" err="1">
                <a:effectLst/>
                <a:latin typeface="Times New Roman" panose="02020603050405020304" pitchFamily="18" charset="0"/>
                <a:ea typeface="Times New Roman" panose="02020603050405020304" pitchFamily="18" charset="0"/>
              </a:rPr>
              <a:t>biết</a:t>
            </a:r>
            <a:r>
              <a:rPr lang="en-US" sz="3200" dirty="0">
                <a:effectLst/>
                <a:latin typeface="Times New Roman" panose="02020603050405020304" pitchFamily="18" charset="0"/>
                <a:ea typeface="Times New Roman" panose="02020603050405020304" pitchFamily="18" charset="0"/>
              </a:rPr>
              <a:t> ý </a:t>
            </a:r>
            <a:r>
              <a:rPr lang="en-US" sz="3200" dirty="0" err="1">
                <a:effectLst/>
                <a:latin typeface="Times New Roman" panose="02020603050405020304" pitchFamily="18" charset="0"/>
                <a:ea typeface="Times New Roman" panose="02020603050405020304" pitchFamily="18" charset="0"/>
              </a:rPr>
              <a:t>nghĩa</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của</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từ</a:t>
            </a:r>
            <a:r>
              <a:rPr lang="en-US" sz="3200" dirty="0">
                <a:effectLst/>
                <a:latin typeface="Times New Roman" panose="02020603050405020304" pitchFamily="18" charset="0"/>
                <a:ea typeface="Times New Roman" panose="02020603050405020304" pitchFamily="18" charset="0"/>
              </a:rPr>
              <a:t> </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lửa</a:t>
            </a:r>
            <a:r>
              <a:rPr lang="en-US" sz="3200" i="1" dirty="0">
                <a:effectLst/>
                <a:latin typeface="Times New Roman" panose="02020603050405020304" pitchFamily="18" charset="0"/>
                <a:ea typeface="Times New Roman" panose="02020603050405020304" pitchFamily="18" charset="0"/>
              </a:rPr>
              <a:t>"</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được</a:t>
            </a:r>
            <a:r>
              <a:rPr lang="en-US" sz="3200" dirty="0">
                <a:effectLst/>
                <a:latin typeface="Times New Roman" panose="02020603050405020304" pitchFamily="18" charset="0"/>
                <a:ea typeface="Times New Roman" panose="02020603050405020304" pitchFamily="18" charset="0"/>
              </a:rPr>
              <a:t> in </a:t>
            </a:r>
            <a:r>
              <a:rPr lang="en-US" sz="3200" dirty="0" err="1">
                <a:effectLst/>
                <a:latin typeface="Times New Roman" panose="02020603050405020304" pitchFamily="18" charset="0"/>
                <a:ea typeface="Times New Roman" panose="02020603050405020304" pitchFamily="18" charset="0"/>
              </a:rPr>
              <a:t>đậm</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trong</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hai</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câu</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văn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sau</a:t>
            </a:r>
            <a:r>
              <a:rPr lang="en-US" sz="3200" dirty="0">
                <a:effectLst/>
                <a:latin typeface="Times New Roman" panose="02020603050405020304" pitchFamily="18" charset="0"/>
                <a:ea typeface="Times New Roman" panose="02020603050405020304" pitchFamily="18" charset="0"/>
              </a:rPr>
              <a:t>: </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Hòn</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đá</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có</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thể</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cho</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lửa</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cành</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cây</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có</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thể</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cho</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lửa</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Nhưng</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chỉ</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có</a:t>
            </a:r>
            <a:r>
              <a:rPr lang="en-US" sz="3200" i="1" dirty="0">
                <a:effectLst/>
                <a:latin typeface="Times New Roman" panose="02020603050405020304" pitchFamily="18" charset="0"/>
                <a:ea typeface="Times New Roman" panose="02020603050405020304" pitchFamily="18" charset="0"/>
              </a:rPr>
              <a:t> con </a:t>
            </a:r>
            <a:r>
              <a:rPr lang="en-US" sz="3200" i="1" dirty="0" err="1">
                <a:effectLst/>
                <a:latin typeface="Times New Roman" panose="02020603050405020304" pitchFamily="18" charset="0"/>
                <a:ea typeface="Times New Roman" panose="02020603050405020304" pitchFamily="18" charset="0"/>
              </a:rPr>
              <a:t>người</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mới</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biết</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nuôi</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lửa</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và</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truyền</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lửa</a:t>
            </a:r>
            <a:r>
              <a:rPr lang="en-US" sz="3200" i="1" dirty="0">
                <a:effectLst/>
                <a:latin typeface="Times New Roman" panose="02020603050405020304" pitchFamily="18" charset="0"/>
                <a:ea typeface="Times New Roman" panose="02020603050405020304" pitchFamily="18" charset="0"/>
              </a:rPr>
              <a:t>"</a:t>
            </a:r>
            <a:r>
              <a:rPr lang="en-US" sz="3200" dirty="0">
                <a:effectLst/>
                <a:latin typeface="Times New Roman" panose="02020603050405020304" pitchFamily="18" charset="0"/>
                <a:ea typeface="Times New Roman" panose="02020603050405020304" pitchFamily="18" charset="0"/>
              </a:rPr>
              <a:t>. (0,5 </a:t>
            </a:r>
            <a:r>
              <a:rPr lang="en-US" sz="3200" dirty="0" err="1">
                <a:effectLst/>
                <a:latin typeface="Times New Roman" panose="02020603050405020304" pitchFamily="18" charset="0"/>
                <a:ea typeface="Times New Roman" panose="02020603050405020304" pitchFamily="18" charset="0"/>
              </a:rPr>
              <a:t>điểm</a:t>
            </a:r>
            <a:r>
              <a:rPr lang="en-US" sz="3200" dirty="0">
                <a:effectLst/>
                <a:latin typeface="Times New Roman" panose="02020603050405020304" pitchFamily="18" charset="0"/>
                <a:ea typeface="Times New Roman" panose="02020603050405020304" pitchFamily="18" charset="0"/>
              </a:rPr>
              <a:t>)</a:t>
            </a:r>
          </a:p>
          <a:p>
            <a:r>
              <a:rPr lang="en-US" sz="3200" b="1" dirty="0" err="1">
                <a:effectLst/>
                <a:latin typeface="Times New Roman" panose="02020603050405020304" pitchFamily="18" charset="0"/>
                <a:ea typeface="Times New Roman" panose="02020603050405020304" pitchFamily="18" charset="0"/>
              </a:rPr>
              <a:t>Câu</a:t>
            </a:r>
            <a:r>
              <a:rPr lang="en-US" sz="3200" b="1" dirty="0">
                <a:effectLst/>
                <a:latin typeface="Times New Roman" panose="02020603050405020304" pitchFamily="18" charset="0"/>
                <a:ea typeface="Times New Roman" panose="02020603050405020304" pitchFamily="18" charset="0"/>
              </a:rPr>
              <a:t> 3.</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Tại</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sao</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tác</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giả</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lại</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nói</a:t>
            </a:r>
            <a:r>
              <a:rPr lang="en-US" sz="3200" dirty="0">
                <a:effectLst/>
                <a:latin typeface="Times New Roman" panose="02020603050405020304" pitchFamily="18" charset="0"/>
                <a:ea typeface="Times New Roman" panose="02020603050405020304" pitchFamily="18" charset="0"/>
              </a:rPr>
              <a:t>: </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Biết</a:t>
            </a:r>
            <a:r>
              <a:rPr lang="en-US" sz="3200" i="1" dirty="0">
                <a:effectLst/>
                <a:latin typeface="Times New Roman" panose="02020603050405020304" pitchFamily="18" charset="0"/>
                <a:ea typeface="Times New Roman" panose="02020603050405020304" pitchFamily="18" charset="0"/>
              </a:rPr>
              <a:t> ủ </a:t>
            </a:r>
            <a:r>
              <a:rPr lang="en-US" sz="3200" i="1" dirty="0" err="1">
                <a:effectLst/>
                <a:latin typeface="Times New Roman" panose="02020603050405020304" pitchFamily="18" charset="0"/>
                <a:ea typeface="Times New Roman" panose="02020603050405020304" pitchFamily="18" charset="0"/>
              </a:rPr>
              <a:t>lửa</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để</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giữ</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nhân</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cách</a:t>
            </a:r>
            <a:r>
              <a:rPr lang="en-US" sz="3200" i="1" dirty="0">
                <a:effectLst/>
                <a:latin typeface="Times New Roman" panose="02020603050405020304" pitchFamily="18" charset="0"/>
                <a:ea typeface="Times New Roman" panose="02020603050405020304" pitchFamily="18" charset="0"/>
              </a:rPr>
              <a:t> - </a:t>
            </a:r>
            <a:r>
              <a:rPr lang="en-US" sz="3200" i="1" dirty="0" err="1">
                <a:effectLst/>
                <a:latin typeface="Times New Roman" panose="02020603050405020304" pitchFamily="18" charset="0"/>
                <a:ea typeface="Times New Roman" panose="02020603050405020304" pitchFamily="18" charset="0"/>
              </a:rPr>
              <a:t>người</a:t>
            </a:r>
            <a:r>
              <a:rPr lang="en-US" sz="3200" i="1" dirty="0">
                <a:effectLst/>
                <a:latin typeface="Times New Roman" panose="02020603050405020304" pitchFamily="18" charset="0"/>
                <a:ea typeface="Times New Roman" panose="02020603050405020304" pitchFamily="18" charset="0"/>
              </a:rPr>
              <a:t> , </a:t>
            </a:r>
            <a:r>
              <a:rPr lang="en-US" sz="3200" i="1" dirty="0" err="1">
                <a:effectLst/>
                <a:latin typeface="Times New Roman" panose="02020603050405020304" pitchFamily="18" charset="0"/>
                <a:ea typeface="Times New Roman" panose="02020603050405020304" pitchFamily="18" charset="0"/>
              </a:rPr>
              <a:t>nhân</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cách</a:t>
            </a:r>
            <a:r>
              <a:rPr lang="en-US" sz="3200" i="1" dirty="0">
                <a:effectLst/>
                <a:latin typeface="Times New Roman" panose="02020603050405020304" pitchFamily="18" charset="0"/>
                <a:ea typeface="Times New Roman" panose="02020603050405020304" pitchFamily="18" charset="0"/>
              </a:rPr>
              <a:t> - </a:t>
            </a:r>
            <a:r>
              <a:rPr lang="en-US" sz="3200" i="1" dirty="0" err="1">
                <a:effectLst/>
                <a:latin typeface="Times New Roman" panose="02020603050405020304" pitchFamily="18" charset="0"/>
                <a:ea typeface="Times New Roman" panose="02020603050405020304" pitchFamily="18" charset="0"/>
              </a:rPr>
              <a:t>Việt</a:t>
            </a:r>
            <a:r>
              <a:rPr lang="en-US" sz="3200" i="1" dirty="0">
                <a:effectLst/>
                <a:latin typeface="Times New Roman" panose="02020603050405020304" pitchFamily="18" charset="0"/>
                <a:ea typeface="Times New Roman" panose="02020603050405020304" pitchFamily="18" charset="0"/>
              </a:rPr>
              <a:t>”</a:t>
            </a:r>
            <a:r>
              <a:rPr lang="en-US" sz="3200" dirty="0">
                <a:effectLst/>
                <a:latin typeface="Times New Roman" panose="02020603050405020304" pitchFamily="18" charset="0"/>
                <a:ea typeface="Times New Roman" panose="02020603050405020304" pitchFamily="18" charset="0"/>
              </a:rPr>
              <a:t>? (1,0 </a:t>
            </a:r>
            <a:r>
              <a:rPr lang="en-US" sz="3200" dirty="0" err="1">
                <a:effectLst/>
                <a:latin typeface="Times New Roman" panose="02020603050405020304" pitchFamily="18" charset="0"/>
                <a:ea typeface="Times New Roman" panose="02020603050405020304" pitchFamily="18" charset="0"/>
              </a:rPr>
              <a:t>điểm</a:t>
            </a:r>
            <a:r>
              <a:rPr lang="en-US" sz="3200" dirty="0">
                <a:effectLst/>
                <a:latin typeface="Times New Roman" panose="02020603050405020304" pitchFamily="18" charset="0"/>
                <a:ea typeface="Times New Roman" panose="02020603050405020304" pitchFamily="18" charset="0"/>
              </a:rPr>
              <a:t>)</a:t>
            </a:r>
          </a:p>
          <a:p>
            <a:r>
              <a:rPr lang="en-US" sz="3200" b="1" dirty="0" err="1">
                <a:effectLst/>
                <a:latin typeface="Times New Roman" panose="02020603050405020304" pitchFamily="18" charset="0"/>
                <a:ea typeface="Times New Roman" panose="02020603050405020304" pitchFamily="18" charset="0"/>
              </a:rPr>
              <a:t>Câu</a:t>
            </a:r>
            <a:r>
              <a:rPr lang="en-US" sz="3200" b="1" dirty="0">
                <a:effectLst/>
                <a:latin typeface="Times New Roman" panose="02020603050405020304" pitchFamily="18" charset="0"/>
                <a:ea typeface="Times New Roman" panose="02020603050405020304" pitchFamily="18" charset="0"/>
              </a:rPr>
              <a:t> 4.</a:t>
            </a:r>
            <a:r>
              <a:rPr lang="en-US" sz="3200" dirty="0">
                <a:effectLst/>
                <a:latin typeface="Times New Roman" panose="02020603050405020304" pitchFamily="18" charset="0"/>
                <a:ea typeface="Times New Roman" panose="02020603050405020304" pitchFamily="18" charset="0"/>
              </a:rPr>
              <a:t>Thông </a:t>
            </a:r>
            <a:r>
              <a:rPr lang="en-US" sz="3200" dirty="0" err="1">
                <a:effectLst/>
                <a:latin typeface="Times New Roman" panose="02020603050405020304" pitchFamily="18" charset="0"/>
                <a:ea typeface="Times New Roman" panose="02020603050405020304" pitchFamily="18" charset="0"/>
              </a:rPr>
              <a:t>điệp</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có</a:t>
            </a:r>
            <a:r>
              <a:rPr lang="en-US" sz="3200" dirty="0">
                <a:effectLst/>
                <a:latin typeface="Times New Roman" panose="02020603050405020304" pitchFamily="18" charset="0"/>
                <a:ea typeface="Times New Roman" panose="02020603050405020304" pitchFamily="18" charset="0"/>
              </a:rPr>
              <a:t> ý </a:t>
            </a:r>
            <a:r>
              <a:rPr lang="en-US" sz="3200" dirty="0" err="1">
                <a:effectLst/>
                <a:latin typeface="Times New Roman" panose="02020603050405020304" pitchFamily="18" charset="0"/>
                <a:ea typeface="Times New Roman" panose="02020603050405020304" pitchFamily="18" charset="0"/>
              </a:rPr>
              <a:t>nghĩa</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nhất</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được</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rút</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ra</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từ</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đoạn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văn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bản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trên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là</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gì</a:t>
            </a:r>
            <a:r>
              <a:rPr lang="en-US" sz="3200" dirty="0">
                <a:effectLst/>
                <a:latin typeface="Times New Roman" panose="02020603050405020304" pitchFamily="18" charset="0"/>
                <a:ea typeface="Times New Roman" panose="02020603050405020304" pitchFamily="18" charset="0"/>
              </a:rPr>
              <a:t>? (1,0 </a:t>
            </a:r>
            <a:r>
              <a:rPr lang="en-US" sz="3200" dirty="0" err="1">
                <a:effectLst/>
                <a:latin typeface="Times New Roman" panose="02020603050405020304" pitchFamily="18" charset="0"/>
                <a:ea typeface="Times New Roman" panose="02020603050405020304" pitchFamily="18" charset="0"/>
              </a:rPr>
              <a:t>điểm</a:t>
            </a:r>
            <a:r>
              <a:rPr lang="en-US" sz="3200" dirty="0">
                <a:effectLst/>
                <a:latin typeface="Times New Roman" panose="02020603050405020304" pitchFamily="18" charset="0"/>
                <a:ea typeface="Times New Roman" panose="02020603050405020304" pitchFamily="18" charset="0"/>
              </a:rPr>
              <a:t>)</a:t>
            </a:r>
          </a:p>
          <a:p>
            <a:r>
              <a:rPr lang="en-US" sz="3200" b="1" dirty="0">
                <a:effectLst/>
                <a:latin typeface="Times New Roman" panose="02020603050405020304" pitchFamily="18" charset="0"/>
                <a:ea typeface="Times New Roman" panose="02020603050405020304" pitchFamily="18" charset="0"/>
              </a:rPr>
              <a:t>II.PHẦN LÀM VĂN</a:t>
            </a:r>
            <a:r>
              <a:rPr lang="en-US" sz="3200" dirty="0">
                <a:effectLst/>
                <a:latin typeface="Times New Roman" panose="02020603050405020304" pitchFamily="18" charset="0"/>
                <a:ea typeface="Times New Roman" panose="02020603050405020304" pitchFamily="18" charset="0"/>
              </a:rPr>
              <a:t> (7,0 </a:t>
            </a:r>
            <a:r>
              <a:rPr lang="en-US" sz="3200" dirty="0" err="1">
                <a:effectLst/>
                <a:latin typeface="Times New Roman" panose="02020603050405020304" pitchFamily="18" charset="0"/>
                <a:ea typeface="Times New Roman" panose="02020603050405020304" pitchFamily="18" charset="0"/>
              </a:rPr>
              <a:t>điểm</a:t>
            </a:r>
            <a:r>
              <a:rPr lang="en-US" sz="3200" dirty="0">
                <a:effectLst/>
                <a:latin typeface="Times New Roman" panose="02020603050405020304" pitchFamily="18" charset="0"/>
                <a:ea typeface="Times New Roman" panose="02020603050405020304" pitchFamily="18" charset="0"/>
              </a:rPr>
              <a:t>)</a:t>
            </a:r>
          </a:p>
          <a:p>
            <a:r>
              <a:rPr lang="en-US" sz="3200" b="1" dirty="0" err="1">
                <a:effectLst/>
                <a:latin typeface="Times New Roman" panose="02020603050405020304" pitchFamily="18" charset="0"/>
                <a:ea typeface="Times New Roman" panose="02020603050405020304" pitchFamily="18" charset="0"/>
              </a:rPr>
              <a:t>Câu</a:t>
            </a:r>
            <a:r>
              <a:rPr lang="en-US" sz="3200" b="1" dirty="0">
                <a:effectLst/>
                <a:latin typeface="Times New Roman" panose="02020603050405020304" pitchFamily="18" charset="0"/>
                <a:ea typeface="Times New Roman" panose="02020603050405020304" pitchFamily="18" charset="0"/>
              </a:rPr>
              <a:t> 1 (2,0 </a:t>
            </a:r>
            <a:r>
              <a:rPr lang="en-US" sz="3200" b="1" dirty="0" err="1">
                <a:effectLst/>
                <a:latin typeface="Times New Roman" panose="02020603050405020304" pitchFamily="18" charset="0"/>
                <a:ea typeface="Times New Roman" panose="02020603050405020304" pitchFamily="18" charset="0"/>
              </a:rPr>
              <a:t>điểm</a:t>
            </a:r>
            <a:r>
              <a:rPr lang="en-US" sz="3200" b="1" dirty="0">
                <a:effectLst/>
                <a:latin typeface="Times New Roman" panose="02020603050405020304" pitchFamily="18" charset="0"/>
                <a:ea typeface="Times New Roman" panose="02020603050405020304" pitchFamily="18" charset="0"/>
              </a:rPr>
              <a:t>).</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Hãy</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viết</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một</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đoạn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văn</a:t>
            </a:r>
            <a:r>
              <a:rPr lang="en-US" sz="3200" dirty="0">
                <a:effectLst/>
                <a:latin typeface="Times New Roman" panose="02020603050405020304" pitchFamily="18" charset="0"/>
                <a:ea typeface="Times New Roman" panose="02020603050405020304" pitchFamily="18" charset="0"/>
              </a:rPr>
              <a:t> ( </a:t>
            </a:r>
            <a:r>
              <a:rPr lang="en-US" sz="3200" dirty="0" err="1">
                <a:effectLst/>
                <a:latin typeface="Times New Roman" panose="02020603050405020304" pitchFamily="18" charset="0"/>
                <a:ea typeface="Times New Roman" panose="02020603050405020304" pitchFamily="18" charset="0"/>
              </a:rPr>
              <a:t>khoảng</a:t>
            </a:r>
            <a:r>
              <a:rPr lang="en-US" sz="3200" dirty="0">
                <a:effectLst/>
                <a:latin typeface="Times New Roman" panose="02020603050405020304" pitchFamily="18" charset="0"/>
                <a:ea typeface="Times New Roman" panose="02020603050405020304" pitchFamily="18" charset="0"/>
              </a:rPr>
              <a:t> 200 </a:t>
            </a:r>
            <a:r>
              <a:rPr lang="en-US" sz="3200" dirty="0" err="1">
                <a:effectLst/>
                <a:latin typeface="Times New Roman" panose="02020603050405020304" pitchFamily="18" charset="0"/>
                <a:ea typeface="Times New Roman" panose="02020603050405020304" pitchFamily="18" charset="0"/>
              </a:rPr>
              <a:t>chữ</a:t>
            </a:r>
            <a:r>
              <a:rPr lang="en-US" sz="3200" dirty="0">
                <a:effectLst/>
                <a:latin typeface="Times New Roman" panose="02020603050405020304" pitchFamily="18" charset="0"/>
                <a:ea typeface="Times New Roman" panose="02020603050405020304" pitchFamily="18" charset="0"/>
              </a:rPr>
              <a:t> ), </a:t>
            </a:r>
            <a:r>
              <a:rPr lang="en-US" sz="3200" dirty="0" err="1">
                <a:effectLst/>
                <a:latin typeface="Times New Roman" panose="02020603050405020304" pitchFamily="18" charset="0"/>
                <a:ea typeface="Times New Roman" panose="02020603050405020304" pitchFamily="18" charset="0"/>
              </a:rPr>
              <a:t>trình</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bày</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suy</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nghĩ</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về</a:t>
            </a:r>
            <a:r>
              <a:rPr lang="en-US" sz="3200" dirty="0">
                <a:effectLst/>
                <a:latin typeface="Times New Roman" panose="02020603050405020304" pitchFamily="18" charset="0"/>
                <a:ea typeface="Times New Roman" panose="02020603050405020304" pitchFamily="18" charset="0"/>
              </a:rPr>
              <a:t> ý </a:t>
            </a:r>
            <a:r>
              <a:rPr lang="en-US" sz="3200" dirty="0" err="1">
                <a:effectLst/>
                <a:latin typeface="Times New Roman" panose="02020603050405020304" pitchFamily="18" charset="0"/>
                <a:ea typeface="Times New Roman" panose="02020603050405020304" pitchFamily="18" charset="0"/>
              </a:rPr>
              <a:t>kiến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được</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nêu</a:t>
            </a:r>
            <a:r>
              <a:rPr lang="en-US" sz="3200" dirty="0">
                <a:effectLst/>
                <a:latin typeface="Times New Roman" panose="02020603050405020304" pitchFamily="18" charset="0"/>
                <a:ea typeface="Times New Roman" panose="02020603050405020304" pitchFamily="18" charset="0"/>
              </a:rPr>
              <a:t> ở </a:t>
            </a:r>
            <a:r>
              <a:rPr lang="en-US" sz="3200" dirty="0" err="1">
                <a:effectLst/>
                <a:latin typeface="Times New Roman" panose="02020603050405020304" pitchFamily="18" charset="0"/>
                <a:ea typeface="Times New Roman" panose="02020603050405020304" pitchFamily="18" charset="0"/>
              </a:rPr>
              <a:t>đoạn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trích</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trong</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phần</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Đọc</a:t>
            </a:r>
            <a:r>
              <a:rPr lang="en-US" sz="3200" dirty="0">
                <a:effectLst/>
                <a:latin typeface="Times New Roman" panose="02020603050405020304" pitchFamily="18" charset="0"/>
                <a:ea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rPr>
              <a:t>hiểu</a:t>
            </a:r>
            <a:r>
              <a:rPr lang="en-US" sz="3200" dirty="0">
                <a:effectLst/>
                <a:latin typeface="Times New Roman" panose="02020603050405020304" pitchFamily="18" charset="0"/>
                <a:ea typeface="Times New Roman" panose="02020603050405020304" pitchFamily="18" charset="0"/>
              </a:rPr>
              <a:t>: </a:t>
            </a:r>
            <a:r>
              <a:rPr lang="en-US" sz="3200" i="1" dirty="0">
                <a:effectLst/>
                <a:latin typeface="Times New Roman" panose="02020603050405020304" pitchFamily="18" charset="0"/>
                <a:ea typeface="Times New Roman" panose="02020603050405020304" pitchFamily="18" charset="0"/>
              </a:rPr>
              <a:t>“</a:t>
            </a:r>
            <a:r>
              <a:rPr lang="en-US" sz="3200" i="1" dirty="0" err="1">
                <a:effectLst/>
                <a:latin typeface="Times New Roman" panose="02020603050405020304" pitchFamily="18" charset="0"/>
                <a:ea typeface="Times New Roman" panose="02020603050405020304" pitchFamily="18" charset="0"/>
              </a:rPr>
              <a:t>Nếu</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không</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có</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lửa</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làm</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sao</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thành</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mùa</a:t>
            </a:r>
            <a:r>
              <a:rPr lang="en-US" sz="3200" i="1" dirty="0">
                <a:effectLst/>
                <a:latin typeface="Times New Roman" panose="02020603050405020304" pitchFamily="18" charset="0"/>
                <a:ea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rPr>
              <a:t>xuân</a:t>
            </a:r>
            <a:r>
              <a:rPr lang="en-US" sz="3200" i="1" dirty="0">
                <a:effectLst/>
                <a:latin typeface="Times New Roman" panose="02020603050405020304" pitchFamily="18" charset="0"/>
                <a:ea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131071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D314565-D112-DFA6-2E80-A82AA56404FC}"/>
              </a:ext>
            </a:extLst>
          </p:cNvPr>
          <p:cNvSpPr txBox="1"/>
          <p:nvPr/>
        </p:nvSpPr>
        <p:spPr>
          <a:xfrm>
            <a:off x="0" y="0"/>
            <a:ext cx="12192000" cy="7632859"/>
          </a:xfrm>
          <a:prstGeom prst="rect">
            <a:avLst/>
          </a:prstGeom>
          <a:noFill/>
        </p:spPr>
        <p:txBody>
          <a:bodyPr wrap="square">
            <a:spAutoFit/>
          </a:bodyPr>
          <a:lstStyle/>
          <a:p>
            <a:pPr algn="just"/>
            <a:r>
              <a:rPr lang="en-US" sz="2300" b="1" dirty="0">
                <a:effectLst/>
                <a:latin typeface="Times New Roman" panose="02020603050405020304" pitchFamily="18" charset="0"/>
                <a:ea typeface="Times New Roman" panose="02020603050405020304" pitchFamily="18" charset="0"/>
              </a:rPr>
              <a:t>I. PHẦN ĐỌC HIỂU</a:t>
            </a:r>
            <a:r>
              <a:rPr lang="en-US" sz="2300" dirty="0">
                <a:effectLst/>
                <a:latin typeface="Times New Roman" panose="02020603050405020304" pitchFamily="18" charset="0"/>
                <a:ea typeface="Times New Roman" panose="02020603050405020304" pitchFamily="18" charset="0"/>
              </a:rPr>
              <a:t> </a:t>
            </a:r>
            <a:r>
              <a:rPr lang="en-US" sz="2300" b="1" dirty="0">
                <a:effectLst/>
                <a:latin typeface="Times New Roman" panose="02020603050405020304" pitchFamily="18" charset="0"/>
                <a:ea typeface="Times New Roman" panose="02020603050405020304" pitchFamily="18" charset="0"/>
              </a:rPr>
              <a:t>(3,0 </a:t>
            </a:r>
            <a:r>
              <a:rPr lang="en-US" sz="2300" b="1" dirty="0" err="1">
                <a:effectLst/>
                <a:latin typeface="Times New Roman" panose="02020603050405020304" pitchFamily="18" charset="0"/>
                <a:ea typeface="Times New Roman" panose="02020603050405020304" pitchFamily="18" charset="0"/>
              </a:rPr>
              <a:t>điểm</a:t>
            </a:r>
            <a:r>
              <a:rPr lang="en-US" sz="2300" b="1" dirty="0">
                <a:effectLst/>
                <a:latin typeface="Times New Roman" panose="02020603050405020304" pitchFamily="18" charset="0"/>
                <a:ea typeface="Times New Roman" panose="02020603050405020304" pitchFamily="18" charset="0"/>
              </a:rPr>
              <a:t>)</a:t>
            </a:r>
            <a:r>
              <a:rPr lang="en-US" sz="2300" dirty="0">
                <a:latin typeface="Times New Roman" panose="02020603050405020304" pitchFamily="18" charset="0"/>
                <a:ea typeface="Times New Roman" panose="02020603050405020304" pitchFamily="18" charset="0"/>
              </a:rPr>
              <a:t> </a:t>
            </a:r>
            <a:r>
              <a:rPr lang="en-US" sz="2300" b="1" dirty="0" err="1">
                <a:effectLst/>
                <a:latin typeface="Times New Roman" panose="02020603050405020304" pitchFamily="18" charset="0"/>
                <a:ea typeface="Times New Roman" panose="02020603050405020304" pitchFamily="18" charset="0"/>
              </a:rPr>
              <a:t>Đọc</a:t>
            </a:r>
            <a:r>
              <a:rPr lang="en-US" sz="2300" b="1" dirty="0">
                <a:effectLst/>
                <a:latin typeface="Times New Roman" panose="02020603050405020304" pitchFamily="18" charset="0"/>
                <a:ea typeface="Times New Roman" panose="02020603050405020304" pitchFamily="18" charset="0"/>
              </a:rPr>
              <a:t> </a:t>
            </a:r>
            <a:r>
              <a:rPr lang="en-US" sz="2300" b="1" dirty="0" err="1">
                <a:effectLst/>
                <a:latin typeface="Times New Roman" panose="02020603050405020304" pitchFamily="18" charset="0"/>
                <a:ea typeface="Times New Roman" panose="02020603050405020304" pitchFamily="18" charset="0"/>
              </a:rPr>
              <a:t>đoạn</a:t>
            </a:r>
            <a:r>
              <a:rPr lang="en-US" sz="2300" b="1" dirty="0">
                <a:effectLst/>
                <a:latin typeface="Times New Roman" panose="02020603050405020304" pitchFamily="18" charset="0"/>
                <a:ea typeface="Times New Roman" panose="02020603050405020304" pitchFamily="18" charset="0"/>
              </a:rPr>
              <a:t> </a:t>
            </a:r>
            <a:r>
              <a:rPr lang="en-US" sz="2300" b="1" dirty="0" err="1">
                <a:effectLst/>
                <a:latin typeface="Times New Roman" panose="02020603050405020304" pitchFamily="18" charset="0"/>
                <a:ea typeface="Times New Roman" panose="02020603050405020304" pitchFamily="18" charset="0"/>
              </a:rPr>
              <a:t>trích</a:t>
            </a:r>
            <a:r>
              <a:rPr lang="en-US" sz="2300" b="1" dirty="0">
                <a:effectLst/>
                <a:latin typeface="Times New Roman" panose="02020603050405020304" pitchFamily="18" charset="0"/>
                <a:ea typeface="Times New Roman" panose="02020603050405020304" pitchFamily="18" charset="0"/>
              </a:rPr>
              <a:t> </a:t>
            </a:r>
            <a:r>
              <a:rPr lang="en-US" sz="2300" b="1" dirty="0" err="1">
                <a:effectLst/>
                <a:latin typeface="Times New Roman" panose="02020603050405020304" pitchFamily="18" charset="0"/>
                <a:ea typeface="Times New Roman" panose="02020603050405020304" pitchFamily="18" charset="0"/>
              </a:rPr>
              <a:t>sau</a:t>
            </a:r>
            <a:r>
              <a:rPr lang="en-US" sz="2300" b="1" dirty="0">
                <a:effectLst/>
                <a:latin typeface="Times New Roman" panose="02020603050405020304" pitchFamily="18" charset="0"/>
                <a:ea typeface="Times New Roman" panose="02020603050405020304" pitchFamily="18" charset="0"/>
              </a:rPr>
              <a:t> </a:t>
            </a:r>
            <a:r>
              <a:rPr lang="en-US" sz="2300" b="1" dirty="0" err="1">
                <a:effectLst/>
                <a:latin typeface="Times New Roman" panose="02020603050405020304" pitchFamily="18" charset="0"/>
                <a:ea typeface="Times New Roman" panose="02020603050405020304" pitchFamily="18" charset="0"/>
              </a:rPr>
              <a:t>và</a:t>
            </a:r>
            <a:r>
              <a:rPr lang="en-US" sz="2300" b="1" dirty="0">
                <a:effectLst/>
                <a:latin typeface="Times New Roman" panose="02020603050405020304" pitchFamily="18" charset="0"/>
                <a:ea typeface="Times New Roman" panose="02020603050405020304" pitchFamily="18" charset="0"/>
              </a:rPr>
              <a:t> </a:t>
            </a:r>
            <a:r>
              <a:rPr lang="en-US" sz="2300" b="1" dirty="0" err="1">
                <a:effectLst/>
                <a:latin typeface="Times New Roman" panose="02020603050405020304" pitchFamily="18" charset="0"/>
                <a:ea typeface="Times New Roman" panose="02020603050405020304" pitchFamily="18" charset="0"/>
              </a:rPr>
              <a:t>thực</a:t>
            </a:r>
            <a:r>
              <a:rPr lang="en-US" sz="2300" b="1" dirty="0">
                <a:effectLst/>
                <a:latin typeface="Times New Roman" panose="02020603050405020304" pitchFamily="18" charset="0"/>
                <a:ea typeface="Times New Roman" panose="02020603050405020304" pitchFamily="18" charset="0"/>
              </a:rPr>
              <a:t> </a:t>
            </a:r>
            <a:r>
              <a:rPr lang="en-US" sz="2300" b="1" dirty="0" err="1">
                <a:effectLst/>
                <a:latin typeface="Times New Roman" panose="02020603050405020304" pitchFamily="18" charset="0"/>
                <a:ea typeface="Times New Roman" panose="02020603050405020304" pitchFamily="18" charset="0"/>
              </a:rPr>
              <a:t>hiện</a:t>
            </a:r>
            <a:r>
              <a:rPr lang="en-US" sz="2300" b="1" dirty="0">
                <a:effectLst/>
                <a:latin typeface="Times New Roman" panose="02020603050405020304" pitchFamily="18" charset="0"/>
                <a:ea typeface="Times New Roman" panose="02020603050405020304" pitchFamily="18" charset="0"/>
              </a:rPr>
              <a:t> </a:t>
            </a:r>
            <a:r>
              <a:rPr lang="en-US" sz="2300" b="1" dirty="0" err="1">
                <a:effectLst/>
                <a:latin typeface="Times New Roman" panose="02020603050405020304" pitchFamily="18" charset="0"/>
                <a:ea typeface="Times New Roman" panose="02020603050405020304" pitchFamily="18" charset="0"/>
              </a:rPr>
              <a:t>các</a:t>
            </a:r>
            <a:r>
              <a:rPr lang="en-US" sz="2300" b="1" dirty="0">
                <a:effectLst/>
                <a:latin typeface="Times New Roman" panose="02020603050405020304" pitchFamily="18" charset="0"/>
                <a:ea typeface="Times New Roman" panose="02020603050405020304" pitchFamily="18" charset="0"/>
              </a:rPr>
              <a:t> </a:t>
            </a:r>
            <a:r>
              <a:rPr lang="en-US" sz="2300" b="1" dirty="0" err="1">
                <a:effectLst/>
                <a:latin typeface="Times New Roman" panose="02020603050405020304" pitchFamily="18" charset="0"/>
                <a:ea typeface="Times New Roman" panose="02020603050405020304" pitchFamily="18" charset="0"/>
              </a:rPr>
              <a:t>yêu</a:t>
            </a:r>
            <a:r>
              <a:rPr lang="en-US" sz="2300" b="1" dirty="0">
                <a:effectLst/>
                <a:latin typeface="Times New Roman" panose="02020603050405020304" pitchFamily="18" charset="0"/>
                <a:ea typeface="Times New Roman" panose="02020603050405020304" pitchFamily="18" charset="0"/>
              </a:rPr>
              <a:t> </a:t>
            </a:r>
            <a:r>
              <a:rPr lang="en-US" sz="2300" b="1" dirty="0" err="1">
                <a:effectLst/>
                <a:latin typeface="Times New Roman" panose="02020603050405020304" pitchFamily="18" charset="0"/>
                <a:ea typeface="Times New Roman" panose="02020603050405020304" pitchFamily="18" charset="0"/>
              </a:rPr>
              <a:t>cầu</a:t>
            </a:r>
            <a:r>
              <a:rPr lang="en-US" sz="2300" b="1" dirty="0">
                <a:effectLst/>
                <a:latin typeface="Times New Roman" panose="02020603050405020304" pitchFamily="18" charset="0"/>
                <a:ea typeface="Times New Roman" panose="02020603050405020304" pitchFamily="18" charset="0"/>
              </a:rPr>
              <a:t> </a:t>
            </a:r>
            <a:r>
              <a:rPr lang="en-US" sz="2300" b="1" dirty="0" err="1">
                <a:effectLst/>
                <a:latin typeface="Times New Roman" panose="02020603050405020304" pitchFamily="18" charset="0"/>
                <a:ea typeface="Times New Roman" panose="02020603050405020304" pitchFamily="18" charset="0"/>
              </a:rPr>
              <a:t>bên</a:t>
            </a:r>
            <a:r>
              <a:rPr lang="en-US" sz="2300" b="1" dirty="0">
                <a:effectLst/>
                <a:latin typeface="Times New Roman" panose="02020603050405020304" pitchFamily="18" charset="0"/>
                <a:ea typeface="Times New Roman" panose="02020603050405020304" pitchFamily="18" charset="0"/>
              </a:rPr>
              <a:t> </a:t>
            </a:r>
            <a:r>
              <a:rPr lang="en-US" sz="2300" b="1" dirty="0" err="1">
                <a:effectLst/>
                <a:latin typeface="Times New Roman" panose="02020603050405020304" pitchFamily="18" charset="0"/>
                <a:ea typeface="Times New Roman" panose="02020603050405020304" pitchFamily="18" charset="0"/>
              </a:rPr>
              <a:t>dưới</a:t>
            </a:r>
            <a:r>
              <a:rPr lang="en-US" sz="2300" b="1" dirty="0">
                <a:effectLst/>
                <a:latin typeface="Times New Roman" panose="02020603050405020304" pitchFamily="18" charset="0"/>
                <a:ea typeface="Times New Roman" panose="02020603050405020304" pitchFamily="18" charset="0"/>
              </a:rPr>
              <a:t>:</a:t>
            </a:r>
            <a:endParaRPr lang="en-US" sz="2300" dirty="0">
              <a:effectLst/>
              <a:latin typeface="Times New Roman" panose="02020603050405020304" pitchFamily="18" charset="0"/>
              <a:ea typeface="Times New Roman" panose="02020603050405020304" pitchFamily="18" charset="0"/>
            </a:endParaRPr>
          </a:p>
          <a:p>
            <a:pPr algn="just">
              <a:spcBef>
                <a:spcPts val="1200"/>
              </a:spcBef>
            </a:pP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Thay</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vì</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giúp</a:t>
            </a:r>
            <a:r>
              <a:rPr lang="en-US" sz="2300" i="1" dirty="0">
                <a:effectLst/>
                <a:latin typeface="Times New Roman" panose="02020603050405020304" pitchFamily="18" charset="0"/>
                <a:ea typeface="Times New Roman" panose="02020603050405020304" pitchFamily="18" charset="0"/>
              </a:rPr>
              <a:t> con </a:t>
            </a:r>
            <a:r>
              <a:rPr lang="en-US" sz="2300" i="1" dirty="0" err="1">
                <a:effectLst/>
                <a:latin typeface="Times New Roman" panose="02020603050405020304" pitchFamily="18" charset="0"/>
                <a:ea typeface="Times New Roman" panose="02020603050405020304" pitchFamily="18" charset="0"/>
              </a:rPr>
              <a:t>có</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một</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ước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mơ</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thực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sự</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nhiều</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ông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bố</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bà</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mẹ</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thường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đưa</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trẻ</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đến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những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trung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tâm</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bồi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dưỡng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tài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năng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để</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tham</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gia</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hết</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khóa</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học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này</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đến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chương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trình</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khác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Bởi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phụ</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huynh</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cho</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rằng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những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chương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trình</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đó</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rất</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bổ</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ích</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và</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có</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giá</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trị</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với</a:t>
            </a:r>
            <a:r>
              <a:rPr lang="en-US" sz="2300" i="1" dirty="0">
                <a:effectLst/>
                <a:latin typeface="Times New Roman" panose="02020603050405020304" pitchFamily="18" charset="0"/>
                <a:ea typeface="Times New Roman" panose="02020603050405020304" pitchFamily="18" charset="0"/>
              </a:rPr>
              <a:t> con.</a:t>
            </a:r>
            <a:endParaRPr lang="en-US" sz="2300" dirty="0">
              <a:effectLst/>
              <a:latin typeface="Times New Roman" panose="02020603050405020304" pitchFamily="18" charset="0"/>
              <a:ea typeface="Times New Roman" panose="02020603050405020304" pitchFamily="18" charset="0"/>
            </a:endParaRPr>
          </a:p>
          <a:p>
            <a:pPr algn="just">
              <a:spcBef>
                <a:spcPts val="1200"/>
              </a:spcBef>
            </a:pPr>
            <a:r>
              <a:rPr lang="en-US" sz="2300" i="1" dirty="0">
                <a:effectLst/>
                <a:latin typeface="Times New Roman" panose="02020603050405020304" pitchFamily="18" charset="0"/>
                <a:ea typeface="Times New Roman" panose="02020603050405020304" pitchFamily="18" charset="0"/>
              </a:rPr>
              <a:t>      (...) Ai </a:t>
            </a:r>
            <a:r>
              <a:rPr lang="en-US" sz="2300" i="1" dirty="0" err="1">
                <a:effectLst/>
                <a:latin typeface="Times New Roman" panose="02020603050405020304" pitchFamily="18" charset="0"/>
                <a:ea typeface="Times New Roman" panose="02020603050405020304" pitchFamily="18" charset="0"/>
              </a:rPr>
              <a:t>trong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chúng</a:t>
            </a:r>
            <a:r>
              <a:rPr lang="en-US" sz="2300" i="1" dirty="0">
                <a:effectLst/>
                <a:latin typeface="Times New Roman" panose="02020603050405020304" pitchFamily="18" charset="0"/>
                <a:ea typeface="Times New Roman" panose="02020603050405020304" pitchFamily="18" charset="0"/>
              </a:rPr>
              <a:t> ta </a:t>
            </a:r>
            <a:r>
              <a:rPr lang="en-US" sz="2300" i="1" dirty="0" err="1">
                <a:effectLst/>
                <a:latin typeface="Times New Roman" panose="02020603050405020304" pitchFamily="18" charset="0"/>
                <a:ea typeface="Times New Roman" panose="02020603050405020304" pitchFamily="18" charset="0"/>
              </a:rPr>
              <a:t>cũng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có</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một</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ước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mơ</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cho</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riêng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mình</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trẻ</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em</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cũng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vậy</a:t>
            </a:r>
            <a:r>
              <a:rPr lang="en-US" sz="2300" i="1" dirty="0">
                <a:effectLst/>
                <a:latin typeface="Times New Roman" panose="02020603050405020304" pitchFamily="18" charset="0"/>
                <a:ea typeface="Times New Roman" panose="02020603050405020304" pitchFamily="18" charset="0"/>
              </a:rPr>
              <a:t>. Song </a:t>
            </a:r>
            <a:r>
              <a:rPr lang="en-US" sz="2300" i="1" dirty="0" err="1">
                <a:effectLst/>
                <a:latin typeface="Times New Roman" panose="02020603050405020304" pitchFamily="18" charset="0"/>
                <a:ea typeface="Times New Roman" panose="02020603050405020304" pitchFamily="18" charset="0"/>
              </a:rPr>
              <a:t>khác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với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người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lớn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trẻ</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sẽ</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có</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nhiều</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ước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mơ</a:t>
            </a:r>
            <a:r>
              <a:rPr lang="en-US" sz="2300" i="1" dirty="0">
                <a:effectLst/>
                <a:latin typeface="Times New Roman" panose="02020603050405020304" pitchFamily="18" charset="0"/>
                <a:ea typeface="Times New Roman" panose="02020603050405020304" pitchFamily="18" charset="0"/>
              </a:rPr>
              <a:t> bay </a:t>
            </a:r>
            <a:r>
              <a:rPr lang="en-US" sz="2300" i="1" dirty="0" err="1">
                <a:effectLst/>
                <a:latin typeface="Times New Roman" panose="02020603050405020304" pitchFamily="18" charset="0"/>
                <a:ea typeface="Times New Roman" panose="02020603050405020304" pitchFamily="18" charset="0"/>
              </a:rPr>
              <a:t>bổng</a:t>
            </a:r>
            <a:r>
              <a:rPr lang="en-US" sz="2300" i="1" dirty="0">
                <a:effectLst/>
                <a:latin typeface="Times New Roman" panose="02020603050405020304" pitchFamily="18" charset="0"/>
                <a:ea typeface="Times New Roman" panose="02020603050405020304" pitchFamily="18" charset="0"/>
              </a:rPr>
              <a:t> do </a:t>
            </a:r>
            <a:r>
              <a:rPr lang="en-US" sz="2300" i="1" dirty="0" err="1">
                <a:effectLst/>
                <a:latin typeface="Times New Roman" panose="02020603050405020304" pitchFamily="18" charset="0"/>
                <a:ea typeface="Times New Roman" panose="02020603050405020304" pitchFamily="18" charset="0"/>
              </a:rPr>
              <a:t>trí</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tưởng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tượng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phong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phú</a:t>
            </a:r>
            <a:r>
              <a:rPr lang="en-US" sz="2300" i="1" dirty="0">
                <a:effectLst/>
                <a:latin typeface="Times New Roman" panose="02020603050405020304" pitchFamily="18" charset="0"/>
                <a:ea typeface="Times New Roman" panose="02020603050405020304" pitchFamily="18" charset="0"/>
              </a:rPr>
              <a:t>. Khi </a:t>
            </a:r>
            <a:r>
              <a:rPr lang="en-US" sz="2300" i="1" dirty="0" err="1">
                <a:effectLst/>
                <a:latin typeface="Times New Roman" panose="02020603050405020304" pitchFamily="18" charset="0"/>
                <a:ea typeface="Times New Roman" panose="02020603050405020304" pitchFamily="18" charset="0"/>
              </a:rPr>
              <a:t>đó</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nhiệm</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vụ</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của</a:t>
            </a:r>
            <a:r>
              <a:rPr lang="en-US" sz="2300" i="1" dirty="0">
                <a:effectLst/>
                <a:latin typeface="Times New Roman" panose="02020603050405020304" pitchFamily="18" charset="0"/>
                <a:ea typeface="Times New Roman" panose="02020603050405020304" pitchFamily="18" charset="0"/>
              </a:rPr>
              <a:t> cha </a:t>
            </a:r>
            <a:r>
              <a:rPr lang="en-US" sz="2300" i="1" dirty="0" err="1">
                <a:effectLst/>
                <a:latin typeface="Times New Roman" panose="02020603050405020304" pitchFamily="18" charset="0"/>
                <a:ea typeface="Times New Roman" panose="02020603050405020304" pitchFamily="18" charset="0"/>
              </a:rPr>
              <a:t>mẹ</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là</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nuôi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dưỡng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ước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mơ</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của</a:t>
            </a:r>
            <a:r>
              <a:rPr lang="en-US" sz="2300" i="1" dirty="0">
                <a:effectLst/>
                <a:latin typeface="Times New Roman" panose="02020603050405020304" pitchFamily="18" charset="0"/>
                <a:ea typeface="Times New Roman" panose="02020603050405020304" pitchFamily="18" charset="0"/>
              </a:rPr>
              <a:t> con </a:t>
            </a:r>
            <a:r>
              <a:rPr lang="en-US" sz="2300" i="1" dirty="0" err="1">
                <a:effectLst/>
                <a:latin typeface="Times New Roman" panose="02020603050405020304" pitchFamily="18" charset="0"/>
                <a:ea typeface="Times New Roman" panose="02020603050405020304" pitchFamily="18" charset="0"/>
              </a:rPr>
              <a:t>một</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cách</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hợp</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lí</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giúp</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chúng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định</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hướng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tương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lai</a:t>
            </a:r>
            <a:r>
              <a:rPr lang="en-US" sz="2300" i="1" dirty="0">
                <a:effectLst/>
                <a:latin typeface="Times New Roman" panose="02020603050405020304" pitchFamily="18" charset="0"/>
                <a:ea typeface="Times New Roman" panose="02020603050405020304" pitchFamily="18" charset="0"/>
              </a:rPr>
              <a:t>.</a:t>
            </a:r>
            <a:endParaRPr lang="en-US" sz="2300" dirty="0">
              <a:effectLst/>
              <a:latin typeface="Times New Roman" panose="02020603050405020304" pitchFamily="18" charset="0"/>
              <a:ea typeface="Times New Roman" panose="02020603050405020304" pitchFamily="18" charset="0"/>
            </a:endParaRPr>
          </a:p>
          <a:p>
            <a:pPr algn="just">
              <a:spcBef>
                <a:spcPts val="1200"/>
              </a:spcBef>
            </a:pP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Trẻ</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em</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thường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xuyên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có</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ước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mơ</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mới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mỗi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khi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ngưỡng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mộ</a:t>
            </a:r>
            <a:r>
              <a:rPr lang="en-US" sz="2300" i="1" dirty="0">
                <a:effectLst/>
                <a:latin typeface="Times New Roman" panose="02020603050405020304" pitchFamily="18" charset="0"/>
                <a:ea typeface="Times New Roman" panose="02020603050405020304" pitchFamily="18" charset="0"/>
              </a:rPr>
              <a:t> ai </a:t>
            </a:r>
            <a:r>
              <a:rPr lang="en-US" sz="2300" i="1" dirty="0" err="1">
                <a:effectLst/>
                <a:latin typeface="Times New Roman" panose="02020603050405020304" pitchFamily="18" charset="0"/>
                <a:ea typeface="Times New Roman" panose="02020603050405020304" pitchFamily="18" charset="0"/>
              </a:rPr>
              <a:t>đó</a:t>
            </a:r>
            <a:r>
              <a:rPr lang="en-US" sz="2300" i="1" dirty="0">
                <a:effectLst/>
                <a:latin typeface="Times New Roman" panose="02020603050405020304" pitchFamily="18" charset="0"/>
                <a:ea typeface="Times New Roman" panose="02020603050405020304" pitchFamily="18" charset="0"/>
              </a:rPr>
              <a:t>. Khi </a:t>
            </a:r>
            <a:r>
              <a:rPr lang="en-US" sz="2300" i="1" dirty="0" err="1">
                <a:effectLst/>
                <a:latin typeface="Times New Roman" panose="02020603050405020304" pitchFamily="18" charset="0"/>
                <a:ea typeface="Times New Roman" panose="02020603050405020304" pitchFamily="18" charset="0"/>
              </a:rPr>
              <a:t>được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bác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sĩ</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chữa</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khỏi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bệnh</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trẻ</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mong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ước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lớn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lên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sẽ</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làm</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bác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sĩ</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khi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xem</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tivi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và</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chứng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kiến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những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diễn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viên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xinh</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đẹp</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hoặc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xem</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những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bộ</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phim</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siêu</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nhân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thì</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tước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mơ</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của</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trẻ</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lại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khác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Chắc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hẳn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đây</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là</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câu</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chuyện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xảy</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ra</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trong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nhiều</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gia</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đình</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Thường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trẻ</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nhỏ</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với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suy</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nghĩ</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ngây</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thơ</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có</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thể</a:t>
            </a:r>
            <a:r>
              <a:rPr lang="en-US" sz="2300" i="1" dirty="0">
                <a:effectLst/>
                <a:latin typeface="Times New Roman" panose="02020603050405020304" pitchFamily="18" charset="0"/>
                <a:ea typeface="Times New Roman" panose="02020603050405020304" pitchFamily="18" charset="0"/>
              </a:rPr>
              <a:t> con </a:t>
            </a:r>
            <a:r>
              <a:rPr lang="en-US" sz="2300" i="1" dirty="0" err="1">
                <a:effectLst/>
                <a:latin typeface="Times New Roman" panose="02020603050405020304" pitchFamily="18" charset="0"/>
                <a:ea typeface="Times New Roman" panose="02020603050405020304" pitchFamily="18" charset="0"/>
              </a:rPr>
              <a:t>sẽ</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thốt</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ra</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những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câu</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nói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khiến</a:t>
            </a:r>
            <a:r>
              <a:rPr lang="en-US" sz="2300" i="1" dirty="0">
                <a:effectLst/>
                <a:latin typeface="Times New Roman" panose="02020603050405020304" pitchFamily="18" charset="0"/>
                <a:ea typeface="Times New Roman" panose="02020603050405020304" pitchFamily="18" charset="0"/>
              </a:rPr>
              <a:t> cha </a:t>
            </a:r>
            <a:r>
              <a:rPr lang="en-US" sz="2300" i="1" dirty="0" err="1">
                <a:effectLst/>
                <a:latin typeface="Times New Roman" panose="02020603050405020304" pitchFamily="18" charset="0"/>
                <a:ea typeface="Times New Roman" panose="02020603050405020304" pitchFamily="18" charset="0"/>
              </a:rPr>
              <a:t>mẹ</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hoang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mang</a:t>
            </a:r>
            <a:r>
              <a:rPr lang="en-US" sz="2300" i="1" dirty="0">
                <a:effectLst/>
                <a:latin typeface="Times New Roman" panose="02020603050405020304" pitchFamily="18" charset="0"/>
                <a:ea typeface="Times New Roman" panose="02020603050405020304" pitchFamily="18" charset="0"/>
              </a:rPr>
              <a:t>. Khi </a:t>
            </a:r>
            <a:r>
              <a:rPr lang="en-US" sz="2300" i="1" dirty="0" err="1">
                <a:effectLst/>
                <a:latin typeface="Times New Roman" panose="02020603050405020304" pitchFamily="18" charset="0"/>
                <a:ea typeface="Times New Roman" panose="02020603050405020304" pitchFamily="18" charset="0"/>
              </a:rPr>
              <a:t>đó</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không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ít</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phụ</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huynh</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áp</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đặt</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suy</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nghĩ</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và</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mong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muốn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của</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mình</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lên</a:t>
            </a:r>
            <a:r>
              <a:rPr lang="en-US" sz="2300" i="1" dirty="0">
                <a:effectLst/>
                <a:latin typeface="Times New Roman" panose="02020603050405020304" pitchFamily="18" charset="0"/>
                <a:ea typeface="Times New Roman" panose="02020603050405020304" pitchFamily="18" charset="0"/>
              </a:rPr>
              <a:t> con. </a:t>
            </a:r>
            <a:r>
              <a:rPr lang="en-US" sz="2300" i="1" dirty="0" err="1">
                <a:effectLst/>
                <a:latin typeface="Times New Roman" panose="02020603050405020304" pitchFamily="18" charset="0"/>
                <a:ea typeface="Times New Roman" panose="02020603050405020304" pitchFamily="18" charset="0"/>
              </a:rPr>
              <a:t>Họ</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ép</a:t>
            </a:r>
            <a:r>
              <a:rPr lang="en-US" sz="2300" i="1" dirty="0">
                <a:effectLst/>
                <a:latin typeface="Times New Roman" panose="02020603050405020304" pitchFamily="18" charset="0"/>
                <a:ea typeface="Times New Roman" panose="02020603050405020304" pitchFamily="18" charset="0"/>
              </a:rPr>
              <a:t> con </a:t>
            </a:r>
            <a:r>
              <a:rPr lang="en-US" sz="2300" i="1" dirty="0" err="1">
                <a:effectLst/>
                <a:latin typeface="Times New Roman" panose="02020603050405020304" pitchFamily="18" charset="0"/>
                <a:ea typeface="Times New Roman" panose="02020603050405020304" pitchFamily="18" charset="0"/>
              </a:rPr>
              <a:t>thích</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những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điều</a:t>
            </a:r>
            <a:r>
              <a:rPr lang="en-US" sz="2300" i="1" dirty="0">
                <a:effectLst/>
                <a:latin typeface="Times New Roman" panose="02020603050405020304" pitchFamily="18" charset="0"/>
                <a:ea typeface="Times New Roman" panose="02020603050405020304" pitchFamily="18" charset="0"/>
              </a:rPr>
              <a:t> cha </a:t>
            </a:r>
            <a:r>
              <a:rPr lang="en-US" sz="2300" i="1" dirty="0" err="1">
                <a:effectLst/>
                <a:latin typeface="Times New Roman" panose="02020603050405020304" pitchFamily="18" charset="0"/>
                <a:ea typeface="Times New Roman" panose="02020603050405020304" pitchFamily="18" charset="0"/>
              </a:rPr>
              <a:t>mẹ</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muốn</a:t>
            </a:r>
            <a:r>
              <a:rPr lang="en-US" sz="2300" i="1" dirty="0">
                <a:effectLst/>
                <a:latin typeface="Times New Roman" panose="02020603050405020304" pitchFamily="18" charset="0"/>
                <a:ea typeface="Times New Roman" panose="02020603050405020304" pitchFamily="18" charset="0"/>
              </a:rPr>
              <a:t>. Song, </a:t>
            </a:r>
            <a:r>
              <a:rPr lang="en-US" sz="2300" i="1" dirty="0" err="1">
                <a:effectLst/>
                <a:latin typeface="Times New Roman" panose="02020603050405020304" pitchFamily="18" charset="0"/>
                <a:ea typeface="Times New Roman" panose="02020603050405020304" pitchFamily="18" charset="0"/>
              </a:rPr>
              <a:t>đó</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không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phải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là</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niêm</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yết</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thích</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của</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trẻ</a:t>
            </a:r>
            <a:r>
              <a:rPr lang="en-US" sz="2300" i="1" dirty="0">
                <a:effectLst/>
                <a:latin typeface="Times New Roman" panose="02020603050405020304" pitchFamily="18" charset="0"/>
                <a:ea typeface="Times New Roman" panose="02020603050405020304" pitchFamily="18" charset="0"/>
              </a:rPr>
              <a:t>. Theo </a:t>
            </a:r>
            <a:r>
              <a:rPr lang="en-US" sz="2300" i="1" dirty="0" err="1">
                <a:effectLst/>
                <a:latin typeface="Times New Roman" panose="02020603050405020304" pitchFamily="18" charset="0"/>
                <a:ea typeface="Times New Roman" panose="02020603050405020304" pitchFamily="18" charset="0"/>
              </a:rPr>
              <a:t>các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chuyên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gia</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đó</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là</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một</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trong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những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suy</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nghĩ</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sai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lầm</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mà</a:t>
            </a:r>
            <a:r>
              <a:rPr lang="en-US" sz="2300" i="1" dirty="0">
                <a:effectLst/>
                <a:latin typeface="Times New Roman" panose="02020603050405020304" pitchFamily="18" charset="0"/>
                <a:ea typeface="Times New Roman" panose="02020603050405020304" pitchFamily="18" charset="0"/>
              </a:rPr>
              <a:t> cha </a:t>
            </a:r>
            <a:r>
              <a:rPr lang="en-US" sz="2300" i="1" dirty="0" err="1">
                <a:effectLst/>
                <a:latin typeface="Times New Roman" panose="02020603050405020304" pitchFamily="18" charset="0"/>
                <a:ea typeface="Times New Roman" panose="02020603050405020304" pitchFamily="18" charset="0"/>
              </a:rPr>
              <a:t>mẹ</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nên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bỏ</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trong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quá</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trình</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định</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hình</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ước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mơ</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cho</a:t>
            </a:r>
            <a:r>
              <a:rPr lang="en-US" sz="2300" i="1" dirty="0">
                <a:effectLst/>
                <a:latin typeface="Times New Roman" panose="02020603050405020304" pitchFamily="18" charset="0"/>
                <a:ea typeface="Times New Roman" panose="02020603050405020304" pitchFamily="18" charset="0"/>
              </a:rPr>
              <a:t> con </a:t>
            </a:r>
            <a:r>
              <a:rPr lang="en-US" sz="2300" i="1" dirty="0" err="1">
                <a:effectLst/>
                <a:latin typeface="Times New Roman" panose="02020603050405020304" pitchFamily="18" charset="0"/>
                <a:ea typeface="Times New Roman" panose="02020603050405020304" pitchFamily="18" charset="0"/>
              </a:rPr>
              <a:t>trẻ</a:t>
            </a:r>
            <a:r>
              <a:rPr lang="en-US" sz="2300" i="1" dirty="0">
                <a:effectLst/>
                <a:latin typeface="Times New Roman" panose="02020603050405020304" pitchFamily="18" charset="0"/>
                <a:ea typeface="Times New Roman" panose="02020603050405020304" pitchFamily="18" charset="0"/>
              </a:rPr>
              <a:t>. Theo </a:t>
            </a:r>
            <a:r>
              <a:rPr lang="en-US" sz="2300" i="1" dirty="0" err="1">
                <a:effectLst/>
                <a:latin typeface="Times New Roman" panose="02020603050405020304" pitchFamily="18" charset="0"/>
                <a:ea typeface="Times New Roman" panose="02020603050405020304" pitchFamily="18" charset="0"/>
              </a:rPr>
              <a:t>chuyên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gia</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Trần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Quốc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Phúc</a:t>
            </a:r>
            <a:r>
              <a:rPr lang="en-US" sz="2300" i="1" dirty="0">
                <a:effectLst/>
                <a:latin typeface="Times New Roman" panose="02020603050405020304" pitchFamily="18" charset="0"/>
                <a:ea typeface="Times New Roman" panose="02020603050405020304" pitchFamily="18" charset="0"/>
              </a:rPr>
              <a:t>, cha </a:t>
            </a:r>
            <a:r>
              <a:rPr lang="en-US" sz="2300" i="1" dirty="0" err="1">
                <a:effectLst/>
                <a:latin typeface="Times New Roman" panose="02020603050405020304" pitchFamily="18" charset="0"/>
                <a:ea typeface="Times New Roman" panose="02020603050405020304" pitchFamily="18" charset="0"/>
              </a:rPr>
              <a:t>mẹ</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hãy</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cho</a:t>
            </a:r>
            <a:r>
              <a:rPr lang="en-US" sz="2300" i="1" dirty="0">
                <a:effectLst/>
                <a:latin typeface="Times New Roman" panose="02020603050405020304" pitchFamily="18" charset="0"/>
                <a:ea typeface="Times New Roman" panose="02020603050405020304" pitchFamily="18" charset="0"/>
              </a:rPr>
              <a:t> con </a:t>
            </a:r>
            <a:r>
              <a:rPr lang="en-US" sz="2300" i="1" dirty="0" err="1">
                <a:effectLst/>
                <a:latin typeface="Times New Roman" panose="02020603050405020304" pitchFamily="18" charset="0"/>
                <a:ea typeface="Times New Roman" panose="02020603050405020304" pitchFamily="18" charset="0"/>
              </a:rPr>
              <a:t>một</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ước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mơ</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và</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đừng</a:t>
            </a:r>
            <a:r>
              <a:rPr lang="en-US" sz="2300" i="1" dirty="0">
                <a:effectLst/>
                <a:latin typeface="Times New Roman" panose="02020603050405020304" pitchFamily="18" charset="0"/>
                <a:ea typeface="Times New Roman" panose="02020603050405020304" pitchFamily="18" charset="0"/>
              </a:rPr>
              <a:t> bao </a:t>
            </a:r>
            <a:r>
              <a:rPr lang="en-US" sz="2300" i="1" dirty="0" err="1">
                <a:effectLst/>
                <a:latin typeface="Times New Roman" panose="02020603050405020304" pitchFamily="18" charset="0"/>
                <a:ea typeface="Times New Roman" panose="02020603050405020304" pitchFamily="18" charset="0"/>
              </a:rPr>
              <a:t>giờ</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tiêu</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diệt</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giấc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mơ</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đó</a:t>
            </a:r>
            <a:r>
              <a:rPr lang="en-US" sz="2300" i="1" dirty="0">
                <a:effectLst/>
                <a:latin typeface="Times New Roman" panose="02020603050405020304" pitchFamily="18" charset="0"/>
                <a:ea typeface="Times New Roman" panose="02020603050405020304" pitchFamily="18" charset="0"/>
              </a:rPr>
              <a:t>. "Cha </a:t>
            </a:r>
            <a:r>
              <a:rPr lang="en-US" sz="2300" i="1" dirty="0" err="1">
                <a:effectLst/>
                <a:latin typeface="Times New Roman" panose="02020603050405020304" pitchFamily="18" charset="0"/>
                <a:ea typeface="Times New Roman" panose="02020603050405020304" pitchFamily="18" charset="0"/>
              </a:rPr>
              <a:t>mẹ</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hãy</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hỏi</a:t>
            </a:r>
            <a:r>
              <a:rPr lang="en-US" sz="2300" i="1" dirty="0">
                <a:effectLst/>
                <a:latin typeface="Times New Roman" panose="02020603050405020304" pitchFamily="18" charset="0"/>
                <a:ea typeface="Times New Roman" panose="02020603050405020304" pitchFamily="18" charset="0"/>
              </a:rPr>
              <a:t> con </a:t>
            </a:r>
            <a:r>
              <a:rPr lang="en-US" sz="2300" i="1" dirty="0" err="1">
                <a:effectLst/>
                <a:latin typeface="Times New Roman" panose="02020603050405020304" pitchFamily="18" charset="0"/>
                <a:ea typeface="Times New Roman" panose="02020603050405020304" pitchFamily="18" charset="0"/>
              </a:rPr>
              <a:t>thích</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gì</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và</a:t>
            </a:r>
            <a:r>
              <a:rPr lang="en-US" sz="2300" i="1" dirty="0">
                <a:effectLst/>
                <a:latin typeface="Times New Roman" panose="02020603050405020304" pitchFamily="18" charset="0"/>
                <a:ea typeface="Times New Roman" panose="02020603050405020304" pitchFamily="18" charset="0"/>
              </a:rPr>
              <a:t> tin con </a:t>
            </a:r>
            <a:r>
              <a:rPr lang="en-US" sz="2300" i="1" dirty="0" err="1">
                <a:effectLst/>
                <a:latin typeface="Times New Roman" panose="02020603050405020304" pitchFamily="18" charset="0"/>
                <a:ea typeface="Times New Roman" panose="02020603050405020304" pitchFamily="18" charset="0"/>
              </a:rPr>
              <a:t>sẽ</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làm</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được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điều</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đó</a:t>
            </a:r>
            <a:r>
              <a:rPr lang="en-US" sz="2300" i="1" dirty="0">
                <a:effectLst/>
                <a:latin typeface="Times New Roman" panose="02020603050405020304" pitchFamily="18" charset="0"/>
                <a:ea typeface="Times New Roman" panose="02020603050405020304" pitchFamily="18" charset="0"/>
              </a:rPr>
              <a:t>. Cha </a:t>
            </a:r>
            <a:r>
              <a:rPr lang="en-US" sz="2300" i="1" dirty="0" err="1">
                <a:effectLst/>
                <a:latin typeface="Times New Roman" panose="02020603050405020304" pitchFamily="18" charset="0"/>
                <a:ea typeface="Times New Roman" panose="02020603050405020304" pitchFamily="18" charset="0"/>
              </a:rPr>
              <a:t>mẹ</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hãy</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dẫn</a:t>
            </a:r>
            <a:r>
              <a:rPr lang="en-US" sz="2300" i="1" dirty="0">
                <a:effectLst/>
                <a:latin typeface="Times New Roman" panose="02020603050405020304" pitchFamily="18" charset="0"/>
                <a:ea typeface="Times New Roman" panose="02020603050405020304" pitchFamily="18" charset="0"/>
              </a:rPr>
              <a:t> con </a:t>
            </a:r>
            <a:r>
              <a:rPr lang="en-US" sz="2300" i="1" dirty="0" err="1">
                <a:effectLst/>
                <a:latin typeface="Times New Roman" panose="02020603050405020304" pitchFamily="18" charset="0"/>
                <a:ea typeface="Times New Roman" panose="02020603050405020304" pitchFamily="18" charset="0"/>
              </a:rPr>
              <a:t>tới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nơi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có</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những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người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thành</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công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để</a:t>
            </a:r>
            <a:r>
              <a:rPr lang="en-US" sz="2300" i="1" dirty="0">
                <a:effectLst/>
                <a:latin typeface="Times New Roman" panose="02020603050405020304" pitchFamily="18" charset="0"/>
                <a:ea typeface="Times New Roman" panose="02020603050405020304" pitchFamily="18" charset="0"/>
              </a:rPr>
              <a:t> con </a:t>
            </a:r>
            <a:r>
              <a:rPr lang="en-US" sz="2300" i="1" dirty="0" err="1">
                <a:effectLst/>
                <a:latin typeface="Times New Roman" panose="02020603050405020304" pitchFamily="18" charset="0"/>
                <a:ea typeface="Times New Roman" panose="02020603050405020304" pitchFamily="18" charset="0"/>
              </a:rPr>
              <a:t>tiếp</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cận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nhìn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những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căn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nhà</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đẹp</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những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chiếc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xe</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đẹp</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Đồng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thời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để</a:t>
            </a:r>
            <a:r>
              <a:rPr lang="en-US" sz="2300" i="1" dirty="0">
                <a:effectLst/>
                <a:latin typeface="Times New Roman" panose="02020603050405020304" pitchFamily="18" charset="0"/>
                <a:ea typeface="Times New Roman" panose="02020603050405020304" pitchFamily="18" charset="0"/>
              </a:rPr>
              <a:t> con </a:t>
            </a:r>
            <a:r>
              <a:rPr lang="en-US" sz="2300" i="1" dirty="0" err="1">
                <a:effectLst/>
                <a:latin typeface="Times New Roman" panose="02020603050405020304" pitchFamily="18" charset="0"/>
                <a:ea typeface="Times New Roman" panose="02020603050405020304" pitchFamily="18" charset="0"/>
              </a:rPr>
              <a:t>chứng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kiến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cuộc</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sống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của</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những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trẻ</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em</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nghèo</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chuyên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gia</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cho</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biết</a:t>
            </a:r>
            <a:r>
              <a:rPr lang="en-US" sz="2300" i="1" dirty="0">
                <a:effectLst/>
                <a:latin typeface="Times New Roman" panose="02020603050405020304" pitchFamily="18" charset="0"/>
                <a:ea typeface="Times New Roman" panose="02020603050405020304" pitchFamily="18" charset="0"/>
              </a:rPr>
              <a:t>.</a:t>
            </a:r>
            <a:endParaRPr lang="en-US" sz="2300" dirty="0">
              <a:effectLst/>
              <a:latin typeface="Times New Roman" panose="02020603050405020304" pitchFamily="18" charset="0"/>
              <a:ea typeface="Times New Roman" panose="02020603050405020304" pitchFamily="18" charset="0"/>
            </a:endParaRPr>
          </a:p>
          <a:p>
            <a:pPr algn="ctr"/>
            <a:r>
              <a:rPr lang="en-US" sz="2300" dirty="0">
                <a:effectLst/>
                <a:latin typeface="Times New Roman" panose="02020603050405020304" pitchFamily="18" charset="0"/>
                <a:ea typeface="Times New Roman" panose="02020603050405020304" pitchFamily="18" charset="0"/>
              </a:rPr>
              <a:t>(Theo: </a:t>
            </a:r>
            <a:r>
              <a:rPr lang="en-US" sz="2300" dirty="0" err="1">
                <a:effectLst/>
                <a:latin typeface="Times New Roman" panose="02020603050405020304" pitchFamily="18" charset="0"/>
                <a:ea typeface="Times New Roman" panose="02020603050405020304" pitchFamily="18" charset="0"/>
              </a:rPr>
              <a:t>Vân</a:t>
            </a:r>
            <a:r>
              <a:rPr lang="en-US" sz="2300" dirty="0">
                <a:effectLst/>
                <a:latin typeface="Times New Roman" panose="02020603050405020304" pitchFamily="18" charset="0"/>
                <a:ea typeface="Times New Roman" panose="02020603050405020304" pitchFamily="18" charset="0"/>
              </a:rPr>
              <a:t> </a:t>
            </a:r>
            <a:r>
              <a:rPr lang="en-US" sz="2300" dirty="0" err="1">
                <a:effectLst/>
                <a:latin typeface="Times New Roman" panose="02020603050405020304" pitchFamily="18" charset="0"/>
                <a:ea typeface="Times New Roman" panose="02020603050405020304" pitchFamily="18" charset="0"/>
              </a:rPr>
              <a:t>Huyền</a:t>
            </a:r>
            <a:r>
              <a:rPr lang="en-US" sz="2300"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Khơi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gợi</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điều</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trẻ</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muốn</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hướng</a:t>
            </a:r>
            <a:r>
              <a:rPr lang="en-US" sz="2300" i="1"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tới</a:t>
            </a:r>
            <a:r>
              <a:rPr lang="en-US" sz="2300" dirty="0">
                <a:effectLst/>
                <a:latin typeface="Times New Roman" panose="02020603050405020304" pitchFamily="18" charset="0"/>
                <a:ea typeface="Times New Roman" panose="02020603050405020304" pitchFamily="18" charset="0"/>
              </a:rPr>
              <a:t>, </a:t>
            </a:r>
            <a:r>
              <a:rPr lang="en-US" sz="2300" dirty="0" err="1">
                <a:effectLst/>
                <a:latin typeface="Times New Roman" panose="02020603050405020304" pitchFamily="18" charset="0"/>
                <a:ea typeface="Times New Roman" panose="02020603050405020304" pitchFamily="18" charset="0"/>
              </a:rPr>
              <a:t>Báo</a:t>
            </a:r>
            <a:r>
              <a:rPr lang="en-US" sz="2300" dirty="0">
                <a:effectLst/>
                <a:latin typeface="Times New Roman" panose="02020603050405020304" pitchFamily="18" charset="0"/>
                <a:ea typeface="Times New Roman" panose="02020603050405020304" pitchFamily="18" charset="0"/>
              </a:rPr>
              <a:t> Giáo </a:t>
            </a:r>
            <a:r>
              <a:rPr lang="en-US" sz="2300" dirty="0" err="1">
                <a:effectLst/>
                <a:latin typeface="Times New Roman" panose="02020603050405020304" pitchFamily="18" charset="0"/>
                <a:ea typeface="Times New Roman" panose="02020603050405020304" pitchFamily="18" charset="0"/>
              </a:rPr>
              <a:t>dục</a:t>
            </a:r>
            <a:r>
              <a:rPr lang="en-US" sz="2300" dirty="0">
                <a:effectLst/>
                <a:latin typeface="Times New Roman" panose="02020603050405020304" pitchFamily="18" charset="0"/>
                <a:ea typeface="Times New Roman" panose="02020603050405020304" pitchFamily="18" charset="0"/>
              </a:rPr>
              <a:t> </a:t>
            </a:r>
            <a:r>
              <a:rPr lang="en-US" sz="2300" dirty="0" err="1">
                <a:effectLst/>
                <a:latin typeface="Times New Roman" panose="02020603050405020304" pitchFamily="18" charset="0"/>
                <a:ea typeface="Times New Roman" panose="02020603050405020304" pitchFamily="18" charset="0"/>
              </a:rPr>
              <a:t>và</a:t>
            </a:r>
            <a:r>
              <a:rPr lang="en-US" sz="2300" dirty="0">
                <a:effectLst/>
                <a:latin typeface="Times New Roman" panose="02020603050405020304" pitchFamily="18" charset="0"/>
                <a:ea typeface="Times New Roman" panose="02020603050405020304" pitchFamily="18" charset="0"/>
              </a:rPr>
              <a:t> </a:t>
            </a:r>
            <a:r>
              <a:rPr lang="en-US" sz="2300" dirty="0" err="1">
                <a:effectLst/>
                <a:latin typeface="Times New Roman" panose="02020603050405020304" pitchFamily="18" charset="0"/>
                <a:ea typeface="Times New Roman" panose="02020603050405020304" pitchFamily="18" charset="0"/>
              </a:rPr>
              <a:t>Thời</a:t>
            </a:r>
            <a:r>
              <a:rPr lang="en-US" sz="2300" dirty="0">
                <a:effectLst/>
                <a:latin typeface="Times New Roman" panose="02020603050405020304" pitchFamily="18" charset="0"/>
                <a:ea typeface="Times New Roman" panose="02020603050405020304" pitchFamily="18" charset="0"/>
              </a:rPr>
              <a:t> </a:t>
            </a:r>
            <a:r>
              <a:rPr lang="en-US" sz="2300" dirty="0" err="1">
                <a:effectLst/>
                <a:latin typeface="Times New Roman" panose="02020603050405020304" pitchFamily="18" charset="0"/>
                <a:ea typeface="Times New Roman" panose="02020603050405020304" pitchFamily="18" charset="0"/>
              </a:rPr>
              <a:t>đại</a:t>
            </a:r>
            <a:r>
              <a:rPr lang="en-US" sz="2300" dirty="0">
                <a:effectLst/>
                <a:latin typeface="Times New Roman" panose="02020603050405020304" pitchFamily="18" charset="0"/>
                <a:ea typeface="Times New Roman" panose="02020603050405020304" pitchFamily="18" charset="0"/>
              </a:rPr>
              <a:t>, </a:t>
            </a:r>
            <a:r>
              <a:rPr lang="en-US" sz="2300" dirty="0" err="1">
                <a:effectLst/>
                <a:latin typeface="Times New Roman" panose="02020603050405020304" pitchFamily="18" charset="0"/>
                <a:ea typeface="Times New Roman" panose="02020603050405020304" pitchFamily="18" charset="0"/>
              </a:rPr>
              <a:t>số</a:t>
            </a:r>
            <a:r>
              <a:rPr lang="en-US" sz="2300" dirty="0">
                <a:effectLst/>
                <a:latin typeface="Times New Roman" panose="02020603050405020304" pitchFamily="18" charset="0"/>
                <a:ea typeface="Times New Roman" panose="02020603050405020304" pitchFamily="18" charset="0"/>
              </a:rPr>
              <a:t> 99, </a:t>
            </a:r>
            <a:r>
              <a:rPr lang="en-US" sz="2300" dirty="0" err="1">
                <a:effectLst/>
                <a:latin typeface="Times New Roman" panose="02020603050405020304" pitchFamily="18" charset="0"/>
                <a:ea typeface="Times New Roman" panose="02020603050405020304" pitchFamily="18" charset="0"/>
              </a:rPr>
              <a:t>Thứ</a:t>
            </a:r>
            <a:r>
              <a:rPr lang="en-US" sz="2300" dirty="0">
                <a:effectLst/>
                <a:latin typeface="Times New Roman" panose="02020603050405020304" pitchFamily="18" charset="0"/>
                <a:ea typeface="Times New Roman" panose="02020603050405020304" pitchFamily="18" charset="0"/>
              </a:rPr>
              <a:t> </a:t>
            </a:r>
            <a:r>
              <a:rPr lang="en-US" sz="2300" dirty="0" err="1">
                <a:effectLst/>
                <a:latin typeface="Times New Roman" panose="02020603050405020304" pitchFamily="18" charset="0"/>
                <a:ea typeface="Times New Roman" panose="02020603050405020304" pitchFamily="18" charset="0"/>
              </a:rPr>
              <a:t>hai</a:t>
            </a:r>
            <a:r>
              <a:rPr lang="en-US" sz="2300" dirty="0">
                <a:effectLst/>
                <a:latin typeface="Times New Roman" panose="02020603050405020304" pitchFamily="18" charset="0"/>
                <a:ea typeface="Times New Roman" panose="02020603050405020304" pitchFamily="18" charset="0"/>
              </a:rPr>
              <a:t>, 26/04/2021, tr.13)</a:t>
            </a:r>
          </a:p>
        </p:txBody>
      </p:sp>
    </p:spTree>
    <p:extLst>
      <p:ext uri="{BB962C8B-B14F-4D97-AF65-F5344CB8AC3E}">
        <p14:creationId xmlns:p14="http://schemas.microsoft.com/office/powerpoint/2010/main" val="2050934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D314565-D112-DFA6-2E80-A82AA56404FC}"/>
              </a:ext>
            </a:extLst>
          </p:cNvPr>
          <p:cNvSpPr txBox="1"/>
          <p:nvPr/>
        </p:nvSpPr>
        <p:spPr>
          <a:xfrm>
            <a:off x="143435" y="126662"/>
            <a:ext cx="11985811" cy="7358425"/>
          </a:xfrm>
          <a:prstGeom prst="rect">
            <a:avLst/>
          </a:prstGeom>
          <a:noFill/>
        </p:spPr>
        <p:txBody>
          <a:bodyPr wrap="square">
            <a:spAutoFit/>
          </a:bodyPr>
          <a:lstStyle/>
          <a:p>
            <a:pPr algn="just"/>
            <a:r>
              <a:rPr lang="en-US" sz="1800" b="1" dirty="0" err="1">
                <a:effectLst/>
                <a:latin typeface="Times New Roman" panose="02020603050405020304" pitchFamily="18" charset="0"/>
                <a:ea typeface="Times New Roman" panose="02020603050405020304" pitchFamily="18" charset="0"/>
              </a:rPr>
              <a:t>Câu</a:t>
            </a:r>
            <a:r>
              <a:rPr lang="en-US" sz="1800" b="1" dirty="0">
                <a:effectLst/>
                <a:latin typeface="Times New Roman" panose="02020603050405020304" pitchFamily="18" charset="0"/>
                <a:ea typeface="Times New Roman" panose="02020603050405020304" pitchFamily="18" charset="0"/>
              </a:rPr>
              <a:t> 1 (0,5 </a:t>
            </a:r>
            <a:r>
              <a:rPr lang="en-US" sz="1800" b="1" dirty="0" err="1">
                <a:effectLst/>
                <a:latin typeface="Times New Roman" panose="02020603050405020304" pitchFamily="18" charset="0"/>
                <a:ea typeface="Times New Roman" panose="02020603050405020304" pitchFamily="18" charset="0"/>
              </a:rPr>
              <a:t>điểm</a:t>
            </a:r>
            <a:r>
              <a:rPr lang="en-US" sz="1800" b="1" dirty="0">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Xác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định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phương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thức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biểu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đạt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chính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của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văn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bản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trên</a:t>
            </a:r>
            <a:r>
              <a:rPr lang="en-US" sz="1800"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pPr algn="just"/>
            <a:r>
              <a:rPr lang="en-US" sz="1800" b="1" dirty="0" err="1">
                <a:effectLst/>
                <a:latin typeface="Times New Roman" panose="02020603050405020304" pitchFamily="18" charset="0"/>
                <a:ea typeface="Times New Roman" panose="02020603050405020304" pitchFamily="18" charset="0"/>
              </a:rPr>
              <a:t>Câu</a:t>
            </a:r>
            <a:r>
              <a:rPr lang="en-US" sz="1800" b="1" dirty="0">
                <a:effectLst/>
                <a:latin typeface="Times New Roman" panose="02020603050405020304" pitchFamily="18" charset="0"/>
                <a:ea typeface="Times New Roman" panose="02020603050405020304" pitchFamily="18" charset="0"/>
              </a:rPr>
              <a:t> 2 (0,5 </a:t>
            </a:r>
            <a:r>
              <a:rPr lang="en-US" sz="1800" b="1" dirty="0" err="1">
                <a:effectLst/>
                <a:latin typeface="Times New Roman" panose="02020603050405020304" pitchFamily="18" charset="0"/>
                <a:ea typeface="Times New Roman" panose="02020603050405020304" pitchFamily="18" charset="0"/>
              </a:rPr>
              <a:t>điểm</a:t>
            </a:r>
            <a:r>
              <a:rPr lang="en-US" sz="1800" b="1"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Chỉ</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ra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và</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gọi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tên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thành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phần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biệt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lập</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trong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câu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văn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sau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Chắc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hẳn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đây</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là</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câu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chuyện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xảy</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ra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trong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nhiều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gia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đình</a:t>
            </a:r>
            <a:r>
              <a:rPr lang="en-US" sz="1800"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pPr algn="just"/>
            <a:r>
              <a:rPr lang="en-US" sz="1800" b="1" dirty="0" err="1">
                <a:effectLst/>
                <a:latin typeface="Times New Roman" panose="02020603050405020304" pitchFamily="18" charset="0"/>
                <a:ea typeface="Times New Roman" panose="02020603050405020304" pitchFamily="18" charset="0"/>
              </a:rPr>
              <a:t>Câu</a:t>
            </a:r>
            <a:r>
              <a:rPr lang="en-US" sz="1800" b="1" dirty="0">
                <a:effectLst/>
                <a:latin typeface="Times New Roman" panose="02020603050405020304" pitchFamily="18" charset="0"/>
                <a:ea typeface="Times New Roman" panose="02020603050405020304" pitchFamily="18" charset="0"/>
              </a:rPr>
              <a:t> 3 (1,0 </a:t>
            </a:r>
            <a:r>
              <a:rPr lang="en-US" sz="1800" b="1" dirty="0" err="1">
                <a:effectLst/>
                <a:latin typeface="Times New Roman" panose="02020603050405020304" pitchFamily="18" charset="0"/>
                <a:ea typeface="Times New Roman" panose="02020603050405020304" pitchFamily="18" charset="0"/>
              </a:rPr>
              <a:t>điểm</a:t>
            </a:r>
            <a:r>
              <a:rPr lang="en-US" sz="1800" b="1" dirty="0">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Nêu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nội</a:t>
            </a:r>
            <a:r>
              <a:rPr lang="en-US" sz="1800" dirty="0">
                <a:effectLst/>
                <a:latin typeface="Times New Roman" panose="02020603050405020304" pitchFamily="18" charset="0"/>
                <a:ea typeface="Times New Roman" panose="02020603050405020304" pitchFamily="18" charset="0"/>
              </a:rPr>
              <a:t> dung </a:t>
            </a:r>
            <a:r>
              <a:rPr lang="en-US" sz="1800" dirty="0" err="1">
                <a:effectLst/>
                <a:latin typeface="Times New Roman" panose="02020603050405020304" pitchFamily="18" charset="0"/>
                <a:ea typeface="Times New Roman" panose="02020603050405020304" pitchFamily="18" charset="0"/>
              </a:rPr>
              <a:t>chính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của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văn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bản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trên</a:t>
            </a:r>
            <a:r>
              <a:rPr lang="en-US" sz="1800"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pPr algn="just"/>
            <a:r>
              <a:rPr lang="en-US" sz="1800" b="1" dirty="0" err="1">
                <a:effectLst/>
                <a:latin typeface="Times New Roman" panose="02020603050405020304" pitchFamily="18" charset="0"/>
                <a:ea typeface="Times New Roman" panose="02020603050405020304" pitchFamily="18" charset="0"/>
              </a:rPr>
              <a:t>Câu</a:t>
            </a:r>
            <a:r>
              <a:rPr lang="en-US" sz="1800" b="1" dirty="0">
                <a:effectLst/>
                <a:latin typeface="Times New Roman" panose="02020603050405020304" pitchFamily="18" charset="0"/>
                <a:ea typeface="Times New Roman" panose="02020603050405020304" pitchFamily="18" charset="0"/>
              </a:rPr>
              <a:t> 4 (1,0 </a:t>
            </a:r>
            <a:r>
              <a:rPr lang="en-US" sz="1800" b="1" dirty="0" err="1">
                <a:effectLst/>
                <a:latin typeface="Times New Roman" panose="02020603050405020304" pitchFamily="18" charset="0"/>
                <a:ea typeface="Times New Roman" panose="02020603050405020304" pitchFamily="18" charset="0"/>
              </a:rPr>
              <a:t>điểm</a:t>
            </a:r>
            <a:r>
              <a:rPr lang="en-US" sz="1800" b="1" dirty="0">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Em</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có</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đồng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tình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với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việc</a:t>
            </a:r>
            <a:r>
              <a:rPr lang="en-US" sz="1800" dirty="0">
                <a:effectLst/>
                <a:latin typeface="Times New Roman" panose="02020603050405020304" pitchFamily="18" charset="0"/>
                <a:ea typeface="Times New Roman" panose="02020603050405020304" pitchFamily="18" charset="0"/>
              </a:rPr>
              <a:t> cha </a:t>
            </a:r>
            <a:r>
              <a:rPr lang="en-US" sz="1800" dirty="0" err="1">
                <a:effectLst/>
                <a:latin typeface="Times New Roman" panose="02020603050405020304" pitchFamily="18" charset="0"/>
                <a:ea typeface="Times New Roman" panose="02020603050405020304" pitchFamily="18" charset="0"/>
              </a:rPr>
              <a:t>mẹ</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ép</a:t>
            </a:r>
            <a:r>
              <a:rPr lang="en-US" sz="1800" dirty="0">
                <a:effectLst/>
                <a:latin typeface="Times New Roman" panose="02020603050405020304" pitchFamily="18" charset="0"/>
                <a:ea typeface="Times New Roman" panose="02020603050405020304" pitchFamily="18" charset="0"/>
              </a:rPr>
              <a:t> con </a:t>
            </a:r>
            <a:r>
              <a:rPr lang="en-US" sz="1800" dirty="0" err="1">
                <a:effectLst/>
                <a:latin typeface="Times New Roman" panose="02020603050405020304" pitchFamily="18" charset="0"/>
                <a:ea typeface="Times New Roman" panose="02020603050405020304" pitchFamily="18" charset="0"/>
              </a:rPr>
              <a:t>thích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những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điều</a:t>
            </a:r>
            <a:r>
              <a:rPr lang="en-US" sz="1800" dirty="0">
                <a:effectLst/>
                <a:latin typeface="Times New Roman" panose="02020603050405020304" pitchFamily="18" charset="0"/>
                <a:ea typeface="Times New Roman" panose="02020603050405020304" pitchFamily="18" charset="0"/>
              </a:rPr>
              <a:t> cha </a:t>
            </a:r>
            <a:r>
              <a:rPr lang="en-US" sz="1800" dirty="0" err="1">
                <a:effectLst/>
                <a:latin typeface="Times New Roman" panose="02020603050405020304" pitchFamily="18" charset="0"/>
                <a:ea typeface="Times New Roman" panose="02020603050405020304" pitchFamily="18" charset="0"/>
              </a:rPr>
              <a:t>mẹ</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muốn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không</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Vì</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sao</a:t>
            </a:r>
            <a:r>
              <a:rPr lang="en-US" sz="1800"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r>
              <a:rPr lang="en-US" sz="1800" b="1" dirty="0">
                <a:effectLst/>
                <a:latin typeface="Times New Roman" panose="02020603050405020304" pitchFamily="18" charset="0"/>
                <a:ea typeface="Times New Roman" panose="02020603050405020304" pitchFamily="18" charset="0"/>
              </a:rPr>
              <a:t>II. PHẦN LÀM VĂN (7,0 </a:t>
            </a:r>
            <a:r>
              <a:rPr lang="en-US" sz="1800" b="1" dirty="0" err="1">
                <a:effectLst/>
                <a:latin typeface="Times New Roman" panose="02020603050405020304" pitchFamily="18" charset="0"/>
                <a:ea typeface="Times New Roman" panose="02020603050405020304" pitchFamily="18" charset="0"/>
              </a:rPr>
              <a:t>điểm</a:t>
            </a:r>
            <a:r>
              <a:rPr lang="en-US" sz="1800" b="1"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r>
              <a:rPr lang="en-US" sz="1800" b="1" dirty="0" err="1">
                <a:effectLst/>
                <a:latin typeface="Times New Roman" panose="02020603050405020304" pitchFamily="18" charset="0"/>
                <a:ea typeface="Times New Roman" panose="02020603050405020304" pitchFamily="18" charset="0"/>
              </a:rPr>
              <a:t>Câu</a:t>
            </a:r>
            <a:r>
              <a:rPr lang="en-US" sz="1800" b="1" dirty="0">
                <a:effectLst/>
                <a:latin typeface="Times New Roman" panose="02020603050405020304" pitchFamily="18" charset="0"/>
                <a:ea typeface="Times New Roman" panose="02020603050405020304" pitchFamily="18" charset="0"/>
              </a:rPr>
              <a:t> 1 (2,0 </a:t>
            </a:r>
            <a:r>
              <a:rPr lang="en-US" sz="1800" b="1" dirty="0" err="1">
                <a:effectLst/>
                <a:latin typeface="Times New Roman" panose="02020603050405020304" pitchFamily="18" charset="0"/>
                <a:ea typeface="Times New Roman" panose="02020603050405020304" pitchFamily="18" charset="0"/>
              </a:rPr>
              <a:t>điểm</a:t>
            </a:r>
            <a:r>
              <a:rPr lang="en-US" sz="1800" b="1"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r>
              <a:rPr lang="en-US" sz="1800" dirty="0" err="1">
                <a:effectLst/>
                <a:latin typeface="Times New Roman" panose="02020603050405020304" pitchFamily="18" charset="0"/>
                <a:ea typeface="Times New Roman" panose="02020603050405020304" pitchFamily="18" charset="0"/>
              </a:rPr>
              <a:t>Từ</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việc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đọc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hiểu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văn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bản</a:t>
            </a:r>
            <a:r>
              <a:rPr lang="en-US" sz="1800" dirty="0">
                <a:effectLst/>
                <a:latin typeface="Times New Roman" panose="02020603050405020304" pitchFamily="18" charset="0"/>
                <a:ea typeface="Times New Roman" panose="02020603050405020304" pitchFamily="18" charset="0"/>
              </a:rPr>
              <a:t> ở </a:t>
            </a:r>
            <a:r>
              <a:rPr lang="en-US" sz="1800" dirty="0" err="1">
                <a:effectLst/>
                <a:latin typeface="Times New Roman" panose="02020603050405020304" pitchFamily="18" charset="0"/>
                <a:ea typeface="Times New Roman" panose="02020603050405020304" pitchFamily="18" charset="0"/>
              </a:rPr>
              <a:t>phần</a:t>
            </a:r>
            <a:r>
              <a:rPr lang="en-US" sz="1800" dirty="0">
                <a:effectLst/>
                <a:latin typeface="Times New Roman" panose="02020603050405020304" pitchFamily="18" charset="0"/>
                <a:ea typeface="Times New Roman" panose="02020603050405020304" pitchFamily="18" charset="0"/>
              </a:rPr>
              <a:t> I, </a:t>
            </a:r>
            <a:r>
              <a:rPr lang="en-US" sz="1800" dirty="0" err="1">
                <a:effectLst/>
                <a:latin typeface="Times New Roman" panose="02020603050405020304" pitchFamily="18" charset="0"/>
                <a:ea typeface="Times New Roman" panose="02020603050405020304" pitchFamily="18" charset="0"/>
              </a:rPr>
              <a:t>hãy</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viết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một</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đoạn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văn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khoảng</a:t>
            </a:r>
            <a:r>
              <a:rPr lang="en-US" sz="1800" dirty="0">
                <a:effectLst/>
                <a:latin typeface="Times New Roman" panose="02020603050405020304" pitchFamily="18" charset="0"/>
                <a:ea typeface="Times New Roman" panose="02020603050405020304" pitchFamily="18" charset="0"/>
              </a:rPr>
              <a:t> 200 </a:t>
            </a:r>
            <a:r>
              <a:rPr lang="en-US" sz="1800" dirty="0" err="1">
                <a:effectLst/>
                <a:latin typeface="Times New Roman" panose="02020603050405020304" pitchFamily="18" charset="0"/>
                <a:ea typeface="Times New Roman" panose="02020603050405020304" pitchFamily="18" charset="0"/>
              </a:rPr>
              <a:t>chữ</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trình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bày</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suy</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nghĩ</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của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em</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về</a:t>
            </a:r>
            <a:r>
              <a:rPr lang="en-US" sz="1800" dirty="0">
                <a:effectLst/>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ý </a:t>
            </a:r>
            <a:r>
              <a:rPr lang="en-US" sz="1800" b="1" dirty="0" err="1">
                <a:effectLst/>
                <a:latin typeface="Times New Roman" panose="02020603050405020304" pitchFamily="18" charset="0"/>
                <a:ea typeface="Times New Roman" panose="02020603050405020304" pitchFamily="18" charset="0"/>
              </a:rPr>
              <a:t>nghĩa</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của</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ước</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mơ</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đối</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với</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mỗi</a:t>
            </a:r>
            <a:r>
              <a:rPr lang="en-US" sz="1800" b="1" dirty="0">
                <a:effectLst/>
                <a:latin typeface="Times New Roman" panose="02020603050405020304" pitchFamily="18" charset="0"/>
                <a:ea typeface="Times New Roman" panose="02020603050405020304" pitchFamily="18" charset="0"/>
              </a:rPr>
              <a:t> con </a:t>
            </a:r>
            <a:r>
              <a:rPr lang="en-US" sz="1800" b="1" dirty="0" err="1">
                <a:effectLst/>
                <a:latin typeface="Times New Roman" panose="02020603050405020304" pitchFamily="18" charset="0"/>
                <a:ea typeface="Times New Roman" panose="02020603050405020304" pitchFamily="18" charset="0"/>
              </a:rPr>
              <a:t>người</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trong</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cuộc</a:t>
            </a:r>
            <a:r>
              <a:rPr lang="en-US" sz="1800" b="1"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sống</a:t>
            </a:r>
            <a:r>
              <a:rPr lang="en-US" sz="1800" b="1"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r>
              <a:rPr lang="en-US" sz="1800" b="1" dirty="0" err="1">
                <a:effectLst/>
                <a:latin typeface="Times New Roman" panose="02020603050405020304" pitchFamily="18" charset="0"/>
                <a:ea typeface="Times New Roman" panose="02020603050405020304" pitchFamily="18" charset="0"/>
              </a:rPr>
              <a:t>Câu</a:t>
            </a:r>
            <a:r>
              <a:rPr lang="en-US" sz="1800" b="1" dirty="0">
                <a:effectLst/>
                <a:latin typeface="Times New Roman" panose="02020603050405020304" pitchFamily="18" charset="0"/>
                <a:ea typeface="Times New Roman" panose="02020603050405020304" pitchFamily="18" charset="0"/>
              </a:rPr>
              <a:t> 2 (5,0 </a:t>
            </a:r>
            <a:r>
              <a:rPr lang="en-US" sz="1800" b="1" dirty="0" err="1">
                <a:effectLst/>
                <a:latin typeface="Times New Roman" panose="02020603050405020304" pitchFamily="18" charset="0"/>
                <a:ea typeface="Times New Roman" panose="02020603050405020304" pitchFamily="18" charset="0"/>
              </a:rPr>
              <a:t>điểm</a:t>
            </a:r>
            <a:r>
              <a:rPr lang="en-US" sz="1800" b="1"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r>
              <a:rPr lang="en-US" sz="1800" dirty="0" err="1">
                <a:effectLst/>
                <a:latin typeface="Times New Roman" panose="02020603050405020304" pitchFamily="18" charset="0"/>
                <a:ea typeface="Times New Roman" panose="02020603050405020304" pitchFamily="18" charset="0"/>
              </a:rPr>
              <a:t>Cảm</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nhận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của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em</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về</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đoạn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thơ</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sau</a:t>
            </a:r>
            <a:r>
              <a:rPr lang="en-US" sz="1800"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pPr marL="1828800"/>
            <a:r>
              <a:rPr lang="en-US" sz="1800" i="1" dirty="0" err="1">
                <a:effectLst/>
                <a:latin typeface="Times New Roman" panose="02020603050405020304" pitchFamily="18" charset="0"/>
                <a:ea typeface="Times New Roman" panose="02020603050405020304" pitchFamily="18" charset="0"/>
              </a:rPr>
              <a:t>Thuyền</a:t>
            </a:r>
            <a:r>
              <a:rPr lang="en-US" sz="1800" i="1" dirty="0">
                <a:effectLst/>
                <a:latin typeface="Times New Roman" panose="02020603050405020304" pitchFamily="18" charset="0"/>
                <a:ea typeface="Times New Roman" panose="02020603050405020304" pitchFamily="18" charset="0"/>
              </a:rPr>
              <a:t> ta </a:t>
            </a:r>
            <a:r>
              <a:rPr lang="en-US" sz="1800" i="1" dirty="0" err="1">
                <a:effectLst/>
                <a:latin typeface="Times New Roman" panose="02020603050405020304" pitchFamily="18" charset="0"/>
                <a:ea typeface="Times New Roman" panose="02020603050405020304" pitchFamily="18" charset="0"/>
              </a:rPr>
              <a:t>lái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gió</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với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buồm</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trăng</a:t>
            </a:r>
            <a:r>
              <a:rPr lang="en-US" sz="1800" i="1" dirty="0">
                <a:effectLst/>
                <a:latin typeface="Times New Roman" panose="02020603050405020304" pitchFamily="18" charset="0"/>
                <a:ea typeface="Times New Roman" panose="02020603050405020304" pitchFamily="18" charset="0"/>
              </a:rPr>
              <a:t> </a:t>
            </a:r>
            <a:br>
              <a:rPr lang="en-US" sz="1800" i="1" dirty="0">
                <a:effectLst/>
                <a:latin typeface="Times New Roman" panose="02020603050405020304" pitchFamily="18" charset="0"/>
                <a:ea typeface="Times New Roman" panose="02020603050405020304" pitchFamily="18" charset="0"/>
              </a:rPr>
            </a:br>
            <a:r>
              <a:rPr lang="en-US" sz="1800" i="1" dirty="0" err="1">
                <a:effectLst/>
                <a:latin typeface="Times New Roman" panose="02020603050405020304" pitchFamily="18" charset="0"/>
                <a:ea typeface="Times New Roman" panose="02020603050405020304" pitchFamily="18" charset="0"/>
              </a:rPr>
              <a:t>Lướt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giữa</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mây</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cao</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với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biển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bằng</a:t>
            </a:r>
            <a:r>
              <a:rPr lang="en-US" sz="1800" i="1" dirty="0">
                <a:effectLst/>
                <a:latin typeface="Times New Roman" panose="02020603050405020304" pitchFamily="18" charset="0"/>
                <a:ea typeface="Times New Roman" panose="02020603050405020304" pitchFamily="18" charset="0"/>
              </a:rPr>
              <a:t>, </a:t>
            </a:r>
            <a:br>
              <a:rPr lang="en-US" sz="1800" i="1" dirty="0">
                <a:effectLst/>
                <a:latin typeface="Times New Roman" panose="02020603050405020304" pitchFamily="18" charset="0"/>
                <a:ea typeface="Times New Roman" panose="02020603050405020304" pitchFamily="18" charset="0"/>
              </a:rPr>
            </a:br>
            <a:r>
              <a:rPr lang="en-US" sz="1800" i="1" dirty="0">
                <a:effectLst/>
                <a:latin typeface="Times New Roman" panose="02020603050405020304" pitchFamily="18" charset="0"/>
                <a:ea typeface="Times New Roman" panose="02020603050405020304" pitchFamily="18" charset="0"/>
              </a:rPr>
              <a:t>Ra </a:t>
            </a:r>
            <a:r>
              <a:rPr lang="en-US" sz="1800" i="1" dirty="0" err="1">
                <a:effectLst/>
                <a:latin typeface="Times New Roman" panose="02020603050405020304" pitchFamily="18" charset="0"/>
                <a:ea typeface="Times New Roman" panose="02020603050405020304" pitchFamily="18" charset="0"/>
              </a:rPr>
              <a:t>đậu</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dặm</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xa</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dò</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bụng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biển</a:t>
            </a:r>
            <a:r>
              <a:rPr lang="en-US" sz="1800" i="1" dirty="0">
                <a:effectLst/>
                <a:latin typeface="Times New Roman" panose="02020603050405020304" pitchFamily="18" charset="0"/>
                <a:ea typeface="Times New Roman" panose="02020603050405020304" pitchFamily="18" charset="0"/>
              </a:rPr>
              <a:t>, </a:t>
            </a:r>
            <a:br>
              <a:rPr lang="en-US" sz="1800" i="1" dirty="0">
                <a:effectLst/>
                <a:latin typeface="Times New Roman" panose="02020603050405020304" pitchFamily="18" charset="0"/>
                <a:ea typeface="Times New Roman" panose="02020603050405020304" pitchFamily="18" charset="0"/>
              </a:rPr>
            </a:br>
            <a:r>
              <a:rPr lang="en-US" sz="1800" i="1" dirty="0" err="1">
                <a:effectLst/>
                <a:latin typeface="Times New Roman" panose="02020603050405020304" pitchFamily="18" charset="0"/>
                <a:ea typeface="Times New Roman" panose="02020603050405020304" pitchFamily="18" charset="0"/>
              </a:rPr>
              <a:t>Dàn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đan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thế</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trận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lưới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vây</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giăng</a:t>
            </a:r>
            <a:r>
              <a:rPr lang="en-US" sz="1800" i="1"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endParaRPr>
          </a:p>
          <a:p>
            <a:pPr marL="1828800"/>
            <a:r>
              <a:rPr lang="en-US" sz="1800" i="1" dirty="0" err="1">
                <a:effectLst/>
                <a:latin typeface="Times New Roman" panose="02020603050405020304" pitchFamily="18" charset="0"/>
                <a:ea typeface="Times New Roman" panose="02020603050405020304" pitchFamily="18" charset="0"/>
              </a:rPr>
              <a:t>Cá</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nhụ</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cá</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chim</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cùng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cá</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đé</a:t>
            </a:r>
            <a:r>
              <a:rPr lang="en-US" sz="1800" i="1" dirty="0">
                <a:effectLst/>
                <a:latin typeface="Times New Roman" panose="02020603050405020304" pitchFamily="18" charset="0"/>
                <a:ea typeface="Times New Roman" panose="02020603050405020304" pitchFamily="18" charset="0"/>
              </a:rPr>
              <a:t>, </a:t>
            </a:r>
            <a:br>
              <a:rPr lang="en-US" sz="1800" i="1" dirty="0">
                <a:effectLst/>
                <a:latin typeface="Times New Roman" panose="02020603050405020304" pitchFamily="18" charset="0"/>
                <a:ea typeface="Times New Roman" panose="02020603050405020304" pitchFamily="18" charset="0"/>
              </a:rPr>
            </a:br>
            <a:r>
              <a:rPr lang="en-US" sz="1800" i="1" dirty="0" err="1">
                <a:effectLst/>
                <a:latin typeface="Times New Roman" panose="02020603050405020304" pitchFamily="18" charset="0"/>
                <a:ea typeface="Times New Roman" panose="02020603050405020304" pitchFamily="18" charset="0"/>
              </a:rPr>
              <a:t>Cá</a:t>
            </a:r>
            <a:r>
              <a:rPr lang="en-US" sz="1800" i="1" dirty="0">
                <a:effectLst/>
                <a:latin typeface="Times New Roman" panose="02020603050405020304" pitchFamily="18" charset="0"/>
                <a:ea typeface="Times New Roman" panose="02020603050405020304" pitchFamily="18" charset="0"/>
              </a:rPr>
              <a:t> song </a:t>
            </a:r>
            <a:r>
              <a:rPr lang="en-US" sz="1800" i="1" dirty="0" err="1">
                <a:effectLst/>
                <a:latin typeface="Times New Roman" panose="02020603050405020304" pitchFamily="18" charset="0"/>
                <a:ea typeface="Times New Roman" panose="02020603050405020304" pitchFamily="18" charset="0"/>
              </a:rPr>
              <a:t>lấp</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lánh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đuốc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đen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hồng</a:t>
            </a:r>
            <a:r>
              <a:rPr lang="en-US" sz="1800" i="1" dirty="0">
                <a:effectLst/>
                <a:latin typeface="Times New Roman" panose="02020603050405020304" pitchFamily="18" charset="0"/>
                <a:ea typeface="Times New Roman" panose="02020603050405020304" pitchFamily="18" charset="0"/>
              </a:rPr>
              <a:t>, </a:t>
            </a:r>
            <a:br>
              <a:rPr lang="en-US" sz="1800" i="1" dirty="0">
                <a:effectLst/>
                <a:latin typeface="Times New Roman" panose="02020603050405020304" pitchFamily="18" charset="0"/>
                <a:ea typeface="Times New Roman" panose="02020603050405020304" pitchFamily="18" charset="0"/>
              </a:rPr>
            </a:br>
            <a:r>
              <a:rPr lang="en-US" sz="1800" i="1" dirty="0" err="1">
                <a:effectLst/>
                <a:latin typeface="Times New Roman" panose="02020603050405020304" pitchFamily="18" charset="0"/>
                <a:ea typeface="Times New Roman" panose="02020603050405020304" pitchFamily="18" charset="0"/>
              </a:rPr>
              <a:t>Cái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đuôi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em</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quẫy</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trăng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vàng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chóe</a:t>
            </a:r>
            <a:r>
              <a:rPr lang="en-US" sz="1800" i="1" dirty="0">
                <a:effectLst/>
                <a:latin typeface="Times New Roman" panose="02020603050405020304" pitchFamily="18" charset="0"/>
                <a:ea typeface="Times New Roman" panose="02020603050405020304" pitchFamily="18" charset="0"/>
              </a:rPr>
              <a:t>. </a:t>
            </a:r>
            <a:br>
              <a:rPr lang="en-US" sz="1800" i="1" dirty="0">
                <a:effectLst/>
                <a:latin typeface="Times New Roman" panose="02020603050405020304" pitchFamily="18" charset="0"/>
                <a:ea typeface="Times New Roman" panose="02020603050405020304" pitchFamily="18" charset="0"/>
              </a:rPr>
            </a:br>
            <a:r>
              <a:rPr lang="en-US" sz="1800" i="1" dirty="0" err="1">
                <a:effectLst/>
                <a:latin typeface="Times New Roman" panose="02020603050405020304" pitchFamily="18" charset="0"/>
                <a:ea typeface="Times New Roman" panose="02020603050405020304" pitchFamily="18" charset="0"/>
              </a:rPr>
              <a:t>Đêm</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thở</a:t>
            </a:r>
            <a:r>
              <a:rPr lang="en-US" sz="1800" i="1" dirty="0">
                <a:effectLst/>
                <a:latin typeface="Times New Roman" panose="02020603050405020304" pitchFamily="18" charset="0"/>
                <a:ea typeface="Times New Roman" panose="02020603050405020304" pitchFamily="18" charset="0"/>
              </a:rPr>
              <a:t> : </a:t>
            </a:r>
            <a:r>
              <a:rPr lang="en-US" sz="1800" i="1" dirty="0" err="1">
                <a:effectLst/>
                <a:latin typeface="Times New Roman" panose="02020603050405020304" pitchFamily="18" charset="0"/>
                <a:ea typeface="Times New Roman" panose="02020603050405020304" pitchFamily="18" charset="0"/>
              </a:rPr>
              <a:t>sao</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lùa</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nước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Hạ</a:t>
            </a:r>
            <a:r>
              <a:rPr lang="en-US" sz="1800" i="1" dirty="0">
                <a:effectLst/>
                <a:latin typeface="Times New Roman" panose="02020603050405020304" pitchFamily="18" charset="0"/>
                <a:ea typeface="Times New Roman" panose="02020603050405020304" pitchFamily="18" charset="0"/>
              </a:rPr>
              <a:t> Long.</a:t>
            </a:r>
            <a:endParaRPr lang="en-US" sz="1600" dirty="0">
              <a:effectLst/>
              <a:latin typeface="Times New Roman" panose="02020603050405020304" pitchFamily="18" charset="0"/>
              <a:ea typeface="Times New Roman" panose="02020603050405020304" pitchFamily="18" charset="0"/>
            </a:endParaRPr>
          </a:p>
          <a:p>
            <a:pPr marL="1828800">
              <a:spcAft>
                <a:spcPts val="500"/>
              </a:spcAft>
            </a:pPr>
            <a:br>
              <a:rPr lang="en-US" sz="1800" dirty="0">
                <a:effectLst/>
                <a:latin typeface="Times New Roman" panose="02020603050405020304" pitchFamily="18" charset="0"/>
                <a:ea typeface="Times New Roman" panose="02020603050405020304" pitchFamily="18" charset="0"/>
              </a:rPr>
            </a:br>
            <a:r>
              <a:rPr lang="en-US" sz="1800" i="1" dirty="0">
                <a:effectLst/>
                <a:latin typeface="Times New Roman" panose="02020603050405020304" pitchFamily="18" charset="0"/>
                <a:ea typeface="Times New Roman" panose="02020603050405020304" pitchFamily="18" charset="0"/>
              </a:rPr>
              <a:t>Ta </a:t>
            </a:r>
            <a:r>
              <a:rPr lang="en-US" sz="1800" i="1" dirty="0" err="1">
                <a:effectLst/>
                <a:latin typeface="Times New Roman" panose="02020603050405020304" pitchFamily="18" charset="0"/>
                <a:ea typeface="Times New Roman" panose="02020603050405020304" pitchFamily="18" charset="0"/>
              </a:rPr>
              <a:t>hát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bài</a:t>
            </a:r>
            <a:r>
              <a:rPr lang="en-US" sz="1800" i="1" dirty="0">
                <a:effectLst/>
                <a:latin typeface="Times New Roman" panose="02020603050405020304" pitchFamily="18" charset="0"/>
                <a:ea typeface="Times New Roman" panose="02020603050405020304" pitchFamily="18" charset="0"/>
              </a:rPr>
              <a:t> ca </a:t>
            </a:r>
            <a:r>
              <a:rPr lang="en-US" sz="1800" i="1" dirty="0" err="1">
                <a:effectLst/>
                <a:latin typeface="Times New Roman" panose="02020603050405020304" pitchFamily="18" charset="0"/>
                <a:ea typeface="Times New Roman" panose="02020603050405020304" pitchFamily="18" charset="0"/>
              </a:rPr>
              <a:t>gọi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cá</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vào</a:t>
            </a:r>
            <a:r>
              <a:rPr lang="en-US" sz="1800" i="1" dirty="0">
                <a:effectLst/>
                <a:latin typeface="Times New Roman" panose="02020603050405020304" pitchFamily="18" charset="0"/>
                <a:ea typeface="Times New Roman" panose="02020603050405020304" pitchFamily="18" charset="0"/>
              </a:rPr>
              <a:t>, </a:t>
            </a:r>
            <a:br>
              <a:rPr lang="en-US" sz="1800" i="1" dirty="0">
                <a:effectLst/>
                <a:latin typeface="Times New Roman" panose="02020603050405020304" pitchFamily="18" charset="0"/>
                <a:ea typeface="Times New Roman" panose="02020603050405020304" pitchFamily="18" charset="0"/>
              </a:rPr>
            </a:br>
            <a:r>
              <a:rPr lang="en-US" sz="1800" i="1" dirty="0" err="1">
                <a:effectLst/>
                <a:latin typeface="Times New Roman" panose="02020603050405020304" pitchFamily="18" charset="0"/>
                <a:ea typeface="Times New Roman" panose="02020603050405020304" pitchFamily="18" charset="0"/>
              </a:rPr>
              <a:t>Gõ</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thuyền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đã</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có</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nhịp</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trăng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cao</a:t>
            </a:r>
            <a:r>
              <a:rPr lang="en-US" sz="1800" i="1" dirty="0">
                <a:effectLst/>
                <a:latin typeface="Times New Roman" panose="02020603050405020304" pitchFamily="18" charset="0"/>
                <a:ea typeface="Times New Roman" panose="02020603050405020304" pitchFamily="18" charset="0"/>
              </a:rPr>
              <a:t>. </a:t>
            </a:r>
            <a:br>
              <a:rPr lang="en-US" sz="1800" i="1" dirty="0">
                <a:effectLst/>
                <a:latin typeface="Times New Roman" panose="02020603050405020304" pitchFamily="18" charset="0"/>
                <a:ea typeface="Times New Roman" panose="02020603050405020304" pitchFamily="18" charset="0"/>
              </a:rPr>
            </a:br>
            <a:r>
              <a:rPr lang="en-US" sz="1800" i="1" dirty="0" err="1">
                <a:effectLst/>
                <a:latin typeface="Times New Roman" panose="02020603050405020304" pitchFamily="18" charset="0"/>
                <a:ea typeface="Times New Roman" panose="02020603050405020304" pitchFamily="18" charset="0"/>
              </a:rPr>
              <a:t>Biển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cho</a:t>
            </a:r>
            <a:r>
              <a:rPr lang="en-US" sz="1800" i="1" dirty="0">
                <a:effectLst/>
                <a:latin typeface="Times New Roman" panose="02020603050405020304" pitchFamily="18" charset="0"/>
                <a:ea typeface="Times New Roman" panose="02020603050405020304" pitchFamily="18" charset="0"/>
              </a:rPr>
              <a:t> ta </a:t>
            </a:r>
            <a:r>
              <a:rPr lang="en-US" sz="1800" i="1" dirty="0" err="1">
                <a:effectLst/>
                <a:latin typeface="Times New Roman" panose="02020603050405020304" pitchFamily="18" charset="0"/>
                <a:ea typeface="Times New Roman" panose="02020603050405020304" pitchFamily="18" charset="0"/>
              </a:rPr>
              <a:t>cả</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nhục</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lòng</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mẹ</a:t>
            </a:r>
            <a:r>
              <a:rPr lang="en-US" sz="1800" i="1" dirty="0">
                <a:effectLst/>
                <a:latin typeface="Times New Roman" panose="02020603050405020304" pitchFamily="18" charset="0"/>
                <a:ea typeface="Times New Roman" panose="02020603050405020304" pitchFamily="18" charset="0"/>
              </a:rPr>
              <a:t> </a:t>
            </a:r>
            <a:br>
              <a:rPr lang="en-US" sz="1800" i="1" dirty="0">
                <a:effectLst/>
                <a:latin typeface="Times New Roman" panose="02020603050405020304" pitchFamily="18" charset="0"/>
                <a:ea typeface="Times New Roman" panose="02020603050405020304" pitchFamily="18" charset="0"/>
              </a:rPr>
            </a:br>
            <a:r>
              <a:rPr lang="en-US" sz="1800" i="1" dirty="0" err="1">
                <a:effectLst/>
                <a:latin typeface="Times New Roman" panose="02020603050405020304" pitchFamily="18" charset="0"/>
                <a:ea typeface="Times New Roman" panose="02020603050405020304" pitchFamily="18" charset="0"/>
              </a:rPr>
              <a:t>Nuôi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lớn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đời</a:t>
            </a:r>
            <a:r>
              <a:rPr lang="en-US" sz="1800" i="1" dirty="0">
                <a:effectLst/>
                <a:latin typeface="Times New Roman" panose="02020603050405020304" pitchFamily="18" charset="0"/>
                <a:ea typeface="Times New Roman" panose="02020603050405020304" pitchFamily="18" charset="0"/>
              </a:rPr>
              <a:t> ta </a:t>
            </a:r>
            <a:r>
              <a:rPr lang="en-US" sz="1800" i="1" dirty="0" err="1">
                <a:effectLst/>
                <a:latin typeface="Times New Roman" panose="02020603050405020304" pitchFamily="18" charset="0"/>
                <a:ea typeface="Times New Roman" panose="02020603050405020304" pitchFamily="18" charset="0"/>
              </a:rPr>
              <a:t>tự</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buổi</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nào</a:t>
            </a:r>
            <a:r>
              <a:rPr lang="en-US" sz="1800" i="1"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rPr>
              <a:t>(</a:t>
            </a:r>
            <a:r>
              <a:rPr lang="en-US" sz="1800" dirty="0" err="1">
                <a:effectLst/>
                <a:latin typeface="Times New Roman" panose="02020603050405020304" pitchFamily="18" charset="0"/>
                <a:ea typeface="Times New Roman" panose="02020603050405020304" pitchFamily="18" charset="0"/>
              </a:rPr>
              <a:t>Trích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Đoàn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thuyền</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đánh</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cá</a:t>
            </a:r>
            <a:r>
              <a:rPr lang="en-US" sz="1800" i="1" dirty="0">
                <a:effectLst/>
                <a:latin typeface="Times New Roman" panose="02020603050405020304" pitchFamily="18" charset="0"/>
                <a:ea typeface="Times New Roman" panose="02020603050405020304" pitchFamily="18" charset="0"/>
              </a:rPr>
              <a:t> - </a:t>
            </a:r>
            <a:r>
              <a:rPr lang="en-US" sz="1800" dirty="0" err="1">
                <a:effectLst/>
                <a:latin typeface="Times New Roman" panose="02020603050405020304" pitchFamily="18" charset="0"/>
                <a:ea typeface="Times New Roman" panose="02020603050405020304" pitchFamily="18" charset="0"/>
              </a:rPr>
              <a:t>Huy</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Cận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Ngữ</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văn</a:t>
            </a:r>
            <a:r>
              <a:rPr lang="en-US" sz="1800" dirty="0">
                <a:effectLst/>
                <a:latin typeface="Times New Roman" panose="02020603050405020304" pitchFamily="18" charset="0"/>
                <a:ea typeface="Times New Roman" panose="02020603050405020304" pitchFamily="18" charset="0"/>
              </a:rPr>
              <a:t> 9, </a:t>
            </a:r>
            <a:r>
              <a:rPr lang="en-US" sz="1800" dirty="0" err="1">
                <a:effectLst/>
                <a:latin typeface="Times New Roman" panose="02020603050405020304" pitchFamily="18" charset="0"/>
                <a:ea typeface="Times New Roman" panose="02020603050405020304" pitchFamily="18" charset="0"/>
              </a:rPr>
              <a:t>Tập</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một</a:t>
            </a:r>
            <a:r>
              <a:rPr lang="en-US" sz="1800" dirty="0">
                <a:effectLst/>
                <a:latin typeface="Times New Roman" panose="02020603050405020304" pitchFamily="18" charset="0"/>
                <a:ea typeface="Times New Roman" panose="02020603050405020304" pitchFamily="18" charset="0"/>
              </a:rPr>
              <a:t>, NXB Giáo </a:t>
            </a:r>
            <a:r>
              <a:rPr lang="en-US" sz="1800" dirty="0" err="1">
                <a:effectLst/>
                <a:latin typeface="Times New Roman" panose="02020603050405020304" pitchFamily="18" charset="0"/>
                <a:ea typeface="Times New Roman" panose="02020603050405020304" pitchFamily="18" charset="0"/>
              </a:rPr>
              <a:t>dục</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Việt</a:t>
            </a:r>
            <a:r>
              <a:rPr lang="en-US" sz="1800" dirty="0">
                <a:effectLst/>
                <a:latin typeface="Times New Roman" panose="02020603050405020304" pitchFamily="18" charset="0"/>
                <a:ea typeface="Times New Roman" panose="02020603050405020304" pitchFamily="18" charset="0"/>
              </a:rPr>
              <a:t> Nam, 2019, tr. 140)</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97733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1298754-E979-B8FF-1C1D-8B2ED7AFC30D}"/>
              </a:ext>
            </a:extLst>
          </p:cNvPr>
          <p:cNvSpPr txBox="1"/>
          <p:nvPr/>
        </p:nvSpPr>
        <p:spPr>
          <a:xfrm>
            <a:off x="40341" y="224117"/>
            <a:ext cx="12111318" cy="6740307"/>
          </a:xfrm>
          <a:prstGeom prst="rect">
            <a:avLst/>
          </a:prstGeom>
          <a:noFill/>
        </p:spPr>
        <p:txBody>
          <a:bodyPr wrap="square">
            <a:spAutoFit/>
          </a:bodyPr>
          <a:lstStyle/>
          <a:p>
            <a:r>
              <a:rPr lang="en-US" sz="1800" b="1" dirty="0">
                <a:solidFill>
                  <a:srgbClr val="000000"/>
                </a:solidFill>
                <a:effectLst/>
                <a:latin typeface="Times New Roman" panose="02020603050405020304" pitchFamily="18" charset="0"/>
                <a:ea typeface="Times New Roman" panose="02020603050405020304" pitchFamily="18" charset="0"/>
              </a:rPr>
              <a:t> I. ĐỌC - HIỂU </a:t>
            </a:r>
            <a:r>
              <a:rPr lang="en-US" sz="1800" dirty="0">
                <a:solidFill>
                  <a:srgbClr val="000000"/>
                </a:solidFill>
                <a:effectLst/>
                <a:latin typeface="Times New Roman" panose="02020603050405020304" pitchFamily="18" charset="0"/>
                <a:ea typeface="Times New Roman" panose="02020603050405020304" pitchFamily="18" charset="0"/>
              </a:rPr>
              <a:t>(3,0 </a:t>
            </a:r>
            <a:r>
              <a:rPr lang="en-US" sz="1800" dirty="0" err="1">
                <a:solidFill>
                  <a:srgbClr val="000000"/>
                </a:solidFill>
                <a:effectLst/>
                <a:latin typeface="Times New Roman" panose="02020603050405020304" pitchFamily="18" charset="0"/>
                <a:ea typeface="Times New Roman" panose="02020603050405020304" pitchFamily="18" charset="0"/>
              </a:rPr>
              <a:t>điểm</a:t>
            </a:r>
            <a:r>
              <a:rPr lang="en-US" sz="1800" dirty="0">
                <a:solidFill>
                  <a:srgbClr val="000000"/>
                </a:solidFill>
                <a:effectLst/>
                <a:latin typeface="Times New Roman" panose="02020603050405020304" pitchFamily="18" charset="0"/>
                <a:ea typeface="Times New Roman" panose="02020603050405020304" pitchFamily="18" charset="0"/>
              </a:rPr>
              <a:t>)</a:t>
            </a:r>
            <a:r>
              <a:rPr lang="en-US" dirty="0">
                <a:solidFill>
                  <a:srgbClr val="000000"/>
                </a:solidFill>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Đọc</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trích</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sau</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trả</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lời</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hỏi</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bên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dưới</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(I) </a:t>
            </a:r>
            <a:r>
              <a:rPr lang="en-US" sz="1800" i="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Mỗi</a:t>
            </a:r>
            <a:r>
              <a:rPr lang="en-US" sz="1800"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ng</a:t>
            </a:r>
            <a:r>
              <a:rPr lang="vi-VN" sz="1800"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ười đều có một ước mơ riêng cho m</a:t>
            </a:r>
            <a:r>
              <a:rPr lang="en-US" sz="1800" i="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ình</a:t>
            </a:r>
            <a:r>
              <a:rPr lang="en-US" sz="1800"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ước mơ nhỏ nhoi như của cô bé bán diêm trong truyện cổ An-đéc-xen: một mái nhà trong đêm đông giá buốt. Cũng có những ước mơ lớn lao làm thay đổi cả thế giới như của tỷ phú Bill Gates. Mơ ước khiến chúng ta trở nên năng động một cách sáng tạo./ Nhưng chỉ mơ thôi thì chưa đủ. Ước mơ chỉ trở thành hiện thực khi đi kèm với hành động và nỗ lực thực hiện ước mơ... Tất cả chúng ta đều phải hành động nhằm biến ước mơ của mình thành hiện thực.</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(II) [...] Ngày bạn thôi mơ mộng là ngày cuộc đời bạn mất hết ý nghĩa. Những người biết ước mơ là những người đang sống cuộc sống của các thiên thần. Ngay cả khi giấc mơ của bạn không bao giờ trọn vẹn, bạn cũng sẽ không phải hối tiếc vì nó. Như Đôn Ki-hô-tê đã nói: “Việc mơ những giấc mơ diệu kỳ là điều tốt nhất một người có thể làm”.</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(III) Tôi vẫn tin vào những câu chuyện cổ tích - nơi mà lòng kiên nhẫn, ý chí bền bỉ sẽ được đền đáp. Hãy tự tin tiến bước trên con đường mơ ước của bạn.</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7200"/>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(Trích Quà tặng cuộc sống , NXB TP.HCM, 2016, tr. 56-57)</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vi-VN" sz="1800" b="1" dirty="0">
                <a:effectLst/>
                <a:latin typeface="Times New Roman" panose="02020603050405020304" pitchFamily="18" charset="0"/>
                <a:ea typeface="Calibri" panose="020F0502020204030204" pitchFamily="34" charset="0"/>
                <a:cs typeface="Times New Roman" panose="02020603050405020304" pitchFamily="18" charset="0"/>
              </a:rPr>
              <a:t>Câu 1 </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(0,5 điểm): Trong đoạn trích trên, tác giả sử dụng </a:t>
            </a:r>
            <a:r>
              <a:rPr lang="vi-VN"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phương thức biểu đạt chính</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 nào?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vi-VN" sz="1800" b="1" dirty="0">
                <a:effectLst/>
                <a:latin typeface="Times New Roman" panose="02020603050405020304" pitchFamily="18" charset="0"/>
                <a:ea typeface="Calibri" panose="020F0502020204030204" pitchFamily="34" charset="0"/>
                <a:cs typeface="Times New Roman" panose="02020603050405020304" pitchFamily="18" charset="0"/>
              </a:rPr>
              <a:t>Câu 2 </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(0,5 điểm): Tác giả đã </a:t>
            </a:r>
            <a:r>
              <a:rPr lang="vi-VN"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chứng minh những ước mơ riêng của mỗi </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người </a:t>
            </a:r>
            <a:r>
              <a:rPr lang="vi-VN"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bằng dẫn chứng </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nào trong đoạn (I)? ( tìm đáp </a:t>
            </a:r>
            <a:r>
              <a:rPr lang="en-US" dirty="0">
                <a:latin typeface="Times New Roman" panose="02020603050405020304" pitchFamily="18" charset="0"/>
                <a:ea typeface="Calibri" panose="020F0502020204030204" pitchFamily="34" charset="0"/>
                <a:cs typeface="Times New Roman" panose="02020603050405020304" pitchFamily="18" charset="0"/>
              </a:rPr>
              <a:t>á</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n có trong đoạn trích)</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vi-VN" sz="1800" b="1" dirty="0">
                <a:effectLst/>
                <a:latin typeface="Times New Roman" panose="02020603050405020304" pitchFamily="18" charset="0"/>
                <a:ea typeface="Calibri" panose="020F0502020204030204" pitchFamily="34" charset="0"/>
                <a:cs typeface="Times New Roman" panose="02020603050405020304" pitchFamily="18" charset="0"/>
              </a:rPr>
              <a:t>Câu 3 </a:t>
            </a:r>
            <a:r>
              <a:rPr lang="vi-VN" sz="1800" dirty="0">
                <a:effectLst/>
                <a:latin typeface="Times New Roman" panose="02020603050405020304" pitchFamily="18" charset="0"/>
                <a:ea typeface="Calibri" panose="020F0502020204030204" pitchFamily="34" charset="0"/>
                <a:cs typeface="Times New Roman" panose="02020603050405020304" pitchFamily="18" charset="0"/>
              </a:rPr>
              <a:t>(1,0 điểm): </a:t>
            </a:r>
            <a:r>
              <a:rPr lang="vi-V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Gọi tên và nêu dấu hiệu của phép liên kết trong các câu văn sau:</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Có những ước mơ nhỏ nhoi như của cô bé bán diêm trong truyện cổ An-đéc-xen: một mái nhà trong đêm đông giá buốt. </a:t>
            </a:r>
            <a:r>
              <a:rPr lang="vi-VN" sz="1800"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Cũng</a:t>
            </a:r>
            <a:r>
              <a:rPr lang="vi-VN" sz="1800" i="1" dirty="0">
                <a:effectLst/>
                <a:latin typeface="Times New Roman" panose="02020603050405020304" pitchFamily="18" charset="0"/>
                <a:ea typeface="Calibri" panose="020F0502020204030204" pitchFamily="34" charset="0"/>
                <a:cs typeface="Times New Roman" panose="02020603050405020304" pitchFamily="18" charset="0"/>
              </a:rPr>
              <a:t> có những ước mơ lớn lao làm thay đổi cả thế giới như của tỷ phú Bill Gates.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vi-VN" sz="1800" b="1" dirty="0">
                <a:solidFill>
                  <a:srgbClr val="000000"/>
                </a:solidFill>
                <a:effectLst/>
                <a:latin typeface="Times New Roman" panose="02020603050405020304" pitchFamily="18" charset="0"/>
                <a:ea typeface="Times New Roman" panose="02020603050405020304" pitchFamily="18" charset="0"/>
              </a:rPr>
              <a:t>Câu 4 </a:t>
            </a:r>
            <a:r>
              <a:rPr lang="vi-VN" sz="1800" dirty="0">
                <a:solidFill>
                  <a:srgbClr val="000000"/>
                </a:solidFill>
                <a:effectLst/>
                <a:latin typeface="Times New Roman" panose="02020603050405020304" pitchFamily="18" charset="0"/>
                <a:ea typeface="Times New Roman" panose="02020603050405020304" pitchFamily="18" charset="0"/>
              </a:rPr>
              <a:t>(1,0 điểm):  Em </a:t>
            </a:r>
            <a:r>
              <a:rPr lang="vi-VN" sz="1800" dirty="0">
                <a:solidFill>
                  <a:srgbClr val="FF0000"/>
                </a:solidFill>
                <a:effectLst/>
                <a:latin typeface="Times New Roman" panose="02020603050405020304" pitchFamily="18" charset="0"/>
                <a:ea typeface="Times New Roman" panose="02020603050405020304" pitchFamily="18" charset="0"/>
              </a:rPr>
              <a:t>có đồng tình với ý kiến </a:t>
            </a:r>
            <a:r>
              <a:rPr lang="vi-VN" sz="1800" dirty="0">
                <a:solidFill>
                  <a:srgbClr val="000000"/>
                </a:solidFill>
                <a:effectLst/>
                <a:latin typeface="Times New Roman" panose="02020603050405020304" pitchFamily="18" charset="0"/>
                <a:ea typeface="Times New Roman" panose="02020603050405020304" pitchFamily="18" charset="0"/>
              </a:rPr>
              <a:t>“</a:t>
            </a:r>
            <a:r>
              <a:rPr lang="vi-VN" sz="1800" i="1" dirty="0">
                <a:solidFill>
                  <a:srgbClr val="000000"/>
                </a:solidFill>
                <a:effectLst/>
                <a:latin typeface="Times New Roman" panose="02020603050405020304" pitchFamily="18" charset="0"/>
                <a:ea typeface="Times New Roman" panose="02020603050405020304" pitchFamily="18" charset="0"/>
              </a:rPr>
              <a:t>Tất cả chúng ta đều phải </a:t>
            </a:r>
            <a:r>
              <a:rPr lang="vi-VN" sz="1800" i="1" dirty="0">
                <a:solidFill>
                  <a:srgbClr val="FF0000"/>
                </a:solidFill>
                <a:effectLst/>
                <a:latin typeface="Times New Roman" panose="02020603050405020304" pitchFamily="18" charset="0"/>
                <a:ea typeface="Times New Roman" panose="02020603050405020304" pitchFamily="18" charset="0"/>
              </a:rPr>
              <a:t>hành động </a:t>
            </a:r>
            <a:r>
              <a:rPr lang="vi-VN" sz="1800" i="1" dirty="0">
                <a:solidFill>
                  <a:srgbClr val="000000"/>
                </a:solidFill>
                <a:effectLst/>
                <a:latin typeface="Times New Roman" panose="02020603050405020304" pitchFamily="18" charset="0"/>
                <a:ea typeface="Times New Roman" panose="02020603050405020304" pitchFamily="18" charset="0"/>
              </a:rPr>
              <a:t>nhằm biến </a:t>
            </a:r>
            <a:r>
              <a:rPr lang="vi-VN" sz="1800" i="1" dirty="0">
                <a:solidFill>
                  <a:srgbClr val="FF0000"/>
                </a:solidFill>
                <a:effectLst/>
                <a:latin typeface="Times New Roman" panose="02020603050405020304" pitchFamily="18" charset="0"/>
                <a:ea typeface="Times New Roman" panose="02020603050405020304" pitchFamily="18" charset="0"/>
              </a:rPr>
              <a:t>ước mơ </a:t>
            </a:r>
            <a:r>
              <a:rPr lang="vi-VN" sz="1800" i="1" dirty="0">
                <a:solidFill>
                  <a:srgbClr val="000000"/>
                </a:solidFill>
                <a:effectLst/>
                <a:latin typeface="Times New Roman" panose="02020603050405020304" pitchFamily="18" charset="0"/>
                <a:ea typeface="Times New Roman" panose="02020603050405020304" pitchFamily="18" charset="0"/>
              </a:rPr>
              <a:t>của mình thành </a:t>
            </a:r>
            <a:r>
              <a:rPr lang="vi-VN" sz="1800" i="1" dirty="0">
                <a:solidFill>
                  <a:srgbClr val="FF0000"/>
                </a:solidFill>
                <a:effectLst/>
                <a:latin typeface="Times New Roman" panose="02020603050405020304" pitchFamily="18" charset="0"/>
                <a:ea typeface="Times New Roman" panose="02020603050405020304" pitchFamily="18" charset="0"/>
              </a:rPr>
              <a:t>hiện thực</a:t>
            </a:r>
            <a:r>
              <a:rPr lang="vi-VN" sz="1800" dirty="0">
                <a:solidFill>
                  <a:srgbClr val="FF0000"/>
                </a:solidFill>
                <a:effectLst/>
                <a:latin typeface="Times New Roman" panose="02020603050405020304" pitchFamily="18" charset="0"/>
                <a:ea typeface="Times New Roman" panose="02020603050405020304" pitchFamily="18" charset="0"/>
              </a:rPr>
              <a:t>” </a:t>
            </a:r>
            <a:r>
              <a:rPr lang="vi-VN" sz="1800" dirty="0">
                <a:solidFill>
                  <a:srgbClr val="000000"/>
                </a:solidFill>
                <a:effectLst/>
                <a:latin typeface="Times New Roman" panose="02020603050405020304" pitchFamily="18" charset="0"/>
                <a:ea typeface="Times New Roman" panose="02020603050405020304" pitchFamily="18" charset="0"/>
              </a:rPr>
              <a:t>không? Vì sao?</a:t>
            </a:r>
            <a:endParaRPr lang="en-US" sz="1800" dirty="0">
              <a:effectLst/>
              <a:latin typeface="Times New Roman" panose="02020603050405020304" pitchFamily="18" charset="0"/>
              <a:ea typeface="Times New Roman" panose="02020603050405020304" pitchFamily="18" charset="0"/>
            </a:endParaRPr>
          </a:p>
          <a:p>
            <a:pPr algn="just"/>
            <a:r>
              <a:rPr lang="vi-VN" sz="1800" b="1" dirty="0">
                <a:solidFill>
                  <a:srgbClr val="000000"/>
                </a:solidFill>
                <a:effectLst/>
                <a:latin typeface="Times New Roman" panose="02020603050405020304" pitchFamily="18" charset="0"/>
                <a:ea typeface="Times New Roman" panose="02020603050405020304" pitchFamily="18" charset="0"/>
              </a:rPr>
              <a:t>II. LÀM VĂN </a:t>
            </a:r>
            <a:r>
              <a:rPr lang="vi-VN" sz="1800" dirty="0">
                <a:solidFill>
                  <a:srgbClr val="000000"/>
                </a:solidFill>
                <a:effectLst/>
                <a:latin typeface="Times New Roman" panose="02020603050405020304" pitchFamily="18" charset="0"/>
                <a:ea typeface="Times New Roman" panose="02020603050405020304" pitchFamily="18" charset="0"/>
              </a:rPr>
              <a:t>(7,0 điểm)</a:t>
            </a:r>
            <a:endParaRPr lang="en-US" sz="1800" dirty="0">
              <a:effectLst/>
              <a:latin typeface="Times New Roman" panose="02020603050405020304" pitchFamily="18" charset="0"/>
              <a:ea typeface="Times New Roman" panose="02020603050405020304" pitchFamily="18" charset="0"/>
            </a:endParaRPr>
          </a:p>
          <a:p>
            <a:pPr algn="just"/>
            <a:r>
              <a:rPr lang="vi-VN" sz="1800" b="1" dirty="0">
                <a:solidFill>
                  <a:srgbClr val="000000"/>
                </a:solidFill>
                <a:effectLst/>
                <a:latin typeface="Times New Roman" panose="02020603050405020304" pitchFamily="18" charset="0"/>
                <a:ea typeface="Times New Roman" panose="02020603050405020304" pitchFamily="18" charset="0"/>
              </a:rPr>
              <a:t>Câu 1 </a:t>
            </a:r>
            <a:r>
              <a:rPr lang="vi-VN" sz="1800" dirty="0">
                <a:solidFill>
                  <a:srgbClr val="000000"/>
                </a:solidFill>
                <a:effectLst/>
                <a:latin typeface="Times New Roman" panose="02020603050405020304" pitchFamily="18" charset="0"/>
                <a:ea typeface="Times New Roman" panose="02020603050405020304" pitchFamily="18" charset="0"/>
              </a:rPr>
              <a:t>(2,0 điểm):</a:t>
            </a:r>
            <a:endParaRPr lang="en-US" sz="1800" dirty="0">
              <a:effectLst/>
              <a:latin typeface="Times New Roman" panose="02020603050405020304" pitchFamily="18" charset="0"/>
              <a:ea typeface="Times New Roman" panose="02020603050405020304" pitchFamily="18" charset="0"/>
            </a:endParaRPr>
          </a:p>
          <a:p>
            <a:pPr algn="just"/>
            <a:r>
              <a:rPr lang="vi-VN" sz="1800" dirty="0">
                <a:solidFill>
                  <a:srgbClr val="000000"/>
                </a:solidFill>
                <a:effectLst/>
                <a:latin typeface="Times New Roman" panose="02020603050405020304" pitchFamily="18" charset="0"/>
                <a:ea typeface="Times New Roman" panose="02020603050405020304" pitchFamily="18" charset="0"/>
              </a:rPr>
              <a:t>Từ nội dung văn bản phần Đọc hiểu, em hãy viết một đoạn văn (kh</a:t>
            </a:r>
            <a:r>
              <a:rPr lang="vi-VN" sz="1800" dirty="0">
                <a:solidFill>
                  <a:srgbClr val="FF0000"/>
                </a:solidFill>
                <a:effectLst/>
                <a:latin typeface="Times New Roman" panose="02020603050405020304" pitchFamily="18" charset="0"/>
                <a:ea typeface="Times New Roman" panose="02020603050405020304" pitchFamily="18" charset="0"/>
              </a:rPr>
              <a:t>oảng 15 đến 20 dòng</a:t>
            </a:r>
            <a:r>
              <a:rPr lang="vi-VN" sz="1800" dirty="0">
                <a:solidFill>
                  <a:srgbClr val="000000"/>
                </a:solidFill>
                <a:effectLst/>
                <a:latin typeface="Times New Roman" panose="02020603050405020304" pitchFamily="18" charset="0"/>
                <a:ea typeface="Times New Roman" panose="02020603050405020304" pitchFamily="18" charset="0"/>
              </a:rPr>
              <a:t>) trình bày suy nghĩ về </a:t>
            </a:r>
            <a:r>
              <a:rPr lang="vi-VN" sz="1800" dirty="0">
                <a:solidFill>
                  <a:srgbClr val="FF0000"/>
                </a:solidFill>
                <a:effectLst/>
                <a:latin typeface="Times New Roman" panose="02020603050405020304" pitchFamily="18" charset="0"/>
                <a:ea typeface="Times New Roman" panose="02020603050405020304" pitchFamily="18" charset="0"/>
              </a:rPr>
              <a:t>vai trò của ước mơ trong cuộc sống.</a:t>
            </a:r>
            <a:endParaRPr lang="en-US" sz="1800" dirty="0">
              <a:effectLst/>
              <a:latin typeface="Times New Roman" panose="02020603050405020304" pitchFamily="18" charset="0"/>
              <a:ea typeface="Times New Roman" panose="02020603050405020304" pitchFamily="18" charset="0"/>
            </a:endParaRPr>
          </a:p>
        </p:txBody>
      </p:sp>
      <p:sp>
        <p:nvSpPr>
          <p:cNvPr id="2" name="TextBox 1">
            <a:extLst>
              <a:ext uri="{FF2B5EF4-FFF2-40B4-BE49-F238E27FC236}">
                <a16:creationId xmlns:a16="http://schemas.microsoft.com/office/drawing/2014/main" id="{696D1BBF-F780-CC8F-BE7D-B97C654AFBD9}"/>
              </a:ext>
            </a:extLst>
          </p:cNvPr>
          <p:cNvSpPr txBox="1"/>
          <p:nvPr/>
        </p:nvSpPr>
        <p:spPr>
          <a:xfrm>
            <a:off x="5495364" y="-71718"/>
            <a:ext cx="2581835" cy="461665"/>
          </a:xfrm>
          <a:prstGeom prst="rect">
            <a:avLst/>
          </a:prstGeom>
          <a:noFill/>
        </p:spPr>
        <p:txBody>
          <a:bodyPr wrap="square" rtlCol="0">
            <a:spAutoFit/>
          </a:bodyPr>
          <a:lstStyle/>
          <a:p>
            <a:r>
              <a:rPr lang="en-US" sz="2400" b="1" dirty="0">
                <a:solidFill>
                  <a:srgbClr val="0070C0"/>
                </a:solidFill>
                <a:latin typeface="Times New Roman" panose="02020603050405020304" pitchFamily="18" charset="0"/>
                <a:cs typeface="Times New Roman" panose="02020603050405020304" pitchFamily="18" charset="0"/>
              </a:rPr>
              <a:t>ĐỀ SỐ 2</a:t>
            </a:r>
          </a:p>
        </p:txBody>
      </p:sp>
    </p:spTree>
    <p:extLst>
      <p:ext uri="{BB962C8B-B14F-4D97-AF65-F5344CB8AC3E}">
        <p14:creationId xmlns:p14="http://schemas.microsoft.com/office/powerpoint/2010/main" val="6582954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D2DA98C-EB45-E987-1C26-A4E64E2D4C9A}"/>
              </a:ext>
            </a:extLst>
          </p:cNvPr>
          <p:cNvSpPr txBox="1"/>
          <p:nvPr/>
        </p:nvSpPr>
        <p:spPr>
          <a:xfrm>
            <a:off x="0" y="0"/>
            <a:ext cx="11797553" cy="7447616"/>
          </a:xfrm>
          <a:prstGeom prst="rect">
            <a:avLst/>
          </a:prstGeom>
          <a:noFill/>
        </p:spPr>
        <p:txBody>
          <a:bodyPr wrap="square">
            <a:spAutoFit/>
          </a:bodyPr>
          <a:lstStyle/>
          <a:p>
            <a:pPr>
              <a:lnSpc>
                <a:spcPct val="120000"/>
              </a:lnSpc>
              <a:spcAft>
                <a:spcPts val="800"/>
              </a:spcAft>
            </a:pPr>
            <a:r>
              <a:rPr lang="en-US" sz="27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ĐỀ 1:</a:t>
            </a:r>
            <a:r>
              <a:rPr lang="en-US" sz="2700" b="1" dirty="0">
                <a:latin typeface="Calibri" panose="020F0502020204030204" pitchFamily="34" charset="0"/>
                <a:ea typeface="Calibri" panose="020F0502020204030204" pitchFamily="34" charset="0"/>
                <a:cs typeface="Times New Roman" panose="02020603050405020304" pitchFamily="18" charset="0"/>
              </a:rPr>
              <a:t> </a:t>
            </a:r>
            <a:r>
              <a:rPr lang="en-US" sz="2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kĩ</a:t>
            </a:r>
            <a: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bên</a:t>
            </a:r>
            <a: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dưới</a:t>
            </a:r>
            <a: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Giữa</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năm</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2015,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Lê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Thị</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Thảo</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Hòa</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quyết</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tặng</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thận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Tháng</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3-2016,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Hòa</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mổ</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tặng</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quả</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thận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phụ</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nữ</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trạc</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tuổi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thận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quê</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Nam,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suy</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thận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năm</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ghép</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thận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tục</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tặng</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quả</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thận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quyết</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hiến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tặng</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mổ</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Thảo</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10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lần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xe</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máy</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Bắc</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Ninh</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bệnh</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Việt</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Đức</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xét</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nghiệm</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gái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Thảo</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vậy</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cuối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năm</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2016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mời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truyền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hiến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tặng</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mô</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tạng</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chở</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xe</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máy</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Bắc</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Ninh</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rồi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vội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vã</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trở</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ngay</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đêm</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Nếu</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ai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chuyện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hiến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thận</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phẩy</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tay</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Cứ</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bình</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thường</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bình</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thường</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bây</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giờ</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chẳng</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rất</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khỏe</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7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7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833265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D2DA98C-EB45-E987-1C26-A4E64E2D4C9A}"/>
              </a:ext>
            </a:extLst>
          </p:cNvPr>
          <p:cNvSpPr txBox="1"/>
          <p:nvPr/>
        </p:nvSpPr>
        <p:spPr>
          <a:xfrm>
            <a:off x="0" y="0"/>
            <a:ext cx="11797553" cy="7346691"/>
          </a:xfrm>
          <a:prstGeom prst="rect">
            <a:avLst/>
          </a:prstGeom>
          <a:noFill/>
        </p:spPr>
        <p:txBody>
          <a:bodyPr wrap="square">
            <a:spAutoFit/>
          </a:bodyPr>
          <a:lstStyle/>
          <a:p>
            <a:pPr algn="just">
              <a:lnSpc>
                <a:spcPct val="120000"/>
              </a:lnSpc>
              <a:spcAft>
                <a:spcPts val="800"/>
              </a:spcAft>
            </a:pP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nhờ</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bình</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thường</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Thảo</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giờ</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đây</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thêm</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hạnh</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phúc</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khỏe</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mạnh</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trở</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Bắc</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Ninh</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Thảo</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rất</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vui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vẻ</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Nỗi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đau</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đớn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ca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đại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phẫu</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giờ</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đây</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bụng</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vết</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sẹo</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dài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quyết</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rất</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đỗi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lùng</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sẵn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sàng</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băn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khoăn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lẽ</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rằng</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kì</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gặp</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trò</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chuyện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mới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Thảo</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kì</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chút</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muốn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tặng</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quà</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vô</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hạnh</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phúc</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tinh</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danh</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20000"/>
              </a:lnSpc>
              <a:spcAft>
                <a:spcPts val="800"/>
              </a:spcAft>
            </a:pP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Hai </a:t>
            </a:r>
            <a:r>
              <a:rPr lang="en-US" sz="32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32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32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32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hiến</a:t>
            </a:r>
            <a:r>
              <a:rPr lang="en-US" sz="32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thận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Lan Anh,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Tuổi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trẻ</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31/5/2018)</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98028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0E676F-7332-FABA-8BD8-C1A85A568F33}"/>
              </a:ext>
            </a:extLst>
          </p:cNvPr>
          <p:cNvSpPr txBox="1"/>
          <p:nvPr/>
        </p:nvSpPr>
        <p:spPr>
          <a:xfrm>
            <a:off x="107576" y="-143435"/>
            <a:ext cx="11878236" cy="4085349"/>
          </a:xfrm>
          <a:prstGeom prst="rect">
            <a:avLst/>
          </a:prstGeom>
          <a:noFill/>
        </p:spPr>
        <p:txBody>
          <a:bodyPr wrap="square">
            <a:spAutoFit/>
          </a:bodyPr>
          <a:lstStyle/>
          <a:p>
            <a:pPr algn="just">
              <a:lnSpc>
                <a:spcPct val="120000"/>
              </a:lnSpc>
              <a:spcAft>
                <a:spcPts val="800"/>
              </a:spcAft>
            </a:pP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đạt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dẫn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trực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Nỗi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đau</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đớn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ca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đại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phẫu</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giờ</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đây</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bụng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vết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sẹo</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dài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quyết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rất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đỗi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lùng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sẵn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sàng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băn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khoăn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Xét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mặt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cấu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trúc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thuộc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kiểu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phép</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57FEFB1E-2C81-2695-59CF-170EE87F6A26}"/>
              </a:ext>
            </a:extLst>
          </p:cNvPr>
          <p:cNvSpPr txBox="1"/>
          <p:nvPr/>
        </p:nvSpPr>
        <p:spPr>
          <a:xfrm>
            <a:off x="107576" y="3803434"/>
            <a:ext cx="11878236" cy="2123787"/>
          </a:xfrm>
          <a:prstGeom prst="rect">
            <a:avLst/>
          </a:prstGeom>
          <a:noFill/>
        </p:spPr>
        <p:txBody>
          <a:bodyPr wrap="square">
            <a:spAutoFit/>
          </a:bodyPr>
          <a:lstStyle/>
          <a:p>
            <a:pPr algn="just">
              <a:lnSpc>
                <a:spcPct val="120000"/>
              </a:lnSpc>
              <a:spcAft>
                <a:spcPts val="800"/>
              </a:spcAft>
            </a:pP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4:</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lẽ</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rằng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kì</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gặp</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trò</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chuyện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mới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Thảo</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kì</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chút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muốn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tặng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quà</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vô</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hạnh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phúc</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tinh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danh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7B5FC84C-17F2-BA2F-C97E-5E61C4255A87}"/>
              </a:ext>
            </a:extLst>
          </p:cNvPr>
          <p:cNvSpPr txBox="1"/>
          <p:nvPr/>
        </p:nvSpPr>
        <p:spPr>
          <a:xfrm>
            <a:off x="107576" y="6106983"/>
            <a:ext cx="11878236" cy="572593"/>
          </a:xfrm>
          <a:prstGeom prst="rect">
            <a:avLst/>
          </a:prstGeom>
          <a:noFill/>
        </p:spPr>
        <p:txBody>
          <a:bodyPr wrap="square">
            <a:spAutoFit/>
          </a:bodyPr>
          <a:lstStyle/>
          <a:p>
            <a:pPr algn="just">
              <a:lnSpc>
                <a:spcPct val="120000"/>
              </a:lnSpc>
              <a:spcAft>
                <a:spcPts val="80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Theo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hạnh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phúc</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tinh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danh</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17B765D2-409E-E39A-0C9C-9D5643557A2E}"/>
              </a:ext>
            </a:extLst>
          </p:cNvPr>
          <p:cNvSpPr txBox="1"/>
          <p:nvPr/>
        </p:nvSpPr>
        <p:spPr>
          <a:xfrm>
            <a:off x="107576" y="5740578"/>
            <a:ext cx="10013577" cy="572593"/>
          </a:xfrm>
          <a:prstGeom prst="rect">
            <a:avLst/>
          </a:prstGeom>
          <a:noFill/>
        </p:spPr>
        <p:txBody>
          <a:bodyPr wrap="square">
            <a:spAutoFit/>
          </a:bodyPr>
          <a:lstStyle/>
          <a:p>
            <a:pPr algn="just">
              <a:lnSpc>
                <a:spcPct val="120000"/>
              </a:lnSpc>
              <a:spcAft>
                <a:spcPts val="80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lập</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9D90F0FE-644A-19EB-1841-AA52E8B17B61}"/>
              </a:ext>
            </a:extLst>
          </p:cNvPr>
          <p:cNvSpPr txBox="1"/>
          <p:nvPr/>
        </p:nvSpPr>
        <p:spPr>
          <a:xfrm>
            <a:off x="107576" y="6393279"/>
            <a:ext cx="11878236" cy="572593"/>
          </a:xfrm>
          <a:prstGeom prst="rect">
            <a:avLst/>
          </a:prstGeom>
          <a:noFill/>
        </p:spPr>
        <p:txBody>
          <a:bodyPr wrap="square">
            <a:spAutoFit/>
          </a:bodyPr>
          <a:lstStyle/>
          <a:p>
            <a:pPr algn="just">
              <a:lnSpc>
                <a:spcPct val="120000"/>
              </a:lnSpc>
              <a:spcAft>
                <a:spcPts val="800"/>
              </a:spcAft>
            </a:pP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9270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0E676F-7332-FABA-8BD8-C1A85A568F33}"/>
              </a:ext>
            </a:extLst>
          </p:cNvPr>
          <p:cNvSpPr txBox="1"/>
          <p:nvPr/>
        </p:nvSpPr>
        <p:spPr>
          <a:xfrm>
            <a:off x="107576" y="0"/>
            <a:ext cx="11878236" cy="3880165"/>
          </a:xfrm>
          <a:prstGeom prst="rect">
            <a:avLst/>
          </a:prstGeom>
          <a:noFill/>
        </p:spPr>
        <p:txBody>
          <a:bodyPr wrap="square">
            <a:spAutoFit/>
          </a:bodyPr>
          <a:lstStyle/>
          <a:p>
            <a:pPr algn="just">
              <a:lnSpc>
                <a:spcPct val="120000"/>
              </a:lnSpc>
              <a:spcAft>
                <a:spcPts val="800"/>
              </a:spcAft>
            </a:pPr>
            <a:r>
              <a:rPr lang="en-US" sz="2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4:</a:t>
            </a:r>
            <a:r>
              <a:rPr lang="en-US" sz="28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 lẽ bạn đọc nghĩ rằng đó là hai con người kì lạ, nhưng khi gặp họ và trò chuyện, chúng tôi mới thấy mẹ con bà Thảo không kì lạ chút nào, họ chỉ muốn tặng quà một cách vô tư để nhận lại một thứ hạnh phúc tinh thần nào đó mà tôi không thể nào định danh được!</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Xác định thành phần biệt lập có trong câu trên.</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Theo em, </a:t>
            </a:r>
            <a:r>
              <a:rPr lang="en-US" sz="28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 hạnh phúc tinh thần </a:t>
            </a: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 người viết </a:t>
            </a:r>
            <a:r>
              <a:rPr lang="en-US" sz="28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 thể nào định danh được </a:t>
            </a: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là gì?</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26973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CA8DEDC-6C34-7C00-CFC5-122872240CBA}"/>
              </a:ext>
            </a:extLst>
          </p:cNvPr>
          <p:cNvGraphicFramePr>
            <a:graphicFrameLocks noGrp="1"/>
          </p:cNvGraphicFramePr>
          <p:nvPr>
            <p:extLst>
              <p:ext uri="{D42A27DB-BD31-4B8C-83A1-F6EECF244321}">
                <p14:modId xmlns:p14="http://schemas.microsoft.com/office/powerpoint/2010/main" val="3688080016"/>
              </p:ext>
            </p:extLst>
          </p:nvPr>
        </p:nvGraphicFramePr>
        <p:xfrm>
          <a:off x="0" y="0"/>
          <a:ext cx="12192000" cy="6698339"/>
        </p:xfrm>
        <a:graphic>
          <a:graphicData uri="http://schemas.openxmlformats.org/drawingml/2006/table">
            <a:tbl>
              <a:tblPr firstRow="1" firstCol="1" bandRow="1">
                <a:tableStyleId>{5C22544A-7EE6-4342-B048-85BDC9FD1C3A}</a:tableStyleId>
              </a:tblPr>
              <a:tblGrid>
                <a:gridCol w="989489">
                  <a:extLst>
                    <a:ext uri="{9D8B030D-6E8A-4147-A177-3AD203B41FA5}">
                      <a16:colId xmlns:a16="http://schemas.microsoft.com/office/drawing/2014/main" val="2544926695"/>
                    </a:ext>
                  </a:extLst>
                </a:gridCol>
                <a:gridCol w="11202511">
                  <a:extLst>
                    <a:ext uri="{9D8B030D-6E8A-4147-A177-3AD203B41FA5}">
                      <a16:colId xmlns:a16="http://schemas.microsoft.com/office/drawing/2014/main" val="888090223"/>
                    </a:ext>
                  </a:extLst>
                </a:gridCol>
              </a:tblGrid>
              <a:tr h="153378">
                <a:tc rowSpan="2">
                  <a:txBody>
                    <a:bodyPr/>
                    <a:lstStyle/>
                    <a:p>
                      <a:pPr algn="ctr">
                        <a:lnSpc>
                          <a:spcPct val="120000"/>
                        </a:lnSpc>
                        <a:spcAft>
                          <a:spcPts val="800"/>
                        </a:spcAft>
                      </a:pPr>
                      <a:r>
                        <a:rPr lang="en-US" sz="2400" dirty="0">
                          <a:effectLst/>
                          <a:latin typeface="Times New Roman" panose="02020603050405020304" pitchFamily="18" charset="0"/>
                          <a:cs typeface="Times New Roman" panose="02020603050405020304" pitchFamily="18" charset="0"/>
                        </a:rPr>
                        <a:t>1</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232" marR="44232" marT="0" marB="0"/>
                </a:tc>
                <a:tc>
                  <a:txBody>
                    <a:bodyPr/>
                    <a:lstStyle/>
                    <a:p>
                      <a:pPr>
                        <a:lnSpc>
                          <a:spcPct val="120000"/>
                        </a:lnSpc>
                        <a:spcAft>
                          <a:spcPts val="800"/>
                        </a:spcAft>
                      </a:pPr>
                      <a:r>
                        <a:rPr lang="en-US" sz="2400">
                          <a:effectLst/>
                          <a:latin typeface="Times New Roman" panose="02020603050405020304" pitchFamily="18" charset="0"/>
                          <a:cs typeface="Times New Roman" panose="02020603050405020304" pitchFamily="18" charset="0"/>
                        </a:rPr>
                        <a:t>Xác định phương thức biểu đạt chính của đoạn trích.</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44232" marR="44232" marT="0" marB="0"/>
                </a:tc>
                <a:extLst>
                  <a:ext uri="{0D108BD9-81ED-4DB2-BD59-A6C34878D82A}">
                    <a16:rowId xmlns:a16="http://schemas.microsoft.com/office/drawing/2014/main" val="3716234444"/>
                  </a:ext>
                </a:extLst>
              </a:tr>
              <a:tr h="153378">
                <a:tc vMerge="1">
                  <a:txBody>
                    <a:bodyPr/>
                    <a:lstStyle/>
                    <a:p>
                      <a:endParaRPr lang="en-US"/>
                    </a:p>
                  </a:txBody>
                  <a:tcPr/>
                </a:tc>
                <a:tc>
                  <a:txBody>
                    <a:bodyPr/>
                    <a:lstStyle/>
                    <a:p>
                      <a:pPr>
                        <a:lnSpc>
                          <a:spcPct val="120000"/>
                        </a:lnSpc>
                        <a:spcAft>
                          <a:spcPts val="800"/>
                        </a:spcAft>
                      </a:pPr>
                      <a:r>
                        <a:rPr lang="en-US" sz="2400" dirty="0" err="1">
                          <a:effectLst/>
                          <a:latin typeface="Times New Roman" panose="02020603050405020304" pitchFamily="18" charset="0"/>
                          <a:cs typeface="Times New Roman" panose="02020603050405020304" pitchFamily="18" charset="0"/>
                        </a:rPr>
                        <a:t>Phương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thức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biểu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đạt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chính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Tự</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sự</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232" marR="44232" marT="0" marB="0"/>
                </a:tc>
                <a:extLst>
                  <a:ext uri="{0D108BD9-81ED-4DB2-BD59-A6C34878D82A}">
                    <a16:rowId xmlns:a16="http://schemas.microsoft.com/office/drawing/2014/main" val="4267798964"/>
                  </a:ext>
                </a:extLst>
              </a:tr>
              <a:tr h="153378">
                <a:tc rowSpan="2">
                  <a:txBody>
                    <a:bodyPr/>
                    <a:lstStyle/>
                    <a:p>
                      <a:pPr algn="ctr">
                        <a:lnSpc>
                          <a:spcPct val="120000"/>
                        </a:lnSpc>
                        <a:spcAft>
                          <a:spcPts val="800"/>
                        </a:spcAft>
                      </a:pPr>
                      <a:r>
                        <a:rPr lang="en-US" sz="2400">
                          <a:effectLst/>
                          <a:latin typeface="Times New Roman" panose="02020603050405020304" pitchFamily="18" charset="0"/>
                          <a:cs typeface="Times New Roman" panose="02020603050405020304" pitchFamily="18" charset="0"/>
                        </a:rPr>
                        <a:t>2</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44232" marR="44232" marT="0" marB="0"/>
                </a:tc>
                <a:tc>
                  <a:txBody>
                    <a:bodyPr/>
                    <a:lstStyle/>
                    <a:p>
                      <a:pPr algn="just">
                        <a:lnSpc>
                          <a:spcPct val="120000"/>
                        </a:lnSpc>
                        <a:spcAft>
                          <a:spcPts val="800"/>
                        </a:spcAft>
                      </a:pPr>
                      <a:r>
                        <a:rPr lang="en-US" sz="2400" dirty="0" err="1">
                          <a:effectLst/>
                          <a:latin typeface="Times New Roman" panose="02020603050405020304" pitchFamily="18" charset="0"/>
                          <a:cs typeface="Times New Roman" panose="02020603050405020304" pitchFamily="18" charset="0"/>
                        </a:rPr>
                        <a:t>Chỉ</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ra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lời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dẫn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trực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tiếp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được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sử</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dụng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trong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đoạn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trích</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232" marR="44232" marT="0" marB="0"/>
                </a:tc>
                <a:extLst>
                  <a:ext uri="{0D108BD9-81ED-4DB2-BD59-A6C34878D82A}">
                    <a16:rowId xmlns:a16="http://schemas.microsoft.com/office/drawing/2014/main" val="1665733733"/>
                  </a:ext>
                </a:extLst>
              </a:tr>
              <a:tr h="318510">
                <a:tc vMerge="1">
                  <a:txBody>
                    <a:bodyPr/>
                    <a:lstStyle/>
                    <a:p>
                      <a:endParaRPr lang="en-US"/>
                    </a:p>
                  </a:txBody>
                  <a:tcPr/>
                </a:tc>
                <a:tc>
                  <a:txBody>
                    <a:bodyPr/>
                    <a:lstStyle/>
                    <a:p>
                      <a:pPr algn="just">
                        <a:lnSpc>
                          <a:spcPct val="120000"/>
                        </a:lnSpc>
                        <a:spcAft>
                          <a:spcPts val="800"/>
                        </a:spcAft>
                      </a:pPr>
                      <a:r>
                        <a:rPr lang="en-US" sz="2400" dirty="0" err="1">
                          <a:effectLst/>
                          <a:latin typeface="Times New Roman" panose="02020603050405020304" pitchFamily="18" charset="0"/>
                          <a:cs typeface="Times New Roman" panose="02020603050405020304" pitchFamily="18" charset="0"/>
                        </a:rPr>
                        <a:t>Lời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dẫn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trực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tiếp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được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sử</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dụng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trong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đoạn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trích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Cứ</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nghĩ</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bình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thường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bình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thường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với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nhau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bây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giờ</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tôi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chẳng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đang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rất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khỏe</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gì</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232" marR="44232" marT="0" marB="0"/>
                </a:tc>
                <a:extLst>
                  <a:ext uri="{0D108BD9-81ED-4DB2-BD59-A6C34878D82A}">
                    <a16:rowId xmlns:a16="http://schemas.microsoft.com/office/drawing/2014/main" val="3453270504"/>
                  </a:ext>
                </a:extLst>
              </a:tr>
              <a:tr h="1275225">
                <a:tc rowSpan="2">
                  <a:txBody>
                    <a:bodyPr/>
                    <a:lstStyle/>
                    <a:p>
                      <a:pPr algn="ctr">
                        <a:lnSpc>
                          <a:spcPct val="120000"/>
                        </a:lnSpc>
                        <a:spcAft>
                          <a:spcPts val="800"/>
                        </a:spcAft>
                      </a:pPr>
                      <a:r>
                        <a:rPr lang="en-US" sz="2400" dirty="0">
                          <a:effectLst/>
                          <a:latin typeface="Times New Roman" panose="02020603050405020304" pitchFamily="18" charset="0"/>
                          <a:cs typeface="Times New Roman" panose="02020603050405020304" pitchFamily="18" charset="0"/>
                        </a:rPr>
                        <a:t>3</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232" marR="44232" marT="0" marB="0"/>
                </a:tc>
                <a:tc>
                  <a:txBody>
                    <a:bodyPr/>
                    <a:lstStyle/>
                    <a:p>
                      <a:pPr algn="just">
                        <a:lnSpc>
                          <a:spcPct val="120000"/>
                        </a:lnSpc>
                        <a:spcAft>
                          <a:spcPts val="800"/>
                        </a:spcAft>
                      </a:pPr>
                      <a:r>
                        <a:rPr lang="en-US" sz="2400" dirty="0" err="1">
                          <a:effectLst/>
                          <a:latin typeface="Times New Roman" panose="02020603050405020304" pitchFamily="18" charset="0"/>
                          <a:cs typeface="Times New Roman" panose="02020603050405020304" pitchFamily="18" charset="0"/>
                        </a:rPr>
                        <a:t>Nỗi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đau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đớn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ca </a:t>
                      </a:r>
                      <a:r>
                        <a:rPr lang="en-US" sz="2400" dirty="0" err="1">
                          <a:effectLst/>
                          <a:latin typeface="Times New Roman" panose="02020603050405020304" pitchFamily="18" charset="0"/>
                          <a:cs typeface="Times New Roman" panose="02020603050405020304" pitchFamily="18" charset="0"/>
                        </a:rPr>
                        <a:t>đại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phẫu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thuật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đã</a:t>
                      </a:r>
                      <a:r>
                        <a:rPr lang="en-US" sz="2400" dirty="0">
                          <a:effectLst/>
                          <a:latin typeface="Times New Roman" panose="02020603050405020304" pitchFamily="18" charset="0"/>
                          <a:cs typeface="Times New Roman" panose="02020603050405020304" pitchFamily="18" charset="0"/>
                        </a:rPr>
                        <a:t> qua </a:t>
                      </a:r>
                      <a:r>
                        <a:rPr lang="en-US" sz="2400" dirty="0" err="1">
                          <a:effectLst/>
                          <a:latin typeface="Times New Roman" panose="02020603050405020304" pitchFamily="18" charset="0"/>
                          <a:cs typeface="Times New Roman" panose="02020603050405020304" pitchFamily="18" charset="0"/>
                        </a:rPr>
                        <a:t>đi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giờ</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đây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trên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bụng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hai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mẹ</a:t>
                      </a:r>
                      <a:r>
                        <a:rPr lang="en-US" sz="2400" dirty="0">
                          <a:effectLst/>
                          <a:latin typeface="Times New Roman" panose="02020603050405020304" pitchFamily="18" charset="0"/>
                          <a:cs typeface="Times New Roman" panose="02020603050405020304" pitchFamily="18" charset="0"/>
                        </a:rPr>
                        <a:t> con </a:t>
                      </a:r>
                      <a:r>
                        <a:rPr lang="en-US" sz="2400" dirty="0" err="1">
                          <a:effectLst/>
                          <a:latin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hai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sẹo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dài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như</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chứng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nhân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quyết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định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rất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đỗi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lạ</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lùng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việc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sẵn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sàng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không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băn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khoăn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một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phần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thân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thể</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mình</a:t>
                      </a:r>
                      <a:r>
                        <a:rPr lang="en-US" sz="2400" dirty="0">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400" dirty="0">
                          <a:effectLst/>
                          <a:latin typeface="Times New Roman" panose="02020603050405020304" pitchFamily="18" charset="0"/>
                          <a:cs typeface="Times New Roman" panose="02020603050405020304" pitchFamily="18" charset="0"/>
                        </a:rPr>
                        <a:t>a. </a:t>
                      </a:r>
                      <a:r>
                        <a:rPr lang="en-US" sz="2400" dirty="0" err="1">
                          <a:effectLst/>
                          <a:latin typeface="Times New Roman" panose="02020603050405020304" pitchFamily="18" charset="0"/>
                          <a:cs typeface="Times New Roman" panose="02020603050405020304" pitchFamily="18" charset="0"/>
                        </a:rPr>
                        <a:t>Xét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mặt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cấu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trúc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câu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trên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thuộc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kiểu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câu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gì</a:t>
                      </a:r>
                      <a:r>
                        <a:rPr lang="en-US" sz="2400" dirty="0">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400" dirty="0">
                          <a:effectLst/>
                          <a:latin typeface="Times New Roman" panose="02020603050405020304" pitchFamily="18" charset="0"/>
                          <a:cs typeface="Times New Roman" panose="02020603050405020304" pitchFamily="18" charset="0"/>
                        </a:rPr>
                        <a:t>b. </a:t>
                      </a:r>
                      <a:r>
                        <a:rPr lang="en-US" sz="2400" dirty="0" err="1">
                          <a:effectLst/>
                          <a:latin typeface="Times New Roman" panose="02020603050405020304" pitchFamily="18" charset="0"/>
                          <a:cs typeface="Times New Roman" panose="02020603050405020304" pitchFamily="18" charset="0"/>
                        </a:rPr>
                        <a:t>Xác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định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nêu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tác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dụng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phép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từ</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được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sử</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dụng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trong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câu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trên</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232" marR="44232" marT="0" marB="0"/>
                </a:tc>
                <a:extLst>
                  <a:ext uri="{0D108BD9-81ED-4DB2-BD59-A6C34878D82A}">
                    <a16:rowId xmlns:a16="http://schemas.microsoft.com/office/drawing/2014/main" val="1649533123"/>
                  </a:ext>
                </a:extLst>
              </a:tr>
              <a:tr h="2297469">
                <a:tc vMerge="1">
                  <a:txBody>
                    <a:bodyPr/>
                    <a:lstStyle/>
                    <a:p>
                      <a:endParaRPr lang="en-US"/>
                    </a:p>
                  </a:txBody>
                  <a:tcPr/>
                </a:tc>
                <a:tc>
                  <a:txBody>
                    <a:bodyPr/>
                    <a:lstStyle/>
                    <a:p>
                      <a:pPr algn="just">
                        <a:lnSpc>
                          <a:spcPct val="120000"/>
                        </a:lnSpc>
                        <a:spcAft>
                          <a:spcPts val="80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232" marR="44232" marT="0" marB="0"/>
                </a:tc>
                <a:extLst>
                  <a:ext uri="{0D108BD9-81ED-4DB2-BD59-A6C34878D82A}">
                    <a16:rowId xmlns:a16="http://schemas.microsoft.com/office/drawing/2014/main" val="3753269146"/>
                  </a:ext>
                </a:extLst>
              </a:tr>
            </a:tbl>
          </a:graphicData>
        </a:graphic>
      </p:graphicFrame>
    </p:spTree>
    <p:extLst>
      <p:ext uri="{BB962C8B-B14F-4D97-AF65-F5344CB8AC3E}">
        <p14:creationId xmlns:p14="http://schemas.microsoft.com/office/powerpoint/2010/main" val="20372164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CA8DEDC-6C34-7C00-CFC5-122872240CBA}"/>
              </a:ext>
            </a:extLst>
          </p:cNvPr>
          <p:cNvGraphicFramePr>
            <a:graphicFrameLocks noGrp="1"/>
          </p:cNvGraphicFramePr>
          <p:nvPr>
            <p:extLst>
              <p:ext uri="{D42A27DB-BD31-4B8C-83A1-F6EECF244321}">
                <p14:modId xmlns:p14="http://schemas.microsoft.com/office/powerpoint/2010/main" val="1573497302"/>
              </p:ext>
            </p:extLst>
          </p:nvPr>
        </p:nvGraphicFramePr>
        <p:xfrm>
          <a:off x="0" y="0"/>
          <a:ext cx="12192000" cy="6778943"/>
        </p:xfrm>
        <a:graphic>
          <a:graphicData uri="http://schemas.openxmlformats.org/drawingml/2006/table">
            <a:tbl>
              <a:tblPr firstRow="1" firstCol="1" bandRow="1">
                <a:tableStyleId>{5C22544A-7EE6-4342-B048-85BDC9FD1C3A}</a:tableStyleId>
              </a:tblPr>
              <a:tblGrid>
                <a:gridCol w="989489">
                  <a:extLst>
                    <a:ext uri="{9D8B030D-6E8A-4147-A177-3AD203B41FA5}">
                      <a16:colId xmlns:a16="http://schemas.microsoft.com/office/drawing/2014/main" val="2544926695"/>
                    </a:ext>
                  </a:extLst>
                </a:gridCol>
                <a:gridCol w="11202511">
                  <a:extLst>
                    <a:ext uri="{9D8B030D-6E8A-4147-A177-3AD203B41FA5}">
                      <a16:colId xmlns:a16="http://schemas.microsoft.com/office/drawing/2014/main" val="888090223"/>
                    </a:ext>
                  </a:extLst>
                </a:gridCol>
              </a:tblGrid>
              <a:tr h="1275225">
                <a:tc rowSpan="2">
                  <a:txBody>
                    <a:bodyPr/>
                    <a:lstStyle/>
                    <a:p>
                      <a:pPr algn="ctr">
                        <a:lnSpc>
                          <a:spcPct val="120000"/>
                        </a:lnSpc>
                        <a:spcAft>
                          <a:spcPts val="800"/>
                        </a:spcAft>
                      </a:pPr>
                      <a:r>
                        <a:rPr lang="en-US" sz="2400" dirty="0">
                          <a:effectLst/>
                          <a:latin typeface="Times New Roman" panose="02020603050405020304" pitchFamily="18" charset="0"/>
                          <a:cs typeface="Times New Roman" panose="02020603050405020304" pitchFamily="18" charset="0"/>
                        </a:rPr>
                        <a:t>3</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232" marR="44232" marT="0" marB="0"/>
                </a:tc>
                <a:tc>
                  <a:txBody>
                    <a:bodyPr/>
                    <a:lstStyle/>
                    <a:p>
                      <a:pPr algn="just">
                        <a:lnSpc>
                          <a:spcPct val="120000"/>
                        </a:lnSpc>
                        <a:spcAft>
                          <a:spcPts val="800"/>
                        </a:spcAft>
                      </a:pPr>
                      <a:r>
                        <a:rPr lang="en-US" sz="2400" dirty="0" err="1">
                          <a:effectLst/>
                          <a:latin typeface="Times New Roman" panose="02020603050405020304" pitchFamily="18" charset="0"/>
                          <a:cs typeface="Times New Roman" panose="02020603050405020304" pitchFamily="18" charset="0"/>
                        </a:rPr>
                        <a:t>Nỗi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đau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đớn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ca </a:t>
                      </a:r>
                      <a:r>
                        <a:rPr lang="en-US" sz="2400" dirty="0" err="1">
                          <a:effectLst/>
                          <a:latin typeface="Times New Roman" panose="02020603050405020304" pitchFamily="18" charset="0"/>
                          <a:cs typeface="Times New Roman" panose="02020603050405020304" pitchFamily="18" charset="0"/>
                        </a:rPr>
                        <a:t>đại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phẫu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thuật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đã</a:t>
                      </a:r>
                      <a:r>
                        <a:rPr lang="en-US" sz="2400" dirty="0">
                          <a:effectLst/>
                          <a:latin typeface="Times New Roman" panose="02020603050405020304" pitchFamily="18" charset="0"/>
                          <a:cs typeface="Times New Roman" panose="02020603050405020304" pitchFamily="18" charset="0"/>
                        </a:rPr>
                        <a:t> qua </a:t>
                      </a:r>
                      <a:r>
                        <a:rPr lang="en-US" sz="2400" dirty="0" err="1">
                          <a:effectLst/>
                          <a:latin typeface="Times New Roman" panose="02020603050405020304" pitchFamily="18" charset="0"/>
                          <a:cs typeface="Times New Roman" panose="02020603050405020304" pitchFamily="18" charset="0"/>
                        </a:rPr>
                        <a:t>đi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giờ</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đây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trên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bụng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hai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mẹ</a:t>
                      </a:r>
                      <a:r>
                        <a:rPr lang="en-US" sz="2400" dirty="0">
                          <a:effectLst/>
                          <a:latin typeface="Times New Roman" panose="02020603050405020304" pitchFamily="18" charset="0"/>
                          <a:cs typeface="Times New Roman" panose="02020603050405020304" pitchFamily="18" charset="0"/>
                        </a:rPr>
                        <a:t> con </a:t>
                      </a:r>
                      <a:r>
                        <a:rPr lang="en-US" sz="2400" dirty="0" err="1">
                          <a:effectLst/>
                          <a:latin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hai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sẹo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dài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như</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chứng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nhân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quyết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định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rất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đỗi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lạ</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lùng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việc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sẵn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sàng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không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băn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khoăn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một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phần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thân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thể</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mình</a:t>
                      </a:r>
                      <a:r>
                        <a:rPr lang="en-US" sz="2400" dirty="0">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400" dirty="0">
                          <a:effectLst/>
                          <a:latin typeface="Times New Roman" panose="02020603050405020304" pitchFamily="18" charset="0"/>
                          <a:cs typeface="Times New Roman" panose="02020603050405020304" pitchFamily="18" charset="0"/>
                        </a:rPr>
                        <a:t>a. </a:t>
                      </a:r>
                      <a:r>
                        <a:rPr lang="en-US" sz="2400" dirty="0" err="1">
                          <a:effectLst/>
                          <a:latin typeface="Times New Roman" panose="02020603050405020304" pitchFamily="18" charset="0"/>
                          <a:cs typeface="Times New Roman" panose="02020603050405020304" pitchFamily="18" charset="0"/>
                        </a:rPr>
                        <a:t>Xét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mặt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cấu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trúc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câu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trên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thuộc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kiểu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câu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gì</a:t>
                      </a:r>
                      <a:r>
                        <a:rPr lang="en-US" sz="2400" dirty="0">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400" dirty="0">
                          <a:effectLst/>
                          <a:latin typeface="Times New Roman" panose="02020603050405020304" pitchFamily="18" charset="0"/>
                          <a:cs typeface="Times New Roman" panose="02020603050405020304" pitchFamily="18" charset="0"/>
                        </a:rPr>
                        <a:t>b. </a:t>
                      </a:r>
                      <a:r>
                        <a:rPr lang="en-US" sz="2400" dirty="0" err="1">
                          <a:effectLst/>
                          <a:latin typeface="Times New Roman" panose="02020603050405020304" pitchFamily="18" charset="0"/>
                          <a:cs typeface="Times New Roman" panose="02020603050405020304" pitchFamily="18" charset="0"/>
                        </a:rPr>
                        <a:t>Xác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định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nêu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tác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dụng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phép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từ</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được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sử</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dụng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trong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câu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trên</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232" marR="44232" marT="0" marB="0"/>
                </a:tc>
                <a:extLst>
                  <a:ext uri="{0D108BD9-81ED-4DB2-BD59-A6C34878D82A}">
                    <a16:rowId xmlns:a16="http://schemas.microsoft.com/office/drawing/2014/main" val="1649533123"/>
                  </a:ext>
                </a:extLst>
              </a:tr>
              <a:tr h="2297469">
                <a:tc vMerge="1">
                  <a:txBody>
                    <a:bodyPr/>
                    <a:lstStyle/>
                    <a:p>
                      <a:endParaRPr lang="en-US"/>
                    </a:p>
                  </a:txBody>
                  <a:tcPr/>
                </a:tc>
                <a:tc>
                  <a:txBody>
                    <a:bodyPr/>
                    <a:lstStyle/>
                    <a:p>
                      <a:pPr algn="just">
                        <a:lnSpc>
                          <a:spcPct val="120000"/>
                        </a:lnSpc>
                        <a:spcAft>
                          <a:spcPts val="800"/>
                        </a:spcAft>
                      </a:pPr>
                      <a:r>
                        <a:rPr lang="en-US" sz="2400" dirty="0">
                          <a:effectLst/>
                          <a:latin typeface="Times New Roman" panose="02020603050405020304" pitchFamily="18" charset="0"/>
                          <a:cs typeface="Times New Roman" panose="02020603050405020304" pitchFamily="18" charset="0"/>
                        </a:rPr>
                        <a:t>a. </a:t>
                      </a:r>
                      <a:r>
                        <a:rPr lang="en-US" sz="2400" dirty="0" err="1">
                          <a:effectLst/>
                          <a:latin typeface="Times New Roman" panose="02020603050405020304" pitchFamily="18" charset="0"/>
                          <a:cs typeface="Times New Roman" panose="02020603050405020304" pitchFamily="18" charset="0"/>
                        </a:rPr>
                        <a:t>Câu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ghép</a:t>
                      </a:r>
                      <a:endParaRPr lang="en-US" sz="2400" dirty="0">
                        <a:effectLst/>
                        <a:latin typeface="Times New Roman" panose="02020603050405020304" pitchFamily="18" charset="0"/>
                        <a:cs typeface="Times New Roman" panose="02020603050405020304" pitchFamily="18" charset="0"/>
                      </a:endParaRPr>
                    </a:p>
                    <a:p>
                      <a:pPr algn="just">
                        <a:lnSpc>
                          <a:spcPct val="120000"/>
                        </a:lnSpc>
                        <a:spcAft>
                          <a:spcPts val="800"/>
                        </a:spcAft>
                      </a:pPr>
                      <a:r>
                        <a:rPr lang="en-US" sz="2400" dirty="0">
                          <a:effectLst/>
                          <a:latin typeface="Times New Roman" panose="02020603050405020304" pitchFamily="18" charset="0"/>
                          <a:cs typeface="Times New Roman" panose="02020603050405020304" pitchFamily="18" charset="0"/>
                        </a:rPr>
                        <a:t>b. </a:t>
                      </a:r>
                      <a:r>
                        <a:rPr lang="en-US" sz="2400" dirty="0" err="1">
                          <a:effectLst/>
                          <a:latin typeface="Times New Roman" panose="02020603050405020304" pitchFamily="18" charset="0"/>
                          <a:cs typeface="Times New Roman" panose="02020603050405020304" pitchFamily="18" charset="0"/>
                        </a:rPr>
                        <a:t>Biện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pháp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từ</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được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sử</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dụng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trong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câu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văn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trên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biện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pháp</a:t>
                      </a:r>
                      <a:r>
                        <a:rPr lang="en-US" sz="2400" dirty="0">
                          <a:effectLst/>
                          <a:latin typeface="Times New Roman" panose="02020603050405020304" pitchFamily="18" charset="0"/>
                          <a:cs typeface="Times New Roman" panose="02020603050405020304" pitchFamily="18" charset="0"/>
                        </a:rPr>
                        <a:t> so </a:t>
                      </a:r>
                      <a:r>
                        <a:rPr lang="en-US" sz="2400" dirty="0" err="1">
                          <a:effectLst/>
                          <a:latin typeface="Times New Roman" panose="02020603050405020304" pitchFamily="18" charset="0"/>
                          <a:cs typeface="Times New Roman" panose="02020603050405020304" pitchFamily="18" charset="0"/>
                        </a:rPr>
                        <a:t>sánh</a:t>
                      </a:r>
                      <a:r>
                        <a:rPr lang="en-US" sz="2400" dirty="0">
                          <a:effectLst/>
                          <a:latin typeface="Times New Roman" panose="02020603050405020304" pitchFamily="18" charset="0"/>
                          <a:cs typeface="Times New Roman" panose="02020603050405020304" pitchFamily="18" charset="0"/>
                        </a:rPr>
                        <a:t>. Hai </a:t>
                      </a:r>
                      <a:r>
                        <a:rPr lang="en-US" sz="2400" dirty="0" err="1">
                          <a:effectLst/>
                          <a:latin typeface="Times New Roman" panose="02020603050405020304" pitchFamily="18" charset="0"/>
                          <a:cs typeface="Times New Roman" panose="02020603050405020304" pitchFamily="18" charset="0"/>
                        </a:rPr>
                        <a:t>vết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sẹo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dài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trên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bụng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hai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mẹ</a:t>
                      </a:r>
                      <a:r>
                        <a:rPr lang="en-US" sz="2400" dirty="0">
                          <a:effectLst/>
                          <a:latin typeface="Times New Roman" panose="02020603050405020304" pitchFamily="18" charset="0"/>
                          <a:cs typeface="Times New Roman" panose="02020603050405020304" pitchFamily="18" charset="0"/>
                        </a:rPr>
                        <a:t> con (</a:t>
                      </a:r>
                      <a:r>
                        <a:rPr lang="en-US" sz="2400" dirty="0" err="1">
                          <a:effectLst/>
                          <a:latin typeface="Times New Roman" panose="02020603050405020304" pitchFamily="18" charset="0"/>
                          <a:cs typeface="Times New Roman" panose="02020603050405020304" pitchFamily="18" charset="0"/>
                        </a:rPr>
                        <a:t>bà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Thảo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Hòa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được</a:t>
                      </a:r>
                      <a:r>
                        <a:rPr lang="en-US" sz="2400" dirty="0">
                          <a:effectLst/>
                          <a:latin typeface="Times New Roman" panose="02020603050405020304" pitchFamily="18" charset="0"/>
                          <a:cs typeface="Times New Roman" panose="02020603050405020304" pitchFamily="18" charset="0"/>
                        </a:rPr>
                        <a:t> so </a:t>
                      </a:r>
                      <a:r>
                        <a:rPr lang="en-US" sz="2400" dirty="0" err="1">
                          <a:effectLst/>
                          <a:latin typeface="Times New Roman" panose="02020603050405020304" pitchFamily="18" charset="0"/>
                          <a:cs typeface="Times New Roman" panose="02020603050405020304" pitchFamily="18" charset="0"/>
                        </a:rPr>
                        <a:t>sánh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như</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chứng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nhân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quyết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định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rất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đỗi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lạ</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lùng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việc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sẵn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sàng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không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băn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khoăn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một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phần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thân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thể</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mình</a:t>
                      </a:r>
                      <a:r>
                        <a:rPr lang="en-US" sz="2400" dirty="0">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Tác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dụng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biện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pháp</a:t>
                      </a:r>
                      <a:r>
                        <a:rPr lang="en-US" sz="2400" dirty="0">
                          <a:effectLst/>
                          <a:latin typeface="Times New Roman" panose="02020603050405020304" pitchFamily="18" charset="0"/>
                          <a:cs typeface="Times New Roman" panose="02020603050405020304" pitchFamily="18" charset="0"/>
                        </a:rPr>
                        <a:t> so </a:t>
                      </a:r>
                      <a:r>
                        <a:rPr lang="en-US" sz="2400" dirty="0" err="1">
                          <a:effectLst/>
                          <a:latin typeface="Times New Roman" panose="02020603050405020304" pitchFamily="18" charset="0"/>
                          <a:cs typeface="Times New Roman" panose="02020603050405020304" pitchFamily="18" charset="0"/>
                        </a:rPr>
                        <a:t>sánh</a:t>
                      </a:r>
                      <a:r>
                        <a:rPr lang="en-US" sz="2400" dirty="0">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Khẳng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định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giá</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trị</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những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thương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hai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mẹ</a:t>
                      </a:r>
                      <a:r>
                        <a:rPr lang="en-US" sz="2400" dirty="0">
                          <a:effectLst/>
                          <a:latin typeface="Times New Roman" panose="02020603050405020304" pitchFamily="18" charset="0"/>
                          <a:cs typeface="Times New Roman" panose="02020603050405020304" pitchFamily="18" charset="0"/>
                        </a:rPr>
                        <a:t> con </a:t>
                      </a:r>
                      <a:r>
                        <a:rPr lang="en-US" sz="2400" dirty="0" err="1">
                          <a:effectLst/>
                          <a:latin typeface="Times New Roman" panose="02020603050405020304" pitchFamily="18" charset="0"/>
                          <a:cs typeface="Times New Roman" panose="02020603050405020304" pitchFamily="18" charset="0"/>
                        </a:rPr>
                        <a:t>phải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chịu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đựng</a:t>
                      </a:r>
                      <a:r>
                        <a:rPr lang="en-US" sz="2400" dirty="0">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400" dirty="0">
                          <a:effectLst/>
                          <a:latin typeface="Times New Roman" panose="02020603050405020304" pitchFamily="18" charset="0"/>
                          <a:cs typeface="Times New Roman" panose="02020603050405020304" pitchFamily="18" charset="0"/>
                        </a:rPr>
                        <a:t>+ Hai </a:t>
                      </a:r>
                      <a:r>
                        <a:rPr lang="en-US" sz="2400" dirty="0" err="1">
                          <a:effectLst/>
                          <a:latin typeface="Times New Roman" panose="02020603050405020304" pitchFamily="18" charset="0"/>
                          <a:cs typeface="Times New Roman" panose="02020603050405020304" pitchFamily="18" charset="0"/>
                        </a:rPr>
                        <a:t>vết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sẹo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ấy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bằng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chứng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sáng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rõ</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nhất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tinh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thần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làm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việc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thiện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sẵn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sàng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một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phần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thân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thể</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mình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không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cần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đáp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lại</a:t>
                      </a:r>
                      <a:r>
                        <a:rPr lang="en-US" sz="2400" dirty="0">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Khẳng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định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tinh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thần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hiến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dâng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biết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sống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vì</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khác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hai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mẹ</a:t>
                      </a:r>
                      <a:r>
                        <a:rPr lang="en-US" sz="2400" dirty="0">
                          <a:effectLst/>
                          <a:latin typeface="Times New Roman" panose="02020603050405020304" pitchFamily="18" charset="0"/>
                          <a:cs typeface="Times New Roman" panose="02020603050405020304" pitchFamily="18" charset="0"/>
                        </a:rPr>
                        <a:t> con.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232" marR="44232" marT="0" marB="0"/>
                </a:tc>
                <a:extLst>
                  <a:ext uri="{0D108BD9-81ED-4DB2-BD59-A6C34878D82A}">
                    <a16:rowId xmlns:a16="http://schemas.microsoft.com/office/drawing/2014/main" val="3753269146"/>
                  </a:ext>
                </a:extLst>
              </a:tr>
            </a:tbl>
          </a:graphicData>
        </a:graphic>
      </p:graphicFrame>
    </p:spTree>
    <p:extLst>
      <p:ext uri="{BB962C8B-B14F-4D97-AF65-F5344CB8AC3E}">
        <p14:creationId xmlns:p14="http://schemas.microsoft.com/office/powerpoint/2010/main" val="24188751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CA8DEDC-6C34-7C00-CFC5-122872240CBA}"/>
              </a:ext>
            </a:extLst>
          </p:cNvPr>
          <p:cNvGraphicFramePr>
            <a:graphicFrameLocks noGrp="1"/>
          </p:cNvGraphicFramePr>
          <p:nvPr>
            <p:extLst>
              <p:ext uri="{D42A27DB-BD31-4B8C-83A1-F6EECF244321}">
                <p14:modId xmlns:p14="http://schemas.microsoft.com/office/powerpoint/2010/main" val="1809530760"/>
              </p:ext>
            </p:extLst>
          </p:nvPr>
        </p:nvGraphicFramePr>
        <p:xfrm>
          <a:off x="0" y="0"/>
          <a:ext cx="12192000" cy="5795240"/>
        </p:xfrm>
        <a:graphic>
          <a:graphicData uri="http://schemas.openxmlformats.org/drawingml/2006/table">
            <a:tbl>
              <a:tblPr firstRow="1" firstCol="1" bandRow="1">
                <a:tableStyleId>{5C22544A-7EE6-4342-B048-85BDC9FD1C3A}</a:tableStyleId>
              </a:tblPr>
              <a:tblGrid>
                <a:gridCol w="989489">
                  <a:extLst>
                    <a:ext uri="{9D8B030D-6E8A-4147-A177-3AD203B41FA5}">
                      <a16:colId xmlns:a16="http://schemas.microsoft.com/office/drawing/2014/main" val="2544926695"/>
                    </a:ext>
                  </a:extLst>
                </a:gridCol>
                <a:gridCol w="11202511">
                  <a:extLst>
                    <a:ext uri="{9D8B030D-6E8A-4147-A177-3AD203B41FA5}">
                      <a16:colId xmlns:a16="http://schemas.microsoft.com/office/drawing/2014/main" val="888090223"/>
                    </a:ext>
                  </a:extLst>
                </a:gridCol>
              </a:tblGrid>
              <a:tr h="1275225">
                <a:tc rowSpan="2">
                  <a:txBody>
                    <a:bodyPr/>
                    <a:lstStyle/>
                    <a:p>
                      <a:pPr algn="ctr">
                        <a:lnSpc>
                          <a:spcPct val="120000"/>
                        </a:lnSpc>
                        <a:spcAft>
                          <a:spcPts val="800"/>
                        </a:spcAft>
                      </a:pPr>
                      <a:r>
                        <a:rPr lang="en-US" sz="26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4</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0000"/>
                        </a:lnSpc>
                        <a:spcAft>
                          <a:spcPts val="800"/>
                        </a:spcAft>
                      </a:pPr>
                      <a:r>
                        <a:rPr lang="en-US" sz="2600" b="1"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 lẽ bạn đọc nghĩ rằng đó là hai con người kì lạ, nhưng khi gặp họ và trò chuyện, chúng tôi mới thấy mẹ con bà Thảo không kì lạ chút nào, họ chỉ muốn tặng quà một cách vô tư để nhận lại một thứ hạnh phúc tinh thần nào đó mà tôi không thể nào định danh được!</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6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Xác định thành phần biệt lập có trong câu trên.</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6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Theo em, </a:t>
                      </a:r>
                      <a:r>
                        <a:rPr lang="en-US" sz="2600" b="1"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 hạnh phúc tinh thần </a:t>
                      </a:r>
                      <a:r>
                        <a:rPr lang="en-US" sz="26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 người viết </a:t>
                      </a:r>
                      <a:r>
                        <a:rPr lang="en-US" sz="2600" b="1"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 thể nào định danh được </a:t>
                      </a:r>
                      <a:r>
                        <a:rPr lang="en-US" sz="26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là gì?</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49533123"/>
                  </a:ext>
                </a:extLst>
              </a:tr>
              <a:tr h="2297469">
                <a:tc vMerge="1">
                  <a:txBody>
                    <a:bodyPr/>
                    <a:lstStyle/>
                    <a:p>
                      <a:endParaRPr lang="en-US"/>
                    </a:p>
                  </a:txBody>
                  <a:tcPr/>
                </a:tc>
                <a:tc>
                  <a:txBody>
                    <a:bodyPr/>
                    <a:lstStyle/>
                    <a:p>
                      <a:pPr algn="just">
                        <a:lnSpc>
                          <a:spcPct val="120000"/>
                        </a:lnSpc>
                        <a:spcAft>
                          <a:spcPts val="800"/>
                        </a:spcAft>
                      </a:pP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lập</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lẽ</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lập</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thái</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a:t>
                      </a:r>
                      <a:r>
                        <a:rPr lang="en-US" sz="26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a:t>
                      </a:r>
                      <a:r>
                        <a:rPr lang="en-US" sz="2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hạnh</a:t>
                      </a:r>
                      <a:r>
                        <a:rPr lang="en-US" sz="2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phúc</a:t>
                      </a:r>
                      <a:r>
                        <a:rPr lang="en-US" sz="2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tinh</a:t>
                      </a:r>
                      <a:r>
                        <a:rPr lang="en-US" sz="2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thần</a:t>
                      </a:r>
                      <a:r>
                        <a:rPr lang="en-US" sz="2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danh</a:t>
                      </a:r>
                      <a:r>
                        <a:rPr lang="en-US" sz="2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niềm</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hạnh</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phúc</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tinh</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thần</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sẻ</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chia,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phận</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bất</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hạnh</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đời</a:t>
                      </a:r>
                      <a:r>
                        <a:rPr lang="en-US"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53269146"/>
                  </a:ext>
                </a:extLst>
              </a:tr>
            </a:tbl>
          </a:graphicData>
        </a:graphic>
      </p:graphicFrame>
    </p:spTree>
    <p:extLst>
      <p:ext uri="{BB962C8B-B14F-4D97-AF65-F5344CB8AC3E}">
        <p14:creationId xmlns:p14="http://schemas.microsoft.com/office/powerpoint/2010/main" val="2589149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842B3C5-A64B-1DA2-4F0D-06C0088B4DA5}"/>
              </a:ext>
            </a:extLst>
          </p:cNvPr>
          <p:cNvSpPr txBox="1"/>
          <p:nvPr/>
        </p:nvSpPr>
        <p:spPr>
          <a:xfrm>
            <a:off x="0" y="-37590"/>
            <a:ext cx="12192000" cy="6933180"/>
          </a:xfrm>
          <a:prstGeom prst="rect">
            <a:avLst/>
          </a:prstGeom>
          <a:noFill/>
        </p:spPr>
        <p:txBody>
          <a:bodyPr wrap="square">
            <a:spAutoFit/>
          </a:bodyPr>
          <a:lstStyle/>
          <a:p>
            <a:pPr algn="just">
              <a:lnSpc>
                <a:spcPct val="120000"/>
              </a:lnSpc>
              <a:spcAft>
                <a:spcPts val="800"/>
              </a:spcAft>
            </a:pP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khiêm</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tốn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thường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hay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kém</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còn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phấn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đấu</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thêm</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trau</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dồi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thêm</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trao</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đổi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thêm</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nữa</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khiêm</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tốn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bao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giờ</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chịu</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chấp</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hoàn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cảnh</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lúc</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tầm</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thường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đáng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kể</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luôn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luôn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tìm</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thêm</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nữa</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sao</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khiêm</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tốn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đời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đấu</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tranh</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bất</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tài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nghệ</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tuy</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thật</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giọt</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bé</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nhỏ</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giữa</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đại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dương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bao la.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đem</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so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sánh</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mọi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dù</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tài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đâu</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luôn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luôn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thêm</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mãi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mãi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Tóm</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khiêm</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tốn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hoàn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toàn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cao</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trò</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ca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tụng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bao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giờ</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chấp</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chịu</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thua</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mặc</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mọi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Khiêm</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tốn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thiếu</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ai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muốn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đường</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đời</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20000"/>
              </a:lnSpc>
              <a:spcAft>
                <a:spcPts val="800"/>
              </a:spcAft>
            </a:pPr>
            <a:r>
              <a:rPr lang="en-US" sz="2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5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en-US" sz="2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Tinh</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hoa</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xử</a:t>
            </a:r>
            <a:r>
              <a:rPr lang="en-US"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Lâm</a:t>
            </a:r>
            <a:r>
              <a:rPr lang="en-US" sz="2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US" sz="2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Đường</a:t>
            </a:r>
            <a:r>
              <a:rPr lang="en-US" sz="2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US" sz="2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7, </a:t>
            </a:r>
            <a:r>
              <a:rPr lang="en-US" sz="25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 NXB Giáo </a:t>
            </a:r>
            <a:r>
              <a:rPr lang="en-US" sz="25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dục</a:t>
            </a:r>
            <a:r>
              <a:rPr lang="en-US" sz="2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2015)</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91914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842B3C5-A64B-1DA2-4F0D-06C0088B4DA5}"/>
              </a:ext>
            </a:extLst>
          </p:cNvPr>
          <p:cNvSpPr txBox="1"/>
          <p:nvPr/>
        </p:nvSpPr>
        <p:spPr>
          <a:xfrm>
            <a:off x="0" y="195492"/>
            <a:ext cx="12192000" cy="2103909"/>
          </a:xfrm>
          <a:prstGeom prst="rect">
            <a:avLst/>
          </a:prstGeom>
          <a:noFill/>
        </p:spPr>
        <p:txBody>
          <a:bodyPr wrap="square">
            <a:spAutoFit/>
          </a:bodyPr>
          <a:lstStyle/>
          <a:p>
            <a:pPr algn="just">
              <a:lnSpc>
                <a:spcPct val="120000"/>
              </a:lnSpc>
              <a:spcAft>
                <a:spcPts val="800"/>
              </a:spcAft>
            </a:pPr>
            <a:r>
              <a:rPr lang="vi-VN" sz="25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1.Xác định phương thức biểu đạt chính được sử dụng trong văn bản trên. </a:t>
            </a:r>
          </a:p>
          <a:p>
            <a:pPr algn="just">
              <a:lnSpc>
                <a:spcPct val="120000"/>
              </a:lnSpc>
              <a:spcAft>
                <a:spcPts val="800"/>
              </a:spcAft>
            </a:pPr>
            <a:r>
              <a:rPr lang="vi-VN" sz="25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Chỉ ra và nêu tác dụng của biện pháp nghệ thuật được sử dụng trong đoạn văn thứ nhất? </a:t>
            </a:r>
          </a:p>
          <a:p>
            <a:pPr algn="just">
              <a:lnSpc>
                <a:spcPct val="120000"/>
              </a:lnSpc>
              <a:spcAft>
                <a:spcPts val="800"/>
              </a:spcAft>
            </a:pPr>
            <a:r>
              <a:rPr lang="vi-VN" sz="25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Anh/chị hiểu như thế nào về ý kiến sau: “Tài nghệ của mỗi cá nhân tuy là quan trọng, nhưng thật ra chỉ là những giọt nước bé nhỏ giữa đại dương bao la”. </a:t>
            </a:r>
            <a:endParaRPr lang="vi-VN" sz="25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89501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842B3C5-A64B-1DA2-4F0D-06C0088B4DA5}"/>
              </a:ext>
            </a:extLst>
          </p:cNvPr>
          <p:cNvSpPr txBox="1"/>
          <p:nvPr/>
        </p:nvSpPr>
        <p:spPr>
          <a:xfrm>
            <a:off x="0" y="-37590"/>
            <a:ext cx="12192000" cy="6766468"/>
          </a:xfrm>
          <a:prstGeom prst="rect">
            <a:avLst/>
          </a:prstGeom>
          <a:noFill/>
        </p:spPr>
        <p:txBody>
          <a:bodyPr wrap="square">
            <a:spAutoFit/>
          </a:bodyPr>
          <a:lstStyle/>
          <a:p>
            <a:pPr algn="just">
              <a:lnSpc>
                <a:spcPct val="120000"/>
              </a:lnSpc>
              <a:spcAft>
                <a:spcPts val="800"/>
              </a:spcAft>
            </a:pPr>
            <a:r>
              <a:rPr lang="vi-VN" sz="22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 5:Đọc đoạn trích sau và thực hiện các yêu cầu bên dưới:</a:t>
            </a:r>
          </a:p>
          <a:p>
            <a:pPr algn="just">
              <a:lnSpc>
                <a:spcPct val="120000"/>
              </a:lnSpc>
              <a:spcAft>
                <a:spcPts val="800"/>
              </a:spcAft>
            </a:pPr>
            <a:r>
              <a:rPr lang="vi-VN"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Lãng phí thời gian là mất tuyệt đối. Thời gian là một dòng chảy thẳng, không bao giờ dừng lại và cũng không bao giờ quay lại. Mọi cơ hội, nếu bỏ qua là mất. Tuổi trẻ mà không làm được gì cho đời, cho bản thân thì nó vẫn xồng xộc đến tuổi già. Thời gian là một dòng chảy đều đặn, lạnh lùng, chẳng bao giờ chờ đợi sự chậm trễ. Hãy quý trọng thời gian, nhất là trong thời đại trí tuệ này; nền kinh tế tri thức đã và đang làm cho thời gian trở nên vô giá. Chưa đầy một giờ, công nghệ Nhật Bản đã có thể sản xuất một tấm thép, con tàu tốc hành của các nước phát triển, trong vài giờ đã có thể vượt qua được vài ngàn kilômét. Mọi biểu hiện đủng đỉnh, rềnh ràng đều trở nên lạc lõng trong xu thế toàn cầu hiện nay. Giá trị là cần thiết những chơi bời quá mức, để thời gian trôi qua vô vị là có tội với đời, với tương lai đất nước.</a:t>
            </a:r>
          </a:p>
          <a:p>
            <a:pPr algn="just">
              <a:lnSpc>
                <a:spcPct val="120000"/>
              </a:lnSpc>
              <a:spcAft>
                <a:spcPts val="800"/>
              </a:spcAft>
            </a:pP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(Phong cách sống của người đời, nhà báo Trường Giang, theo nguồn Internet)</a:t>
            </a:r>
          </a:p>
          <a:p>
            <a:pPr algn="just">
              <a:lnSpc>
                <a:spcPct val="120000"/>
              </a:lnSpc>
              <a:spcAft>
                <a:spcPts val="800"/>
              </a:spcAft>
            </a:pPr>
            <a:r>
              <a:rPr lang="vi-VN"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Xác định phương thức biểu đạt chính của đoạn trích trên.</a:t>
            </a:r>
          </a:p>
          <a:p>
            <a:pPr algn="just">
              <a:lnSpc>
                <a:spcPct val="120000"/>
              </a:lnSpc>
              <a:spcAft>
                <a:spcPts val="800"/>
              </a:spcAft>
            </a:pPr>
            <a:r>
              <a:rPr lang="vi-VN"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Hãy chỉ ra trong đoạn trích 01 phép liên kết về hình thức.</a:t>
            </a:r>
          </a:p>
          <a:p>
            <a:pPr algn="just">
              <a:lnSpc>
                <a:spcPct val="120000"/>
              </a:lnSpc>
              <a:spcAft>
                <a:spcPts val="800"/>
              </a:spcAft>
            </a:pPr>
            <a:r>
              <a:rPr lang="vi-VN"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 Em hiểu như thế nào về câu văn: “Thời gian là một dòng chảy đều đặn, lạnh lùng, chẳng bao giờ chờ đợi sự chậm trễ”?</a:t>
            </a:r>
          </a:p>
          <a:p>
            <a:pPr algn="just">
              <a:lnSpc>
                <a:spcPct val="120000"/>
              </a:lnSpc>
              <a:spcAft>
                <a:spcPts val="800"/>
              </a:spcAft>
            </a:pPr>
            <a:r>
              <a:rPr lang="vi-VN"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 Thông qua đoạn trích trên, em hãy nêu ngắn gọn bài học có ý nghĩa nhất đối với bản thân.</a:t>
            </a:r>
          </a:p>
        </p:txBody>
      </p:sp>
    </p:spTree>
    <p:extLst>
      <p:ext uri="{BB962C8B-B14F-4D97-AF65-F5344CB8AC3E}">
        <p14:creationId xmlns:p14="http://schemas.microsoft.com/office/powerpoint/2010/main" val="2825765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D95F2-2BBF-7E6B-DE63-A20FC6AD30BE}"/>
              </a:ext>
            </a:extLst>
          </p:cNvPr>
          <p:cNvSpPr>
            <a:spLocks noGrp="1"/>
          </p:cNvSpPr>
          <p:nvPr>
            <p:ph type="title"/>
          </p:nvPr>
        </p:nvSpPr>
        <p:spPr>
          <a:xfrm>
            <a:off x="-15551" y="352715"/>
            <a:ext cx="12223102" cy="6505285"/>
          </a:xfrm>
        </p:spPr>
        <p:txBody>
          <a:bodyPr>
            <a:noAutofit/>
          </a:bodyPr>
          <a:lstStyle/>
          <a:p>
            <a:r>
              <a:rPr lang="vi-VN" sz="2400" b="1" dirty="0"/>
              <a:t>I. ĐỌC HIỂU (3,0 điểm):</a:t>
            </a:r>
            <a:br>
              <a:rPr lang="vi-VN" sz="2400" dirty="0"/>
            </a:br>
            <a:r>
              <a:rPr lang="vi-VN" sz="2400" dirty="0"/>
              <a:t>Đọc đoạn trích sau và thực hiện các yêu cầu:</a:t>
            </a:r>
            <a:br>
              <a:rPr lang="vi-VN" sz="2400" dirty="0"/>
            </a:br>
            <a:r>
              <a:rPr lang="vi-VN" sz="2400" dirty="0"/>
              <a:t>“Năm tháng qua đi, bạn sẽ nhận ra rằng ước mơ không bao giờ biến mất. Kể cả những ước mơ rồ dại nhất trong lứa tuổi học trò - lứa tuổi bất ổn định nhất. Nếu bạn không theo đuổi nó, chắc chắn nó sẽ trở lại một lúc nào đó, day dứt trong bạn, thậm chí dằn vặt bạn mỗi ngày.</a:t>
            </a:r>
            <a:r>
              <a:rPr lang="en-US" sz="2400" dirty="0"/>
              <a:t> </a:t>
            </a:r>
            <a:r>
              <a:rPr lang="vi-VN" sz="2400" dirty="0"/>
              <a:t>(...)</a:t>
            </a:r>
            <a:br>
              <a:rPr lang="vi-VN" sz="2400" dirty="0"/>
            </a:br>
            <a:r>
              <a:rPr lang="vi-VN" sz="2400" dirty="0"/>
              <a:t>Sống một cuộc đời cũng như vẽ một bức tranh vậy. Nếu bạn nghĩ thật lâu về điều mình muốn vẽ, nếu bạn dự tính được càng nhiều màu sắc mà bạn muốn thể hiện, nếu bạn càng chắc chắn về chất liệu mà bạn đang sử dụng, thì bức tranh trong thực tế càng giống với hình dung của bạn. Bằng không nó có thể là những màu mà người khác thích, là bức tranh mà người khác ưng ý, chứ không phải bạn.</a:t>
            </a:r>
            <a:br>
              <a:rPr lang="vi-VN" sz="2400" dirty="0"/>
            </a:br>
            <a:r>
              <a:rPr lang="vi-VN" sz="2400" dirty="0"/>
              <a:t>Dan Zadra viết rằng: “Đừng để ai đánh cắp ước mơ cuả bạn”. Vậy thì hãy tìm ước mơ cháy bỏng nhất của mình, nó đang nằm ở nơi sâu thẳm trong tim ta đó, như một ngọn núi lửa chờ đợi được đánh thức...”</a:t>
            </a:r>
            <a:br>
              <a:rPr lang="vi-VN" sz="2400" dirty="0"/>
            </a:br>
            <a:r>
              <a:rPr lang="vi-VN" sz="2400" dirty="0"/>
              <a:t>(Phạm Lữ Ân, Nếu biết trăm năm là hữu hạn, NXB Hội nhà văn, 2013)</a:t>
            </a:r>
            <a:br>
              <a:rPr lang="vi-VN" sz="2400" dirty="0"/>
            </a:br>
            <a:r>
              <a:rPr lang="vi-VN" sz="2400" b="1" dirty="0"/>
              <a:t>Câu 1 </a:t>
            </a:r>
            <a:r>
              <a:rPr lang="vi-VN" sz="2400" dirty="0"/>
              <a:t>(0,5 điểm). Xác định phương thức biểu đạt chính của đoạn trích trên.</a:t>
            </a:r>
            <a:br>
              <a:rPr lang="vi-VN" sz="2400" dirty="0"/>
            </a:br>
            <a:r>
              <a:rPr lang="vi-VN" sz="2400" b="1" dirty="0"/>
              <a:t>Câu 2 </a:t>
            </a:r>
            <a:r>
              <a:rPr lang="vi-VN" sz="2400" dirty="0"/>
              <a:t>(0,5 điểm). Theo tác giả, nếu không theo đuổi ước mơ, con người sẽ rơi vào trạng thái tâm lí nào?</a:t>
            </a:r>
            <a:br>
              <a:rPr lang="vi-VN" sz="2400" dirty="0"/>
            </a:br>
            <a:r>
              <a:rPr lang="vi-VN" sz="2400" b="1" dirty="0"/>
              <a:t>Câu 3 </a:t>
            </a:r>
            <a:r>
              <a:rPr lang="vi-VN" sz="2400" dirty="0"/>
              <a:t>(1,0 điểm). Phân tích tác dụng của biện pháp tu từ so sánh trong câu văn: “Sống một cuộc đời cũng như vẽ một bức tranh vậy”.</a:t>
            </a:r>
            <a:br>
              <a:rPr lang="vi-VN" sz="2400" dirty="0"/>
            </a:br>
            <a:r>
              <a:rPr lang="vi-VN" sz="2400" b="1" dirty="0"/>
              <a:t>Câu 4 </a:t>
            </a:r>
            <a:r>
              <a:rPr lang="vi-VN" sz="2400" dirty="0"/>
              <a:t>(1,0 điểm). Thông điệp nào từ đoạn trích trên có ý nghĩa nhất với em? Tại sao?</a:t>
            </a:r>
          </a:p>
        </p:txBody>
      </p:sp>
      <p:sp>
        <p:nvSpPr>
          <p:cNvPr id="3" name="TextBox 2">
            <a:extLst>
              <a:ext uri="{FF2B5EF4-FFF2-40B4-BE49-F238E27FC236}">
                <a16:creationId xmlns:a16="http://schemas.microsoft.com/office/drawing/2014/main" id="{76D0AFD9-0EC1-68D6-464F-5D796F2849F1}"/>
              </a:ext>
            </a:extLst>
          </p:cNvPr>
          <p:cNvSpPr txBox="1"/>
          <p:nvPr/>
        </p:nvSpPr>
        <p:spPr>
          <a:xfrm>
            <a:off x="5450541" y="0"/>
            <a:ext cx="2581835" cy="461665"/>
          </a:xfrm>
          <a:prstGeom prst="rect">
            <a:avLst/>
          </a:prstGeom>
          <a:noFill/>
        </p:spPr>
        <p:txBody>
          <a:bodyPr wrap="square" rtlCol="0">
            <a:spAutoFit/>
          </a:bodyPr>
          <a:lstStyle/>
          <a:p>
            <a:r>
              <a:rPr lang="en-US" sz="2400" b="1" dirty="0">
                <a:solidFill>
                  <a:srgbClr val="0070C0"/>
                </a:solidFill>
                <a:latin typeface="Times New Roman" panose="02020603050405020304" pitchFamily="18" charset="0"/>
                <a:cs typeface="Times New Roman" panose="02020603050405020304" pitchFamily="18" charset="0"/>
              </a:rPr>
              <a:t>ĐỀ SỐ 3</a:t>
            </a:r>
          </a:p>
        </p:txBody>
      </p:sp>
    </p:spTree>
    <p:extLst>
      <p:ext uri="{BB962C8B-B14F-4D97-AF65-F5344CB8AC3E}">
        <p14:creationId xmlns:p14="http://schemas.microsoft.com/office/powerpoint/2010/main" val="12545895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37966ECC-B38E-B538-12D1-F1ED68025E2F}"/>
              </a:ext>
            </a:extLst>
          </p:cNvPr>
          <p:cNvGraphicFramePr>
            <a:graphicFrameLocks noGrp="1"/>
          </p:cNvGraphicFramePr>
          <p:nvPr>
            <p:extLst>
              <p:ext uri="{D42A27DB-BD31-4B8C-83A1-F6EECF244321}">
                <p14:modId xmlns:p14="http://schemas.microsoft.com/office/powerpoint/2010/main" val="4267043847"/>
              </p:ext>
            </p:extLst>
          </p:nvPr>
        </p:nvGraphicFramePr>
        <p:xfrm>
          <a:off x="67236" y="84250"/>
          <a:ext cx="11927540" cy="5545836"/>
        </p:xfrm>
        <a:graphic>
          <a:graphicData uri="http://schemas.openxmlformats.org/drawingml/2006/table">
            <a:tbl>
              <a:tblPr firstRow="1" firstCol="1" bandRow="1">
                <a:tableStyleId>{5C22544A-7EE6-4342-B048-85BDC9FD1C3A}</a:tableStyleId>
              </a:tblPr>
              <a:tblGrid>
                <a:gridCol w="730623">
                  <a:extLst>
                    <a:ext uri="{9D8B030D-6E8A-4147-A177-3AD203B41FA5}">
                      <a16:colId xmlns:a16="http://schemas.microsoft.com/office/drawing/2014/main" val="3260126926"/>
                    </a:ext>
                  </a:extLst>
                </a:gridCol>
                <a:gridCol w="11196917">
                  <a:extLst>
                    <a:ext uri="{9D8B030D-6E8A-4147-A177-3AD203B41FA5}">
                      <a16:colId xmlns:a16="http://schemas.microsoft.com/office/drawing/2014/main" val="816767290"/>
                    </a:ext>
                  </a:extLst>
                </a:gridCol>
              </a:tblGrid>
              <a:tr h="228428">
                <a:tc rowSpan="2">
                  <a:txBody>
                    <a:bodyPr/>
                    <a:lstStyle/>
                    <a:p>
                      <a:pPr algn="ctr">
                        <a:lnSpc>
                          <a:spcPct val="120000"/>
                        </a:lnSpc>
                        <a:spcAft>
                          <a:spcPts val="800"/>
                        </a:spcAft>
                      </a:pPr>
                      <a:r>
                        <a:rPr lang="en-US" sz="3200" dirty="0">
                          <a:solidFill>
                            <a:srgbClr val="002060"/>
                          </a:solidFill>
                          <a:effectLst/>
                          <a:latin typeface="Times New Roman" panose="02020603050405020304" pitchFamily="18" charset="0"/>
                          <a:cs typeface="Times New Roman" panose="02020603050405020304" pitchFamily="18" charset="0"/>
                        </a:rPr>
                        <a:t>1</a:t>
                      </a:r>
                      <a:endParaRPr lang="en-US"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875" marR="658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20000"/>
                        </a:lnSpc>
                        <a:spcAft>
                          <a:spcPts val="800"/>
                        </a:spcAft>
                      </a:pPr>
                      <a:r>
                        <a:rPr lang="en-US" sz="3200" dirty="0" err="1">
                          <a:solidFill>
                            <a:srgbClr val="002060"/>
                          </a:solidFill>
                          <a:effectLst/>
                          <a:latin typeface="Times New Roman" panose="02020603050405020304" pitchFamily="18" charset="0"/>
                          <a:cs typeface="Times New Roman" panose="02020603050405020304" pitchFamily="18" charset="0"/>
                        </a:rPr>
                        <a:t>Xác</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định</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phương</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thức</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biểu</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đạt</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chính</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của</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đoạn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trích</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trên</a:t>
                      </a:r>
                      <a:r>
                        <a:rPr lang="en-US" sz="3200" dirty="0">
                          <a:solidFill>
                            <a:srgbClr val="002060"/>
                          </a:solidFill>
                          <a:effectLst/>
                          <a:latin typeface="Times New Roman" panose="02020603050405020304" pitchFamily="18" charset="0"/>
                          <a:cs typeface="Times New Roman" panose="02020603050405020304" pitchFamily="18" charset="0"/>
                        </a:rPr>
                        <a:t>.</a:t>
                      </a:r>
                      <a:endParaRPr lang="en-US"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875" marR="658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18595354"/>
                  </a:ext>
                </a:extLst>
              </a:tr>
              <a:tr h="228428">
                <a:tc vMerge="1">
                  <a:txBody>
                    <a:bodyPr/>
                    <a:lstStyle/>
                    <a:p>
                      <a:endParaRPr lang="en-US"/>
                    </a:p>
                  </a:txBody>
                  <a:tcPr/>
                </a:tc>
                <a:tc>
                  <a:txBody>
                    <a:bodyPr/>
                    <a:lstStyle/>
                    <a:p>
                      <a:pPr algn="just">
                        <a:lnSpc>
                          <a:spcPct val="120000"/>
                        </a:lnSpc>
                        <a:spcAft>
                          <a:spcPts val="800"/>
                        </a:spcAft>
                      </a:pPr>
                      <a:r>
                        <a:rPr lang="en-US" sz="3200">
                          <a:solidFill>
                            <a:srgbClr val="002060"/>
                          </a:solidFill>
                          <a:effectLst/>
                          <a:latin typeface="Times New Roman" panose="02020603050405020304" pitchFamily="18" charset="0"/>
                          <a:cs typeface="Times New Roman" panose="02020603050405020304" pitchFamily="18" charset="0"/>
                        </a:rPr>
                        <a:t>Phương thức biểu đạt chính của đoạn trích trên: nghị luận.</a:t>
                      </a:r>
                      <a:endParaRPr lang="en-US"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875" marR="658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03286713"/>
                  </a:ext>
                </a:extLst>
              </a:tr>
              <a:tr h="228428">
                <a:tc rowSpan="2">
                  <a:txBody>
                    <a:bodyPr/>
                    <a:lstStyle/>
                    <a:p>
                      <a:pPr algn="ctr">
                        <a:lnSpc>
                          <a:spcPct val="120000"/>
                        </a:lnSpc>
                        <a:spcAft>
                          <a:spcPts val="800"/>
                        </a:spcAft>
                      </a:pPr>
                      <a:r>
                        <a:rPr lang="en-US" sz="3200">
                          <a:solidFill>
                            <a:srgbClr val="002060"/>
                          </a:solidFill>
                          <a:effectLst/>
                          <a:latin typeface="Times New Roman" panose="02020603050405020304" pitchFamily="18" charset="0"/>
                          <a:cs typeface="Times New Roman" panose="02020603050405020304" pitchFamily="18" charset="0"/>
                        </a:rPr>
                        <a:t>2</a:t>
                      </a:r>
                      <a:endParaRPr lang="en-US"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875" marR="658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20000"/>
                        </a:lnSpc>
                        <a:spcAft>
                          <a:spcPts val="800"/>
                        </a:spcAft>
                      </a:pPr>
                      <a:r>
                        <a:rPr lang="en-US" sz="3200">
                          <a:solidFill>
                            <a:srgbClr val="002060"/>
                          </a:solidFill>
                          <a:effectLst/>
                          <a:latin typeface="Times New Roman" panose="02020603050405020304" pitchFamily="18" charset="0"/>
                          <a:cs typeface="Times New Roman" panose="02020603050405020304" pitchFamily="18" charset="0"/>
                        </a:rPr>
                        <a:t>Hãy chỉ ra trong đoạn trích 01 phép liên kết về hình thức.</a:t>
                      </a:r>
                      <a:endParaRPr lang="en-US"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875" marR="658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63121191"/>
                  </a:ext>
                </a:extLst>
              </a:tr>
              <a:tr h="228428">
                <a:tc vMerge="1">
                  <a:txBody>
                    <a:bodyPr/>
                    <a:lstStyle/>
                    <a:p>
                      <a:endParaRPr lang="en-US"/>
                    </a:p>
                  </a:txBody>
                  <a:tcPr/>
                </a:tc>
                <a:tc>
                  <a:txBody>
                    <a:bodyPr/>
                    <a:lstStyle/>
                    <a:p>
                      <a:pPr algn="just">
                        <a:lnSpc>
                          <a:spcPct val="120000"/>
                        </a:lnSpc>
                        <a:spcAft>
                          <a:spcPts val="800"/>
                        </a:spcAft>
                      </a:pPr>
                      <a:r>
                        <a:rPr lang="en-US" sz="3200">
                          <a:solidFill>
                            <a:srgbClr val="002060"/>
                          </a:solidFill>
                          <a:effectLst/>
                          <a:latin typeface="Times New Roman" panose="02020603050405020304" pitchFamily="18" charset="0"/>
                          <a:cs typeface="Times New Roman" panose="02020603050405020304" pitchFamily="18" charset="0"/>
                        </a:rPr>
                        <a:t>1 phép liên kết về hình thức là phép lặp: Thời gian</a:t>
                      </a:r>
                      <a:endParaRPr lang="en-US"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875" marR="658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46461524"/>
                  </a:ext>
                </a:extLst>
              </a:tr>
              <a:tr h="474361">
                <a:tc rowSpan="2">
                  <a:txBody>
                    <a:bodyPr/>
                    <a:lstStyle/>
                    <a:p>
                      <a:pPr algn="ctr">
                        <a:lnSpc>
                          <a:spcPct val="120000"/>
                        </a:lnSpc>
                        <a:spcAft>
                          <a:spcPts val="800"/>
                        </a:spcAft>
                      </a:pPr>
                      <a:r>
                        <a:rPr lang="en-US" sz="3200">
                          <a:solidFill>
                            <a:srgbClr val="002060"/>
                          </a:solidFill>
                          <a:effectLst/>
                          <a:latin typeface="Times New Roman" panose="02020603050405020304" pitchFamily="18" charset="0"/>
                          <a:cs typeface="Times New Roman" panose="02020603050405020304" pitchFamily="18" charset="0"/>
                        </a:rPr>
                        <a:t>3</a:t>
                      </a:r>
                      <a:endParaRPr lang="en-US"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875" marR="658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20000"/>
                        </a:lnSpc>
                        <a:spcAft>
                          <a:spcPts val="800"/>
                        </a:spcAft>
                      </a:pPr>
                      <a:r>
                        <a:rPr lang="en-US" sz="3200">
                          <a:solidFill>
                            <a:srgbClr val="002060"/>
                          </a:solidFill>
                          <a:effectLst/>
                          <a:latin typeface="Times New Roman" panose="02020603050405020304" pitchFamily="18" charset="0"/>
                          <a:cs typeface="Times New Roman" panose="02020603050405020304" pitchFamily="18" charset="0"/>
                        </a:rPr>
                        <a:t>Em hiểu như thế nào về câu văn: “Thời gian là một dòng chảy đều đặn, lạnh lùng, chẳng bao giờ chờ đợi sự chậm trễ”?</a:t>
                      </a:r>
                      <a:endParaRPr lang="en-US"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875" marR="658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47881422"/>
                  </a:ext>
                </a:extLst>
              </a:tr>
              <a:tr h="966228">
                <a:tc vMerge="1">
                  <a:txBody>
                    <a:bodyPr/>
                    <a:lstStyle/>
                    <a:p>
                      <a:endParaRPr lang="en-US"/>
                    </a:p>
                  </a:txBody>
                  <a:tcPr/>
                </a:tc>
                <a:tc>
                  <a:txBody>
                    <a:bodyPr/>
                    <a:lstStyle/>
                    <a:p>
                      <a:pPr algn="just">
                        <a:lnSpc>
                          <a:spcPct val="120000"/>
                        </a:lnSpc>
                        <a:spcAft>
                          <a:spcPts val="800"/>
                        </a:spcAft>
                      </a:pPr>
                      <a:r>
                        <a:rPr lang="en-US" sz="3200" dirty="0">
                          <a:solidFill>
                            <a:srgbClr val="002060"/>
                          </a:solidFill>
                          <a:effectLst/>
                          <a:latin typeface="Times New Roman" panose="02020603050405020304" pitchFamily="18" charset="0"/>
                          <a:cs typeface="Times New Roman" panose="02020603050405020304" pitchFamily="18" charset="0"/>
                        </a:rPr>
                        <a:t>“</a:t>
                      </a:r>
                      <a:r>
                        <a:rPr lang="en-US" sz="3200" dirty="0" err="1">
                          <a:solidFill>
                            <a:srgbClr val="002060"/>
                          </a:solidFill>
                          <a:effectLst/>
                          <a:latin typeface="Times New Roman" panose="02020603050405020304" pitchFamily="18" charset="0"/>
                          <a:cs typeface="Times New Roman" panose="02020603050405020304" pitchFamily="18" charset="0"/>
                        </a:rPr>
                        <a:t>Thời</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gian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là</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một</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dòng</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chảy</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đều</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đặn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lạnh</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lùng</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chẳng</a:t>
                      </a:r>
                      <a:r>
                        <a:rPr lang="en-US" sz="3200" dirty="0">
                          <a:solidFill>
                            <a:srgbClr val="002060"/>
                          </a:solidFill>
                          <a:effectLst/>
                          <a:latin typeface="Times New Roman" panose="02020603050405020304" pitchFamily="18" charset="0"/>
                          <a:cs typeface="Times New Roman" panose="02020603050405020304" pitchFamily="18" charset="0"/>
                        </a:rPr>
                        <a:t> bao </a:t>
                      </a:r>
                      <a:r>
                        <a:rPr lang="en-US" sz="3200" dirty="0" err="1">
                          <a:solidFill>
                            <a:srgbClr val="002060"/>
                          </a:solidFill>
                          <a:effectLst/>
                          <a:latin typeface="Times New Roman" panose="02020603050405020304" pitchFamily="18" charset="0"/>
                          <a:cs typeface="Times New Roman" panose="02020603050405020304" pitchFamily="18" charset="0"/>
                        </a:rPr>
                        <a:t>giờ</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chờ</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đợi</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sự</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chậm</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trễ</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Thời</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gian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sẽ</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liên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tục</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trôi</a:t>
                      </a:r>
                      <a:r>
                        <a:rPr lang="en-US" sz="3200" dirty="0">
                          <a:solidFill>
                            <a:srgbClr val="002060"/>
                          </a:solidFill>
                          <a:effectLst/>
                          <a:latin typeface="Times New Roman" panose="02020603050405020304" pitchFamily="18" charset="0"/>
                          <a:cs typeface="Times New Roman" panose="02020603050405020304" pitchFamily="18" charset="0"/>
                        </a:rPr>
                        <a:t> qua </a:t>
                      </a:r>
                      <a:r>
                        <a:rPr lang="en-US" sz="3200" dirty="0" err="1">
                          <a:solidFill>
                            <a:srgbClr val="002060"/>
                          </a:solidFill>
                          <a:effectLst/>
                          <a:latin typeface="Times New Roman" panose="02020603050405020304" pitchFamily="18" charset="0"/>
                          <a:cs typeface="Times New Roman" panose="02020603050405020304" pitchFamily="18" charset="0"/>
                        </a:rPr>
                        <a:t>mà</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không</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biện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pháp</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nào</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có</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thể</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ngăn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cản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nó</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không</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phụ</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thuộc</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vào</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bất</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cứ</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điều</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gì</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Dù</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bạn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có</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nhanh</a:t>
                      </a:r>
                      <a:r>
                        <a:rPr lang="en-US" sz="3200" dirty="0">
                          <a:solidFill>
                            <a:srgbClr val="002060"/>
                          </a:solidFill>
                          <a:effectLst/>
                          <a:latin typeface="Times New Roman" panose="02020603050405020304" pitchFamily="18" charset="0"/>
                          <a:cs typeface="Times New Roman" panose="02020603050405020304" pitchFamily="18" charset="0"/>
                        </a:rPr>
                        <a:t> hay </a:t>
                      </a:r>
                      <a:r>
                        <a:rPr lang="en-US" sz="3200" dirty="0" err="1">
                          <a:solidFill>
                            <a:srgbClr val="002060"/>
                          </a:solidFill>
                          <a:effectLst/>
                          <a:latin typeface="Times New Roman" panose="02020603050405020304" pitchFamily="18" charset="0"/>
                          <a:cs typeface="Times New Roman" panose="02020603050405020304" pitchFamily="18" charset="0"/>
                        </a:rPr>
                        <a:t>chậm</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thời</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gian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vẫn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sẽ</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cứ</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tuần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hoàn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trôi</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đi</a:t>
                      </a:r>
                      <a:r>
                        <a:rPr lang="en-US" sz="3200" dirty="0">
                          <a:solidFill>
                            <a:srgbClr val="002060"/>
                          </a:solidFill>
                          <a:effectLst/>
                          <a:latin typeface="Times New Roman" panose="02020603050405020304" pitchFamily="18" charset="0"/>
                          <a:cs typeface="Times New Roman" panose="02020603050405020304" pitchFamily="18" charset="0"/>
                        </a:rPr>
                        <a:t>.</a:t>
                      </a:r>
                      <a:endParaRPr lang="en-US"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875" marR="658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927675"/>
                  </a:ext>
                </a:extLst>
              </a:tr>
            </a:tbl>
          </a:graphicData>
        </a:graphic>
      </p:graphicFrame>
    </p:spTree>
    <p:extLst>
      <p:ext uri="{BB962C8B-B14F-4D97-AF65-F5344CB8AC3E}">
        <p14:creationId xmlns:p14="http://schemas.microsoft.com/office/powerpoint/2010/main" val="9816462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37966ECC-B38E-B538-12D1-F1ED68025E2F}"/>
              </a:ext>
            </a:extLst>
          </p:cNvPr>
          <p:cNvGraphicFramePr>
            <a:graphicFrameLocks noGrp="1"/>
          </p:cNvGraphicFramePr>
          <p:nvPr>
            <p:extLst>
              <p:ext uri="{D42A27DB-BD31-4B8C-83A1-F6EECF244321}">
                <p14:modId xmlns:p14="http://schemas.microsoft.com/office/powerpoint/2010/main" val="807316397"/>
              </p:ext>
            </p:extLst>
          </p:nvPr>
        </p:nvGraphicFramePr>
        <p:xfrm>
          <a:off x="67236" y="84250"/>
          <a:ext cx="11927540" cy="4687698"/>
        </p:xfrm>
        <a:graphic>
          <a:graphicData uri="http://schemas.openxmlformats.org/drawingml/2006/table">
            <a:tbl>
              <a:tblPr firstRow="1" firstCol="1" bandRow="1">
                <a:tableStyleId>{5C22544A-7EE6-4342-B048-85BDC9FD1C3A}</a:tableStyleId>
              </a:tblPr>
              <a:tblGrid>
                <a:gridCol w="730623">
                  <a:extLst>
                    <a:ext uri="{9D8B030D-6E8A-4147-A177-3AD203B41FA5}">
                      <a16:colId xmlns:a16="http://schemas.microsoft.com/office/drawing/2014/main" val="3260126926"/>
                    </a:ext>
                  </a:extLst>
                </a:gridCol>
                <a:gridCol w="11196917">
                  <a:extLst>
                    <a:ext uri="{9D8B030D-6E8A-4147-A177-3AD203B41FA5}">
                      <a16:colId xmlns:a16="http://schemas.microsoft.com/office/drawing/2014/main" val="816767290"/>
                    </a:ext>
                  </a:extLst>
                </a:gridCol>
              </a:tblGrid>
              <a:tr h="474361">
                <a:tc rowSpan="2">
                  <a:txBody>
                    <a:bodyPr/>
                    <a:lstStyle/>
                    <a:p>
                      <a:pPr algn="ctr">
                        <a:lnSpc>
                          <a:spcPct val="120000"/>
                        </a:lnSpc>
                        <a:spcAft>
                          <a:spcPts val="800"/>
                        </a:spcAft>
                      </a:pPr>
                      <a:r>
                        <a:rPr lang="en-US" sz="4400" dirty="0">
                          <a:solidFill>
                            <a:srgbClr val="002060"/>
                          </a:solidFill>
                          <a:effectLst/>
                          <a:latin typeface="Times New Roman" panose="02020603050405020304" pitchFamily="18" charset="0"/>
                          <a:cs typeface="Times New Roman" panose="02020603050405020304" pitchFamily="18" charset="0"/>
                        </a:rPr>
                        <a:t>4</a:t>
                      </a:r>
                      <a:endParaRPr lang="en-US" sz="4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875" marR="658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20000"/>
                        </a:lnSpc>
                        <a:spcAft>
                          <a:spcPts val="800"/>
                        </a:spcAft>
                      </a:pPr>
                      <a:r>
                        <a:rPr lang="en-US" sz="4400" dirty="0" err="1">
                          <a:solidFill>
                            <a:srgbClr val="002060"/>
                          </a:solidFill>
                          <a:effectLst/>
                          <a:latin typeface="Times New Roman" panose="02020603050405020304" pitchFamily="18" charset="0"/>
                          <a:cs typeface="Times New Roman" panose="02020603050405020304" pitchFamily="18" charset="0"/>
                        </a:rPr>
                        <a:t>Thông</a:t>
                      </a:r>
                      <a:r>
                        <a:rPr lang="en-US" sz="4400" dirty="0">
                          <a:solidFill>
                            <a:srgbClr val="002060"/>
                          </a:solidFill>
                          <a:effectLst/>
                          <a:latin typeface="Times New Roman" panose="02020603050405020304" pitchFamily="18" charset="0"/>
                          <a:cs typeface="Times New Roman" panose="02020603050405020304" pitchFamily="18" charset="0"/>
                        </a:rPr>
                        <a:t> qua </a:t>
                      </a:r>
                      <a:r>
                        <a:rPr lang="en-US" sz="4400" dirty="0" err="1">
                          <a:solidFill>
                            <a:srgbClr val="002060"/>
                          </a:solidFill>
                          <a:effectLst/>
                          <a:latin typeface="Times New Roman" panose="02020603050405020304" pitchFamily="18" charset="0"/>
                          <a:cs typeface="Times New Roman" panose="02020603050405020304" pitchFamily="18" charset="0"/>
                        </a:rPr>
                        <a:t>đoạn</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trích</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trên</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em</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hãy</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nêu</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ngắn</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gọn</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bài</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học</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có</a:t>
                      </a:r>
                      <a:r>
                        <a:rPr lang="en-US" sz="4400" dirty="0">
                          <a:solidFill>
                            <a:srgbClr val="002060"/>
                          </a:solidFill>
                          <a:effectLst/>
                          <a:latin typeface="Times New Roman" panose="02020603050405020304" pitchFamily="18" charset="0"/>
                          <a:cs typeface="Times New Roman" panose="02020603050405020304" pitchFamily="18" charset="0"/>
                        </a:rPr>
                        <a:t> ý </a:t>
                      </a:r>
                      <a:r>
                        <a:rPr lang="en-US" sz="4400" dirty="0" err="1">
                          <a:solidFill>
                            <a:srgbClr val="002060"/>
                          </a:solidFill>
                          <a:effectLst/>
                          <a:latin typeface="Times New Roman" panose="02020603050405020304" pitchFamily="18" charset="0"/>
                          <a:cs typeface="Times New Roman" panose="02020603050405020304" pitchFamily="18" charset="0"/>
                        </a:rPr>
                        <a:t>nghĩa</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nhất</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đối</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với</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bản</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thân</a:t>
                      </a:r>
                      <a:r>
                        <a:rPr lang="en-US" sz="4400" dirty="0">
                          <a:solidFill>
                            <a:srgbClr val="002060"/>
                          </a:solidFill>
                          <a:effectLst/>
                          <a:latin typeface="Times New Roman" panose="02020603050405020304" pitchFamily="18" charset="0"/>
                          <a:cs typeface="Times New Roman" panose="02020603050405020304" pitchFamily="18" charset="0"/>
                        </a:rPr>
                        <a:t>.</a:t>
                      </a:r>
                      <a:endParaRPr lang="en-US" sz="4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875" marR="658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1658360"/>
                  </a:ext>
                </a:extLst>
              </a:tr>
              <a:tr h="720295">
                <a:tc vMerge="1">
                  <a:txBody>
                    <a:bodyPr/>
                    <a:lstStyle/>
                    <a:p>
                      <a:endParaRPr lang="en-US"/>
                    </a:p>
                  </a:txBody>
                  <a:tcPr/>
                </a:tc>
                <a:tc>
                  <a:txBody>
                    <a:bodyPr/>
                    <a:lstStyle/>
                    <a:p>
                      <a:pPr algn="just">
                        <a:lnSpc>
                          <a:spcPct val="120000"/>
                        </a:lnSpc>
                        <a:spcAft>
                          <a:spcPts val="800"/>
                        </a:spcAft>
                      </a:pPr>
                      <a:r>
                        <a:rPr lang="en-US" sz="4400" dirty="0" err="1">
                          <a:solidFill>
                            <a:srgbClr val="002060"/>
                          </a:solidFill>
                          <a:effectLst/>
                          <a:latin typeface="Times New Roman" panose="02020603050405020304" pitchFamily="18" charset="0"/>
                          <a:cs typeface="Times New Roman" panose="02020603050405020304" pitchFamily="18" charset="0"/>
                        </a:rPr>
                        <a:t>Bài</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học</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có</a:t>
                      </a:r>
                      <a:r>
                        <a:rPr lang="en-US" sz="4400" dirty="0">
                          <a:solidFill>
                            <a:srgbClr val="002060"/>
                          </a:solidFill>
                          <a:effectLst/>
                          <a:latin typeface="Times New Roman" panose="02020603050405020304" pitchFamily="18" charset="0"/>
                          <a:cs typeface="Times New Roman" panose="02020603050405020304" pitchFamily="18" charset="0"/>
                        </a:rPr>
                        <a:t> ý </a:t>
                      </a:r>
                      <a:r>
                        <a:rPr lang="en-US" sz="4400" dirty="0" err="1">
                          <a:solidFill>
                            <a:srgbClr val="002060"/>
                          </a:solidFill>
                          <a:effectLst/>
                          <a:latin typeface="Times New Roman" panose="02020603050405020304" pitchFamily="18" charset="0"/>
                          <a:cs typeface="Times New Roman" panose="02020603050405020304" pitchFamily="18" charset="0"/>
                        </a:rPr>
                        <a:t>nghĩa</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nhất</a:t>
                      </a:r>
                      <a:r>
                        <a:rPr lang="en-US" sz="4400" dirty="0">
                          <a:solidFill>
                            <a:srgbClr val="002060"/>
                          </a:solidFill>
                          <a:effectLst/>
                          <a:latin typeface="Times New Roman" panose="02020603050405020304" pitchFamily="18" charset="0"/>
                          <a:cs typeface="Times New Roman" panose="02020603050405020304" pitchFamily="18" charset="0"/>
                        </a:rPr>
                        <a:t>: Con </a:t>
                      </a:r>
                      <a:r>
                        <a:rPr lang="en-US" sz="4400" dirty="0" err="1">
                          <a:solidFill>
                            <a:srgbClr val="002060"/>
                          </a:solidFill>
                          <a:effectLst/>
                          <a:latin typeface="Times New Roman" panose="02020603050405020304" pitchFamily="18" charset="0"/>
                          <a:cs typeface="Times New Roman" panose="02020603050405020304" pitchFamily="18" charset="0"/>
                        </a:rPr>
                        <a:t>người</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cần</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biết</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quý</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trọng</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thời</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gian</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biết</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sử</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dụng</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quỹ</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thời</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gian</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của</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mình</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cho</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hợp</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lí</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để</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không</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bỏ</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lỡ</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các</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cơ</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hội</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trong</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cuộc</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đời</a:t>
                      </a:r>
                      <a:r>
                        <a:rPr lang="en-US" sz="4400" dirty="0">
                          <a:solidFill>
                            <a:srgbClr val="002060"/>
                          </a:solidFill>
                          <a:effectLst/>
                          <a:latin typeface="Times New Roman" panose="02020603050405020304" pitchFamily="18" charset="0"/>
                          <a:cs typeface="Times New Roman" panose="02020603050405020304" pitchFamily="18" charset="0"/>
                        </a:rPr>
                        <a:t> hay </a:t>
                      </a:r>
                      <a:r>
                        <a:rPr lang="en-US" sz="4400" dirty="0" err="1">
                          <a:solidFill>
                            <a:srgbClr val="002060"/>
                          </a:solidFill>
                          <a:effectLst/>
                          <a:latin typeface="Times New Roman" panose="02020603050405020304" pitchFamily="18" charset="0"/>
                          <a:cs typeface="Times New Roman" panose="02020603050405020304" pitchFamily="18" charset="0"/>
                        </a:rPr>
                        <a:t>hối</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tiếc</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vì</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những</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gì</a:t>
                      </a:r>
                      <a:r>
                        <a:rPr lang="en-US" sz="4400" dirty="0">
                          <a:solidFill>
                            <a:srgbClr val="002060"/>
                          </a:solidFill>
                          <a:effectLst/>
                          <a:latin typeface="Times New Roman" panose="02020603050405020304" pitchFamily="18" charset="0"/>
                          <a:cs typeface="Times New Roman" panose="02020603050405020304" pitchFamily="18" charset="0"/>
                        </a:rPr>
                        <a:t> </a:t>
                      </a:r>
                      <a:r>
                        <a:rPr lang="en-US" sz="4400" dirty="0" err="1">
                          <a:solidFill>
                            <a:srgbClr val="002060"/>
                          </a:solidFill>
                          <a:effectLst/>
                          <a:latin typeface="Times New Roman" panose="02020603050405020304" pitchFamily="18" charset="0"/>
                          <a:cs typeface="Times New Roman" panose="02020603050405020304" pitchFamily="18" charset="0"/>
                        </a:rPr>
                        <a:t>đã</a:t>
                      </a:r>
                      <a:r>
                        <a:rPr lang="en-US" sz="4400" dirty="0">
                          <a:solidFill>
                            <a:srgbClr val="002060"/>
                          </a:solidFill>
                          <a:effectLst/>
                          <a:latin typeface="Times New Roman" panose="02020603050405020304" pitchFamily="18" charset="0"/>
                          <a:cs typeface="Times New Roman" panose="02020603050405020304" pitchFamily="18" charset="0"/>
                        </a:rPr>
                        <a:t> qua.</a:t>
                      </a:r>
                      <a:endParaRPr lang="en-US" sz="4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875" marR="658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11768371"/>
                  </a:ext>
                </a:extLst>
              </a:tr>
            </a:tbl>
          </a:graphicData>
        </a:graphic>
      </p:graphicFrame>
    </p:spTree>
    <p:extLst>
      <p:ext uri="{BB962C8B-B14F-4D97-AF65-F5344CB8AC3E}">
        <p14:creationId xmlns:p14="http://schemas.microsoft.com/office/powerpoint/2010/main" val="34624472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5069818-F24D-F188-A2E6-DE96B7AFFAF5}"/>
              </a:ext>
            </a:extLst>
          </p:cNvPr>
          <p:cNvSpPr txBox="1"/>
          <p:nvPr/>
        </p:nvSpPr>
        <p:spPr>
          <a:xfrm>
            <a:off x="62752" y="0"/>
            <a:ext cx="12048565" cy="6796091"/>
          </a:xfrm>
          <a:prstGeom prst="rect">
            <a:avLst/>
          </a:prstGeom>
          <a:noFill/>
        </p:spPr>
        <p:txBody>
          <a:bodyPr wrap="square">
            <a:spAutoFit/>
          </a:bodyPr>
          <a:lstStyle/>
          <a:p>
            <a:pPr>
              <a:lnSpc>
                <a:spcPct val="120000"/>
              </a:lnSpc>
              <a:spcAft>
                <a:spcPts val="800"/>
              </a:spcAft>
            </a:pPr>
            <a:r>
              <a:rPr lang="en-US"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ĐỀ 6:</a:t>
            </a:r>
            <a:r>
              <a:rPr lang="en-US" sz="2000" b="1" dirty="0">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trả</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bên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dưới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CHUYỆN CỦA HAI HẠT MẦM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mầm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nằm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cạnh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mảnh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đất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mỡ</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mầm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nhất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muốn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lớn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thật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muốn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bén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rễ</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sâu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xuống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lòng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đất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đâm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chồi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nảy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lộc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xuyên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lớp</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đất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cứng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phía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muốn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nở</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dịu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dàng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dấu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chào</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mùa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xuân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muốn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ấm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áp</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ánh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mặt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trời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thưởng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giọt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sương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đọng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cành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lá</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rồi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mầm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mọc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mầm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bảo</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sợ</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lắm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Nếu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bén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nhánh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rễ</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lòng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đất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sâu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bên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dưới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gặp</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nơi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tối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tăm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chồi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non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mọc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đám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trùng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kéo</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nuốt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ngay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lấy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nếu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bông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nở</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bọn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trẻ</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vặt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lấy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đùa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nghịch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thôi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tốt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hết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nằm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đây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thật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toàn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rồi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mầm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nằm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chờ</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đợi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nọ</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chú</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gà</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loanh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vườn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ăn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mầm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nằm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lõng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mặt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đất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bèn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mổ</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ngay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lập</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tức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luôn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hội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ai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dám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chấp</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mạo</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hiểm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trải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nghiệm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thử</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thách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mạnh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vượt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khuôn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khổ</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lối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mòn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bước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đường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mới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20000"/>
              </a:lnSpc>
              <a:spcAft>
                <a:spcPts val="800"/>
              </a:spcAft>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(Theo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giống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hồn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Fisrt</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New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NXB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TP HCM)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587774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5069818-F24D-F188-A2E6-DE96B7AFFAF5}"/>
              </a:ext>
            </a:extLst>
          </p:cNvPr>
          <p:cNvSpPr txBox="1"/>
          <p:nvPr/>
        </p:nvSpPr>
        <p:spPr>
          <a:xfrm>
            <a:off x="116542" y="286870"/>
            <a:ext cx="11438966" cy="5518242"/>
          </a:xfrm>
          <a:prstGeom prst="rect">
            <a:avLst/>
          </a:prstGeom>
          <a:noFill/>
        </p:spPr>
        <p:txBody>
          <a:bodyPr wrap="square">
            <a:spAutoFit/>
          </a:bodyPr>
          <a:lstStyle/>
          <a:p>
            <a:pPr algn="just">
              <a:lnSpc>
                <a:spcPct val="120000"/>
              </a:lnSpc>
              <a:spcAft>
                <a:spcPts val="800"/>
              </a:spcAft>
            </a:pPr>
            <a:r>
              <a:rPr lang="en-US" sz="4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4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đạt</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4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4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biện</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điệp</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muốn</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hạt</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mầm</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nhất</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4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4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hạt</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mầm</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4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4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4: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khoảng</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15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dòng</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bày</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suy</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đường</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đạt</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ước</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mơ</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694660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7E86727-089F-59E5-124F-A45D603D746E}"/>
              </a:ext>
            </a:extLst>
          </p:cNvPr>
          <p:cNvGraphicFramePr>
            <a:graphicFrameLocks noGrp="1"/>
          </p:cNvGraphicFramePr>
          <p:nvPr>
            <p:extLst>
              <p:ext uri="{D42A27DB-BD31-4B8C-83A1-F6EECF244321}">
                <p14:modId xmlns:p14="http://schemas.microsoft.com/office/powerpoint/2010/main" val="1941537747"/>
              </p:ext>
            </p:extLst>
          </p:nvPr>
        </p:nvGraphicFramePr>
        <p:xfrm>
          <a:off x="0" y="0"/>
          <a:ext cx="12039600" cy="6611242"/>
        </p:xfrm>
        <a:graphic>
          <a:graphicData uri="http://schemas.openxmlformats.org/drawingml/2006/table">
            <a:tbl>
              <a:tblPr firstRow="1" firstCol="1" bandRow="1">
                <a:tableStyleId>{5C22544A-7EE6-4342-B048-85BDC9FD1C3A}</a:tableStyleId>
              </a:tblPr>
              <a:tblGrid>
                <a:gridCol w="2290256">
                  <a:extLst>
                    <a:ext uri="{9D8B030D-6E8A-4147-A177-3AD203B41FA5}">
                      <a16:colId xmlns:a16="http://schemas.microsoft.com/office/drawing/2014/main" val="2721249773"/>
                    </a:ext>
                  </a:extLst>
                </a:gridCol>
                <a:gridCol w="9749344">
                  <a:extLst>
                    <a:ext uri="{9D8B030D-6E8A-4147-A177-3AD203B41FA5}">
                      <a16:colId xmlns:a16="http://schemas.microsoft.com/office/drawing/2014/main" val="4219934036"/>
                    </a:ext>
                  </a:extLst>
                </a:gridCol>
              </a:tblGrid>
              <a:tr h="412094">
                <a:tc rowSpan="2">
                  <a:txBody>
                    <a:bodyPr/>
                    <a:lstStyle/>
                    <a:p>
                      <a:pPr algn="ctr">
                        <a:lnSpc>
                          <a:spcPct val="120000"/>
                        </a:lnSpc>
                        <a:spcAft>
                          <a:spcPts val="800"/>
                        </a:spcAft>
                      </a:pPr>
                      <a:r>
                        <a:rPr lang="en-US" sz="2600">
                          <a:effectLst/>
                          <a:latin typeface="Times New Roman" panose="02020603050405020304" pitchFamily="18" charset="0"/>
                          <a:cs typeface="Times New Roman" panose="02020603050405020304" pitchFamily="18" charset="0"/>
                        </a:rPr>
                        <a:t>1</a:t>
                      </a:r>
                      <a:endParaRPr lang="en-US" sz="2600">
                        <a:effectLst/>
                        <a:latin typeface="Times New Roman" panose="02020603050405020304" pitchFamily="18" charset="0"/>
                        <a:ea typeface="Calibri" panose="020F0502020204030204" pitchFamily="34" charset="0"/>
                        <a:cs typeface="Times New Roman" panose="02020603050405020304" pitchFamily="18" charset="0"/>
                      </a:endParaRPr>
                    </a:p>
                  </a:txBody>
                  <a:tcPr marL="57228" marR="57228" marT="0" marB="0" anchor="ctr"/>
                </a:tc>
                <a:tc>
                  <a:txBody>
                    <a:bodyPr/>
                    <a:lstStyle/>
                    <a:p>
                      <a:pPr>
                        <a:lnSpc>
                          <a:spcPct val="120000"/>
                        </a:lnSpc>
                        <a:spcAft>
                          <a:spcPts val="800"/>
                        </a:spcAft>
                      </a:pPr>
                      <a:r>
                        <a:rPr lang="en-US" sz="2600">
                          <a:effectLst/>
                          <a:latin typeface="Times New Roman" panose="02020603050405020304" pitchFamily="18" charset="0"/>
                          <a:cs typeface="Times New Roman" panose="02020603050405020304" pitchFamily="18" charset="0"/>
                        </a:rPr>
                        <a:t>Phương thức biểu đạt chính của văn bản trên</a:t>
                      </a:r>
                      <a:endParaRPr lang="en-US" sz="2600">
                        <a:effectLst/>
                        <a:latin typeface="Times New Roman" panose="02020603050405020304" pitchFamily="18" charset="0"/>
                        <a:ea typeface="Calibri" panose="020F0502020204030204" pitchFamily="34" charset="0"/>
                        <a:cs typeface="Times New Roman" panose="02020603050405020304" pitchFamily="18" charset="0"/>
                      </a:endParaRPr>
                    </a:p>
                  </a:txBody>
                  <a:tcPr marL="57228" marR="57228" marT="0" marB="0"/>
                </a:tc>
                <a:extLst>
                  <a:ext uri="{0D108BD9-81ED-4DB2-BD59-A6C34878D82A}">
                    <a16:rowId xmlns:a16="http://schemas.microsoft.com/office/drawing/2014/main" val="3889393622"/>
                  </a:ext>
                </a:extLst>
              </a:tr>
              <a:tr h="412094">
                <a:tc vMerge="1">
                  <a:txBody>
                    <a:bodyPr/>
                    <a:lstStyle/>
                    <a:p>
                      <a:endParaRPr lang="en-US"/>
                    </a:p>
                  </a:txBody>
                  <a:tcPr/>
                </a:tc>
                <a:tc>
                  <a:txBody>
                    <a:bodyPr/>
                    <a:lstStyle/>
                    <a:p>
                      <a:pPr algn="just">
                        <a:lnSpc>
                          <a:spcPct val="120000"/>
                        </a:lnSpc>
                        <a:spcAft>
                          <a:spcPts val="800"/>
                        </a:spcAft>
                      </a:pPr>
                      <a:r>
                        <a:rPr lang="en-US" sz="2600">
                          <a:effectLst/>
                          <a:latin typeface="Times New Roman" panose="02020603050405020304" pitchFamily="18" charset="0"/>
                          <a:cs typeface="Times New Roman" panose="02020603050405020304" pitchFamily="18" charset="0"/>
                        </a:rPr>
                        <a:t>Phương thức biểu đạt chính của văn bản trên: tự sự.</a:t>
                      </a:r>
                      <a:endParaRPr lang="en-US" sz="2600">
                        <a:effectLst/>
                        <a:latin typeface="Times New Roman" panose="02020603050405020304" pitchFamily="18" charset="0"/>
                        <a:ea typeface="Calibri" panose="020F0502020204030204" pitchFamily="34" charset="0"/>
                        <a:cs typeface="Times New Roman" panose="02020603050405020304" pitchFamily="18" charset="0"/>
                      </a:endParaRPr>
                    </a:p>
                  </a:txBody>
                  <a:tcPr marL="57228" marR="57228" marT="0" marB="0"/>
                </a:tc>
                <a:extLst>
                  <a:ext uri="{0D108BD9-81ED-4DB2-BD59-A6C34878D82A}">
                    <a16:rowId xmlns:a16="http://schemas.microsoft.com/office/drawing/2014/main" val="696060281"/>
                  </a:ext>
                </a:extLst>
              </a:tr>
              <a:tr h="625745">
                <a:tc rowSpan="2">
                  <a:txBody>
                    <a:bodyPr/>
                    <a:lstStyle/>
                    <a:p>
                      <a:pPr algn="ctr">
                        <a:lnSpc>
                          <a:spcPct val="120000"/>
                        </a:lnSpc>
                        <a:spcAft>
                          <a:spcPts val="800"/>
                        </a:spcAft>
                      </a:pPr>
                      <a:r>
                        <a:rPr lang="en-US" sz="2600">
                          <a:effectLst/>
                          <a:latin typeface="Times New Roman" panose="02020603050405020304" pitchFamily="18" charset="0"/>
                          <a:cs typeface="Times New Roman" panose="02020603050405020304" pitchFamily="18" charset="0"/>
                        </a:rPr>
                        <a:t>2</a:t>
                      </a:r>
                      <a:endParaRPr lang="en-US" sz="2600">
                        <a:effectLst/>
                        <a:latin typeface="Times New Roman" panose="02020603050405020304" pitchFamily="18" charset="0"/>
                        <a:ea typeface="Calibri" panose="020F0502020204030204" pitchFamily="34" charset="0"/>
                        <a:cs typeface="Times New Roman" panose="02020603050405020304" pitchFamily="18" charset="0"/>
                      </a:endParaRPr>
                    </a:p>
                  </a:txBody>
                  <a:tcPr marL="57228" marR="57228" marT="0" marB="0" anchor="ctr"/>
                </a:tc>
                <a:tc>
                  <a:txBody>
                    <a:bodyPr/>
                    <a:lstStyle/>
                    <a:p>
                      <a:pPr>
                        <a:lnSpc>
                          <a:spcPct val="120000"/>
                        </a:lnSpc>
                        <a:spcAft>
                          <a:spcPts val="800"/>
                        </a:spcAft>
                      </a:pPr>
                      <a:r>
                        <a:rPr lang="en-US" sz="2600">
                          <a:effectLst/>
                          <a:latin typeface="Times New Roman" panose="02020603050405020304" pitchFamily="18" charset="0"/>
                          <a:cs typeface="Times New Roman" panose="02020603050405020304" pitchFamily="18" charset="0"/>
                        </a:rPr>
                        <a:t>Tác dụng của biện pháp điệp ngữ “tôi muốn” trong lời nói của hạt mầm thứ nhất.</a:t>
                      </a:r>
                      <a:endParaRPr lang="en-US" sz="2600">
                        <a:effectLst/>
                        <a:latin typeface="Times New Roman" panose="02020603050405020304" pitchFamily="18" charset="0"/>
                        <a:ea typeface="Calibri" panose="020F0502020204030204" pitchFamily="34" charset="0"/>
                        <a:cs typeface="Times New Roman" panose="02020603050405020304" pitchFamily="18" charset="0"/>
                      </a:endParaRPr>
                    </a:p>
                  </a:txBody>
                  <a:tcPr marL="57228" marR="57228" marT="0" marB="0"/>
                </a:tc>
                <a:extLst>
                  <a:ext uri="{0D108BD9-81ED-4DB2-BD59-A6C34878D82A}">
                    <a16:rowId xmlns:a16="http://schemas.microsoft.com/office/drawing/2014/main" val="2610595313"/>
                  </a:ext>
                </a:extLst>
              </a:tr>
              <a:tr h="625745">
                <a:tc vMerge="1">
                  <a:txBody>
                    <a:bodyPr/>
                    <a:lstStyle/>
                    <a:p>
                      <a:endParaRPr lang="en-US"/>
                    </a:p>
                  </a:txBody>
                  <a:tcPr/>
                </a:tc>
                <a:tc>
                  <a:txBody>
                    <a:bodyPr/>
                    <a:lstStyle/>
                    <a:p>
                      <a:pPr algn="just">
                        <a:lnSpc>
                          <a:spcPct val="120000"/>
                        </a:lnSpc>
                        <a:spcAft>
                          <a:spcPts val="800"/>
                        </a:spcAft>
                      </a:pPr>
                      <a:r>
                        <a:rPr lang="en-US" sz="2600">
                          <a:effectLst/>
                          <a:latin typeface="Times New Roman" panose="02020603050405020304" pitchFamily="18" charset="0"/>
                          <a:cs typeface="Times New Roman" panose="02020603050405020304" pitchFamily="18" charset="0"/>
                        </a:rPr>
                        <a:t>Điệp ngữ “tôi muốn” nhấn mạnh và diễn tả những khát khao, ước mơ của hạt mầm thứ nhất.</a:t>
                      </a:r>
                      <a:endParaRPr lang="en-US" sz="2600">
                        <a:effectLst/>
                        <a:latin typeface="Times New Roman" panose="02020603050405020304" pitchFamily="18" charset="0"/>
                        <a:ea typeface="Calibri" panose="020F0502020204030204" pitchFamily="34" charset="0"/>
                        <a:cs typeface="Times New Roman" panose="02020603050405020304" pitchFamily="18" charset="0"/>
                      </a:endParaRPr>
                    </a:p>
                  </a:txBody>
                  <a:tcPr marL="57228" marR="57228" marT="0" marB="0"/>
                </a:tc>
                <a:extLst>
                  <a:ext uri="{0D108BD9-81ED-4DB2-BD59-A6C34878D82A}">
                    <a16:rowId xmlns:a16="http://schemas.microsoft.com/office/drawing/2014/main" val="3597601504"/>
                  </a:ext>
                </a:extLst>
              </a:tr>
              <a:tr h="412094">
                <a:tc rowSpan="2">
                  <a:txBody>
                    <a:bodyPr/>
                    <a:lstStyle/>
                    <a:p>
                      <a:pPr algn="ctr">
                        <a:lnSpc>
                          <a:spcPct val="120000"/>
                        </a:lnSpc>
                        <a:spcAft>
                          <a:spcPts val="800"/>
                        </a:spcAft>
                      </a:pPr>
                      <a:r>
                        <a:rPr lang="en-US" sz="2600">
                          <a:effectLst/>
                          <a:latin typeface="Times New Roman" panose="02020603050405020304" pitchFamily="18" charset="0"/>
                          <a:cs typeface="Times New Roman" panose="02020603050405020304" pitchFamily="18" charset="0"/>
                        </a:rPr>
                        <a:t>3</a:t>
                      </a:r>
                      <a:endParaRPr lang="en-US" sz="2600">
                        <a:effectLst/>
                        <a:latin typeface="Times New Roman" panose="02020603050405020304" pitchFamily="18" charset="0"/>
                        <a:ea typeface="Calibri" panose="020F0502020204030204" pitchFamily="34" charset="0"/>
                        <a:cs typeface="Times New Roman" panose="02020603050405020304" pitchFamily="18" charset="0"/>
                      </a:endParaRPr>
                    </a:p>
                  </a:txBody>
                  <a:tcPr marL="57228" marR="57228" marT="0" marB="0" anchor="ctr"/>
                </a:tc>
                <a:tc>
                  <a:txBody>
                    <a:bodyPr/>
                    <a:lstStyle/>
                    <a:p>
                      <a:pPr algn="just">
                        <a:lnSpc>
                          <a:spcPct val="120000"/>
                        </a:lnSpc>
                        <a:spcAft>
                          <a:spcPts val="800"/>
                        </a:spcAft>
                      </a:pPr>
                      <a:r>
                        <a:rPr lang="en-US" sz="2600">
                          <a:effectLst/>
                          <a:latin typeface="Times New Roman" panose="02020603050405020304" pitchFamily="18" charset="0"/>
                          <a:cs typeface="Times New Roman" panose="02020603050405020304" pitchFamily="18" charset="0"/>
                        </a:rPr>
                        <a:t>Sự khác nhau về quan điểm sống được thể hiện trong lời nói của hai hạt mầm.</a:t>
                      </a:r>
                      <a:endParaRPr lang="en-US" sz="2600">
                        <a:effectLst/>
                        <a:latin typeface="Times New Roman" panose="02020603050405020304" pitchFamily="18" charset="0"/>
                        <a:ea typeface="Calibri" panose="020F0502020204030204" pitchFamily="34" charset="0"/>
                        <a:cs typeface="Times New Roman" panose="02020603050405020304" pitchFamily="18" charset="0"/>
                      </a:endParaRPr>
                    </a:p>
                  </a:txBody>
                  <a:tcPr marL="57228" marR="57228" marT="0" marB="0"/>
                </a:tc>
                <a:extLst>
                  <a:ext uri="{0D108BD9-81ED-4DB2-BD59-A6C34878D82A}">
                    <a16:rowId xmlns:a16="http://schemas.microsoft.com/office/drawing/2014/main" val="3437340776"/>
                  </a:ext>
                </a:extLst>
              </a:tr>
              <a:tr h="1863564">
                <a:tc vMerge="1">
                  <a:txBody>
                    <a:bodyPr/>
                    <a:lstStyle/>
                    <a:p>
                      <a:endParaRPr lang="en-US"/>
                    </a:p>
                  </a:txBody>
                  <a:tcPr/>
                </a:tc>
                <a:tc>
                  <a:txBody>
                    <a:bodyPr/>
                    <a:lstStyle/>
                    <a:p>
                      <a:pPr algn="just">
                        <a:lnSpc>
                          <a:spcPct val="120000"/>
                        </a:lnSpc>
                        <a:spcAft>
                          <a:spcPts val="800"/>
                        </a:spcAft>
                      </a:pPr>
                      <a:r>
                        <a:rPr lang="en-US" sz="2600" dirty="0" err="1">
                          <a:effectLst/>
                          <a:latin typeface="Times New Roman" panose="02020603050405020304" pitchFamily="18" charset="0"/>
                          <a:cs typeface="Times New Roman" panose="02020603050405020304" pitchFamily="18" charset="0"/>
                        </a:rPr>
                        <a:t>Sự</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khác</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nhau</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về</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quan</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điểm</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sống</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được</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thể</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hiện</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trong</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lời</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nói</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của</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hai</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hạt</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mầm</a:t>
                      </a:r>
                      <a:r>
                        <a:rPr lang="en-US" sz="2600" dirty="0">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Hạt</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mầm</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thứ</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nhất</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sống</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đầy</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mơ</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ước</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khát</a:t>
                      </a:r>
                      <a:r>
                        <a:rPr lang="en-US" sz="2600" dirty="0">
                          <a:effectLst/>
                          <a:latin typeface="Times New Roman" panose="02020603050405020304" pitchFamily="18" charset="0"/>
                          <a:cs typeface="Times New Roman" panose="02020603050405020304" pitchFamily="18" charset="0"/>
                        </a:rPr>
                        <a:t> khao </a:t>
                      </a:r>
                      <a:r>
                        <a:rPr lang="en-US" sz="2600" dirty="0" err="1">
                          <a:effectLst/>
                          <a:latin typeface="Times New Roman" panose="02020603050405020304" pitchFamily="18" charset="0"/>
                          <a:cs typeface="Times New Roman" panose="02020603050405020304" pitchFamily="18" charset="0"/>
                        </a:rPr>
                        <a:t>hương</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tới</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những</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điều</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cao</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đẹp</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dũng</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cảm</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đương</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đầu</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với</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thử</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thách</a:t>
                      </a:r>
                      <a:r>
                        <a:rPr lang="en-US" sz="2600" dirty="0">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Hạt</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mầm</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thứ</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hai</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chọn</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cách</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sống</a:t>
                      </a:r>
                      <a:r>
                        <a:rPr lang="en-US" sz="2600" dirty="0">
                          <a:effectLst/>
                          <a:latin typeface="Times New Roman" panose="02020603050405020304" pitchFamily="18" charset="0"/>
                          <a:cs typeface="Times New Roman" panose="02020603050405020304" pitchFamily="18" charset="0"/>
                        </a:rPr>
                        <a:t> an </a:t>
                      </a:r>
                      <a:r>
                        <a:rPr lang="en-US" sz="2600" dirty="0" err="1">
                          <a:effectLst/>
                          <a:latin typeface="Times New Roman" panose="02020603050405020304" pitchFamily="18" charset="0"/>
                          <a:cs typeface="Times New Roman" panose="02020603050405020304" pitchFamily="18" charset="0"/>
                        </a:rPr>
                        <a:t>toàn</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sống</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hèn</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nhát</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thụ</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động</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luôn</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sợ</a:t>
                      </a:r>
                      <a:r>
                        <a:rPr lang="en-US" sz="2600" dirty="0">
                          <a:effectLst/>
                          <a:latin typeface="Times New Roman" panose="02020603050405020304" pitchFamily="18" charset="0"/>
                          <a:cs typeface="Times New Roman" panose="02020603050405020304" pitchFamily="18" charset="0"/>
                        </a:rPr>
                        <a:t> </a:t>
                      </a:r>
                      <a:r>
                        <a:rPr lang="en-US" sz="2600" dirty="0" err="1">
                          <a:effectLst/>
                          <a:latin typeface="Times New Roman" panose="02020603050405020304" pitchFamily="18" charset="0"/>
                          <a:cs typeface="Times New Roman" panose="02020603050405020304" pitchFamily="18" charset="0"/>
                        </a:rPr>
                        <a:t>hãi</a:t>
                      </a:r>
                      <a:r>
                        <a:rPr lang="en-US" sz="2600" dirty="0">
                          <a:effectLst/>
                          <a:latin typeface="Times New Roman" panose="02020603050405020304" pitchFamily="18" charset="0"/>
                          <a:cs typeface="Times New Roman" panose="02020603050405020304" pitchFamily="18" charset="0"/>
                        </a:rPr>
                        <a:t>.</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7228" marR="57228" marT="0" marB="0"/>
                </a:tc>
                <a:extLst>
                  <a:ext uri="{0D108BD9-81ED-4DB2-BD59-A6C34878D82A}">
                    <a16:rowId xmlns:a16="http://schemas.microsoft.com/office/drawing/2014/main" val="3898847556"/>
                  </a:ext>
                </a:extLst>
              </a:tr>
            </a:tbl>
          </a:graphicData>
        </a:graphic>
      </p:graphicFrame>
    </p:spTree>
    <p:extLst>
      <p:ext uri="{BB962C8B-B14F-4D97-AF65-F5344CB8AC3E}">
        <p14:creationId xmlns:p14="http://schemas.microsoft.com/office/powerpoint/2010/main" val="27688150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B37D139-4D7A-CDA6-D511-7D1D67FB7B21}"/>
              </a:ext>
            </a:extLst>
          </p:cNvPr>
          <p:cNvSpPr txBox="1"/>
          <p:nvPr/>
        </p:nvSpPr>
        <p:spPr>
          <a:xfrm>
            <a:off x="0" y="0"/>
            <a:ext cx="12093388" cy="6194003"/>
          </a:xfrm>
          <a:prstGeom prst="rect">
            <a:avLst/>
          </a:prstGeom>
          <a:noFill/>
        </p:spPr>
        <p:txBody>
          <a:bodyPr wrap="square">
            <a:spAutoFit/>
          </a:bodyPr>
          <a:lstStyle/>
          <a:p>
            <a:pPr rtl="0">
              <a:spcBef>
                <a:spcPts val="0"/>
              </a:spcBef>
              <a:spcAft>
                <a:spcPts val="500"/>
              </a:spcAft>
            </a:pPr>
            <a:r>
              <a:rPr lang="vi-VN" sz="2400" b="1" u="none" strike="noStrike" dirty="0">
                <a:solidFill>
                  <a:srgbClr val="002060"/>
                </a:solidFill>
                <a:effectLst/>
                <a:latin typeface="+mj-lt"/>
              </a:rPr>
              <a:t>I. ĐỌC HIỂU (4.0 điểm)</a:t>
            </a:r>
            <a:r>
              <a:rPr lang="en-US" sz="2400" dirty="0">
                <a:solidFill>
                  <a:srgbClr val="002060"/>
                </a:solidFill>
                <a:latin typeface="+mj-lt"/>
              </a:rPr>
              <a:t> </a:t>
            </a:r>
            <a:r>
              <a:rPr lang="vi-VN" sz="2400" b="1" u="none" strike="noStrike" dirty="0">
                <a:solidFill>
                  <a:srgbClr val="002060"/>
                </a:solidFill>
                <a:effectLst/>
                <a:latin typeface="+mj-lt"/>
              </a:rPr>
              <a:t>Đọc đoạn trích sau và trả lời câu hỏi:</a:t>
            </a:r>
            <a:endParaRPr lang="vi-VN" sz="2400" b="0" dirty="0">
              <a:solidFill>
                <a:srgbClr val="002060"/>
              </a:solidFill>
              <a:effectLst/>
              <a:latin typeface="+mj-lt"/>
            </a:endParaRPr>
          </a:p>
          <a:p>
            <a:pPr rtl="0">
              <a:spcBef>
                <a:spcPts val="0"/>
              </a:spcBef>
              <a:spcAft>
                <a:spcPts val="500"/>
              </a:spcAft>
            </a:pPr>
            <a:r>
              <a:rPr lang="en-US" sz="2400" b="0" u="none" strike="noStrike" dirty="0">
                <a:solidFill>
                  <a:srgbClr val="002060"/>
                </a:solidFill>
                <a:effectLst/>
                <a:latin typeface="+mj-lt"/>
              </a:rPr>
              <a:t>    </a:t>
            </a:r>
            <a:r>
              <a:rPr lang="vi-VN" sz="2400" b="0" u="none" strike="noStrike" dirty="0">
                <a:solidFill>
                  <a:srgbClr val="002060"/>
                </a:solidFill>
                <a:effectLst/>
                <a:latin typeface="+mj-lt"/>
              </a:rPr>
              <a:t>Mặc dù chúng ta đang có một cuộc sống đầy đam mê và có những mục tiêu rõ ràng để phấn đấu nhưng chúng ta hẳn cũng khó lòng tránh được có lúc lâm vào nghịch cảnh. Liệu chúng ta sẽ đứng dậy sau cơn phong ba đỏ hay hoàn toàn bị ngã gục? Điều này phụ thuộc vào cách chúng ta đối đầu với chủng. Trước những thác ghềnh, chông gai trên đường khiến chúng ta cảm thấy nản lòng và hoài nghi thì niềm tin mãnh liệt vào bản thân là điều cần thiết hơn bao giờ hết để chúng ta vượt qua những trắc trở đó.</a:t>
            </a:r>
            <a:endParaRPr lang="vi-VN" sz="2400" b="0" dirty="0">
              <a:solidFill>
                <a:srgbClr val="002060"/>
              </a:solidFill>
              <a:effectLst/>
              <a:latin typeface="+mj-lt"/>
            </a:endParaRPr>
          </a:p>
          <a:p>
            <a:pPr rtl="0">
              <a:spcBef>
                <a:spcPts val="0"/>
              </a:spcBef>
              <a:spcAft>
                <a:spcPts val="500"/>
              </a:spcAft>
            </a:pPr>
            <a:r>
              <a:rPr lang="en-US" sz="2400" b="0" u="none" strike="noStrike" dirty="0">
                <a:solidFill>
                  <a:srgbClr val="002060"/>
                </a:solidFill>
                <a:effectLst/>
                <a:latin typeface="+mj-lt"/>
              </a:rPr>
              <a:t>    </a:t>
            </a:r>
            <a:r>
              <a:rPr lang="vi-VN" sz="2400" b="0" u="none" strike="noStrike" dirty="0">
                <a:solidFill>
                  <a:srgbClr val="002060"/>
                </a:solidFill>
                <a:effectLst/>
                <a:latin typeface="+mj-lt"/>
              </a:rPr>
              <a:t>Đôi khi niềm tin chúng ta có được cũng chỉ đơn giản là học từ người khác, tìm hiểu xem những người đi trước đã đổi phó với khó khăn tương tự như thế nào giúp chủng ta tìm ra giải pháp cho minh. Những tấm gương về những con người đầy nghị lực và giàu lòng quả cảm, có khả năng trụ vững sau bao cơn giông tổ của cuộc đời luôn là tâm điểm cho chúng ta noi theo. Đó là nghị lực của Walt Disney trong việc thực hiện ước mơ của mình sau năm lần phả sản. Bất chấp số phận, nhà văn Helen Keller đã không cam chịu đề người đời thương hại. Ngược lại, bà đã dũng cảm vượt qua nghịch cảnh, trở thành tấm gương sáng cho hàng triệu người.</a:t>
            </a:r>
            <a:endParaRPr lang="vi-VN" sz="2400" b="0" dirty="0">
              <a:solidFill>
                <a:srgbClr val="002060"/>
              </a:solidFill>
              <a:effectLst/>
              <a:latin typeface="+mj-lt"/>
            </a:endParaRPr>
          </a:p>
          <a:p>
            <a:pPr rtl="0">
              <a:spcBef>
                <a:spcPts val="0"/>
              </a:spcBef>
              <a:spcAft>
                <a:spcPts val="500"/>
              </a:spcAft>
            </a:pPr>
            <a:r>
              <a:rPr lang="en-US" sz="2400" b="0" u="none" strike="noStrike" dirty="0">
                <a:solidFill>
                  <a:srgbClr val="002060"/>
                </a:solidFill>
                <a:effectLst/>
                <a:latin typeface="+mj-lt"/>
              </a:rPr>
              <a:t>  </a:t>
            </a:r>
            <a:r>
              <a:rPr lang="vi-VN" sz="2400" b="0" u="none" strike="noStrike" dirty="0">
                <a:solidFill>
                  <a:srgbClr val="002060"/>
                </a:solidFill>
                <a:effectLst/>
                <a:latin typeface="+mj-lt"/>
              </a:rPr>
              <a:t>(Trích Giữ vững niềm tin - Điều kì diệu của thái độ sống. Mac Anderson, NXB Tổng hợp TPHCM) </a:t>
            </a:r>
            <a:endParaRPr lang="en-US" sz="2400" b="0" u="none" strike="noStrike" dirty="0">
              <a:solidFill>
                <a:srgbClr val="002060"/>
              </a:solidFill>
              <a:effectLst/>
              <a:latin typeface="+mj-lt"/>
            </a:endParaRPr>
          </a:p>
        </p:txBody>
      </p:sp>
    </p:spTree>
    <p:extLst>
      <p:ext uri="{BB962C8B-B14F-4D97-AF65-F5344CB8AC3E}">
        <p14:creationId xmlns:p14="http://schemas.microsoft.com/office/powerpoint/2010/main" val="33965424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B37D139-4D7A-CDA6-D511-7D1D67FB7B21}"/>
              </a:ext>
            </a:extLst>
          </p:cNvPr>
          <p:cNvSpPr txBox="1"/>
          <p:nvPr/>
        </p:nvSpPr>
        <p:spPr>
          <a:xfrm>
            <a:off x="0" y="0"/>
            <a:ext cx="12093388" cy="6509474"/>
          </a:xfrm>
          <a:prstGeom prst="rect">
            <a:avLst/>
          </a:prstGeom>
          <a:noFill/>
        </p:spPr>
        <p:txBody>
          <a:bodyPr wrap="square">
            <a:spAutoFit/>
          </a:bodyPr>
          <a:lstStyle/>
          <a:p>
            <a:pPr rtl="0">
              <a:spcBef>
                <a:spcPts val="0"/>
              </a:spcBef>
              <a:spcAft>
                <a:spcPts val="500"/>
              </a:spcAft>
            </a:pPr>
            <a:r>
              <a:rPr lang="vi-VN" sz="2800" b="1" i="0" u="none" strike="noStrike" dirty="0">
                <a:solidFill>
                  <a:srgbClr val="002060"/>
                </a:solidFill>
                <a:effectLst/>
                <a:latin typeface="+mj-lt"/>
              </a:rPr>
              <a:t>Câu 1: </a:t>
            </a:r>
            <a:r>
              <a:rPr lang="vi-VN" sz="2800" i="0" u="none" strike="noStrike" dirty="0">
                <a:solidFill>
                  <a:srgbClr val="002060"/>
                </a:solidFill>
                <a:effectLst/>
                <a:latin typeface="+mj-lt"/>
              </a:rPr>
              <a:t>Nêu phương thức biểu đạt của đoạn trích</a:t>
            </a:r>
          </a:p>
          <a:p>
            <a:pPr rtl="0">
              <a:spcBef>
                <a:spcPts val="0"/>
              </a:spcBef>
              <a:spcAft>
                <a:spcPts val="500"/>
              </a:spcAft>
            </a:pPr>
            <a:r>
              <a:rPr lang="vi-VN" sz="2800" b="1" dirty="0">
                <a:solidFill>
                  <a:srgbClr val="002060"/>
                </a:solidFill>
                <a:latin typeface="+mj-lt"/>
              </a:rPr>
              <a:t>Câu 2: </a:t>
            </a:r>
            <a:r>
              <a:rPr lang="vi-VN" sz="2800" dirty="0">
                <a:solidFill>
                  <a:srgbClr val="002060"/>
                </a:solidFill>
                <a:latin typeface="+mj-lt"/>
              </a:rPr>
              <a:t>Nội dung của đoạn trích là gì?</a:t>
            </a:r>
            <a:endParaRPr lang="vi-VN" sz="2800" i="0" u="none" strike="noStrike" dirty="0">
              <a:solidFill>
                <a:srgbClr val="002060"/>
              </a:solidFill>
              <a:effectLst/>
              <a:latin typeface="+mj-lt"/>
            </a:endParaRPr>
          </a:p>
          <a:p>
            <a:pPr rtl="0">
              <a:spcBef>
                <a:spcPts val="0"/>
              </a:spcBef>
              <a:spcAft>
                <a:spcPts val="500"/>
              </a:spcAft>
            </a:pPr>
            <a:r>
              <a:rPr lang="vi-VN" sz="2800" b="1" i="0" u="none" strike="noStrike" dirty="0">
                <a:solidFill>
                  <a:srgbClr val="002060"/>
                </a:solidFill>
                <a:effectLst/>
                <a:latin typeface="+mj-lt"/>
              </a:rPr>
              <a:t>Câu 3 : </a:t>
            </a:r>
            <a:r>
              <a:rPr lang="vi-VN" sz="2800" b="0" i="0" u="none" strike="noStrike" dirty="0">
                <a:solidFill>
                  <a:srgbClr val="002060"/>
                </a:solidFill>
                <a:effectLst/>
                <a:latin typeface="+mj-lt"/>
              </a:rPr>
              <a:t>Đoạn trích đã kể ra những tấm gương nào về lòng dũng cảm và nghị lực sống vượt lên trên số phận?</a:t>
            </a:r>
            <a:endParaRPr lang="vi-VN" sz="2800" b="0" dirty="0">
              <a:solidFill>
                <a:srgbClr val="002060"/>
              </a:solidFill>
              <a:effectLst/>
              <a:latin typeface="+mj-lt"/>
            </a:endParaRPr>
          </a:p>
          <a:p>
            <a:pPr rtl="0">
              <a:spcBef>
                <a:spcPts val="0"/>
              </a:spcBef>
              <a:spcAft>
                <a:spcPts val="500"/>
              </a:spcAft>
            </a:pPr>
            <a:r>
              <a:rPr lang="vi-VN" sz="2800" b="1" i="0" u="none" strike="noStrike" dirty="0">
                <a:solidFill>
                  <a:srgbClr val="002060"/>
                </a:solidFill>
                <a:effectLst/>
                <a:latin typeface="+mj-lt"/>
              </a:rPr>
              <a:t>Câu 4 : </a:t>
            </a:r>
            <a:r>
              <a:rPr lang="vi-VN" sz="2800" b="0" i="0" u="none" strike="noStrike" dirty="0">
                <a:solidFill>
                  <a:srgbClr val="002060"/>
                </a:solidFill>
                <a:effectLst/>
                <a:latin typeface="+mj-lt"/>
              </a:rPr>
              <a:t>Theo tác giả, điều gì cần thiết giúp cho con người vượt qua được những trắc trở của cuộc sống?</a:t>
            </a:r>
            <a:endParaRPr lang="vi-VN" sz="2800" b="0" dirty="0">
              <a:solidFill>
                <a:srgbClr val="002060"/>
              </a:solidFill>
              <a:effectLst/>
              <a:latin typeface="+mj-lt"/>
            </a:endParaRPr>
          </a:p>
          <a:p>
            <a:pPr rtl="0">
              <a:spcBef>
                <a:spcPts val="0"/>
              </a:spcBef>
              <a:spcAft>
                <a:spcPts val="500"/>
              </a:spcAft>
            </a:pPr>
            <a:r>
              <a:rPr lang="vi-VN" sz="2800" b="1" u="none" strike="noStrike" dirty="0">
                <a:solidFill>
                  <a:srgbClr val="002060"/>
                </a:solidFill>
                <a:effectLst/>
                <a:latin typeface="+mj-lt"/>
              </a:rPr>
              <a:t>Câu 5: </a:t>
            </a:r>
            <a:r>
              <a:rPr lang="vi-VN" sz="2800" b="0" i="1" u="none" strike="noStrike" dirty="0">
                <a:solidFill>
                  <a:srgbClr val="002060"/>
                </a:solidFill>
                <a:effectLst/>
                <a:latin typeface="+mj-lt"/>
              </a:rPr>
              <a:t>Chỉ ra một phép liên kết câu và từ ngữ liên kết trong đoạn văn sau: “Bất chấp số phận, nhà văn Helen Keller đã không cam chịu để người đời thương hại. Ngược lại, bà đã dũng cảm vượt qua nghịch cảnh, trở thành tẩm gương sáng cho hàng triệu người.</a:t>
            </a:r>
            <a:endParaRPr lang="vi-VN" sz="2800" b="0" dirty="0">
              <a:solidFill>
                <a:srgbClr val="002060"/>
              </a:solidFill>
              <a:effectLst/>
              <a:latin typeface="+mj-lt"/>
            </a:endParaRPr>
          </a:p>
          <a:p>
            <a:pPr rtl="0">
              <a:spcBef>
                <a:spcPts val="0"/>
              </a:spcBef>
              <a:spcAft>
                <a:spcPts val="500"/>
              </a:spcAft>
            </a:pPr>
            <a:r>
              <a:rPr lang="vi-VN" sz="2800" b="1" i="0" u="none" strike="noStrike" dirty="0">
                <a:solidFill>
                  <a:srgbClr val="002060"/>
                </a:solidFill>
                <a:effectLst/>
                <a:latin typeface="+mj-lt"/>
              </a:rPr>
              <a:t>Câu 6: </a:t>
            </a:r>
            <a:r>
              <a:rPr lang="vi-VN" sz="2800" b="0" i="0" u="none" strike="noStrike" dirty="0">
                <a:solidFill>
                  <a:srgbClr val="002060"/>
                </a:solidFill>
                <a:effectLst/>
                <a:latin typeface="+mj-lt"/>
              </a:rPr>
              <a:t>Bài học ý nghĩa nhất cho bản thân mà anh/chị rút ra từ đoạn trích trên là</a:t>
            </a:r>
            <a:r>
              <a:rPr lang="en-US" sz="2800" b="0" i="0" u="none" strike="noStrike" dirty="0">
                <a:solidFill>
                  <a:srgbClr val="002060"/>
                </a:solidFill>
                <a:effectLst/>
                <a:latin typeface="+mj-lt"/>
              </a:rPr>
              <a:t> </a:t>
            </a:r>
            <a:r>
              <a:rPr lang="vi-VN" sz="2800" b="0" i="0" u="none" strike="noStrike" dirty="0">
                <a:solidFill>
                  <a:srgbClr val="002060"/>
                </a:solidFill>
                <a:effectLst/>
                <a:latin typeface="+mj-lt"/>
              </a:rPr>
              <a:t> ? Vì sao?</a:t>
            </a:r>
          </a:p>
          <a:p>
            <a:pPr rtl="0">
              <a:spcBef>
                <a:spcPts val="0"/>
              </a:spcBef>
              <a:spcAft>
                <a:spcPts val="500"/>
              </a:spcAft>
            </a:pPr>
            <a:r>
              <a:rPr lang="vi-VN" sz="2800" b="1" dirty="0">
                <a:solidFill>
                  <a:srgbClr val="002060"/>
                </a:solidFill>
                <a:latin typeface="+mj-lt"/>
              </a:rPr>
              <a:t>Câu 7</a:t>
            </a:r>
            <a:r>
              <a:rPr lang="vi-VN" sz="2800" dirty="0">
                <a:solidFill>
                  <a:srgbClr val="002060"/>
                </a:solidFill>
                <a:latin typeface="+mj-lt"/>
              </a:rPr>
              <a:t>: Hãy viết đoạn văn (khoảng 200 chữ) về vai trò của nghị lực trong cuộc sống.</a:t>
            </a:r>
            <a:endParaRPr lang="vi-VN" sz="2800" b="0" dirty="0">
              <a:solidFill>
                <a:srgbClr val="002060"/>
              </a:solidFill>
              <a:effectLst/>
              <a:latin typeface="+mj-lt"/>
            </a:endParaRPr>
          </a:p>
        </p:txBody>
      </p:sp>
    </p:spTree>
    <p:extLst>
      <p:ext uri="{BB962C8B-B14F-4D97-AF65-F5344CB8AC3E}">
        <p14:creationId xmlns:p14="http://schemas.microsoft.com/office/powerpoint/2010/main" val="24064605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4130B2F-247A-00D4-BFC9-49280F44373B}"/>
              </a:ext>
            </a:extLst>
          </p:cNvPr>
          <p:cNvGraphicFramePr>
            <a:graphicFrameLocks noGrp="1"/>
          </p:cNvGraphicFramePr>
          <p:nvPr>
            <p:ph idx="1"/>
            <p:extLst>
              <p:ext uri="{D42A27DB-BD31-4B8C-83A1-F6EECF244321}">
                <p14:modId xmlns:p14="http://schemas.microsoft.com/office/powerpoint/2010/main" val="1543243843"/>
              </p:ext>
            </p:extLst>
          </p:nvPr>
        </p:nvGraphicFramePr>
        <p:xfrm>
          <a:off x="0" y="0"/>
          <a:ext cx="12191999" cy="6619707"/>
        </p:xfrm>
        <a:graphic>
          <a:graphicData uri="http://schemas.openxmlformats.org/drawingml/2006/table">
            <a:tbl>
              <a:tblPr firstRow="1" firstCol="1" bandRow="1">
                <a:tableStyleId>{5C22544A-7EE6-4342-B048-85BDC9FD1C3A}</a:tableStyleId>
              </a:tblPr>
              <a:tblGrid>
                <a:gridCol w="848177">
                  <a:extLst>
                    <a:ext uri="{9D8B030D-6E8A-4147-A177-3AD203B41FA5}">
                      <a16:colId xmlns:a16="http://schemas.microsoft.com/office/drawing/2014/main" val="3498836798"/>
                    </a:ext>
                  </a:extLst>
                </a:gridCol>
                <a:gridCol w="10420458">
                  <a:extLst>
                    <a:ext uri="{9D8B030D-6E8A-4147-A177-3AD203B41FA5}">
                      <a16:colId xmlns:a16="http://schemas.microsoft.com/office/drawing/2014/main" val="1443499880"/>
                    </a:ext>
                  </a:extLst>
                </a:gridCol>
                <a:gridCol w="923364">
                  <a:extLst>
                    <a:ext uri="{9D8B030D-6E8A-4147-A177-3AD203B41FA5}">
                      <a16:colId xmlns:a16="http://schemas.microsoft.com/office/drawing/2014/main" val="1372883394"/>
                    </a:ext>
                  </a:extLst>
                </a:gridCol>
              </a:tblGrid>
              <a:tr h="110305">
                <a:tc>
                  <a:txBody>
                    <a:bodyPr/>
                    <a:lstStyle/>
                    <a:p>
                      <a:pPr algn="ctr">
                        <a:lnSpc>
                          <a:spcPct val="115000"/>
                        </a:lnSpc>
                        <a:spcAft>
                          <a:spcPts val="1000"/>
                        </a:spcAft>
                      </a:pPr>
                      <a:r>
                        <a:rPr lang="en-US" sz="2400" dirty="0" err="1">
                          <a:solidFill>
                            <a:srgbClr val="002060"/>
                          </a:solidFill>
                          <a:effectLst/>
                          <a:latin typeface="Times New Roman" panose="02020603050405020304" pitchFamily="18" charset="0"/>
                          <a:cs typeface="Times New Roman" panose="02020603050405020304" pitchFamily="18" charset="0"/>
                        </a:rPr>
                        <a:t>Câu</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2400" dirty="0" err="1">
                          <a:solidFill>
                            <a:srgbClr val="002060"/>
                          </a:solidFill>
                          <a:effectLst/>
                          <a:latin typeface="Times New Roman" panose="02020603050405020304" pitchFamily="18" charset="0"/>
                          <a:cs typeface="Times New Roman" panose="02020603050405020304" pitchFamily="18" charset="0"/>
                        </a:rPr>
                        <a:t>Yêu</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cầu</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cần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đạt</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Điểm</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1353731"/>
                  </a:ext>
                </a:extLst>
              </a:tr>
              <a:tr h="110305">
                <a:tc>
                  <a:txBody>
                    <a:bodyPr/>
                    <a:lstStyle/>
                    <a:p>
                      <a:pPr algn="ct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Câu 1</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0,5</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43954493"/>
                  </a:ext>
                </a:extLst>
              </a:tr>
              <a:tr h="350089">
                <a:tc>
                  <a:txBody>
                    <a:bodyPr/>
                    <a:lstStyle/>
                    <a:p>
                      <a:pPr algn="ctr">
                        <a:lnSpc>
                          <a:spcPct val="115000"/>
                        </a:lnSpc>
                        <a:spcAft>
                          <a:spcPts val="1000"/>
                        </a:spcAft>
                      </a:pPr>
                      <a:r>
                        <a:rPr lang="en-US" sz="2400" dirty="0" err="1">
                          <a:solidFill>
                            <a:srgbClr val="002060"/>
                          </a:solidFill>
                          <a:effectLst/>
                          <a:latin typeface="Times New Roman" panose="02020603050405020304" pitchFamily="18" charset="0"/>
                          <a:cs typeface="Times New Roman" panose="02020603050405020304" pitchFamily="18" charset="0"/>
                        </a:rPr>
                        <a:t>Câu</a:t>
                      </a:r>
                      <a:r>
                        <a:rPr lang="en-US" sz="2400" dirty="0">
                          <a:solidFill>
                            <a:srgbClr val="002060"/>
                          </a:solidFill>
                          <a:effectLst/>
                          <a:latin typeface="Times New Roman" panose="02020603050405020304" pitchFamily="18" charset="0"/>
                          <a:cs typeface="Times New Roman" panose="02020603050405020304" pitchFamily="18" charset="0"/>
                        </a:rPr>
                        <a:t> 2</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0,5</a:t>
                      </a:r>
                    </a:p>
                    <a:p>
                      <a:pPr algn="ctr">
                        <a:lnSpc>
                          <a:spcPct val="115000"/>
                        </a:lnSpc>
                        <a:spcAft>
                          <a:spcPts val="1000"/>
                        </a:spcAft>
                      </a:pPr>
                      <a:endParaRPr lang="en-US" sz="2400" dirty="0">
                        <a:solidFill>
                          <a:srgbClr val="002060"/>
                        </a:solidFill>
                        <a:effectLst/>
                        <a:latin typeface="Times New Roman" panose="02020603050405020304" pitchFamily="18"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2213192"/>
                  </a:ext>
                </a:extLst>
              </a:tr>
              <a:tr h="1797235">
                <a:tc>
                  <a:txBody>
                    <a:bodyPr/>
                    <a:lstStyle/>
                    <a:p>
                      <a:pPr algn="ctr">
                        <a:lnSpc>
                          <a:spcPct val="115000"/>
                        </a:lnSpc>
                        <a:spcAft>
                          <a:spcPts val="1000"/>
                        </a:spcAft>
                      </a:pPr>
                      <a:r>
                        <a:rPr lang="en-US" sz="2400" dirty="0" err="1">
                          <a:solidFill>
                            <a:srgbClr val="002060"/>
                          </a:solidFill>
                          <a:effectLst/>
                          <a:latin typeface="Times New Roman" panose="02020603050405020304" pitchFamily="18" charset="0"/>
                          <a:cs typeface="Times New Roman" panose="02020603050405020304" pitchFamily="18" charset="0"/>
                        </a:rPr>
                        <a:t>Câu</a:t>
                      </a:r>
                      <a:r>
                        <a:rPr lang="en-US" sz="2400" dirty="0">
                          <a:solidFill>
                            <a:srgbClr val="002060"/>
                          </a:solidFill>
                          <a:effectLst/>
                          <a:latin typeface="Times New Roman" panose="02020603050405020304" pitchFamily="18" charset="0"/>
                          <a:cs typeface="Times New Roman" panose="02020603050405020304" pitchFamily="18" charset="0"/>
                        </a:rPr>
                        <a:t> 3</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6314509"/>
                  </a:ext>
                </a:extLst>
              </a:tr>
              <a:tr h="1084352">
                <a:tc>
                  <a:txBody>
                    <a:bodyPr/>
                    <a:lstStyle/>
                    <a:p>
                      <a:pPr algn="ctr">
                        <a:lnSpc>
                          <a:spcPct val="115000"/>
                        </a:lnSpc>
                        <a:spcAft>
                          <a:spcPts val="1000"/>
                        </a:spcAft>
                      </a:pPr>
                      <a:r>
                        <a:rPr lang="vi-VN"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Câu 4</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05342929"/>
                  </a:ext>
                </a:extLst>
              </a:tr>
              <a:tr h="1308847">
                <a:tc>
                  <a:txBody>
                    <a:bodyPr/>
                    <a:lstStyle/>
                    <a:p>
                      <a:pPr algn="ctr">
                        <a:lnSpc>
                          <a:spcPct val="115000"/>
                        </a:lnSpc>
                        <a:spcAft>
                          <a:spcPts val="1000"/>
                        </a:spcAft>
                      </a:pPr>
                      <a:r>
                        <a:rPr lang="vi-VN"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Câu 5</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endParaRPr lang="vi-VN"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1000"/>
                        </a:spcAft>
                      </a:pPr>
                      <a:endParaRPr lang="vi-VN"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1000"/>
                        </a:spcAft>
                      </a:pPr>
                      <a:endParaRPr lang="vi-VN"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2879835"/>
                  </a:ext>
                </a:extLst>
              </a:tr>
            </a:tbl>
          </a:graphicData>
        </a:graphic>
      </p:graphicFrame>
      <p:sp>
        <p:nvSpPr>
          <p:cNvPr id="6" name="TextBox 5">
            <a:extLst>
              <a:ext uri="{FF2B5EF4-FFF2-40B4-BE49-F238E27FC236}">
                <a16:creationId xmlns:a16="http://schemas.microsoft.com/office/drawing/2014/main" id="{85AC6B4D-EC6F-7A1B-85C8-C5E10F4B08F5}"/>
              </a:ext>
            </a:extLst>
          </p:cNvPr>
          <p:cNvSpPr txBox="1"/>
          <p:nvPr/>
        </p:nvSpPr>
        <p:spPr>
          <a:xfrm>
            <a:off x="858371" y="375629"/>
            <a:ext cx="6109446" cy="461665"/>
          </a:xfrm>
          <a:prstGeom prst="rect">
            <a:avLst/>
          </a:prstGeom>
          <a:noFill/>
        </p:spPr>
        <p:txBody>
          <a:bodyPr wrap="square">
            <a:spAutoFit/>
          </a:bodyPr>
          <a:lstStyle/>
          <a:p>
            <a:r>
              <a:rPr lang="vi-VN" sz="2400" dirty="0">
                <a:latin typeface="Times New Roman" panose="02020603050405020304" pitchFamily="18" charset="0"/>
                <a:ea typeface="Calibri" panose="020F0502020204030204" pitchFamily="34" charset="0"/>
              </a:rPr>
              <a:t>- </a:t>
            </a:r>
            <a:r>
              <a:rPr lang="vi-VN" sz="2400" b="1" dirty="0">
                <a:latin typeface="Times New Roman" panose="02020603050405020304" pitchFamily="18" charset="0"/>
                <a:ea typeface="Calibri" panose="020F0502020204030204" pitchFamily="34" charset="0"/>
              </a:rPr>
              <a:t>Phương thức biểu đạt</a:t>
            </a:r>
            <a:r>
              <a:rPr lang="vi-VN" sz="2400" dirty="0">
                <a:latin typeface="Times New Roman" panose="02020603050405020304" pitchFamily="18" charset="0"/>
                <a:ea typeface="Calibri" panose="020F0502020204030204" pitchFamily="34" charset="0"/>
              </a:rPr>
              <a:t>:</a:t>
            </a:r>
            <a:r>
              <a:rPr lang="en-US" sz="2400" dirty="0">
                <a:latin typeface="Times New Roman" panose="02020603050405020304" pitchFamily="18" charset="0"/>
                <a:ea typeface="Calibri" panose="020F0502020204030204" pitchFamily="34" charset="0"/>
              </a:rPr>
              <a:t> </a:t>
            </a:r>
            <a:r>
              <a:rPr lang="vi-VN" sz="2400" dirty="0">
                <a:latin typeface="Times New Roman" panose="02020603050405020304" pitchFamily="18" charset="0"/>
                <a:ea typeface="Calibri" panose="020F0502020204030204" pitchFamily="34" charset="0"/>
              </a:rPr>
              <a:t>nghị luận</a:t>
            </a:r>
            <a:endParaRPr lang="en-US" sz="2400" dirty="0"/>
          </a:p>
        </p:txBody>
      </p:sp>
      <p:sp>
        <p:nvSpPr>
          <p:cNvPr id="7" name="TextBox 6">
            <a:extLst>
              <a:ext uri="{FF2B5EF4-FFF2-40B4-BE49-F238E27FC236}">
                <a16:creationId xmlns:a16="http://schemas.microsoft.com/office/drawing/2014/main" id="{643C807C-937E-B289-9924-C1E22A7F882B}"/>
              </a:ext>
            </a:extLst>
          </p:cNvPr>
          <p:cNvSpPr txBox="1"/>
          <p:nvPr/>
        </p:nvSpPr>
        <p:spPr>
          <a:xfrm>
            <a:off x="823900" y="790149"/>
            <a:ext cx="10544197" cy="830997"/>
          </a:xfrm>
          <a:prstGeom prst="rect">
            <a:avLst/>
          </a:prstGeom>
          <a:noFill/>
        </p:spPr>
        <p:txBody>
          <a:bodyPr wrap="square">
            <a:spAutoFit/>
          </a:bodyPr>
          <a:lstStyle/>
          <a:p>
            <a:r>
              <a:rPr lang="en-US" sz="2400" b="1" dirty="0" err="1">
                <a:latin typeface="Times New Roman" panose="02020603050405020304" pitchFamily="18" charset="0"/>
                <a:cs typeface="Times New Roman" panose="02020603050405020304" pitchFamily="18" charset="0"/>
              </a:rPr>
              <a:t>Nội</a:t>
            </a:r>
            <a:r>
              <a:rPr lang="en-US" sz="2400" b="1" dirty="0">
                <a:latin typeface="Times New Roman" panose="02020603050405020304" pitchFamily="18" charset="0"/>
                <a:cs typeface="Times New Roman" panose="02020603050405020304" pitchFamily="18" charset="0"/>
              </a:rPr>
              <a:t> dung: </a:t>
            </a:r>
            <a:r>
              <a:rPr lang="vi-VN" sz="2400" dirty="0">
                <a:latin typeface="Times New Roman" panose="02020603050405020304" pitchFamily="18" charset="0"/>
                <a:cs typeface="Times New Roman" panose="02020603050405020304" pitchFamily="18" charset="0"/>
              </a:rPr>
              <a:t>Nói về nghị lực và lòng quả cảm khi đương đầu với những khó khăn trong cuộc sống</a:t>
            </a:r>
            <a:endParaRPr lang="vi-VN" sz="32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47A4B10F-B874-3CB0-9EE4-95C7FAAC2324}"/>
              </a:ext>
            </a:extLst>
          </p:cNvPr>
          <p:cNvSpPr txBox="1"/>
          <p:nvPr/>
        </p:nvSpPr>
        <p:spPr>
          <a:xfrm>
            <a:off x="858371" y="1690062"/>
            <a:ext cx="10239935" cy="1569660"/>
          </a:xfrm>
          <a:prstGeom prst="rect">
            <a:avLst/>
          </a:prstGeom>
          <a:noFill/>
        </p:spPr>
        <p:txBody>
          <a:bodyPr wrap="square">
            <a:spAutoFit/>
          </a:bodyPr>
          <a:lstStyle/>
          <a:p>
            <a:r>
              <a:rPr lang="vi-VN" sz="2400" dirty="0">
                <a:solidFill>
                  <a:srgbClr val="002060"/>
                </a:solidFill>
                <a:latin typeface="+mj-lt"/>
              </a:rPr>
              <a:t>Đoạn trích đã kể ra những tấm gương nào về lòng dũng cảm và nghị lực sống vượt lên trên số phận: </a:t>
            </a:r>
            <a:r>
              <a:rPr lang="vi-VN" sz="2400" i="1" dirty="0">
                <a:solidFill>
                  <a:srgbClr val="002060"/>
                </a:solidFill>
                <a:latin typeface="+mj-lt"/>
              </a:rPr>
              <a:t>Walt Disney trong việc thực hiện ước mơ của mình sau năm lần phả sản. Bất chấp số phận, nhà văn Helen Keller đã không cam chịu đề người đời thương hại. </a:t>
            </a:r>
            <a:endParaRPr lang="vi-VN" sz="2400" i="1" dirty="0">
              <a:latin typeface="+mj-lt"/>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AC90C5AC-FC1C-04E2-D62E-4DD9DA7B3ECD}"/>
              </a:ext>
            </a:extLst>
          </p:cNvPr>
          <p:cNvSpPr txBox="1"/>
          <p:nvPr/>
        </p:nvSpPr>
        <p:spPr>
          <a:xfrm>
            <a:off x="976030" y="3598279"/>
            <a:ext cx="10239935" cy="830997"/>
          </a:xfrm>
          <a:prstGeom prst="rect">
            <a:avLst/>
          </a:prstGeom>
          <a:noFill/>
        </p:spPr>
        <p:txBody>
          <a:bodyPr wrap="square">
            <a:spAutoFit/>
          </a:bodyPr>
          <a:lstStyle/>
          <a:p>
            <a:r>
              <a:rPr lang="vi-VN" sz="2400" dirty="0">
                <a:solidFill>
                  <a:srgbClr val="002060"/>
                </a:solidFill>
                <a:latin typeface="+mj-lt"/>
              </a:rPr>
              <a:t>Theo tác giả, điều cần thiết giúp cho con người vượt qua được những trắc trở của cuộc sống đó là: </a:t>
            </a:r>
            <a:r>
              <a:rPr lang="vi-VN" sz="2400" i="1" dirty="0">
                <a:solidFill>
                  <a:srgbClr val="002060"/>
                </a:solidFill>
                <a:latin typeface="+mj-lt"/>
              </a:rPr>
              <a:t>niềm tin mãnh liệt vào bản thân là điều cần thiết hơn bao giờ hết.</a:t>
            </a:r>
          </a:p>
        </p:txBody>
      </p:sp>
      <p:sp>
        <p:nvSpPr>
          <p:cNvPr id="3" name="TextBox 2">
            <a:extLst>
              <a:ext uri="{FF2B5EF4-FFF2-40B4-BE49-F238E27FC236}">
                <a16:creationId xmlns:a16="http://schemas.microsoft.com/office/drawing/2014/main" id="{67156602-3D38-CAF8-69BA-12E59B9F3576}"/>
              </a:ext>
            </a:extLst>
          </p:cNvPr>
          <p:cNvSpPr txBox="1"/>
          <p:nvPr/>
        </p:nvSpPr>
        <p:spPr>
          <a:xfrm>
            <a:off x="858370" y="4636690"/>
            <a:ext cx="10239935" cy="1200329"/>
          </a:xfrm>
          <a:prstGeom prst="rect">
            <a:avLst/>
          </a:prstGeom>
          <a:noFill/>
        </p:spPr>
        <p:txBody>
          <a:bodyPr wrap="square">
            <a:spAutoFit/>
          </a:bodyPr>
          <a:lstStyle/>
          <a:p>
            <a:r>
              <a:rPr lang="vi-VN" sz="2400" b="1" dirty="0">
                <a:solidFill>
                  <a:srgbClr val="002060"/>
                </a:solidFill>
                <a:latin typeface="+mj-lt"/>
              </a:rPr>
              <a:t>  Phép liên kết câu và từ ngữ liên kết trong đoạn văn</a:t>
            </a:r>
            <a:r>
              <a:rPr lang="vi-VN" sz="2400" dirty="0">
                <a:solidFill>
                  <a:srgbClr val="002060"/>
                </a:solidFill>
                <a:latin typeface="+mj-lt"/>
              </a:rPr>
              <a:t>: “Bất chấp số phận, nhà văn Helen Keller đã không cam chịu để người đời thương hại. Ngược lại, bà đã dũng cảm vượt qua nghịch cảnh, trở thành tẩm gương sáng cho hàng triệu người.”</a:t>
            </a:r>
          </a:p>
        </p:txBody>
      </p:sp>
      <p:sp>
        <p:nvSpPr>
          <p:cNvPr id="5" name="TextBox 4">
            <a:extLst>
              <a:ext uri="{FF2B5EF4-FFF2-40B4-BE49-F238E27FC236}">
                <a16:creationId xmlns:a16="http://schemas.microsoft.com/office/drawing/2014/main" id="{F9517A59-459B-D51E-3A31-A2B58FFCD10D}"/>
              </a:ext>
            </a:extLst>
          </p:cNvPr>
          <p:cNvSpPr txBox="1"/>
          <p:nvPr/>
        </p:nvSpPr>
        <p:spPr>
          <a:xfrm>
            <a:off x="858370" y="5764556"/>
            <a:ext cx="10239935" cy="830997"/>
          </a:xfrm>
          <a:prstGeom prst="rect">
            <a:avLst/>
          </a:prstGeom>
          <a:noFill/>
        </p:spPr>
        <p:txBody>
          <a:bodyPr wrap="square">
            <a:spAutoFit/>
          </a:bodyPr>
          <a:lstStyle/>
          <a:p>
            <a:r>
              <a:rPr lang="vi-VN" sz="2400" dirty="0">
                <a:solidFill>
                  <a:srgbClr val="002060"/>
                </a:solidFill>
                <a:latin typeface="+mj-lt"/>
              </a:rPr>
              <a:t>- Phép nối: quan hệ từ “ngược lại”</a:t>
            </a:r>
          </a:p>
          <a:p>
            <a:r>
              <a:rPr lang="vi-VN" sz="2400" dirty="0">
                <a:solidFill>
                  <a:srgbClr val="002060"/>
                </a:solidFill>
                <a:latin typeface="+mj-lt"/>
              </a:rPr>
              <a:t>- Phép thế: “bà” thay thế cho Helen Keller</a:t>
            </a:r>
          </a:p>
        </p:txBody>
      </p:sp>
    </p:spTree>
    <p:extLst>
      <p:ext uri="{BB962C8B-B14F-4D97-AF65-F5344CB8AC3E}">
        <p14:creationId xmlns:p14="http://schemas.microsoft.com/office/powerpoint/2010/main" val="761971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barn(inVertical)">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0" end="0"/>
                                            </p:txEl>
                                          </p:spTgt>
                                        </p:tgtEl>
                                        <p:attrNameLst>
                                          <p:attrName>style.visibility</p:attrName>
                                        </p:attrNameLst>
                                      </p:cBhvr>
                                      <p:to>
                                        <p:strVal val="visible"/>
                                      </p:to>
                                    </p:set>
                                    <p:animEffect transition="in" filter="barn(inVertical)">
                                      <p:cBhvr>
                                        <p:cTn id="22" dur="500"/>
                                        <p:tgtEl>
                                          <p:spTgt spid="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barn(inVertical)">
                                      <p:cBhvr>
                                        <p:cTn id="27" dur="5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barn(inVertical)">
                                      <p:cBhvr>
                                        <p:cTn id="32" dur="5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5">
                                            <p:txEl>
                                              <p:pRg st="1" end="1"/>
                                            </p:txEl>
                                          </p:spTgt>
                                        </p:tgtEl>
                                        <p:attrNameLst>
                                          <p:attrName>style.visibility</p:attrName>
                                        </p:attrNameLst>
                                      </p:cBhvr>
                                      <p:to>
                                        <p:strVal val="visible"/>
                                      </p:to>
                                    </p:set>
                                    <p:animEffect transition="in" filter="barn(inVertical)">
                                      <p:cBhvr>
                                        <p:cTn id="3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4130B2F-247A-00D4-BFC9-49280F44373B}"/>
              </a:ext>
            </a:extLst>
          </p:cNvPr>
          <p:cNvGraphicFramePr>
            <a:graphicFrameLocks noGrp="1"/>
          </p:cNvGraphicFramePr>
          <p:nvPr>
            <p:ph idx="1"/>
            <p:extLst>
              <p:ext uri="{D42A27DB-BD31-4B8C-83A1-F6EECF244321}">
                <p14:modId xmlns:p14="http://schemas.microsoft.com/office/powerpoint/2010/main" val="2866251009"/>
              </p:ext>
            </p:extLst>
          </p:nvPr>
        </p:nvGraphicFramePr>
        <p:xfrm>
          <a:off x="1" y="292608"/>
          <a:ext cx="12033503" cy="4375658"/>
        </p:xfrm>
        <a:graphic>
          <a:graphicData uri="http://schemas.openxmlformats.org/drawingml/2006/table">
            <a:tbl>
              <a:tblPr firstRow="1" firstCol="1" bandRow="1">
                <a:tableStyleId>{5C22544A-7EE6-4342-B048-85BDC9FD1C3A}</a:tableStyleId>
              </a:tblPr>
              <a:tblGrid>
                <a:gridCol w="905748">
                  <a:extLst>
                    <a:ext uri="{9D8B030D-6E8A-4147-A177-3AD203B41FA5}">
                      <a16:colId xmlns:a16="http://schemas.microsoft.com/office/drawing/2014/main" val="3498836798"/>
                    </a:ext>
                  </a:extLst>
                </a:gridCol>
                <a:gridCol w="11127755">
                  <a:extLst>
                    <a:ext uri="{9D8B030D-6E8A-4147-A177-3AD203B41FA5}">
                      <a16:colId xmlns:a16="http://schemas.microsoft.com/office/drawing/2014/main" val="1443499880"/>
                    </a:ext>
                  </a:extLst>
                </a:gridCol>
              </a:tblGrid>
              <a:tr h="1983404">
                <a:tc>
                  <a:txBody>
                    <a:bodyPr/>
                    <a:lstStyle/>
                    <a:p>
                      <a:pPr algn="ctr">
                        <a:lnSpc>
                          <a:spcPct val="115000"/>
                        </a:lnSpc>
                        <a:spcAft>
                          <a:spcPts val="1000"/>
                        </a:spcAft>
                      </a:pPr>
                      <a:endParaRPr lang="en-US" sz="2400" b="0" dirty="0">
                        <a:solidFill>
                          <a:srgbClr val="002060"/>
                        </a:solidFill>
                        <a:effectLst/>
                        <a:latin typeface="Times New Roman" panose="02020603050405020304" pitchFamily="18" charset="0"/>
                        <a:cs typeface="Times New Roman" panose="02020603050405020304" pitchFamily="18" charset="0"/>
                      </a:endParaRPr>
                    </a:p>
                    <a:p>
                      <a:pPr algn="ctr">
                        <a:lnSpc>
                          <a:spcPct val="115000"/>
                        </a:lnSpc>
                        <a:spcAft>
                          <a:spcPts val="1000"/>
                        </a:spcAft>
                      </a:pPr>
                      <a:endParaRPr lang="en-US" sz="3200" b="0" dirty="0">
                        <a:solidFill>
                          <a:srgbClr val="002060"/>
                        </a:solidFill>
                        <a:effectLst/>
                        <a:latin typeface="Times New Roman" panose="02020603050405020304" pitchFamily="18" charset="0"/>
                        <a:cs typeface="Times New Roman" panose="02020603050405020304" pitchFamily="18" charset="0"/>
                      </a:endParaRPr>
                    </a:p>
                    <a:p>
                      <a:pPr algn="ctr">
                        <a:lnSpc>
                          <a:spcPct val="115000"/>
                        </a:lnSpc>
                        <a:spcAft>
                          <a:spcPts val="1000"/>
                        </a:spcAft>
                      </a:pPr>
                      <a:r>
                        <a:rPr lang="en-US" sz="3200" b="1" dirty="0" err="1">
                          <a:solidFill>
                            <a:srgbClr val="002060"/>
                          </a:solidFill>
                          <a:effectLst/>
                          <a:latin typeface="Times New Roman" panose="02020603050405020304" pitchFamily="18" charset="0"/>
                          <a:cs typeface="Times New Roman" panose="02020603050405020304" pitchFamily="18" charset="0"/>
                        </a:rPr>
                        <a:t>Câu</a:t>
                      </a:r>
                      <a:r>
                        <a:rPr lang="en-US" sz="3200" b="1" dirty="0">
                          <a:solidFill>
                            <a:srgbClr val="002060"/>
                          </a:solidFill>
                          <a:effectLst/>
                          <a:latin typeface="Times New Roman" panose="02020603050405020304" pitchFamily="18" charset="0"/>
                          <a:cs typeface="Times New Roman" panose="02020603050405020304" pitchFamily="18" charset="0"/>
                        </a:rPr>
                        <a:t> </a:t>
                      </a:r>
                      <a:r>
                        <a:rPr lang="vi-VN" sz="3200" b="1" dirty="0">
                          <a:solidFill>
                            <a:srgbClr val="002060"/>
                          </a:solidFill>
                          <a:effectLst/>
                          <a:latin typeface="Times New Roman" panose="02020603050405020304" pitchFamily="18" charset="0"/>
                          <a:cs typeface="Times New Roman" panose="02020603050405020304" pitchFamily="18" charset="0"/>
                        </a:rPr>
                        <a:t>6</a:t>
                      </a:r>
                      <a:endParaRPr lang="en-US" sz="3200" b="1" dirty="0">
                        <a:solidFill>
                          <a:srgbClr val="002060"/>
                        </a:solidFill>
                        <a:effectLst/>
                        <a:latin typeface="Times New Roman" panose="02020603050405020304" pitchFamily="18" charset="0"/>
                        <a:cs typeface="Times New Roman" panose="02020603050405020304" pitchFamily="18" charset="0"/>
                      </a:endParaRPr>
                    </a:p>
                    <a:p>
                      <a:pPr algn="ctr">
                        <a:lnSpc>
                          <a:spcPct val="115000"/>
                        </a:lnSpc>
                        <a:spcAft>
                          <a:spcPts val="1000"/>
                        </a:spcAft>
                      </a:pPr>
                      <a:endParaRPr lang="en-US" sz="32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1000"/>
                        </a:spcAft>
                      </a:pPr>
                      <a:endParaRPr lang="en-US" sz="32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1000"/>
                        </a:spcAft>
                      </a:pPr>
                      <a:endParaRPr lang="en-US" sz="32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1000"/>
                        </a:spcAft>
                      </a:pPr>
                      <a:endParaRPr lang="en-US" sz="2400" b="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08664127"/>
                  </a:ext>
                </a:extLst>
              </a:tr>
            </a:tbl>
          </a:graphicData>
        </a:graphic>
      </p:graphicFrame>
      <p:sp>
        <p:nvSpPr>
          <p:cNvPr id="2" name="TextBox 1">
            <a:extLst>
              <a:ext uri="{FF2B5EF4-FFF2-40B4-BE49-F238E27FC236}">
                <a16:creationId xmlns:a16="http://schemas.microsoft.com/office/drawing/2014/main" id="{B70C88F6-D124-14D8-66E8-629537ACBC91}"/>
              </a:ext>
            </a:extLst>
          </p:cNvPr>
          <p:cNvSpPr txBox="1"/>
          <p:nvPr/>
        </p:nvSpPr>
        <p:spPr>
          <a:xfrm>
            <a:off x="868680" y="373171"/>
            <a:ext cx="11164824" cy="4031873"/>
          </a:xfrm>
          <a:prstGeom prst="rect">
            <a:avLst/>
          </a:prstGeom>
          <a:noFill/>
        </p:spPr>
        <p:txBody>
          <a:bodyPr wrap="square">
            <a:spAutoFit/>
          </a:bodyPr>
          <a:lstStyle/>
          <a:p>
            <a:r>
              <a:rPr lang="en-US" sz="3200" b="1" dirty="0">
                <a:latin typeface="Times New Roman" panose="02020603050405020304" pitchFamily="18" charset="0"/>
                <a:cs typeface="Times New Roman" panose="02020603050405020304" pitchFamily="18" charset="0"/>
              </a:rPr>
              <a:t>                </a:t>
            </a:r>
            <a:endParaRPr lang="vi-VN" sz="3200" dirty="0">
              <a:latin typeface="Times New Roman" panose="02020603050405020304" pitchFamily="18" charset="0"/>
              <a:cs typeface="Times New Roman" panose="02020603050405020304" pitchFamily="18" charset="0"/>
            </a:endParaRPr>
          </a:p>
          <a:p>
            <a:r>
              <a:rPr lang="vi-VN" sz="3200" dirty="0">
                <a:latin typeface="Times New Roman" panose="02020603050405020304" pitchFamily="18" charset="0"/>
                <a:cs typeface="Times New Roman" panose="02020603050405020304" pitchFamily="18" charset="0"/>
              </a:rPr>
              <a:t>- Đứng trước khó khăn, con người cần phải có nghị lực và niềm tin trong cuộc sống.</a:t>
            </a:r>
          </a:p>
          <a:p>
            <a:r>
              <a:rPr lang="vi-VN" sz="3200" dirty="0">
                <a:latin typeface="Times New Roman" panose="02020603050405020304" pitchFamily="18" charset="0"/>
                <a:cs typeface="Times New Roman" panose="02020603050405020304" pitchFamily="18" charset="0"/>
              </a:rPr>
              <a:t>- Niềm tin mãnh liệt vào bản thân là điều cần thiết hơn bao giờ hết để chúng ta vượt qua những trắc trở đó.</a:t>
            </a:r>
          </a:p>
          <a:p>
            <a:r>
              <a:rPr lang="vi-VN" sz="3200" dirty="0">
                <a:latin typeface="Times New Roman" panose="02020603050405020304" pitchFamily="18" charset="0"/>
                <a:cs typeface="Times New Roman" panose="02020603050405020304" pitchFamily="18" charset="0"/>
              </a:rPr>
              <a:t>- Niềm tin chúng ta có được cũng chỉ đơn giản là học từ người khác.</a:t>
            </a:r>
          </a:p>
          <a:p>
            <a:endParaRPr lang="vi-VN" sz="32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108017BB-AA98-40E8-DBA1-A89010F01384}"/>
              </a:ext>
            </a:extLst>
          </p:cNvPr>
          <p:cNvSpPr txBox="1"/>
          <p:nvPr/>
        </p:nvSpPr>
        <p:spPr>
          <a:xfrm>
            <a:off x="1008888" y="373171"/>
            <a:ext cx="10296144" cy="584775"/>
          </a:xfrm>
          <a:prstGeom prst="rect">
            <a:avLst/>
          </a:prstGeom>
          <a:noFill/>
        </p:spPr>
        <p:txBody>
          <a:bodyPr wrap="square">
            <a:spAutoFit/>
          </a:bodyPr>
          <a:lstStyle/>
          <a:p>
            <a:r>
              <a:rPr lang="vi-VN" sz="3200" b="1" dirty="0">
                <a:latin typeface="Times New Roman" panose="02020603050405020304" pitchFamily="18" charset="0"/>
                <a:cs typeface="Times New Roman" panose="02020603050405020304" pitchFamily="18" charset="0"/>
              </a:rPr>
              <a:t>Bài học:</a:t>
            </a:r>
            <a:endParaRPr lang="vi-V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5153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0A20433-4288-C101-B292-686128AF66EF}"/>
              </a:ext>
            </a:extLst>
          </p:cNvPr>
          <p:cNvSpPr txBox="1"/>
          <p:nvPr/>
        </p:nvSpPr>
        <p:spPr>
          <a:xfrm>
            <a:off x="165847" y="303253"/>
            <a:ext cx="11860306" cy="6848029"/>
          </a:xfrm>
          <a:prstGeom prst="rect">
            <a:avLst/>
          </a:prstGeom>
          <a:noFill/>
        </p:spPr>
        <p:txBody>
          <a:bodyPr wrap="square">
            <a:spAutoFit/>
          </a:bodyPr>
          <a:lstStyle/>
          <a:p>
            <a:pPr rtl="0">
              <a:spcBef>
                <a:spcPts val="0"/>
              </a:spcBef>
              <a:spcAft>
                <a:spcPts val="500"/>
              </a:spcAft>
            </a:pPr>
            <a:r>
              <a:rPr lang="vi-VN" sz="2300" b="1" u="none" strike="noStrike" dirty="0">
                <a:solidFill>
                  <a:srgbClr val="002060"/>
                </a:solidFill>
                <a:effectLst/>
                <a:latin typeface="+mj-lt"/>
              </a:rPr>
              <a:t>THÀNH CÔNG</a:t>
            </a:r>
            <a:endParaRPr lang="vi-VN" sz="2300" b="0" dirty="0">
              <a:solidFill>
                <a:srgbClr val="002060"/>
              </a:solidFill>
              <a:effectLst/>
              <a:latin typeface="+mj-lt"/>
            </a:endParaRPr>
          </a:p>
          <a:p>
            <a:pPr rtl="0">
              <a:spcBef>
                <a:spcPts val="0"/>
              </a:spcBef>
              <a:spcAft>
                <a:spcPts val="500"/>
              </a:spcAft>
            </a:pPr>
            <a:r>
              <a:rPr lang="en-US" sz="2300" b="0" u="none" strike="noStrike" dirty="0">
                <a:solidFill>
                  <a:srgbClr val="002060"/>
                </a:solidFill>
                <a:effectLst/>
                <a:latin typeface="+mj-lt"/>
              </a:rPr>
              <a:t>     </a:t>
            </a:r>
            <a:r>
              <a:rPr lang="vi-VN" sz="2300" b="0" u="none" strike="noStrike" dirty="0">
                <a:solidFill>
                  <a:srgbClr val="002060"/>
                </a:solidFill>
                <a:effectLst/>
                <a:latin typeface="+mj-lt"/>
              </a:rPr>
              <a:t>Thành công không bao giờ đến bởi sự tình cờ. Nó là kết quả của việc khẳng định mạnh mẽ không ngùng với những thành tích cao nhất. Nó đòi hỏi tài năng và triển vọng vững chắc ở mỗi người.</a:t>
            </a:r>
            <a:endParaRPr lang="vi-VN" sz="2300" b="0" dirty="0">
              <a:solidFill>
                <a:srgbClr val="002060"/>
              </a:solidFill>
              <a:effectLst/>
              <a:latin typeface="+mj-lt"/>
            </a:endParaRPr>
          </a:p>
          <a:p>
            <a:pPr>
              <a:spcAft>
                <a:spcPts val="500"/>
              </a:spcAft>
            </a:pPr>
            <a:r>
              <a:rPr lang="en-US" sz="2300" b="0" u="none" strike="noStrike" dirty="0">
                <a:solidFill>
                  <a:srgbClr val="002060"/>
                </a:solidFill>
                <a:effectLst/>
                <a:latin typeface="+mj-lt"/>
              </a:rPr>
              <a:t>    </a:t>
            </a:r>
            <a:r>
              <a:rPr lang="vi-VN" sz="2300" b="0" u="none" strike="noStrike" dirty="0">
                <a:solidFill>
                  <a:srgbClr val="002060"/>
                </a:solidFill>
                <a:effectLst/>
                <a:latin typeface="+mj-lt"/>
              </a:rPr>
              <a:t>Thành công đòi hỏi sự tận tụy và cống hiến kiên trì, bền bỉ. Đó là một quá trình học hỏi và phát triển không có điểm dừng. Nó đòi hỏi một ý chi biết tự thúc đẩy mình và một nguồn năng lượng vô hạn. Để đạt được thành công, con người phải</a:t>
            </a:r>
            <a:r>
              <a:rPr lang="en-US" sz="2300" b="0" u="none" strike="noStrike" dirty="0">
                <a:solidFill>
                  <a:srgbClr val="002060"/>
                </a:solidFill>
                <a:effectLst/>
                <a:latin typeface="+mj-lt"/>
              </a:rPr>
              <a:t> </a:t>
            </a:r>
            <a:r>
              <a:rPr lang="vi-VN" sz="2300" dirty="0">
                <a:solidFill>
                  <a:srgbClr val="002060"/>
                </a:solidFill>
                <a:latin typeface="+mj-lt"/>
              </a:rPr>
              <a:t>sáng tạo không ngừng</a:t>
            </a:r>
            <a:r>
              <a:rPr lang="en-US" sz="2300" dirty="0">
                <a:solidFill>
                  <a:srgbClr val="002060"/>
                </a:solidFill>
                <a:latin typeface="+mj-lt"/>
              </a:rPr>
              <a:t> </a:t>
            </a:r>
            <a:r>
              <a:rPr lang="vi-VN" sz="2300" b="0" u="none" strike="noStrike" dirty="0">
                <a:solidFill>
                  <a:srgbClr val="002060"/>
                </a:solidFill>
                <a:effectLst/>
                <a:latin typeface="+mj-lt"/>
              </a:rPr>
              <a:t>và có những kế hoạch được lập chính xác.</a:t>
            </a:r>
            <a:endParaRPr lang="vi-VN" sz="2300" b="0" dirty="0">
              <a:solidFill>
                <a:srgbClr val="002060"/>
              </a:solidFill>
              <a:effectLst/>
              <a:latin typeface="+mj-lt"/>
            </a:endParaRPr>
          </a:p>
          <a:p>
            <a:pPr rtl="0">
              <a:spcBef>
                <a:spcPts val="0"/>
              </a:spcBef>
              <a:spcAft>
                <a:spcPts val="500"/>
              </a:spcAft>
            </a:pPr>
            <a:r>
              <a:rPr lang="en-US" sz="2300" b="0" u="none" strike="noStrike" dirty="0">
                <a:solidFill>
                  <a:srgbClr val="002060"/>
                </a:solidFill>
                <a:effectLst/>
                <a:latin typeface="+mj-lt"/>
              </a:rPr>
              <a:t>   </a:t>
            </a:r>
            <a:r>
              <a:rPr lang="vi-VN" sz="2300" b="0" u="none" strike="noStrike" dirty="0">
                <a:solidFill>
                  <a:srgbClr val="002060"/>
                </a:solidFill>
                <a:effectLst/>
                <a:latin typeface="+mj-lt"/>
              </a:rPr>
              <a:t>Thành công truyền cảm hứng, kích thích cho tất cả mọi hoạt động. Nó làm cho mỗi giai đoạn của cuộc đời đều trở nên quan trọng và có ý nghĩa. Tự nó có sức ảnh hưởng đến mỗi chương trình, mỗi hoạt động, mỗi con người. Thành công là một thứ có thể đạt được bằng ý chí và sự cố gắng ở bất kỳ ai. Nó chính là mục tiêu lớn để tiếp thêm sinh khí, kích thích con người hoạt động.</a:t>
            </a:r>
            <a:endParaRPr lang="vi-VN" sz="2300" b="0" dirty="0">
              <a:solidFill>
                <a:srgbClr val="002060"/>
              </a:solidFill>
              <a:effectLst/>
              <a:latin typeface="+mj-lt"/>
            </a:endParaRPr>
          </a:p>
          <a:p>
            <a:pPr rtl="0">
              <a:spcBef>
                <a:spcPts val="0"/>
              </a:spcBef>
              <a:spcAft>
                <a:spcPts val="500"/>
              </a:spcAft>
            </a:pPr>
            <a:r>
              <a:rPr lang="en-US" sz="2300" dirty="0">
                <a:solidFill>
                  <a:srgbClr val="002060"/>
                </a:solidFill>
                <a:latin typeface="+mj-lt"/>
              </a:rPr>
              <a:t>   </a:t>
            </a:r>
            <a:r>
              <a:rPr lang="vi-VN" sz="2300" b="0" u="none" strike="noStrike" dirty="0">
                <a:solidFill>
                  <a:srgbClr val="002060"/>
                </a:solidFill>
                <a:effectLst/>
                <a:latin typeface="+mj-lt"/>
              </a:rPr>
              <a:t>Đạt được thành công đã khó, nhưng để duy trì nó còn khó hơn rất nhiều)Thành công đòi hỏi ở chúng ta sự kiên định, vững vàng để có thể giữ được mình trước ảnh hào quang</a:t>
            </a:r>
            <a:r>
              <a:rPr lang="en-US" sz="2300" dirty="0">
                <a:solidFill>
                  <a:srgbClr val="002060"/>
                </a:solidFill>
                <a:latin typeface="+mj-lt"/>
              </a:rPr>
              <a:t> </a:t>
            </a:r>
            <a:r>
              <a:rPr lang="vi-VN" sz="2300" b="0" u="none" strike="noStrike" dirty="0">
                <a:solidFill>
                  <a:srgbClr val="002060"/>
                </a:solidFill>
                <a:effectLst/>
                <a:latin typeface="+mj-lt"/>
              </a:rPr>
              <a:t>rực rỡ của chính nó.</a:t>
            </a:r>
            <a:endParaRPr lang="vi-VN" sz="2300" b="0" dirty="0">
              <a:solidFill>
                <a:srgbClr val="002060"/>
              </a:solidFill>
              <a:effectLst/>
              <a:latin typeface="+mj-lt"/>
            </a:endParaRPr>
          </a:p>
          <a:p>
            <a:pPr rtl="0">
              <a:spcBef>
                <a:spcPts val="0"/>
              </a:spcBef>
              <a:spcAft>
                <a:spcPts val="500"/>
              </a:spcAft>
            </a:pPr>
            <a:r>
              <a:rPr lang="en-US" sz="2300" b="0" u="none" strike="noStrike" dirty="0">
                <a:solidFill>
                  <a:srgbClr val="002060"/>
                </a:solidFill>
                <a:effectLst/>
                <a:latin typeface="+mj-lt"/>
              </a:rPr>
              <a:t>                              </a:t>
            </a:r>
            <a:r>
              <a:rPr lang="vi-VN" sz="2300" b="0" u="none" strike="noStrike" dirty="0">
                <a:solidFill>
                  <a:srgbClr val="002060"/>
                </a:solidFill>
                <a:effectLst/>
                <a:latin typeface="+mj-lt"/>
              </a:rPr>
              <a:t>(Theo Hạt giống tâm hồn, Nhiều tác giả, NXB Tổng hợp TP. Hồ Chí Minh)</a:t>
            </a:r>
            <a:endParaRPr lang="vi-VN" sz="2300" b="0" dirty="0">
              <a:solidFill>
                <a:srgbClr val="002060"/>
              </a:solidFill>
              <a:effectLst/>
              <a:latin typeface="+mj-lt"/>
            </a:endParaRPr>
          </a:p>
          <a:p>
            <a:br>
              <a:rPr lang="vi-VN" sz="2300" dirty="0">
                <a:solidFill>
                  <a:srgbClr val="002060"/>
                </a:solidFill>
                <a:latin typeface="+mj-lt"/>
              </a:rPr>
            </a:br>
            <a:endParaRPr lang="en-US" sz="2300" dirty="0">
              <a:solidFill>
                <a:srgbClr val="002060"/>
              </a:solidFill>
              <a:latin typeface="+mj-lt"/>
            </a:endParaRPr>
          </a:p>
        </p:txBody>
      </p:sp>
    </p:spTree>
    <p:extLst>
      <p:ext uri="{BB962C8B-B14F-4D97-AF65-F5344CB8AC3E}">
        <p14:creationId xmlns:p14="http://schemas.microsoft.com/office/powerpoint/2010/main" val="1211982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D95F2-2BBF-7E6B-DE63-A20FC6AD30BE}"/>
              </a:ext>
            </a:extLst>
          </p:cNvPr>
          <p:cNvSpPr>
            <a:spLocks noGrp="1"/>
          </p:cNvSpPr>
          <p:nvPr>
            <p:ph type="title"/>
          </p:nvPr>
        </p:nvSpPr>
        <p:spPr>
          <a:xfrm>
            <a:off x="0" y="119207"/>
            <a:ext cx="12223102" cy="414193"/>
          </a:xfrm>
        </p:spPr>
        <p:txBody>
          <a:bodyPr>
            <a:noAutofit/>
          </a:bodyPr>
          <a:lstStyle/>
          <a:p>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1</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nghị</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luận</a:t>
            </a:r>
            <a:r>
              <a:rPr lang="en-US" sz="2400" i="1" dirty="0">
                <a:latin typeface="Times New Roman" panose="02020603050405020304" pitchFamily="18" charset="0"/>
                <a:cs typeface="Times New Roman" panose="02020603050405020304" pitchFamily="18" charset="0"/>
              </a:rPr>
              <a:t> (0,5 </a:t>
            </a:r>
            <a:r>
              <a:rPr lang="en-US" sz="2400" i="1" dirty="0" err="1">
                <a:latin typeface="Times New Roman" panose="02020603050405020304" pitchFamily="18" charset="0"/>
                <a:cs typeface="Times New Roman" panose="02020603050405020304" pitchFamily="18" charset="0"/>
              </a:rPr>
              <a:t>điểm</a:t>
            </a:r>
            <a:r>
              <a:rPr lang="en-US" sz="2400" i="1" dirty="0">
                <a:latin typeface="Times New Roman" panose="02020603050405020304" pitchFamily="18" charset="0"/>
                <a:cs typeface="Times New Roman" panose="02020603050405020304" pitchFamily="18" charset="0"/>
              </a:rPr>
              <a:t>)</a:t>
            </a:r>
            <a:endParaRPr lang="vi-VN" sz="2400" i="1" dirty="0">
              <a:latin typeface="Times New Roman" panose="02020603050405020304" pitchFamily="18" charset="0"/>
              <a:cs typeface="Times New Roman" panose="02020603050405020304" pitchFamily="18" charset="0"/>
            </a:endParaRPr>
          </a:p>
        </p:txBody>
      </p:sp>
      <p:sp>
        <p:nvSpPr>
          <p:cNvPr id="3" name="Title 1">
            <a:extLst>
              <a:ext uri="{FF2B5EF4-FFF2-40B4-BE49-F238E27FC236}">
                <a16:creationId xmlns:a16="http://schemas.microsoft.com/office/drawing/2014/main" id="{6FC96704-EF04-C5F7-6BF5-BFF85E06E723}"/>
              </a:ext>
            </a:extLst>
          </p:cNvPr>
          <p:cNvSpPr txBox="1">
            <a:spLocks/>
          </p:cNvSpPr>
          <p:nvPr/>
        </p:nvSpPr>
        <p:spPr>
          <a:xfrm>
            <a:off x="0" y="662132"/>
            <a:ext cx="12115800" cy="89996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2</a:t>
            </a:r>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Theo tác giả, nếu không theo đuổi ước mơ, “chắc chắn nó sẽ trở lại một</a:t>
            </a:r>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lúc nào đó, day dứt trong bạn, thậm chí dằn vặt bạn mỗi ngày”.</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0,5 </a:t>
            </a:r>
            <a:r>
              <a:rPr lang="en-US" sz="2400" i="1" dirty="0" err="1">
                <a:latin typeface="Times New Roman" panose="02020603050405020304" pitchFamily="18" charset="0"/>
                <a:cs typeface="Times New Roman" panose="02020603050405020304" pitchFamily="18" charset="0"/>
              </a:rPr>
              <a:t>điểm</a:t>
            </a:r>
            <a:r>
              <a:rPr lang="en-US" sz="2400" dirty="0">
                <a:latin typeface="Times New Roman" panose="02020603050405020304" pitchFamily="18" charset="0"/>
                <a:cs typeface="Times New Roman" panose="02020603050405020304" pitchFamily="18" charset="0"/>
              </a:rPr>
              <a:t>)</a:t>
            </a:r>
            <a:endParaRPr lang="vi-VN" sz="2400" dirty="0">
              <a:latin typeface="Times New Roman" panose="02020603050405020304" pitchFamily="18" charset="0"/>
              <a:cs typeface="Times New Roman" panose="02020603050405020304" pitchFamily="18" charset="0"/>
            </a:endParaRPr>
          </a:p>
          <a:p>
            <a:endParaRPr lang="vi-VN" sz="2400" i="1" dirty="0">
              <a:latin typeface="Times New Roman" panose="02020603050405020304" pitchFamily="18" charset="0"/>
              <a:cs typeface="Times New Roman" panose="02020603050405020304" pitchFamily="18" charset="0"/>
            </a:endParaRPr>
          </a:p>
        </p:txBody>
      </p:sp>
      <p:sp>
        <p:nvSpPr>
          <p:cNvPr id="4" name="Title 1">
            <a:extLst>
              <a:ext uri="{FF2B5EF4-FFF2-40B4-BE49-F238E27FC236}">
                <a16:creationId xmlns:a16="http://schemas.microsoft.com/office/drawing/2014/main" id="{A642D8A1-8946-87F4-473E-89E87E2F984D}"/>
              </a:ext>
            </a:extLst>
          </p:cNvPr>
          <p:cNvSpPr txBox="1">
            <a:spLocks/>
          </p:cNvSpPr>
          <p:nvPr/>
        </p:nvSpPr>
        <p:spPr>
          <a:xfrm>
            <a:off x="38100" y="1919432"/>
            <a:ext cx="12115800" cy="89996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3</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Phép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so </a:t>
            </a:r>
            <a:r>
              <a:rPr lang="en-US" sz="2400" dirty="0" err="1">
                <a:latin typeface="Times New Roman" panose="02020603050405020304" pitchFamily="18" charset="0"/>
                <a:cs typeface="Times New Roman" panose="02020603050405020304" pitchFamily="18" charset="0"/>
              </a:rPr>
              <a:t>sánh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so </a:t>
            </a:r>
            <a:r>
              <a:rPr lang="en-US" sz="2400" dirty="0" err="1">
                <a:latin typeface="Times New Roman" panose="02020603050405020304" pitchFamily="18" charset="0"/>
                <a:cs typeface="Times New Roman" panose="02020603050405020304" pitchFamily="18" charset="0"/>
              </a:rPr>
              <a:t>sánh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tranh</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Giúp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dung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chủ</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ước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giàu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ảnh</a:t>
            </a:r>
            <a:r>
              <a:rPr lang="en-US" sz="2400" dirty="0">
                <a:latin typeface="Times New Roman" panose="02020603050405020304" pitchFamily="18" charset="0"/>
                <a:cs typeface="Times New Roman" panose="02020603050405020304" pitchFamily="18" charset="0"/>
              </a:rPr>
              <a:t>…  </a:t>
            </a:r>
            <a:endParaRPr lang="vi-VN" sz="2400" i="1" dirty="0">
              <a:latin typeface="Times New Roman" panose="02020603050405020304" pitchFamily="18" charset="0"/>
              <a:cs typeface="Times New Roman" panose="02020603050405020304" pitchFamily="18" charset="0"/>
            </a:endParaRPr>
          </a:p>
        </p:txBody>
      </p:sp>
      <p:sp>
        <p:nvSpPr>
          <p:cNvPr id="8" name="Title 1">
            <a:extLst>
              <a:ext uri="{FF2B5EF4-FFF2-40B4-BE49-F238E27FC236}">
                <a16:creationId xmlns:a16="http://schemas.microsoft.com/office/drawing/2014/main" id="{2391CE81-B51F-CA52-60EB-4DFE1ED59080}"/>
              </a:ext>
            </a:extLst>
          </p:cNvPr>
          <p:cNvSpPr txBox="1">
            <a:spLocks/>
          </p:cNvSpPr>
          <p:nvPr/>
        </p:nvSpPr>
        <p:spPr>
          <a:xfrm>
            <a:off x="107302" y="4205432"/>
            <a:ext cx="12115800" cy="89996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4</a:t>
            </a:r>
            <a:r>
              <a:rPr lang="en-US" sz="2400" dirty="0">
                <a:latin typeface="Times New Roman" panose="02020603050405020304" pitchFamily="18" charset="0"/>
                <a:cs typeface="Times New Roman" panose="02020603050405020304" pitchFamily="18" charset="0"/>
              </a:rPr>
              <a:t>: HS </a:t>
            </a:r>
            <a:r>
              <a:rPr lang="en-US" sz="2400" dirty="0" err="1">
                <a:latin typeface="Times New Roman" panose="02020603050405020304" pitchFamily="18" charset="0"/>
                <a:cs typeface="Times New Roman" panose="02020603050405020304" pitchFamily="18" charset="0"/>
              </a:rPr>
              <a:t>nêu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điệp</a:t>
            </a:r>
            <a:r>
              <a:rPr lang="en-US" sz="2400" dirty="0">
                <a:latin typeface="Times New Roman" panose="02020603050405020304" pitchFamily="18" charset="0"/>
                <a:cs typeface="Times New Roman" panose="02020603050405020304" pitchFamily="18" charset="0"/>
              </a:rPr>
              <a:t> ý </a:t>
            </a:r>
            <a:r>
              <a:rPr lang="en-US" sz="2400" dirty="0" err="1">
                <a:latin typeface="Times New Roman" panose="02020603050405020304" pitchFamily="18" charset="0"/>
                <a:cs typeface="Times New Roman" panose="02020603050405020304" pitchFamily="18" charset="0"/>
              </a:rPr>
              <a:t>nghĩa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rút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trích</a:t>
            </a:r>
            <a:r>
              <a:rPr lang="en-US" sz="2400" dirty="0">
                <a:latin typeface="Times New Roman" panose="02020603050405020304" pitchFamily="18" charset="0"/>
                <a:cs typeface="Times New Roman" panose="02020603050405020304" pitchFamily="18" charset="0"/>
              </a:rPr>
              <a:t>:</a:t>
            </a:r>
          </a:p>
          <a:p>
            <a:r>
              <a:rPr lang="en-US" sz="2400" i="1"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chủ</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hãy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theo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đuổi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ước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bao </a:t>
            </a:r>
            <a:r>
              <a:rPr lang="en-US" sz="2400" dirty="0" err="1">
                <a:latin typeface="Times New Roman" panose="02020603050405020304" pitchFamily="18" charset="0"/>
                <a:cs typeface="Times New Roman" panose="02020603050405020304" pitchFamily="18" charset="0"/>
              </a:rPr>
              <a:t>giờ</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nuối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tiếc</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thuyết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mắc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lỗi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dùng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đặt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Chẳng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Hãy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theo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đuổi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ước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vì</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Ước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hướng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con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vươn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tiếp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thêm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con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vượt</a:t>
            </a:r>
            <a:r>
              <a:rPr lang="en-US" sz="2400" dirty="0">
                <a:latin typeface="Times New Roman" panose="02020603050405020304" pitchFamily="18" charset="0"/>
                <a:cs typeface="Times New Roman" panose="02020603050405020304" pitchFamily="18" charset="0"/>
              </a:rPr>
              <a:t> qua </a:t>
            </a:r>
            <a:r>
              <a:rPr lang="en-US" sz="2400" dirty="0" err="1">
                <a:latin typeface="Times New Roman" panose="02020603050405020304" pitchFamily="18" charset="0"/>
                <a:cs typeface="Times New Roman" panose="02020603050405020304" pitchFamily="18" charset="0"/>
              </a:rPr>
              <a:t>khó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Ước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vọng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còn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giúp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nên</a:t>
            </a:r>
            <a:r>
              <a:rPr lang="en-US" sz="2400" dirty="0">
                <a:latin typeface="Times New Roman" panose="02020603050405020304" pitchFamily="18" charset="0"/>
                <a:cs typeface="Times New Roman" panose="02020603050405020304" pitchFamily="18" charset="0"/>
              </a:rPr>
              <a:t> ý </a:t>
            </a:r>
            <a:r>
              <a:rPr lang="en-US" sz="2400" dirty="0" err="1">
                <a:latin typeface="Times New Roman" panose="02020603050405020304" pitchFamily="18" charset="0"/>
                <a:cs typeface="Times New Roman" panose="02020603050405020304" pitchFamily="18" charset="0"/>
              </a:rPr>
              <a:t>nghĩa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hơn</a:t>
            </a:r>
            <a:r>
              <a:rPr lang="en-US" sz="2400" dirty="0">
                <a:latin typeface="Times New Roman" panose="02020603050405020304" pitchFamily="18" charset="0"/>
                <a:cs typeface="Times New Roman" panose="02020603050405020304" pitchFamily="18" charset="0"/>
              </a:rPr>
              <a:t>…</a:t>
            </a:r>
            <a:endParaRPr lang="vi-V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4132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left)">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left)">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wipe(left)">
                                      <p:cBhvr>
                                        <p:cTn id="27" dur="5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wipe(left)">
                                      <p:cBhvr>
                                        <p:cTn id="32" dur="500"/>
                                        <p:tgtEl>
                                          <p:spTgt spid="4">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wipe(left)">
                                      <p:cBhvr>
                                        <p:cTn id="37" dur="500"/>
                                        <p:tgtEl>
                                          <p:spTgt spid="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8">
                                            <p:txEl>
                                              <p:pRg st="1" end="1"/>
                                            </p:txEl>
                                          </p:spTgt>
                                        </p:tgtEl>
                                        <p:attrNameLst>
                                          <p:attrName>style.visibility</p:attrName>
                                        </p:attrNameLst>
                                      </p:cBhvr>
                                      <p:to>
                                        <p:strVal val="visible"/>
                                      </p:to>
                                    </p:set>
                                    <p:animEffect transition="in" filter="wipe(left)">
                                      <p:cBhvr>
                                        <p:cTn id="42" dur="500"/>
                                        <p:tgtEl>
                                          <p:spTgt spid="8">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8">
                                            <p:txEl>
                                              <p:pRg st="2" end="2"/>
                                            </p:txEl>
                                          </p:spTgt>
                                        </p:tgtEl>
                                        <p:attrNameLst>
                                          <p:attrName>style.visibility</p:attrName>
                                        </p:attrNameLst>
                                      </p:cBhvr>
                                      <p:to>
                                        <p:strVal val="visible"/>
                                      </p:to>
                                    </p:set>
                                    <p:animEffect transition="in" filter="wipe(left)">
                                      <p:cBhvr>
                                        <p:cTn id="47" dur="500"/>
                                        <p:tgtEl>
                                          <p:spTgt spid="8">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8">
                                            <p:txEl>
                                              <p:pRg st="3" end="3"/>
                                            </p:txEl>
                                          </p:spTgt>
                                        </p:tgtEl>
                                        <p:attrNameLst>
                                          <p:attrName>style.visibility</p:attrName>
                                        </p:attrNameLst>
                                      </p:cBhvr>
                                      <p:to>
                                        <p:strVal val="visible"/>
                                      </p:to>
                                    </p:set>
                                    <p:animEffect transition="in" filter="wipe(left)">
                                      <p:cBhvr>
                                        <p:cTn id="52" dur="500"/>
                                        <p:tgtEl>
                                          <p:spTgt spid="8">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8">
                                            <p:txEl>
                                              <p:pRg st="4" end="4"/>
                                            </p:txEl>
                                          </p:spTgt>
                                        </p:tgtEl>
                                        <p:attrNameLst>
                                          <p:attrName>style.visibility</p:attrName>
                                        </p:attrNameLst>
                                      </p:cBhvr>
                                      <p:to>
                                        <p:strVal val="visible"/>
                                      </p:to>
                                    </p:set>
                                    <p:animEffect transition="in" filter="wipe(left)">
                                      <p:cBhvr>
                                        <p:cTn id="5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D8B8808-6DEB-BD1F-2FEB-F9084C01DA93}"/>
              </a:ext>
            </a:extLst>
          </p:cNvPr>
          <p:cNvSpPr txBox="1"/>
          <p:nvPr/>
        </p:nvSpPr>
        <p:spPr>
          <a:xfrm>
            <a:off x="421340" y="235818"/>
            <a:ext cx="11627225" cy="6386364"/>
          </a:xfrm>
          <a:prstGeom prst="rect">
            <a:avLst/>
          </a:prstGeom>
          <a:noFill/>
        </p:spPr>
        <p:txBody>
          <a:bodyPr wrap="square">
            <a:spAutoFit/>
          </a:bodyPr>
          <a:lstStyle/>
          <a:p>
            <a:pPr rtl="0">
              <a:spcBef>
                <a:spcPts val="0"/>
              </a:spcBef>
              <a:spcAft>
                <a:spcPts val="500"/>
              </a:spcAft>
            </a:pPr>
            <a:r>
              <a:rPr lang="vi-VN" sz="2400" b="1" i="0" u="none" strike="noStrike" dirty="0">
                <a:solidFill>
                  <a:srgbClr val="3E4000"/>
                </a:solidFill>
                <a:effectLst/>
                <a:latin typeface="+mj-lt"/>
              </a:rPr>
              <a:t>Câu 1: (0.5 điểm)</a:t>
            </a:r>
            <a:r>
              <a:rPr lang="vi-VN" sz="2400" b="0" i="0" u="none" strike="noStrike" dirty="0">
                <a:solidFill>
                  <a:srgbClr val="3E4000"/>
                </a:solidFill>
                <a:effectLst/>
                <a:latin typeface="+mj-lt"/>
              </a:rPr>
              <a:t> Xác định phương thức biểu đạt chính được sử dụng trong văn bản trên. </a:t>
            </a:r>
            <a:endParaRPr lang="en-US" sz="2400" b="0" i="0" u="none" strike="noStrike" dirty="0">
              <a:solidFill>
                <a:srgbClr val="3E4000"/>
              </a:solidFill>
              <a:effectLst/>
              <a:latin typeface="+mj-lt"/>
            </a:endParaRPr>
          </a:p>
          <a:p>
            <a:pPr rtl="0">
              <a:spcBef>
                <a:spcPts val="0"/>
              </a:spcBef>
              <a:spcAft>
                <a:spcPts val="500"/>
              </a:spcAft>
            </a:pPr>
            <a:r>
              <a:rPr lang="vi-VN" sz="2400" b="1" i="0" u="none" strike="noStrike" dirty="0">
                <a:solidFill>
                  <a:srgbClr val="3E4000"/>
                </a:solidFill>
                <a:effectLst/>
                <a:latin typeface="+mj-lt"/>
              </a:rPr>
              <a:t>Câu 2: (0.5 điểm) </a:t>
            </a:r>
            <a:r>
              <a:rPr lang="vi-VN" sz="2400" b="0" i="0" u="none" strike="noStrike" dirty="0">
                <a:solidFill>
                  <a:srgbClr val="3E4000"/>
                </a:solidFill>
                <a:effectLst/>
                <a:latin typeface="+mj-lt"/>
              </a:rPr>
              <a:t>Theo tác giả, thành công làm cho mỗi giai đoạn của cuộc đời con người đều trở nên như thế nào?</a:t>
            </a:r>
            <a:endParaRPr lang="vi-VN" sz="2400" b="0" dirty="0">
              <a:effectLst/>
              <a:latin typeface="+mj-lt"/>
            </a:endParaRPr>
          </a:p>
          <a:p>
            <a:pPr rtl="0">
              <a:spcBef>
                <a:spcPts val="0"/>
              </a:spcBef>
              <a:spcAft>
                <a:spcPts val="500"/>
              </a:spcAft>
            </a:pPr>
            <a:r>
              <a:rPr lang="vi-VN" sz="2400" b="1" i="0" u="none" strike="noStrike" dirty="0">
                <a:solidFill>
                  <a:srgbClr val="3D3F00"/>
                </a:solidFill>
                <a:effectLst/>
                <a:latin typeface="+mj-lt"/>
              </a:rPr>
              <a:t>Câu 3: (1.0 điểm) </a:t>
            </a:r>
            <a:r>
              <a:rPr lang="vi-VN" sz="2400" b="0" i="0" u="none" strike="noStrike" dirty="0">
                <a:solidFill>
                  <a:srgbClr val="3D3F00"/>
                </a:solidFill>
                <a:effectLst/>
                <a:latin typeface="+mj-lt"/>
              </a:rPr>
              <a:t>Chỉ ra phép lặp từ ngữ và phép thế để liên kết câu trong đoạn trích sau: "</a:t>
            </a:r>
            <a:r>
              <a:rPr lang="vi-VN" sz="2400" b="0" i="1" u="none" strike="noStrike" dirty="0">
                <a:solidFill>
                  <a:srgbClr val="3D3F00"/>
                </a:solidFill>
                <a:effectLst/>
                <a:latin typeface="+mj-lt"/>
              </a:rPr>
              <a:t>Thành công không bao giờ đến bởi sự tình cờ. Nó là kết quả của việc khẳng định mạnh mẽ không ngừng với những thành tích cao nhất. Nó đòi hỏi tài năng và triển vọng vững chắc ở mỗi người</a:t>
            </a:r>
            <a:r>
              <a:rPr lang="vi-VN" sz="2400" b="0" i="0" u="none" strike="noStrike" dirty="0">
                <a:solidFill>
                  <a:srgbClr val="3D3F00"/>
                </a:solidFill>
                <a:effectLst/>
                <a:latin typeface="+mj-lt"/>
              </a:rPr>
              <a:t>.”</a:t>
            </a:r>
            <a:endParaRPr lang="vi-VN" sz="2400" b="0" dirty="0">
              <a:effectLst/>
              <a:latin typeface="+mj-lt"/>
            </a:endParaRPr>
          </a:p>
          <a:p>
            <a:pPr rtl="0">
              <a:spcBef>
                <a:spcPts val="0"/>
              </a:spcBef>
              <a:spcAft>
                <a:spcPts val="500"/>
              </a:spcAft>
            </a:pPr>
            <a:r>
              <a:rPr lang="vi-VN" sz="2400" b="1" i="0" u="none" strike="noStrike" dirty="0">
                <a:solidFill>
                  <a:srgbClr val="262800"/>
                </a:solidFill>
                <a:effectLst/>
                <a:latin typeface="+mj-lt"/>
              </a:rPr>
              <a:t>Câu 4: (1.0 điểm)</a:t>
            </a:r>
            <a:r>
              <a:rPr lang="en-US" sz="2400" b="1" dirty="0">
                <a:latin typeface="+mj-lt"/>
              </a:rPr>
              <a:t> </a:t>
            </a:r>
            <a:r>
              <a:rPr lang="vi-VN" sz="2400" b="0" u="none" strike="noStrike" dirty="0">
                <a:solidFill>
                  <a:srgbClr val="292B00"/>
                </a:solidFill>
                <a:effectLst/>
                <a:latin typeface="+mj-lt"/>
              </a:rPr>
              <a:t>Em có đồng tình với ý kiến</a:t>
            </a:r>
            <a:r>
              <a:rPr lang="vi-VN" sz="2400" b="0" i="1" u="none" strike="noStrike" dirty="0">
                <a:solidFill>
                  <a:srgbClr val="292B00"/>
                </a:solidFill>
                <a:effectLst/>
                <a:latin typeface="+mj-lt"/>
              </a:rPr>
              <a:t>: “Thành công đòi hỏi ở chúng ta sự kiên định, vững vàng để có thể giữ được mình trước ánh hào quang rực rỡ của chính nó.” </a:t>
            </a:r>
            <a:r>
              <a:rPr lang="vi-VN" sz="2400" b="0" u="none" strike="noStrike" dirty="0">
                <a:solidFill>
                  <a:srgbClr val="292B00"/>
                </a:solidFill>
                <a:effectLst/>
                <a:latin typeface="+mj-lt"/>
              </a:rPr>
              <a:t>không? Vì sao?</a:t>
            </a:r>
            <a:endParaRPr lang="vi-VN" sz="2400" b="0" dirty="0">
              <a:effectLst/>
              <a:latin typeface="+mj-lt"/>
            </a:endParaRPr>
          </a:p>
          <a:p>
            <a:pPr rtl="0">
              <a:spcBef>
                <a:spcPts val="0"/>
              </a:spcBef>
              <a:spcAft>
                <a:spcPts val="500"/>
              </a:spcAft>
            </a:pPr>
            <a:r>
              <a:rPr lang="vi-VN" sz="2400" b="1" i="0" u="none" strike="noStrike" dirty="0">
                <a:solidFill>
                  <a:srgbClr val="393D00"/>
                </a:solidFill>
                <a:effectLst/>
                <a:latin typeface="+mj-lt"/>
              </a:rPr>
              <a:t>II. PHẦN LÀM VĂN </a:t>
            </a:r>
            <a:endParaRPr lang="en-US" sz="2400" b="1" i="0" u="none" strike="noStrike" dirty="0">
              <a:solidFill>
                <a:srgbClr val="393D00"/>
              </a:solidFill>
              <a:effectLst/>
              <a:latin typeface="+mj-lt"/>
            </a:endParaRPr>
          </a:p>
          <a:p>
            <a:pPr rtl="0">
              <a:spcBef>
                <a:spcPts val="0"/>
              </a:spcBef>
              <a:spcAft>
                <a:spcPts val="500"/>
              </a:spcAft>
            </a:pPr>
            <a:r>
              <a:rPr lang="vi-VN" sz="2400" b="1" i="0" u="none" strike="noStrike" dirty="0">
                <a:solidFill>
                  <a:srgbClr val="333700"/>
                </a:solidFill>
                <a:effectLst/>
                <a:latin typeface="+mj-lt"/>
              </a:rPr>
              <a:t>Câu 1: (2.0 điểm) </a:t>
            </a:r>
            <a:r>
              <a:rPr lang="vi-VN" sz="2400" b="0" i="0" u="none" strike="noStrike" dirty="0">
                <a:solidFill>
                  <a:srgbClr val="333700"/>
                </a:solidFill>
                <a:effectLst/>
                <a:latin typeface="+mj-lt"/>
              </a:rPr>
              <a:t>Viết một đoạn văn nghị luận (khoảng 200 chữ) trình bày suy nghĩ của em về câu nói của nhà văn Lỗ Tấn: “Trên bước đường thành công không có dấu chân của kẻ lười biếng”. </a:t>
            </a:r>
            <a:endParaRPr lang="vi-VN" sz="2400" b="0" dirty="0">
              <a:effectLst/>
              <a:latin typeface="+mj-lt"/>
            </a:endParaRPr>
          </a:p>
          <a:p>
            <a:br>
              <a:rPr lang="vi-VN" sz="2400" dirty="0">
                <a:latin typeface="+mj-lt"/>
              </a:rPr>
            </a:br>
            <a:endParaRPr lang="en-US" sz="2400" dirty="0">
              <a:latin typeface="+mj-lt"/>
            </a:endParaRPr>
          </a:p>
        </p:txBody>
      </p:sp>
    </p:spTree>
    <p:extLst>
      <p:ext uri="{BB962C8B-B14F-4D97-AF65-F5344CB8AC3E}">
        <p14:creationId xmlns:p14="http://schemas.microsoft.com/office/powerpoint/2010/main" val="36461066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4130B2F-247A-00D4-BFC9-49280F44373B}"/>
              </a:ext>
            </a:extLst>
          </p:cNvPr>
          <p:cNvGraphicFramePr>
            <a:graphicFrameLocks noGrp="1"/>
          </p:cNvGraphicFramePr>
          <p:nvPr>
            <p:ph idx="1"/>
            <p:extLst>
              <p:ext uri="{D42A27DB-BD31-4B8C-83A1-F6EECF244321}">
                <p14:modId xmlns:p14="http://schemas.microsoft.com/office/powerpoint/2010/main" val="1159240683"/>
              </p:ext>
            </p:extLst>
          </p:nvPr>
        </p:nvGraphicFramePr>
        <p:xfrm>
          <a:off x="0" y="0"/>
          <a:ext cx="12191999" cy="6846933"/>
        </p:xfrm>
        <a:graphic>
          <a:graphicData uri="http://schemas.openxmlformats.org/drawingml/2006/table">
            <a:tbl>
              <a:tblPr firstRow="1" firstCol="1" bandRow="1">
                <a:tableStyleId>{5C22544A-7EE6-4342-B048-85BDC9FD1C3A}</a:tableStyleId>
              </a:tblPr>
              <a:tblGrid>
                <a:gridCol w="848177">
                  <a:extLst>
                    <a:ext uri="{9D8B030D-6E8A-4147-A177-3AD203B41FA5}">
                      <a16:colId xmlns:a16="http://schemas.microsoft.com/office/drawing/2014/main" val="3498836798"/>
                    </a:ext>
                  </a:extLst>
                </a:gridCol>
                <a:gridCol w="10420458">
                  <a:extLst>
                    <a:ext uri="{9D8B030D-6E8A-4147-A177-3AD203B41FA5}">
                      <a16:colId xmlns:a16="http://schemas.microsoft.com/office/drawing/2014/main" val="1443499880"/>
                    </a:ext>
                  </a:extLst>
                </a:gridCol>
                <a:gridCol w="923364">
                  <a:extLst>
                    <a:ext uri="{9D8B030D-6E8A-4147-A177-3AD203B41FA5}">
                      <a16:colId xmlns:a16="http://schemas.microsoft.com/office/drawing/2014/main" val="1372883394"/>
                    </a:ext>
                  </a:extLst>
                </a:gridCol>
              </a:tblGrid>
              <a:tr h="110305">
                <a:tc>
                  <a:txBody>
                    <a:bodyPr/>
                    <a:lstStyle/>
                    <a:p>
                      <a:pPr algn="ctr">
                        <a:lnSpc>
                          <a:spcPct val="115000"/>
                        </a:lnSpc>
                        <a:spcAft>
                          <a:spcPts val="1000"/>
                        </a:spcAft>
                      </a:pPr>
                      <a:r>
                        <a:rPr lang="en-US" sz="2400" dirty="0" err="1">
                          <a:solidFill>
                            <a:srgbClr val="002060"/>
                          </a:solidFill>
                          <a:effectLst/>
                          <a:latin typeface="Times New Roman" panose="02020603050405020304" pitchFamily="18" charset="0"/>
                          <a:cs typeface="Times New Roman" panose="02020603050405020304" pitchFamily="18" charset="0"/>
                        </a:rPr>
                        <a:t>Câu</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2400" dirty="0" err="1">
                          <a:solidFill>
                            <a:srgbClr val="002060"/>
                          </a:solidFill>
                          <a:effectLst/>
                          <a:latin typeface="Times New Roman" panose="02020603050405020304" pitchFamily="18" charset="0"/>
                          <a:cs typeface="Times New Roman" panose="02020603050405020304" pitchFamily="18" charset="0"/>
                        </a:rPr>
                        <a:t>Yêu</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cầu</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cần</a:t>
                      </a:r>
                      <a:r>
                        <a:rPr lang="en-US" sz="2400" dirty="0">
                          <a:solidFill>
                            <a:srgbClr val="002060"/>
                          </a:solidFill>
                          <a:effectLst/>
                          <a:latin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cs typeface="Times New Roman" panose="02020603050405020304" pitchFamily="18" charset="0"/>
                        </a:rPr>
                        <a:t>đạt</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Điểm</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1353731"/>
                  </a:ext>
                </a:extLst>
              </a:tr>
              <a:tr h="110305">
                <a:tc>
                  <a:txBody>
                    <a:bodyPr/>
                    <a:lstStyle/>
                    <a:p>
                      <a:pPr algn="ct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Câu 1</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2400">
                          <a:solidFill>
                            <a:srgbClr val="002060"/>
                          </a:solidFill>
                          <a:effectLst/>
                          <a:latin typeface="Times New Roman" panose="02020603050405020304" pitchFamily="18" charset="0"/>
                          <a:cs typeface="Times New Roman" panose="02020603050405020304" pitchFamily="18" charset="0"/>
                        </a:rPr>
                        <a:t>0,5</a:t>
                      </a:r>
                      <a:endParaRPr lang="en-US" sz="2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43954493"/>
                  </a:ext>
                </a:extLst>
              </a:tr>
              <a:tr h="350089">
                <a:tc>
                  <a:txBody>
                    <a:bodyPr/>
                    <a:lstStyle/>
                    <a:p>
                      <a:pPr algn="ctr">
                        <a:lnSpc>
                          <a:spcPct val="115000"/>
                        </a:lnSpc>
                        <a:spcAft>
                          <a:spcPts val="1000"/>
                        </a:spcAft>
                      </a:pPr>
                      <a:r>
                        <a:rPr lang="en-US" sz="2400" dirty="0" err="1">
                          <a:solidFill>
                            <a:srgbClr val="002060"/>
                          </a:solidFill>
                          <a:effectLst/>
                          <a:latin typeface="Times New Roman" panose="02020603050405020304" pitchFamily="18" charset="0"/>
                          <a:cs typeface="Times New Roman" panose="02020603050405020304" pitchFamily="18" charset="0"/>
                        </a:rPr>
                        <a:t>Câu</a:t>
                      </a:r>
                      <a:r>
                        <a:rPr lang="en-US" sz="2400" dirty="0">
                          <a:solidFill>
                            <a:srgbClr val="002060"/>
                          </a:solidFill>
                          <a:effectLst/>
                          <a:latin typeface="Times New Roman" panose="02020603050405020304" pitchFamily="18" charset="0"/>
                          <a:cs typeface="Times New Roman" panose="02020603050405020304" pitchFamily="18" charset="0"/>
                        </a:rPr>
                        <a:t> 2</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2400" dirty="0">
                          <a:solidFill>
                            <a:srgbClr val="002060"/>
                          </a:solidFill>
                          <a:effectLst/>
                          <a:latin typeface="Times New Roman" panose="02020603050405020304" pitchFamily="18" charset="0"/>
                          <a:cs typeface="Times New Roman" panose="02020603050405020304" pitchFamily="18" charset="0"/>
                        </a:rPr>
                        <a:t>0,5</a:t>
                      </a:r>
                    </a:p>
                    <a:p>
                      <a:pPr algn="ctr">
                        <a:lnSpc>
                          <a:spcPct val="115000"/>
                        </a:lnSpc>
                        <a:spcAft>
                          <a:spcPts val="1000"/>
                        </a:spcAft>
                      </a:pPr>
                      <a:endParaRPr lang="en-US" sz="2400" dirty="0">
                        <a:solidFill>
                          <a:srgbClr val="002060"/>
                        </a:solidFill>
                        <a:effectLst/>
                        <a:latin typeface="Times New Roman" panose="02020603050405020304" pitchFamily="18"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2213192"/>
                  </a:ext>
                </a:extLst>
              </a:tr>
              <a:tr h="918317">
                <a:tc>
                  <a:txBody>
                    <a:bodyPr/>
                    <a:lstStyle/>
                    <a:p>
                      <a:pPr algn="ctr">
                        <a:lnSpc>
                          <a:spcPct val="115000"/>
                        </a:lnSpc>
                        <a:spcAft>
                          <a:spcPts val="1000"/>
                        </a:spcAft>
                      </a:pPr>
                      <a:r>
                        <a:rPr lang="en-US" sz="2400" dirty="0" err="1">
                          <a:solidFill>
                            <a:srgbClr val="002060"/>
                          </a:solidFill>
                          <a:effectLst/>
                          <a:latin typeface="Times New Roman" panose="02020603050405020304" pitchFamily="18" charset="0"/>
                          <a:cs typeface="Times New Roman" panose="02020603050405020304" pitchFamily="18" charset="0"/>
                        </a:rPr>
                        <a:t>Câu</a:t>
                      </a:r>
                      <a:r>
                        <a:rPr lang="en-US" sz="2400" dirty="0">
                          <a:solidFill>
                            <a:srgbClr val="002060"/>
                          </a:solidFill>
                          <a:effectLst/>
                          <a:latin typeface="Times New Roman" panose="02020603050405020304" pitchFamily="18" charset="0"/>
                          <a:cs typeface="Times New Roman" panose="02020603050405020304" pitchFamily="18" charset="0"/>
                        </a:rPr>
                        <a:t> 3</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6314509"/>
                  </a:ext>
                </a:extLst>
              </a:tr>
              <a:tr h="1084352">
                <a:tc>
                  <a:txBody>
                    <a:bodyPr/>
                    <a:lstStyle/>
                    <a:p>
                      <a:pPr algn="ctr">
                        <a:lnSpc>
                          <a:spcPct val="115000"/>
                        </a:lnSpc>
                        <a:spcAft>
                          <a:spcPts val="1000"/>
                        </a:spcAft>
                      </a:pPr>
                      <a:r>
                        <a:rPr lang="vi-VN"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Câu 4</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3510" marR="335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05342929"/>
                  </a:ext>
                </a:extLst>
              </a:tr>
            </a:tbl>
          </a:graphicData>
        </a:graphic>
      </p:graphicFrame>
      <p:sp>
        <p:nvSpPr>
          <p:cNvPr id="6" name="TextBox 5">
            <a:extLst>
              <a:ext uri="{FF2B5EF4-FFF2-40B4-BE49-F238E27FC236}">
                <a16:creationId xmlns:a16="http://schemas.microsoft.com/office/drawing/2014/main" id="{85AC6B4D-EC6F-7A1B-85C8-C5E10F4B08F5}"/>
              </a:ext>
            </a:extLst>
          </p:cNvPr>
          <p:cNvSpPr txBox="1"/>
          <p:nvPr/>
        </p:nvSpPr>
        <p:spPr>
          <a:xfrm>
            <a:off x="858371" y="375629"/>
            <a:ext cx="6109446" cy="461665"/>
          </a:xfrm>
          <a:prstGeom prst="rect">
            <a:avLst/>
          </a:prstGeom>
          <a:noFill/>
        </p:spPr>
        <p:txBody>
          <a:bodyPr wrap="square">
            <a:spAutoFit/>
          </a:bodyPr>
          <a:lstStyle/>
          <a:p>
            <a:r>
              <a:rPr lang="vi-VN" sz="2400" dirty="0">
                <a:latin typeface="Times New Roman" panose="02020603050405020304" pitchFamily="18" charset="0"/>
                <a:ea typeface="Calibri" panose="020F0502020204030204" pitchFamily="34" charset="0"/>
              </a:rPr>
              <a:t>- </a:t>
            </a:r>
            <a:r>
              <a:rPr lang="vi-VN" sz="2400" b="1" dirty="0">
                <a:latin typeface="Times New Roman" panose="02020603050405020304" pitchFamily="18" charset="0"/>
                <a:ea typeface="Calibri" panose="020F0502020204030204" pitchFamily="34" charset="0"/>
              </a:rPr>
              <a:t>Phương thức biểu đạt</a:t>
            </a:r>
            <a:r>
              <a:rPr lang="vi-VN" sz="2400" dirty="0">
                <a:latin typeface="Times New Roman" panose="02020603050405020304" pitchFamily="18" charset="0"/>
                <a:ea typeface="Calibri" panose="020F0502020204030204" pitchFamily="34" charset="0"/>
              </a:rPr>
              <a:t>:</a:t>
            </a:r>
            <a:r>
              <a:rPr lang="en-US" sz="2400" dirty="0">
                <a:latin typeface="Times New Roman" panose="02020603050405020304" pitchFamily="18" charset="0"/>
                <a:ea typeface="Calibri" panose="020F0502020204030204" pitchFamily="34" charset="0"/>
              </a:rPr>
              <a:t> </a:t>
            </a:r>
            <a:r>
              <a:rPr lang="vi-VN" sz="2400" dirty="0">
                <a:latin typeface="Times New Roman" panose="02020603050405020304" pitchFamily="18" charset="0"/>
                <a:ea typeface="Calibri" panose="020F0502020204030204" pitchFamily="34" charset="0"/>
              </a:rPr>
              <a:t>nghị luận</a:t>
            </a:r>
            <a:endParaRPr lang="en-US" sz="2400" dirty="0"/>
          </a:p>
        </p:txBody>
      </p:sp>
      <p:sp>
        <p:nvSpPr>
          <p:cNvPr id="7" name="TextBox 6">
            <a:extLst>
              <a:ext uri="{FF2B5EF4-FFF2-40B4-BE49-F238E27FC236}">
                <a16:creationId xmlns:a16="http://schemas.microsoft.com/office/drawing/2014/main" id="{643C807C-937E-B289-9924-C1E22A7F882B}"/>
              </a:ext>
            </a:extLst>
          </p:cNvPr>
          <p:cNvSpPr txBox="1"/>
          <p:nvPr/>
        </p:nvSpPr>
        <p:spPr>
          <a:xfrm>
            <a:off x="823900" y="790149"/>
            <a:ext cx="10964688" cy="800219"/>
          </a:xfrm>
          <a:prstGeom prst="rect">
            <a:avLst/>
          </a:prstGeom>
          <a:noFill/>
        </p:spPr>
        <p:txBody>
          <a:bodyPr wrap="square">
            <a:spAutoFit/>
          </a:bodyPr>
          <a:lstStyle/>
          <a:p>
            <a:r>
              <a:rPr lang="en-US" sz="2300" dirty="0">
                <a:latin typeface="Times New Roman" panose="02020603050405020304" pitchFamily="18" charset="0"/>
                <a:cs typeface="Times New Roman" panose="02020603050405020304" pitchFamily="18" charset="0"/>
              </a:rPr>
              <a:t>Theo </a:t>
            </a:r>
            <a:r>
              <a:rPr lang="en-US" sz="2300" dirty="0" err="1">
                <a:latin typeface="Times New Roman" panose="02020603050405020304" pitchFamily="18" charset="0"/>
                <a:cs typeface="Times New Roman" panose="02020603050405020304" pitchFamily="18" charset="0"/>
              </a:rPr>
              <a:t>tác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giả</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thành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công</a:t>
            </a:r>
            <a:r>
              <a:rPr lang="en-US" sz="2300" dirty="0">
                <a:latin typeface="Times New Roman" panose="02020603050405020304" pitchFamily="18" charset="0"/>
                <a:cs typeface="Times New Roman" panose="02020603050405020304" pitchFamily="18" charset="0"/>
              </a:rPr>
              <a:t> </a:t>
            </a:r>
            <a:r>
              <a:rPr lang="vi-VN" sz="2300" dirty="0">
                <a:latin typeface="Times New Roman" panose="02020603050405020304" pitchFamily="18" charset="0"/>
                <a:cs typeface="Times New Roman" panose="02020603050405020304" pitchFamily="18" charset="0"/>
              </a:rPr>
              <a:t>làm cho mỗi giai đoạn của cuộc đời đều trở nên quan trọng và có ý nghĩa. Tự nó có sức ảnh hưởng đến mỗi chương trình, mỗi hoạt động, mỗi con người.</a:t>
            </a:r>
            <a:endParaRPr lang="vi-VN" sz="23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47A4B10F-B874-3CB0-9EE4-95C7FAAC2324}"/>
              </a:ext>
            </a:extLst>
          </p:cNvPr>
          <p:cNvSpPr txBox="1"/>
          <p:nvPr/>
        </p:nvSpPr>
        <p:spPr>
          <a:xfrm>
            <a:off x="858371" y="1690062"/>
            <a:ext cx="10239935" cy="461665"/>
          </a:xfrm>
          <a:prstGeom prst="rect">
            <a:avLst/>
          </a:prstGeom>
          <a:noFill/>
        </p:spPr>
        <p:txBody>
          <a:bodyPr wrap="square">
            <a:spAutoFit/>
          </a:bodyPr>
          <a:lstStyle/>
          <a:p>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Phép</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lặp</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từ</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ngữ</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nó</a:t>
            </a:r>
            <a:endParaRPr lang="vi-VN" sz="2400" i="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AC90C5AC-FC1C-04E2-D62E-4DD9DA7B3ECD}"/>
              </a:ext>
            </a:extLst>
          </p:cNvPr>
          <p:cNvSpPr txBox="1"/>
          <p:nvPr/>
        </p:nvSpPr>
        <p:spPr>
          <a:xfrm>
            <a:off x="858369" y="2634579"/>
            <a:ext cx="10239935" cy="461665"/>
          </a:xfrm>
          <a:prstGeom prst="rect">
            <a:avLst/>
          </a:prstGeom>
          <a:noFill/>
        </p:spPr>
        <p:txBody>
          <a:bodyPr wrap="square">
            <a:spAutoFit/>
          </a:bodyPr>
          <a:lstStyle/>
          <a:p>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Có</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đồng</a:t>
            </a:r>
            <a:r>
              <a:rPr lang="en-US" sz="2400" dirty="0">
                <a:solidFill>
                  <a:srgbClr val="002060"/>
                </a:solidFill>
                <a:latin typeface="Times New Roman" panose="02020603050405020304" pitchFamily="18" charset="0"/>
                <a:cs typeface="Times New Roman" panose="02020603050405020304" pitchFamily="18" charset="0"/>
              </a:rPr>
              <a:t> ý </a:t>
            </a:r>
            <a:r>
              <a:rPr lang="en-US" sz="2400" dirty="0" err="1">
                <a:solidFill>
                  <a:srgbClr val="002060"/>
                </a:solidFill>
                <a:latin typeface="Times New Roman" panose="02020603050405020304" pitchFamily="18" charset="0"/>
                <a:cs typeface="Times New Roman" panose="02020603050405020304" pitchFamily="18" charset="0"/>
              </a:rPr>
              <a:t>với</a:t>
            </a:r>
            <a:r>
              <a:rPr lang="en-US" sz="2400" dirty="0">
                <a:solidFill>
                  <a:srgbClr val="002060"/>
                </a:solidFill>
                <a:latin typeface="Times New Roman" panose="02020603050405020304" pitchFamily="18" charset="0"/>
                <a:cs typeface="Times New Roman" panose="02020603050405020304" pitchFamily="18" charset="0"/>
              </a:rPr>
              <a:t> ý </a:t>
            </a:r>
            <a:r>
              <a:rPr lang="en-US" sz="2400" dirty="0" err="1">
                <a:solidFill>
                  <a:srgbClr val="002060"/>
                </a:solidFill>
                <a:latin typeface="Times New Roman" panose="02020603050405020304" pitchFamily="18" charset="0"/>
                <a:cs typeface="Times New Roman" panose="02020603050405020304" pitchFamily="18" charset="0"/>
              </a:rPr>
              <a:t>kiến</a:t>
            </a:r>
            <a:endParaRPr lang="vi-VN" sz="2400" i="1" dirty="0">
              <a:solidFill>
                <a:srgbClr val="00206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67156602-3D38-CAF8-69BA-12E59B9F3576}"/>
              </a:ext>
            </a:extLst>
          </p:cNvPr>
          <p:cNvSpPr txBox="1"/>
          <p:nvPr/>
        </p:nvSpPr>
        <p:spPr>
          <a:xfrm>
            <a:off x="858369" y="3009953"/>
            <a:ext cx="10239935" cy="1938992"/>
          </a:xfrm>
          <a:prstGeom prst="rect">
            <a:avLst/>
          </a:prstGeom>
          <a:noFill/>
        </p:spPr>
        <p:txBody>
          <a:bodyPr wrap="square">
            <a:spAutoFit/>
          </a:bodyPr>
          <a:lstStyle/>
          <a:p>
            <a:pPr marL="342900" indent="-342900">
              <a:buFontTx/>
              <a:buChar char="-"/>
            </a:pPr>
            <a:r>
              <a:rPr lang="en-US" sz="2400" dirty="0" err="1">
                <a:solidFill>
                  <a:srgbClr val="002060"/>
                </a:solidFill>
                <a:latin typeface="Times New Roman" panose="02020603050405020304" pitchFamily="18" charset="0"/>
                <a:cs typeface="Times New Roman" panose="02020603050405020304" pitchFamily="18" charset="0"/>
              </a:rPr>
              <a:t>Vì</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để</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có</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được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thành</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công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mỗi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chúng</a:t>
            </a:r>
            <a:r>
              <a:rPr lang="en-US" sz="2400" dirty="0">
                <a:solidFill>
                  <a:srgbClr val="002060"/>
                </a:solidFill>
                <a:latin typeface="Times New Roman" panose="02020603050405020304" pitchFamily="18" charset="0"/>
                <a:cs typeface="Times New Roman" panose="02020603050405020304" pitchFamily="18" charset="0"/>
              </a:rPr>
              <a:t> ta </a:t>
            </a:r>
            <a:r>
              <a:rPr lang="en-US" sz="2400" dirty="0" err="1">
                <a:solidFill>
                  <a:srgbClr val="002060"/>
                </a:solidFill>
                <a:latin typeface="Times New Roman" panose="02020603050405020304" pitchFamily="18" charset="0"/>
                <a:cs typeface="Times New Roman" panose="02020603050405020304" pitchFamily="18" charset="0"/>
              </a:rPr>
              <a:t>cần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phải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có</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sự</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kiên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trì</a:t>
            </a:r>
            <a:r>
              <a:rPr lang="en-US" sz="2400" dirty="0">
                <a:solidFill>
                  <a:srgbClr val="002060"/>
                </a:solidFill>
                <a:latin typeface="Times New Roman" panose="02020603050405020304" pitchFamily="18" charset="0"/>
                <a:cs typeface="Times New Roman" panose="02020603050405020304" pitchFamily="18" charset="0"/>
              </a:rPr>
              <a:t>, tin </a:t>
            </a:r>
            <a:r>
              <a:rPr lang="en-US" sz="2400" dirty="0" err="1">
                <a:solidFill>
                  <a:srgbClr val="002060"/>
                </a:solidFill>
                <a:latin typeface="Times New Roman" panose="02020603050405020304" pitchFamily="18" charset="0"/>
                <a:cs typeface="Times New Roman" panose="02020603050405020304" pitchFamily="18" charset="0"/>
              </a:rPr>
              <a:t>tưởng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vào</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bản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thân</a:t>
            </a:r>
            <a:r>
              <a:rPr lang="en-US" sz="2400" dirty="0">
                <a:solidFill>
                  <a:srgbClr val="002060"/>
                </a:solidFill>
                <a:latin typeface="Times New Roman" panose="02020603050405020304" pitchFamily="18" charset="0"/>
                <a:cs typeface="Times New Roman" panose="02020603050405020304" pitchFamily="18" charset="0"/>
              </a:rPr>
              <a:t>, tin </a:t>
            </a:r>
            <a:r>
              <a:rPr lang="en-US" sz="2400" dirty="0" err="1">
                <a:solidFill>
                  <a:srgbClr val="002060"/>
                </a:solidFill>
                <a:latin typeface="Times New Roman" panose="02020603050405020304" pitchFamily="18" charset="0"/>
                <a:cs typeface="Times New Roman" panose="02020603050405020304" pitchFamily="18" charset="0"/>
              </a:rPr>
              <a:t>tưởng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vào</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việc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mình</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làm</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và</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luôn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cố</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gắng</a:t>
            </a:r>
            <a:r>
              <a:rPr lang="en-US" sz="2400" dirty="0">
                <a:solidFill>
                  <a:srgbClr val="002060"/>
                </a:solidFill>
                <a:latin typeface="Times New Roman" panose="02020603050405020304" pitchFamily="18" charset="0"/>
                <a:cs typeface="Times New Roman" panose="02020603050405020304" pitchFamily="18" charset="0"/>
              </a:rPr>
              <a:t>.</a:t>
            </a:r>
          </a:p>
          <a:p>
            <a:pPr marL="342900" indent="-342900">
              <a:buFontTx/>
              <a:buChar char="-"/>
            </a:pPr>
            <a:r>
              <a:rPr lang="en-US" sz="2400" dirty="0" err="1">
                <a:solidFill>
                  <a:srgbClr val="002060"/>
                </a:solidFill>
                <a:latin typeface="Times New Roman" panose="02020603050405020304" pitchFamily="18" charset="0"/>
                <a:cs typeface="Times New Roman" panose="02020603050405020304" pitchFamily="18" charset="0"/>
              </a:rPr>
              <a:t>Có</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được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thành</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công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rồi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chúng</a:t>
            </a:r>
            <a:r>
              <a:rPr lang="en-US" sz="2400" dirty="0">
                <a:solidFill>
                  <a:srgbClr val="002060"/>
                </a:solidFill>
                <a:latin typeface="Times New Roman" panose="02020603050405020304" pitchFamily="18" charset="0"/>
                <a:cs typeface="Times New Roman" panose="02020603050405020304" pitchFamily="18" charset="0"/>
              </a:rPr>
              <a:t> ta </a:t>
            </a:r>
            <a:r>
              <a:rPr lang="en-US" sz="2400" dirty="0" err="1">
                <a:solidFill>
                  <a:srgbClr val="002060"/>
                </a:solidFill>
                <a:latin typeface="Times New Roman" panose="02020603050405020304" pitchFamily="18" charset="0"/>
                <a:cs typeface="Times New Roman" panose="02020603050405020304" pitchFamily="18" charset="0"/>
              </a:rPr>
              <a:t>không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nên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ngủ</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quên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trên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thành</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công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đó</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mà</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tiếp</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tục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không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ngừng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phấn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đấu</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để</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giữ</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được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thành</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công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đó</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mới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là</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điều</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quan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trọng</a:t>
            </a:r>
            <a:r>
              <a:rPr lang="en-US" sz="2400" dirty="0">
                <a:solidFill>
                  <a:srgbClr val="002060"/>
                </a:solidFill>
                <a:latin typeface="Times New Roman" panose="02020603050405020304" pitchFamily="18" charset="0"/>
                <a:cs typeface="Times New Roman" panose="02020603050405020304" pitchFamily="18" charset="0"/>
              </a:rPr>
              <a:t>.</a:t>
            </a:r>
          </a:p>
        </p:txBody>
      </p:sp>
      <p:sp>
        <p:nvSpPr>
          <p:cNvPr id="9" name="TextBox 8">
            <a:extLst>
              <a:ext uri="{FF2B5EF4-FFF2-40B4-BE49-F238E27FC236}">
                <a16:creationId xmlns:a16="http://schemas.microsoft.com/office/drawing/2014/main" id="{5518EE44-CC55-1B25-3350-5172C8121A52}"/>
              </a:ext>
            </a:extLst>
          </p:cNvPr>
          <p:cNvSpPr txBox="1"/>
          <p:nvPr/>
        </p:nvSpPr>
        <p:spPr>
          <a:xfrm>
            <a:off x="858369" y="2069328"/>
            <a:ext cx="10239935" cy="461665"/>
          </a:xfrm>
          <a:prstGeom prst="rect">
            <a:avLst/>
          </a:prstGeom>
          <a:noFill/>
        </p:spPr>
        <p:txBody>
          <a:bodyPr wrap="square">
            <a:spAutoFit/>
          </a:bodyPr>
          <a:lstStyle/>
          <a:p>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Phép</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thế</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nó</a:t>
            </a:r>
            <a:r>
              <a:rPr lang="en-US" sz="2400" dirty="0">
                <a:solidFill>
                  <a:srgbClr val="002060"/>
                </a:solidFill>
                <a:latin typeface="Times New Roman" panose="02020603050405020304" pitchFamily="18" charset="0"/>
                <a:cs typeface="Times New Roman" panose="02020603050405020304" pitchFamily="18" charset="0"/>
              </a:rPr>
              <a:t>” ở </a:t>
            </a:r>
            <a:r>
              <a:rPr lang="en-US" sz="2400" dirty="0" err="1">
                <a:solidFill>
                  <a:srgbClr val="002060"/>
                </a:solidFill>
                <a:latin typeface="Times New Roman" panose="02020603050405020304" pitchFamily="18" charset="0"/>
                <a:cs typeface="Times New Roman" panose="02020603050405020304" pitchFamily="18" charset="0"/>
              </a:rPr>
              <a:t>câu</a:t>
            </a:r>
            <a:r>
              <a:rPr lang="en-US" sz="2400" dirty="0">
                <a:solidFill>
                  <a:srgbClr val="002060"/>
                </a:solidFill>
                <a:latin typeface="Times New Roman" panose="02020603050405020304" pitchFamily="18" charset="0"/>
                <a:cs typeface="Times New Roman" panose="02020603050405020304" pitchFamily="18" charset="0"/>
              </a:rPr>
              <a:t> 2 </a:t>
            </a:r>
            <a:r>
              <a:rPr lang="en-US" sz="2400" dirty="0" err="1">
                <a:solidFill>
                  <a:srgbClr val="002060"/>
                </a:solidFill>
                <a:latin typeface="Times New Roman" panose="02020603050405020304" pitchFamily="18" charset="0"/>
                <a:cs typeface="Times New Roman" panose="02020603050405020304" pitchFamily="18" charset="0"/>
              </a:rPr>
              <a:t>thay</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thế</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cho</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từ</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thành</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công</a:t>
            </a:r>
            <a:r>
              <a:rPr lang="en-US" sz="2400" dirty="0">
                <a:solidFill>
                  <a:srgbClr val="002060"/>
                </a:solidFill>
                <a:latin typeface="Times New Roman" panose="02020603050405020304" pitchFamily="18" charset="0"/>
                <a:cs typeface="Times New Roman" panose="02020603050405020304" pitchFamily="18" charset="0"/>
              </a:rPr>
              <a:t>” ở </a:t>
            </a:r>
            <a:r>
              <a:rPr lang="en-US" sz="2400" dirty="0" err="1">
                <a:solidFill>
                  <a:srgbClr val="002060"/>
                </a:solidFill>
                <a:latin typeface="Times New Roman" panose="02020603050405020304" pitchFamily="18" charset="0"/>
                <a:cs typeface="Times New Roman" panose="02020603050405020304" pitchFamily="18" charset="0"/>
              </a:rPr>
              <a:t>câu</a:t>
            </a:r>
            <a:r>
              <a:rPr lang="en-US" sz="2400" dirty="0">
                <a:solidFill>
                  <a:srgbClr val="002060"/>
                </a:solidFill>
                <a:latin typeface="Times New Roman" panose="02020603050405020304" pitchFamily="18" charset="0"/>
                <a:cs typeface="Times New Roman" panose="02020603050405020304" pitchFamily="18" charset="0"/>
              </a:rPr>
              <a:t> 1.</a:t>
            </a:r>
            <a:endParaRPr lang="vi-VN" sz="2400" i="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17347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barn(inVertical)">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0" end="0"/>
                                            </p:txEl>
                                          </p:spTgt>
                                        </p:tgtEl>
                                        <p:attrNameLst>
                                          <p:attrName>style.visibility</p:attrName>
                                        </p:attrNameLst>
                                      </p:cBhvr>
                                      <p:to>
                                        <p:strVal val="visible"/>
                                      </p:to>
                                    </p:set>
                                    <p:animEffect transition="in" filter="barn(inVertical)">
                                      <p:cBhvr>
                                        <p:cTn id="22" dur="500"/>
                                        <p:tgtEl>
                                          <p:spTgt spid="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barn(inVertical)">
                                      <p:cBhvr>
                                        <p:cTn id="27" dur="5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barn(inVertical)">
                                      <p:cBhvr>
                                        <p:cTn id="32" dur="500"/>
                                        <p:tgtEl>
                                          <p:spTgt spid="3">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Effect transition="in" filter="barn(inVertical)">
                                      <p:cBhvr>
                                        <p:cTn id="3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70C88F6-D124-14D8-66E8-629537ACBC91}"/>
              </a:ext>
            </a:extLst>
          </p:cNvPr>
          <p:cNvSpPr txBox="1"/>
          <p:nvPr/>
        </p:nvSpPr>
        <p:spPr>
          <a:xfrm>
            <a:off x="259437" y="141295"/>
            <a:ext cx="11798091" cy="6494085"/>
          </a:xfrm>
          <a:prstGeom prst="rect">
            <a:avLst/>
          </a:prstGeom>
          <a:noFill/>
        </p:spPr>
        <p:txBody>
          <a:bodyPr wrap="square">
            <a:spAutoFit/>
          </a:bodyPr>
          <a:lstStyle/>
          <a:p>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Thành công là đạt được ước mơ, hoài bão, khát vọng, là sống đầy đủ về tinh thần và vật chất, là nhận được những gì mình muốn về công việc, cuộc sống; là được sống hạnh phúc, vui vẻ, mở lòng với thế giới, có ích với mọi người; là mục đích cao quý, đích đến cuối cùng của con người trong đời….</a:t>
            </a:r>
          </a:p>
          <a:p>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Lười biếng là thói quen xấu làm suy giảm khả năng suy nghĩ, tư duy, làm việc, là ỷ lại vào người khác, không tự thân vận động …. → Người lười biếng là người ngại suy nghĩ, không muốn học tập, không muốn lao động, ngại vận động.</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Trên đường đến với những thành quả tốt đẹp, những niềm hạnh phúc, chạm đến ước mơ và khát khao không thể có dấu chân người lười biếng, dấu chân của những người không tự mình tìm tòi, học hỏi mà chỉ dựa dẫm, ỷ lại vào người khác…..</a:t>
            </a:r>
          </a:p>
        </p:txBody>
      </p:sp>
    </p:spTree>
    <p:extLst>
      <p:ext uri="{BB962C8B-B14F-4D97-AF65-F5344CB8AC3E}">
        <p14:creationId xmlns:p14="http://schemas.microsoft.com/office/powerpoint/2010/main" val="428169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70C88F6-D124-14D8-66E8-629537ACBC91}"/>
              </a:ext>
            </a:extLst>
          </p:cNvPr>
          <p:cNvSpPr txBox="1"/>
          <p:nvPr/>
        </p:nvSpPr>
        <p:spPr>
          <a:xfrm>
            <a:off x="143300" y="116542"/>
            <a:ext cx="11905399" cy="6494085"/>
          </a:xfrm>
          <a:prstGeom prst="rect">
            <a:avLst/>
          </a:prstGeom>
          <a:noFill/>
        </p:spPr>
        <p:txBody>
          <a:bodyPr wrap="square">
            <a:spAutoFit/>
          </a:bodyPr>
          <a:lstStyle/>
          <a:p>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Câu nói trên là một cách nhìn nhận đúng đắn về cuộc sống, về bước đường đến thành công</a:t>
            </a:r>
          </a:p>
          <a:p>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Con đường dẫn tới thành công là con đường đầy khó nhọc, thử thách, không phải con đường bằng nhung lụa.</a:t>
            </a:r>
          </a:p>
          <a:p>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Không có một thành quả, thành công nào mà không phải đổ bằng mồ hôi và công sức, trong suốt quá trình đó con người phải cần cù, miệt mài, chịu khó và có ý chí quyết tâm cao mới thành.</a:t>
            </a:r>
          </a:p>
          <a:p>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Chứng minh câu nói bằng dẫn chứng thực tế (Dẫn chứng: Người nông dân làm ra hạt gạo phải một nắng hai sương, một học sinh giỏi có ước mơ hoài bão cao đẹp không thể là một người lười nhác, thụ động, …)</a:t>
            </a:r>
          </a:p>
          <a:p>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Tác hại của thói lười biếng: dần dần làm cho con người trở thành kẻ ăn bám, vô tích sự, trì trệ, … dẫn con người đến sự bần cùng, đói nghèo và là nguyên nhân của mọi thói xấu khác.</a:t>
            </a:r>
          </a:p>
        </p:txBody>
      </p:sp>
    </p:spTree>
    <p:extLst>
      <p:ext uri="{BB962C8B-B14F-4D97-AF65-F5344CB8AC3E}">
        <p14:creationId xmlns:p14="http://schemas.microsoft.com/office/powerpoint/2010/main" val="1355052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70C88F6-D124-14D8-66E8-629537ACBC91}"/>
              </a:ext>
            </a:extLst>
          </p:cNvPr>
          <p:cNvSpPr txBox="1"/>
          <p:nvPr/>
        </p:nvSpPr>
        <p:spPr>
          <a:xfrm>
            <a:off x="143300" y="116542"/>
            <a:ext cx="11905399" cy="2062103"/>
          </a:xfrm>
          <a:prstGeom prst="rect">
            <a:avLst/>
          </a:prstGeom>
          <a:noFill/>
        </p:spPr>
        <p:txBody>
          <a:bodyPr wrap="square">
            <a:spAutoFit/>
          </a:bodyPr>
          <a:lstStyle/>
          <a:p>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Cần phải cố gắng học hỏi, chăm chỉ, cần cù để vượt qua mọi thử thách của cuộc sống vươn đến sự thành công.</a:t>
            </a:r>
          </a:p>
          <a:p>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Tránh những thói hư tật xấu làm đình đốn trì trệ con đường đến với sự thành công: lười biếng, ỷ lại, tự thỏa mãn với bản thân,…</a:t>
            </a:r>
          </a:p>
        </p:txBody>
      </p:sp>
    </p:spTree>
    <p:extLst>
      <p:ext uri="{BB962C8B-B14F-4D97-AF65-F5344CB8AC3E}">
        <p14:creationId xmlns:p14="http://schemas.microsoft.com/office/powerpoint/2010/main" val="410346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6535338-35CF-8363-3EA3-1F49E15137EC}"/>
              </a:ext>
            </a:extLst>
          </p:cNvPr>
          <p:cNvSpPr txBox="1"/>
          <p:nvPr/>
        </p:nvSpPr>
        <p:spPr>
          <a:xfrm>
            <a:off x="0" y="0"/>
            <a:ext cx="11985811" cy="6426759"/>
          </a:xfrm>
          <a:prstGeom prst="rect">
            <a:avLst/>
          </a:prstGeom>
          <a:noFill/>
        </p:spPr>
        <p:txBody>
          <a:bodyPr wrap="square">
            <a:spAutoFit/>
          </a:bodyPr>
          <a:lstStyle/>
          <a:p>
            <a:pPr algn="just">
              <a:lnSpc>
                <a:spcPct val="120000"/>
              </a:lnSpc>
              <a:spcAft>
                <a:spcPts val="800"/>
              </a:spcAft>
            </a:pP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trả</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dưới</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20000"/>
              </a:lnSpc>
              <a:spcAft>
                <a:spcPts val="800"/>
              </a:spcAft>
            </a:pPr>
            <a:r>
              <a:rPr lang="en-US" sz="2000" b="1"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TIẾNG VỌNG RỪNG SÂU</a:t>
            </a:r>
            <a:endParaRPr lang="en-US" sz="16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cậu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bé</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ngỗ</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nghịch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hay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khiển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trách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nọ</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giận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cậu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chạy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lũng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cạnh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rừng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rậm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Lấy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hết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sức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cậu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thét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lớn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ghét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rừng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vọng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ghét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Cậu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bé</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hốt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hoảng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quay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sà</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lòng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khóc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nức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nở</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Cậu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bé</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sao</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rừng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ghét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cậu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cậu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trở</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rừng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Giờ</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hãy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hét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thật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to: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lùng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cậu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bé</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vừa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dứt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vọng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Lúc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mới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ơi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luật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0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 </a:t>
            </a:r>
            <a:r>
              <a:rPr lang="en-US" sz="20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0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0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0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0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0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0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0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0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Ai </a:t>
            </a:r>
            <a:r>
              <a:rPr lang="en-US" sz="20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gieo</a:t>
            </a:r>
            <a:r>
              <a:rPr lang="en-US" sz="20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gió</a:t>
            </a:r>
            <a:r>
              <a:rPr lang="en-US" sz="20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20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ắt</a:t>
            </a:r>
            <a:r>
              <a:rPr lang="en-US" sz="20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gặt</a:t>
            </a:r>
            <a:r>
              <a:rPr lang="en-US" sz="20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bão</a:t>
            </a:r>
            <a:r>
              <a:rPr lang="en-US" sz="20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Nếu</a:t>
            </a:r>
            <a:r>
              <a:rPr lang="en-US" sz="20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0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thù</a:t>
            </a:r>
            <a:r>
              <a:rPr lang="en-US" sz="20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ghét</a:t>
            </a:r>
            <a:r>
              <a:rPr lang="en-US" sz="20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20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0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thù</a:t>
            </a:r>
            <a:r>
              <a:rPr lang="en-US" sz="20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ghét</a:t>
            </a:r>
            <a:r>
              <a:rPr lang="en-US" sz="20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0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Nếu</a:t>
            </a:r>
            <a:r>
              <a:rPr lang="en-US" sz="20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0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0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20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20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0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0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20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20000"/>
              </a:lnSpc>
              <a:spcAft>
                <a:spcPts val="800"/>
              </a:spcAft>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(Theo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Quà</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tặng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NXB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Trẻ</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2002)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đạt</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gọi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tên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lập</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ơi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luật</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điệp</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chuyện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4.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khoảng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10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dòng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bày</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suy</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329755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566E20D-BD13-E48A-EE11-05C7BD9564E7}"/>
              </a:ext>
            </a:extLst>
          </p:cNvPr>
          <p:cNvGraphicFramePr>
            <a:graphicFrameLocks noGrp="1"/>
          </p:cNvGraphicFramePr>
          <p:nvPr>
            <p:ph idx="1"/>
            <p:extLst>
              <p:ext uri="{D42A27DB-BD31-4B8C-83A1-F6EECF244321}">
                <p14:modId xmlns:p14="http://schemas.microsoft.com/office/powerpoint/2010/main" val="1423009428"/>
              </p:ext>
            </p:extLst>
          </p:nvPr>
        </p:nvGraphicFramePr>
        <p:xfrm>
          <a:off x="0" y="0"/>
          <a:ext cx="12192000" cy="9538720"/>
        </p:xfrm>
        <a:graphic>
          <a:graphicData uri="http://schemas.openxmlformats.org/drawingml/2006/table">
            <a:tbl>
              <a:tblPr firstRow="1" firstCol="1" bandRow="1">
                <a:tableStyleId>{5C22544A-7EE6-4342-B048-85BDC9FD1C3A}</a:tableStyleId>
              </a:tblPr>
              <a:tblGrid>
                <a:gridCol w="970901">
                  <a:extLst>
                    <a:ext uri="{9D8B030D-6E8A-4147-A177-3AD203B41FA5}">
                      <a16:colId xmlns:a16="http://schemas.microsoft.com/office/drawing/2014/main" val="1742209609"/>
                    </a:ext>
                  </a:extLst>
                </a:gridCol>
                <a:gridCol w="11221099">
                  <a:extLst>
                    <a:ext uri="{9D8B030D-6E8A-4147-A177-3AD203B41FA5}">
                      <a16:colId xmlns:a16="http://schemas.microsoft.com/office/drawing/2014/main" val="3911703594"/>
                    </a:ext>
                  </a:extLst>
                </a:gridCol>
              </a:tblGrid>
              <a:tr h="169902">
                <a:tc rowSpan="2">
                  <a:txBody>
                    <a:bodyPr/>
                    <a:lstStyle/>
                    <a:p>
                      <a:pPr algn="ctr">
                        <a:lnSpc>
                          <a:spcPct val="120000"/>
                        </a:lnSpc>
                        <a:spcAft>
                          <a:spcPts val="800"/>
                        </a:spcAft>
                      </a:pPr>
                      <a:r>
                        <a:rPr lang="en-US" sz="2000">
                          <a:effectLst/>
                          <a:latin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23594" marR="23594" marT="0" marB="0" anchor="ctr"/>
                </a:tc>
                <a:tc>
                  <a:txBody>
                    <a:bodyPr/>
                    <a:lstStyle/>
                    <a:p>
                      <a:pPr>
                        <a:lnSpc>
                          <a:spcPct val="120000"/>
                        </a:lnSpc>
                        <a:spcAft>
                          <a:spcPts val="800"/>
                        </a:spcAft>
                      </a:pPr>
                      <a:r>
                        <a:rPr lang="en-US" sz="2000">
                          <a:effectLst/>
                          <a:latin typeface="Times New Roman" panose="02020603050405020304" pitchFamily="18" charset="0"/>
                          <a:cs typeface="Times New Roman" panose="02020603050405020304" pitchFamily="18" charset="0"/>
                        </a:rPr>
                        <a:t>Phương thức biểu đạt chính của văn bản trên.</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23594" marR="23594" marT="0" marB="0"/>
                </a:tc>
                <a:extLst>
                  <a:ext uri="{0D108BD9-81ED-4DB2-BD59-A6C34878D82A}">
                    <a16:rowId xmlns:a16="http://schemas.microsoft.com/office/drawing/2014/main" val="3883253876"/>
                  </a:ext>
                </a:extLst>
              </a:tr>
              <a:tr h="169902">
                <a:tc vMerge="1">
                  <a:txBody>
                    <a:bodyPr/>
                    <a:lstStyle/>
                    <a:p>
                      <a:endParaRPr lang="en-US"/>
                    </a:p>
                  </a:txBody>
                  <a:tcPr/>
                </a:tc>
                <a:tc>
                  <a:txBody>
                    <a:bodyPr/>
                    <a:lstStyle/>
                    <a:p>
                      <a:pPr algn="just">
                        <a:lnSpc>
                          <a:spcPct val="120000"/>
                        </a:lnSpc>
                        <a:spcAft>
                          <a:spcPts val="800"/>
                        </a:spcAft>
                      </a:pPr>
                      <a:r>
                        <a:rPr lang="en-US" sz="2000">
                          <a:effectLst/>
                          <a:latin typeface="Times New Roman" panose="02020603050405020304" pitchFamily="18" charset="0"/>
                          <a:cs typeface="Times New Roman" panose="02020603050405020304" pitchFamily="18" charset="0"/>
                        </a:rPr>
                        <a:t>Phương thức biểu đạt chính của văn bản: tự sự.</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23594" marR="23594" marT="0" marB="0"/>
                </a:tc>
                <a:extLst>
                  <a:ext uri="{0D108BD9-81ED-4DB2-BD59-A6C34878D82A}">
                    <a16:rowId xmlns:a16="http://schemas.microsoft.com/office/drawing/2014/main" val="3093336808"/>
                  </a:ext>
                </a:extLst>
              </a:tr>
              <a:tr h="257988">
                <a:tc rowSpan="2">
                  <a:txBody>
                    <a:bodyPr/>
                    <a:lstStyle/>
                    <a:p>
                      <a:pPr algn="ctr">
                        <a:lnSpc>
                          <a:spcPct val="120000"/>
                        </a:lnSpc>
                        <a:spcAft>
                          <a:spcPts val="800"/>
                        </a:spcAft>
                      </a:pPr>
                      <a:r>
                        <a:rPr lang="en-US" sz="2000">
                          <a:effectLst/>
                          <a:latin typeface="Times New Roman" panose="02020603050405020304" pitchFamily="18" charset="0"/>
                          <a:cs typeface="Times New Roman" panose="02020603050405020304" pitchFamily="18" charset="0"/>
                        </a:rPr>
                        <a:t>2</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23594" marR="23594" marT="0" marB="0" anchor="ctr"/>
                </a:tc>
                <a:tc>
                  <a:txBody>
                    <a:bodyPr/>
                    <a:lstStyle/>
                    <a:p>
                      <a:pPr>
                        <a:lnSpc>
                          <a:spcPct val="120000"/>
                        </a:lnSpc>
                        <a:spcAft>
                          <a:spcPts val="800"/>
                        </a:spcAft>
                      </a:pPr>
                      <a:r>
                        <a:rPr lang="en-US" sz="2000">
                          <a:effectLst/>
                          <a:latin typeface="Times New Roman" panose="02020603050405020304" pitchFamily="18" charset="0"/>
                          <a:cs typeface="Times New Roman" panose="02020603050405020304" pitchFamily="18" charset="0"/>
                        </a:rPr>
                        <a:t>Xác định và gọi tên thành phần biệt lập trong câu sau: “Con ơi, đó là định luật trong cuộc sống của chúng ta.”</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23594" marR="23594" marT="0" marB="0"/>
                </a:tc>
                <a:extLst>
                  <a:ext uri="{0D108BD9-81ED-4DB2-BD59-A6C34878D82A}">
                    <a16:rowId xmlns:a16="http://schemas.microsoft.com/office/drawing/2014/main" val="2506380215"/>
                  </a:ext>
                </a:extLst>
              </a:tr>
              <a:tr h="169902">
                <a:tc vMerge="1">
                  <a:txBody>
                    <a:bodyPr/>
                    <a:lstStyle/>
                    <a:p>
                      <a:endParaRPr lang="en-US"/>
                    </a:p>
                  </a:txBody>
                  <a:tcPr/>
                </a:tc>
                <a:tc>
                  <a:txBody>
                    <a:bodyPr/>
                    <a:lstStyle/>
                    <a:p>
                      <a:pPr algn="just">
                        <a:lnSpc>
                          <a:spcPct val="120000"/>
                        </a:lnSpc>
                        <a:spcAft>
                          <a:spcPts val="800"/>
                        </a:spcAft>
                      </a:pPr>
                      <a:r>
                        <a:rPr lang="en-US" sz="2000">
                          <a:effectLst/>
                          <a:latin typeface="Times New Roman" panose="02020603050405020304" pitchFamily="18" charset="0"/>
                          <a:cs typeface="Times New Roman" panose="02020603050405020304" pitchFamily="18" charset="0"/>
                        </a:rPr>
                        <a:t>Thành phần biệt lập – thành phần gọi – đáp: Con ơi.</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23594" marR="23594" marT="0" marB="0"/>
                </a:tc>
                <a:extLst>
                  <a:ext uri="{0D108BD9-81ED-4DB2-BD59-A6C34878D82A}">
                    <a16:rowId xmlns:a16="http://schemas.microsoft.com/office/drawing/2014/main" val="2853168624"/>
                  </a:ext>
                </a:extLst>
              </a:tr>
              <a:tr h="169902">
                <a:tc rowSpan="2">
                  <a:txBody>
                    <a:bodyPr/>
                    <a:lstStyle/>
                    <a:p>
                      <a:pPr algn="ctr">
                        <a:lnSpc>
                          <a:spcPct val="120000"/>
                        </a:lnSpc>
                        <a:spcAft>
                          <a:spcPts val="800"/>
                        </a:spcAft>
                      </a:pPr>
                      <a:r>
                        <a:rPr lang="en-US" sz="2000">
                          <a:effectLst/>
                          <a:latin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23594" marR="23594" marT="0" marB="0" anchor="ctr"/>
                </a:tc>
                <a:tc>
                  <a:txBody>
                    <a:bodyPr/>
                    <a:lstStyle/>
                    <a:p>
                      <a:pPr>
                        <a:lnSpc>
                          <a:spcPct val="120000"/>
                        </a:lnSpc>
                        <a:spcAft>
                          <a:spcPts val="800"/>
                        </a:spcAft>
                      </a:pPr>
                      <a:r>
                        <a:rPr lang="en-US" sz="2000">
                          <a:effectLst/>
                          <a:latin typeface="Times New Roman" panose="02020603050405020304" pitchFamily="18" charset="0"/>
                          <a:cs typeface="Times New Roman" panose="02020603050405020304" pitchFamily="18" charset="0"/>
                        </a:rPr>
                        <a:t>Thông điệp mà câu chuyện trên mang đến cho người đọc.</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23594" marR="23594" marT="0" marB="0"/>
                </a:tc>
                <a:extLst>
                  <a:ext uri="{0D108BD9-81ED-4DB2-BD59-A6C34878D82A}">
                    <a16:rowId xmlns:a16="http://schemas.microsoft.com/office/drawing/2014/main" val="2198948816"/>
                  </a:ext>
                </a:extLst>
              </a:tr>
              <a:tr h="346074">
                <a:tc vMerge="1">
                  <a:txBody>
                    <a:bodyPr/>
                    <a:lstStyle/>
                    <a:p>
                      <a:endParaRPr lang="en-US"/>
                    </a:p>
                  </a:txBody>
                  <a:tcPr/>
                </a:tc>
                <a:tc>
                  <a:txBody>
                    <a:bodyPr/>
                    <a:lstStyle/>
                    <a:p>
                      <a:pPr algn="just">
                        <a:lnSpc>
                          <a:spcPct val="120000"/>
                        </a:lnSpc>
                        <a:spcAft>
                          <a:spcPts val="800"/>
                        </a:spcAft>
                      </a:pPr>
                      <a:r>
                        <a:rPr lang="en-US" sz="2000">
                          <a:effectLst/>
                          <a:latin typeface="Times New Roman" panose="02020603050405020304" pitchFamily="18" charset="0"/>
                          <a:cs typeface="Times New Roman" panose="02020603050405020304" pitchFamily="18" charset="0"/>
                        </a:rPr>
                        <a:t>Thông điệp: Con người nếu cho đi những điều gì sẽ nhận lại được những điều như vậy, cho đi điều tốt đẹp sẽ nhận được điều tốt đẹp.</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23594" marR="23594" marT="0" marB="0"/>
                </a:tc>
                <a:extLst>
                  <a:ext uri="{0D108BD9-81ED-4DB2-BD59-A6C34878D82A}">
                    <a16:rowId xmlns:a16="http://schemas.microsoft.com/office/drawing/2014/main" val="2699600431"/>
                  </a:ext>
                </a:extLst>
              </a:tr>
              <a:tr h="257988">
                <a:tc rowSpan="2">
                  <a:txBody>
                    <a:bodyPr/>
                    <a:lstStyle/>
                    <a:p>
                      <a:pPr algn="ctr">
                        <a:lnSpc>
                          <a:spcPct val="120000"/>
                        </a:lnSpc>
                        <a:spcAft>
                          <a:spcPts val="800"/>
                        </a:spcAft>
                      </a:pPr>
                      <a:r>
                        <a:rPr lang="en-US" sz="2000">
                          <a:effectLst/>
                          <a:latin typeface="Times New Roman" panose="02020603050405020304" pitchFamily="18" charset="0"/>
                          <a:cs typeface="Times New Roman" panose="02020603050405020304" pitchFamily="18" charset="0"/>
                        </a:rPr>
                        <a:t>4</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23594" marR="23594" marT="0" marB="0" anchor="ctr"/>
                </a:tc>
                <a:tc>
                  <a:txBody>
                    <a:bodyPr/>
                    <a:lstStyle/>
                    <a:p>
                      <a:pPr>
                        <a:lnSpc>
                          <a:spcPct val="120000"/>
                        </a:lnSpc>
                        <a:spcAft>
                          <a:spcPts val="800"/>
                        </a:spcAft>
                      </a:pPr>
                      <a:r>
                        <a:rPr lang="en-US" sz="2000">
                          <a:effectLst/>
                          <a:latin typeface="Times New Roman" panose="02020603050405020304" pitchFamily="18" charset="0"/>
                          <a:cs typeface="Times New Roman" panose="02020603050405020304" pitchFamily="18" charset="0"/>
                        </a:rPr>
                        <a:t>Viết đoạn văn (khoảng 10 dòng) trình bày suy nghĩ của em về vấn đề cho và nhận trong cuộc sống.</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23594" marR="23594" marT="0" marB="0"/>
                </a:tc>
                <a:extLst>
                  <a:ext uri="{0D108BD9-81ED-4DB2-BD59-A6C34878D82A}">
                    <a16:rowId xmlns:a16="http://schemas.microsoft.com/office/drawing/2014/main" val="2789337995"/>
                  </a:ext>
                </a:extLst>
              </a:tr>
              <a:tr h="2809681">
                <a:tc vMerge="1">
                  <a:txBody>
                    <a:bodyPr/>
                    <a:lstStyle/>
                    <a:p>
                      <a:endParaRPr lang="en-US"/>
                    </a:p>
                  </a:txBody>
                  <a:tcPr/>
                </a:tc>
                <a:tc>
                  <a:txBody>
                    <a:bodyPr/>
                    <a:lstStyle/>
                    <a:p>
                      <a:pPr algn="just">
                        <a:lnSpc>
                          <a:spcPct val="120000"/>
                        </a:lnSpc>
                        <a:spcAft>
                          <a:spcPts val="800"/>
                        </a:spcAft>
                      </a:pPr>
                      <a:r>
                        <a:rPr lang="en-US" sz="2000" dirty="0">
                          <a:effectLst/>
                          <a:latin typeface="Times New Roman" panose="02020603050405020304" pitchFamily="18" charset="0"/>
                          <a:cs typeface="Times New Roman" panose="02020603050405020304" pitchFamily="18" charset="0"/>
                        </a:rPr>
                        <a:t>*</a:t>
                      </a:r>
                      <a:r>
                        <a:rPr lang="en-US" sz="2000" dirty="0" err="1">
                          <a:effectLst/>
                          <a:latin typeface="Times New Roman" panose="02020603050405020304" pitchFamily="18" charset="0"/>
                          <a:cs typeface="Times New Roman" panose="02020603050405020304" pitchFamily="18" charset="0"/>
                        </a:rPr>
                        <a:t>Nêu</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vấn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đề</a:t>
                      </a:r>
                      <a:r>
                        <a:rPr lang="en-US" sz="2000" dirty="0">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000" dirty="0">
                          <a:effectLst/>
                          <a:latin typeface="Times New Roman" panose="02020603050405020304" pitchFamily="18" charset="0"/>
                          <a:cs typeface="Times New Roman" panose="02020603050405020304" pitchFamily="18" charset="0"/>
                        </a:rPr>
                        <a:t>*</a:t>
                      </a:r>
                      <a:r>
                        <a:rPr lang="en-US" sz="2000" dirty="0" err="1">
                          <a:effectLst/>
                          <a:latin typeface="Times New Roman" panose="02020603050405020304" pitchFamily="18" charset="0"/>
                          <a:cs typeface="Times New Roman" panose="02020603050405020304" pitchFamily="18" charset="0"/>
                        </a:rPr>
                        <a:t>Giải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thích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vấn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đề</a:t>
                      </a:r>
                      <a:r>
                        <a:rPr lang="en-US" sz="2000" dirty="0">
                          <a:effectLst/>
                          <a:latin typeface="Times New Roman" panose="02020603050405020304" pitchFamily="18" charset="0"/>
                          <a:cs typeface="Times New Roman" panose="02020603050405020304" pitchFamily="18" charset="0"/>
                        </a:rPr>
                        <a:t>: ( </a:t>
                      </a:r>
                      <a:r>
                        <a:rPr lang="en-US" sz="2000" dirty="0" err="1">
                          <a:effectLst/>
                          <a:latin typeface="Times New Roman" panose="02020603050405020304" pitchFamily="18" charset="0"/>
                          <a:cs typeface="Times New Roman" panose="02020603050405020304" pitchFamily="18" charset="0"/>
                        </a:rPr>
                        <a:t>là</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gì</a:t>
                      </a:r>
                      <a:r>
                        <a:rPr lang="en-US" sz="2000" dirty="0">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000" dirty="0">
                          <a:effectLst/>
                          <a:latin typeface="Times New Roman" panose="02020603050405020304" pitchFamily="18" charset="0"/>
                          <a:cs typeface="Times New Roman" panose="02020603050405020304" pitchFamily="18" charset="0"/>
                        </a:rPr>
                        <a:t>- Cho </a:t>
                      </a:r>
                      <a:r>
                        <a:rPr lang="en-US" sz="2000" dirty="0" err="1">
                          <a:effectLst/>
                          <a:latin typeface="Times New Roman" panose="02020603050405020304" pitchFamily="18" charset="0"/>
                          <a:cs typeface="Times New Roman" panose="02020603050405020304" pitchFamily="18" charset="0"/>
                        </a:rPr>
                        <a:t>tức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là</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hành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động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đem</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những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thứ</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thuộc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về</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mình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mang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đến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cho</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người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khác</a:t>
                      </a:r>
                      <a:r>
                        <a:rPr lang="en-US" sz="2000" dirty="0">
                          <a:effectLst/>
                          <a:latin typeface="Times New Roman" panose="02020603050405020304" pitchFamily="18" charset="0"/>
                          <a:cs typeface="Times New Roman" panose="02020603050405020304" pitchFamily="18" charset="0"/>
                        </a:rPr>
                        <a:t>. Cho </a:t>
                      </a:r>
                      <a:r>
                        <a:rPr lang="en-US" sz="2000" dirty="0" err="1">
                          <a:effectLst/>
                          <a:latin typeface="Times New Roman" panose="02020603050405020304" pitchFamily="18" charset="0"/>
                          <a:cs typeface="Times New Roman" panose="02020603050405020304" pitchFamily="18" charset="0"/>
                        </a:rPr>
                        <a:t>chính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là</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sự</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san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sẻ</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giúp</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đỡ</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yêu</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thương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xuất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phát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từ</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tâm</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từ</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tim</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của</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một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người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Dù</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cho</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rất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nhỏ</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rất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đời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thường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nhưng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đó</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là</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cả</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một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tấm</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lòng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đáng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quý</a:t>
                      </a:r>
                      <a:r>
                        <a:rPr lang="en-US" sz="2000" dirty="0">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Nhận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là</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hành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động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cầm</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lấy</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cái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được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trao</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cho</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mình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Nhận</a:t>
                      </a:r>
                      <a:r>
                        <a:rPr lang="en-US" sz="2000" dirty="0">
                          <a:effectLst/>
                          <a:latin typeface="Times New Roman" panose="02020603050405020304" pitchFamily="18" charset="0"/>
                          <a:cs typeface="Times New Roman" panose="02020603050405020304" pitchFamily="18" charset="0"/>
                        </a:rPr>
                        <a:t> ở </a:t>
                      </a:r>
                      <a:r>
                        <a:rPr lang="en-US" sz="2000" dirty="0" err="1">
                          <a:effectLst/>
                          <a:latin typeface="Times New Roman" panose="02020603050405020304" pitchFamily="18" charset="0"/>
                          <a:cs typeface="Times New Roman" panose="02020603050405020304" pitchFamily="18" charset="0"/>
                        </a:rPr>
                        <a:t>đây</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còn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là</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nhận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sự</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yêu</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thương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của</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người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khác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với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mình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là</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nhận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lại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sự</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đáp</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trả</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đền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ơn</a:t>
                      </a:r>
                      <a:r>
                        <a:rPr lang="en-US" sz="2000" dirty="0">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000" dirty="0">
                          <a:effectLst/>
                          <a:latin typeface="Times New Roman" panose="02020603050405020304" pitchFamily="18" charset="0"/>
                          <a:cs typeface="Times New Roman" panose="02020603050405020304" pitchFamily="18" charset="0"/>
                        </a:rPr>
                        <a:t>=&gt; Cho </a:t>
                      </a:r>
                      <a:r>
                        <a:rPr lang="en-US" sz="2000" dirty="0" err="1">
                          <a:effectLst/>
                          <a:latin typeface="Times New Roman" panose="02020603050405020304" pitchFamily="18" charset="0"/>
                          <a:cs typeface="Times New Roman" panose="02020603050405020304" pitchFamily="18" charset="0"/>
                        </a:rPr>
                        <a:t>và</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nhận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là</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một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mối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quan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hệ</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nhân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quả</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nhưng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ẩn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chứa</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trong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đó</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rất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nhiều</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mối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quan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hệ</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tương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trợ</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bổ</a:t>
                      </a:r>
                      <a:r>
                        <a:rPr lang="en-US" sz="2000" dirty="0">
                          <a:effectLst/>
                          <a:latin typeface="Times New Roman" panose="02020603050405020304" pitchFamily="18" charset="0"/>
                          <a:cs typeface="Times New Roman" panose="02020603050405020304" pitchFamily="18" charset="0"/>
                        </a:rPr>
                        <a:t> sung </a:t>
                      </a:r>
                      <a:r>
                        <a:rPr lang="en-US" sz="2000" dirty="0" err="1">
                          <a:effectLst/>
                          <a:latin typeface="Times New Roman" panose="02020603050405020304" pitchFamily="18" charset="0"/>
                          <a:cs typeface="Times New Roman" panose="02020603050405020304" pitchFamily="18" charset="0"/>
                        </a:rPr>
                        <a:t>cho</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nhau</a:t>
                      </a:r>
                      <a:r>
                        <a:rPr lang="en-US" sz="2000" dirty="0">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000" dirty="0">
                          <a:effectLst/>
                          <a:latin typeface="Times New Roman" panose="02020603050405020304" pitchFamily="18" charset="0"/>
                          <a:cs typeface="Times New Roman" panose="02020603050405020304" pitchFamily="18" charset="0"/>
                        </a:rPr>
                        <a:t>*</a:t>
                      </a:r>
                      <a:r>
                        <a:rPr lang="en-US" sz="2000" dirty="0" err="1">
                          <a:effectLst/>
                          <a:latin typeface="Times New Roman" panose="02020603050405020304" pitchFamily="18" charset="0"/>
                          <a:cs typeface="Times New Roman" panose="02020603050405020304" pitchFamily="18" charset="0"/>
                        </a:rPr>
                        <a:t>Bàn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luận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vấn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đề</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Vì</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sao</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phải</a:t>
                      </a:r>
                      <a:r>
                        <a:rPr lang="en-US" sz="2000" dirty="0">
                          <a:effectLst/>
                          <a:latin typeface="Times New Roman" panose="02020603050405020304" pitchFamily="18" charset="0"/>
                          <a:cs typeface="Times New Roman" panose="02020603050405020304" pitchFamily="18" charset="0"/>
                        </a:rPr>
                        <a:t> chia </a:t>
                      </a:r>
                      <a:r>
                        <a:rPr lang="en-US" sz="2000" dirty="0" err="1">
                          <a:effectLst/>
                          <a:latin typeface="Times New Roman" panose="02020603050405020304" pitchFamily="18" charset="0"/>
                          <a:cs typeface="Times New Roman" panose="02020603050405020304" pitchFamily="18" charset="0"/>
                        </a:rPr>
                        <a:t>sẻ</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với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người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khác</a:t>
                      </a:r>
                      <a:r>
                        <a:rPr lang="en-US" sz="2000" dirty="0">
                          <a:effectLst/>
                          <a:latin typeface="Times New Roman" panose="02020603050405020304" pitchFamily="18" charset="0"/>
                          <a:cs typeface="Times New Roman" panose="02020603050405020304" pitchFamily="18" charset="0"/>
                        </a:rPr>
                        <a:t>? </a:t>
                      </a:r>
                    </a:p>
                    <a:p>
                      <a:pPr algn="just">
                        <a:lnSpc>
                          <a:spcPct val="120000"/>
                        </a:lnSpc>
                        <a:spcAft>
                          <a:spcPts val="800"/>
                        </a:spcAft>
                      </a:pP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Nếu</a:t>
                      </a:r>
                      <a:r>
                        <a:rPr lang="en-US" sz="2000" dirty="0">
                          <a:effectLst/>
                          <a:latin typeface="Times New Roman" panose="02020603050405020304" pitchFamily="18" charset="0"/>
                          <a:cs typeface="Times New Roman" panose="02020603050405020304" pitchFamily="18" charset="0"/>
                        </a:rPr>
                        <a:t> con </a:t>
                      </a:r>
                      <a:r>
                        <a:rPr lang="en-US" sz="2000" dirty="0" err="1">
                          <a:effectLst/>
                          <a:latin typeface="Times New Roman" panose="02020603050405020304" pitchFamily="18" charset="0"/>
                          <a:cs typeface="Times New Roman" panose="02020603050405020304" pitchFamily="18" charset="0"/>
                        </a:rPr>
                        <a:t>người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biết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cho</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và</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nhận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cuộc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sống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sẽ</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trở</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nên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hạnh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phúc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hơn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các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mối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quan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hệ</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xã</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hội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trở</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nên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tốt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đẹp</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hơn</a:t>
                      </a:r>
                      <a:r>
                        <a:rPr lang="en-US" sz="2000" dirty="0">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Giúp</a:t>
                      </a:r>
                      <a:r>
                        <a:rPr lang="en-US" sz="2000" dirty="0">
                          <a:effectLst/>
                          <a:latin typeface="Times New Roman" panose="02020603050405020304" pitchFamily="18" charset="0"/>
                          <a:cs typeface="Times New Roman" panose="02020603050405020304" pitchFamily="18" charset="0"/>
                        </a:rPr>
                        <a:t> con </a:t>
                      </a:r>
                      <a:r>
                        <a:rPr lang="en-US" sz="2000" dirty="0" err="1">
                          <a:effectLst/>
                          <a:latin typeface="Times New Roman" panose="02020603050405020304" pitchFamily="18" charset="0"/>
                          <a:cs typeface="Times New Roman" panose="02020603050405020304" pitchFamily="18" charset="0"/>
                        </a:rPr>
                        <a:t>người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có</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thể</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vượt</a:t>
                      </a:r>
                      <a:r>
                        <a:rPr lang="en-US" sz="2000" dirty="0">
                          <a:effectLst/>
                          <a:latin typeface="Times New Roman" panose="02020603050405020304" pitchFamily="18" charset="0"/>
                          <a:cs typeface="Times New Roman" panose="02020603050405020304" pitchFamily="18" charset="0"/>
                        </a:rPr>
                        <a:t> qua </a:t>
                      </a:r>
                      <a:r>
                        <a:rPr lang="en-US" sz="2000" dirty="0" err="1">
                          <a:effectLst/>
                          <a:latin typeface="Times New Roman" panose="02020603050405020304" pitchFamily="18" charset="0"/>
                          <a:cs typeface="Times New Roman" panose="02020603050405020304" pitchFamily="18" charset="0"/>
                        </a:rPr>
                        <a:t>khó</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khăn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vươn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tới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cuộc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sống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tốt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đẹp</a:t>
                      </a:r>
                      <a:r>
                        <a:rPr lang="en-US" sz="2000" dirty="0">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000" dirty="0" err="1">
                          <a:effectLst/>
                          <a:latin typeface="Times New Roman" panose="02020603050405020304" pitchFamily="18" charset="0"/>
                          <a:cs typeface="Times New Roman" panose="02020603050405020304" pitchFamily="18" charset="0"/>
                        </a:rPr>
                        <a:t>Lấy</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dẫn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chứng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cụ</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thể</a:t>
                      </a:r>
                      <a:r>
                        <a:rPr lang="en-US" sz="2000" dirty="0">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Phê</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phán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những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người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cho</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có</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mục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đích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chỉ</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biết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nhận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mà</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không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biết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cho</a:t>
                      </a:r>
                      <a:r>
                        <a:rPr lang="en-US" sz="2000" dirty="0">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Liên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hệ</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bản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thân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Là</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học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sinh</a:t>
                      </a:r>
                      <a:r>
                        <a:rPr lang="en-US" sz="2000" dirty="0">
                          <a:effectLst/>
                          <a:latin typeface="Times New Roman" panose="02020603050405020304" pitchFamily="18" charset="0"/>
                          <a:cs typeface="Times New Roman" panose="02020603050405020304" pitchFamily="18" charset="0"/>
                        </a:rPr>
                        <a:t> , </a:t>
                      </a:r>
                      <a:r>
                        <a:rPr lang="en-US" sz="2000" dirty="0" err="1">
                          <a:effectLst/>
                          <a:latin typeface="Times New Roman" panose="02020603050405020304" pitchFamily="18" charset="0"/>
                          <a:cs typeface="Times New Roman" panose="02020603050405020304" pitchFamily="18" charset="0"/>
                        </a:rPr>
                        <a:t>em</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đã</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cho</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và</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nhận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những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gì</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trong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cuộc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sống</a:t>
                      </a:r>
                      <a:r>
                        <a:rPr lang="en-US" sz="2000" dirty="0">
                          <a:effectLst/>
                          <a:latin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3594" marR="23594" marT="0" marB="0"/>
                </a:tc>
                <a:extLst>
                  <a:ext uri="{0D108BD9-81ED-4DB2-BD59-A6C34878D82A}">
                    <a16:rowId xmlns:a16="http://schemas.microsoft.com/office/drawing/2014/main" val="1275077026"/>
                  </a:ext>
                </a:extLst>
              </a:tr>
            </a:tbl>
          </a:graphicData>
        </a:graphic>
      </p:graphicFrame>
    </p:spTree>
    <p:extLst>
      <p:ext uri="{BB962C8B-B14F-4D97-AF65-F5344CB8AC3E}">
        <p14:creationId xmlns:p14="http://schemas.microsoft.com/office/powerpoint/2010/main" val="18499562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7B29B91-255D-872D-E06C-97837A02E82A}"/>
              </a:ext>
            </a:extLst>
          </p:cNvPr>
          <p:cNvSpPr txBox="1"/>
          <p:nvPr/>
        </p:nvSpPr>
        <p:spPr>
          <a:xfrm>
            <a:off x="0" y="0"/>
            <a:ext cx="12192000" cy="4878195"/>
          </a:xfrm>
          <a:prstGeom prst="rect">
            <a:avLst/>
          </a:prstGeom>
          <a:noFill/>
        </p:spPr>
        <p:txBody>
          <a:bodyPr wrap="square">
            <a:spAutoFit/>
          </a:bodyPr>
          <a:lstStyle/>
          <a:p>
            <a:pPr>
              <a:lnSpc>
                <a:spcPct val="120000"/>
              </a:lnSpc>
              <a:spcAft>
                <a:spcPts val="800"/>
              </a:spcAft>
            </a:pPr>
            <a:r>
              <a:rPr lang="en-US"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ĐỀ SỐ 16: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trả</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bên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dưới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Buổi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sớm</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nắng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sáng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cánh</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buồm</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nâu</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nắng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chiếu</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hồng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rực</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đàn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bướm</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múa</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lượn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giữa</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trời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xanh</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buổi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chiều</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gió</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mùa</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đông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bắc</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vừa</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dừng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lặng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đỏ</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đục</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đầy</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mâm</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bánh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đúc</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loáng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thoáng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thuyền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hạt</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lạc</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ai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đem</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rắc</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Rồi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mưa</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rào</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Mưa</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giăng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giăng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bốn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phía</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quãng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nắng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xuyên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xuống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óng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ánh</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đủ</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màu</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xanh</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lá</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mạ</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tím</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phớt</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hồng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xanh</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biếc</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quãng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thâm</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xì</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nặng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trịch</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cánh</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buồm</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khỏi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cơn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mưa</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ướt</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đẫm</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thẫm</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khỏe</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nhẹ</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bồi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hồi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ngực</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áo</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bác</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nông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cày</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xong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ruộng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ướt</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20000"/>
              </a:lnSpc>
              <a:spcAft>
                <a:spcPts val="8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đẹp</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Vũ</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Tú Nam,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6,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 NXBGD)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đạt</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miêu</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tả</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miêu</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tả</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vậy</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ảnh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so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sánh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ấn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tượng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nhất</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ảnh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sao</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bày</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khoảng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5 -7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dòng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82599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43EE909-07F6-39CE-9048-DB01DF6E77D4}"/>
              </a:ext>
            </a:extLst>
          </p:cNvPr>
          <p:cNvGraphicFramePr>
            <a:graphicFrameLocks noGrp="1"/>
          </p:cNvGraphicFramePr>
          <p:nvPr>
            <p:ph idx="1"/>
            <p:extLst>
              <p:ext uri="{D42A27DB-BD31-4B8C-83A1-F6EECF244321}">
                <p14:modId xmlns:p14="http://schemas.microsoft.com/office/powerpoint/2010/main" val="508587067"/>
              </p:ext>
            </p:extLst>
          </p:nvPr>
        </p:nvGraphicFramePr>
        <p:xfrm>
          <a:off x="-1" y="0"/>
          <a:ext cx="12129247" cy="5084212"/>
        </p:xfrm>
        <a:graphic>
          <a:graphicData uri="http://schemas.openxmlformats.org/drawingml/2006/table">
            <a:tbl>
              <a:tblPr firstRow="1" firstCol="1" bandRow="1">
                <a:tableStyleId>{5C22544A-7EE6-4342-B048-85BDC9FD1C3A}</a:tableStyleId>
              </a:tblPr>
              <a:tblGrid>
                <a:gridCol w="1021977">
                  <a:extLst>
                    <a:ext uri="{9D8B030D-6E8A-4147-A177-3AD203B41FA5}">
                      <a16:colId xmlns:a16="http://schemas.microsoft.com/office/drawing/2014/main" val="4277810569"/>
                    </a:ext>
                  </a:extLst>
                </a:gridCol>
                <a:gridCol w="11107270">
                  <a:extLst>
                    <a:ext uri="{9D8B030D-6E8A-4147-A177-3AD203B41FA5}">
                      <a16:colId xmlns:a16="http://schemas.microsoft.com/office/drawing/2014/main" val="3832179111"/>
                    </a:ext>
                  </a:extLst>
                </a:gridCol>
              </a:tblGrid>
              <a:tr h="576916">
                <a:tc rowSpan="2">
                  <a:txBody>
                    <a:bodyPr/>
                    <a:lstStyle/>
                    <a:p>
                      <a:pPr algn="ctr">
                        <a:lnSpc>
                          <a:spcPct val="120000"/>
                        </a:lnSpc>
                        <a:spcAft>
                          <a:spcPts val="800"/>
                        </a:spcAft>
                      </a:pPr>
                      <a:r>
                        <a:rPr lang="en-US" sz="2000">
                          <a:effectLst/>
                          <a:latin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55081" marR="55081" marT="0" marB="0" anchor="ctr"/>
                </a:tc>
                <a:tc>
                  <a:txBody>
                    <a:bodyPr/>
                    <a:lstStyle/>
                    <a:p>
                      <a:pPr algn="just">
                        <a:lnSpc>
                          <a:spcPct val="120000"/>
                        </a:lnSpc>
                        <a:spcAft>
                          <a:spcPts val="800"/>
                        </a:spcAft>
                      </a:pPr>
                      <a:r>
                        <a:rPr lang="en-US" sz="2000">
                          <a:effectLst/>
                          <a:latin typeface="Times New Roman" panose="02020603050405020304" pitchFamily="18" charset="0"/>
                          <a:cs typeface="Times New Roman" panose="02020603050405020304" pitchFamily="18" charset="0"/>
                        </a:rPr>
                        <a:t>Xác định phương thức biểu đạt chính được sử dụng trong văn bản</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55081" marR="55081" marT="0" marB="0"/>
                </a:tc>
                <a:extLst>
                  <a:ext uri="{0D108BD9-81ED-4DB2-BD59-A6C34878D82A}">
                    <a16:rowId xmlns:a16="http://schemas.microsoft.com/office/drawing/2014/main" val="1484256705"/>
                  </a:ext>
                </a:extLst>
              </a:tr>
              <a:tr h="400237">
                <a:tc vMerge="1">
                  <a:txBody>
                    <a:bodyPr/>
                    <a:lstStyle/>
                    <a:p>
                      <a:endParaRPr lang="en-US"/>
                    </a:p>
                  </a:txBody>
                  <a:tcPr/>
                </a:tc>
                <a:tc>
                  <a:txBody>
                    <a:bodyPr/>
                    <a:lstStyle/>
                    <a:p>
                      <a:pPr algn="just">
                        <a:lnSpc>
                          <a:spcPct val="120000"/>
                        </a:lnSpc>
                        <a:spcAft>
                          <a:spcPts val="800"/>
                        </a:spcAft>
                      </a:pPr>
                      <a:r>
                        <a:rPr lang="en-US" sz="2000">
                          <a:effectLst/>
                          <a:latin typeface="Times New Roman" panose="02020603050405020304" pitchFamily="18" charset="0"/>
                          <a:cs typeface="Times New Roman" panose="02020603050405020304" pitchFamily="18" charset="0"/>
                        </a:rPr>
                        <a:t>Phương thức biểu đạt chính được sử dụng trong văn bản: miêu tả.</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55081" marR="55081" marT="0" marB="0"/>
                </a:tc>
                <a:extLst>
                  <a:ext uri="{0D108BD9-81ED-4DB2-BD59-A6C34878D82A}">
                    <a16:rowId xmlns:a16="http://schemas.microsoft.com/office/drawing/2014/main" val="2280259917"/>
                  </a:ext>
                </a:extLst>
              </a:tr>
              <a:tr h="504639">
                <a:tc rowSpan="2">
                  <a:txBody>
                    <a:bodyPr/>
                    <a:lstStyle/>
                    <a:p>
                      <a:pPr algn="ctr">
                        <a:lnSpc>
                          <a:spcPct val="120000"/>
                        </a:lnSpc>
                        <a:spcAft>
                          <a:spcPts val="800"/>
                        </a:spcAft>
                      </a:pPr>
                      <a:r>
                        <a:rPr lang="en-US" sz="2000">
                          <a:effectLst/>
                          <a:latin typeface="Times New Roman" panose="02020603050405020304" pitchFamily="18" charset="0"/>
                          <a:cs typeface="Times New Roman" panose="02020603050405020304" pitchFamily="18" charset="0"/>
                        </a:rPr>
                        <a:t>2</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55081" marR="55081" marT="0" marB="0" anchor="ctr"/>
                </a:tc>
                <a:tc>
                  <a:txBody>
                    <a:bodyPr/>
                    <a:lstStyle/>
                    <a:p>
                      <a:pPr>
                        <a:lnSpc>
                          <a:spcPct val="120000"/>
                        </a:lnSpc>
                        <a:spcAft>
                          <a:spcPts val="800"/>
                        </a:spcAft>
                      </a:pPr>
                      <a:r>
                        <a:rPr lang="en-US" sz="2000" dirty="0" err="1">
                          <a:effectLst/>
                          <a:latin typeface="Times New Roman" panose="02020603050405020304" pitchFamily="18" charset="0"/>
                          <a:cs typeface="Times New Roman" panose="02020603050405020304" pitchFamily="18" charset="0"/>
                        </a:rPr>
                        <a:t>Biển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được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miêu</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tả</a:t>
                      </a:r>
                      <a:r>
                        <a:rPr lang="en-US" sz="2000" dirty="0">
                          <a:effectLst/>
                          <a:latin typeface="Times New Roman" panose="02020603050405020304" pitchFamily="18" charset="0"/>
                          <a:cs typeface="Times New Roman" panose="02020603050405020304" pitchFamily="18" charset="0"/>
                        </a:rPr>
                        <a:t> ở </a:t>
                      </a:r>
                      <a:r>
                        <a:rPr lang="en-US" sz="2000" dirty="0" err="1">
                          <a:effectLst/>
                          <a:latin typeface="Times New Roman" panose="02020603050405020304" pitchFamily="18" charset="0"/>
                          <a:cs typeface="Times New Roman" panose="02020603050405020304" pitchFamily="18" charset="0"/>
                        </a:rPr>
                        <a:t>những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thời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điểm</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nào</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Tác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giả</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miêu</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tả</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như</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vậy</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với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dụng</a:t>
                      </a:r>
                      <a:r>
                        <a:rPr lang="en-US" sz="2000" dirty="0">
                          <a:effectLst/>
                          <a:latin typeface="Times New Roman" panose="02020603050405020304" pitchFamily="18" charset="0"/>
                          <a:cs typeface="Times New Roman" panose="02020603050405020304" pitchFamily="18" charset="0"/>
                        </a:rPr>
                        <a:t> ý </a:t>
                      </a:r>
                      <a:r>
                        <a:rPr lang="en-US" sz="2000" dirty="0" err="1">
                          <a:effectLst/>
                          <a:latin typeface="Times New Roman" panose="02020603050405020304" pitchFamily="18" charset="0"/>
                          <a:cs typeface="Times New Roman" panose="02020603050405020304" pitchFamily="18" charset="0"/>
                        </a:rPr>
                        <a:t>gì</a:t>
                      </a:r>
                      <a:r>
                        <a:rPr lang="en-US" sz="2000" dirty="0">
                          <a:effectLst/>
                          <a:latin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081" marR="55081" marT="0" marB="0"/>
                </a:tc>
                <a:extLst>
                  <a:ext uri="{0D108BD9-81ED-4DB2-BD59-A6C34878D82A}">
                    <a16:rowId xmlns:a16="http://schemas.microsoft.com/office/drawing/2014/main" val="3909791840"/>
                  </a:ext>
                </a:extLst>
              </a:tr>
              <a:tr h="2507502">
                <a:tc vMerge="1">
                  <a:txBody>
                    <a:bodyPr/>
                    <a:lstStyle/>
                    <a:p>
                      <a:endParaRPr lang="en-US"/>
                    </a:p>
                  </a:txBody>
                  <a:tcPr/>
                </a:tc>
                <a:tc>
                  <a:txBody>
                    <a:bodyPr/>
                    <a:lstStyle/>
                    <a:p>
                      <a:pPr algn="just">
                        <a:lnSpc>
                          <a:spcPct val="120000"/>
                        </a:lnSpc>
                        <a:spcAft>
                          <a:spcPts val="800"/>
                        </a:spcAft>
                      </a:pPr>
                      <a:r>
                        <a:rPr lang="en-US" sz="2000">
                          <a:effectLst/>
                          <a:latin typeface="Times New Roman" panose="02020603050405020304" pitchFamily="18" charset="0"/>
                          <a:cs typeface="Times New Roman" panose="02020603050405020304" pitchFamily="18" charset="0"/>
                        </a:rPr>
                        <a:t>Biển được miêu tả ở những thời điểm:</a:t>
                      </a:r>
                    </a:p>
                    <a:p>
                      <a:pPr algn="just">
                        <a:lnSpc>
                          <a:spcPct val="120000"/>
                        </a:lnSpc>
                        <a:spcAft>
                          <a:spcPts val="800"/>
                        </a:spcAft>
                      </a:pPr>
                      <a:r>
                        <a:rPr lang="en-US" sz="2000">
                          <a:effectLst/>
                          <a:latin typeface="Times New Roman" panose="02020603050405020304" pitchFamily="18" charset="0"/>
                          <a:cs typeface="Times New Roman" panose="02020603050405020304" pitchFamily="18" charset="0"/>
                        </a:rPr>
                        <a:t>+Buổi sớm nắng sáng</a:t>
                      </a:r>
                    </a:p>
                    <a:p>
                      <a:pPr algn="just">
                        <a:lnSpc>
                          <a:spcPct val="120000"/>
                        </a:lnSpc>
                        <a:spcAft>
                          <a:spcPts val="800"/>
                        </a:spcAft>
                      </a:pPr>
                      <a:r>
                        <a:rPr lang="en-US" sz="2000">
                          <a:effectLst/>
                          <a:latin typeface="Times New Roman" panose="02020603050405020304" pitchFamily="18" charset="0"/>
                          <a:cs typeface="Times New Roman" panose="02020603050405020304" pitchFamily="18" charset="0"/>
                        </a:rPr>
                        <a:t>+Buổi chiều gió mùa đông bắc vừa dừng</a:t>
                      </a:r>
                    </a:p>
                    <a:p>
                      <a:pPr algn="just">
                        <a:lnSpc>
                          <a:spcPct val="120000"/>
                        </a:lnSpc>
                        <a:spcAft>
                          <a:spcPts val="800"/>
                        </a:spcAft>
                      </a:pPr>
                      <a:r>
                        <a:rPr lang="en-US" sz="2000">
                          <a:effectLst/>
                          <a:latin typeface="Times New Roman" panose="02020603050405020304" pitchFamily="18" charset="0"/>
                          <a:cs typeface="Times New Roman" panose="02020603050405020304" pitchFamily="18" charset="0"/>
                        </a:rPr>
                        <a:t>+Một ngày mưa rào.</a:t>
                      </a:r>
                    </a:p>
                    <a:p>
                      <a:pPr algn="just">
                        <a:lnSpc>
                          <a:spcPct val="120000"/>
                        </a:lnSpc>
                        <a:spcAft>
                          <a:spcPts val="800"/>
                        </a:spcAft>
                      </a:pPr>
                      <a:r>
                        <a:rPr lang="en-US" sz="2000">
                          <a:effectLst/>
                          <a:latin typeface="Times New Roman" panose="02020603050405020304" pitchFamily="18" charset="0"/>
                          <a:cs typeface="Times New Roman" panose="02020603050405020304" pitchFamily="18" charset="0"/>
                        </a:rPr>
                        <a:t>Tác giả miêu tả như vậy nhằm:  cho thấy vẻ đẹp của biển vào mỗi thời khắc khác nhau. Mỗi thời khác, biển lại hiện lên với một vẻ đẹp riêng, mơ mộng.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55081" marR="55081" marT="0" marB="0"/>
                </a:tc>
                <a:extLst>
                  <a:ext uri="{0D108BD9-81ED-4DB2-BD59-A6C34878D82A}">
                    <a16:rowId xmlns:a16="http://schemas.microsoft.com/office/drawing/2014/main" val="3439511326"/>
                  </a:ext>
                </a:extLst>
              </a:tr>
              <a:tr h="600635">
                <a:tc rowSpan="2">
                  <a:txBody>
                    <a:bodyPr/>
                    <a:lstStyle/>
                    <a:p>
                      <a:pPr algn="ctr">
                        <a:lnSpc>
                          <a:spcPct val="120000"/>
                        </a:lnSpc>
                        <a:spcAft>
                          <a:spcPts val="800"/>
                        </a:spcAft>
                      </a:pPr>
                      <a:r>
                        <a:rPr lang="en-US" sz="2000">
                          <a:effectLst/>
                          <a:latin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55081" marR="55081" marT="0" marB="0" anchor="ctr"/>
                </a:tc>
                <a:tc>
                  <a:txBody>
                    <a:bodyPr/>
                    <a:lstStyle/>
                    <a:p>
                      <a:pPr>
                        <a:lnSpc>
                          <a:spcPct val="120000"/>
                        </a:lnSpc>
                        <a:spcAft>
                          <a:spcPts val="800"/>
                        </a:spcAft>
                      </a:pPr>
                      <a:r>
                        <a:rPr lang="en-US" sz="2000">
                          <a:effectLst/>
                          <a:latin typeface="Times New Roman" panose="02020603050405020304" pitchFamily="18" charset="0"/>
                          <a:cs typeface="Times New Roman" panose="02020603050405020304" pitchFamily="18" charset="0"/>
                        </a:rPr>
                        <a:t>Trong văn bản có nhiều hình ảnh so sánh, em ấn tượng nhất với hình ảnh nào? Vì sao? Trình bày khoảng 5 -7 dòng.</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55081" marR="55081" marT="0" marB="0"/>
                </a:tc>
                <a:extLst>
                  <a:ext uri="{0D108BD9-81ED-4DB2-BD59-A6C34878D82A}">
                    <a16:rowId xmlns:a16="http://schemas.microsoft.com/office/drawing/2014/main" val="1270127850"/>
                  </a:ext>
                </a:extLst>
              </a:tr>
              <a:tr h="277814">
                <a:tc vMerge="1">
                  <a:txBody>
                    <a:bodyPr/>
                    <a:lstStyle/>
                    <a:p>
                      <a:endParaRPr lang="en-US"/>
                    </a:p>
                  </a:txBody>
                  <a:tcPr/>
                </a:tc>
                <a:tc>
                  <a:txBody>
                    <a:bodyPr/>
                    <a:lstStyle/>
                    <a:p>
                      <a:pPr>
                        <a:lnSpc>
                          <a:spcPct val="120000"/>
                        </a:lnSpc>
                        <a:spcAft>
                          <a:spcPts val="800"/>
                        </a:spcAft>
                      </a:pPr>
                      <a:r>
                        <a:rPr lang="en-US" sz="2000" dirty="0" err="1">
                          <a:effectLst/>
                          <a:latin typeface="Times New Roman" panose="02020603050405020304" pitchFamily="18" charset="0"/>
                          <a:cs typeface="Times New Roman" panose="02020603050405020304" pitchFamily="18" charset="0"/>
                        </a:rPr>
                        <a:t>Học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sinh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lựa</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chọn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trình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bày</a:t>
                      </a:r>
                      <a:r>
                        <a:rPr lang="en-US" sz="2000" dirty="0">
                          <a:effectLst/>
                          <a:latin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081" marR="55081" marT="0" marB="0"/>
                </a:tc>
                <a:extLst>
                  <a:ext uri="{0D108BD9-81ED-4DB2-BD59-A6C34878D82A}">
                    <a16:rowId xmlns:a16="http://schemas.microsoft.com/office/drawing/2014/main" val="1231053780"/>
                  </a:ext>
                </a:extLst>
              </a:tr>
            </a:tbl>
          </a:graphicData>
        </a:graphic>
      </p:graphicFrame>
    </p:spTree>
    <p:extLst>
      <p:ext uri="{BB962C8B-B14F-4D97-AF65-F5344CB8AC3E}">
        <p14:creationId xmlns:p14="http://schemas.microsoft.com/office/powerpoint/2010/main" val="1685908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2EEEF98-DAFD-7923-76AD-DA98FCA547C4}"/>
              </a:ext>
            </a:extLst>
          </p:cNvPr>
          <p:cNvSpPr txBox="1"/>
          <p:nvPr/>
        </p:nvSpPr>
        <p:spPr>
          <a:xfrm>
            <a:off x="94129" y="0"/>
            <a:ext cx="12003742" cy="6515566"/>
          </a:xfrm>
          <a:prstGeom prst="rect">
            <a:avLst/>
          </a:prstGeom>
          <a:noFill/>
        </p:spPr>
        <p:txBody>
          <a:bodyPr wrap="square">
            <a:spAutoFit/>
          </a:bodyPr>
          <a:lstStyle/>
          <a:p>
            <a:pPr>
              <a:lnSpc>
                <a:spcPct val="120000"/>
              </a:lnSpc>
              <a:spcAft>
                <a:spcPts val="800"/>
              </a:spcAft>
            </a:pPr>
            <a:r>
              <a:rPr lang="en-US"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ĐỀ SỐ 23:</a:t>
            </a:r>
            <a:r>
              <a:rPr lang="en-US" sz="1400" b="1" dirty="0">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trả</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bên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dưới</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20000"/>
              </a:lnSpc>
              <a:spcAft>
                <a:spcPts val="800"/>
              </a:spcAft>
            </a:pP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BÀN TAY YÊU THƯƠNG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20000"/>
              </a:lnSpc>
              <a:spcAft>
                <a:spcPts val="800"/>
              </a:spcAft>
            </a:pP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tiết</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vẽ</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bảo</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lớp</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vẽ</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nhất</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đời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thầm</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Rồi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vẽ</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gói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quà</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ly</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kem</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món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chơi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quyển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truyện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tranh</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hoàn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toàn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ngạc</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nhiên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trước</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bức</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tranh</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Douglas: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bức</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tranh</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vẽ</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tay</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đây</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tay</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ai?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lớp</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lôi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cuốn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bởi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ảnh</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đầy</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tượng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đoán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tay</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bác</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nông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cự</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tay</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thon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thả</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tay</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bác</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sĩ</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phẫu</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đợi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lớp</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bớt</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xôn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xao</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dần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rồi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mới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Douglas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ngượng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nghịu</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Thưa</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tay</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ạ!".</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ngẩn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ngơ</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nhớ</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phút</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chơi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thường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dùng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tay</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dắt</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Douglas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sân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bởi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bé</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khuyết</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tật</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khuôn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mặt</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đuợc</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xinh</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xắn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đứa</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trẻ</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cảnh</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lâu</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lâm</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cảnh</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ngặt</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nghèo</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chợt</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rằng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tuy</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vẫn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tương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hóa</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Douglas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bàn</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tay</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sâu</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xa</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tượng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20000"/>
              </a:lnSpc>
              <a:spcAft>
                <a:spcPts val="8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(Mai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Hương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Vĩnh</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Thắng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Quà</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tặng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21763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736228B-4FAC-C2FD-8DA0-68C1E730505F}"/>
              </a:ext>
            </a:extLst>
          </p:cNvPr>
          <p:cNvGraphicFramePr>
            <a:graphicFrameLocks noGrp="1"/>
          </p:cNvGraphicFramePr>
          <p:nvPr>
            <p:ph idx="1"/>
            <p:extLst>
              <p:ext uri="{D42A27DB-BD31-4B8C-83A1-F6EECF244321}">
                <p14:modId xmlns:p14="http://schemas.microsoft.com/office/powerpoint/2010/main" val="137800120"/>
              </p:ext>
            </p:extLst>
          </p:nvPr>
        </p:nvGraphicFramePr>
        <p:xfrm>
          <a:off x="190500" y="0"/>
          <a:ext cx="11877675" cy="6547554"/>
        </p:xfrm>
        <a:graphic>
          <a:graphicData uri="http://schemas.openxmlformats.org/drawingml/2006/table">
            <a:tbl>
              <a:tblPr firstRow="1" firstCol="1" lastRow="1" lastCol="1" bandRow="1" bandCol="1">
                <a:tableStyleId>{5C22544A-7EE6-4342-B048-85BDC9FD1C3A}</a:tableStyleId>
              </a:tblPr>
              <a:tblGrid>
                <a:gridCol w="11877675">
                  <a:extLst>
                    <a:ext uri="{9D8B030D-6E8A-4147-A177-3AD203B41FA5}">
                      <a16:colId xmlns:a16="http://schemas.microsoft.com/office/drawing/2014/main" val="4111514518"/>
                    </a:ext>
                  </a:extLst>
                </a:gridCol>
              </a:tblGrid>
              <a:tr h="423240">
                <a:tc>
                  <a:txBody>
                    <a:bodyPr/>
                    <a:lstStyle/>
                    <a:p>
                      <a:pPr>
                        <a:lnSpc>
                          <a:spcPct val="115000"/>
                        </a:lnSpc>
                      </a:pPr>
                      <a:r>
                        <a:rPr lang="en-US" sz="2700" b="1" dirty="0" err="1">
                          <a:solidFill>
                            <a:srgbClr val="002060"/>
                          </a:solidFill>
                          <a:effectLst/>
                          <a:latin typeface="Times New Roman" panose="02020603050405020304" pitchFamily="18" charset="0"/>
                          <a:cs typeface="Times New Roman" panose="02020603050405020304" pitchFamily="18" charset="0"/>
                        </a:rPr>
                        <a:t>Đoạn</a:t>
                      </a:r>
                      <a:r>
                        <a:rPr lang="en-US" sz="2700" b="1" dirty="0">
                          <a:solidFill>
                            <a:srgbClr val="002060"/>
                          </a:solidFill>
                          <a:effectLst/>
                          <a:latin typeface="Times New Roman" panose="02020603050405020304" pitchFamily="18" charset="0"/>
                          <a:cs typeface="Times New Roman" panose="02020603050405020304" pitchFamily="18" charset="0"/>
                        </a:rPr>
                        <a:t> </a:t>
                      </a:r>
                      <a:r>
                        <a:rPr lang="en-US" sz="2700" b="1" dirty="0" err="1">
                          <a:solidFill>
                            <a:srgbClr val="002060"/>
                          </a:solidFill>
                          <a:effectLst/>
                          <a:latin typeface="Times New Roman" panose="02020603050405020304" pitchFamily="18" charset="0"/>
                          <a:cs typeface="Times New Roman" panose="02020603050405020304" pitchFamily="18" charset="0"/>
                        </a:rPr>
                        <a:t>văn</a:t>
                      </a:r>
                      <a:r>
                        <a:rPr lang="en-US" sz="2700" b="1" dirty="0">
                          <a:solidFill>
                            <a:srgbClr val="002060"/>
                          </a:solidFill>
                          <a:effectLst/>
                          <a:latin typeface="Times New Roman" panose="02020603050405020304" pitchFamily="18" charset="0"/>
                          <a:cs typeface="Times New Roman" panose="02020603050405020304" pitchFamily="18" charset="0"/>
                        </a:rPr>
                        <a:t> </a:t>
                      </a:r>
                      <a:r>
                        <a:rPr lang="en-US" sz="2700" b="1" dirty="0" err="1">
                          <a:solidFill>
                            <a:srgbClr val="002060"/>
                          </a:solidFill>
                          <a:effectLst/>
                          <a:latin typeface="Times New Roman" panose="02020603050405020304" pitchFamily="18" charset="0"/>
                          <a:cs typeface="Times New Roman" panose="02020603050405020304" pitchFamily="18" charset="0"/>
                        </a:rPr>
                        <a:t>trình</a:t>
                      </a:r>
                      <a:r>
                        <a:rPr lang="en-US" sz="2700" b="1" dirty="0">
                          <a:solidFill>
                            <a:srgbClr val="002060"/>
                          </a:solidFill>
                          <a:effectLst/>
                          <a:latin typeface="Times New Roman" panose="02020603050405020304" pitchFamily="18" charset="0"/>
                          <a:cs typeface="Times New Roman" panose="02020603050405020304" pitchFamily="18" charset="0"/>
                        </a:rPr>
                        <a:t> </a:t>
                      </a:r>
                      <a:r>
                        <a:rPr lang="en-US" sz="2700" b="1" dirty="0" err="1">
                          <a:solidFill>
                            <a:srgbClr val="002060"/>
                          </a:solidFill>
                          <a:effectLst/>
                          <a:latin typeface="Times New Roman" panose="02020603050405020304" pitchFamily="18" charset="0"/>
                          <a:cs typeface="Times New Roman" panose="02020603050405020304" pitchFamily="18" charset="0"/>
                        </a:rPr>
                        <a:t>bày</a:t>
                      </a:r>
                      <a:r>
                        <a:rPr lang="en-US" sz="2700" b="1" dirty="0">
                          <a:solidFill>
                            <a:srgbClr val="002060"/>
                          </a:solidFill>
                          <a:effectLst/>
                          <a:latin typeface="Times New Roman" panose="02020603050405020304" pitchFamily="18" charset="0"/>
                          <a:cs typeface="Times New Roman" panose="02020603050405020304" pitchFamily="18" charset="0"/>
                        </a:rPr>
                        <a:t> </a:t>
                      </a:r>
                      <a:r>
                        <a:rPr lang="en-US" sz="2700" b="1" dirty="0" err="1">
                          <a:solidFill>
                            <a:srgbClr val="002060"/>
                          </a:solidFill>
                          <a:effectLst/>
                          <a:latin typeface="Times New Roman" panose="02020603050405020304" pitchFamily="18" charset="0"/>
                          <a:cs typeface="Times New Roman" panose="02020603050405020304" pitchFamily="18" charset="0"/>
                        </a:rPr>
                        <a:t>suy</a:t>
                      </a:r>
                      <a:r>
                        <a:rPr lang="en-US" sz="2700" b="1" dirty="0">
                          <a:solidFill>
                            <a:srgbClr val="002060"/>
                          </a:solidFill>
                          <a:effectLst/>
                          <a:latin typeface="Times New Roman" panose="02020603050405020304" pitchFamily="18" charset="0"/>
                          <a:cs typeface="Times New Roman" panose="02020603050405020304" pitchFamily="18" charset="0"/>
                        </a:rPr>
                        <a:t> </a:t>
                      </a:r>
                      <a:r>
                        <a:rPr lang="en-US" sz="2700" b="1" dirty="0" err="1">
                          <a:solidFill>
                            <a:srgbClr val="002060"/>
                          </a:solidFill>
                          <a:effectLst/>
                          <a:latin typeface="Times New Roman" panose="02020603050405020304" pitchFamily="18" charset="0"/>
                          <a:cs typeface="Times New Roman" panose="02020603050405020304" pitchFamily="18" charset="0"/>
                        </a:rPr>
                        <a:t>nghĩ</a:t>
                      </a:r>
                      <a:r>
                        <a:rPr lang="en-US" sz="2700" b="1" dirty="0">
                          <a:solidFill>
                            <a:srgbClr val="002060"/>
                          </a:solidFill>
                          <a:effectLst/>
                          <a:latin typeface="Times New Roman" panose="02020603050405020304" pitchFamily="18" charset="0"/>
                          <a:cs typeface="Times New Roman" panose="02020603050405020304" pitchFamily="18" charset="0"/>
                        </a:rPr>
                        <a:t> </a:t>
                      </a:r>
                      <a:r>
                        <a:rPr lang="en-US" sz="2700" b="1" dirty="0" err="1">
                          <a:solidFill>
                            <a:srgbClr val="002060"/>
                          </a:solidFill>
                          <a:effectLst/>
                          <a:latin typeface="Times New Roman" panose="02020603050405020304" pitchFamily="18" charset="0"/>
                          <a:cs typeface="Times New Roman" panose="02020603050405020304" pitchFamily="18" charset="0"/>
                        </a:rPr>
                        <a:t>về</a:t>
                      </a:r>
                      <a:r>
                        <a:rPr lang="en-US" sz="2700" b="1" dirty="0">
                          <a:solidFill>
                            <a:srgbClr val="002060"/>
                          </a:solidFill>
                          <a:effectLst/>
                          <a:latin typeface="Times New Roman" panose="02020603050405020304" pitchFamily="18" charset="0"/>
                          <a:cs typeface="Times New Roman" panose="02020603050405020304" pitchFamily="18" charset="0"/>
                        </a:rPr>
                        <a:t> </a:t>
                      </a:r>
                      <a:r>
                        <a:rPr lang="en-US" sz="2700" b="1" dirty="0" err="1">
                          <a:solidFill>
                            <a:srgbClr val="002060"/>
                          </a:solidFill>
                          <a:effectLst/>
                          <a:latin typeface="Times New Roman" panose="02020603050405020304" pitchFamily="18" charset="0"/>
                          <a:cs typeface="Times New Roman" panose="02020603050405020304" pitchFamily="18" charset="0"/>
                        </a:rPr>
                        <a:t>hậu</a:t>
                      </a:r>
                      <a:r>
                        <a:rPr lang="en-US" sz="2700" b="1" dirty="0">
                          <a:solidFill>
                            <a:srgbClr val="002060"/>
                          </a:solidFill>
                          <a:effectLst/>
                          <a:latin typeface="Times New Roman" panose="02020603050405020304" pitchFamily="18" charset="0"/>
                          <a:cs typeface="Times New Roman" panose="02020603050405020304" pitchFamily="18" charset="0"/>
                        </a:rPr>
                        <a:t> </a:t>
                      </a:r>
                      <a:r>
                        <a:rPr lang="en-US" sz="2700" b="1" dirty="0" err="1">
                          <a:solidFill>
                            <a:srgbClr val="002060"/>
                          </a:solidFill>
                          <a:effectLst/>
                          <a:latin typeface="Times New Roman" panose="02020603050405020304" pitchFamily="18" charset="0"/>
                          <a:cs typeface="Times New Roman" panose="02020603050405020304" pitchFamily="18" charset="0"/>
                        </a:rPr>
                        <a:t>quả</a:t>
                      </a:r>
                      <a:r>
                        <a:rPr lang="en-US" sz="2700" b="1" dirty="0">
                          <a:solidFill>
                            <a:srgbClr val="002060"/>
                          </a:solidFill>
                          <a:effectLst/>
                          <a:latin typeface="Times New Roman" panose="02020603050405020304" pitchFamily="18" charset="0"/>
                          <a:cs typeface="Times New Roman" panose="02020603050405020304" pitchFamily="18" charset="0"/>
                        </a:rPr>
                        <a:t> </a:t>
                      </a:r>
                      <a:r>
                        <a:rPr lang="en-US" sz="2700" b="1" dirty="0" err="1">
                          <a:solidFill>
                            <a:srgbClr val="002060"/>
                          </a:solidFill>
                          <a:effectLst/>
                          <a:latin typeface="Times New Roman" panose="02020603050405020304" pitchFamily="18" charset="0"/>
                          <a:cs typeface="Times New Roman" panose="02020603050405020304" pitchFamily="18" charset="0"/>
                        </a:rPr>
                        <a:t>của</a:t>
                      </a:r>
                      <a:r>
                        <a:rPr lang="en-US" sz="2700" b="1" dirty="0">
                          <a:solidFill>
                            <a:srgbClr val="002060"/>
                          </a:solidFill>
                          <a:effectLst/>
                          <a:latin typeface="Times New Roman" panose="02020603050405020304" pitchFamily="18" charset="0"/>
                          <a:cs typeface="Times New Roman" panose="02020603050405020304" pitchFamily="18" charset="0"/>
                        </a:rPr>
                        <a:t> </a:t>
                      </a:r>
                      <a:r>
                        <a:rPr lang="en-US" sz="2700" b="1" dirty="0" err="1">
                          <a:solidFill>
                            <a:srgbClr val="002060"/>
                          </a:solidFill>
                          <a:effectLst/>
                          <a:latin typeface="Times New Roman" panose="02020603050405020304" pitchFamily="18" charset="0"/>
                          <a:cs typeface="Times New Roman" panose="02020603050405020304" pitchFamily="18" charset="0"/>
                        </a:rPr>
                        <a:t>việc</a:t>
                      </a:r>
                      <a:r>
                        <a:rPr lang="en-US" sz="2700" b="1" dirty="0">
                          <a:solidFill>
                            <a:srgbClr val="002060"/>
                          </a:solidFill>
                          <a:effectLst/>
                          <a:latin typeface="Times New Roman" panose="02020603050405020304" pitchFamily="18" charset="0"/>
                          <a:cs typeface="Times New Roman" panose="02020603050405020304" pitchFamily="18" charset="0"/>
                        </a:rPr>
                        <a:t> </a:t>
                      </a:r>
                      <a:r>
                        <a:rPr lang="en-US" sz="2700" b="1" dirty="0" err="1">
                          <a:solidFill>
                            <a:srgbClr val="002060"/>
                          </a:solidFill>
                          <a:effectLst/>
                          <a:latin typeface="Times New Roman" panose="02020603050405020304" pitchFamily="18" charset="0"/>
                          <a:cs typeface="Times New Roman" panose="02020603050405020304" pitchFamily="18" charset="0"/>
                        </a:rPr>
                        <a:t>thiếu</a:t>
                      </a:r>
                      <a:r>
                        <a:rPr lang="en-US" sz="2700" b="1" dirty="0">
                          <a:solidFill>
                            <a:srgbClr val="002060"/>
                          </a:solidFill>
                          <a:effectLst/>
                          <a:latin typeface="Times New Roman" panose="02020603050405020304" pitchFamily="18" charset="0"/>
                          <a:cs typeface="Times New Roman" panose="02020603050405020304" pitchFamily="18" charset="0"/>
                        </a:rPr>
                        <a:t> </a:t>
                      </a:r>
                      <a:r>
                        <a:rPr lang="en-US" sz="2700" b="1" dirty="0" err="1">
                          <a:solidFill>
                            <a:srgbClr val="002060"/>
                          </a:solidFill>
                          <a:effectLst/>
                          <a:latin typeface="Times New Roman" panose="02020603050405020304" pitchFamily="18" charset="0"/>
                          <a:cs typeface="Times New Roman" panose="02020603050405020304" pitchFamily="18" charset="0"/>
                        </a:rPr>
                        <a:t>trung</a:t>
                      </a:r>
                      <a:r>
                        <a:rPr lang="en-US" sz="2700" b="1" dirty="0">
                          <a:solidFill>
                            <a:srgbClr val="002060"/>
                          </a:solidFill>
                          <a:effectLst/>
                          <a:latin typeface="Times New Roman" panose="02020603050405020304" pitchFamily="18" charset="0"/>
                          <a:cs typeface="Times New Roman" panose="02020603050405020304" pitchFamily="18" charset="0"/>
                        </a:rPr>
                        <a:t> </a:t>
                      </a:r>
                      <a:r>
                        <a:rPr lang="en-US" sz="2700" b="1" dirty="0" err="1">
                          <a:solidFill>
                            <a:srgbClr val="002060"/>
                          </a:solidFill>
                          <a:effectLst/>
                          <a:latin typeface="Times New Roman" panose="02020603050405020304" pitchFamily="18" charset="0"/>
                          <a:cs typeface="Times New Roman" panose="02020603050405020304" pitchFamily="18" charset="0"/>
                        </a:rPr>
                        <a:t>thực</a:t>
                      </a:r>
                      <a:r>
                        <a:rPr lang="en-US" sz="2700" b="1" dirty="0">
                          <a:solidFill>
                            <a:srgbClr val="002060"/>
                          </a:solidFill>
                          <a:effectLst/>
                          <a:latin typeface="Times New Roman" panose="02020603050405020304" pitchFamily="18" charset="0"/>
                          <a:cs typeface="Times New Roman" panose="02020603050405020304" pitchFamily="18" charset="0"/>
                        </a:rPr>
                        <a:t> </a:t>
                      </a:r>
                      <a:r>
                        <a:rPr lang="en-US" sz="2700" b="1" dirty="0" err="1">
                          <a:solidFill>
                            <a:srgbClr val="002060"/>
                          </a:solidFill>
                          <a:effectLst/>
                          <a:latin typeface="Times New Roman" panose="02020603050405020304" pitchFamily="18" charset="0"/>
                          <a:cs typeface="Times New Roman" panose="02020603050405020304" pitchFamily="18" charset="0"/>
                        </a:rPr>
                        <a:t>trong</a:t>
                      </a:r>
                      <a:r>
                        <a:rPr lang="en-US" sz="2700" b="1" dirty="0">
                          <a:solidFill>
                            <a:srgbClr val="002060"/>
                          </a:solidFill>
                          <a:effectLst/>
                          <a:latin typeface="Times New Roman" panose="02020603050405020304" pitchFamily="18" charset="0"/>
                          <a:cs typeface="Times New Roman" panose="02020603050405020304" pitchFamily="18" charset="0"/>
                        </a:rPr>
                        <a:t> </a:t>
                      </a:r>
                      <a:r>
                        <a:rPr lang="en-US" sz="2700" b="1" dirty="0" err="1">
                          <a:solidFill>
                            <a:srgbClr val="002060"/>
                          </a:solidFill>
                          <a:effectLst/>
                          <a:latin typeface="Times New Roman" panose="02020603050405020304" pitchFamily="18" charset="0"/>
                          <a:cs typeface="Times New Roman" panose="02020603050405020304" pitchFamily="18" charset="0"/>
                        </a:rPr>
                        <a:t>cuộc</a:t>
                      </a:r>
                      <a:r>
                        <a:rPr lang="en-US" sz="2700" b="1" dirty="0">
                          <a:solidFill>
                            <a:srgbClr val="002060"/>
                          </a:solidFill>
                          <a:effectLst/>
                          <a:latin typeface="Times New Roman" panose="02020603050405020304" pitchFamily="18" charset="0"/>
                          <a:cs typeface="Times New Roman" panose="02020603050405020304" pitchFamily="18" charset="0"/>
                        </a:rPr>
                        <a:t> </a:t>
                      </a:r>
                      <a:r>
                        <a:rPr lang="en-US" sz="2700" b="1" dirty="0" err="1">
                          <a:solidFill>
                            <a:srgbClr val="002060"/>
                          </a:solidFill>
                          <a:effectLst/>
                          <a:latin typeface="Times New Roman" panose="02020603050405020304" pitchFamily="18" charset="0"/>
                          <a:cs typeface="Times New Roman" panose="02020603050405020304" pitchFamily="18" charset="0"/>
                        </a:rPr>
                        <a:t>sống</a:t>
                      </a:r>
                      <a:endParaRPr lang="en-US" sz="27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oFill/>
                  </a:tcPr>
                </a:tc>
                <a:extLst>
                  <a:ext uri="{0D108BD9-81ED-4DB2-BD59-A6C34878D82A}">
                    <a16:rowId xmlns:a16="http://schemas.microsoft.com/office/drawing/2014/main" val="2346160054"/>
                  </a:ext>
                </a:extLst>
              </a:tr>
              <a:tr h="2744641">
                <a:tc>
                  <a:txBody>
                    <a:bodyPr/>
                    <a:lstStyle/>
                    <a:p>
                      <a:pPr>
                        <a:lnSpc>
                          <a:spcPct val="115000"/>
                        </a:lnSpc>
                      </a:pPr>
                      <a:r>
                        <a:rPr lang="en-US" sz="2700" b="0" dirty="0" err="1">
                          <a:solidFill>
                            <a:srgbClr val="002060"/>
                          </a:solidFill>
                          <a:effectLst/>
                          <a:latin typeface="Times New Roman" panose="02020603050405020304" pitchFamily="18" charset="0"/>
                          <a:cs typeface="Times New Roman" panose="02020603050405020304" pitchFamily="18" charset="0"/>
                        </a:rPr>
                        <a:t>Có</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thể</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triển</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khai</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theo</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hướng</a:t>
                      </a:r>
                      <a:r>
                        <a:rPr lang="en-US" sz="2700" b="0" dirty="0">
                          <a:solidFill>
                            <a:srgbClr val="002060"/>
                          </a:solidFill>
                          <a:effectLst/>
                          <a:latin typeface="Times New Roman" panose="02020603050405020304" pitchFamily="18" charset="0"/>
                          <a:cs typeface="Times New Roman" panose="02020603050405020304" pitchFamily="18" charset="0"/>
                        </a:rPr>
                        <a:t>:</a:t>
                      </a:r>
                    </a:p>
                    <a:p>
                      <a:pPr>
                        <a:lnSpc>
                          <a:spcPct val="115000"/>
                        </a:lnSpc>
                      </a:pPr>
                      <a:r>
                        <a:rPr lang="en-US" sz="2700" b="0" dirty="0" err="1">
                          <a:solidFill>
                            <a:srgbClr val="002060"/>
                          </a:solidFill>
                          <a:effectLst/>
                          <a:latin typeface="Times New Roman" panose="02020603050405020304" pitchFamily="18" charset="0"/>
                          <a:cs typeface="Times New Roman" panose="02020603050405020304" pitchFamily="18" charset="0"/>
                        </a:rPr>
                        <a:t>Thiếu</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trung</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thực</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là</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gian</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dối</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không</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tôn</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trọng</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sự</a:t>
                      </a:r>
                      <a:r>
                        <a:rPr lang="en-US" sz="2700" b="0" spc="-25"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thật</a:t>
                      </a:r>
                      <a:r>
                        <a:rPr lang="en-US" sz="2700" b="0" dirty="0">
                          <a:solidFill>
                            <a:srgbClr val="002060"/>
                          </a:solidFill>
                          <a:effectLst/>
                          <a:latin typeface="Times New Roman" panose="02020603050405020304" pitchFamily="18" charset="0"/>
                          <a:cs typeface="Times New Roman" panose="02020603050405020304" pitchFamily="18" charset="0"/>
                        </a:rPr>
                        <a:t>.</a:t>
                      </a:r>
                    </a:p>
                    <a:p>
                      <a:pPr>
                        <a:lnSpc>
                          <a:spcPct val="115000"/>
                        </a:lnSpc>
                      </a:pPr>
                      <a:r>
                        <a:rPr lang="en-US" sz="2700" b="0" dirty="0" err="1">
                          <a:solidFill>
                            <a:srgbClr val="002060"/>
                          </a:solidFill>
                          <a:effectLst/>
                          <a:latin typeface="Times New Roman" panose="02020603050405020304" pitchFamily="18" charset="0"/>
                          <a:cs typeface="Times New Roman" panose="02020603050405020304" pitchFamily="18" charset="0"/>
                        </a:rPr>
                        <a:t>Hậu</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quả</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của</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thiếu</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trung</a:t>
                      </a:r>
                      <a:r>
                        <a:rPr lang="en-US" sz="2700" b="0" spc="-15"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thực</a:t>
                      </a:r>
                      <a:endParaRPr lang="en-US" sz="2700" b="0" dirty="0">
                        <a:solidFill>
                          <a:srgbClr val="002060"/>
                        </a:solidFill>
                        <a:effectLst/>
                        <a:latin typeface="Times New Roman" panose="02020603050405020304" pitchFamily="18" charset="0"/>
                        <a:cs typeface="Times New Roman" panose="02020603050405020304" pitchFamily="18" charset="0"/>
                      </a:endParaRPr>
                    </a:p>
                    <a:p>
                      <a:pPr>
                        <a:lnSpc>
                          <a:spcPct val="115000"/>
                        </a:lnSpc>
                      </a:pP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Với</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bản</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thân</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đánh</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mất</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nhân</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cách</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và</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lòng</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tự</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trọng</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đánh</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mất</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niềm</a:t>
                      </a:r>
                      <a:r>
                        <a:rPr lang="en-US" sz="2700" b="0" dirty="0">
                          <a:solidFill>
                            <a:srgbClr val="002060"/>
                          </a:solidFill>
                          <a:effectLst/>
                          <a:latin typeface="Times New Roman" panose="02020603050405020304" pitchFamily="18" charset="0"/>
                          <a:cs typeface="Times New Roman" panose="02020603050405020304" pitchFamily="18" charset="0"/>
                        </a:rPr>
                        <a:t> tin </a:t>
                      </a:r>
                      <a:r>
                        <a:rPr lang="en-US" sz="2700" b="0" dirty="0" err="1">
                          <a:solidFill>
                            <a:srgbClr val="002060"/>
                          </a:solidFill>
                          <a:effectLst/>
                          <a:latin typeface="Times New Roman" panose="02020603050405020304" pitchFamily="18" charset="0"/>
                          <a:cs typeface="Times New Roman" panose="02020603050405020304" pitchFamily="18" charset="0"/>
                        </a:rPr>
                        <a:t>của</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mọi</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người</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luôn</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sống</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trong</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trạng</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thái</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mệt</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mỏi</a:t>
                      </a:r>
                      <a:r>
                        <a:rPr lang="en-US" sz="2700" b="0" dirty="0">
                          <a:solidFill>
                            <a:srgbClr val="002060"/>
                          </a:solidFill>
                          <a:effectLst/>
                          <a:latin typeface="Times New Roman" panose="02020603050405020304" pitchFamily="18" charset="0"/>
                          <a:cs typeface="Times New Roman" panose="02020603050405020304" pitchFamily="18" charset="0"/>
                        </a:rPr>
                        <a:t>…</a:t>
                      </a:r>
                    </a:p>
                    <a:p>
                      <a:pPr>
                        <a:lnSpc>
                          <a:spcPct val="115000"/>
                        </a:lnSpc>
                      </a:pP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Với</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xã</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hội</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gây</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mất</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công</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bằng</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trong</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tập</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thể</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thậm</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chí</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gây</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hại</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lớn</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đến</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cộng</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đồng</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xã</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hội</a:t>
                      </a:r>
                      <a:r>
                        <a:rPr lang="en-US" sz="2700" b="0" dirty="0">
                          <a:solidFill>
                            <a:srgbClr val="002060"/>
                          </a:solidFill>
                          <a:effectLst/>
                          <a:latin typeface="Times New Roman" panose="02020603050405020304" pitchFamily="18" charset="0"/>
                          <a:cs typeface="Times New Roman" panose="02020603050405020304" pitchFamily="18" charset="0"/>
                        </a:rPr>
                        <a:t>.</a:t>
                      </a:r>
                    </a:p>
                    <a:p>
                      <a:pPr>
                        <a:lnSpc>
                          <a:spcPct val="115000"/>
                        </a:lnSpc>
                      </a:pPr>
                      <a:r>
                        <a:rPr lang="en-US" sz="2700" b="0" dirty="0">
                          <a:solidFill>
                            <a:srgbClr val="002060"/>
                          </a:solidFill>
                          <a:effectLst/>
                          <a:latin typeface="Times New Roman" panose="02020603050405020304" pitchFamily="18" charset="0"/>
                          <a:cs typeface="Times New Roman" panose="02020603050405020304" pitchFamily="18" charset="0"/>
                        </a:rPr>
                        <a:t>(HS </a:t>
                      </a:r>
                      <a:r>
                        <a:rPr lang="en-US" sz="2700" b="0" dirty="0" err="1">
                          <a:solidFill>
                            <a:srgbClr val="002060"/>
                          </a:solidFill>
                          <a:effectLst/>
                          <a:latin typeface="Times New Roman" panose="02020603050405020304" pitchFamily="18" charset="0"/>
                          <a:cs typeface="Times New Roman" panose="02020603050405020304" pitchFamily="18" charset="0"/>
                        </a:rPr>
                        <a:t>cần</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lấy</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dẫn</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chứng</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để</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chứng</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minh</a:t>
                      </a:r>
                      <a:r>
                        <a:rPr lang="en-US" sz="2700" b="0" dirty="0">
                          <a:solidFill>
                            <a:srgbClr val="002060"/>
                          </a:solidFill>
                          <a:effectLst/>
                          <a:latin typeface="Times New Roman" panose="02020603050405020304" pitchFamily="18" charset="0"/>
                          <a:cs typeface="Times New Roman" panose="02020603050405020304" pitchFamily="18" charset="0"/>
                        </a:rPr>
                        <a:t>)</a:t>
                      </a:r>
                    </a:p>
                    <a:p>
                      <a:pPr>
                        <a:lnSpc>
                          <a:spcPct val="115000"/>
                        </a:lnSpc>
                      </a:pPr>
                      <a:r>
                        <a:rPr lang="en-US" sz="2700" b="0" dirty="0" err="1">
                          <a:solidFill>
                            <a:srgbClr val="002060"/>
                          </a:solidFill>
                          <a:effectLst/>
                          <a:latin typeface="Times New Roman" panose="02020603050405020304" pitchFamily="18" charset="0"/>
                          <a:cs typeface="Times New Roman" panose="02020603050405020304" pitchFamily="18" charset="0"/>
                        </a:rPr>
                        <a:t>Rút</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ra</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bài</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học</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cần</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nhận</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thức</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được</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hậu</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quả</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của</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tính</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trung</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thực</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loại</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bỏ</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thói</a:t>
                      </a:r>
                      <a:r>
                        <a:rPr lang="en-US" sz="2700" b="0" spc="10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xấu</a:t>
                      </a:r>
                      <a:r>
                        <a:rPr lang="en-US" sz="2700" b="0" spc="10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này</a:t>
                      </a:r>
                      <a:r>
                        <a:rPr lang="en-US" sz="2700" b="0" dirty="0">
                          <a:solidFill>
                            <a:srgbClr val="002060"/>
                          </a:solidFill>
                          <a:effectLst/>
                          <a:latin typeface="Times New Roman" panose="02020603050405020304" pitchFamily="18" charset="0"/>
                          <a:cs typeface="Times New Roman" panose="02020603050405020304" pitchFamily="18" charset="0"/>
                        </a:rPr>
                        <a:t>,</a:t>
                      </a:r>
                      <a:r>
                        <a:rPr lang="en-US" sz="2700" b="0" spc="10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rèn</a:t>
                      </a:r>
                      <a:r>
                        <a:rPr lang="en-US" sz="2700" b="0" spc="105"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luyện</a:t>
                      </a:r>
                      <a:r>
                        <a:rPr lang="en-US" sz="2700" b="0" spc="10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cho</a:t>
                      </a:r>
                      <a:r>
                        <a:rPr lang="en-US" sz="2700" b="0" spc="115"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mình</a:t>
                      </a:r>
                      <a:r>
                        <a:rPr lang="en-US" sz="2700" b="0" spc="10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đức</a:t>
                      </a:r>
                      <a:r>
                        <a:rPr lang="en-US" sz="2700" b="0" spc="105"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tính</a:t>
                      </a:r>
                      <a:r>
                        <a:rPr lang="en-US" sz="2700" b="0" spc="11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trung</a:t>
                      </a:r>
                      <a:r>
                        <a:rPr lang="en-US" sz="2700" b="0" spc="10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thực</a:t>
                      </a:r>
                      <a:r>
                        <a:rPr lang="en-US" sz="2700" b="0" spc="10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trong</a:t>
                      </a:r>
                      <a:r>
                        <a:rPr lang="en-US" sz="2700" b="0" spc="10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lời</a:t>
                      </a:r>
                      <a:r>
                        <a:rPr lang="en-US" sz="2700" b="0" spc="105"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nói</a:t>
                      </a:r>
                      <a:r>
                        <a:rPr lang="en-US" sz="2700" b="0" dirty="0">
                          <a:solidFill>
                            <a:srgbClr val="002060"/>
                          </a:solidFill>
                          <a:effectLst/>
                          <a:latin typeface="Times New Roman" panose="02020603050405020304" pitchFamily="18" charset="0"/>
                          <a:cs typeface="Times New Roman" panose="02020603050405020304" pitchFamily="18" charset="0"/>
                        </a:rPr>
                        <a:t>,</a:t>
                      </a:r>
                      <a:r>
                        <a:rPr lang="en-US" sz="2700" b="0" spc="11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suy</a:t>
                      </a:r>
                      <a:endParaRPr lang="en-US" sz="2700" b="0" dirty="0">
                        <a:solidFill>
                          <a:srgbClr val="002060"/>
                        </a:solidFill>
                        <a:effectLst/>
                        <a:latin typeface="Times New Roman" panose="02020603050405020304" pitchFamily="18" charset="0"/>
                        <a:cs typeface="Times New Roman" panose="02020603050405020304" pitchFamily="18" charset="0"/>
                      </a:endParaRPr>
                    </a:p>
                    <a:p>
                      <a:pPr>
                        <a:lnSpc>
                          <a:spcPct val="115000"/>
                        </a:lnSpc>
                      </a:pPr>
                      <a:r>
                        <a:rPr lang="en-US" sz="2700" b="0" dirty="0" err="1">
                          <a:solidFill>
                            <a:srgbClr val="002060"/>
                          </a:solidFill>
                          <a:effectLst/>
                          <a:latin typeface="Times New Roman" panose="02020603050405020304" pitchFamily="18" charset="0"/>
                          <a:cs typeface="Times New Roman" panose="02020603050405020304" pitchFamily="18" charset="0"/>
                        </a:rPr>
                        <a:t>nghĩ</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hành</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động</a:t>
                      </a:r>
                      <a:r>
                        <a:rPr lang="en-US" sz="2700" b="0" dirty="0">
                          <a:solidFill>
                            <a:srgbClr val="002060"/>
                          </a:solidFill>
                          <a:effectLst/>
                          <a:latin typeface="Times New Roman" panose="02020603050405020304" pitchFamily="18" charset="0"/>
                          <a:cs typeface="Times New Roman" panose="02020603050405020304" pitchFamily="18" charset="0"/>
                        </a:rPr>
                        <a:t>…</a:t>
                      </a:r>
                      <a:endParaRPr lang="en-US" sz="2700" b="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oFill/>
                  </a:tcPr>
                </a:tc>
                <a:extLst>
                  <a:ext uri="{0D108BD9-81ED-4DB2-BD59-A6C34878D82A}">
                    <a16:rowId xmlns:a16="http://schemas.microsoft.com/office/drawing/2014/main" val="2197300992"/>
                  </a:ext>
                </a:extLst>
              </a:tr>
              <a:tr h="471746">
                <a:tc>
                  <a:txBody>
                    <a:bodyPr/>
                    <a:lstStyle/>
                    <a:p>
                      <a:pPr>
                        <a:lnSpc>
                          <a:spcPct val="115000"/>
                        </a:lnSpc>
                      </a:pP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Sáng</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tạo</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Thể</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hiện</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suy</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nghĩ</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sâu</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sắc</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về</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vấn</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đề</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nghị</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luận</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có</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cách</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diễn</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đạt</a:t>
                      </a:r>
                      <a:r>
                        <a:rPr lang="en-US" sz="2700" b="0"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mới</a:t>
                      </a:r>
                      <a:r>
                        <a:rPr lang="en-US" sz="2700" b="0" spc="-15" dirty="0">
                          <a:solidFill>
                            <a:srgbClr val="002060"/>
                          </a:solidFill>
                          <a:effectLst/>
                          <a:latin typeface="Times New Roman" panose="02020603050405020304" pitchFamily="18" charset="0"/>
                          <a:cs typeface="Times New Roman" panose="02020603050405020304" pitchFamily="18" charset="0"/>
                        </a:rPr>
                        <a:t> </a:t>
                      </a:r>
                      <a:r>
                        <a:rPr lang="en-US" sz="2700" b="0" dirty="0" err="1">
                          <a:solidFill>
                            <a:srgbClr val="002060"/>
                          </a:solidFill>
                          <a:effectLst/>
                          <a:latin typeface="Times New Roman" panose="02020603050405020304" pitchFamily="18" charset="0"/>
                          <a:cs typeface="Times New Roman" panose="02020603050405020304" pitchFamily="18" charset="0"/>
                        </a:rPr>
                        <a:t>mẻ</a:t>
                      </a:r>
                      <a:endParaRPr lang="en-US" sz="2700" b="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oFill/>
                  </a:tcPr>
                </a:tc>
                <a:extLst>
                  <a:ext uri="{0D108BD9-81ED-4DB2-BD59-A6C34878D82A}">
                    <a16:rowId xmlns:a16="http://schemas.microsoft.com/office/drawing/2014/main" val="729550068"/>
                  </a:ext>
                </a:extLst>
              </a:tr>
            </a:tbl>
          </a:graphicData>
        </a:graphic>
      </p:graphicFrame>
    </p:spTree>
    <p:extLst>
      <p:ext uri="{BB962C8B-B14F-4D97-AF65-F5344CB8AC3E}">
        <p14:creationId xmlns:p14="http://schemas.microsoft.com/office/powerpoint/2010/main" val="3143452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2EEEF98-DAFD-7923-76AD-DA98FCA547C4}"/>
              </a:ext>
            </a:extLst>
          </p:cNvPr>
          <p:cNvSpPr txBox="1"/>
          <p:nvPr/>
        </p:nvSpPr>
        <p:spPr>
          <a:xfrm>
            <a:off x="94129" y="0"/>
            <a:ext cx="12003742" cy="3903697"/>
          </a:xfrm>
          <a:prstGeom prst="rect">
            <a:avLst/>
          </a:prstGeom>
          <a:noFill/>
        </p:spPr>
        <p:txBody>
          <a:bodyPr wrap="square">
            <a:spAutoFit/>
          </a:bodyPr>
          <a:lstStyle/>
          <a:p>
            <a:pPr algn="just">
              <a:lnSpc>
                <a:spcPct val="120000"/>
              </a:lnSpc>
              <a:spcAft>
                <a:spcPts val="800"/>
              </a:spcAft>
            </a:pPr>
            <a:r>
              <a:rPr lang="en-US" sz="32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đạt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32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gọi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tên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lập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Thưa</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tay</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ạ!”</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32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điệp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32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4: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Nếu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vẽ</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nhất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vẽ</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5 – 7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dòng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242090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2A472D3-2256-6900-64B6-319971A8761B}"/>
              </a:ext>
            </a:extLst>
          </p:cNvPr>
          <p:cNvGraphicFramePr>
            <a:graphicFrameLocks noGrp="1"/>
          </p:cNvGraphicFramePr>
          <p:nvPr>
            <p:ph idx="1"/>
            <p:extLst>
              <p:ext uri="{D42A27DB-BD31-4B8C-83A1-F6EECF244321}">
                <p14:modId xmlns:p14="http://schemas.microsoft.com/office/powerpoint/2010/main" val="3955330639"/>
              </p:ext>
            </p:extLst>
          </p:nvPr>
        </p:nvGraphicFramePr>
        <p:xfrm>
          <a:off x="0" y="0"/>
          <a:ext cx="12120282" cy="17660624"/>
        </p:xfrm>
        <a:graphic>
          <a:graphicData uri="http://schemas.openxmlformats.org/drawingml/2006/table">
            <a:tbl>
              <a:tblPr firstRow="1" firstCol="1" bandRow="1">
                <a:tableStyleId>{5C22544A-7EE6-4342-B048-85BDC9FD1C3A}</a:tableStyleId>
              </a:tblPr>
              <a:tblGrid>
                <a:gridCol w="672353">
                  <a:extLst>
                    <a:ext uri="{9D8B030D-6E8A-4147-A177-3AD203B41FA5}">
                      <a16:colId xmlns:a16="http://schemas.microsoft.com/office/drawing/2014/main" val="3690067977"/>
                    </a:ext>
                  </a:extLst>
                </a:gridCol>
                <a:gridCol w="11447929">
                  <a:extLst>
                    <a:ext uri="{9D8B030D-6E8A-4147-A177-3AD203B41FA5}">
                      <a16:colId xmlns:a16="http://schemas.microsoft.com/office/drawing/2014/main" val="2257955731"/>
                    </a:ext>
                  </a:extLst>
                </a:gridCol>
              </a:tblGrid>
              <a:tr h="178329">
                <a:tc rowSpan="2">
                  <a:txBody>
                    <a:bodyPr/>
                    <a:lstStyle/>
                    <a:p>
                      <a:pPr algn="ctr">
                        <a:lnSpc>
                          <a:spcPct val="120000"/>
                        </a:lnSpc>
                        <a:spcAft>
                          <a:spcPts val="800"/>
                        </a:spcAft>
                      </a:pPr>
                      <a:r>
                        <a:rPr lang="en-US" sz="2400">
                          <a:effectLst/>
                          <a:latin typeface="Times New Roman" panose="02020603050405020304" pitchFamily="18" charset="0"/>
                          <a:cs typeface="Times New Roman" panose="02020603050405020304" pitchFamily="18" charset="0"/>
                        </a:rPr>
                        <a:t>1</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15713" marR="15713" marT="0" marB="0" anchor="ctr"/>
                </a:tc>
                <a:tc>
                  <a:txBody>
                    <a:bodyPr/>
                    <a:lstStyle/>
                    <a:p>
                      <a:pPr algn="just">
                        <a:lnSpc>
                          <a:spcPct val="120000"/>
                        </a:lnSpc>
                        <a:spcAft>
                          <a:spcPts val="800"/>
                        </a:spcAft>
                      </a:pPr>
                      <a:r>
                        <a:rPr lang="en-US" sz="2400">
                          <a:effectLst/>
                          <a:latin typeface="Times New Roman" panose="02020603050405020304" pitchFamily="18" charset="0"/>
                          <a:cs typeface="Times New Roman" panose="02020603050405020304" pitchFamily="18" charset="0"/>
                        </a:rPr>
                        <a:t>Nêu phương thức biểu đạt chính của văn bản</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15713" marR="15713" marT="0" marB="0"/>
                </a:tc>
                <a:extLst>
                  <a:ext uri="{0D108BD9-81ED-4DB2-BD59-A6C34878D82A}">
                    <a16:rowId xmlns:a16="http://schemas.microsoft.com/office/drawing/2014/main" val="533628216"/>
                  </a:ext>
                </a:extLst>
              </a:tr>
              <a:tr h="85874">
                <a:tc vMerge="1">
                  <a:txBody>
                    <a:bodyPr/>
                    <a:lstStyle/>
                    <a:p>
                      <a:endParaRPr lang="en-US"/>
                    </a:p>
                  </a:txBody>
                  <a:tcPr/>
                </a:tc>
                <a:tc>
                  <a:txBody>
                    <a:bodyPr/>
                    <a:lstStyle/>
                    <a:p>
                      <a:pPr algn="just">
                        <a:lnSpc>
                          <a:spcPct val="120000"/>
                        </a:lnSpc>
                        <a:spcAft>
                          <a:spcPts val="800"/>
                        </a:spcAft>
                      </a:pPr>
                      <a:r>
                        <a:rPr lang="en-US" sz="2400">
                          <a:effectLst/>
                          <a:latin typeface="Times New Roman" panose="02020603050405020304" pitchFamily="18" charset="0"/>
                          <a:cs typeface="Times New Roman" panose="02020603050405020304" pitchFamily="18" charset="0"/>
                        </a:rPr>
                        <a:t>- Phương thức biểu đạt chính: Tự sự</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15713" marR="15713" marT="0" marB="0"/>
                </a:tc>
                <a:extLst>
                  <a:ext uri="{0D108BD9-81ED-4DB2-BD59-A6C34878D82A}">
                    <a16:rowId xmlns:a16="http://schemas.microsoft.com/office/drawing/2014/main" val="1391541634"/>
                  </a:ext>
                </a:extLst>
              </a:tr>
              <a:tr h="270784">
                <a:tc rowSpan="2">
                  <a:txBody>
                    <a:bodyPr/>
                    <a:lstStyle/>
                    <a:p>
                      <a:pPr algn="ctr">
                        <a:lnSpc>
                          <a:spcPct val="120000"/>
                        </a:lnSpc>
                        <a:spcAft>
                          <a:spcPts val="800"/>
                        </a:spcAft>
                      </a:pPr>
                      <a:r>
                        <a:rPr lang="en-US" sz="2400">
                          <a:effectLst/>
                          <a:latin typeface="Times New Roman" panose="02020603050405020304" pitchFamily="18" charset="0"/>
                          <a:cs typeface="Times New Roman" panose="02020603050405020304" pitchFamily="18" charset="0"/>
                        </a:rPr>
                        <a:t>2</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15713" marR="15713" marT="0" marB="0" anchor="ctr"/>
                </a:tc>
                <a:tc>
                  <a:txBody>
                    <a:bodyPr/>
                    <a:lstStyle/>
                    <a:p>
                      <a:pPr>
                        <a:lnSpc>
                          <a:spcPct val="120000"/>
                        </a:lnSpc>
                        <a:spcAft>
                          <a:spcPts val="800"/>
                        </a:spcAft>
                      </a:pPr>
                      <a:r>
                        <a:rPr lang="en-US" sz="2400">
                          <a:effectLst/>
                          <a:latin typeface="Times New Roman" panose="02020603050405020304" pitchFamily="18" charset="0"/>
                          <a:cs typeface="Times New Roman" panose="02020603050405020304" pitchFamily="18" charset="0"/>
                        </a:rPr>
                        <a:t>Xác định và gọi tên thành phần biệt lập được sử dụng trong câu: “Thưa cô, đó là bàn tay của cô ạ!”</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15713" marR="15713" marT="0" marB="0"/>
                </a:tc>
                <a:extLst>
                  <a:ext uri="{0D108BD9-81ED-4DB2-BD59-A6C34878D82A}">
                    <a16:rowId xmlns:a16="http://schemas.microsoft.com/office/drawing/2014/main" val="2731802402"/>
                  </a:ext>
                </a:extLst>
              </a:tr>
              <a:tr h="178329">
                <a:tc vMerge="1">
                  <a:txBody>
                    <a:bodyPr/>
                    <a:lstStyle/>
                    <a:p>
                      <a:endParaRPr lang="en-US"/>
                    </a:p>
                  </a:txBody>
                  <a:tcPr/>
                </a:tc>
                <a:tc>
                  <a:txBody>
                    <a:bodyPr/>
                    <a:lstStyle/>
                    <a:p>
                      <a:pPr algn="just">
                        <a:lnSpc>
                          <a:spcPct val="120000"/>
                        </a:lnSpc>
                        <a:spcAft>
                          <a:spcPts val="800"/>
                        </a:spcAft>
                      </a:pPr>
                      <a:r>
                        <a:rPr lang="en-US" sz="2400">
                          <a:effectLst/>
                          <a:latin typeface="Times New Roman" panose="02020603050405020304" pitchFamily="18" charset="0"/>
                          <a:cs typeface="Times New Roman" panose="02020603050405020304" pitchFamily="18" charset="0"/>
                        </a:rPr>
                        <a:t>- Thành phần biệt lập: Thưa cô (thành phần gọi đáp)</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15713" marR="15713" marT="0" marB="0"/>
                </a:tc>
                <a:extLst>
                  <a:ext uri="{0D108BD9-81ED-4DB2-BD59-A6C34878D82A}">
                    <a16:rowId xmlns:a16="http://schemas.microsoft.com/office/drawing/2014/main" val="3917060666"/>
                  </a:ext>
                </a:extLst>
              </a:tr>
              <a:tr h="85874">
                <a:tc rowSpan="2">
                  <a:txBody>
                    <a:bodyPr/>
                    <a:lstStyle/>
                    <a:p>
                      <a:pPr algn="ctr">
                        <a:lnSpc>
                          <a:spcPct val="120000"/>
                        </a:lnSpc>
                        <a:spcAft>
                          <a:spcPts val="800"/>
                        </a:spcAft>
                      </a:pPr>
                      <a:r>
                        <a:rPr lang="en-US" sz="2400">
                          <a:effectLst/>
                          <a:latin typeface="Times New Roman" panose="02020603050405020304" pitchFamily="18" charset="0"/>
                          <a:cs typeface="Times New Roman" panose="02020603050405020304" pitchFamily="18" charset="0"/>
                        </a:rPr>
                        <a:t>3</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15713" marR="15713" marT="0" marB="0" anchor="ctr"/>
                </a:tc>
                <a:tc>
                  <a:txBody>
                    <a:bodyPr/>
                    <a:lstStyle/>
                    <a:p>
                      <a:pPr>
                        <a:lnSpc>
                          <a:spcPct val="120000"/>
                        </a:lnSpc>
                        <a:spcAft>
                          <a:spcPts val="800"/>
                        </a:spcAft>
                      </a:pPr>
                      <a:r>
                        <a:rPr lang="en-US" sz="2400">
                          <a:effectLst/>
                          <a:latin typeface="Times New Roman" panose="02020603050405020304" pitchFamily="18" charset="0"/>
                          <a:cs typeface="Times New Roman" panose="02020603050405020304" pitchFamily="18" charset="0"/>
                        </a:rPr>
                        <a:t>Thông điệp của văn bản trên là gì?</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15713" marR="15713" marT="0" marB="0"/>
                </a:tc>
                <a:extLst>
                  <a:ext uri="{0D108BD9-81ED-4DB2-BD59-A6C34878D82A}">
                    <a16:rowId xmlns:a16="http://schemas.microsoft.com/office/drawing/2014/main" val="3656388153"/>
                  </a:ext>
                </a:extLst>
              </a:tr>
              <a:tr h="825514">
                <a:tc vMerge="1">
                  <a:txBody>
                    <a:bodyPr/>
                    <a:lstStyle/>
                    <a:p>
                      <a:endParaRPr lang="en-US"/>
                    </a:p>
                  </a:txBody>
                  <a:tcPr/>
                </a:tc>
                <a:tc>
                  <a:txBody>
                    <a:bodyPr/>
                    <a:lstStyle/>
                    <a:p>
                      <a:pPr algn="just">
                        <a:lnSpc>
                          <a:spcPct val="120000"/>
                        </a:lnSpc>
                        <a:spcAft>
                          <a:spcPts val="800"/>
                        </a:spcAft>
                      </a:pPr>
                      <a:r>
                        <a:rPr lang="en-US" sz="2400">
                          <a:effectLst/>
                          <a:latin typeface="Times New Roman" panose="02020603050405020304" pitchFamily="18" charset="0"/>
                          <a:cs typeface="Times New Roman" panose="02020603050405020304" pitchFamily="18" charset="0"/>
                        </a:rPr>
                        <a:t>- Thông điệp: Tình yêu thương, sự đồng cảm, giúp đỡ trong cuộc sống bắt nguồn từ những điều rất đỗi bình thường nhưng có ý nghĩa vô cùng to lớn. Tình yêu thương khi xuất phát từ tấm lòng chân thành, không toan tính sẽ giúp mọi người xích lại gần nhau hơn, mang lại nghị lực sống, giúp họ vươn lên, vượt qua những bất hạnh trong cuộc đời.</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15713" marR="15713" marT="0" marB="0"/>
                </a:tc>
                <a:extLst>
                  <a:ext uri="{0D108BD9-81ED-4DB2-BD59-A6C34878D82A}">
                    <a16:rowId xmlns:a16="http://schemas.microsoft.com/office/drawing/2014/main" val="104667263"/>
                  </a:ext>
                </a:extLst>
              </a:tr>
              <a:tr h="270784">
                <a:tc rowSpan="2">
                  <a:txBody>
                    <a:bodyPr/>
                    <a:lstStyle/>
                    <a:p>
                      <a:pPr algn="ctr">
                        <a:lnSpc>
                          <a:spcPct val="120000"/>
                        </a:lnSpc>
                        <a:spcAft>
                          <a:spcPts val="800"/>
                        </a:spcAft>
                      </a:pPr>
                      <a:r>
                        <a:rPr lang="en-US" sz="2400">
                          <a:effectLst/>
                          <a:latin typeface="Times New Roman" panose="02020603050405020304" pitchFamily="18" charset="0"/>
                          <a:cs typeface="Times New Roman" panose="02020603050405020304" pitchFamily="18" charset="0"/>
                        </a:rPr>
                        <a:t>4</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15713" marR="15713" marT="0" marB="0" anchor="ctr"/>
                </a:tc>
                <a:tc>
                  <a:txBody>
                    <a:bodyPr/>
                    <a:lstStyle/>
                    <a:p>
                      <a:pPr>
                        <a:lnSpc>
                          <a:spcPct val="120000"/>
                        </a:lnSpc>
                        <a:spcAft>
                          <a:spcPts val="800"/>
                        </a:spcAft>
                      </a:pPr>
                      <a:r>
                        <a:rPr lang="en-US" sz="2400">
                          <a:effectLst/>
                          <a:latin typeface="Times New Roman" panose="02020603050405020304" pitchFamily="18" charset="0"/>
                          <a:cs typeface="Times New Roman" panose="02020603050405020304" pitchFamily="18" charset="0"/>
                        </a:rPr>
                        <a:t>Nếu được cô giáo yêu cầu vẽ một điều mà em thích nhất thì em sẽ vẽ gì? Vì sao? (viết 5 – 7 dòng)</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15713" marR="15713" marT="0" marB="0"/>
                </a:tc>
                <a:extLst>
                  <a:ext uri="{0D108BD9-81ED-4DB2-BD59-A6C34878D82A}">
                    <a16:rowId xmlns:a16="http://schemas.microsoft.com/office/drawing/2014/main" val="4270822437"/>
                  </a:ext>
                </a:extLst>
              </a:tr>
              <a:tr h="4962512">
                <a:tc vMerge="1">
                  <a:txBody>
                    <a:bodyPr/>
                    <a:lstStyle/>
                    <a:p>
                      <a:endParaRPr lang="en-US"/>
                    </a:p>
                  </a:txBody>
                  <a:tcPr/>
                </a:tc>
                <a:tc>
                  <a:txBody>
                    <a:bodyPr/>
                    <a:lstStyle/>
                    <a:p>
                      <a:pPr algn="just">
                        <a:lnSpc>
                          <a:spcPct val="120000"/>
                        </a:lnSpc>
                        <a:spcAft>
                          <a:spcPts val="800"/>
                        </a:spcAft>
                      </a:pPr>
                      <a:r>
                        <a:rPr lang="en-US" sz="2400" dirty="0">
                          <a:effectLst/>
                          <a:latin typeface="Times New Roman" panose="02020603050405020304" pitchFamily="18" charset="0"/>
                          <a:cs typeface="Times New Roman" panose="02020603050405020304" pitchFamily="18" charset="0"/>
                        </a:rPr>
                        <a:t>*</a:t>
                      </a:r>
                      <a:r>
                        <a:rPr lang="en-US" sz="2400" dirty="0" err="1">
                          <a:effectLst/>
                          <a:latin typeface="Times New Roman" panose="02020603050405020304" pitchFamily="18" charset="0"/>
                          <a:cs typeface="Times New Roman" panose="02020603050405020304" pitchFamily="18" charset="0"/>
                        </a:rPr>
                        <a:t>Yêu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cầu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nội</a:t>
                      </a:r>
                      <a:r>
                        <a:rPr lang="en-US" sz="2400" dirty="0">
                          <a:effectLst/>
                          <a:latin typeface="Times New Roman" panose="02020603050405020304" pitchFamily="18" charset="0"/>
                          <a:cs typeface="Times New Roman" panose="02020603050405020304" pitchFamily="18" charset="0"/>
                        </a:rPr>
                        <a:t> dung:</a:t>
                      </a:r>
                    </a:p>
                    <a:p>
                      <a:pPr algn="just">
                        <a:lnSpc>
                          <a:spcPct val="120000"/>
                        </a:lnSpc>
                        <a:spcAft>
                          <a:spcPts val="800"/>
                        </a:spcAft>
                      </a:pPr>
                      <a:r>
                        <a:rPr lang="en-US" sz="2400" dirty="0">
                          <a:effectLst/>
                          <a:latin typeface="Times New Roman" panose="02020603050405020304" pitchFamily="18" charset="0"/>
                          <a:cs typeface="Times New Roman" panose="02020603050405020304" pitchFamily="18" charset="0"/>
                        </a:rPr>
                        <a:t>1. </a:t>
                      </a:r>
                      <a:r>
                        <a:rPr lang="en-US" sz="2400" dirty="0" err="1">
                          <a:effectLst/>
                          <a:latin typeface="Times New Roman" panose="02020603050405020304" pitchFamily="18" charset="0"/>
                          <a:cs typeface="Times New Roman" panose="02020603050405020304" pitchFamily="18" charset="0"/>
                        </a:rPr>
                        <a:t>Giải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thích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vấn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đề</a:t>
                      </a:r>
                      <a:endParaRPr lang="en-US" sz="2400" dirty="0">
                        <a:effectLst/>
                        <a:latin typeface="Times New Roman" panose="02020603050405020304" pitchFamily="18" charset="0"/>
                        <a:cs typeface="Times New Roman" panose="02020603050405020304" pitchFamily="18" charset="0"/>
                      </a:endParaRPr>
                    </a:p>
                    <a:p>
                      <a:pPr algn="just">
                        <a:lnSpc>
                          <a:spcPct val="120000"/>
                        </a:lnSpc>
                        <a:spcAft>
                          <a:spcPts val="800"/>
                        </a:spcAft>
                      </a:pPr>
                      <a:r>
                        <a:rPr lang="en-US" sz="2400" dirty="0" err="1">
                          <a:effectLst/>
                          <a:latin typeface="Times New Roman" panose="02020603050405020304" pitchFamily="18" charset="0"/>
                          <a:cs typeface="Times New Roman" panose="02020603050405020304" pitchFamily="18" charset="0"/>
                        </a:rPr>
                        <a:t>Mối</a:t>
                      </a:r>
                      <a:r>
                        <a:rPr lang="en-US" sz="2400" dirty="0">
                          <a:effectLst/>
                          <a:latin typeface="Times New Roman" panose="02020603050405020304" pitchFamily="18" charset="0"/>
                          <a:cs typeface="Times New Roman" panose="02020603050405020304" pitchFamily="18" charset="0"/>
                        </a:rPr>
                        <a:t> guan </a:t>
                      </a:r>
                      <a:r>
                        <a:rPr lang="en-US" sz="2400" dirty="0" err="1">
                          <a:effectLst/>
                          <a:latin typeface="Times New Roman" panose="02020603050405020304" pitchFamily="18" charset="0"/>
                          <a:cs typeface="Times New Roman" panose="02020603050405020304" pitchFamily="18" charset="0"/>
                        </a:rPr>
                        <a:t>hệ</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thầy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học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trò</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mối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quan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hệ</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giữa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giảng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dạy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được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giảng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dạy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Đây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mối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quan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hệ</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có</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sự</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gắn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bó</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mật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thiết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với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nhau</a:t>
                      </a:r>
                      <a:r>
                        <a:rPr lang="en-US" sz="2400" dirty="0">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400" dirty="0">
                          <a:effectLst/>
                          <a:latin typeface="Times New Roman" panose="02020603050405020304" pitchFamily="18" charset="0"/>
                          <a:cs typeface="Times New Roman" panose="02020603050405020304" pitchFamily="18" charset="0"/>
                        </a:rPr>
                        <a:t>2. </a:t>
                      </a:r>
                      <a:r>
                        <a:rPr lang="en-US" sz="2400" dirty="0" err="1">
                          <a:effectLst/>
                          <a:latin typeface="Times New Roman" panose="02020603050405020304" pitchFamily="18" charset="0"/>
                          <a:cs typeface="Times New Roman" panose="02020603050405020304" pitchFamily="18" charset="0"/>
                        </a:rPr>
                        <a:t>Bàn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luận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vấn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đề</a:t>
                      </a:r>
                      <a:endParaRPr lang="en-US" sz="2400" dirty="0">
                        <a:effectLst/>
                        <a:latin typeface="Times New Roman" panose="02020603050405020304" pitchFamily="18" charset="0"/>
                        <a:cs typeface="Times New Roman" panose="02020603050405020304" pitchFamily="18" charset="0"/>
                      </a:endParaRPr>
                    </a:p>
                    <a:p>
                      <a:pPr algn="just">
                        <a:lnSpc>
                          <a:spcPct val="120000"/>
                        </a:lnSpc>
                        <a:spcAft>
                          <a:spcPts val="80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Mối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quan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hệ</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thầy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trò</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mối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quan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hệ</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đẹp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đẽ</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tôn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trọng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nhau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Nhất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tự</a:t>
                      </a:r>
                      <a:r>
                        <a:rPr lang="en-US" sz="2400" dirty="0">
                          <a:effectLst/>
                          <a:latin typeface="Times New Roman" panose="02020603050405020304" pitchFamily="18" charset="0"/>
                          <a:cs typeface="Times New Roman" panose="02020603050405020304" pitchFamily="18" charset="0"/>
                        </a:rPr>
                        <a:t> vi </a:t>
                      </a:r>
                      <a:r>
                        <a:rPr lang="en-US" sz="2400" dirty="0" err="1">
                          <a:effectLst/>
                          <a:latin typeface="Times New Roman" panose="02020603050405020304" pitchFamily="18" charset="0"/>
                          <a:cs typeface="Times New Roman" panose="02020603050405020304" pitchFamily="18" charset="0"/>
                        </a:rPr>
                        <a:t>sư</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Bán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tự</a:t>
                      </a:r>
                      <a:r>
                        <a:rPr lang="en-US" sz="2400" dirty="0">
                          <a:effectLst/>
                          <a:latin typeface="Times New Roman" panose="02020603050405020304" pitchFamily="18" charset="0"/>
                          <a:cs typeface="Times New Roman" panose="02020603050405020304" pitchFamily="18" charset="0"/>
                        </a:rPr>
                        <a:t> vi </a:t>
                      </a:r>
                      <a:r>
                        <a:rPr lang="en-US" sz="2400" dirty="0" err="1">
                          <a:effectLst/>
                          <a:latin typeface="Times New Roman" panose="02020603050405020304" pitchFamily="18" charset="0"/>
                          <a:cs typeface="Times New Roman" panose="02020603050405020304" pitchFamily="18" charset="0"/>
                        </a:rPr>
                        <a:t>sư</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Tôn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trọng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dạy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một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đạo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lí</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bất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biến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trong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xã</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hội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Việt</a:t>
                      </a:r>
                      <a:r>
                        <a:rPr lang="en-US" sz="2400" dirty="0">
                          <a:effectLst/>
                          <a:latin typeface="Times New Roman" panose="02020603050405020304" pitchFamily="18" charset="0"/>
                          <a:cs typeface="Times New Roman" panose="02020603050405020304" pitchFamily="18" charset="0"/>
                        </a:rPr>
                        <a:t> Nam. </a:t>
                      </a:r>
                      <a:r>
                        <a:rPr lang="en-US" sz="2400" dirty="0" err="1">
                          <a:effectLst/>
                          <a:latin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thầy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luôn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được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cả</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xã</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hội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tôn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kính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kính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trọng</a:t>
                      </a:r>
                      <a:r>
                        <a:rPr lang="en-US" sz="2400" dirty="0">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Thực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trạng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mối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quan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hệ</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giữa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thầy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học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sinh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trong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xã</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hội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hiện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đại</a:t>
                      </a:r>
                      <a:r>
                        <a:rPr lang="en-US" sz="2400" dirty="0">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Mối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quan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hệ</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giữa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thầy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trò</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đã</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có</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sự</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cởi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mở</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gần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gũi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hơn</a:t>
                      </a:r>
                      <a:r>
                        <a:rPr lang="en-US" sz="2400" dirty="0">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Bên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cạnh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đó</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mối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quan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hệ</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giữ</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thầy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học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sinh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cũng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có</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nhiều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vấn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đáng</a:t>
                      </a:r>
                      <a:r>
                        <a:rPr lang="en-US" sz="2400" dirty="0">
                          <a:effectLst/>
                          <a:latin typeface="Times New Roman" panose="02020603050405020304" pitchFamily="18" charset="0"/>
                          <a:cs typeface="Times New Roman" panose="02020603050405020304" pitchFamily="18" charset="0"/>
                        </a:rPr>
                        <a:t> lo </a:t>
                      </a:r>
                      <a:r>
                        <a:rPr lang="en-US" sz="2400" dirty="0" err="1">
                          <a:effectLst/>
                          <a:latin typeface="Times New Roman" panose="02020603050405020304" pitchFamily="18" charset="0"/>
                          <a:cs typeface="Times New Roman" panose="02020603050405020304" pitchFamily="18" charset="0"/>
                        </a:rPr>
                        <a:t>ngại</a:t>
                      </a:r>
                      <a:r>
                        <a:rPr lang="en-US" sz="2400" dirty="0">
                          <a:effectLst/>
                          <a:latin typeface="Times New Roman" panose="02020603050405020304" pitchFamily="18" charset="0"/>
                          <a:cs typeface="Times New Roman" panose="02020603050405020304" pitchFamily="18" charset="0"/>
                        </a:rPr>
                        <a:t>:</a:t>
                      </a:r>
                    </a:p>
                    <a:p>
                      <a:pPr marL="342900" lvl="0" indent="-342900">
                        <a:lnSpc>
                          <a:spcPct val="120000"/>
                        </a:lnSpc>
                        <a:spcAft>
                          <a:spcPts val="800"/>
                        </a:spcAft>
                        <a:buSzPts val="1000"/>
                        <a:buFont typeface="Symbol" panose="05050102010706020507" pitchFamily="18" charset="2"/>
                        <a:buChar char=""/>
                        <a:tabLst>
                          <a:tab pos="457200" algn="l"/>
                        </a:tabLst>
                      </a:pPr>
                      <a:r>
                        <a:rPr lang="en-US" sz="2400" dirty="0" err="1">
                          <a:effectLst/>
                          <a:latin typeface="Times New Roman" panose="02020603050405020304" pitchFamily="18" charset="0"/>
                          <a:cs typeface="Times New Roman" panose="02020603050405020304" pitchFamily="18" charset="0"/>
                        </a:rPr>
                        <a:t>Học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sinh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có</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thái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độ</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vô</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lễ</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có</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hành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động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bạo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lực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với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thầy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cô</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giáo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Mối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quan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hệ</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thân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thiết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thái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quá</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đã</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dẫn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đến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sự</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suồng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sã</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mất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tính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mô</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phạm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vốn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có</a:t>
                      </a:r>
                      <a:r>
                        <a:rPr lang="en-US" sz="2400" dirty="0">
                          <a:effectLst/>
                          <a:latin typeface="Times New Roman" panose="02020603050405020304" pitchFamily="18" charset="0"/>
                          <a:cs typeface="Times New Roman" panose="02020603050405020304" pitchFamily="18" charset="0"/>
                        </a:rPr>
                        <a:t>.</a:t>
                      </a:r>
                    </a:p>
                    <a:p>
                      <a:pPr marL="342900" lvl="0" indent="-342900">
                        <a:lnSpc>
                          <a:spcPct val="120000"/>
                        </a:lnSpc>
                        <a:spcAft>
                          <a:spcPts val="800"/>
                        </a:spcAft>
                        <a:buSzPts val="1000"/>
                        <a:buFont typeface="Symbol" panose="05050102010706020507" pitchFamily="18" charset="2"/>
                        <a:buChar char=""/>
                        <a:tabLst>
                          <a:tab pos="457200" algn="l"/>
                        </a:tabLst>
                      </a:pPr>
                      <a:r>
                        <a:rPr lang="en-US" sz="2400" dirty="0" err="1">
                          <a:effectLst/>
                          <a:latin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thầy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cũng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có</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những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hành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động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không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đẹp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đáng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lên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án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hành</a:t>
                      </a:r>
                      <a:r>
                        <a:rPr lang="en-US" sz="2400" dirty="0">
                          <a:effectLst/>
                          <a:latin typeface="Times New Roman" panose="02020603050405020304" pitchFamily="18" charset="0"/>
                          <a:cs typeface="Times New Roman" panose="02020603050405020304" pitchFamily="18" charset="0"/>
                        </a:rPr>
                        <a:t> hung </a:t>
                      </a:r>
                      <a:r>
                        <a:rPr lang="en-US" sz="2400" dirty="0" err="1">
                          <a:effectLst/>
                          <a:latin typeface="Times New Roman" panose="02020603050405020304" pitchFamily="18" charset="0"/>
                          <a:cs typeface="Times New Roman" panose="02020603050405020304" pitchFamily="18" charset="0"/>
                        </a:rPr>
                        <a:t>học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sinh</a:t>
                      </a:r>
                      <a:r>
                        <a:rPr lang="en-US" sz="2400" dirty="0">
                          <a:effectLst/>
                          <a:latin typeface="Times New Roman" panose="02020603050405020304" pitchFamily="18" charset="0"/>
                          <a:cs typeface="Times New Roman" panose="02020603050405020304" pitchFamily="18" charset="0"/>
                        </a:rPr>
                        <a:t>, ….</a:t>
                      </a:r>
                    </a:p>
                    <a:p>
                      <a:pPr algn="just">
                        <a:lnSpc>
                          <a:spcPct val="120000"/>
                        </a:lnSpc>
                        <a:spcAft>
                          <a:spcPts val="800"/>
                        </a:spcAft>
                      </a:pPr>
                      <a:r>
                        <a:rPr lang="en-US" sz="2400" dirty="0">
                          <a:effectLst/>
                          <a:latin typeface="Times New Roman" panose="02020603050405020304" pitchFamily="18" charset="0"/>
                          <a:cs typeface="Times New Roman" panose="02020603050405020304" pitchFamily="18" charset="0"/>
                        </a:rPr>
                        <a:t>(</a:t>
                      </a:r>
                      <a:r>
                        <a:rPr lang="en-US" sz="2400" dirty="0" err="1">
                          <a:effectLst/>
                          <a:latin typeface="Times New Roman" panose="02020603050405020304" pitchFamily="18" charset="0"/>
                          <a:cs typeface="Times New Roman" panose="02020603050405020304" pitchFamily="18" charset="0"/>
                        </a:rPr>
                        <a:t>Học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sinh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lấy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dẫn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chứng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từng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trường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hợp</a:t>
                      </a:r>
                      <a:r>
                        <a:rPr lang="en-US" sz="2400" dirty="0">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400" dirty="0">
                          <a:effectLst/>
                          <a:latin typeface="Times New Roman" panose="02020603050405020304" pitchFamily="18" charset="0"/>
                          <a:cs typeface="Times New Roman" panose="02020603050405020304" pitchFamily="18" charset="0"/>
                        </a:rPr>
                        <a:t>=&gt; </a:t>
                      </a:r>
                      <a:r>
                        <a:rPr lang="en-US" sz="2400" dirty="0" err="1">
                          <a:effectLst/>
                          <a:latin typeface="Times New Roman" panose="02020603050405020304" pitchFamily="18" charset="0"/>
                          <a:cs typeface="Times New Roman" panose="02020603050405020304" pitchFamily="18" charset="0"/>
                        </a:rPr>
                        <a:t>Đây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quả</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thực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thực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trạng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đáng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buồn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đáng</a:t>
                      </a:r>
                      <a:r>
                        <a:rPr lang="en-US" sz="2400" dirty="0">
                          <a:effectLst/>
                          <a:latin typeface="Times New Roman" panose="02020603050405020304" pitchFamily="18" charset="0"/>
                          <a:cs typeface="Times New Roman" panose="02020603050405020304" pitchFamily="18" charset="0"/>
                        </a:rPr>
                        <a:t> lo </a:t>
                      </a:r>
                      <a:r>
                        <a:rPr lang="en-US" sz="2400" dirty="0" err="1">
                          <a:effectLst/>
                          <a:latin typeface="Times New Roman" panose="02020603050405020304" pitchFamily="18" charset="0"/>
                          <a:cs typeface="Times New Roman" panose="02020603050405020304" pitchFamily="18" charset="0"/>
                        </a:rPr>
                        <a:t>ngại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nền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giáo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dục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nước</a:t>
                      </a:r>
                      <a:r>
                        <a:rPr lang="en-US" sz="2400" dirty="0">
                          <a:effectLst/>
                          <a:latin typeface="Times New Roman" panose="02020603050405020304" pitchFamily="18" charset="0"/>
                          <a:cs typeface="Times New Roman" panose="02020603050405020304" pitchFamily="18" charset="0"/>
                        </a:rPr>
                        <a:t> ta.</a:t>
                      </a:r>
                    </a:p>
                    <a:p>
                      <a:pPr algn="just">
                        <a:lnSpc>
                          <a:spcPct val="120000"/>
                        </a:lnSpc>
                        <a:spcAft>
                          <a:spcPts val="80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Nguyên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nhân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thực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trạng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đáng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buồn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trên</a:t>
                      </a:r>
                      <a:r>
                        <a:rPr lang="en-US" sz="2400" dirty="0">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Nền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kinh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tế</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thị</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trường</a:t>
                      </a:r>
                      <a:r>
                        <a:rPr lang="en-US" sz="2400" dirty="0">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Sự</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sút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trong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đạo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đức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lối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sống</a:t>
                      </a:r>
                      <a:r>
                        <a:rPr lang="en-US" sz="2400" dirty="0">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Phụ</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huynh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nuông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chiều</a:t>
                      </a:r>
                      <a:r>
                        <a:rPr lang="en-US" sz="2400" dirty="0">
                          <a:effectLst/>
                          <a:latin typeface="Times New Roman" panose="02020603050405020304" pitchFamily="18" charset="0"/>
                          <a:cs typeface="Times New Roman" panose="02020603050405020304" pitchFamily="18" charset="0"/>
                        </a:rPr>
                        <a:t> con </a:t>
                      </a:r>
                      <a:r>
                        <a:rPr lang="en-US" sz="2400" dirty="0" err="1">
                          <a:effectLst/>
                          <a:latin typeface="Times New Roman" panose="02020603050405020304" pitchFamily="18" charset="0"/>
                          <a:cs typeface="Times New Roman" panose="02020603050405020304" pitchFamily="18" charset="0"/>
                        </a:rPr>
                        <a:t>cái</a:t>
                      </a:r>
                      <a:r>
                        <a:rPr lang="en-US" sz="2400" dirty="0">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Để</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mối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quan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hệ</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giữa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thầy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học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trò</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trở</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nên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tốt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đẹp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hơn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thì</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bản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thân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thầy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phải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làm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trách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nhiệm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mình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thực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hiện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đúng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bổn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thận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giữ</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đúng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tôn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trật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tự</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Bản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thân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học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cần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tôn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trọng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biết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ơn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những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dạy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mình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có</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thái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độ</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ứng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xử</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đúng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đắn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Phụ</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huynh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cần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phối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hợp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với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trường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để</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giáo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dục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các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em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toàn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diện</a:t>
                      </a:r>
                      <a:r>
                        <a:rPr lang="en-US" sz="2400" dirty="0">
                          <a:effectLst/>
                          <a:latin typeface="Times New Roman" panose="02020603050405020304" pitchFamily="18" charset="0"/>
                          <a:cs typeface="Times New Roman" panose="02020603050405020304" pitchFamily="18" charset="0"/>
                        </a:rPr>
                        <a:t>.</a:t>
                      </a:r>
                    </a:p>
                    <a:p>
                      <a:pPr algn="just">
                        <a:lnSpc>
                          <a:spcPct val="120000"/>
                        </a:lnSpc>
                        <a:spcAft>
                          <a:spcPts val="80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Liên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hệ</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bản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thân</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713" marR="15713" marT="0" marB="0"/>
                </a:tc>
                <a:extLst>
                  <a:ext uri="{0D108BD9-81ED-4DB2-BD59-A6C34878D82A}">
                    <a16:rowId xmlns:a16="http://schemas.microsoft.com/office/drawing/2014/main" val="1927926438"/>
                  </a:ext>
                </a:extLst>
              </a:tr>
            </a:tbl>
          </a:graphicData>
        </a:graphic>
      </p:graphicFrame>
    </p:spTree>
    <p:extLst>
      <p:ext uri="{BB962C8B-B14F-4D97-AF65-F5344CB8AC3E}">
        <p14:creationId xmlns:p14="http://schemas.microsoft.com/office/powerpoint/2010/main" val="224149839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EA75407-5EB5-C2AF-AE1A-46371ED561AF}"/>
              </a:ext>
            </a:extLst>
          </p:cNvPr>
          <p:cNvSpPr txBox="1"/>
          <p:nvPr/>
        </p:nvSpPr>
        <p:spPr>
          <a:xfrm>
            <a:off x="0" y="0"/>
            <a:ext cx="12192000" cy="5739135"/>
          </a:xfrm>
          <a:prstGeom prst="rect">
            <a:avLst/>
          </a:prstGeom>
          <a:noFill/>
        </p:spPr>
        <p:txBody>
          <a:bodyPr wrap="square">
            <a:spAutoFit/>
          </a:bodyPr>
          <a:lstStyle/>
          <a:p>
            <a:pPr>
              <a:lnSpc>
                <a:spcPct val="120000"/>
              </a:lnSpc>
              <a:spcAft>
                <a:spcPts val="800"/>
              </a:spcAft>
            </a:pPr>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ĐỀ SỐ 28: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trả</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20000"/>
              </a:lnSpc>
              <a:spcAft>
                <a:spcPts val="800"/>
              </a:spcAft>
            </a:pP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Mỉm</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trạng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thái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tinh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đặc</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tượng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rõ</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ràng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Mỉm</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xa</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xôi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xa</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xôi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mức</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cỏ</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vẻ</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mỉm</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Mỉm</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trạng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thái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lành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thiện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dang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tay</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vũ</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trụ</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hòa</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vui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đời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tia</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nắng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xuân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mềm</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mại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mỏng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manh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rụt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rè</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vô</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hé</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chào</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khu</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vườn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cuối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đông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Thật</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vui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nhìn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mỉm</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ai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Chúc</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bè</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sáng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trước</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cửa</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mỉm</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20000"/>
              </a:lnSpc>
              <a:spcAft>
                <a:spcPts val="80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(Theo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Hoàng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Hồng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Minh,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Lòng</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mênh</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NXB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hóa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tin, 2014)</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15362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EA75407-5EB5-C2AF-AE1A-46371ED561AF}"/>
              </a:ext>
            </a:extLst>
          </p:cNvPr>
          <p:cNvSpPr txBox="1"/>
          <p:nvPr/>
        </p:nvSpPr>
        <p:spPr>
          <a:xfrm>
            <a:off x="0" y="0"/>
            <a:ext cx="12192000" cy="4494628"/>
          </a:xfrm>
          <a:prstGeom prst="rect">
            <a:avLst/>
          </a:prstGeom>
          <a:noFill/>
        </p:spPr>
        <p:txBody>
          <a:bodyPr wrap="square">
            <a:spAutoFit/>
          </a:bodyPr>
          <a:lstStyle/>
          <a:p>
            <a:pPr algn="just">
              <a:lnSpc>
                <a:spcPct val="120000"/>
              </a:lnSpc>
              <a:spcAft>
                <a:spcPts val="800"/>
              </a:spcAft>
            </a:pPr>
            <a:r>
              <a:rPr lang="en-US" sz="32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Kể</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tên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đạt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32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phép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liên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giữa</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Mỉm</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xa</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xôi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xa</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xôi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mức</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cỏ</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vẻ</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mỉm</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Mỉm</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trạng</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thái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trang</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lành</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thiện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dang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tay</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đón</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vũ</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trụ</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hòa</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vui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đời</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32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 </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Theo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mỉm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32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4: </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Chúc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bè</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sáng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trước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cửa</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mỉm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khuyên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thái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950282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B1BEF-2637-6049-00BA-E999814A59DB}"/>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500492F6-970A-D0F1-FD40-2C0780EAB8A6}"/>
              </a:ext>
            </a:extLst>
          </p:cNvPr>
          <p:cNvGraphicFramePr>
            <a:graphicFrameLocks noGrp="1"/>
          </p:cNvGraphicFramePr>
          <p:nvPr>
            <p:ph idx="1"/>
            <p:extLst>
              <p:ext uri="{D42A27DB-BD31-4B8C-83A1-F6EECF244321}">
                <p14:modId xmlns:p14="http://schemas.microsoft.com/office/powerpoint/2010/main" val="1948159495"/>
              </p:ext>
            </p:extLst>
          </p:nvPr>
        </p:nvGraphicFramePr>
        <p:xfrm>
          <a:off x="0" y="0"/>
          <a:ext cx="12192000" cy="5623903"/>
        </p:xfrm>
        <a:graphic>
          <a:graphicData uri="http://schemas.openxmlformats.org/drawingml/2006/table">
            <a:tbl>
              <a:tblPr firstRow="1" firstCol="1" bandRow="1">
                <a:tableStyleId>{5C22544A-7EE6-4342-B048-85BDC9FD1C3A}</a:tableStyleId>
              </a:tblPr>
              <a:tblGrid>
                <a:gridCol w="1210235">
                  <a:extLst>
                    <a:ext uri="{9D8B030D-6E8A-4147-A177-3AD203B41FA5}">
                      <a16:colId xmlns:a16="http://schemas.microsoft.com/office/drawing/2014/main" val="1688350714"/>
                    </a:ext>
                  </a:extLst>
                </a:gridCol>
                <a:gridCol w="10981765">
                  <a:extLst>
                    <a:ext uri="{9D8B030D-6E8A-4147-A177-3AD203B41FA5}">
                      <a16:colId xmlns:a16="http://schemas.microsoft.com/office/drawing/2014/main" val="1161245635"/>
                    </a:ext>
                  </a:extLst>
                </a:gridCol>
              </a:tblGrid>
              <a:tr h="485311">
                <a:tc rowSpan="2">
                  <a:txBody>
                    <a:bodyPr/>
                    <a:lstStyle/>
                    <a:p>
                      <a:pPr algn="ctr">
                        <a:lnSpc>
                          <a:spcPct val="120000"/>
                        </a:lnSpc>
                        <a:spcAft>
                          <a:spcPts val="800"/>
                        </a:spcAft>
                      </a:pPr>
                      <a:r>
                        <a:rPr lang="en-US" sz="2000">
                          <a:effectLst/>
                          <a:latin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42812" marR="42812" marT="0" marB="0" anchor="ctr"/>
                </a:tc>
                <a:tc>
                  <a:txBody>
                    <a:bodyPr/>
                    <a:lstStyle/>
                    <a:p>
                      <a:pPr>
                        <a:lnSpc>
                          <a:spcPct val="120000"/>
                        </a:lnSpc>
                        <a:spcAft>
                          <a:spcPts val="800"/>
                        </a:spcAft>
                      </a:pPr>
                      <a:r>
                        <a:rPr lang="en-US" sz="2000">
                          <a:effectLst/>
                          <a:latin typeface="Times New Roman" panose="02020603050405020304" pitchFamily="18" charset="0"/>
                          <a:cs typeface="Times New Roman" panose="02020603050405020304" pitchFamily="18" charset="0"/>
                        </a:rPr>
                        <a:t>Kể tên 2 phương thức biểu đạt được sử dụng trong đoạn trích.</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42812" marR="42812" marT="0" marB="0"/>
                </a:tc>
                <a:extLst>
                  <a:ext uri="{0D108BD9-81ED-4DB2-BD59-A6C34878D82A}">
                    <a16:rowId xmlns:a16="http://schemas.microsoft.com/office/drawing/2014/main" val="2053318244"/>
                  </a:ext>
                </a:extLst>
              </a:tr>
              <a:tr h="485311">
                <a:tc vMerge="1">
                  <a:txBody>
                    <a:bodyPr/>
                    <a:lstStyle/>
                    <a:p>
                      <a:endParaRPr lang="en-US"/>
                    </a:p>
                  </a:txBody>
                  <a:tcPr/>
                </a:tc>
                <a:tc>
                  <a:txBody>
                    <a:bodyPr/>
                    <a:lstStyle/>
                    <a:p>
                      <a:pPr algn="just">
                        <a:lnSpc>
                          <a:spcPct val="120000"/>
                        </a:lnSpc>
                        <a:spcAft>
                          <a:spcPts val="800"/>
                        </a:spcAft>
                      </a:pPr>
                      <a:r>
                        <a:rPr lang="en-US" sz="2000">
                          <a:effectLst/>
                          <a:latin typeface="Times New Roman" panose="02020603050405020304" pitchFamily="18" charset="0"/>
                          <a:cs typeface="Times New Roman" panose="02020603050405020304" pitchFamily="18" charset="0"/>
                        </a:rPr>
                        <a:t>- 2 phương thức biểu đạt: nghị luận, biểu cảm</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42812" marR="42812" marT="0" marB="0"/>
                </a:tc>
                <a:extLst>
                  <a:ext uri="{0D108BD9-81ED-4DB2-BD59-A6C34878D82A}">
                    <a16:rowId xmlns:a16="http://schemas.microsoft.com/office/drawing/2014/main" val="62257788"/>
                  </a:ext>
                </a:extLst>
              </a:tr>
              <a:tr h="840249">
                <a:tc rowSpan="2">
                  <a:txBody>
                    <a:bodyPr/>
                    <a:lstStyle/>
                    <a:p>
                      <a:pPr algn="ctr">
                        <a:lnSpc>
                          <a:spcPct val="120000"/>
                        </a:lnSpc>
                        <a:spcAft>
                          <a:spcPts val="800"/>
                        </a:spcAft>
                      </a:pPr>
                      <a:r>
                        <a:rPr lang="en-US" sz="2000">
                          <a:effectLst/>
                          <a:latin typeface="Times New Roman" panose="02020603050405020304" pitchFamily="18" charset="0"/>
                          <a:cs typeface="Times New Roman" panose="02020603050405020304" pitchFamily="18" charset="0"/>
                        </a:rPr>
                        <a:t>2</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42812" marR="42812" marT="0" marB="0" anchor="ctr"/>
                </a:tc>
                <a:tc>
                  <a:txBody>
                    <a:bodyPr/>
                    <a:lstStyle/>
                    <a:p>
                      <a:pPr>
                        <a:lnSpc>
                          <a:spcPct val="120000"/>
                        </a:lnSpc>
                        <a:spcAft>
                          <a:spcPts val="800"/>
                        </a:spcAft>
                      </a:pPr>
                      <a:r>
                        <a:rPr lang="en-US" sz="2000" dirty="0" err="1">
                          <a:effectLst/>
                          <a:latin typeface="Times New Roman" panose="02020603050405020304" pitchFamily="18" charset="0"/>
                          <a:cs typeface="Times New Roman" panose="02020603050405020304" pitchFamily="18" charset="0"/>
                        </a:rPr>
                        <a:t>Chỉ</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ra</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phép</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liên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kết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giữa</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hai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câu</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văn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Mỉm</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cười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đến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từ</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xa</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xôi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xa</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xôi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đến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mức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cỏ</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vẻ</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như</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mỉm</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cười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là</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tự</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thân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Mỉm</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cười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là</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trạng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thái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trang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lành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thân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thiện</a:t>
                      </a:r>
                      <a:r>
                        <a:rPr lang="en-US" sz="2000" dirty="0">
                          <a:effectLst/>
                          <a:latin typeface="Times New Roman" panose="02020603050405020304" pitchFamily="18" charset="0"/>
                          <a:cs typeface="Times New Roman" panose="02020603050405020304" pitchFamily="18" charset="0"/>
                        </a:rPr>
                        <a:t>, dang </a:t>
                      </a:r>
                      <a:r>
                        <a:rPr lang="en-US" sz="2000" dirty="0" err="1">
                          <a:effectLst/>
                          <a:latin typeface="Times New Roman" panose="02020603050405020304" pitchFamily="18" charset="0"/>
                          <a:cs typeface="Times New Roman" panose="02020603050405020304" pitchFamily="18" charset="0"/>
                        </a:rPr>
                        <a:t>tay</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đón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vũ</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trụ</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hòa</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vui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cùng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cuộc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đời</a:t>
                      </a:r>
                      <a:r>
                        <a:rPr lang="en-US" sz="2000" dirty="0">
                          <a:effectLst/>
                          <a:latin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812" marR="42812" marT="0" marB="0"/>
                </a:tc>
                <a:extLst>
                  <a:ext uri="{0D108BD9-81ED-4DB2-BD59-A6C34878D82A}">
                    <a16:rowId xmlns:a16="http://schemas.microsoft.com/office/drawing/2014/main" val="2156983216"/>
                  </a:ext>
                </a:extLst>
              </a:tr>
              <a:tr h="241809">
                <a:tc vMerge="1">
                  <a:txBody>
                    <a:bodyPr/>
                    <a:lstStyle/>
                    <a:p>
                      <a:endParaRPr lang="en-US"/>
                    </a:p>
                  </a:txBody>
                  <a:tcPr/>
                </a:tc>
                <a:tc>
                  <a:txBody>
                    <a:bodyPr/>
                    <a:lstStyle/>
                    <a:p>
                      <a:pPr algn="just">
                        <a:lnSpc>
                          <a:spcPct val="120000"/>
                        </a:lnSpc>
                        <a:spcAft>
                          <a:spcPts val="800"/>
                        </a:spcAft>
                      </a:pPr>
                      <a:r>
                        <a:rPr lang="en-US" sz="2000">
                          <a:effectLst/>
                          <a:latin typeface="Times New Roman" panose="02020603050405020304" pitchFamily="18" charset="0"/>
                          <a:cs typeface="Times New Roman" panose="02020603050405020304" pitchFamily="18" charset="0"/>
                        </a:rPr>
                        <a:t>- Phép lặp (Mỉm cười)</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42812" marR="42812" marT="0" marB="0"/>
                </a:tc>
                <a:extLst>
                  <a:ext uri="{0D108BD9-81ED-4DB2-BD59-A6C34878D82A}">
                    <a16:rowId xmlns:a16="http://schemas.microsoft.com/office/drawing/2014/main" val="3760640296"/>
                  </a:ext>
                </a:extLst>
              </a:tr>
              <a:tr h="485311">
                <a:tc rowSpan="2">
                  <a:txBody>
                    <a:bodyPr/>
                    <a:lstStyle/>
                    <a:p>
                      <a:pPr algn="ctr">
                        <a:lnSpc>
                          <a:spcPct val="120000"/>
                        </a:lnSpc>
                        <a:spcAft>
                          <a:spcPts val="800"/>
                        </a:spcAft>
                      </a:pPr>
                      <a:r>
                        <a:rPr lang="en-US" sz="2000">
                          <a:effectLst/>
                          <a:latin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42812" marR="42812" marT="0" marB="0" anchor="ctr"/>
                </a:tc>
                <a:tc>
                  <a:txBody>
                    <a:bodyPr/>
                    <a:lstStyle/>
                    <a:p>
                      <a:pPr>
                        <a:lnSpc>
                          <a:spcPct val="120000"/>
                        </a:lnSpc>
                        <a:spcAft>
                          <a:spcPts val="800"/>
                        </a:spcAft>
                      </a:pPr>
                      <a:r>
                        <a:rPr lang="en-US" sz="2000">
                          <a:effectLst/>
                          <a:latin typeface="Times New Roman" panose="02020603050405020304" pitchFamily="18" charset="0"/>
                          <a:cs typeface="Times New Roman" panose="02020603050405020304" pitchFamily="18" charset="0"/>
                        </a:rPr>
                        <a:t>Theo tác giả, tại sao “mỉm cười” khác với “cái cười”?</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42812" marR="42812" marT="0" marB="0"/>
                </a:tc>
                <a:extLst>
                  <a:ext uri="{0D108BD9-81ED-4DB2-BD59-A6C34878D82A}">
                    <a16:rowId xmlns:a16="http://schemas.microsoft.com/office/drawing/2014/main" val="1162865626"/>
                  </a:ext>
                </a:extLst>
              </a:tr>
              <a:tr h="1771669">
                <a:tc vMerge="1">
                  <a:txBody>
                    <a:bodyPr/>
                    <a:lstStyle/>
                    <a:p>
                      <a:endParaRPr lang="en-US"/>
                    </a:p>
                  </a:txBody>
                  <a:tcPr/>
                </a:tc>
                <a:tc>
                  <a:txBody>
                    <a:bodyPr/>
                    <a:lstStyle/>
                    <a:p>
                      <a:pPr algn="just">
                        <a:lnSpc>
                          <a:spcPct val="120000"/>
                        </a:lnSpc>
                        <a:spcAft>
                          <a:spcPts val="800"/>
                        </a:spcAft>
                      </a:pPr>
                      <a:r>
                        <a:rPr lang="en-US" sz="2000">
                          <a:effectLst/>
                          <a:latin typeface="Times New Roman" panose="02020603050405020304" pitchFamily="18" charset="0"/>
                          <a:cs typeface="Times New Roman" panose="02020603050405020304" pitchFamily="18" charset="0"/>
                        </a:rPr>
                        <a:t>Theo tác giả sự khác nhau giữa cái cười và mỉm cười là:</a:t>
                      </a:r>
                    </a:p>
                    <a:p>
                      <a:pPr algn="just">
                        <a:lnSpc>
                          <a:spcPct val="120000"/>
                        </a:lnSpc>
                        <a:spcAft>
                          <a:spcPts val="800"/>
                        </a:spcAft>
                      </a:pPr>
                      <a:r>
                        <a:rPr lang="en-US" sz="2000">
                          <a:effectLst/>
                          <a:latin typeface="Times New Roman" panose="02020603050405020304" pitchFamily="18" charset="0"/>
                          <a:cs typeface="Times New Roman" panose="02020603050405020304" pitchFamily="18" charset="0"/>
                        </a:rPr>
                        <a:t>+ Cái cười cần và phải có đối tượng rõ ràng.</a:t>
                      </a:r>
                    </a:p>
                    <a:p>
                      <a:pPr algn="just">
                        <a:lnSpc>
                          <a:spcPct val="120000"/>
                        </a:lnSpc>
                        <a:spcAft>
                          <a:spcPts val="800"/>
                        </a:spcAft>
                      </a:pPr>
                      <a:r>
                        <a:rPr lang="en-US" sz="2000">
                          <a:effectLst/>
                          <a:latin typeface="Times New Roman" panose="02020603050405020304" pitchFamily="18" charset="0"/>
                          <a:cs typeface="Times New Roman" panose="02020603050405020304" pitchFamily="18" charset="0"/>
                        </a:rPr>
                        <a:t>+ Mỉm cười đến từ xa xôi, xa xôi đến mức cỏ vẻ như mỉm cười là tự thân. Mỉm cười là trạng thái trang lành, thân thiện, dang tay đón vũ trụ, hòa vui cùng cuộc đời.</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42812" marR="42812" marT="0" marB="0"/>
                </a:tc>
                <a:extLst>
                  <a:ext uri="{0D108BD9-81ED-4DB2-BD59-A6C34878D82A}">
                    <a16:rowId xmlns:a16="http://schemas.microsoft.com/office/drawing/2014/main" val="2662748847"/>
                  </a:ext>
                </a:extLst>
              </a:tr>
              <a:tr h="736921">
                <a:tc rowSpan="2">
                  <a:txBody>
                    <a:bodyPr/>
                    <a:lstStyle/>
                    <a:p>
                      <a:pPr algn="ctr">
                        <a:lnSpc>
                          <a:spcPct val="120000"/>
                        </a:lnSpc>
                        <a:spcAft>
                          <a:spcPts val="800"/>
                        </a:spcAft>
                      </a:pPr>
                      <a:r>
                        <a:rPr lang="en-US" sz="2000">
                          <a:effectLst/>
                          <a:latin typeface="Times New Roman" panose="02020603050405020304" pitchFamily="18" charset="0"/>
                          <a:cs typeface="Times New Roman" panose="02020603050405020304" pitchFamily="18" charset="0"/>
                        </a:rPr>
                        <a:t>4</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42812" marR="42812" marT="0" marB="0" anchor="ctr"/>
                </a:tc>
                <a:tc>
                  <a:txBody>
                    <a:bodyPr/>
                    <a:lstStyle/>
                    <a:p>
                      <a:pPr>
                        <a:lnSpc>
                          <a:spcPct val="120000"/>
                        </a:lnSpc>
                        <a:spcAft>
                          <a:spcPts val="800"/>
                        </a:spcAft>
                      </a:pPr>
                      <a:r>
                        <a:rPr lang="en-US" sz="2000">
                          <a:effectLst/>
                          <a:latin typeface="Times New Roman" panose="02020603050405020304" pitchFamily="18" charset="0"/>
                          <a:cs typeface="Times New Roman" panose="02020603050405020304" pitchFamily="18" charset="0"/>
                        </a:rPr>
                        <a:t>“Chúc bạn bè ta, mỗi sáng trước khi ra cửa mỉm cười”, câu nói trên cho em lời khuyên gì về thái độ sống?</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42812" marR="42812" marT="0" marB="0"/>
                </a:tc>
                <a:extLst>
                  <a:ext uri="{0D108BD9-81ED-4DB2-BD59-A6C34878D82A}">
                    <a16:rowId xmlns:a16="http://schemas.microsoft.com/office/drawing/2014/main" val="1992588883"/>
                  </a:ext>
                </a:extLst>
              </a:tr>
              <a:tr h="485311">
                <a:tc vMerge="1">
                  <a:txBody>
                    <a:bodyPr/>
                    <a:lstStyle/>
                    <a:p>
                      <a:endParaRPr lang="en-US"/>
                    </a:p>
                  </a:txBody>
                  <a:tcPr/>
                </a:tc>
                <a:tc>
                  <a:txBody>
                    <a:bodyPr/>
                    <a:lstStyle/>
                    <a:p>
                      <a:pPr algn="just">
                        <a:lnSpc>
                          <a:spcPct val="120000"/>
                        </a:lnSpc>
                        <a:spcAft>
                          <a:spcPts val="800"/>
                        </a:spcAft>
                      </a:pPr>
                      <a:r>
                        <a:rPr lang="en-US" sz="2000" dirty="0" err="1">
                          <a:effectLst/>
                          <a:latin typeface="Times New Roman" panose="02020603050405020304" pitchFamily="18" charset="0"/>
                          <a:cs typeface="Times New Roman" panose="02020603050405020304" pitchFamily="18" charset="0"/>
                        </a:rPr>
                        <a:t>Lời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khuyên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về</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thái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độ</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sống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luôn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sống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lạc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quan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vui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vẻ</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yêu</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đời</a:t>
                      </a:r>
                      <a:r>
                        <a:rPr lang="en-US" sz="2000" dirty="0">
                          <a:effectLst/>
                          <a:latin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812" marR="42812" marT="0" marB="0"/>
                </a:tc>
                <a:extLst>
                  <a:ext uri="{0D108BD9-81ED-4DB2-BD59-A6C34878D82A}">
                    <a16:rowId xmlns:a16="http://schemas.microsoft.com/office/drawing/2014/main" val="2897854501"/>
                  </a:ext>
                </a:extLst>
              </a:tr>
            </a:tbl>
          </a:graphicData>
        </a:graphic>
      </p:graphicFrame>
    </p:spTree>
    <p:extLst>
      <p:ext uri="{BB962C8B-B14F-4D97-AF65-F5344CB8AC3E}">
        <p14:creationId xmlns:p14="http://schemas.microsoft.com/office/powerpoint/2010/main" val="32801512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541AEC7-192F-762E-F87B-0A2028E171C3}"/>
              </a:ext>
            </a:extLst>
          </p:cNvPr>
          <p:cNvSpPr txBox="1"/>
          <p:nvPr/>
        </p:nvSpPr>
        <p:spPr>
          <a:xfrm>
            <a:off x="0" y="0"/>
            <a:ext cx="12012706" cy="6760825"/>
          </a:xfrm>
          <a:prstGeom prst="rect">
            <a:avLst/>
          </a:prstGeom>
          <a:noFill/>
        </p:spPr>
        <p:txBody>
          <a:bodyPr wrap="square">
            <a:spAutoFit/>
          </a:bodyPr>
          <a:lstStyle/>
          <a:p>
            <a:pPr>
              <a:spcAft>
                <a:spcPts val="800"/>
              </a:spcAft>
            </a:pPr>
            <a:r>
              <a:rPr lang="en-US"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ĐỀ SỐ 46: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800"/>
              </a:spcAft>
            </a:pP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CHIẾC BÁT VỠ</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indent="457200">
              <a:spcAft>
                <a:spcPts val="800"/>
              </a:spcAft>
            </a:pP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Ở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phố</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kia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thợ</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rèn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duy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nhất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Anh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vừa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đẹp</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vừa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giỏi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khiến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rất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hào</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nọ</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tai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nạn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xe</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hơi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tuy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giữ</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mạng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mất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chân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Tuyệt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vọng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ngồi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ủ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rũ</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phòng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lặng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nhìn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cửa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sổ</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indent="457200">
              <a:spcAft>
                <a:spcPts val="800"/>
              </a:spcAft>
            </a:pP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lần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quá</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đau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khổ</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tử</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uống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thuốc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ngủ</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may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cha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kịp</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tới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bệnh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cứu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cơn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nguy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kịch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indent="457200">
              <a:spcAft>
                <a:spcPts val="800"/>
              </a:spcAft>
            </a:pP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tỉnh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thợ</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rèn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ăn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tới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Anh con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tức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giận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hất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đổ</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khay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ăn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rồi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vỡ</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dưới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nền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Cha à, cha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cứu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đời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giờ</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vỡ</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kia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rồi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mãi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mãi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lấy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nữa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indent="457200">
              <a:spcAft>
                <a:spcPts val="800"/>
              </a:spcAft>
            </a:pP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cha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già</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tội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nghiệp</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lặng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lẽ</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xoa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vỗ</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rồi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nằm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nghỉ</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Xong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ông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dọn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dẹp</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dưới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đất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đôi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mắt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ông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đỏ</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hoe.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indent="457200">
              <a:spcAft>
                <a:spcPts val="800"/>
              </a:spcAft>
            </a:pP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tuần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nhà</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Anh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sắt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Anh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lấy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lẫm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nguồn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gốc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sắt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cha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Anh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ấp</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úng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sành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hôm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trước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cha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lò</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nung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thêm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sắt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nữa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rồi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đúc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trở</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sắt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819616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541AEC7-192F-762E-F87B-0A2028E171C3}"/>
              </a:ext>
            </a:extLst>
          </p:cNvPr>
          <p:cNvSpPr txBox="1"/>
          <p:nvPr/>
        </p:nvSpPr>
        <p:spPr>
          <a:xfrm>
            <a:off x="0" y="0"/>
            <a:ext cx="12012706" cy="6472606"/>
          </a:xfrm>
          <a:prstGeom prst="rect">
            <a:avLst/>
          </a:prstGeom>
          <a:noFill/>
        </p:spPr>
        <p:txBody>
          <a:bodyPr wrap="square">
            <a:spAutoFit/>
          </a:bodyPr>
          <a:lstStyle/>
          <a:p>
            <a:pPr>
              <a:lnSpc>
                <a:spcPct val="120000"/>
              </a:lnSpc>
              <a:spcAft>
                <a:spcPts val="800"/>
              </a:spcAft>
            </a:pPr>
            <a:r>
              <a:rPr lang="en-US"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đạt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Aft>
                <a:spcPts val="800"/>
              </a:spcAft>
            </a:pPr>
            <a:r>
              <a:rPr lang="en-US"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Nam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tương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ứng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“Anh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sắt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Aft>
                <a:spcPts val="800"/>
              </a:spcAft>
            </a:pPr>
            <a:r>
              <a:rPr lang="en-US"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nguồn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gốc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sắt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Aft>
                <a:spcPts val="800"/>
              </a:spcAft>
            </a:pP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Ưm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…ý cha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Anh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ấp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úng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Aft>
                <a:spcPts val="800"/>
              </a:spcAft>
            </a:pP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hội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thoại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vi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phạm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châm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hội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thoại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Aft>
                <a:spcPts val="800"/>
              </a:spcAft>
            </a:pPr>
            <a:r>
              <a:rPr lang="en-US"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rút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sành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hôm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trước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cha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lò</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nung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thêm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sắt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nữa</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rồi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đúc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trở</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sắt</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53848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E04D51C-6DE2-B015-9645-1F60064B7828}"/>
              </a:ext>
            </a:extLst>
          </p:cNvPr>
          <p:cNvGraphicFramePr>
            <a:graphicFrameLocks noGrp="1"/>
          </p:cNvGraphicFramePr>
          <p:nvPr>
            <p:ph idx="1"/>
            <p:extLst>
              <p:ext uri="{D42A27DB-BD31-4B8C-83A1-F6EECF244321}">
                <p14:modId xmlns:p14="http://schemas.microsoft.com/office/powerpoint/2010/main" val="2952869924"/>
              </p:ext>
            </p:extLst>
          </p:nvPr>
        </p:nvGraphicFramePr>
        <p:xfrm>
          <a:off x="0" y="0"/>
          <a:ext cx="12192000" cy="5895069"/>
        </p:xfrm>
        <a:graphic>
          <a:graphicData uri="http://schemas.openxmlformats.org/drawingml/2006/table">
            <a:tbl>
              <a:tblPr firstRow="1" firstCol="1" bandRow="1">
                <a:tableStyleId>{5C22544A-7EE6-4342-B048-85BDC9FD1C3A}</a:tableStyleId>
              </a:tblPr>
              <a:tblGrid>
                <a:gridCol w="1165412">
                  <a:extLst>
                    <a:ext uri="{9D8B030D-6E8A-4147-A177-3AD203B41FA5}">
                      <a16:colId xmlns:a16="http://schemas.microsoft.com/office/drawing/2014/main" val="3931320489"/>
                    </a:ext>
                  </a:extLst>
                </a:gridCol>
                <a:gridCol w="11026588">
                  <a:extLst>
                    <a:ext uri="{9D8B030D-6E8A-4147-A177-3AD203B41FA5}">
                      <a16:colId xmlns:a16="http://schemas.microsoft.com/office/drawing/2014/main" val="2300548172"/>
                    </a:ext>
                  </a:extLst>
                </a:gridCol>
              </a:tblGrid>
              <a:tr h="255793">
                <a:tc rowSpan="2">
                  <a:txBody>
                    <a:bodyPr/>
                    <a:lstStyle/>
                    <a:p>
                      <a:pPr algn="ctr">
                        <a:lnSpc>
                          <a:spcPct val="120000"/>
                        </a:lnSpc>
                        <a:spcAft>
                          <a:spcPts val="800"/>
                        </a:spcAft>
                      </a:pPr>
                      <a:r>
                        <a:rPr lang="en-US" sz="2000">
                          <a:effectLst/>
                          <a:latin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35522" marR="35522" marT="0" marB="0" anchor="ctr"/>
                </a:tc>
                <a:tc>
                  <a:txBody>
                    <a:bodyPr/>
                    <a:lstStyle/>
                    <a:p>
                      <a:pPr>
                        <a:lnSpc>
                          <a:spcPct val="120000"/>
                        </a:lnSpc>
                        <a:spcAft>
                          <a:spcPts val="800"/>
                        </a:spcAft>
                      </a:pPr>
                      <a:r>
                        <a:rPr lang="en-US" sz="2000">
                          <a:effectLst/>
                          <a:latin typeface="Times New Roman" panose="02020603050405020304" pitchFamily="18" charset="0"/>
                          <a:cs typeface="Times New Roman" panose="02020603050405020304" pitchFamily="18" charset="0"/>
                        </a:rPr>
                        <a:t>Xác định phương thức biểu đạt chính của đoạn trích trên.</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35522" marR="35522" marT="0" marB="0"/>
                </a:tc>
                <a:extLst>
                  <a:ext uri="{0D108BD9-81ED-4DB2-BD59-A6C34878D82A}">
                    <a16:rowId xmlns:a16="http://schemas.microsoft.com/office/drawing/2014/main" val="1782832489"/>
                  </a:ext>
                </a:extLst>
              </a:tr>
              <a:tr h="123177">
                <a:tc vMerge="1">
                  <a:txBody>
                    <a:bodyPr/>
                    <a:lstStyle/>
                    <a:p>
                      <a:endParaRPr lang="en-US"/>
                    </a:p>
                  </a:txBody>
                  <a:tcPr/>
                </a:tc>
                <a:tc>
                  <a:txBody>
                    <a:bodyPr/>
                    <a:lstStyle/>
                    <a:p>
                      <a:pPr>
                        <a:lnSpc>
                          <a:spcPct val="120000"/>
                        </a:lnSpc>
                        <a:spcAft>
                          <a:spcPts val="800"/>
                        </a:spcAft>
                      </a:pPr>
                      <a:r>
                        <a:rPr lang="en-US" sz="2000">
                          <a:effectLst/>
                          <a:latin typeface="Times New Roman" panose="02020603050405020304" pitchFamily="18" charset="0"/>
                          <a:cs typeface="Times New Roman" panose="02020603050405020304" pitchFamily="18" charset="0"/>
                        </a:rPr>
                        <a:t>- Phương thức biểu đạt chính: Tự sự</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35522" marR="35522" marT="0" marB="0"/>
                </a:tc>
                <a:extLst>
                  <a:ext uri="{0D108BD9-81ED-4DB2-BD59-A6C34878D82A}">
                    <a16:rowId xmlns:a16="http://schemas.microsoft.com/office/drawing/2014/main" val="2997365285"/>
                  </a:ext>
                </a:extLst>
              </a:tr>
              <a:tr h="388409">
                <a:tc rowSpan="2">
                  <a:txBody>
                    <a:bodyPr/>
                    <a:lstStyle/>
                    <a:p>
                      <a:pPr algn="ctr">
                        <a:lnSpc>
                          <a:spcPct val="120000"/>
                        </a:lnSpc>
                        <a:spcAft>
                          <a:spcPts val="800"/>
                        </a:spcAft>
                      </a:pPr>
                      <a:r>
                        <a:rPr lang="en-US" sz="2000">
                          <a:effectLst/>
                          <a:latin typeface="Times New Roman" panose="02020603050405020304" pitchFamily="18" charset="0"/>
                          <a:cs typeface="Times New Roman" panose="02020603050405020304" pitchFamily="18" charset="0"/>
                        </a:rPr>
                        <a:t>2</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35522" marR="35522" marT="0" marB="0" anchor="ctr"/>
                </a:tc>
                <a:tc>
                  <a:txBody>
                    <a:bodyPr/>
                    <a:lstStyle/>
                    <a:p>
                      <a:pPr>
                        <a:lnSpc>
                          <a:spcPct val="120000"/>
                        </a:lnSpc>
                        <a:spcAft>
                          <a:spcPts val="800"/>
                        </a:spcAft>
                      </a:pPr>
                      <a:r>
                        <a:rPr lang="en-US" sz="2000">
                          <a:effectLst/>
                          <a:latin typeface="Times New Roman" panose="02020603050405020304" pitchFamily="18" charset="0"/>
                          <a:cs typeface="Times New Roman" panose="02020603050405020304" pitchFamily="18" charset="0"/>
                        </a:rPr>
                        <a:t>Tìm phương ngữ Nam tương ứng với từ “bát” trong câu văn “Anh thấy trên bàn mình có một chiếc bát sắt”</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35522" marR="35522" marT="0" marB="0"/>
                </a:tc>
                <a:extLst>
                  <a:ext uri="{0D108BD9-81ED-4DB2-BD59-A6C34878D82A}">
                    <a16:rowId xmlns:a16="http://schemas.microsoft.com/office/drawing/2014/main" val="1952444807"/>
                  </a:ext>
                </a:extLst>
              </a:tr>
              <a:tr h="255793">
                <a:tc vMerge="1">
                  <a:txBody>
                    <a:bodyPr/>
                    <a:lstStyle/>
                    <a:p>
                      <a:endParaRPr lang="en-US"/>
                    </a:p>
                  </a:txBody>
                  <a:tcPr/>
                </a:tc>
                <a:tc>
                  <a:txBody>
                    <a:bodyPr/>
                    <a:lstStyle/>
                    <a:p>
                      <a:pPr>
                        <a:lnSpc>
                          <a:spcPct val="120000"/>
                        </a:lnSpc>
                        <a:spcAft>
                          <a:spcPts val="800"/>
                        </a:spcAft>
                      </a:pPr>
                      <a:r>
                        <a:rPr lang="en-US" sz="2000">
                          <a:effectLst/>
                          <a:latin typeface="Times New Roman" panose="02020603050405020304" pitchFamily="18" charset="0"/>
                          <a:cs typeface="Times New Roman" panose="02020603050405020304" pitchFamily="18" charset="0"/>
                        </a:rPr>
                        <a:t>- Phương ngữ Nam ứng với từ “bát” là từ “chén”.</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35522" marR="35522" marT="0" marB="0"/>
                </a:tc>
                <a:extLst>
                  <a:ext uri="{0D108BD9-81ED-4DB2-BD59-A6C34878D82A}">
                    <a16:rowId xmlns:a16="http://schemas.microsoft.com/office/drawing/2014/main" val="3160863732"/>
                  </a:ext>
                </a:extLst>
              </a:tr>
              <a:tr h="891508">
                <a:tc rowSpan="2">
                  <a:txBody>
                    <a:bodyPr/>
                    <a:lstStyle/>
                    <a:p>
                      <a:pPr algn="ctr">
                        <a:lnSpc>
                          <a:spcPct val="120000"/>
                        </a:lnSpc>
                        <a:spcAft>
                          <a:spcPts val="800"/>
                        </a:spcAft>
                      </a:pPr>
                      <a:r>
                        <a:rPr lang="en-US" sz="2000" dirty="0">
                          <a:effectLst/>
                          <a:latin typeface="Times New Roman" panose="02020603050405020304" pitchFamily="18" charset="0"/>
                          <a:cs typeface="Times New Roman" panose="02020603050405020304" pitchFamily="18" charset="0"/>
                        </a:rPr>
                        <a:t>3</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522" marR="35522" marT="0" marB="0" anchor="ctr"/>
                </a:tc>
                <a:tc>
                  <a:txBody>
                    <a:bodyPr/>
                    <a:lstStyle/>
                    <a:p>
                      <a:pPr>
                        <a:lnSpc>
                          <a:spcPct val="120000"/>
                        </a:lnSpc>
                        <a:spcAft>
                          <a:spcPts val="800"/>
                        </a:spcAft>
                      </a:pPr>
                      <a:r>
                        <a:rPr lang="en-US" sz="2000">
                          <a:effectLst/>
                          <a:latin typeface="Times New Roman" panose="02020603050405020304" pitchFamily="18" charset="0"/>
                          <a:cs typeface="Times New Roman" panose="02020603050405020304" pitchFamily="18" charset="0"/>
                        </a:rPr>
                        <a:t>“Con có biết nguồn gốc chiếc bát sắt này không, con trai?</a:t>
                      </a:r>
                    </a:p>
                    <a:p>
                      <a:pPr>
                        <a:lnSpc>
                          <a:spcPct val="120000"/>
                        </a:lnSpc>
                        <a:spcAft>
                          <a:spcPts val="800"/>
                        </a:spcAft>
                      </a:pPr>
                      <a:r>
                        <a:rPr lang="en-US" sz="2000">
                          <a:effectLst/>
                          <a:latin typeface="Times New Roman" panose="02020603050405020304" pitchFamily="18" charset="0"/>
                          <a:cs typeface="Times New Roman" panose="02020603050405020304" pitchFamily="18" charset="0"/>
                        </a:rPr>
                        <a:t>- Ưm…ý cha là? – Anh ấp úng nói.”</a:t>
                      </a:r>
                    </a:p>
                    <a:p>
                      <a:pPr>
                        <a:lnSpc>
                          <a:spcPct val="120000"/>
                        </a:lnSpc>
                        <a:spcAft>
                          <a:spcPts val="800"/>
                        </a:spcAft>
                      </a:pPr>
                      <a:r>
                        <a:rPr lang="en-US" sz="2000">
                          <a:effectLst/>
                          <a:latin typeface="Times New Roman" panose="02020603050405020304" pitchFamily="18" charset="0"/>
                          <a:cs typeface="Times New Roman" panose="02020603050405020304" pitchFamily="18" charset="0"/>
                        </a:rPr>
                        <a:t>Trong đoạn hội thoại trên, người con đã vi phạm phương châm hội thoại nào? Vì sao?</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35522" marR="35522" marT="0" marB="0"/>
                </a:tc>
                <a:extLst>
                  <a:ext uri="{0D108BD9-81ED-4DB2-BD59-A6C34878D82A}">
                    <a16:rowId xmlns:a16="http://schemas.microsoft.com/office/drawing/2014/main" val="3325882591"/>
                  </a:ext>
                </a:extLst>
              </a:tr>
              <a:tr h="573651">
                <a:tc vMerge="1">
                  <a:txBody>
                    <a:bodyPr/>
                    <a:lstStyle/>
                    <a:p>
                      <a:endParaRPr lang="en-US"/>
                    </a:p>
                  </a:txBody>
                  <a:tcPr/>
                </a:tc>
                <a:tc>
                  <a:txBody>
                    <a:bodyPr/>
                    <a:lstStyle/>
                    <a:p>
                      <a:pPr>
                        <a:lnSpc>
                          <a:spcPct val="120000"/>
                        </a:lnSpc>
                        <a:spcAft>
                          <a:spcPts val="800"/>
                        </a:spcAft>
                      </a:pPr>
                      <a:r>
                        <a:rPr lang="en-US" sz="2000">
                          <a:effectLst/>
                          <a:latin typeface="Times New Roman" panose="02020603050405020304" pitchFamily="18" charset="0"/>
                          <a:cs typeface="Times New Roman" panose="02020603050405020304" pitchFamily="18" charset="0"/>
                        </a:rPr>
                        <a:t>- Cậu con trai vi phạm phương châm cách thức.</a:t>
                      </a:r>
                    </a:p>
                    <a:p>
                      <a:pPr>
                        <a:lnSpc>
                          <a:spcPct val="120000"/>
                        </a:lnSpc>
                        <a:spcAft>
                          <a:spcPts val="800"/>
                        </a:spcAft>
                      </a:pPr>
                      <a:r>
                        <a:rPr lang="en-US" sz="2000">
                          <a:effectLst/>
                          <a:latin typeface="Times New Roman" panose="02020603050405020304" pitchFamily="18" charset="0"/>
                          <a:cs typeface="Times New Roman" panose="02020603050405020304" pitchFamily="18" charset="0"/>
                        </a:rPr>
                        <a:t>- Vì: cậu con trai nói ngập ngừng, ấp úng.</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35522" marR="35522" marT="0" marB="0"/>
                </a:tc>
                <a:extLst>
                  <a:ext uri="{0D108BD9-81ED-4DB2-BD59-A6C34878D82A}">
                    <a16:rowId xmlns:a16="http://schemas.microsoft.com/office/drawing/2014/main" val="1382131833"/>
                  </a:ext>
                </a:extLst>
              </a:tr>
              <a:tr h="653641">
                <a:tc rowSpan="2">
                  <a:txBody>
                    <a:bodyPr/>
                    <a:lstStyle/>
                    <a:p>
                      <a:pPr algn="ctr">
                        <a:lnSpc>
                          <a:spcPct val="120000"/>
                        </a:lnSpc>
                        <a:spcAft>
                          <a:spcPts val="800"/>
                        </a:spcAft>
                      </a:pPr>
                      <a:r>
                        <a:rPr lang="en-US" sz="2000">
                          <a:effectLst/>
                          <a:latin typeface="Times New Roman" panose="02020603050405020304" pitchFamily="18" charset="0"/>
                          <a:cs typeface="Times New Roman" panose="02020603050405020304" pitchFamily="18" charset="0"/>
                        </a:rPr>
                        <a:t>4</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35522" marR="35522" marT="0" marB="0" anchor="ctr"/>
                </a:tc>
                <a:tc>
                  <a:txBody>
                    <a:bodyPr/>
                    <a:lstStyle/>
                    <a:p>
                      <a:pPr>
                        <a:lnSpc>
                          <a:spcPct val="120000"/>
                        </a:lnSpc>
                        <a:spcAft>
                          <a:spcPts val="800"/>
                        </a:spcAft>
                      </a:pPr>
                      <a:r>
                        <a:rPr lang="en-US" sz="2000">
                          <a:effectLst/>
                          <a:latin typeface="Times New Roman" panose="02020603050405020304" pitchFamily="18" charset="0"/>
                          <a:cs typeface="Times New Roman" panose="02020603050405020304" pitchFamily="18" charset="0"/>
                        </a:rPr>
                        <a:t>Em rút ra được bài học gì từ câu nói: “Chính là chiếc bát sành hôm trước, cha cho nó vào lò nung, cho thêm sắt nữa, rồi đúc, thế là nó trở thành chiếc bát sắt này đó con”?</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35522" marR="35522" marT="0" marB="0"/>
                </a:tc>
                <a:extLst>
                  <a:ext uri="{0D108BD9-81ED-4DB2-BD59-A6C34878D82A}">
                    <a16:rowId xmlns:a16="http://schemas.microsoft.com/office/drawing/2014/main" val="4032098051"/>
                  </a:ext>
                </a:extLst>
              </a:tr>
              <a:tr h="1209366">
                <a:tc vMerge="1">
                  <a:txBody>
                    <a:bodyPr/>
                    <a:lstStyle/>
                    <a:p>
                      <a:endParaRPr lang="en-US"/>
                    </a:p>
                  </a:txBody>
                  <a:tcPr/>
                </a:tc>
                <a:tc>
                  <a:txBody>
                    <a:bodyPr/>
                    <a:lstStyle/>
                    <a:p>
                      <a:pPr>
                        <a:lnSpc>
                          <a:spcPct val="120000"/>
                        </a:lnSpc>
                        <a:spcAft>
                          <a:spcPts val="800"/>
                        </a:spcAft>
                      </a:pPr>
                      <a:r>
                        <a:rPr lang="en-US" sz="2000" dirty="0" err="1">
                          <a:effectLst/>
                          <a:latin typeface="Times New Roman" panose="02020603050405020304" pitchFamily="18" charset="0"/>
                          <a:cs typeface="Times New Roman" panose="02020603050405020304" pitchFamily="18" charset="0"/>
                        </a:rPr>
                        <a:t>Gợi</a:t>
                      </a:r>
                      <a:r>
                        <a:rPr lang="en-US" sz="2000" dirty="0">
                          <a:effectLst/>
                          <a:latin typeface="Times New Roman" panose="02020603050405020304" pitchFamily="18" charset="0"/>
                          <a:cs typeface="Times New Roman" panose="02020603050405020304" pitchFamily="18" charset="0"/>
                        </a:rPr>
                        <a:t> ý </a:t>
                      </a:r>
                      <a:r>
                        <a:rPr lang="en-US" sz="2000" dirty="0" err="1">
                          <a:effectLst/>
                          <a:latin typeface="Times New Roman" panose="02020603050405020304" pitchFamily="18" charset="0"/>
                          <a:cs typeface="Times New Roman" panose="02020603050405020304" pitchFamily="18" charset="0"/>
                        </a:rPr>
                        <a:t>bài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học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rút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ra</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từ</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câu</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nói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của</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người</a:t>
                      </a:r>
                      <a:r>
                        <a:rPr lang="en-US" sz="2000" dirty="0">
                          <a:effectLst/>
                          <a:latin typeface="Times New Roman" panose="02020603050405020304" pitchFamily="18" charset="0"/>
                          <a:cs typeface="Times New Roman" panose="02020603050405020304" pitchFamily="18" charset="0"/>
                        </a:rPr>
                        <a:t> cha:</a:t>
                      </a:r>
                    </a:p>
                    <a:p>
                      <a:pPr>
                        <a:lnSpc>
                          <a:spcPct val="120000"/>
                        </a:lnSpc>
                        <a:spcAft>
                          <a:spcPts val="800"/>
                        </a:spcAft>
                      </a:pP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Sống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phải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luôn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có</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khát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vọng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không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ngừng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vươn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lên</a:t>
                      </a:r>
                      <a:r>
                        <a:rPr lang="en-US" sz="2000" dirty="0">
                          <a:effectLst/>
                          <a:latin typeface="Times New Roman" panose="02020603050405020304" pitchFamily="18" charset="0"/>
                          <a:cs typeface="Times New Roman" panose="02020603050405020304" pitchFamily="18" charset="0"/>
                        </a:rPr>
                        <a:t>.               </a:t>
                      </a:r>
                    </a:p>
                    <a:p>
                      <a:pPr>
                        <a:lnSpc>
                          <a:spcPct val="120000"/>
                        </a:lnSpc>
                        <a:spcAft>
                          <a:spcPts val="800"/>
                        </a:spcAft>
                      </a:pP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Phải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sống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có</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bản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lĩnh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nghị</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lực</a:t>
                      </a:r>
                      <a:r>
                        <a:rPr lang="en-US" sz="2000" dirty="0">
                          <a:effectLst/>
                          <a:latin typeface="Times New Roman" panose="02020603050405020304" pitchFamily="18" charset="0"/>
                          <a:cs typeface="Times New Roman" panose="02020603050405020304" pitchFamily="18" charset="0"/>
                        </a:rPr>
                        <a:t>, ý </a:t>
                      </a:r>
                      <a:r>
                        <a:rPr lang="en-US" sz="2000" dirty="0" err="1">
                          <a:effectLst/>
                          <a:latin typeface="Times New Roman" panose="02020603050405020304" pitchFamily="18" charset="0"/>
                          <a:cs typeface="Times New Roman" panose="02020603050405020304" pitchFamily="18" charset="0"/>
                        </a:rPr>
                        <a:t>chí</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kiến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cường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để</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không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gục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ngã</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trước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khó</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khăn</a:t>
                      </a:r>
                      <a:r>
                        <a:rPr lang="en-US" sz="2000" dirty="0">
                          <a:effectLst/>
                          <a:latin typeface="Times New Roman" panose="02020603050405020304" pitchFamily="18" charset="0"/>
                          <a:cs typeface="Times New Roman" panose="02020603050405020304" pitchFamily="18" charset="0"/>
                        </a:rPr>
                        <a:t>.</a:t>
                      </a:r>
                    </a:p>
                    <a:p>
                      <a:pPr>
                        <a:lnSpc>
                          <a:spcPct val="120000"/>
                        </a:lnSpc>
                        <a:spcAft>
                          <a:spcPts val="800"/>
                        </a:spcAft>
                      </a:pPr>
                      <a:r>
                        <a:rPr lang="en-US" sz="2000" dirty="0">
                          <a:effectLst/>
                          <a:latin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522" marR="35522" marT="0" marB="0"/>
                </a:tc>
                <a:extLst>
                  <a:ext uri="{0D108BD9-81ED-4DB2-BD59-A6C34878D82A}">
                    <a16:rowId xmlns:a16="http://schemas.microsoft.com/office/drawing/2014/main" val="164566902"/>
                  </a:ext>
                </a:extLst>
              </a:tr>
            </a:tbl>
          </a:graphicData>
        </a:graphic>
      </p:graphicFrame>
    </p:spTree>
    <p:extLst>
      <p:ext uri="{BB962C8B-B14F-4D97-AF65-F5344CB8AC3E}">
        <p14:creationId xmlns:p14="http://schemas.microsoft.com/office/powerpoint/2010/main" val="395914858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5C3B328-2BAD-1D68-3AB2-D9D255DE6E0A}"/>
              </a:ext>
            </a:extLst>
          </p:cNvPr>
          <p:cNvSpPr txBox="1"/>
          <p:nvPr/>
        </p:nvSpPr>
        <p:spPr>
          <a:xfrm>
            <a:off x="49306" y="0"/>
            <a:ext cx="12093388" cy="7459799"/>
          </a:xfrm>
          <a:prstGeom prst="rect">
            <a:avLst/>
          </a:prstGeom>
          <a:noFill/>
        </p:spPr>
        <p:txBody>
          <a:bodyPr wrap="square">
            <a:spAutoFit/>
          </a:bodyPr>
          <a:lstStyle/>
          <a:p>
            <a:pPr>
              <a:lnSpc>
                <a:spcPct val="120000"/>
              </a:lnSpc>
              <a:spcAft>
                <a:spcPts val="800"/>
              </a:spcAft>
            </a:pPr>
            <a:r>
              <a:rPr lang="en-US"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ĐỀ SỐ 48:</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trả</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Aft>
                <a:spcPts val="800"/>
              </a:spcAft>
            </a:pP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cơn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mưa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cực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bực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trùm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áo</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mưa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cây</a:t>
            </a:r>
            <a:r>
              <a:rPr lang="en-US" sz="24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cối</a:t>
            </a:r>
            <a:r>
              <a:rPr lang="en-US" sz="24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xanh</a:t>
            </a:r>
            <a:r>
              <a:rPr lang="en-US" sz="24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tươi</a:t>
            </a:r>
            <a:r>
              <a:rPr lang="en-US" sz="24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khí</a:t>
            </a:r>
            <a:r>
              <a:rPr lang="en-US" sz="24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4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lành</a:t>
            </a:r>
            <a:r>
              <a:rPr lang="en-US" sz="24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đổi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tượng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xảy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tốt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nhất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nhìn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ánh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mắt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cực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thiện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ác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thắng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Cứ</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cố</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nguyên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khắc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phục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Sau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lũ</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lụt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phù</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mỡ</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sâu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bọ</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quét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sạch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dư</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lượng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hóa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đất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đai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rửa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sạch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Lỗi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lầm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giữ</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lòng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tức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giận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thôi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bỏ</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thoải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mái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rất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nếu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100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xem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bộ</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phim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100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hãy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ít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nhất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2/3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rơi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bi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kịch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chán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chường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đau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khổ</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chia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lìa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mất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mát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Aft>
                <a:spcPts val="800"/>
              </a:spcAft>
            </a:pP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Hán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nguy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bao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gồm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nguy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duy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cực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nguy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(problem)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(opportunity).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cực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gương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mặt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sáng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bừng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nụ</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thường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trực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môi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cháy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hết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hết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dù</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sập</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20000"/>
              </a:lnSpc>
              <a:spcAft>
                <a:spcPts val="800"/>
              </a:spcAft>
            </a:pP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duy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cực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Theo Tony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Buổi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sáng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đường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băng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NXB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Trẻ</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2016)</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7077883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5C3B328-2BAD-1D68-3AB2-D9D255DE6E0A}"/>
              </a:ext>
            </a:extLst>
          </p:cNvPr>
          <p:cNvSpPr txBox="1"/>
          <p:nvPr/>
        </p:nvSpPr>
        <p:spPr>
          <a:xfrm>
            <a:off x="49306" y="0"/>
            <a:ext cx="12093388" cy="4555414"/>
          </a:xfrm>
          <a:prstGeom prst="rect">
            <a:avLst/>
          </a:prstGeom>
          <a:noFill/>
        </p:spPr>
        <p:txBody>
          <a:bodyPr wrap="square">
            <a:spAutoFit/>
          </a:bodyPr>
          <a:lstStyle/>
          <a:p>
            <a:pPr>
              <a:lnSpc>
                <a:spcPct val="120000"/>
              </a:lnSpc>
              <a:spcAft>
                <a:spcPts val="800"/>
              </a:spcAft>
            </a:pP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20000"/>
              </a:lnSpc>
              <a:spcAft>
                <a:spcPts val="800"/>
              </a:spcAft>
            </a:pP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02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thái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cực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20000"/>
              </a:lnSpc>
              <a:spcAft>
                <a:spcPts val="800"/>
              </a:spcAft>
            </a:pP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cụm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đậm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thuộc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lĩnh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vực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khoa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20000"/>
              </a:lnSpc>
              <a:spcAft>
                <a:spcPts val="800"/>
              </a:spcAft>
            </a:pP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4: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đậm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gốc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hay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chuyển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Nếu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chuyển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chuyển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20000"/>
              </a:lnSpc>
              <a:spcAft>
                <a:spcPts val="800"/>
              </a:spcAft>
            </a:pP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5: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Hãy</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trị</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biện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20000"/>
              </a:lnSpc>
              <a:spcAft>
                <a:spcPts val="800"/>
              </a:spcAft>
            </a:pP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6: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hãy</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xét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duy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cực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nguy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(problem)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(opportunity)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25754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D95F2-2BBF-7E6B-DE63-A20FC6AD30BE}"/>
              </a:ext>
            </a:extLst>
          </p:cNvPr>
          <p:cNvSpPr>
            <a:spLocks noGrp="1"/>
          </p:cNvSpPr>
          <p:nvPr>
            <p:ph type="title"/>
          </p:nvPr>
        </p:nvSpPr>
        <p:spPr>
          <a:xfrm>
            <a:off x="92723" y="76200"/>
            <a:ext cx="12223102" cy="5949336"/>
          </a:xfrm>
        </p:spPr>
        <p:txBody>
          <a:bodyPr>
            <a:noAutofit/>
          </a:bodyPr>
          <a:lstStyle/>
          <a:p>
            <a:br>
              <a:rPr lang="vi-VN" sz="2700" dirty="0"/>
            </a:br>
            <a:r>
              <a:rPr lang="vi-VN" sz="2700" b="1" dirty="0"/>
              <a:t>II. LÀM VĂN (7.0 điểm):</a:t>
            </a:r>
            <a:br>
              <a:rPr lang="vi-VN" sz="2700" dirty="0"/>
            </a:br>
            <a:r>
              <a:rPr lang="vi-VN" sz="2700" b="1" dirty="0">
                <a:solidFill>
                  <a:srgbClr val="FF0000"/>
                </a:solidFill>
              </a:rPr>
              <a:t>Câu 1 (2,0 điểm). </a:t>
            </a:r>
            <a:r>
              <a:rPr lang="vi-VN" sz="2700" dirty="0">
                <a:solidFill>
                  <a:srgbClr val="FF0000"/>
                </a:solidFill>
              </a:rPr>
              <a:t>Em hãy viết một đoạn văn nghị luận (khoảng 200 chữ) trình bày suy nghĩ của em về hậu quả của việc thiếu trung thực trong cuộc sống.</a:t>
            </a:r>
            <a:br>
              <a:rPr lang="vi-VN" sz="2700" dirty="0">
                <a:solidFill>
                  <a:srgbClr val="FF0000"/>
                </a:solidFill>
              </a:rPr>
            </a:br>
            <a:r>
              <a:rPr lang="vi-VN" sz="2700" dirty="0"/>
              <a:t>Câu 2 (5,0 điểm). Trình bày cảm nhận của em về đoạn thơ sau:</a:t>
            </a:r>
            <a:br>
              <a:rPr lang="vi-VN" sz="2700" dirty="0"/>
            </a:br>
            <a:r>
              <a:rPr lang="vi-VN" sz="2700" dirty="0"/>
              <a:t>“Con ở miền Nam ra thăm lăng Bác </a:t>
            </a:r>
            <a:br>
              <a:rPr lang="vi-VN" sz="2700" dirty="0"/>
            </a:br>
            <a:r>
              <a:rPr lang="vi-VN" sz="2700" dirty="0"/>
              <a:t>Đã thấy trong sương hàng tre bát ngát </a:t>
            </a:r>
            <a:br>
              <a:rPr lang="vi-VN" sz="2700" dirty="0"/>
            </a:br>
            <a:r>
              <a:rPr lang="vi-VN" sz="2700" dirty="0"/>
              <a:t>Ôi! Hàng tre xanh xanh Việt Nam</a:t>
            </a:r>
            <a:br>
              <a:rPr lang="vi-VN" sz="2700" dirty="0"/>
            </a:br>
            <a:r>
              <a:rPr lang="vi-VN" sz="2700" dirty="0"/>
              <a:t>Bão táp mưa sa đứng thẳng hàng.</a:t>
            </a:r>
            <a:br>
              <a:rPr lang="vi-VN" sz="2700" dirty="0"/>
            </a:br>
            <a:br>
              <a:rPr lang="vi-VN" sz="2700" dirty="0"/>
            </a:br>
            <a:r>
              <a:rPr lang="vi-VN" sz="2700" dirty="0"/>
              <a:t>Ngày ngày mặt trời đi qua trên lăng </a:t>
            </a:r>
            <a:br>
              <a:rPr lang="vi-VN" sz="2700" dirty="0"/>
            </a:br>
            <a:r>
              <a:rPr lang="vi-VN" sz="2700" dirty="0"/>
              <a:t>Thấy một mặt trời trong lăng rất đỏ.</a:t>
            </a:r>
            <a:br>
              <a:rPr lang="vi-VN" sz="2700" dirty="0"/>
            </a:br>
            <a:r>
              <a:rPr lang="vi-VN" sz="2700" dirty="0"/>
              <a:t>Ngày ngày dòng người đi trong thương nhớ</a:t>
            </a:r>
            <a:br>
              <a:rPr lang="vi-VN" sz="2700" dirty="0"/>
            </a:br>
            <a:r>
              <a:rPr lang="vi-VN" sz="2700" dirty="0"/>
              <a:t>Kết tràng hoa dâng bảy mươi chín mùa xuân…”</a:t>
            </a:r>
            <a:br>
              <a:rPr lang="vi-VN" sz="2700" dirty="0"/>
            </a:br>
            <a:br>
              <a:rPr lang="vi-VN" sz="2700" dirty="0"/>
            </a:br>
            <a:r>
              <a:rPr lang="vi-VN" sz="2700" dirty="0"/>
              <a:t>(</a:t>
            </a:r>
            <a:r>
              <a:rPr lang="vi-VN" sz="2700" i="1" dirty="0"/>
              <a:t>Viếng lăng Bác, Viễn Phương, Ngữ Văn 9, Tập hai, NXB Giáo dục Việt Nam, 2019</a:t>
            </a:r>
            <a:r>
              <a:rPr lang="vi-VN" sz="2700" dirty="0"/>
              <a:t>)</a:t>
            </a:r>
          </a:p>
        </p:txBody>
      </p:sp>
    </p:spTree>
    <p:extLst>
      <p:ext uri="{BB962C8B-B14F-4D97-AF65-F5344CB8AC3E}">
        <p14:creationId xmlns:p14="http://schemas.microsoft.com/office/powerpoint/2010/main" val="10924120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0CDD076-794B-0C54-E8FA-5D9DD67D216E}"/>
              </a:ext>
            </a:extLst>
          </p:cNvPr>
          <p:cNvGraphicFramePr>
            <a:graphicFrameLocks noGrp="1"/>
          </p:cNvGraphicFramePr>
          <p:nvPr>
            <p:ph idx="1"/>
            <p:extLst>
              <p:ext uri="{D42A27DB-BD31-4B8C-83A1-F6EECF244321}">
                <p14:modId xmlns:p14="http://schemas.microsoft.com/office/powerpoint/2010/main" val="2407876602"/>
              </p:ext>
            </p:extLst>
          </p:nvPr>
        </p:nvGraphicFramePr>
        <p:xfrm>
          <a:off x="0" y="0"/>
          <a:ext cx="12192000" cy="8902960"/>
        </p:xfrm>
        <a:graphic>
          <a:graphicData uri="http://schemas.openxmlformats.org/drawingml/2006/table">
            <a:tbl>
              <a:tblPr firstRow="1" firstCol="1" bandRow="1">
                <a:tableStyleId>{5C22544A-7EE6-4342-B048-85BDC9FD1C3A}</a:tableStyleId>
              </a:tblPr>
              <a:tblGrid>
                <a:gridCol w="1174376">
                  <a:extLst>
                    <a:ext uri="{9D8B030D-6E8A-4147-A177-3AD203B41FA5}">
                      <a16:colId xmlns:a16="http://schemas.microsoft.com/office/drawing/2014/main" val="1995813146"/>
                    </a:ext>
                  </a:extLst>
                </a:gridCol>
                <a:gridCol w="11017624">
                  <a:extLst>
                    <a:ext uri="{9D8B030D-6E8A-4147-A177-3AD203B41FA5}">
                      <a16:colId xmlns:a16="http://schemas.microsoft.com/office/drawing/2014/main" val="1150423965"/>
                    </a:ext>
                  </a:extLst>
                </a:gridCol>
              </a:tblGrid>
              <a:tr h="77530">
                <a:tc rowSpan="2">
                  <a:txBody>
                    <a:bodyPr/>
                    <a:lstStyle/>
                    <a:p>
                      <a:pPr algn="ctr">
                        <a:lnSpc>
                          <a:spcPct val="120000"/>
                        </a:lnSpc>
                        <a:spcAft>
                          <a:spcPts val="800"/>
                        </a:spcAft>
                      </a:pPr>
                      <a:r>
                        <a:rPr lang="en-US" sz="2000">
                          <a:effectLst/>
                          <a:latin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22358" marR="22358" marT="0" marB="0" anchor="ctr"/>
                </a:tc>
                <a:tc>
                  <a:txBody>
                    <a:bodyPr/>
                    <a:lstStyle/>
                    <a:p>
                      <a:pPr>
                        <a:lnSpc>
                          <a:spcPct val="120000"/>
                        </a:lnSpc>
                        <a:spcAft>
                          <a:spcPts val="800"/>
                        </a:spcAft>
                      </a:pPr>
                      <a:r>
                        <a:rPr lang="en-US" sz="2000">
                          <a:effectLst/>
                          <a:latin typeface="Times New Roman" panose="02020603050405020304" pitchFamily="18" charset="0"/>
                          <a:cs typeface="Times New Roman" panose="02020603050405020304" pitchFamily="18" charset="0"/>
                        </a:rPr>
                        <a:t>Nêu nội dung chính của văn bản trên.</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22358" marR="22358" marT="0" marB="0"/>
                </a:tc>
                <a:extLst>
                  <a:ext uri="{0D108BD9-81ED-4DB2-BD59-A6C34878D82A}">
                    <a16:rowId xmlns:a16="http://schemas.microsoft.com/office/drawing/2014/main" val="981297749"/>
                  </a:ext>
                </a:extLst>
              </a:tr>
              <a:tr h="161000">
                <a:tc vMerge="1">
                  <a:txBody>
                    <a:bodyPr/>
                    <a:lstStyle/>
                    <a:p>
                      <a:endParaRPr lang="en-US"/>
                    </a:p>
                  </a:txBody>
                  <a:tcPr/>
                </a:tc>
                <a:tc>
                  <a:txBody>
                    <a:bodyPr/>
                    <a:lstStyle/>
                    <a:p>
                      <a:pPr>
                        <a:lnSpc>
                          <a:spcPct val="120000"/>
                        </a:lnSpc>
                        <a:spcAft>
                          <a:spcPts val="800"/>
                        </a:spcAft>
                      </a:pPr>
                      <a:r>
                        <a:rPr lang="en-US" sz="2000">
                          <a:effectLst/>
                          <a:latin typeface="Times New Roman" panose="02020603050405020304" pitchFamily="18" charset="0"/>
                          <a:cs typeface="Times New Roman" panose="02020603050405020304" pitchFamily="18" charset="0"/>
                        </a:rPr>
                        <a:t>Nội dung chính: Tác dụng của việc nhìn nhận mọi thứ theo hướng tích cực.</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22358" marR="22358" marT="0" marB="0"/>
                </a:tc>
                <a:extLst>
                  <a:ext uri="{0D108BD9-81ED-4DB2-BD59-A6C34878D82A}">
                    <a16:rowId xmlns:a16="http://schemas.microsoft.com/office/drawing/2014/main" val="2209505703"/>
                  </a:ext>
                </a:extLst>
              </a:tr>
              <a:tr h="244471">
                <a:tc rowSpan="2">
                  <a:txBody>
                    <a:bodyPr/>
                    <a:lstStyle/>
                    <a:p>
                      <a:pPr algn="ctr">
                        <a:lnSpc>
                          <a:spcPct val="120000"/>
                        </a:lnSpc>
                        <a:spcAft>
                          <a:spcPts val="800"/>
                        </a:spcAft>
                      </a:pPr>
                      <a:r>
                        <a:rPr lang="en-US" sz="2000">
                          <a:effectLst/>
                          <a:latin typeface="Times New Roman" panose="02020603050405020304" pitchFamily="18" charset="0"/>
                          <a:cs typeface="Times New Roman" panose="02020603050405020304" pitchFamily="18" charset="0"/>
                        </a:rPr>
                        <a:t>2</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22358" marR="22358" marT="0" marB="0" anchor="ctr"/>
                </a:tc>
                <a:tc>
                  <a:txBody>
                    <a:bodyPr/>
                    <a:lstStyle/>
                    <a:p>
                      <a:pPr>
                        <a:lnSpc>
                          <a:spcPct val="120000"/>
                        </a:lnSpc>
                        <a:spcAft>
                          <a:spcPts val="800"/>
                        </a:spcAft>
                      </a:pPr>
                      <a:r>
                        <a:rPr lang="en-US" sz="2000">
                          <a:effectLst/>
                          <a:latin typeface="Times New Roman" panose="02020603050405020304" pitchFamily="18" charset="0"/>
                          <a:cs typeface="Times New Roman" panose="02020603050405020304" pitchFamily="18" charset="0"/>
                        </a:rPr>
                        <a:t>Tìm trong văn bản 02 biểu hiện của người có thái độ sống tích cực, lạc quan.</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22358" marR="22358" marT="0" marB="0"/>
                </a:tc>
                <a:extLst>
                  <a:ext uri="{0D108BD9-81ED-4DB2-BD59-A6C34878D82A}">
                    <a16:rowId xmlns:a16="http://schemas.microsoft.com/office/drawing/2014/main" val="3599583735"/>
                  </a:ext>
                </a:extLst>
              </a:tr>
              <a:tr h="310718">
                <a:tc vMerge="1">
                  <a:txBody>
                    <a:bodyPr/>
                    <a:lstStyle/>
                    <a:p>
                      <a:endParaRPr lang="en-US"/>
                    </a:p>
                  </a:txBody>
                  <a:tcPr/>
                </a:tc>
                <a:tc>
                  <a:txBody>
                    <a:bodyPr/>
                    <a:lstStyle/>
                    <a:p>
                      <a:pPr>
                        <a:lnSpc>
                          <a:spcPct val="120000"/>
                        </a:lnSpc>
                        <a:spcAft>
                          <a:spcPts val="800"/>
                        </a:spcAft>
                      </a:pPr>
                      <a:r>
                        <a:rPr lang="en-US" sz="2000">
                          <a:effectLst/>
                          <a:latin typeface="Times New Roman" panose="02020603050405020304" pitchFamily="18" charset="0"/>
                          <a:cs typeface="Times New Roman" panose="02020603050405020304" pitchFamily="18" charset="0"/>
                        </a:rPr>
                        <a:t>- Biểu hiện:</a:t>
                      </a:r>
                    </a:p>
                    <a:p>
                      <a:pPr>
                        <a:lnSpc>
                          <a:spcPct val="120000"/>
                        </a:lnSpc>
                        <a:spcAft>
                          <a:spcPts val="800"/>
                        </a:spcAft>
                      </a:pPr>
                      <a:r>
                        <a:rPr lang="en-US" sz="2000">
                          <a:effectLst/>
                          <a:latin typeface="Times New Roman" panose="02020603050405020304" pitchFamily="18" charset="0"/>
                          <a:cs typeface="Times New Roman" panose="02020603050405020304" pitchFamily="18" charset="0"/>
                        </a:rPr>
                        <a:t>+ nụ cười thường trực trên môi,</a:t>
                      </a:r>
                    </a:p>
                    <a:p>
                      <a:pPr>
                        <a:lnSpc>
                          <a:spcPct val="120000"/>
                        </a:lnSpc>
                        <a:spcAft>
                          <a:spcPts val="800"/>
                        </a:spcAft>
                      </a:pPr>
                      <a:r>
                        <a:rPr lang="en-US" sz="2000">
                          <a:effectLst/>
                          <a:latin typeface="Times New Roman" panose="02020603050405020304" pitchFamily="18" charset="0"/>
                          <a:cs typeface="Times New Roman" panose="02020603050405020304" pitchFamily="18" charset="0"/>
                        </a:rPr>
                        <a:t>+sống, học tập và làm việc hết mình</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22358" marR="22358" marT="0" marB="0"/>
                </a:tc>
                <a:extLst>
                  <a:ext uri="{0D108BD9-81ED-4DB2-BD59-A6C34878D82A}">
                    <a16:rowId xmlns:a16="http://schemas.microsoft.com/office/drawing/2014/main" val="4188232649"/>
                  </a:ext>
                </a:extLst>
              </a:tr>
              <a:tr h="244471">
                <a:tc rowSpan="2">
                  <a:txBody>
                    <a:bodyPr/>
                    <a:lstStyle/>
                    <a:p>
                      <a:pPr algn="ctr">
                        <a:lnSpc>
                          <a:spcPct val="120000"/>
                        </a:lnSpc>
                        <a:spcAft>
                          <a:spcPts val="800"/>
                        </a:spcAft>
                      </a:pPr>
                      <a:r>
                        <a:rPr lang="en-US" sz="2000">
                          <a:effectLst/>
                          <a:latin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22358" marR="22358" marT="0" marB="0" anchor="ctr"/>
                </a:tc>
                <a:tc>
                  <a:txBody>
                    <a:bodyPr/>
                    <a:lstStyle/>
                    <a:p>
                      <a:pPr>
                        <a:lnSpc>
                          <a:spcPct val="120000"/>
                        </a:lnSpc>
                        <a:spcAft>
                          <a:spcPts val="800"/>
                        </a:spcAft>
                      </a:pPr>
                      <a:r>
                        <a:rPr lang="en-US" sz="2000" dirty="0" err="1">
                          <a:effectLst/>
                          <a:latin typeface="Times New Roman" panose="02020603050405020304" pitchFamily="18" charset="0"/>
                          <a:cs typeface="Times New Roman" panose="02020603050405020304" pitchFamily="18" charset="0"/>
                        </a:rPr>
                        <a:t>Tìm</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thuật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ngữ</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trong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cụm</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từ</a:t>
                      </a:r>
                      <a:r>
                        <a:rPr lang="en-US" sz="2000" dirty="0">
                          <a:effectLst/>
                          <a:latin typeface="Times New Roman" panose="02020603050405020304" pitchFamily="18" charset="0"/>
                          <a:cs typeface="Times New Roman" panose="02020603050405020304" pitchFamily="18" charset="0"/>
                        </a:rPr>
                        <a:t> in </a:t>
                      </a:r>
                      <a:r>
                        <a:rPr lang="en-US" sz="2000" dirty="0" err="1">
                          <a:effectLst/>
                          <a:latin typeface="Times New Roman" panose="02020603050405020304" pitchFamily="18" charset="0"/>
                          <a:cs typeface="Times New Roman" panose="02020603050405020304" pitchFamily="18" charset="0"/>
                        </a:rPr>
                        <a:t>đậm</a:t>
                      </a:r>
                      <a:r>
                        <a:rPr lang="en-US" sz="2000" dirty="0">
                          <a:effectLst/>
                          <a:latin typeface="Times New Roman" panose="02020603050405020304" pitchFamily="18" charset="0"/>
                          <a:cs typeface="Times New Roman" panose="02020603050405020304" pitchFamily="18" charset="0"/>
                        </a:rPr>
                        <a:t> ở </a:t>
                      </a:r>
                      <a:r>
                        <a:rPr lang="en-US" sz="2000" dirty="0" err="1">
                          <a:effectLst/>
                          <a:latin typeface="Times New Roman" panose="02020603050405020304" pitchFamily="18" charset="0"/>
                          <a:cs typeface="Times New Roman" panose="02020603050405020304" pitchFamily="18" charset="0"/>
                        </a:rPr>
                        <a:t>đoạn</a:t>
                      </a:r>
                      <a:r>
                        <a:rPr lang="en-US" sz="2000" dirty="0">
                          <a:effectLst/>
                          <a:latin typeface="Times New Roman" panose="02020603050405020304" pitchFamily="18" charset="0"/>
                          <a:cs typeface="Times New Roman" panose="02020603050405020304" pitchFamily="18" charset="0"/>
                        </a:rPr>
                        <a:t> (1) </a:t>
                      </a:r>
                      <a:r>
                        <a:rPr lang="en-US" sz="2000" dirty="0" err="1">
                          <a:effectLst/>
                          <a:latin typeface="Times New Roman" panose="02020603050405020304" pitchFamily="18" charset="0"/>
                          <a:cs typeface="Times New Roman" panose="02020603050405020304" pitchFamily="18" charset="0"/>
                        </a:rPr>
                        <a:t>và</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cho</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biết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thuật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ngữ</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đó</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thuộc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lĩnh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vực</a:t>
                      </a:r>
                      <a:r>
                        <a:rPr lang="en-US" sz="2000" dirty="0">
                          <a:effectLst/>
                          <a:latin typeface="Times New Roman" panose="02020603050405020304" pitchFamily="18" charset="0"/>
                          <a:cs typeface="Times New Roman" panose="02020603050405020304" pitchFamily="18" charset="0"/>
                        </a:rPr>
                        <a:t> khoa </a:t>
                      </a:r>
                      <a:r>
                        <a:rPr lang="en-US" sz="2000" dirty="0" err="1">
                          <a:effectLst/>
                          <a:latin typeface="Times New Roman" panose="02020603050405020304" pitchFamily="18" charset="0"/>
                          <a:cs typeface="Times New Roman" panose="02020603050405020304" pitchFamily="18" charset="0"/>
                        </a:rPr>
                        <a:t>học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nào</a:t>
                      </a:r>
                      <a:r>
                        <a:rPr lang="en-US" sz="2000" dirty="0">
                          <a:effectLst/>
                          <a:latin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2358" marR="22358" marT="0" marB="0"/>
                </a:tc>
                <a:extLst>
                  <a:ext uri="{0D108BD9-81ED-4DB2-BD59-A6C34878D82A}">
                    <a16:rowId xmlns:a16="http://schemas.microsoft.com/office/drawing/2014/main" val="133511329"/>
                  </a:ext>
                </a:extLst>
              </a:tr>
              <a:tr h="244471">
                <a:tc vMerge="1">
                  <a:txBody>
                    <a:bodyPr/>
                    <a:lstStyle/>
                    <a:p>
                      <a:endParaRPr lang="en-US"/>
                    </a:p>
                  </a:txBody>
                  <a:tcPr/>
                </a:tc>
                <a:tc>
                  <a:txBody>
                    <a:bodyPr/>
                    <a:lstStyle/>
                    <a:p>
                      <a:pPr>
                        <a:lnSpc>
                          <a:spcPct val="120000"/>
                        </a:lnSpc>
                        <a:spcAft>
                          <a:spcPts val="800"/>
                        </a:spcAft>
                      </a:pPr>
                      <a:r>
                        <a:rPr lang="en-US" sz="2000">
                          <a:effectLst/>
                          <a:latin typeface="Times New Roman" panose="02020603050405020304" pitchFamily="18" charset="0"/>
                          <a:cs typeface="Times New Roman" panose="02020603050405020304" pitchFamily="18" charset="0"/>
                        </a:rPr>
                        <a:t>- Thuật ngữ: “không khí” là thuật ngữ về môi trường thuộc lĩnh vực khoa học tự nhiên.</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22358" marR="22358" marT="0" marB="0"/>
                </a:tc>
                <a:extLst>
                  <a:ext uri="{0D108BD9-81ED-4DB2-BD59-A6C34878D82A}">
                    <a16:rowId xmlns:a16="http://schemas.microsoft.com/office/drawing/2014/main" val="1588408237"/>
                  </a:ext>
                </a:extLst>
              </a:tr>
              <a:tr h="327942">
                <a:tc rowSpan="2">
                  <a:txBody>
                    <a:bodyPr/>
                    <a:lstStyle/>
                    <a:p>
                      <a:pPr algn="ctr">
                        <a:lnSpc>
                          <a:spcPct val="120000"/>
                        </a:lnSpc>
                        <a:spcAft>
                          <a:spcPts val="800"/>
                        </a:spcAft>
                      </a:pPr>
                      <a:r>
                        <a:rPr lang="en-US" sz="2000">
                          <a:effectLst/>
                          <a:latin typeface="Times New Roman" panose="02020603050405020304" pitchFamily="18" charset="0"/>
                          <a:cs typeface="Times New Roman" panose="02020603050405020304" pitchFamily="18" charset="0"/>
                        </a:rPr>
                        <a:t>4</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22358" marR="22358" marT="0" marB="0" anchor="ctr"/>
                </a:tc>
                <a:tc>
                  <a:txBody>
                    <a:bodyPr/>
                    <a:lstStyle/>
                    <a:p>
                      <a:pPr>
                        <a:lnSpc>
                          <a:spcPct val="120000"/>
                        </a:lnSpc>
                        <a:spcAft>
                          <a:spcPts val="800"/>
                        </a:spcAft>
                      </a:pPr>
                      <a:r>
                        <a:rPr lang="en-US" sz="2000">
                          <a:effectLst/>
                          <a:latin typeface="Times New Roman" panose="02020603050405020304" pitchFamily="18" charset="0"/>
                          <a:cs typeface="Times New Roman" panose="02020603050405020304" pitchFamily="18" charset="0"/>
                        </a:rPr>
                        <a:t>Từ in đậm trong đoạn văn (2) được sử dụng theo nghĩa gốc hay nghĩa chuyển? Nếu là nghĩa chuyển thì được chuyển theo phương thức nào?</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22358" marR="22358" marT="0" marB="0"/>
                </a:tc>
                <a:extLst>
                  <a:ext uri="{0D108BD9-81ED-4DB2-BD59-A6C34878D82A}">
                    <a16:rowId xmlns:a16="http://schemas.microsoft.com/office/drawing/2014/main" val="1606418289"/>
                  </a:ext>
                </a:extLst>
              </a:tr>
              <a:tr h="528008">
                <a:tc vMerge="1">
                  <a:txBody>
                    <a:bodyPr/>
                    <a:lstStyle/>
                    <a:p>
                      <a:endParaRPr lang="en-US"/>
                    </a:p>
                  </a:txBody>
                  <a:tcPr/>
                </a:tc>
                <a:tc>
                  <a:txBody>
                    <a:bodyPr/>
                    <a:lstStyle/>
                    <a:p>
                      <a:pPr>
                        <a:lnSpc>
                          <a:spcPct val="120000"/>
                        </a:lnSpc>
                        <a:spcAft>
                          <a:spcPts val="800"/>
                        </a:spcAft>
                      </a:pPr>
                      <a:r>
                        <a:rPr lang="en-US" sz="2000">
                          <a:effectLst/>
                          <a:latin typeface="Times New Roman" panose="02020603050405020304" pitchFamily="18" charset="0"/>
                          <a:cs typeface="Times New Roman" panose="02020603050405020304" pitchFamily="18" charset="0"/>
                        </a:rPr>
                        <a:t>- Cháy hết mình: “cháy” được hiểu là con người dám dấn thân, dám đem hết nhiệt huyết để sống trọn vẹn cuộc đời và tỏa sáng.</a:t>
                      </a:r>
                    </a:p>
                    <a:p>
                      <a:pPr>
                        <a:lnSpc>
                          <a:spcPct val="120000"/>
                        </a:lnSpc>
                        <a:spcAft>
                          <a:spcPts val="800"/>
                        </a:spcAft>
                      </a:pPr>
                      <a:r>
                        <a:rPr lang="en-US" sz="2000">
                          <a:effectLst/>
                          <a:latin typeface="Times New Roman" panose="02020603050405020304" pitchFamily="18" charset="0"/>
                          <a:cs typeface="Times New Roman" panose="02020603050405020304" pitchFamily="18" charset="0"/>
                        </a:rPr>
                        <a:t>- Từ “cháy” được chuyển nghĩa theo phương thức ẩn dụ.</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22358" marR="22358" marT="0" marB="0"/>
                </a:tc>
                <a:extLst>
                  <a:ext uri="{0D108BD9-81ED-4DB2-BD59-A6C34878D82A}">
                    <a16:rowId xmlns:a16="http://schemas.microsoft.com/office/drawing/2014/main" val="2707207477"/>
                  </a:ext>
                </a:extLst>
              </a:tr>
              <a:tr h="244471">
                <a:tc rowSpan="2">
                  <a:txBody>
                    <a:bodyPr/>
                    <a:lstStyle/>
                    <a:p>
                      <a:pPr algn="ctr">
                        <a:lnSpc>
                          <a:spcPct val="120000"/>
                        </a:lnSpc>
                        <a:spcAft>
                          <a:spcPts val="800"/>
                        </a:spcAft>
                      </a:pPr>
                      <a:r>
                        <a:rPr lang="en-US" sz="2000">
                          <a:effectLst/>
                          <a:latin typeface="Times New Roman" panose="02020603050405020304" pitchFamily="18" charset="0"/>
                          <a:cs typeface="Times New Roman" panose="02020603050405020304" pitchFamily="18" charset="0"/>
                        </a:rPr>
                        <a:t>5</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22358" marR="22358" marT="0" marB="0" anchor="ctr"/>
                </a:tc>
                <a:tc>
                  <a:txBody>
                    <a:bodyPr/>
                    <a:lstStyle/>
                    <a:p>
                      <a:pPr>
                        <a:lnSpc>
                          <a:spcPct val="120000"/>
                        </a:lnSpc>
                        <a:spcAft>
                          <a:spcPts val="800"/>
                        </a:spcAft>
                      </a:pPr>
                      <a:r>
                        <a:rPr lang="en-US" sz="2000">
                          <a:effectLst/>
                          <a:latin typeface="Times New Roman" panose="02020603050405020304" pitchFamily="18" charset="0"/>
                          <a:cs typeface="Times New Roman" panose="02020603050405020304" pitchFamily="18" charset="0"/>
                        </a:rPr>
                        <a:t>Hãy chỉ ra và cho biết giá trị của một biện pháp tu từ được sử dụng ở đoạn (1)</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22358" marR="22358" marT="0" marB="0"/>
                </a:tc>
                <a:extLst>
                  <a:ext uri="{0D108BD9-81ED-4DB2-BD59-A6C34878D82A}">
                    <a16:rowId xmlns:a16="http://schemas.microsoft.com/office/drawing/2014/main" val="3985811893"/>
                  </a:ext>
                </a:extLst>
              </a:tr>
              <a:tr h="1112304">
                <a:tc vMerge="1">
                  <a:txBody>
                    <a:bodyPr/>
                    <a:lstStyle/>
                    <a:p>
                      <a:endParaRPr lang="en-US"/>
                    </a:p>
                  </a:txBody>
                  <a:tcPr/>
                </a:tc>
                <a:tc>
                  <a:txBody>
                    <a:bodyPr/>
                    <a:lstStyle/>
                    <a:p>
                      <a:pPr>
                        <a:lnSpc>
                          <a:spcPct val="120000"/>
                        </a:lnSpc>
                        <a:spcAft>
                          <a:spcPts val="800"/>
                        </a:spcAft>
                      </a:pPr>
                      <a:r>
                        <a:rPr lang="en-US" sz="2000">
                          <a:effectLst/>
                          <a:latin typeface="Times New Roman" panose="02020603050405020304" pitchFamily="18" charset="0"/>
                          <a:cs typeface="Times New Roman" panose="02020603050405020304" pitchFamily="18" charset="0"/>
                        </a:rPr>
                        <a:t>- Biện pháp tu từ: liệt kê (Sau lũ lụt, </a:t>
                      </a:r>
                      <a:r>
                        <a:rPr lang="en-US" sz="2000" u="sng">
                          <a:effectLst/>
                          <a:latin typeface="Times New Roman" panose="02020603050405020304" pitchFamily="18" charset="0"/>
                          <a:cs typeface="Times New Roman" panose="02020603050405020304" pitchFamily="18" charset="0"/>
                        </a:rPr>
                        <a:t>phù sa sẽ làm màu mỡ hơn cho cánh đồng</a:t>
                      </a:r>
                      <a:r>
                        <a:rPr lang="en-US" sz="2000">
                          <a:effectLst/>
                          <a:latin typeface="Times New Roman" panose="02020603050405020304" pitchFamily="18" charset="0"/>
                          <a:cs typeface="Times New Roman" panose="02020603050405020304" pitchFamily="18" charset="0"/>
                        </a:rPr>
                        <a:t>, </a:t>
                      </a:r>
                      <a:r>
                        <a:rPr lang="en-US" sz="2000" u="sng">
                          <a:effectLst/>
                          <a:latin typeface="Times New Roman" panose="02020603050405020304" pitchFamily="18" charset="0"/>
                          <a:cs typeface="Times New Roman" panose="02020603050405020304" pitchFamily="18" charset="0"/>
                        </a:rPr>
                        <a:t>sâu bọ sẽ bị quét sạch ra biển</a:t>
                      </a:r>
                      <a:r>
                        <a:rPr lang="en-US" sz="2000">
                          <a:effectLst/>
                          <a:latin typeface="Times New Roman" panose="02020603050405020304" pitchFamily="18" charset="0"/>
                          <a:cs typeface="Times New Roman" panose="02020603050405020304" pitchFamily="18" charset="0"/>
                        </a:rPr>
                        <a:t>, </a:t>
                      </a:r>
                      <a:r>
                        <a:rPr lang="en-US" sz="2000" u="sng">
                          <a:effectLst/>
                          <a:latin typeface="Times New Roman" panose="02020603050405020304" pitchFamily="18" charset="0"/>
                          <a:cs typeface="Times New Roman" panose="02020603050405020304" pitchFamily="18" charset="0"/>
                        </a:rPr>
                        <a:t>dư lượng hóa chất trong đất đai sẽ bị rửa sạch</a:t>
                      </a:r>
                      <a:r>
                        <a:rPr lang="en-US" sz="2000">
                          <a:effectLst/>
                          <a:latin typeface="Times New Roman" panose="02020603050405020304" pitchFamily="18" charset="0"/>
                          <a:cs typeface="Times New Roman" panose="02020603050405020304" pitchFamily="18" charset="0"/>
                        </a:rPr>
                        <a:t>… hãy tạo ra ít nhất 2/3 tập có tiếng cười thay vì tập nào cũng rơi vào bi kịch </a:t>
                      </a:r>
                      <a:r>
                        <a:rPr lang="en-US" sz="2000" u="sng">
                          <a:effectLst/>
                          <a:latin typeface="Times New Roman" panose="02020603050405020304" pitchFamily="18" charset="0"/>
                          <a:cs typeface="Times New Roman" panose="02020603050405020304" pitchFamily="18" charset="0"/>
                        </a:rPr>
                        <a:t>chán chường</a:t>
                      </a:r>
                      <a:r>
                        <a:rPr lang="en-US" sz="2000">
                          <a:effectLst/>
                          <a:latin typeface="Times New Roman" panose="02020603050405020304" pitchFamily="18" charset="0"/>
                          <a:cs typeface="Times New Roman" panose="02020603050405020304" pitchFamily="18" charset="0"/>
                        </a:rPr>
                        <a:t>, </a:t>
                      </a:r>
                      <a:r>
                        <a:rPr lang="en-US" sz="2000" u="sng">
                          <a:effectLst/>
                          <a:latin typeface="Times New Roman" panose="02020603050405020304" pitchFamily="18" charset="0"/>
                          <a:cs typeface="Times New Roman" panose="02020603050405020304" pitchFamily="18" charset="0"/>
                        </a:rPr>
                        <a:t>đau khổ</a:t>
                      </a:r>
                      <a:r>
                        <a:rPr lang="en-US" sz="2000">
                          <a:effectLst/>
                          <a:latin typeface="Times New Roman" panose="02020603050405020304" pitchFamily="18" charset="0"/>
                          <a:cs typeface="Times New Roman" panose="02020603050405020304" pitchFamily="18" charset="0"/>
                        </a:rPr>
                        <a:t>, </a:t>
                      </a:r>
                      <a:r>
                        <a:rPr lang="en-US" sz="2000" u="sng">
                          <a:effectLst/>
                          <a:latin typeface="Times New Roman" panose="02020603050405020304" pitchFamily="18" charset="0"/>
                          <a:cs typeface="Times New Roman" panose="02020603050405020304" pitchFamily="18" charset="0"/>
                        </a:rPr>
                        <a:t>chia lìa</a:t>
                      </a:r>
                      <a:r>
                        <a:rPr lang="en-US" sz="2000">
                          <a:effectLst/>
                          <a:latin typeface="Times New Roman" panose="02020603050405020304" pitchFamily="18" charset="0"/>
                          <a:cs typeface="Times New Roman" panose="02020603050405020304" pitchFamily="18" charset="0"/>
                        </a:rPr>
                        <a:t>, </a:t>
                      </a:r>
                      <a:r>
                        <a:rPr lang="en-US" sz="2000" u="sng">
                          <a:effectLst/>
                          <a:latin typeface="Times New Roman" panose="02020603050405020304" pitchFamily="18" charset="0"/>
                          <a:cs typeface="Times New Roman" panose="02020603050405020304" pitchFamily="18" charset="0"/>
                        </a:rPr>
                        <a:t>mất mát</a:t>
                      </a:r>
                      <a:r>
                        <a:rPr lang="en-US" sz="2000">
                          <a:effectLst/>
                          <a:latin typeface="Times New Roman" panose="02020603050405020304" pitchFamily="18" charset="0"/>
                          <a:cs typeface="Times New Roman" panose="02020603050405020304" pitchFamily="18" charset="0"/>
                        </a:rPr>
                        <a:t>.</a:t>
                      </a:r>
                    </a:p>
                    <a:p>
                      <a:pPr>
                        <a:lnSpc>
                          <a:spcPct val="120000"/>
                        </a:lnSpc>
                        <a:spcAft>
                          <a:spcPts val="800"/>
                        </a:spcAft>
                      </a:pPr>
                      <a:r>
                        <a:rPr lang="en-US" sz="2000">
                          <a:effectLst/>
                          <a:latin typeface="Times New Roman" panose="02020603050405020304" pitchFamily="18" charset="0"/>
                          <a:cs typeface="Times New Roman" panose="02020603050405020304" pitchFamily="18" charset="0"/>
                        </a:rPr>
                        <a:t>- Tác dụng: Làm cho đoạn văn giàu giá trị biểu đạt, tăng sức gợi hình, gợi cảm. Đồng thời chỉ rõ những biểu hiện trong việc nhìn nhận sự việc tích cực và tiêu cực.</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22358" marR="22358" marT="0" marB="0"/>
                </a:tc>
                <a:extLst>
                  <a:ext uri="{0D108BD9-81ED-4DB2-BD59-A6C34878D82A}">
                    <a16:rowId xmlns:a16="http://schemas.microsoft.com/office/drawing/2014/main" val="2105275350"/>
                  </a:ext>
                </a:extLst>
              </a:tr>
              <a:tr h="327942">
                <a:tc rowSpan="2">
                  <a:txBody>
                    <a:bodyPr/>
                    <a:lstStyle/>
                    <a:p>
                      <a:pPr algn="ctr">
                        <a:lnSpc>
                          <a:spcPct val="120000"/>
                        </a:lnSpc>
                        <a:spcAft>
                          <a:spcPts val="800"/>
                        </a:spcAft>
                      </a:pPr>
                      <a:r>
                        <a:rPr lang="en-US" sz="2000">
                          <a:effectLst/>
                          <a:latin typeface="Times New Roman" panose="02020603050405020304" pitchFamily="18" charset="0"/>
                          <a:cs typeface="Times New Roman" panose="02020603050405020304" pitchFamily="18" charset="0"/>
                        </a:rPr>
                        <a:t>6</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22358" marR="22358" marT="0" marB="0" anchor="ctr"/>
                </a:tc>
                <a:tc>
                  <a:txBody>
                    <a:bodyPr/>
                    <a:lstStyle/>
                    <a:p>
                      <a:pPr>
                        <a:lnSpc>
                          <a:spcPct val="120000"/>
                        </a:lnSpc>
                        <a:spcAft>
                          <a:spcPts val="800"/>
                        </a:spcAft>
                      </a:pPr>
                      <a:r>
                        <a:rPr lang="en-US" sz="2000">
                          <a:effectLst/>
                          <a:latin typeface="Times New Roman" panose="02020603050405020304" pitchFamily="18" charset="0"/>
                          <a:cs typeface="Times New Roman" panose="02020603050405020304" pitchFamily="18" charset="0"/>
                        </a:rPr>
                        <a:t>Em hãy giải thích và nêu nhận xét của bản thân về câu: Đối với người có tư duy tích cực, “nguy” (problem) sẽ được họ biến thành “cơ” (opportunity)</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22358" marR="22358" marT="0" marB="0"/>
                </a:tc>
                <a:extLst>
                  <a:ext uri="{0D108BD9-81ED-4DB2-BD59-A6C34878D82A}">
                    <a16:rowId xmlns:a16="http://schemas.microsoft.com/office/drawing/2014/main" val="2586283751"/>
                  </a:ext>
                </a:extLst>
              </a:tr>
              <a:tr h="528008">
                <a:tc vMerge="1">
                  <a:txBody>
                    <a:bodyPr/>
                    <a:lstStyle/>
                    <a:p>
                      <a:endParaRPr lang="en-US"/>
                    </a:p>
                  </a:txBody>
                  <a:tcPr/>
                </a:tc>
                <a:tc>
                  <a:txBody>
                    <a:bodyPr/>
                    <a:lstStyle/>
                    <a:p>
                      <a:pPr>
                        <a:lnSpc>
                          <a:spcPct val="120000"/>
                        </a:lnSpc>
                        <a:spcAft>
                          <a:spcPts val="800"/>
                        </a:spcAft>
                      </a:pP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Câu</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nói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đó</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được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hiểu</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như</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sau</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Với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những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người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tích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cực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họ</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sẽ</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luôn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tìm</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thấy</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cơ</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hội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tốt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trong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những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vấn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đề</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nguy</a:t>
                      </a:r>
                      <a:r>
                        <a:rPr lang="en-US" sz="2000" dirty="0">
                          <a:effectLst/>
                          <a:latin typeface="Times New Roman" panose="02020603050405020304" pitchFamily="18" charset="0"/>
                          <a:cs typeface="Times New Roman" panose="02020603050405020304" pitchFamily="18" charset="0"/>
                        </a:rPr>
                        <a:t> nan.</a:t>
                      </a:r>
                    </a:p>
                    <a:p>
                      <a:pPr>
                        <a:lnSpc>
                          <a:spcPct val="120000"/>
                        </a:lnSpc>
                        <a:spcAft>
                          <a:spcPts val="800"/>
                        </a:spcAft>
                      </a:pP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Rút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ra</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bài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học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cho</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bản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thân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từ</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câu</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nói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trên</a:t>
                      </a:r>
                      <a:r>
                        <a:rPr lang="en-US" sz="2000" dirty="0">
                          <a:effectLst/>
                          <a:latin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2358" marR="22358" marT="0" marB="0"/>
                </a:tc>
                <a:extLst>
                  <a:ext uri="{0D108BD9-81ED-4DB2-BD59-A6C34878D82A}">
                    <a16:rowId xmlns:a16="http://schemas.microsoft.com/office/drawing/2014/main" val="563744657"/>
                  </a:ext>
                </a:extLst>
              </a:tr>
            </a:tbl>
          </a:graphicData>
        </a:graphic>
      </p:graphicFrame>
    </p:spTree>
    <p:extLst>
      <p:ext uri="{BB962C8B-B14F-4D97-AF65-F5344CB8AC3E}">
        <p14:creationId xmlns:p14="http://schemas.microsoft.com/office/powerpoint/2010/main" val="24965950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61D52F1-2179-D2E2-E8A1-C8D8166C029E}"/>
              </a:ext>
            </a:extLst>
          </p:cNvPr>
          <p:cNvSpPr txBox="1"/>
          <p:nvPr/>
        </p:nvSpPr>
        <p:spPr>
          <a:xfrm>
            <a:off x="-17929" y="0"/>
            <a:ext cx="12192000" cy="6488315"/>
          </a:xfrm>
          <a:prstGeom prst="rect">
            <a:avLst/>
          </a:prstGeom>
          <a:noFill/>
        </p:spPr>
        <p:txBody>
          <a:bodyPr wrap="square">
            <a:spAutoFit/>
          </a:bodyPr>
          <a:lstStyle/>
          <a:p>
            <a:pPr>
              <a:lnSpc>
                <a:spcPct val="120000"/>
              </a:lnSpc>
              <a:spcAft>
                <a:spcPts val="800"/>
              </a:spcAft>
            </a:pPr>
            <a:r>
              <a:rPr lang="en-US"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ĐỀ SỐ 50: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bên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dưới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20000"/>
              </a:lnSpc>
              <a:spcAft>
                <a:spcPts val="800"/>
              </a:spcAft>
            </a:pP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Lòng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kị</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gắn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hiếu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thắng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lí</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muốn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tỏ</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kém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thậm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hiếu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thắng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kích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phấn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đấu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cạnh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vượt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bộ</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nhất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lí</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kị</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ngược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lòng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hiếu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thắng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kị</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lí</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kẻ</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thất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kích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phấn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đấu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sút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muốn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thấp</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hãm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thỏa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lòng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ích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kỉ</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tăng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Phân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lòng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kị</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nhà</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triết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Hi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Lạp</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cổ</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đại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xtot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kị</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sở</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dĩ</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dằn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vặt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đau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đớn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kém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còn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nhìn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Nhà</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triết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kẻ</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kị</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kẻ</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muốn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nhìn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20000"/>
              </a:lnSpc>
              <a:spcAft>
                <a:spcPts val="800"/>
              </a:spcAft>
            </a:pP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lòng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kị</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ngăn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lòng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kị</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kẻ</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kị</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vừa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kẻ</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kị</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thản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luôn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dằn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vặt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đau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khổ</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lí</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do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đáng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vừa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dẫn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mưu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xấu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xa</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thậm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phạm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tội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ác</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Kẻ</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kị</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rằng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ngoài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trời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còn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trời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cao</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ngoài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núi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còn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núi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cao</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tài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giỏi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còn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tài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Aft>
                <a:spcPts val="800"/>
              </a:spcAft>
            </a:pP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cập</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xấu</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xấu</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Aft>
                <a:spcPts val="800"/>
              </a:spcAft>
            </a:pP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dẫn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 Cho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hay ý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dẫn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dẫn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trực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hay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Aft>
                <a:spcPts val="800"/>
              </a:spcAft>
            </a:pP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(3-4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thái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ứng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xử</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trước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tài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hay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620393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19F1C49-D660-6100-4B7C-157F2023CA0D}"/>
              </a:ext>
            </a:extLst>
          </p:cNvPr>
          <p:cNvGraphicFramePr>
            <a:graphicFrameLocks noGrp="1"/>
          </p:cNvGraphicFramePr>
          <p:nvPr>
            <p:ph idx="1"/>
            <p:extLst>
              <p:ext uri="{D42A27DB-BD31-4B8C-83A1-F6EECF244321}">
                <p14:modId xmlns:p14="http://schemas.microsoft.com/office/powerpoint/2010/main" val="3194532546"/>
              </p:ext>
            </p:extLst>
          </p:nvPr>
        </p:nvGraphicFramePr>
        <p:xfrm>
          <a:off x="0" y="0"/>
          <a:ext cx="12192000" cy="8241160"/>
        </p:xfrm>
        <a:graphic>
          <a:graphicData uri="http://schemas.openxmlformats.org/drawingml/2006/table">
            <a:tbl>
              <a:tblPr firstRow="1" firstCol="1" bandRow="1">
                <a:tableStyleId>{5C22544A-7EE6-4342-B048-85BDC9FD1C3A}</a:tableStyleId>
              </a:tblPr>
              <a:tblGrid>
                <a:gridCol w="752819">
                  <a:extLst>
                    <a:ext uri="{9D8B030D-6E8A-4147-A177-3AD203B41FA5}">
                      <a16:colId xmlns:a16="http://schemas.microsoft.com/office/drawing/2014/main" val="3237517992"/>
                    </a:ext>
                  </a:extLst>
                </a:gridCol>
                <a:gridCol w="11439181">
                  <a:extLst>
                    <a:ext uri="{9D8B030D-6E8A-4147-A177-3AD203B41FA5}">
                      <a16:colId xmlns:a16="http://schemas.microsoft.com/office/drawing/2014/main" val="1884405327"/>
                    </a:ext>
                  </a:extLst>
                </a:gridCol>
              </a:tblGrid>
              <a:tr h="311307">
                <a:tc rowSpan="2">
                  <a:txBody>
                    <a:bodyPr/>
                    <a:lstStyle/>
                    <a:p>
                      <a:pPr algn="ctr">
                        <a:lnSpc>
                          <a:spcPct val="120000"/>
                        </a:lnSpc>
                        <a:spcAft>
                          <a:spcPts val="800"/>
                        </a:spcAft>
                      </a:pPr>
                      <a:r>
                        <a:rPr lang="en-US" sz="2000" dirty="0">
                          <a:effectLst/>
                          <a:latin typeface="Times New Roman" panose="02020603050405020304" pitchFamily="18" charset="0"/>
                          <a:cs typeface="Times New Roman" panose="02020603050405020304" pitchFamily="18" charset="0"/>
                        </a:rPr>
                        <a:t>1</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471" marR="28471" marT="0" marB="0" anchor="ctr"/>
                </a:tc>
                <a:tc>
                  <a:txBody>
                    <a:bodyPr/>
                    <a:lstStyle/>
                    <a:p>
                      <a:pPr>
                        <a:lnSpc>
                          <a:spcPct val="120000"/>
                        </a:lnSpc>
                        <a:spcAft>
                          <a:spcPts val="800"/>
                        </a:spcAft>
                      </a:pPr>
                      <a:r>
                        <a:rPr lang="en-US" sz="2000">
                          <a:effectLst/>
                          <a:latin typeface="Times New Roman" panose="02020603050405020304" pitchFamily="18" charset="0"/>
                          <a:cs typeface="Times New Roman" panose="02020603050405020304" pitchFamily="18" charset="0"/>
                        </a:rPr>
                        <a:t>Bài viết đã đề cập đến tính xấu nào? Tác giả đã chỉ ra những tác hại nào của tính xấu đó?</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28471" marR="28471" marT="0" marB="0"/>
                </a:tc>
                <a:extLst>
                  <a:ext uri="{0D108BD9-81ED-4DB2-BD59-A6C34878D82A}">
                    <a16:rowId xmlns:a16="http://schemas.microsoft.com/office/drawing/2014/main" val="2402046260"/>
                  </a:ext>
                </a:extLst>
              </a:tr>
              <a:tr h="1224059">
                <a:tc vMerge="1">
                  <a:txBody>
                    <a:bodyPr/>
                    <a:lstStyle/>
                    <a:p>
                      <a:endParaRPr lang="en-US"/>
                    </a:p>
                  </a:txBody>
                  <a:tcPr/>
                </a:tc>
                <a:tc>
                  <a:txBody>
                    <a:bodyPr/>
                    <a:lstStyle/>
                    <a:p>
                      <a:pPr>
                        <a:lnSpc>
                          <a:spcPct val="120000"/>
                        </a:lnSpc>
                        <a:spcAft>
                          <a:spcPts val="800"/>
                        </a:spcAft>
                      </a:pPr>
                      <a:r>
                        <a:rPr lang="en-US" sz="2000">
                          <a:effectLst/>
                          <a:latin typeface="Times New Roman" panose="02020603050405020304" pitchFamily="18" charset="0"/>
                          <a:cs typeface="Times New Roman" panose="02020603050405020304" pitchFamily="18" charset="0"/>
                        </a:rPr>
                        <a:t>- Đề cập đến vấn đề: Lòng đố kị</a:t>
                      </a:r>
                    </a:p>
                    <a:p>
                      <a:pPr>
                        <a:lnSpc>
                          <a:spcPct val="120000"/>
                        </a:lnSpc>
                        <a:spcAft>
                          <a:spcPts val="800"/>
                        </a:spcAft>
                      </a:pPr>
                      <a:r>
                        <a:rPr lang="en-US" sz="2000">
                          <a:effectLst/>
                          <a:latin typeface="Times New Roman" panose="02020603050405020304" pitchFamily="18" charset="0"/>
                          <a:cs typeface="Times New Roman" panose="02020603050405020304" pitchFamily="18" charset="0"/>
                        </a:rPr>
                        <a:t>- Tác hại:</a:t>
                      </a:r>
                    </a:p>
                    <a:p>
                      <a:pPr>
                        <a:lnSpc>
                          <a:spcPct val="120000"/>
                        </a:lnSpc>
                        <a:spcAft>
                          <a:spcPts val="800"/>
                        </a:spcAft>
                      </a:pPr>
                      <a:r>
                        <a:rPr lang="en-US" sz="2000">
                          <a:effectLst/>
                          <a:latin typeface="Times New Roman" panose="02020603050405020304" pitchFamily="18" charset="0"/>
                          <a:cs typeface="Times New Roman" panose="02020603050405020304" pitchFamily="18" charset="0"/>
                        </a:rPr>
                        <a:t>+ Động cơ kích thích phấn đấu giảm sút</a:t>
                      </a:r>
                    </a:p>
                    <a:p>
                      <a:pPr>
                        <a:lnSpc>
                          <a:spcPct val="120000"/>
                        </a:lnSpc>
                        <a:spcAft>
                          <a:spcPts val="800"/>
                        </a:spcAft>
                      </a:pPr>
                      <a:r>
                        <a:rPr lang="en-US" sz="2000">
                          <a:effectLst/>
                          <a:latin typeface="Times New Roman" panose="02020603050405020304" pitchFamily="18" charset="0"/>
                          <a:cs typeface="Times New Roman" panose="02020603050405020304" pitchFamily="18" charset="0"/>
                        </a:rPr>
                        <a:t>+ Luôn sống trong cảm giác dằn vặt, đau đớn vì tâm lí thua kém người khác.</a:t>
                      </a:r>
                    </a:p>
                    <a:p>
                      <a:pPr>
                        <a:lnSpc>
                          <a:spcPct val="120000"/>
                        </a:lnSpc>
                        <a:spcAft>
                          <a:spcPts val="800"/>
                        </a:spcAft>
                      </a:pPr>
                      <a:r>
                        <a:rPr lang="en-US" sz="2000">
                          <a:effectLst/>
                          <a:latin typeface="Times New Roman" panose="02020603050405020304" pitchFamily="18" charset="0"/>
                          <a:cs typeface="Times New Roman" panose="02020603050405020304" pitchFamily="18" charset="0"/>
                        </a:rPr>
                        <a:t>+ Làm cho kẻ đố kị không được sống thanh thản, luôn dằn vặt đau khổ vì những lí do không chính đáng, lại vừa có thể dẫn họ đến những mưu đồ xấu xa, thậm chí phạm tội ác.</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28471" marR="28471" marT="0" marB="0"/>
                </a:tc>
                <a:extLst>
                  <a:ext uri="{0D108BD9-81ED-4DB2-BD59-A6C34878D82A}">
                    <a16:rowId xmlns:a16="http://schemas.microsoft.com/office/drawing/2014/main" val="486771962"/>
                  </a:ext>
                </a:extLst>
              </a:tr>
              <a:tr h="311307">
                <a:tc rowSpan="2">
                  <a:txBody>
                    <a:bodyPr/>
                    <a:lstStyle/>
                    <a:p>
                      <a:pPr algn="ctr">
                        <a:lnSpc>
                          <a:spcPct val="120000"/>
                        </a:lnSpc>
                        <a:spcAft>
                          <a:spcPts val="800"/>
                        </a:spcAft>
                      </a:pPr>
                      <a:r>
                        <a:rPr lang="en-US" sz="2000">
                          <a:effectLst/>
                          <a:latin typeface="Times New Roman" panose="02020603050405020304" pitchFamily="18" charset="0"/>
                          <a:cs typeface="Times New Roman" panose="02020603050405020304" pitchFamily="18" charset="0"/>
                        </a:rPr>
                        <a:t>2</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28471" marR="28471" marT="0" marB="0" anchor="ctr"/>
                </a:tc>
                <a:tc>
                  <a:txBody>
                    <a:bodyPr/>
                    <a:lstStyle/>
                    <a:p>
                      <a:pPr>
                        <a:lnSpc>
                          <a:spcPct val="120000"/>
                        </a:lnSpc>
                        <a:spcAft>
                          <a:spcPts val="800"/>
                        </a:spcAft>
                      </a:pPr>
                      <a:r>
                        <a:rPr lang="en-US" sz="2000">
                          <a:effectLst/>
                          <a:latin typeface="Times New Roman" panose="02020603050405020304" pitchFamily="18" charset="0"/>
                          <a:cs typeface="Times New Roman" panose="02020603050405020304" pitchFamily="18" charset="0"/>
                        </a:rPr>
                        <a:t>Xác định lời dẫn trong đoạn (1). Cho biết đó là lời nói hay ý nghĩ được dẫn, dẫn trực tiếp hay gián tiếp.</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28471" marR="28471" marT="0" marB="0"/>
                </a:tc>
                <a:extLst>
                  <a:ext uri="{0D108BD9-81ED-4DB2-BD59-A6C34878D82A}">
                    <a16:rowId xmlns:a16="http://schemas.microsoft.com/office/drawing/2014/main" val="3264724536"/>
                  </a:ext>
                </a:extLst>
              </a:tr>
              <a:tr h="714538">
                <a:tc vMerge="1">
                  <a:txBody>
                    <a:bodyPr/>
                    <a:lstStyle/>
                    <a:p>
                      <a:endParaRPr lang="en-US"/>
                    </a:p>
                  </a:txBody>
                  <a:tcPr/>
                </a:tc>
                <a:tc>
                  <a:txBody>
                    <a:bodyPr/>
                    <a:lstStyle/>
                    <a:p>
                      <a:pPr>
                        <a:lnSpc>
                          <a:spcPct val="120000"/>
                        </a:lnSpc>
                        <a:spcAft>
                          <a:spcPts val="800"/>
                        </a:spcAft>
                      </a:pPr>
                      <a:r>
                        <a:rPr lang="en-US" sz="2000">
                          <a:effectLst/>
                          <a:latin typeface="Times New Roman" panose="02020603050405020304" pitchFamily="18" charset="0"/>
                          <a:cs typeface="Times New Roman" panose="02020603050405020304" pitchFamily="18" charset="0"/>
                        </a:rPr>
                        <a:t>- Lời dẫn: “Người đố kị sở dĩ cảm thấy dằn vặt đau đớn không chỉ vì cảm thấy mình thua kém mà còn vì phải nhìn thấy người khác thành công”.</a:t>
                      </a:r>
                    </a:p>
                    <a:p>
                      <a:pPr>
                        <a:lnSpc>
                          <a:spcPct val="120000"/>
                        </a:lnSpc>
                        <a:spcAft>
                          <a:spcPts val="800"/>
                        </a:spcAft>
                      </a:pPr>
                      <a:r>
                        <a:rPr lang="en-US" sz="2000">
                          <a:effectLst/>
                          <a:latin typeface="Times New Roman" panose="02020603050405020304" pitchFamily="18" charset="0"/>
                          <a:cs typeface="Times New Roman" panose="02020603050405020304" pitchFamily="18" charset="0"/>
                        </a:rPr>
                        <a:t>- Lời nói</a:t>
                      </a:r>
                    </a:p>
                    <a:p>
                      <a:pPr>
                        <a:lnSpc>
                          <a:spcPct val="120000"/>
                        </a:lnSpc>
                        <a:spcAft>
                          <a:spcPts val="800"/>
                        </a:spcAft>
                      </a:pPr>
                      <a:r>
                        <a:rPr lang="en-US" sz="2000">
                          <a:effectLst/>
                          <a:latin typeface="Times New Roman" panose="02020603050405020304" pitchFamily="18" charset="0"/>
                          <a:cs typeface="Times New Roman" panose="02020603050405020304" pitchFamily="18" charset="0"/>
                        </a:rPr>
                        <a:t>- Dẫn trực tiếp.</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28471" marR="28471" marT="0" marB="0"/>
                </a:tc>
                <a:extLst>
                  <a:ext uri="{0D108BD9-81ED-4DB2-BD59-A6C34878D82A}">
                    <a16:rowId xmlns:a16="http://schemas.microsoft.com/office/drawing/2014/main" val="3432061190"/>
                  </a:ext>
                </a:extLst>
              </a:tr>
              <a:tr h="417598">
                <a:tc rowSpan="2">
                  <a:txBody>
                    <a:bodyPr/>
                    <a:lstStyle/>
                    <a:p>
                      <a:pPr algn="ctr">
                        <a:lnSpc>
                          <a:spcPct val="120000"/>
                        </a:lnSpc>
                        <a:spcAft>
                          <a:spcPts val="800"/>
                        </a:spcAft>
                      </a:pPr>
                      <a:r>
                        <a:rPr lang="en-US" sz="2000">
                          <a:effectLst/>
                          <a:latin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28471" marR="28471" marT="0" marB="0" anchor="ctr"/>
                </a:tc>
                <a:tc>
                  <a:txBody>
                    <a:bodyPr/>
                    <a:lstStyle/>
                    <a:p>
                      <a:pPr>
                        <a:lnSpc>
                          <a:spcPct val="120000"/>
                        </a:lnSpc>
                        <a:spcAft>
                          <a:spcPts val="800"/>
                        </a:spcAft>
                      </a:pPr>
                      <a:r>
                        <a:rPr lang="en-US" sz="2000">
                          <a:effectLst/>
                          <a:latin typeface="Times New Roman" panose="02020603050405020304" pitchFamily="18" charset="0"/>
                          <a:cs typeface="Times New Roman" panose="02020603050405020304" pitchFamily="18" charset="0"/>
                        </a:rPr>
                        <a:t>Viết 1 đoạn văn (3-4 câu) cho biết thái độ ứng xử, hành động nên có của em trước tài năng hay thành công của người khác.</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28471" marR="28471" marT="0" marB="0"/>
                </a:tc>
                <a:extLst>
                  <a:ext uri="{0D108BD9-81ED-4DB2-BD59-A6C34878D82A}">
                    <a16:rowId xmlns:a16="http://schemas.microsoft.com/office/drawing/2014/main" val="2124576943"/>
                  </a:ext>
                </a:extLst>
              </a:tr>
              <a:tr h="1372529">
                <a:tc vMerge="1">
                  <a:txBody>
                    <a:bodyPr/>
                    <a:lstStyle/>
                    <a:p>
                      <a:endParaRPr lang="en-US"/>
                    </a:p>
                  </a:txBody>
                  <a:tcPr/>
                </a:tc>
                <a:tc>
                  <a:txBody>
                    <a:bodyPr/>
                    <a:lstStyle/>
                    <a:p>
                      <a:pPr>
                        <a:lnSpc>
                          <a:spcPct val="120000"/>
                        </a:lnSpc>
                        <a:spcAft>
                          <a:spcPts val="800"/>
                        </a:spcAft>
                      </a:pPr>
                      <a:r>
                        <a:rPr lang="en-US" sz="2000" dirty="0" err="1">
                          <a:effectLst/>
                          <a:latin typeface="Times New Roman" panose="02020603050405020304" pitchFamily="18" charset="0"/>
                          <a:cs typeface="Times New Roman" panose="02020603050405020304" pitchFamily="18" charset="0"/>
                        </a:rPr>
                        <a:t>Thái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độ</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cần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cần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có</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trước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thành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công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của</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người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khác</a:t>
                      </a:r>
                      <a:r>
                        <a:rPr lang="en-US" sz="2000" dirty="0">
                          <a:effectLst/>
                          <a:latin typeface="Times New Roman" panose="02020603050405020304" pitchFamily="18" charset="0"/>
                          <a:cs typeface="Times New Roman" panose="02020603050405020304" pitchFamily="18" charset="0"/>
                        </a:rPr>
                        <a:t>:</a:t>
                      </a:r>
                    </a:p>
                    <a:p>
                      <a:pPr>
                        <a:lnSpc>
                          <a:spcPct val="120000"/>
                        </a:lnSpc>
                        <a:spcAft>
                          <a:spcPts val="800"/>
                        </a:spcAft>
                      </a:pP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Luôn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vui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vẻ</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chúc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mừng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họ</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vì</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những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thành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công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họ</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đã</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đạt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được</a:t>
                      </a:r>
                      <a:r>
                        <a:rPr lang="en-US" sz="2000" dirty="0">
                          <a:effectLst/>
                          <a:latin typeface="Times New Roman" panose="02020603050405020304" pitchFamily="18" charset="0"/>
                          <a:cs typeface="Times New Roman" panose="02020603050405020304" pitchFamily="18" charset="0"/>
                        </a:rPr>
                        <a:t>.</a:t>
                      </a:r>
                    </a:p>
                    <a:p>
                      <a:pPr>
                        <a:lnSpc>
                          <a:spcPct val="120000"/>
                        </a:lnSpc>
                        <a:spcAft>
                          <a:spcPts val="800"/>
                        </a:spcAft>
                      </a:pP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Nhìn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vào</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thành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công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của</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họ</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để</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bản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thân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không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ngừng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phấn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đấu</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cố</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gắng</a:t>
                      </a:r>
                      <a:r>
                        <a:rPr lang="en-US" sz="2000" dirty="0">
                          <a:effectLst/>
                          <a:latin typeface="Times New Roman" panose="02020603050405020304" pitchFamily="18" charset="0"/>
                          <a:cs typeface="Times New Roman" panose="02020603050405020304" pitchFamily="18" charset="0"/>
                        </a:rPr>
                        <a:t>.</a:t>
                      </a:r>
                    </a:p>
                    <a:p>
                      <a:pPr>
                        <a:lnSpc>
                          <a:spcPct val="120000"/>
                        </a:lnSpc>
                        <a:spcAft>
                          <a:spcPts val="800"/>
                        </a:spcAft>
                      </a:pP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Không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nản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lòng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chán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nản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khi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mình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chưa</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thành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công</a:t>
                      </a:r>
                      <a:r>
                        <a:rPr lang="en-US" sz="2000" dirty="0">
                          <a:effectLst/>
                          <a:latin typeface="Times New Roman" panose="02020603050405020304" pitchFamily="18" charset="0"/>
                          <a:cs typeface="Times New Roman" panose="02020603050405020304" pitchFamily="18" charset="0"/>
                        </a:rPr>
                        <a:t>.</a:t>
                      </a:r>
                    </a:p>
                    <a:p>
                      <a:pPr>
                        <a:lnSpc>
                          <a:spcPct val="120000"/>
                        </a:lnSpc>
                        <a:spcAft>
                          <a:spcPts val="800"/>
                        </a:spcAft>
                      </a:pP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Không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đố</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kị</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ghen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ghét</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trước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thành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công</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của</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người</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khác</a:t>
                      </a:r>
                      <a:r>
                        <a:rPr lang="en-US" sz="2000" dirty="0">
                          <a:effectLst/>
                          <a:latin typeface="Times New Roman" panose="02020603050405020304" pitchFamily="18" charset="0"/>
                          <a:cs typeface="Times New Roman" panose="02020603050405020304" pitchFamily="18" charset="0"/>
                        </a:rPr>
                        <a:t>.</a:t>
                      </a:r>
                    </a:p>
                    <a:p>
                      <a:pPr>
                        <a:lnSpc>
                          <a:spcPct val="120000"/>
                        </a:lnSpc>
                        <a:spcAft>
                          <a:spcPts val="800"/>
                        </a:spcAft>
                      </a:pPr>
                      <a:r>
                        <a:rPr lang="en-US" sz="2000" dirty="0">
                          <a:effectLst/>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471" marR="28471" marT="0" marB="0"/>
                </a:tc>
                <a:extLst>
                  <a:ext uri="{0D108BD9-81ED-4DB2-BD59-A6C34878D82A}">
                    <a16:rowId xmlns:a16="http://schemas.microsoft.com/office/drawing/2014/main" val="874970017"/>
                  </a:ext>
                </a:extLst>
              </a:tr>
            </a:tbl>
          </a:graphicData>
        </a:graphic>
      </p:graphicFrame>
    </p:spTree>
    <p:extLst>
      <p:ext uri="{BB962C8B-B14F-4D97-AF65-F5344CB8AC3E}">
        <p14:creationId xmlns:p14="http://schemas.microsoft.com/office/powerpoint/2010/main" val="22194510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2A32CE4-E383-73B1-EFB8-454F24FFB3F3}"/>
              </a:ext>
            </a:extLst>
          </p:cNvPr>
          <p:cNvSpPr txBox="1"/>
          <p:nvPr/>
        </p:nvSpPr>
        <p:spPr>
          <a:xfrm>
            <a:off x="17929" y="0"/>
            <a:ext cx="12192000" cy="5875391"/>
          </a:xfrm>
          <a:prstGeom prst="rect">
            <a:avLst/>
          </a:prstGeom>
          <a:noFill/>
        </p:spPr>
        <p:txBody>
          <a:bodyPr wrap="square">
            <a:spAutoFit/>
          </a:bodyPr>
          <a:lstStyle/>
          <a:p>
            <a:pPr>
              <a:lnSpc>
                <a:spcPct val="120000"/>
              </a:lnSpc>
              <a:spcAft>
                <a:spcPts val="800"/>
              </a:spcAft>
            </a:pPr>
            <a:r>
              <a:rPr lang="en-US"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ĐỀ SỐ 75: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Aft>
                <a:spcPts val="800"/>
              </a:spcAft>
            </a:pPr>
            <a:r>
              <a:rPr lang="en-GB" sz="1800" b="1" dirty="0" err="1">
                <a:effectLst/>
                <a:latin typeface="Times New Roman" panose="02020603050405020304" pitchFamily="18" charset="0"/>
                <a:ea typeface="SimSun" panose="02010600030101010101" pitchFamily="2" charset="-122"/>
                <a:cs typeface="Times New Roman" panose="02020603050405020304" pitchFamily="18" charset="0"/>
              </a:rPr>
              <a:t>Đọc</a:t>
            </a:r>
            <a:r>
              <a:rPr lang="en-GB" sz="1800" b="1" dirty="0">
                <a:effectLst/>
                <a:latin typeface="Times New Roman" panose="02020603050405020304" pitchFamily="18" charset="0"/>
                <a:ea typeface="SimSun" panose="02010600030101010101" pitchFamily="2" charset="-122"/>
                <a:cs typeface="Times New Roman" panose="02020603050405020304" pitchFamily="18" charset="0"/>
              </a:rPr>
              <a:t> </a:t>
            </a:r>
            <a:r>
              <a:rPr lang="en-GB" sz="1800" b="1" dirty="0" err="1">
                <a:effectLst/>
                <a:latin typeface="Times New Roman" panose="02020603050405020304" pitchFamily="18" charset="0"/>
                <a:ea typeface="SimSun" panose="02010600030101010101" pitchFamily="2" charset="-122"/>
                <a:cs typeface="Times New Roman" panose="02020603050405020304" pitchFamily="18" charset="0"/>
              </a:rPr>
              <a:t>đoạn</a:t>
            </a:r>
            <a:r>
              <a:rPr lang="en-GB" sz="1800" b="1" dirty="0">
                <a:effectLst/>
                <a:latin typeface="Times New Roman" panose="02020603050405020304" pitchFamily="18" charset="0"/>
                <a:ea typeface="SimSun" panose="02010600030101010101" pitchFamily="2" charset="-122"/>
                <a:cs typeface="Times New Roman" panose="02020603050405020304" pitchFamily="18" charset="0"/>
              </a:rPr>
              <a:t> </a:t>
            </a:r>
            <a:r>
              <a:rPr lang="en-GB" sz="1800" b="1" dirty="0" err="1">
                <a:effectLst/>
                <a:latin typeface="Times New Roman" panose="02020603050405020304" pitchFamily="18" charset="0"/>
                <a:ea typeface="SimSun" panose="02010600030101010101" pitchFamily="2" charset="-122"/>
                <a:cs typeface="Times New Roman" panose="02020603050405020304" pitchFamily="18" charset="0"/>
              </a:rPr>
              <a:t>trích</a:t>
            </a:r>
            <a:r>
              <a:rPr lang="en-GB" sz="1800" b="1" dirty="0">
                <a:effectLst/>
                <a:latin typeface="Times New Roman" panose="02020603050405020304" pitchFamily="18" charset="0"/>
                <a:ea typeface="SimSun" panose="02010600030101010101" pitchFamily="2" charset="-122"/>
                <a:cs typeface="Times New Roman" panose="02020603050405020304" pitchFamily="18" charset="0"/>
              </a:rPr>
              <a:t> </a:t>
            </a:r>
            <a:r>
              <a:rPr lang="en-GB" sz="1800" b="1" dirty="0" err="1">
                <a:effectLst/>
                <a:latin typeface="Times New Roman" panose="02020603050405020304" pitchFamily="18" charset="0"/>
                <a:ea typeface="SimSun" panose="02010600030101010101" pitchFamily="2" charset="-122"/>
                <a:cs typeface="Times New Roman" panose="02020603050405020304" pitchFamily="18" charset="0"/>
              </a:rPr>
              <a:t>sau</a:t>
            </a:r>
            <a:r>
              <a:rPr lang="en-GB" sz="1800" b="1" dirty="0">
                <a:effectLst/>
                <a:latin typeface="Times New Roman" panose="02020603050405020304" pitchFamily="18" charset="0"/>
                <a:ea typeface="SimSun" panose="02010600030101010101" pitchFamily="2" charset="-122"/>
                <a:cs typeface="Times New Roman" panose="02020603050405020304" pitchFamily="18" charset="0"/>
              </a:rPr>
              <a:t> </a:t>
            </a:r>
            <a:r>
              <a:rPr lang="en-GB" sz="1800" b="1" dirty="0" err="1">
                <a:effectLst/>
                <a:latin typeface="Times New Roman" panose="02020603050405020304" pitchFamily="18" charset="0"/>
                <a:ea typeface="SimSun" panose="02010600030101010101" pitchFamily="2" charset="-122"/>
                <a:cs typeface="Times New Roman" panose="02020603050405020304" pitchFamily="18" charset="0"/>
              </a:rPr>
              <a:t>và</a:t>
            </a:r>
            <a:r>
              <a:rPr lang="en-GB" sz="1800" b="1" dirty="0">
                <a:effectLst/>
                <a:latin typeface="Times New Roman" panose="02020603050405020304" pitchFamily="18" charset="0"/>
                <a:ea typeface="SimSun" panose="02010600030101010101" pitchFamily="2" charset="-122"/>
                <a:cs typeface="Times New Roman" panose="02020603050405020304" pitchFamily="18" charset="0"/>
              </a:rPr>
              <a:t> </a:t>
            </a:r>
            <a:r>
              <a:rPr lang="en-GB" sz="1800" b="1" dirty="0" err="1">
                <a:effectLst/>
                <a:latin typeface="Times New Roman" panose="02020603050405020304" pitchFamily="18" charset="0"/>
                <a:ea typeface="SimSun" panose="02010600030101010101" pitchFamily="2" charset="-122"/>
                <a:cs typeface="Times New Roman" panose="02020603050405020304" pitchFamily="18" charset="0"/>
              </a:rPr>
              <a:t>trả</a:t>
            </a:r>
            <a:r>
              <a:rPr lang="en-GB" sz="1800" b="1" dirty="0">
                <a:effectLst/>
                <a:latin typeface="Times New Roman" panose="02020603050405020304" pitchFamily="18" charset="0"/>
                <a:ea typeface="SimSun" panose="02010600030101010101" pitchFamily="2" charset="-122"/>
                <a:cs typeface="Times New Roman" panose="02020603050405020304" pitchFamily="18" charset="0"/>
              </a:rPr>
              <a:t> </a:t>
            </a:r>
            <a:r>
              <a:rPr lang="en-GB" sz="1800" b="1" dirty="0" err="1">
                <a:effectLst/>
                <a:latin typeface="Times New Roman" panose="02020603050405020304" pitchFamily="18" charset="0"/>
                <a:ea typeface="SimSun" panose="02010600030101010101" pitchFamily="2" charset="-122"/>
                <a:cs typeface="Times New Roman" panose="02020603050405020304" pitchFamily="18" charset="0"/>
              </a:rPr>
              <a:t>lời</a:t>
            </a:r>
            <a:r>
              <a:rPr lang="en-GB" sz="1800" b="1" dirty="0">
                <a:effectLst/>
                <a:latin typeface="Times New Roman" panose="02020603050405020304" pitchFamily="18" charset="0"/>
                <a:ea typeface="SimSun" panose="02010600030101010101" pitchFamily="2" charset="-122"/>
                <a:cs typeface="Times New Roman" panose="02020603050405020304" pitchFamily="18" charset="0"/>
              </a:rPr>
              <a:t> </a:t>
            </a:r>
            <a:r>
              <a:rPr lang="en-GB" sz="1800" b="1" dirty="0" err="1">
                <a:effectLst/>
                <a:latin typeface="Times New Roman" panose="02020603050405020304" pitchFamily="18" charset="0"/>
                <a:ea typeface="SimSun" panose="02010600030101010101" pitchFamily="2" charset="-122"/>
                <a:cs typeface="Times New Roman" panose="02020603050405020304" pitchFamily="18" charset="0"/>
              </a:rPr>
              <a:t>các</a:t>
            </a:r>
            <a:r>
              <a:rPr lang="en-GB" sz="1800" b="1" dirty="0">
                <a:effectLst/>
                <a:latin typeface="Times New Roman" panose="02020603050405020304" pitchFamily="18" charset="0"/>
                <a:ea typeface="SimSun" panose="02010600030101010101" pitchFamily="2" charset="-122"/>
                <a:cs typeface="Times New Roman" panose="02020603050405020304" pitchFamily="18" charset="0"/>
              </a:rPr>
              <a:t> </a:t>
            </a:r>
            <a:r>
              <a:rPr lang="en-GB" sz="1800" b="1" dirty="0" err="1">
                <a:effectLst/>
                <a:latin typeface="Times New Roman" panose="02020603050405020304" pitchFamily="18" charset="0"/>
                <a:ea typeface="SimSun" panose="02010600030101010101" pitchFamily="2" charset="-122"/>
                <a:cs typeface="Times New Roman" panose="02020603050405020304" pitchFamily="18" charset="0"/>
              </a:rPr>
              <a:t>câu</a:t>
            </a:r>
            <a:r>
              <a:rPr lang="en-GB" sz="1800" b="1" dirty="0">
                <a:effectLst/>
                <a:latin typeface="Times New Roman" panose="02020603050405020304" pitchFamily="18" charset="0"/>
                <a:ea typeface="SimSun" panose="02010600030101010101" pitchFamily="2" charset="-122"/>
                <a:cs typeface="Times New Roman" panose="02020603050405020304" pitchFamily="18" charset="0"/>
              </a:rPr>
              <a:t> </a:t>
            </a:r>
            <a:r>
              <a:rPr lang="en-GB" sz="1800" b="1" dirty="0" err="1">
                <a:effectLst/>
                <a:latin typeface="Times New Roman" panose="02020603050405020304" pitchFamily="18" charset="0"/>
                <a:ea typeface="SimSun" panose="02010600030101010101" pitchFamily="2" charset="-122"/>
                <a:cs typeface="Times New Roman" panose="02020603050405020304" pitchFamily="18" charset="0"/>
              </a:rPr>
              <a:t>hỏi</a:t>
            </a:r>
            <a:r>
              <a:rPr lang="en-GB" sz="1800" b="1" dirty="0">
                <a:effectLst/>
                <a:latin typeface="Times New Roman" panose="02020603050405020304" pitchFamily="18" charset="0"/>
                <a:ea typeface="SimSun" panose="02010600030101010101" pitchFamily="2" charset="-122"/>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vi-VN" sz="1800" b="1" dirty="0">
                <a:effectLst/>
                <a:latin typeface="Times New Roman" panose="02020603050405020304" pitchFamily="18" charset="0"/>
                <a:ea typeface="SimSun" panose="02010600030101010101" pitchFamily="2" charset="-122"/>
                <a:cs typeface="Times New Roman" panose="02020603050405020304" pitchFamily="18" charset="0"/>
              </a:rPr>
              <a:t>Lối sống tối giản là lối sống cắt giảm đồ dùng trong nhà đến mức tối đa, chỉ giữ lại những vật dụng cần thiết nhất. Lợi ích của lối sống này không đơn thuần chỉ là lợi ích bên ngoài như không gian thoáng đãng, dọn dẹp dễ dàng…</a:t>
            </a:r>
            <a:r>
              <a:rPr lang="vi-VN" sz="1800" dirty="0">
                <a:effectLst/>
                <a:latin typeface="Times New Roman" panose="02020603050405020304" pitchFamily="18" charset="0"/>
                <a:ea typeface="SimSun" panose="02010600030101010101" pitchFamily="2" charset="-122"/>
                <a:cs typeface="Times New Roman" panose="02020603050405020304" pitchFamily="18" charset="0"/>
              </a:rPr>
              <a:t> Mà nó còn mang lại lợi ích cho chúng ta. Tôi đã thay đổi suy nghĩ của mình về cách sống, về quan niệm hạnh phúc mà bất cứ ai cũng mong muốn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vi-VN" sz="1800" dirty="0">
                <a:effectLst/>
                <a:latin typeface="Times New Roman" panose="02020603050405020304" pitchFamily="18" charset="0"/>
                <a:ea typeface="SimSun" panose="02010600030101010101" pitchFamily="2" charset="-122"/>
                <a:cs typeface="Times New Roman" panose="02020603050405020304" pitchFamily="18" charset="0"/>
              </a:rPr>
              <a:t>      Bản thân tôi từng nghĩ tích lũy cành nhiều đồ đạt là càng thể hiện được giá trị của bản thân, là càng hạnh phúc. Tôi từng là kiểu người rất thích các đồ dùng và chẳng vứt bỏ cái gì được. Không những thế lúc đó tôi còn muốn sắm thêm nhiều đồ đạc trong nhà.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vi-VN" sz="1800" dirty="0">
                <a:effectLst/>
                <a:latin typeface="Times New Roman" panose="02020603050405020304" pitchFamily="18" charset="0"/>
                <a:ea typeface="SimSun" panose="02010600030101010101" pitchFamily="2" charset="-122"/>
                <a:cs typeface="Times New Roman" panose="02020603050405020304" pitchFamily="18" charset="0"/>
              </a:rPr>
              <a:t>                          (Trích </a:t>
            </a:r>
            <a:r>
              <a:rPr lang="vi-VN" sz="1800" i="1" dirty="0">
                <a:effectLst/>
                <a:latin typeface="Times New Roman" panose="02020603050405020304" pitchFamily="18" charset="0"/>
                <a:ea typeface="SimSun" panose="02010600030101010101" pitchFamily="2" charset="-122"/>
                <a:cs typeface="Times New Roman" panose="02020603050405020304" pitchFamily="18" charset="0"/>
              </a:rPr>
              <a:t>Lối sống tối giản của người Nhật,</a:t>
            </a:r>
            <a:r>
              <a:rPr lang="vi-VN" sz="1800" dirty="0">
                <a:effectLst/>
                <a:latin typeface="Times New Roman" panose="02020603050405020304" pitchFamily="18" charset="0"/>
                <a:ea typeface="SimSun" panose="02010600030101010101" pitchFamily="2" charset="-122"/>
                <a:cs typeface="Times New Roman" panose="02020603050405020304" pitchFamily="18" charset="0"/>
              </a:rPr>
              <a:t> Sasaki Fumio)</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vi-VN" sz="1800" b="1" dirty="0">
                <a:effectLst/>
                <a:latin typeface="Times New Roman" panose="02020603050405020304" pitchFamily="18" charset="0"/>
                <a:ea typeface="SimSun" panose="02010600030101010101" pitchFamily="2" charset="-122"/>
                <a:cs typeface="Times New Roman" panose="02020603050405020304" pitchFamily="18" charset="0"/>
              </a:rPr>
              <a:t>Câu 1.</a:t>
            </a:r>
            <a:r>
              <a:rPr lang="vi-VN" sz="1800" dirty="0">
                <a:effectLst/>
                <a:latin typeface="Times New Roman" panose="02020603050405020304" pitchFamily="18" charset="0"/>
                <a:ea typeface="SimSun" panose="02010600030101010101" pitchFamily="2" charset="-122"/>
                <a:cs typeface="Times New Roman" panose="02020603050405020304" pitchFamily="18" charset="0"/>
              </a:rPr>
              <a:t> Phương thức biểu đạt chính trong đoạn trích trên là gì?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vi-VN" sz="1800" b="1" dirty="0">
                <a:effectLst/>
                <a:latin typeface="Times New Roman" panose="02020603050405020304" pitchFamily="18" charset="0"/>
                <a:ea typeface="SimSun" panose="02010600030101010101" pitchFamily="2" charset="-122"/>
                <a:cs typeface="Times New Roman" panose="02020603050405020304" pitchFamily="18" charset="0"/>
              </a:rPr>
              <a:t>Câu 2.</a:t>
            </a:r>
            <a:r>
              <a:rPr lang="vi-VN" sz="1800" dirty="0">
                <a:effectLst/>
                <a:latin typeface="Times New Roman" panose="02020603050405020304" pitchFamily="18" charset="0"/>
                <a:ea typeface="SimSun" panose="02010600030101010101" pitchFamily="2" charset="-122"/>
                <a:cs typeface="Times New Roman" panose="02020603050405020304" pitchFamily="18" charset="0"/>
              </a:rPr>
              <a:t> Phần in đậm trong đoạn trích sử dụng phép liên kết hình thức nào là chủ yếu?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vi-VN" sz="1800" b="1" dirty="0">
                <a:effectLst/>
                <a:latin typeface="Times New Roman" panose="02020603050405020304" pitchFamily="18" charset="0"/>
                <a:ea typeface="SimSun" panose="02010600030101010101" pitchFamily="2" charset="-122"/>
                <a:cs typeface="Times New Roman" panose="02020603050405020304" pitchFamily="18" charset="0"/>
              </a:rPr>
              <a:t>Câu 3.</a:t>
            </a:r>
            <a:r>
              <a:rPr lang="vi-VN" sz="1800" dirty="0">
                <a:effectLst/>
                <a:latin typeface="Times New Roman" panose="02020603050405020304" pitchFamily="18" charset="0"/>
                <a:ea typeface="SimSun" panose="02010600030101010101" pitchFamily="2" charset="-122"/>
                <a:cs typeface="Times New Roman" panose="02020603050405020304" pitchFamily="18" charset="0"/>
              </a:rPr>
              <a:t> Lợi ích của lối sống tối giản đối với mỗi người?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vi-VN" sz="1800" b="1" dirty="0">
                <a:effectLst/>
                <a:latin typeface="Times New Roman" panose="02020603050405020304" pitchFamily="18" charset="0"/>
                <a:ea typeface="SimSun" panose="02010600030101010101" pitchFamily="2" charset="-122"/>
                <a:cs typeface="Times New Roman" panose="02020603050405020304" pitchFamily="18" charset="0"/>
              </a:rPr>
              <a:t>Câu 4.</a:t>
            </a:r>
            <a:r>
              <a:rPr lang="vi-VN" sz="1800" dirty="0">
                <a:effectLst/>
                <a:latin typeface="Times New Roman" panose="02020603050405020304" pitchFamily="18" charset="0"/>
                <a:ea typeface="SimSun" panose="02010600030101010101" pitchFamily="2" charset="-122"/>
                <a:cs typeface="Times New Roman" panose="02020603050405020304" pitchFamily="18" charset="0"/>
              </a:rPr>
              <a:t> Có ý kiến cho rằng: </a:t>
            </a:r>
            <a:r>
              <a:rPr lang="vi-VN" sz="1800" i="1" dirty="0">
                <a:effectLst/>
                <a:latin typeface="Times New Roman" panose="02020603050405020304" pitchFamily="18" charset="0"/>
                <a:ea typeface="SimSun" panose="02010600030101010101" pitchFamily="2" charset="-122"/>
                <a:cs typeface="Times New Roman" panose="02020603050405020304" pitchFamily="18" charset="0"/>
              </a:rPr>
              <a:t>Nhà cửa xe hơi không còn là thước đo của giới trẻ ngày nay. Ngày càng nhiều giới trẻ trên thế giới không muốn tiết kiệm tiền để sở hữu những tài sản có giá trị này.</a:t>
            </a:r>
            <a:r>
              <a:rPr lang="vi-VN" sz="1800" dirty="0">
                <a:effectLst/>
                <a:latin typeface="Times New Roman" panose="02020603050405020304" pitchFamily="18" charset="0"/>
                <a:ea typeface="SimSun" panose="02010600030101010101" pitchFamily="2" charset="-122"/>
                <a:cs typeface="Times New Roman" panose="02020603050405020304" pitchFamily="18" charset="0"/>
              </a:rPr>
              <a:t> Em có đồng ý hay không đồng ý với ý kiến này? Vì sao?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21267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C4CC46B-DBBF-4FDB-918F-2A2C252821BE}"/>
              </a:ext>
            </a:extLst>
          </p:cNvPr>
          <p:cNvGraphicFramePr>
            <a:graphicFrameLocks noGrp="1"/>
          </p:cNvGraphicFramePr>
          <p:nvPr>
            <p:ph idx="1"/>
            <p:extLst>
              <p:ext uri="{D42A27DB-BD31-4B8C-83A1-F6EECF244321}">
                <p14:modId xmlns:p14="http://schemas.microsoft.com/office/powerpoint/2010/main" val="182484788"/>
              </p:ext>
            </p:extLst>
          </p:nvPr>
        </p:nvGraphicFramePr>
        <p:xfrm>
          <a:off x="0" y="0"/>
          <a:ext cx="12192000" cy="6676648"/>
        </p:xfrm>
        <a:graphic>
          <a:graphicData uri="http://schemas.openxmlformats.org/drawingml/2006/table">
            <a:tbl>
              <a:tblPr firstRow="1" firstCol="1" lastRow="1" lastCol="1" bandRow="1" bandCol="1">
                <a:tableStyleId>{5C22544A-7EE6-4342-B048-85BDC9FD1C3A}</a:tableStyleId>
              </a:tblPr>
              <a:tblGrid>
                <a:gridCol w="1138518">
                  <a:extLst>
                    <a:ext uri="{9D8B030D-6E8A-4147-A177-3AD203B41FA5}">
                      <a16:colId xmlns:a16="http://schemas.microsoft.com/office/drawing/2014/main" val="1285924385"/>
                    </a:ext>
                  </a:extLst>
                </a:gridCol>
                <a:gridCol w="11053482">
                  <a:extLst>
                    <a:ext uri="{9D8B030D-6E8A-4147-A177-3AD203B41FA5}">
                      <a16:colId xmlns:a16="http://schemas.microsoft.com/office/drawing/2014/main" val="4269714569"/>
                    </a:ext>
                  </a:extLst>
                </a:gridCol>
              </a:tblGrid>
              <a:tr h="210817">
                <a:tc rowSpan="2">
                  <a:txBody>
                    <a:bodyPr/>
                    <a:lstStyle/>
                    <a:p>
                      <a:pPr algn="ctr">
                        <a:lnSpc>
                          <a:spcPct val="120000"/>
                        </a:lnSpc>
                        <a:spcAft>
                          <a:spcPts val="800"/>
                        </a:spcAft>
                        <a:tabLst>
                          <a:tab pos="542925" algn="l"/>
                        </a:tabLst>
                      </a:pPr>
                      <a:r>
                        <a:rPr lang="vi-VN" sz="1800">
                          <a:effectLst/>
                          <a:latin typeface="+mj-lt"/>
                        </a:rPr>
                        <a:t>1</a:t>
                      </a:r>
                      <a:endParaRPr lang="en-US" sz="1800">
                        <a:effectLst/>
                        <a:latin typeface="+mj-lt"/>
                        <a:ea typeface="Calibri" panose="020F0502020204030204" pitchFamily="34" charset="0"/>
                        <a:cs typeface="Times New Roman" panose="02020603050405020304" pitchFamily="18" charset="0"/>
                      </a:endParaRPr>
                    </a:p>
                  </a:txBody>
                  <a:tcPr marL="29276" marR="29276" marT="0" marB="0" anchor="ctr"/>
                </a:tc>
                <a:tc>
                  <a:txBody>
                    <a:bodyPr/>
                    <a:lstStyle/>
                    <a:p>
                      <a:pPr algn="just">
                        <a:lnSpc>
                          <a:spcPct val="120000"/>
                        </a:lnSpc>
                        <a:spcAft>
                          <a:spcPts val="800"/>
                        </a:spcAft>
                      </a:pPr>
                      <a:r>
                        <a:rPr lang="vi-VN" sz="1800">
                          <a:effectLst/>
                          <a:latin typeface="+mj-lt"/>
                        </a:rPr>
                        <a:t>Phương thức biểu đạt chính trong đoạn trích trên là gì? </a:t>
                      </a:r>
                      <a:endParaRPr lang="en-US" sz="1800">
                        <a:effectLst/>
                        <a:latin typeface="+mj-lt"/>
                        <a:ea typeface="Calibri" panose="020F0502020204030204" pitchFamily="34" charset="0"/>
                        <a:cs typeface="Times New Roman" panose="02020603050405020304" pitchFamily="18" charset="0"/>
                      </a:endParaRPr>
                    </a:p>
                  </a:txBody>
                  <a:tcPr marL="29276" marR="29276" marT="0" marB="0"/>
                </a:tc>
                <a:extLst>
                  <a:ext uri="{0D108BD9-81ED-4DB2-BD59-A6C34878D82A}">
                    <a16:rowId xmlns:a16="http://schemas.microsoft.com/office/drawing/2014/main" val="3868972411"/>
                  </a:ext>
                </a:extLst>
              </a:tr>
              <a:tr h="101519">
                <a:tc vMerge="1">
                  <a:txBody>
                    <a:bodyPr/>
                    <a:lstStyle/>
                    <a:p>
                      <a:endParaRPr lang="en-US"/>
                    </a:p>
                  </a:txBody>
                  <a:tcPr/>
                </a:tc>
                <a:tc>
                  <a:txBody>
                    <a:bodyPr/>
                    <a:lstStyle/>
                    <a:p>
                      <a:pPr>
                        <a:lnSpc>
                          <a:spcPct val="120000"/>
                        </a:lnSpc>
                        <a:spcAft>
                          <a:spcPts val="800"/>
                        </a:spcAft>
                      </a:pPr>
                      <a:r>
                        <a:rPr lang="vi-VN" sz="1800">
                          <a:effectLst/>
                          <a:latin typeface="+mj-lt"/>
                        </a:rPr>
                        <a:t>Phương thức biểu đạt chính: nghị luận</a:t>
                      </a:r>
                      <a:endParaRPr lang="en-US" sz="1800">
                        <a:effectLst/>
                        <a:latin typeface="+mj-lt"/>
                        <a:ea typeface="Calibri" panose="020F0502020204030204" pitchFamily="34" charset="0"/>
                        <a:cs typeface="Times New Roman" panose="02020603050405020304" pitchFamily="18" charset="0"/>
                      </a:endParaRPr>
                    </a:p>
                  </a:txBody>
                  <a:tcPr marL="29276" marR="29276" marT="0" marB="0"/>
                </a:tc>
                <a:extLst>
                  <a:ext uri="{0D108BD9-81ED-4DB2-BD59-A6C34878D82A}">
                    <a16:rowId xmlns:a16="http://schemas.microsoft.com/office/drawing/2014/main" val="2843469495"/>
                  </a:ext>
                </a:extLst>
              </a:tr>
              <a:tr h="210817">
                <a:tc rowSpan="2">
                  <a:txBody>
                    <a:bodyPr/>
                    <a:lstStyle/>
                    <a:p>
                      <a:pPr algn="ctr">
                        <a:lnSpc>
                          <a:spcPct val="120000"/>
                        </a:lnSpc>
                        <a:spcAft>
                          <a:spcPts val="800"/>
                        </a:spcAft>
                        <a:tabLst>
                          <a:tab pos="542925" algn="l"/>
                        </a:tabLst>
                      </a:pPr>
                      <a:r>
                        <a:rPr lang="vi-VN" sz="1800">
                          <a:effectLst/>
                          <a:latin typeface="+mj-lt"/>
                        </a:rPr>
                        <a:t>2</a:t>
                      </a:r>
                      <a:endParaRPr lang="en-US" sz="1800">
                        <a:effectLst/>
                        <a:latin typeface="+mj-lt"/>
                        <a:ea typeface="Calibri" panose="020F0502020204030204" pitchFamily="34" charset="0"/>
                        <a:cs typeface="Times New Roman" panose="02020603050405020304" pitchFamily="18" charset="0"/>
                      </a:endParaRPr>
                    </a:p>
                  </a:txBody>
                  <a:tcPr marL="29276" marR="29276" marT="0" marB="0" anchor="ctr"/>
                </a:tc>
                <a:tc>
                  <a:txBody>
                    <a:bodyPr/>
                    <a:lstStyle/>
                    <a:p>
                      <a:pPr>
                        <a:lnSpc>
                          <a:spcPct val="120000"/>
                        </a:lnSpc>
                        <a:spcAft>
                          <a:spcPts val="800"/>
                        </a:spcAft>
                      </a:pPr>
                      <a:r>
                        <a:rPr lang="vi-VN" sz="1800">
                          <a:effectLst/>
                          <a:latin typeface="+mj-lt"/>
                        </a:rPr>
                        <a:t>Phần in đậm trong đoạn trích sử dụng phép liên kết hình thức nào là chủ yếu?</a:t>
                      </a:r>
                      <a:endParaRPr lang="en-US" sz="1800">
                        <a:effectLst/>
                        <a:latin typeface="+mj-lt"/>
                        <a:ea typeface="Calibri" panose="020F0502020204030204" pitchFamily="34" charset="0"/>
                        <a:cs typeface="Times New Roman" panose="02020603050405020304" pitchFamily="18" charset="0"/>
                      </a:endParaRPr>
                    </a:p>
                  </a:txBody>
                  <a:tcPr marL="29276" marR="29276" marT="0" marB="0"/>
                </a:tc>
                <a:extLst>
                  <a:ext uri="{0D108BD9-81ED-4DB2-BD59-A6C34878D82A}">
                    <a16:rowId xmlns:a16="http://schemas.microsoft.com/office/drawing/2014/main" val="2999530433"/>
                  </a:ext>
                </a:extLst>
              </a:tr>
              <a:tr h="101519">
                <a:tc vMerge="1">
                  <a:txBody>
                    <a:bodyPr/>
                    <a:lstStyle/>
                    <a:p>
                      <a:endParaRPr lang="en-US"/>
                    </a:p>
                  </a:txBody>
                  <a:tcPr/>
                </a:tc>
                <a:tc>
                  <a:txBody>
                    <a:bodyPr/>
                    <a:lstStyle/>
                    <a:p>
                      <a:pPr>
                        <a:lnSpc>
                          <a:spcPct val="120000"/>
                        </a:lnSpc>
                        <a:spcAft>
                          <a:spcPts val="800"/>
                        </a:spcAft>
                      </a:pPr>
                      <a:r>
                        <a:rPr lang="vi-VN" sz="1800">
                          <a:effectLst/>
                          <a:latin typeface="+mj-lt"/>
                        </a:rPr>
                        <a:t>Liên kết hình thức: phép lặp</a:t>
                      </a:r>
                      <a:endParaRPr lang="en-US" sz="1800">
                        <a:effectLst/>
                        <a:latin typeface="+mj-lt"/>
                        <a:ea typeface="Calibri" panose="020F0502020204030204" pitchFamily="34" charset="0"/>
                        <a:cs typeface="Times New Roman" panose="02020603050405020304" pitchFamily="18" charset="0"/>
                      </a:endParaRPr>
                    </a:p>
                  </a:txBody>
                  <a:tcPr marL="29276" marR="29276" marT="0" marB="0"/>
                </a:tc>
                <a:extLst>
                  <a:ext uri="{0D108BD9-81ED-4DB2-BD59-A6C34878D82A}">
                    <a16:rowId xmlns:a16="http://schemas.microsoft.com/office/drawing/2014/main" val="272614892"/>
                  </a:ext>
                </a:extLst>
              </a:tr>
              <a:tr h="210817">
                <a:tc rowSpan="2">
                  <a:txBody>
                    <a:bodyPr/>
                    <a:lstStyle/>
                    <a:p>
                      <a:pPr algn="ctr">
                        <a:lnSpc>
                          <a:spcPct val="120000"/>
                        </a:lnSpc>
                        <a:spcAft>
                          <a:spcPts val="800"/>
                        </a:spcAft>
                      </a:pPr>
                      <a:r>
                        <a:rPr lang="vi-VN" sz="1800" dirty="0">
                          <a:effectLst/>
                          <a:latin typeface="+mj-lt"/>
                        </a:rPr>
                        <a:t>3</a:t>
                      </a:r>
                      <a:endParaRPr lang="en-US" sz="1800" dirty="0">
                        <a:effectLst/>
                        <a:latin typeface="+mj-lt"/>
                        <a:ea typeface="Calibri" panose="020F0502020204030204" pitchFamily="34" charset="0"/>
                        <a:cs typeface="Times New Roman" panose="02020603050405020304" pitchFamily="18" charset="0"/>
                      </a:endParaRPr>
                    </a:p>
                  </a:txBody>
                  <a:tcPr marL="29276" marR="29276" marT="0" marB="0" anchor="ctr"/>
                </a:tc>
                <a:tc>
                  <a:txBody>
                    <a:bodyPr/>
                    <a:lstStyle/>
                    <a:p>
                      <a:pPr>
                        <a:lnSpc>
                          <a:spcPct val="120000"/>
                        </a:lnSpc>
                        <a:spcAft>
                          <a:spcPts val="800"/>
                        </a:spcAft>
                      </a:pPr>
                      <a:r>
                        <a:rPr lang="vi-VN" sz="1800">
                          <a:effectLst/>
                          <a:latin typeface="+mj-lt"/>
                        </a:rPr>
                        <a:t>Lợi ích của lối sống tối giản đối với mỗi người?</a:t>
                      </a:r>
                      <a:endParaRPr lang="en-US" sz="1800">
                        <a:effectLst/>
                        <a:latin typeface="+mj-lt"/>
                        <a:ea typeface="Calibri" panose="020F0502020204030204" pitchFamily="34" charset="0"/>
                        <a:cs typeface="Times New Roman" panose="02020603050405020304" pitchFamily="18" charset="0"/>
                      </a:endParaRPr>
                    </a:p>
                  </a:txBody>
                  <a:tcPr marL="29276" marR="29276" marT="0" marB="0"/>
                </a:tc>
                <a:extLst>
                  <a:ext uri="{0D108BD9-81ED-4DB2-BD59-A6C34878D82A}">
                    <a16:rowId xmlns:a16="http://schemas.microsoft.com/office/drawing/2014/main" val="3329591448"/>
                  </a:ext>
                </a:extLst>
              </a:tr>
              <a:tr h="668830">
                <a:tc vMerge="1">
                  <a:txBody>
                    <a:bodyPr/>
                    <a:lstStyle/>
                    <a:p>
                      <a:endParaRPr lang="en-US"/>
                    </a:p>
                  </a:txBody>
                  <a:tcPr/>
                </a:tc>
                <a:tc>
                  <a:txBody>
                    <a:bodyPr/>
                    <a:lstStyle/>
                    <a:p>
                      <a:pPr>
                        <a:lnSpc>
                          <a:spcPct val="120000"/>
                        </a:lnSpc>
                        <a:spcAft>
                          <a:spcPts val="800"/>
                        </a:spcAft>
                      </a:pPr>
                      <a:r>
                        <a:rPr lang="vi-VN" sz="1800" dirty="0">
                          <a:effectLst/>
                          <a:latin typeface="+mj-lt"/>
                        </a:rPr>
                        <a:t>Học sinh đưa ra một lí do về lợi ích của lối sống tối giản đối với mỗi người: </a:t>
                      </a:r>
                      <a:endParaRPr lang="en-US" sz="1800" dirty="0">
                        <a:effectLst/>
                        <a:latin typeface="+mj-lt"/>
                      </a:endParaRPr>
                    </a:p>
                    <a:p>
                      <a:pPr>
                        <a:lnSpc>
                          <a:spcPct val="120000"/>
                        </a:lnSpc>
                        <a:spcAft>
                          <a:spcPts val="800"/>
                        </a:spcAft>
                      </a:pPr>
                      <a:r>
                        <a:rPr lang="vi-VN" sz="1800" dirty="0">
                          <a:effectLst/>
                          <a:latin typeface="+mj-lt"/>
                        </a:rPr>
                        <a:t>     - Không lãng phí vật chất</a:t>
                      </a:r>
                      <a:endParaRPr lang="en-US" sz="1800" dirty="0">
                        <a:effectLst/>
                        <a:latin typeface="+mj-lt"/>
                      </a:endParaRPr>
                    </a:p>
                    <a:p>
                      <a:pPr>
                        <a:lnSpc>
                          <a:spcPct val="120000"/>
                        </a:lnSpc>
                        <a:spcAft>
                          <a:spcPts val="800"/>
                        </a:spcAft>
                      </a:pPr>
                      <a:r>
                        <a:rPr lang="vi-VN" sz="1800">
                          <a:effectLst/>
                          <a:latin typeface="+mj-lt"/>
                        </a:rPr>
                        <a:t>     - Thanh thản về tinh thần</a:t>
                      </a:r>
                      <a:endParaRPr lang="en-US" sz="1800" dirty="0">
                        <a:effectLst/>
                        <a:latin typeface="+mj-lt"/>
                      </a:endParaRPr>
                    </a:p>
                    <a:p>
                      <a:pPr>
                        <a:lnSpc>
                          <a:spcPct val="120000"/>
                        </a:lnSpc>
                        <a:spcAft>
                          <a:spcPts val="800"/>
                        </a:spcAft>
                      </a:pPr>
                      <a:r>
                        <a:rPr lang="vi-VN" sz="1800" dirty="0">
                          <a:effectLst/>
                          <a:latin typeface="+mj-lt"/>
                        </a:rPr>
                        <a:t>     …</a:t>
                      </a:r>
                      <a:endParaRPr lang="en-US" sz="1800" dirty="0">
                        <a:effectLst/>
                        <a:latin typeface="+mj-lt"/>
                        <a:ea typeface="Calibri" panose="020F0502020204030204" pitchFamily="34" charset="0"/>
                        <a:cs typeface="Times New Roman" panose="02020603050405020304" pitchFamily="18" charset="0"/>
                      </a:endParaRPr>
                    </a:p>
                  </a:txBody>
                  <a:tcPr marL="29276" marR="29276" marT="0" marB="0"/>
                </a:tc>
                <a:extLst>
                  <a:ext uri="{0D108BD9-81ED-4DB2-BD59-A6C34878D82A}">
                    <a16:rowId xmlns:a16="http://schemas.microsoft.com/office/drawing/2014/main" val="3622720066"/>
                  </a:ext>
                </a:extLst>
              </a:tr>
              <a:tr h="757309">
                <a:tc rowSpan="2">
                  <a:txBody>
                    <a:bodyPr/>
                    <a:lstStyle/>
                    <a:p>
                      <a:pPr algn="ctr">
                        <a:lnSpc>
                          <a:spcPct val="120000"/>
                        </a:lnSpc>
                        <a:spcAft>
                          <a:spcPts val="800"/>
                        </a:spcAft>
                      </a:pPr>
                      <a:r>
                        <a:rPr lang="vi-VN" sz="1800">
                          <a:effectLst/>
                          <a:latin typeface="+mj-lt"/>
                        </a:rPr>
                        <a:t>4</a:t>
                      </a:r>
                      <a:endParaRPr lang="en-US" sz="1800">
                        <a:effectLst/>
                        <a:latin typeface="+mj-lt"/>
                        <a:ea typeface="Calibri" panose="020F0502020204030204" pitchFamily="34" charset="0"/>
                        <a:cs typeface="Times New Roman" panose="02020603050405020304" pitchFamily="18" charset="0"/>
                      </a:endParaRPr>
                    </a:p>
                  </a:txBody>
                  <a:tcPr marL="29276" marR="29276" marT="0" marB="0" anchor="ctr"/>
                </a:tc>
                <a:tc>
                  <a:txBody>
                    <a:bodyPr/>
                    <a:lstStyle/>
                    <a:p>
                      <a:pPr>
                        <a:lnSpc>
                          <a:spcPct val="120000"/>
                        </a:lnSpc>
                        <a:spcAft>
                          <a:spcPts val="800"/>
                        </a:spcAft>
                      </a:pPr>
                      <a:r>
                        <a:rPr lang="vi-VN" sz="1800">
                          <a:effectLst/>
                          <a:latin typeface="+mj-lt"/>
                        </a:rPr>
                        <a:t>Có ý kiến cho rằng: Nhà cửa xe hơi không còn là thước đo của giới trẻ ngày nay. Ngày càng nhiều giới trẻ trên thế giới không muốn tiết kiệm tiền để sở hữu những tài sản có giá trị này. Em có đồng ý hay không đồng ý với ý kiến này? Vì sao?</a:t>
                      </a:r>
                      <a:endParaRPr lang="en-US" sz="1800">
                        <a:effectLst/>
                        <a:latin typeface="+mj-lt"/>
                        <a:ea typeface="Calibri" panose="020F0502020204030204" pitchFamily="34" charset="0"/>
                        <a:cs typeface="Times New Roman" panose="02020603050405020304" pitchFamily="18" charset="0"/>
                      </a:endParaRPr>
                    </a:p>
                  </a:txBody>
                  <a:tcPr marL="29276" marR="29276" marT="0" marB="0"/>
                </a:tc>
                <a:extLst>
                  <a:ext uri="{0D108BD9-81ED-4DB2-BD59-A6C34878D82A}">
                    <a16:rowId xmlns:a16="http://schemas.microsoft.com/office/drawing/2014/main" val="3771575297"/>
                  </a:ext>
                </a:extLst>
              </a:tr>
              <a:tr h="2089710">
                <a:tc vMerge="1">
                  <a:txBody>
                    <a:bodyPr/>
                    <a:lstStyle/>
                    <a:p>
                      <a:endParaRPr lang="en-US"/>
                    </a:p>
                  </a:txBody>
                  <a:tcPr/>
                </a:tc>
                <a:tc>
                  <a:txBody>
                    <a:bodyPr/>
                    <a:lstStyle/>
                    <a:p>
                      <a:pPr>
                        <a:lnSpc>
                          <a:spcPct val="120000"/>
                        </a:lnSpc>
                        <a:spcAft>
                          <a:spcPts val="800"/>
                        </a:spcAft>
                      </a:pPr>
                      <a:r>
                        <a:rPr lang="vi-VN" sz="1800" dirty="0">
                          <a:effectLst/>
                          <a:latin typeface="+mj-lt"/>
                        </a:rPr>
                        <a:t>     Học sinh đưa ra ý kiến của mình và nêu một lí do bảo vệ ý kiến đó. Sau đây là những gợi ý:</a:t>
                      </a:r>
                      <a:endParaRPr lang="en-US" sz="1800" dirty="0">
                        <a:effectLst/>
                        <a:latin typeface="+mj-lt"/>
                      </a:endParaRPr>
                    </a:p>
                    <a:p>
                      <a:pPr algn="just">
                        <a:lnSpc>
                          <a:spcPct val="120000"/>
                        </a:lnSpc>
                        <a:spcAft>
                          <a:spcPts val="800"/>
                        </a:spcAft>
                      </a:pPr>
                      <a:r>
                        <a:rPr lang="vi-VN" sz="1800" dirty="0">
                          <a:effectLst/>
                          <a:latin typeface="+mj-lt"/>
                        </a:rPr>
                        <a:t>     - Đồng tình: Sống phải biết dừng lại ở mức đủ, cân bằng giữa cuộc sống vật chất và tinh thần ,…</a:t>
                      </a:r>
                      <a:endParaRPr lang="en-US" sz="1800" dirty="0">
                        <a:effectLst/>
                        <a:latin typeface="+mj-lt"/>
                      </a:endParaRPr>
                    </a:p>
                    <a:p>
                      <a:pPr algn="just">
                        <a:lnSpc>
                          <a:spcPct val="120000"/>
                        </a:lnSpc>
                        <a:spcAft>
                          <a:spcPts val="800"/>
                        </a:spcAft>
                      </a:pPr>
                      <a:r>
                        <a:rPr lang="vi-VN" sz="1800" dirty="0">
                          <a:effectLst/>
                          <a:latin typeface="+mj-lt"/>
                        </a:rPr>
                        <a:t>     - Không đồng tình: Cuộc sống là phải vươn đến đỉnh cao, giá trị vật chất cũng là một thước đo sự thành công của con người, vì thế con người làm việc cố sức để đạt đến mục tiêu đó…</a:t>
                      </a:r>
                      <a:endParaRPr lang="en-US" sz="1800" dirty="0">
                        <a:effectLst/>
                        <a:latin typeface="+mj-lt"/>
                      </a:endParaRPr>
                    </a:p>
                    <a:p>
                      <a:pPr>
                        <a:lnSpc>
                          <a:spcPct val="120000"/>
                        </a:lnSpc>
                        <a:spcAft>
                          <a:spcPts val="800"/>
                        </a:spcAft>
                      </a:pPr>
                      <a:r>
                        <a:rPr lang="vi-VN" sz="1800" dirty="0">
                          <a:effectLst/>
                          <a:latin typeface="+mj-lt"/>
                        </a:rPr>
                        <a:t>     - Vừa đồng tình vừa không đồng tình: Cuộc sống là phải hưởng thụ, bởi vật chất đem lại cho con người rất nhiều tiện ích, là động lực để kích thích sự phát triển cuộc sống.  Thế nhưng không thể đốt hết sức lực, thời gian chỉ vì cung phụng cho nhu cầu vật chất.</a:t>
                      </a:r>
                      <a:endParaRPr lang="en-US" sz="1800" dirty="0">
                        <a:effectLst/>
                        <a:latin typeface="+mj-lt"/>
                        <a:ea typeface="Calibri" panose="020F0502020204030204" pitchFamily="34" charset="0"/>
                        <a:cs typeface="Times New Roman" panose="02020603050405020304" pitchFamily="18" charset="0"/>
                      </a:endParaRPr>
                    </a:p>
                  </a:txBody>
                  <a:tcPr marL="29276" marR="29276" marT="0" marB="0"/>
                </a:tc>
                <a:extLst>
                  <a:ext uri="{0D108BD9-81ED-4DB2-BD59-A6C34878D82A}">
                    <a16:rowId xmlns:a16="http://schemas.microsoft.com/office/drawing/2014/main" val="3762394986"/>
                  </a:ext>
                </a:extLst>
              </a:tr>
            </a:tbl>
          </a:graphicData>
        </a:graphic>
      </p:graphicFrame>
    </p:spTree>
    <p:extLst>
      <p:ext uri="{BB962C8B-B14F-4D97-AF65-F5344CB8AC3E}">
        <p14:creationId xmlns:p14="http://schemas.microsoft.com/office/powerpoint/2010/main" val="2583125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FF1F020A-CC24-509A-5423-1A67CBB44A43}"/>
              </a:ext>
            </a:extLst>
          </p:cNvPr>
          <p:cNvSpPr>
            <a:spLocks noChangeArrowheads="1"/>
          </p:cNvSpPr>
          <p:nvPr/>
        </p:nvSpPr>
        <p:spPr bwMode="auto">
          <a:xfrm>
            <a:off x="0" y="0"/>
            <a:ext cx="12192000" cy="674030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08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0850" algn="just" defTabSz="914400" rtl="0" eaLnBrk="0" fontAlgn="base" latinLnBrk="0" hangingPunct="0">
              <a:lnSpc>
                <a:spcPct val="100000"/>
              </a:lnSpc>
              <a:spcBef>
                <a:spcPct val="0"/>
              </a:spcBef>
              <a:spcAft>
                <a:spcPct val="0"/>
              </a:spcAft>
              <a:buClrTx/>
              <a:buSzTx/>
              <a:buFontTx/>
              <a:buNone/>
              <a:tabLst/>
            </a:pPr>
            <a:r>
              <a:rPr kumimoji="0" lang="en-US" altLang="ko-KR" sz="24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 ĐỌC -  HIỂU VĂN BẢN (3,0 </a:t>
            </a:r>
            <a:r>
              <a:rPr kumimoji="0" lang="en-US" altLang="ko-KR" sz="2400" b="1"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điểm</a:t>
            </a:r>
            <a:r>
              <a:rPr kumimoji="0" lang="en-US" altLang="ko-KR" sz="24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altLang="ko-KR"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n-US" altLang="ko-KR" sz="2400" b="1"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Đọc</a:t>
            </a:r>
            <a:r>
              <a:rPr kumimoji="0" lang="en-US" altLang="ko-KR" sz="24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1"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văn</a:t>
            </a:r>
            <a:r>
              <a:rPr kumimoji="0" lang="en-US" altLang="ko-KR" sz="24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1"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bản</a:t>
            </a:r>
            <a:r>
              <a:rPr kumimoji="0" lang="en-US" altLang="ko-KR" sz="24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1"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sau</a:t>
            </a:r>
            <a:r>
              <a:rPr kumimoji="0" lang="en-US" altLang="ko-KR" sz="24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1"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kumimoji="0" lang="en-US" altLang="ko-KR" sz="24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1"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trả</a:t>
            </a:r>
            <a:r>
              <a:rPr kumimoji="0" lang="en-US" altLang="ko-KR" sz="24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1"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lời</a:t>
            </a:r>
            <a:r>
              <a:rPr kumimoji="0" lang="en-US" altLang="ko-KR" sz="24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1"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kumimoji="0" lang="en-US" altLang="ko-KR" sz="24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1"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câu</a:t>
            </a:r>
            <a:r>
              <a:rPr kumimoji="0" lang="en-US" altLang="ko-KR" sz="24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1"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hỏi</a:t>
            </a:r>
            <a:r>
              <a:rPr kumimoji="0" lang="en-US" altLang="ko-KR" sz="24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altLang="ko-KR"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nhà</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nghiên</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cứu</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thực</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hiện</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thí</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nghiệm</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sau</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Ông</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đưa</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hai</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ngốc</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nghếch</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ốm</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yếu</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thông</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minh</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cường</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tráng</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đến</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vùng</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đất</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Sau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đó</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ông</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nói</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hai</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cùng</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đào</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giếng</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để</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tìm</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nguồn</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nước</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altLang="ko-KR"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Chàng</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ngốc</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không</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suy</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nghĩ</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gì</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mà</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liên</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cầm</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cuốc</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lên</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bắt</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đầu</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đào</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Còn</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thông</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minh</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dự</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đoán</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lựa</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chọn</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phần</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đất</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thể</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nước</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Hai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tiếng</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sau</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cả</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hai</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đều</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đào</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hai</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mét</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nhưng</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vẫn</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chưa</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thấy</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nước</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thông</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mình</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nghĩ</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mình</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đã</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chọn</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sai</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nên</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liền</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tìm</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vị</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trí</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khác</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để</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đào</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Chàng</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ngốc</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tiếp</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tục</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kiên</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nhẫn</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đào</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phần</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đất</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mình</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Hai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tiếng</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sau</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anh</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đào</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thêm</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mét</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nữa</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còn</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thông</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minh</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đào</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hai</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mét</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ở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chỗ</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mới</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altLang="ko-KR"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lúc</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sau</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thông</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minh</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lại</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cảm</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thấy</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dường</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như</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mình</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đang</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đào</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sai</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chỗ</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nên</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tìm</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mảnh</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đất</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khác</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Hai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tiếng</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nữa</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lại</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trôi</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qua,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chàng</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ngốc</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đào</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thêm</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nửa</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mét</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nữa</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còn</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thông</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mình</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chuyển</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sang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chỗ</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mới</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đào</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hai</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mét</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Cả</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hai</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đều</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chưa</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thấy</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nước</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thông</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minh</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cho</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rằng</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vùng</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đất</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này</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không</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nước</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nên</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bỏ</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cuộc</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khi</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đó</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chàng</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ngốc</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vẫn</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tiếp</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tục</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đào</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cuối</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cùng</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anh</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đã</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tìm</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thấy</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nguồn</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nước</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altLang="ko-KR"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Kết</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quả</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chàng</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ngốc</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đã</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chiến</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thắng</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thông</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minh</a:t>
            </a:r>
            <a:r>
              <a:rPr kumimoji="0" lang="en-US" altLang="ko-KR"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altLang="ko-KR"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n-US" altLang="ko-KR" sz="24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(Theo </a:t>
            </a:r>
            <a:r>
              <a:rPr kumimoji="0" lang="en-US" altLang="ko-KR" sz="24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Hạt</a:t>
            </a:r>
            <a:r>
              <a:rPr kumimoji="0" lang="en-US" altLang="ko-KR" sz="24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giống</a:t>
            </a:r>
            <a:r>
              <a:rPr kumimoji="0" lang="en-US" altLang="ko-KR" sz="24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tâm</a:t>
            </a:r>
            <a:r>
              <a:rPr kumimoji="0" lang="en-US" altLang="ko-KR" sz="24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hồn</a:t>
            </a:r>
            <a:r>
              <a:rPr kumimoji="0" lang="en-US" altLang="ko-KR" sz="24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Tập</a:t>
            </a:r>
            <a:r>
              <a:rPr kumimoji="0" lang="en-US" altLang="ko-KR" sz="24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13, NXB </a:t>
            </a:r>
            <a:r>
              <a:rPr kumimoji="0" lang="en-US" altLang="ko-KR" sz="24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Tổng</a:t>
            </a:r>
            <a:r>
              <a:rPr kumimoji="0" lang="en-US" altLang="ko-KR" sz="24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hợp</a:t>
            </a:r>
            <a:r>
              <a:rPr kumimoji="0" lang="en-US" altLang="ko-KR" sz="24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Thành</a:t>
            </a:r>
            <a:r>
              <a:rPr kumimoji="0" lang="en-US" altLang="ko-KR" sz="24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phố</a:t>
            </a:r>
            <a:r>
              <a:rPr kumimoji="0" lang="en-US" altLang="ko-KR" sz="24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Hồ</a:t>
            </a:r>
            <a:r>
              <a:rPr kumimoji="0" lang="en-US" altLang="ko-KR" sz="24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24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Chí</a:t>
            </a:r>
            <a:r>
              <a:rPr kumimoji="0" lang="en-US" altLang="ko-KR" sz="24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Minh, 2020, tr. 97-98)</a:t>
            </a:r>
            <a:endParaRPr kumimoji="0" lang="en-US" altLang="ko-KR"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9871785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FF1F020A-CC24-509A-5423-1A67CBB44A43}"/>
              </a:ext>
            </a:extLst>
          </p:cNvPr>
          <p:cNvSpPr>
            <a:spLocks noChangeArrowheads="1"/>
          </p:cNvSpPr>
          <p:nvPr/>
        </p:nvSpPr>
        <p:spPr bwMode="auto">
          <a:xfrm>
            <a:off x="0" y="0"/>
            <a:ext cx="12192000" cy="698652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08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0850" algn="just" defTabSz="914400" rtl="0" eaLnBrk="0" fontAlgn="base" latinLnBrk="0" hangingPunct="0">
              <a:lnSpc>
                <a:spcPct val="100000"/>
              </a:lnSpc>
              <a:spcBef>
                <a:spcPct val="0"/>
              </a:spcBef>
              <a:spcAft>
                <a:spcPct val="0"/>
              </a:spcAft>
              <a:buClrTx/>
              <a:buSzTx/>
              <a:buFontTx/>
              <a:buNone/>
              <a:tabLst/>
            </a:pP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Câu</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 (0,5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điểm</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Xác</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định</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phương</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thức</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biểu</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đạt</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chính</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văn</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bản</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trên</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altLang="ko-KR"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Câu</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 (0,5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điểm</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Xét</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theo</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cấu</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tạo</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câu</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sau</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thuộc</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kiểu</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câu</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nào</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altLang="ko-KR"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n-US" altLang="ko-KR" sz="32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Hai </a:t>
            </a:r>
            <a:r>
              <a:rPr kumimoji="0" lang="en-US" altLang="ko-KR" sz="32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tiếng</a:t>
            </a:r>
            <a:r>
              <a:rPr kumimoji="0" lang="en-US" altLang="ko-KR" sz="32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sau</a:t>
            </a:r>
            <a:r>
              <a:rPr kumimoji="0" lang="en-US" altLang="ko-KR" sz="32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anh</a:t>
            </a:r>
            <a:r>
              <a:rPr kumimoji="0" lang="en-US" altLang="ko-KR" sz="32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đào</a:t>
            </a:r>
            <a:r>
              <a:rPr kumimoji="0" lang="en-US" altLang="ko-KR" sz="32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kumimoji="0" lang="en-US" altLang="ko-KR" sz="32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thêm</a:t>
            </a:r>
            <a:r>
              <a:rPr kumimoji="0" lang="en-US" altLang="ko-KR" sz="32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kumimoji="0" lang="en-US" altLang="ko-KR" sz="32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mét</a:t>
            </a:r>
            <a:r>
              <a:rPr kumimoji="0" lang="en-US" altLang="ko-KR" sz="32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nữa</a:t>
            </a:r>
            <a:r>
              <a:rPr kumimoji="0" lang="en-US" altLang="ko-KR" sz="32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còn</a:t>
            </a:r>
            <a:r>
              <a:rPr kumimoji="0" lang="en-US" altLang="ko-KR" sz="32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kumimoji="0" lang="en-US" altLang="ko-KR" sz="32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thông</a:t>
            </a:r>
            <a:r>
              <a:rPr kumimoji="0" lang="en-US" altLang="ko-KR" sz="32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minh</a:t>
            </a:r>
            <a:r>
              <a:rPr kumimoji="0" lang="en-US" altLang="ko-KR" sz="32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đào</a:t>
            </a:r>
            <a:r>
              <a:rPr kumimoji="0" lang="en-US" altLang="ko-KR" sz="32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kumimoji="0" lang="en-US" altLang="ko-KR" sz="32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hai</a:t>
            </a:r>
            <a:r>
              <a:rPr kumimoji="0" lang="en-US" altLang="ko-KR" sz="32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mét</a:t>
            </a:r>
            <a:r>
              <a:rPr kumimoji="0" lang="en-US" altLang="ko-KR" sz="32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ở </a:t>
            </a:r>
            <a:r>
              <a:rPr kumimoji="0" lang="en-US" altLang="ko-KR" sz="32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chỗ</a:t>
            </a:r>
            <a:r>
              <a:rPr kumimoji="0" lang="en-US" altLang="ko-KR" sz="32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1"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mới</a:t>
            </a:r>
            <a:r>
              <a:rPr kumimoji="0" lang="en-US" altLang="ko-KR" sz="3200" b="0" i="1"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altLang="ko-KR"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Câu</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3 (1,0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điểm</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Em</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đồng</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tình</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với</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hành</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ngốc</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nghếch</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văn</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bản</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không</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Vì</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sao</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altLang="ko-KR"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Câu</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4 (1,0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điểm</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Thông</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điệp</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bài</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mà</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câu</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chuyện</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trên</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mang</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đến</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cho</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đọc</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gì</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altLang="ko-KR"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n-US" altLang="ko-KR" sz="32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II. TẠO LẬP VĂN BẢN (7,0 </a:t>
            </a:r>
            <a:r>
              <a:rPr kumimoji="0" lang="en-US" altLang="ko-KR" sz="3200" b="1"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điểm</a:t>
            </a:r>
            <a:r>
              <a:rPr kumimoji="0" lang="en-US" altLang="ko-KR" sz="32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altLang="ko-KR"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n-US" altLang="ko-KR" sz="3200" b="1"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Câu</a:t>
            </a:r>
            <a:r>
              <a:rPr kumimoji="0" lang="en-US" altLang="ko-KR" sz="32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 (2,0 </a:t>
            </a:r>
            <a:r>
              <a:rPr kumimoji="0" lang="en-US" altLang="ko-KR" sz="3200" b="1"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điểm</a:t>
            </a:r>
            <a:r>
              <a:rPr kumimoji="0" lang="en-US" altLang="ko-KR" sz="32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altLang="ko-KR" sz="3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Từ</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việc</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đọc</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hiểu</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văn</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bản</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ở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phần</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I,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hãy</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viết</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đoạn</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văn</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khoảng</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200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chữ</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trình</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bày</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suy</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nghĩ</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anh</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chị</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về</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sức</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mạnh</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lòng</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kiên</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trì</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đối</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với</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con </a:t>
            </a:r>
            <a:r>
              <a:rPr kumimoji="0" lang="en-US" altLang="ko-KR" sz="3200" b="0" i="0" u="none" strike="noStrike"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kumimoji="0" lang="en-US" altLang="ko-KR" sz="3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altLang="ko-KR" sz="32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16144509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425AB8C-E58E-F5C9-E468-A094EE9F7271}"/>
              </a:ext>
            </a:extLst>
          </p:cNvPr>
          <p:cNvGraphicFramePr>
            <a:graphicFrameLocks noGrp="1"/>
          </p:cNvGraphicFramePr>
          <p:nvPr>
            <p:ph idx="1"/>
            <p:extLst>
              <p:ext uri="{D42A27DB-BD31-4B8C-83A1-F6EECF244321}">
                <p14:modId xmlns:p14="http://schemas.microsoft.com/office/powerpoint/2010/main" val="534952540"/>
              </p:ext>
            </p:extLst>
          </p:nvPr>
        </p:nvGraphicFramePr>
        <p:xfrm>
          <a:off x="0" y="0"/>
          <a:ext cx="12192000" cy="5974080"/>
        </p:xfrm>
        <a:graphic>
          <a:graphicData uri="http://schemas.openxmlformats.org/drawingml/2006/table">
            <a:tbl>
              <a:tblPr firstRow="1" firstCol="1" bandRow="1" bandCol="1">
                <a:tableStyleId>{5C22544A-7EE6-4342-B048-85BDC9FD1C3A}</a:tableStyleId>
              </a:tblPr>
              <a:tblGrid>
                <a:gridCol w="696686">
                  <a:extLst>
                    <a:ext uri="{9D8B030D-6E8A-4147-A177-3AD203B41FA5}">
                      <a16:colId xmlns:a16="http://schemas.microsoft.com/office/drawing/2014/main" val="1784635430"/>
                    </a:ext>
                  </a:extLst>
                </a:gridCol>
                <a:gridCol w="11495314">
                  <a:extLst>
                    <a:ext uri="{9D8B030D-6E8A-4147-A177-3AD203B41FA5}">
                      <a16:colId xmlns:a16="http://schemas.microsoft.com/office/drawing/2014/main" val="527142508"/>
                    </a:ext>
                  </a:extLst>
                </a:gridCol>
              </a:tblGrid>
              <a:tr h="140366">
                <a:tc>
                  <a:txBody>
                    <a:bodyPr/>
                    <a:lstStyle/>
                    <a:p>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1</a:t>
                      </a:r>
                      <a:endParaRPr lang="en-US" sz="28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711" marR="287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Phương</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thức</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biểu</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đạt</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chính</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Tự</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sự</a:t>
                      </a:r>
                      <a:endParaRPr lang="en-US" sz="28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711" marR="287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94438480"/>
                  </a:ext>
                </a:extLst>
              </a:tr>
              <a:tr h="140366">
                <a:tc>
                  <a:txBody>
                    <a:bodyPr/>
                    <a:lstStyle/>
                    <a:p>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2</a:t>
                      </a:r>
                      <a:endParaRPr lang="en-US" sz="28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711" marR="287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Xét</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theo</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cấu</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tạo</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câu</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sau</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thuộc</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kiểu</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câu</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câu</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ghép</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8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711" marR="287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50990005"/>
                  </a:ext>
                </a:extLst>
              </a:tr>
              <a:tr h="982560">
                <a:tc>
                  <a:txBody>
                    <a:bodyPr/>
                    <a:lstStyle/>
                    <a:p>
                      <a:r>
                        <a:rPr lang="en-US" sz="2800">
                          <a:solidFill>
                            <a:schemeClr val="accent1">
                              <a:lumMod val="50000"/>
                            </a:schemeClr>
                          </a:solidFill>
                          <a:effectLst/>
                          <a:latin typeface="Times New Roman" panose="02020603050405020304" pitchFamily="18" charset="0"/>
                          <a:cs typeface="Times New Roman" panose="02020603050405020304" pitchFamily="18" charset="0"/>
                        </a:rPr>
                        <a:t> </a:t>
                      </a:r>
                    </a:p>
                    <a:p>
                      <a:r>
                        <a:rPr lang="en-US" sz="2800">
                          <a:solidFill>
                            <a:schemeClr val="accent1">
                              <a:lumMod val="50000"/>
                            </a:schemeClr>
                          </a:solidFill>
                          <a:effectLst/>
                          <a:latin typeface="Times New Roman" panose="02020603050405020304" pitchFamily="18" charset="0"/>
                          <a:cs typeface="Times New Roman" panose="02020603050405020304" pitchFamily="18" charset="0"/>
                        </a:rPr>
                        <a:t> </a:t>
                      </a:r>
                    </a:p>
                    <a:p>
                      <a:r>
                        <a:rPr lang="en-US" sz="2800">
                          <a:solidFill>
                            <a:schemeClr val="accent1">
                              <a:lumMod val="50000"/>
                            </a:schemeClr>
                          </a:solidFill>
                          <a:effectLst/>
                          <a:latin typeface="Times New Roman" panose="02020603050405020304" pitchFamily="18" charset="0"/>
                          <a:cs typeface="Times New Roman" panose="02020603050405020304" pitchFamily="18" charset="0"/>
                        </a:rPr>
                        <a:t> </a:t>
                      </a:r>
                    </a:p>
                    <a:p>
                      <a:r>
                        <a:rPr lang="en-US" sz="2800">
                          <a:solidFill>
                            <a:schemeClr val="accent1">
                              <a:lumMod val="50000"/>
                            </a:schemeClr>
                          </a:solidFill>
                          <a:effectLst/>
                          <a:latin typeface="Times New Roman" panose="02020603050405020304" pitchFamily="18" charset="0"/>
                          <a:cs typeface="Times New Roman" panose="02020603050405020304" pitchFamily="18" charset="0"/>
                        </a:rPr>
                        <a:t> </a:t>
                      </a:r>
                    </a:p>
                    <a:p>
                      <a:r>
                        <a:rPr lang="en-US" sz="2800">
                          <a:solidFill>
                            <a:schemeClr val="accent1">
                              <a:lumMod val="50000"/>
                            </a:schemeClr>
                          </a:solidFill>
                          <a:effectLst/>
                          <a:latin typeface="Times New Roman" panose="02020603050405020304" pitchFamily="18" charset="0"/>
                          <a:cs typeface="Times New Roman" panose="02020603050405020304" pitchFamily="18" charset="0"/>
                        </a:rPr>
                        <a:t>3</a:t>
                      </a:r>
                      <a:endParaRPr lang="en-US" sz="280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711" marR="287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Học</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sinh</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nêu</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được</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quan</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điểm</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đồng</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tình</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hoặc</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không</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đồng</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tình</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với</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hành</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động</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của</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người</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ngốc</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nghếch</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a:t>
                      </a:r>
                    </a:p>
                    <a:p>
                      <a:pPr algn="just"/>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Lí</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giải</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được</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sự</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lựa</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chọn</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Có</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thể</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theo</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hướng</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a:t>
                      </a:r>
                    </a:p>
                    <a:p>
                      <a:pPr algn="just"/>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Đồng</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tình</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vì</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Hành</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động</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của</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người</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ngốc</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nghếch</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thể</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hiện</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là</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một</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con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người</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kiên</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trì</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nhẫn</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nại</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sau</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một</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thời</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gian</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anh</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ta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đã</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thành</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công</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với</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công</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việc</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của</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mình</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a:t>
                      </a:r>
                    </a:p>
                    <a:p>
                      <a:pPr algn="just"/>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Không</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đồng</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tình</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vì</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Khi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làm</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một</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việc</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nào</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đó</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sau</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một</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thời</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gian</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nhất</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định</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mà</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không</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đem</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lại</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kết</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quả</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như</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mong</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muốn</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ta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nên</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tìm</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hướng</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đi</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cách</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giải</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quyết</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khác</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có</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thể</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sẽ</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mất</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nhiều</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thời</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gian</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nhưng</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sau</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đó</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sẽ</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đạt</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kết</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quả</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cao</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hơn</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a:t>
                      </a:r>
                      <a:endParaRPr lang="en-US" sz="28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711" marR="287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0781016"/>
                  </a:ext>
                </a:extLst>
              </a:tr>
              <a:tr h="37405">
                <a:tc>
                  <a:txBody>
                    <a:bodyPr/>
                    <a:lstStyle/>
                    <a:p>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4</a:t>
                      </a:r>
                      <a:endParaRPr lang="en-US" sz="28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711" marR="287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Thông</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điệp</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mà</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câu</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chuyện</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trên</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mang</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đến</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cho</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người</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đọc</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Trong</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cuộc</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sống</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con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người</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cần</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có</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lòng</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kiên</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trì</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nhẫn</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nại</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mới</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thành</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dirty="0" err="1">
                          <a:solidFill>
                            <a:schemeClr val="accent1">
                              <a:lumMod val="50000"/>
                            </a:schemeClr>
                          </a:solidFill>
                          <a:effectLst/>
                          <a:latin typeface="Times New Roman" panose="02020603050405020304" pitchFamily="18" charset="0"/>
                          <a:cs typeface="Times New Roman" panose="02020603050405020304" pitchFamily="18" charset="0"/>
                        </a:rPr>
                        <a:t>công</a:t>
                      </a:r>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a:t>
                      </a:r>
                    </a:p>
                    <a:p>
                      <a:pPr algn="just"/>
                      <a:r>
                        <a:rPr lang="en-US" sz="2800" dirty="0">
                          <a:solidFill>
                            <a:schemeClr val="accent1">
                              <a:lumMod val="50000"/>
                            </a:schemeClr>
                          </a:solidFill>
                          <a:effectLst/>
                          <a:latin typeface="Times New Roman" panose="02020603050405020304" pitchFamily="18" charset="0"/>
                          <a:cs typeface="Times New Roman" panose="02020603050405020304" pitchFamily="18" charset="0"/>
                        </a:rPr>
                        <a:t> </a:t>
                      </a:r>
                      <a:endParaRPr lang="en-US" sz="28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711" marR="287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62145343"/>
                  </a:ext>
                </a:extLst>
              </a:tr>
            </a:tbl>
          </a:graphicData>
        </a:graphic>
      </p:graphicFrame>
    </p:spTree>
    <p:extLst>
      <p:ext uri="{BB962C8B-B14F-4D97-AF65-F5344CB8AC3E}">
        <p14:creationId xmlns:p14="http://schemas.microsoft.com/office/powerpoint/2010/main" val="369523019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425AB8C-E58E-F5C9-E468-A094EE9F7271}"/>
              </a:ext>
            </a:extLst>
          </p:cNvPr>
          <p:cNvGraphicFramePr>
            <a:graphicFrameLocks noGrp="1"/>
          </p:cNvGraphicFramePr>
          <p:nvPr>
            <p:ph idx="1"/>
            <p:extLst>
              <p:ext uri="{D42A27DB-BD31-4B8C-83A1-F6EECF244321}">
                <p14:modId xmlns:p14="http://schemas.microsoft.com/office/powerpoint/2010/main" val="4161323364"/>
              </p:ext>
            </p:extLst>
          </p:nvPr>
        </p:nvGraphicFramePr>
        <p:xfrm>
          <a:off x="97971" y="141515"/>
          <a:ext cx="12094029" cy="4693920"/>
        </p:xfrm>
        <a:graphic>
          <a:graphicData uri="http://schemas.openxmlformats.org/drawingml/2006/table">
            <a:tbl>
              <a:tblPr firstRow="1" firstCol="1" bandRow="1" bandCol="1">
                <a:tableStyleId>{5C22544A-7EE6-4342-B048-85BDC9FD1C3A}</a:tableStyleId>
              </a:tblPr>
              <a:tblGrid>
                <a:gridCol w="12094029">
                  <a:extLst>
                    <a:ext uri="{9D8B030D-6E8A-4147-A177-3AD203B41FA5}">
                      <a16:colId xmlns:a16="http://schemas.microsoft.com/office/drawing/2014/main" val="527142508"/>
                    </a:ext>
                  </a:extLst>
                </a:gridCol>
              </a:tblGrid>
              <a:tr h="491280">
                <a:tc>
                  <a:txBody>
                    <a:bodyPr/>
                    <a:lstStyle/>
                    <a:p>
                      <a:pPr algn="just"/>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1" dirty="0">
                          <a:solidFill>
                            <a:schemeClr val="accent1">
                              <a:lumMod val="50000"/>
                            </a:schemeClr>
                          </a:solidFill>
                          <a:effectLst/>
                          <a:latin typeface="Times New Roman" panose="02020603050405020304" pitchFamily="18" charset="0"/>
                          <a:cs typeface="Times New Roman" panose="02020603050405020304" pitchFamily="18" charset="0"/>
                        </a:rPr>
                        <a:t>a. </a:t>
                      </a:r>
                      <a:r>
                        <a:rPr lang="en-US" sz="2800" b="1" dirty="0" err="1">
                          <a:solidFill>
                            <a:schemeClr val="accent1">
                              <a:lumMod val="50000"/>
                            </a:schemeClr>
                          </a:solidFill>
                          <a:effectLst/>
                          <a:latin typeface="Times New Roman" panose="02020603050405020304" pitchFamily="18" charset="0"/>
                          <a:cs typeface="Times New Roman" panose="02020603050405020304" pitchFamily="18" charset="0"/>
                        </a:rPr>
                        <a:t>Đảm</a:t>
                      </a:r>
                      <a:r>
                        <a:rPr lang="en-US" sz="2800" b="1"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1" dirty="0" err="1">
                          <a:solidFill>
                            <a:schemeClr val="accent1">
                              <a:lumMod val="50000"/>
                            </a:schemeClr>
                          </a:solidFill>
                          <a:effectLst/>
                          <a:latin typeface="Times New Roman" panose="02020603050405020304" pitchFamily="18" charset="0"/>
                          <a:cs typeface="Times New Roman" panose="02020603050405020304" pitchFamily="18" charset="0"/>
                        </a:rPr>
                        <a:t>bảo</a:t>
                      </a:r>
                      <a:r>
                        <a:rPr lang="en-US" sz="2800" b="1"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1" dirty="0" err="1">
                          <a:solidFill>
                            <a:schemeClr val="accent1">
                              <a:lumMod val="50000"/>
                            </a:schemeClr>
                          </a:solidFill>
                          <a:effectLst/>
                          <a:latin typeface="Times New Roman" panose="02020603050405020304" pitchFamily="18" charset="0"/>
                          <a:cs typeface="Times New Roman" panose="02020603050405020304" pitchFamily="18" charset="0"/>
                        </a:rPr>
                        <a:t>yêu</a:t>
                      </a:r>
                      <a:r>
                        <a:rPr lang="en-US" sz="2800" b="1"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1" dirty="0" err="1">
                          <a:solidFill>
                            <a:schemeClr val="accent1">
                              <a:lumMod val="50000"/>
                            </a:schemeClr>
                          </a:solidFill>
                          <a:effectLst/>
                          <a:latin typeface="Times New Roman" panose="02020603050405020304" pitchFamily="18" charset="0"/>
                          <a:cs typeface="Times New Roman" panose="02020603050405020304" pitchFamily="18" charset="0"/>
                        </a:rPr>
                        <a:t>cầu</a:t>
                      </a:r>
                      <a:r>
                        <a:rPr lang="en-US" sz="2800" b="1"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1" dirty="0" err="1">
                          <a:solidFill>
                            <a:schemeClr val="accent1">
                              <a:lumMod val="50000"/>
                            </a:schemeClr>
                          </a:solidFill>
                          <a:effectLst/>
                          <a:latin typeface="Times New Roman" panose="02020603050405020304" pitchFamily="18" charset="0"/>
                          <a:cs typeface="Times New Roman" panose="02020603050405020304" pitchFamily="18" charset="0"/>
                        </a:rPr>
                        <a:t>về</a:t>
                      </a:r>
                      <a:r>
                        <a:rPr lang="en-US" sz="2800" b="1"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1" dirty="0" err="1">
                          <a:solidFill>
                            <a:schemeClr val="accent1">
                              <a:lumMod val="50000"/>
                            </a:schemeClr>
                          </a:solidFill>
                          <a:effectLst/>
                          <a:latin typeface="Times New Roman" panose="02020603050405020304" pitchFamily="18" charset="0"/>
                          <a:cs typeface="Times New Roman" panose="02020603050405020304" pitchFamily="18" charset="0"/>
                        </a:rPr>
                        <a:t>hình</a:t>
                      </a:r>
                      <a:r>
                        <a:rPr lang="en-US" sz="2800" b="1"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1" dirty="0" err="1">
                          <a:solidFill>
                            <a:schemeClr val="accent1">
                              <a:lumMod val="50000"/>
                            </a:schemeClr>
                          </a:solidFill>
                          <a:effectLst/>
                          <a:latin typeface="Times New Roman" panose="02020603050405020304" pitchFamily="18" charset="0"/>
                          <a:cs typeface="Times New Roman" panose="02020603050405020304" pitchFamily="18" charset="0"/>
                        </a:rPr>
                        <a:t>thức</a:t>
                      </a:r>
                      <a:endParaRPr lang="en-US" sz="2800" b="1" dirty="0">
                        <a:solidFill>
                          <a:schemeClr val="accent1">
                            <a:lumMod val="50000"/>
                          </a:schemeClr>
                        </a:solidFill>
                        <a:effectLst/>
                        <a:latin typeface="Times New Roman" panose="02020603050405020304" pitchFamily="18" charset="0"/>
                        <a:cs typeface="Times New Roman" panose="02020603050405020304" pitchFamily="18" charset="0"/>
                      </a:endParaRPr>
                    </a:p>
                    <a:p>
                      <a:pPr algn="just"/>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Bài</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làm</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cần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trình</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bày</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đúng</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thể</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thức</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của</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đoạn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văn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nghị</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luận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đúng</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dung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lượng</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lập</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luận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chặt</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chẽ</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diễn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đạt</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lưu</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loát</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không</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mắc</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lỗi</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chính</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tả</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Có</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thể</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trình</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bày</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đoạn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văn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theo</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cách</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diễn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dịch</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quy</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nạp</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tổng</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phân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hợp</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a:t>
                      </a:r>
                      <a:endParaRPr lang="en-US" sz="2800" b="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711" marR="287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7592269"/>
                  </a:ext>
                </a:extLst>
              </a:tr>
              <a:tr h="210549">
                <a:tc>
                  <a:txBody>
                    <a:bodyPr/>
                    <a:lstStyle/>
                    <a:p>
                      <a:pPr algn="just"/>
                      <a:r>
                        <a:rPr lang="en-US" sz="2800" b="1" dirty="0">
                          <a:solidFill>
                            <a:schemeClr val="accent1">
                              <a:lumMod val="50000"/>
                            </a:schemeClr>
                          </a:solidFill>
                          <a:effectLst/>
                          <a:latin typeface="Times New Roman" panose="02020603050405020304" pitchFamily="18" charset="0"/>
                          <a:cs typeface="Times New Roman" panose="02020603050405020304" pitchFamily="18" charset="0"/>
                        </a:rPr>
                        <a:t> b. </a:t>
                      </a:r>
                      <a:r>
                        <a:rPr lang="en-US" sz="2800" b="1" dirty="0" err="1">
                          <a:solidFill>
                            <a:schemeClr val="accent1">
                              <a:lumMod val="50000"/>
                            </a:schemeClr>
                          </a:solidFill>
                          <a:effectLst/>
                          <a:latin typeface="Times New Roman" panose="02020603050405020304" pitchFamily="18" charset="0"/>
                          <a:cs typeface="Times New Roman" panose="02020603050405020304" pitchFamily="18" charset="0"/>
                        </a:rPr>
                        <a:t>Xác</a:t>
                      </a:r>
                      <a:r>
                        <a:rPr lang="en-US" sz="2800" b="1"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1" dirty="0" err="1">
                          <a:solidFill>
                            <a:schemeClr val="accent1">
                              <a:lumMod val="50000"/>
                            </a:schemeClr>
                          </a:solidFill>
                          <a:effectLst/>
                          <a:latin typeface="Times New Roman" panose="02020603050405020304" pitchFamily="18" charset="0"/>
                          <a:cs typeface="Times New Roman" panose="02020603050405020304" pitchFamily="18" charset="0"/>
                        </a:rPr>
                        <a:t>định</a:t>
                      </a:r>
                      <a:r>
                        <a:rPr lang="en-US" sz="2800" b="1"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1" dirty="0" err="1">
                          <a:solidFill>
                            <a:schemeClr val="accent1">
                              <a:lumMod val="50000"/>
                            </a:schemeClr>
                          </a:solidFill>
                          <a:effectLst/>
                          <a:latin typeface="Times New Roman" panose="02020603050405020304" pitchFamily="18" charset="0"/>
                          <a:cs typeface="Times New Roman" panose="02020603050405020304" pitchFamily="18" charset="0"/>
                        </a:rPr>
                        <a:t>đúng</a:t>
                      </a:r>
                      <a:r>
                        <a:rPr lang="en-US" sz="2800" b="1"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1" dirty="0" err="1">
                          <a:solidFill>
                            <a:schemeClr val="accent1">
                              <a:lumMod val="50000"/>
                            </a:schemeClr>
                          </a:solidFill>
                          <a:effectLst/>
                          <a:latin typeface="Times New Roman" panose="02020603050405020304" pitchFamily="18" charset="0"/>
                          <a:cs typeface="Times New Roman" panose="02020603050405020304" pitchFamily="18" charset="0"/>
                        </a:rPr>
                        <a:t>vấn</a:t>
                      </a:r>
                      <a:r>
                        <a:rPr lang="en-US" sz="2800" b="1"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1" dirty="0" err="1">
                          <a:solidFill>
                            <a:schemeClr val="accent1">
                              <a:lumMod val="50000"/>
                            </a:schemeClr>
                          </a:solidFill>
                          <a:effectLst/>
                          <a:latin typeface="Times New Roman" panose="02020603050405020304" pitchFamily="18" charset="0"/>
                          <a:cs typeface="Times New Roman" panose="02020603050405020304" pitchFamily="18" charset="0"/>
                        </a:rPr>
                        <a:t>đề</a:t>
                      </a:r>
                      <a:r>
                        <a:rPr lang="en-US" sz="2800" b="1"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1" dirty="0" err="1">
                          <a:solidFill>
                            <a:schemeClr val="accent1">
                              <a:lumMod val="50000"/>
                            </a:schemeClr>
                          </a:solidFill>
                          <a:effectLst/>
                          <a:latin typeface="Times New Roman" panose="02020603050405020304" pitchFamily="18" charset="0"/>
                          <a:cs typeface="Times New Roman" panose="02020603050405020304" pitchFamily="18" charset="0"/>
                        </a:rPr>
                        <a:t>cần</a:t>
                      </a:r>
                      <a:r>
                        <a:rPr lang="en-US" sz="2800" b="1"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1" dirty="0" err="1">
                          <a:solidFill>
                            <a:schemeClr val="accent1">
                              <a:lumMod val="50000"/>
                            </a:schemeClr>
                          </a:solidFill>
                          <a:effectLst/>
                          <a:latin typeface="Times New Roman" panose="02020603050405020304" pitchFamily="18" charset="0"/>
                          <a:cs typeface="Times New Roman" panose="02020603050405020304" pitchFamily="18" charset="0"/>
                        </a:rPr>
                        <a:t>nghị</a:t>
                      </a:r>
                      <a:r>
                        <a:rPr lang="en-US" sz="2800" b="1"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1" dirty="0" err="1">
                          <a:solidFill>
                            <a:schemeClr val="accent1">
                              <a:lumMod val="50000"/>
                            </a:schemeClr>
                          </a:solidFill>
                          <a:effectLst/>
                          <a:latin typeface="Times New Roman" panose="02020603050405020304" pitchFamily="18" charset="0"/>
                          <a:cs typeface="Times New Roman" panose="02020603050405020304" pitchFamily="18" charset="0"/>
                        </a:rPr>
                        <a:t>luận</a:t>
                      </a:r>
                      <a:r>
                        <a:rPr lang="en-US" sz="2800" b="1"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Sức</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mạnh</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của</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lòng</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kiên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trì</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đối</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với</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con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người</a:t>
                      </a:r>
                      <a:endParaRPr lang="en-US" sz="2800" b="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711" marR="287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33175080"/>
                  </a:ext>
                </a:extLst>
              </a:tr>
              <a:tr h="1754572">
                <a:tc>
                  <a:txBody>
                    <a:bodyPr/>
                    <a:lstStyle/>
                    <a:p>
                      <a:pPr algn="just"/>
                      <a:r>
                        <a:rPr lang="en-US" sz="2800" b="1" dirty="0">
                          <a:solidFill>
                            <a:schemeClr val="accent1">
                              <a:lumMod val="50000"/>
                            </a:schemeClr>
                          </a:solidFill>
                          <a:effectLst/>
                          <a:latin typeface="Times New Roman" panose="02020603050405020304" pitchFamily="18" charset="0"/>
                          <a:cs typeface="Times New Roman" panose="02020603050405020304" pitchFamily="18" charset="0"/>
                        </a:rPr>
                        <a:t>c. </a:t>
                      </a:r>
                      <a:r>
                        <a:rPr lang="en-US" sz="2800" b="1" dirty="0" err="1">
                          <a:solidFill>
                            <a:schemeClr val="accent1">
                              <a:lumMod val="50000"/>
                            </a:schemeClr>
                          </a:solidFill>
                          <a:effectLst/>
                          <a:latin typeface="Times New Roman" panose="02020603050405020304" pitchFamily="18" charset="0"/>
                          <a:cs typeface="Times New Roman" panose="02020603050405020304" pitchFamily="18" charset="0"/>
                        </a:rPr>
                        <a:t>Đảm</a:t>
                      </a:r>
                      <a:r>
                        <a:rPr lang="en-US" sz="2800" b="1"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1" dirty="0" err="1">
                          <a:solidFill>
                            <a:schemeClr val="accent1">
                              <a:lumMod val="50000"/>
                            </a:schemeClr>
                          </a:solidFill>
                          <a:effectLst/>
                          <a:latin typeface="Times New Roman" panose="02020603050405020304" pitchFamily="18" charset="0"/>
                          <a:cs typeface="Times New Roman" panose="02020603050405020304" pitchFamily="18" charset="0"/>
                        </a:rPr>
                        <a:t>bảo</a:t>
                      </a:r>
                      <a:r>
                        <a:rPr lang="en-US" sz="2800" b="1"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1" dirty="0" err="1">
                          <a:solidFill>
                            <a:schemeClr val="accent1">
                              <a:lumMod val="50000"/>
                            </a:schemeClr>
                          </a:solidFill>
                          <a:effectLst/>
                          <a:latin typeface="Times New Roman" panose="02020603050405020304" pitchFamily="18" charset="0"/>
                          <a:cs typeface="Times New Roman" panose="02020603050405020304" pitchFamily="18" charset="0"/>
                        </a:rPr>
                        <a:t>yêu</a:t>
                      </a:r>
                      <a:r>
                        <a:rPr lang="en-US" sz="2800" b="1"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1" dirty="0" err="1">
                          <a:solidFill>
                            <a:schemeClr val="accent1">
                              <a:lumMod val="50000"/>
                            </a:schemeClr>
                          </a:solidFill>
                          <a:effectLst/>
                          <a:latin typeface="Times New Roman" panose="02020603050405020304" pitchFamily="18" charset="0"/>
                          <a:cs typeface="Times New Roman" panose="02020603050405020304" pitchFamily="18" charset="0"/>
                        </a:rPr>
                        <a:t>cầu</a:t>
                      </a:r>
                      <a:r>
                        <a:rPr lang="en-US" sz="2800" b="1"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1" dirty="0" err="1">
                          <a:solidFill>
                            <a:schemeClr val="accent1">
                              <a:lumMod val="50000"/>
                            </a:schemeClr>
                          </a:solidFill>
                          <a:effectLst/>
                          <a:latin typeface="Times New Roman" panose="02020603050405020304" pitchFamily="18" charset="0"/>
                          <a:cs typeface="Times New Roman" panose="02020603050405020304" pitchFamily="18" charset="0"/>
                        </a:rPr>
                        <a:t>về</a:t>
                      </a:r>
                      <a:r>
                        <a:rPr lang="en-US" sz="2800" b="1"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1" dirty="0" err="1">
                          <a:solidFill>
                            <a:schemeClr val="accent1">
                              <a:lumMod val="50000"/>
                            </a:schemeClr>
                          </a:solidFill>
                          <a:effectLst/>
                          <a:latin typeface="Times New Roman" panose="02020603050405020304" pitchFamily="18" charset="0"/>
                          <a:cs typeface="Times New Roman" panose="02020603050405020304" pitchFamily="18" charset="0"/>
                        </a:rPr>
                        <a:t>nội</a:t>
                      </a:r>
                      <a:r>
                        <a:rPr lang="en-US" sz="2800" b="1" dirty="0">
                          <a:solidFill>
                            <a:schemeClr val="accent1">
                              <a:lumMod val="50000"/>
                            </a:schemeClr>
                          </a:solidFill>
                          <a:effectLst/>
                          <a:latin typeface="Times New Roman" panose="02020603050405020304" pitchFamily="18" charset="0"/>
                          <a:cs typeface="Times New Roman" panose="02020603050405020304" pitchFamily="18" charset="0"/>
                        </a:rPr>
                        <a:t> dung</a:t>
                      </a:r>
                    </a:p>
                    <a:p>
                      <a:pPr algn="just"/>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Thí</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sinh</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lựa</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chọn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thao</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tác</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lập</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luận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phù</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hợp</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để</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triển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khai</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vấn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đề</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nghị</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luận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theo</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nhiều</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cách</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để</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làm</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rõ</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vấn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đề</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Có</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thể</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triển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khai</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theo</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hướng</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sau</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a:t>
                      </a:r>
                    </a:p>
                    <a:p>
                      <a:pPr algn="just"/>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Giới</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thiệu</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về</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vấn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đề</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Kiên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trì</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là</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một</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trong</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những</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đức</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tính</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cao</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đẹp</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mà</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mỗi</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con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người</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cần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rèn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luyện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a:t>
                      </a:r>
                    </a:p>
                  </a:txBody>
                  <a:tcPr marL="28711" marR="287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32362476"/>
                  </a:ext>
                </a:extLst>
              </a:tr>
            </a:tbl>
          </a:graphicData>
        </a:graphic>
      </p:graphicFrame>
    </p:spTree>
    <p:extLst>
      <p:ext uri="{BB962C8B-B14F-4D97-AF65-F5344CB8AC3E}">
        <p14:creationId xmlns:p14="http://schemas.microsoft.com/office/powerpoint/2010/main" val="331966684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425AB8C-E58E-F5C9-E468-A094EE9F7271}"/>
              </a:ext>
            </a:extLst>
          </p:cNvPr>
          <p:cNvGraphicFramePr>
            <a:graphicFrameLocks noGrp="1"/>
          </p:cNvGraphicFramePr>
          <p:nvPr>
            <p:ph idx="1"/>
            <p:extLst>
              <p:ext uri="{D42A27DB-BD31-4B8C-83A1-F6EECF244321}">
                <p14:modId xmlns:p14="http://schemas.microsoft.com/office/powerpoint/2010/main" val="2853900485"/>
              </p:ext>
            </p:extLst>
          </p:nvPr>
        </p:nvGraphicFramePr>
        <p:xfrm>
          <a:off x="174171" y="108857"/>
          <a:ext cx="11495315" cy="5974080"/>
        </p:xfrm>
        <a:graphic>
          <a:graphicData uri="http://schemas.openxmlformats.org/drawingml/2006/table">
            <a:tbl>
              <a:tblPr firstRow="1" firstCol="1" bandRow="1" bandCol="1">
                <a:tableStyleId>{5C22544A-7EE6-4342-B048-85BDC9FD1C3A}</a:tableStyleId>
              </a:tblPr>
              <a:tblGrid>
                <a:gridCol w="11495315">
                  <a:extLst>
                    <a:ext uri="{9D8B030D-6E8A-4147-A177-3AD203B41FA5}">
                      <a16:colId xmlns:a16="http://schemas.microsoft.com/office/drawing/2014/main" val="527142508"/>
                    </a:ext>
                  </a:extLst>
                </a:gridCol>
              </a:tblGrid>
              <a:tr h="1754572">
                <a:tc>
                  <a:txBody>
                    <a:bodyPr/>
                    <a:lstStyle/>
                    <a:p>
                      <a:pPr algn="just"/>
                      <a:r>
                        <a:rPr lang="en-US" sz="2800" b="1" dirty="0" err="1">
                          <a:solidFill>
                            <a:schemeClr val="accent1">
                              <a:lumMod val="50000"/>
                            </a:schemeClr>
                          </a:solidFill>
                          <a:effectLst/>
                          <a:latin typeface="Times New Roman" panose="02020603050405020304" pitchFamily="18" charset="0"/>
                          <a:cs typeface="Times New Roman" panose="02020603050405020304" pitchFamily="18" charset="0"/>
                        </a:rPr>
                        <a:t>Bàn</a:t>
                      </a:r>
                      <a:r>
                        <a:rPr lang="en-US" sz="2800" b="1"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1" dirty="0" err="1">
                          <a:solidFill>
                            <a:schemeClr val="accent1">
                              <a:lumMod val="50000"/>
                            </a:schemeClr>
                          </a:solidFill>
                          <a:effectLst/>
                          <a:latin typeface="Times New Roman" panose="02020603050405020304" pitchFamily="18" charset="0"/>
                          <a:cs typeface="Times New Roman" panose="02020603050405020304" pitchFamily="18" charset="0"/>
                        </a:rPr>
                        <a:t>luận</a:t>
                      </a:r>
                      <a:endParaRPr lang="en-US" sz="2800" b="1" dirty="0">
                        <a:solidFill>
                          <a:schemeClr val="accent1">
                            <a:lumMod val="50000"/>
                          </a:schemeClr>
                        </a:solidFill>
                        <a:effectLst/>
                        <a:latin typeface="Times New Roman" panose="02020603050405020304" pitchFamily="18" charset="0"/>
                        <a:cs typeface="Times New Roman" panose="02020603050405020304" pitchFamily="18" charset="0"/>
                      </a:endParaRPr>
                    </a:p>
                    <a:p>
                      <a:pPr algn="just"/>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1" dirty="0" err="1">
                          <a:solidFill>
                            <a:schemeClr val="accent1">
                              <a:lumMod val="50000"/>
                            </a:schemeClr>
                          </a:solidFill>
                          <a:effectLst/>
                          <a:latin typeface="Times New Roman" panose="02020603050405020304" pitchFamily="18" charset="0"/>
                          <a:cs typeface="Times New Roman" panose="02020603050405020304" pitchFamily="18" charset="0"/>
                        </a:rPr>
                        <a:t>Giải</a:t>
                      </a:r>
                      <a:r>
                        <a:rPr lang="en-US" sz="2800" b="1"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1" dirty="0" err="1">
                          <a:solidFill>
                            <a:schemeClr val="accent1">
                              <a:lumMod val="50000"/>
                            </a:schemeClr>
                          </a:solidFill>
                          <a:effectLst/>
                          <a:latin typeface="Times New Roman" panose="02020603050405020304" pitchFamily="18" charset="0"/>
                          <a:cs typeface="Times New Roman" panose="02020603050405020304" pitchFamily="18" charset="0"/>
                        </a:rPr>
                        <a:t>thích</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Kiên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trì</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là</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sự</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nhẫn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nại</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bền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bỉ</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vững</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vàng</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không</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cúi</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đầu</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trước</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thất</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bại</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không</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buôn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bỏ</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p>
                    <a:p>
                      <a:pPr algn="just"/>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1" dirty="0" err="1">
                          <a:solidFill>
                            <a:schemeClr val="accent1">
                              <a:lumMod val="50000"/>
                            </a:schemeClr>
                          </a:solidFill>
                          <a:effectLst/>
                          <a:latin typeface="Times New Roman" panose="02020603050405020304" pitchFamily="18" charset="0"/>
                          <a:cs typeface="Times New Roman" panose="02020603050405020304" pitchFamily="18" charset="0"/>
                        </a:rPr>
                        <a:t>Biểu</a:t>
                      </a:r>
                      <a:r>
                        <a:rPr lang="en-US" sz="2800" b="1"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1" dirty="0" err="1">
                          <a:solidFill>
                            <a:schemeClr val="accent1">
                              <a:lumMod val="50000"/>
                            </a:schemeClr>
                          </a:solidFill>
                          <a:effectLst/>
                          <a:latin typeface="Times New Roman" panose="02020603050405020304" pitchFamily="18" charset="0"/>
                          <a:cs typeface="Times New Roman" panose="02020603050405020304" pitchFamily="18" charset="0"/>
                        </a:rPr>
                        <a:t>hiện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Trong</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mọi</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hoàn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cảnh</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mọi</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công</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việc</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biết</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suy</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nghĩ</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kỹ</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lưỡng</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kiên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trì</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chờ</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đợi</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đợi</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một</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thời</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điểm</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thời</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cơ</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thích</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hợp</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a:t>
                      </a:r>
                    </a:p>
                    <a:p>
                      <a:pPr algn="just"/>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1" dirty="0" err="1">
                          <a:solidFill>
                            <a:schemeClr val="accent1">
                              <a:lumMod val="50000"/>
                            </a:schemeClr>
                          </a:solidFill>
                          <a:effectLst/>
                          <a:latin typeface="Times New Roman" panose="02020603050405020304" pitchFamily="18" charset="0"/>
                          <a:cs typeface="Times New Roman" panose="02020603050405020304" pitchFamily="18" charset="0"/>
                        </a:rPr>
                        <a:t>Vai</a:t>
                      </a:r>
                      <a:r>
                        <a:rPr lang="en-US" sz="2800" b="1"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1" dirty="0" err="1">
                          <a:solidFill>
                            <a:schemeClr val="accent1">
                              <a:lumMod val="50000"/>
                            </a:schemeClr>
                          </a:solidFill>
                          <a:effectLst/>
                          <a:latin typeface="Times New Roman" panose="02020603050405020304" pitchFamily="18" charset="0"/>
                          <a:cs typeface="Times New Roman" panose="02020603050405020304" pitchFamily="18" charset="0"/>
                        </a:rPr>
                        <a:t>trò</a:t>
                      </a:r>
                      <a:r>
                        <a:rPr lang="en-US" sz="2800" b="1" dirty="0">
                          <a:solidFill>
                            <a:schemeClr val="accent1">
                              <a:lumMod val="50000"/>
                            </a:schemeClr>
                          </a:solidFill>
                          <a:effectLst/>
                          <a:latin typeface="Times New Roman" panose="02020603050405020304" pitchFamily="18" charset="0"/>
                          <a:cs typeface="Times New Roman" panose="02020603050405020304" pitchFamily="18" charset="0"/>
                        </a:rPr>
                        <a:t>, ý </a:t>
                      </a:r>
                      <a:r>
                        <a:rPr lang="en-US" sz="2800" b="1" dirty="0" err="1">
                          <a:solidFill>
                            <a:schemeClr val="accent1">
                              <a:lumMod val="50000"/>
                            </a:schemeClr>
                          </a:solidFill>
                          <a:effectLst/>
                          <a:latin typeface="Times New Roman" panose="02020603050405020304" pitchFamily="18" charset="0"/>
                          <a:cs typeface="Times New Roman" panose="02020603050405020304" pitchFamily="18" charset="0"/>
                        </a:rPr>
                        <a:t>nghĩa</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Kiên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trì</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giúp</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con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người</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trưởng</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thành</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hơn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quyết</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tâm</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vượt</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qua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mọi</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khó</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khăn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thử</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thách</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nỗ</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lực</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hành</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động</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để</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vươn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tới</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thành</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công</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dẫn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chứng</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a:t>
                      </a:r>
                    </a:p>
                    <a:p>
                      <a:pPr algn="just"/>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1" dirty="0" err="1">
                          <a:solidFill>
                            <a:schemeClr val="accent1">
                              <a:lumMod val="50000"/>
                            </a:schemeClr>
                          </a:solidFill>
                          <a:effectLst/>
                          <a:latin typeface="Times New Roman" panose="02020603050405020304" pitchFamily="18" charset="0"/>
                          <a:cs typeface="Times New Roman" panose="02020603050405020304" pitchFamily="18" charset="0"/>
                        </a:rPr>
                        <a:t>Mở</a:t>
                      </a:r>
                      <a:r>
                        <a:rPr lang="en-US" sz="2800" b="1"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1" dirty="0" err="1">
                          <a:solidFill>
                            <a:schemeClr val="accent1">
                              <a:lumMod val="50000"/>
                            </a:schemeClr>
                          </a:solidFill>
                          <a:effectLst/>
                          <a:latin typeface="Times New Roman" panose="02020603050405020304" pitchFamily="18" charset="0"/>
                          <a:cs typeface="Times New Roman" panose="02020603050405020304" pitchFamily="18" charset="0"/>
                        </a:rPr>
                        <a:t>rộng</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Người</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thiếu</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lòng</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kiên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trì</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sẽ</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gặp</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phải</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nhiều</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khó</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khăn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sẽ</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tạo</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cho</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bản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thân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những</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thói</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xấu</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như</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ỷ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lại</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dựa</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dẫm</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và</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dễ</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dẫn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đến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thất</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bại</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Có</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tính</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kiên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trì</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thôi</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không</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đủ</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cần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phải</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kết</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hợp</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rèn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luyện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với</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các</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đức</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tính</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khác</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để</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dễ</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dàng</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đến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với</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thành</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công</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hơn</a:t>
                      </a:r>
                      <a:endParaRPr lang="en-US" sz="2800" b="0" dirty="0">
                        <a:solidFill>
                          <a:schemeClr val="accent1">
                            <a:lumMod val="50000"/>
                          </a:schemeClr>
                        </a:solidFill>
                        <a:effectLst/>
                        <a:latin typeface="Times New Roman" panose="02020603050405020304" pitchFamily="18" charset="0"/>
                        <a:cs typeface="Times New Roman" panose="02020603050405020304" pitchFamily="18" charset="0"/>
                      </a:endParaRPr>
                    </a:p>
                    <a:p>
                      <a:pPr algn="just"/>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Bài</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học</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nhận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thức</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và</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hành</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động</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p>
                    <a:p>
                      <a:pPr algn="just"/>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Kết</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thúc</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vấn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đề</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Kiên</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trì</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là</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một</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trong</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những</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chìa</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khóa</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mở</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cửa</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tới</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thành</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 </a:t>
                      </a:r>
                      <a:r>
                        <a:rPr lang="en-US" sz="2800" b="0" dirty="0" err="1">
                          <a:solidFill>
                            <a:schemeClr val="accent1">
                              <a:lumMod val="50000"/>
                            </a:schemeClr>
                          </a:solidFill>
                          <a:effectLst/>
                          <a:latin typeface="Times New Roman" panose="02020603050405020304" pitchFamily="18" charset="0"/>
                          <a:cs typeface="Times New Roman" panose="02020603050405020304" pitchFamily="18" charset="0"/>
                        </a:rPr>
                        <a:t>công</a:t>
                      </a:r>
                      <a:r>
                        <a:rPr lang="en-US" sz="2800" b="0" dirty="0">
                          <a:solidFill>
                            <a:schemeClr val="accent1">
                              <a:lumMod val="50000"/>
                            </a:schemeClr>
                          </a:solidFill>
                          <a:effectLst/>
                          <a:latin typeface="Times New Roman" panose="02020603050405020304" pitchFamily="18" charset="0"/>
                          <a:cs typeface="Times New Roman" panose="02020603050405020304" pitchFamily="18" charset="0"/>
                        </a:rPr>
                        <a:t>.</a:t>
                      </a:r>
                      <a:endParaRPr lang="en-US" sz="2800" b="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711" marR="287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32362476"/>
                  </a:ext>
                </a:extLst>
              </a:tr>
            </a:tbl>
          </a:graphicData>
        </a:graphic>
      </p:graphicFrame>
    </p:spTree>
    <p:extLst>
      <p:ext uri="{BB962C8B-B14F-4D97-AF65-F5344CB8AC3E}">
        <p14:creationId xmlns:p14="http://schemas.microsoft.com/office/powerpoint/2010/main" val="3243192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10E051A-979B-91A7-2368-B5FA4850E66A}"/>
              </a:ext>
            </a:extLst>
          </p:cNvPr>
          <p:cNvSpPr txBox="1"/>
          <p:nvPr/>
        </p:nvSpPr>
        <p:spPr>
          <a:xfrm>
            <a:off x="0" y="-133386"/>
            <a:ext cx="12075459" cy="7124771"/>
          </a:xfrm>
          <a:prstGeom prst="rect">
            <a:avLst/>
          </a:prstGeom>
          <a:noFill/>
        </p:spPr>
        <p:txBody>
          <a:bodyPr wrap="square">
            <a:spAutoFit/>
          </a:bodyPr>
          <a:lstStyle/>
          <a:p>
            <a:pPr algn="just">
              <a:lnSpc>
                <a:spcPct val="150000"/>
              </a:lnSpc>
            </a:pPr>
            <a:r>
              <a:rPr lang="es-ES" sz="2800" b="1" u="sng" spc="-100" dirty="0">
                <a:effectLst/>
                <a:latin typeface="Times New Roman" panose="02020603050405020304" pitchFamily="18" charset="0"/>
                <a:ea typeface="Times New Roman" panose="02020603050405020304" pitchFamily="18" charset="0"/>
                <a:cs typeface="Times New Roman" panose="02020603050405020304" pitchFamily="18" charset="0"/>
              </a:rPr>
              <a:t>PHẦN I ( 4 </a:t>
            </a:r>
            <a:r>
              <a:rPr lang="es-ES" sz="2800" b="1" u="sng" spc="-100" dirty="0" err="1">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s-ES" sz="2800" b="1" u="sng" spc="-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800" b="1" spc="-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trả</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50000"/>
              </a:lnSpc>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chú</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nỗi</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quên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mất</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giới</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bên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ngoài</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bao la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phong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phú</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vô</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vàn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nhìn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trái</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đất</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chuyển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từng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bên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cạnh</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thay</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đổi</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từng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giờ</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vật</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xung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quanh</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di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chuyển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từng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phút</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giây</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đây</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muốn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vô</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bỏ</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quên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bỏ</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quên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buồn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phiền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bỏ</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quên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cơn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gió</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âu</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yếm</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thổi</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tán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lá</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bỏ</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quên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ánh</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mặt</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trời</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đỏ</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chói</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chang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lặn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phía</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trời</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tây</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bỏ</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quên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niềm</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vui</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ánh</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mắt</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đi</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tục</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bỏ</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quên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cây</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bàng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trước</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cửa</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lâm</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râm</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vài</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lá</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đỏ</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bỏ</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quên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thứ</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50000"/>
              </a:lnSpc>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Theo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Thụy</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nguồn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internet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7788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222799C-510E-79DE-BB32-551D72856BB6}"/>
              </a:ext>
            </a:extLst>
          </p:cNvPr>
          <p:cNvSpPr txBox="1"/>
          <p:nvPr/>
        </p:nvSpPr>
        <p:spPr>
          <a:xfrm>
            <a:off x="-40341" y="0"/>
            <a:ext cx="12272682" cy="6854184"/>
          </a:xfrm>
          <a:prstGeom prst="rect">
            <a:avLst/>
          </a:prstGeom>
          <a:noFill/>
        </p:spPr>
        <p:txBody>
          <a:bodyPr wrap="square">
            <a:spAutoFit/>
          </a:bodyPr>
          <a:lstStyle/>
          <a:p>
            <a:pPr marL="228600" algn="just">
              <a:lnSpc>
                <a:spcPct val="115000"/>
              </a:lnSpc>
              <a:tabLst>
                <a:tab pos="2124075" algn="l"/>
              </a:tabLst>
            </a:pP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Vân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bàn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sát</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15000"/>
              </a:lnSpc>
              <a:tabLst>
                <a:tab pos="2124075" algn="l"/>
              </a:tabLst>
            </a:pP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Nôi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dung: HS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diễn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đạt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song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đảm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bảo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dung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15000"/>
              </a:lnSpc>
              <a:tabLst>
                <a:tab pos="2124075"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Giải</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15000"/>
              </a:lnSpc>
              <a:tabLst>
                <a:tab pos="2124075"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Quan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sát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sng" dirty="0" err="1">
                <a:effectLst/>
                <a:latin typeface="Times New Roman" panose="02020603050405020304" pitchFamily="18" charset="0"/>
                <a:ea typeface="Times New Roman" panose="02020603050405020304" pitchFamily="18" charset="0"/>
                <a:cs typeface="Times New Roman" panose="02020603050405020304" pitchFamily="18" charset="0"/>
              </a:rPr>
              <a:t>nhìn</a:t>
            </a:r>
            <a:r>
              <a:rPr lang="en-US" sz="2400"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sng" dirty="0" err="1">
                <a:effectLst/>
                <a:latin typeface="Times New Roman" panose="02020603050405020304" pitchFamily="18" charset="0"/>
                <a:ea typeface="Times New Roman" panose="02020603050405020304" pitchFamily="18" charset="0"/>
                <a:cs typeface="Times New Roman" panose="02020603050405020304" pitchFamily="18" charset="0"/>
              </a:rPr>
              <a:t>xem</a:t>
            </a:r>
            <a:r>
              <a:rPr lang="en-US" sz="2400"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sng" dirty="0" err="1">
                <a:effectLst/>
                <a:latin typeface="Times New Roman" panose="02020603050405020304" pitchFamily="18" charset="0"/>
                <a:ea typeface="Times New Roman" panose="02020603050405020304" pitchFamily="18" charset="0"/>
                <a:cs typeface="Times New Roman" panose="02020603050405020304" pitchFamily="18" charset="0"/>
              </a:rPr>
              <a:t>xét</a:t>
            </a:r>
            <a:r>
              <a:rPr lang="en-US" sz="2400"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sng"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sng"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sng" dirty="0" err="1">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sng" dirty="0" err="1">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2400"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sng"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sng" dirty="0" err="1">
                <a:effectLst/>
                <a:latin typeface="Times New Roman" panose="02020603050405020304" pitchFamily="18" charset="0"/>
                <a:ea typeface="Times New Roman" panose="02020603050405020304" pitchFamily="18" charset="0"/>
                <a:cs typeface="Times New Roman" panose="02020603050405020304" pitchFamily="18" charset="0"/>
              </a:rPr>
              <a:t>vật</a:t>
            </a:r>
            <a:r>
              <a:rPr lang="en-US" sz="2400"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sng"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sng" dirty="0" err="1">
                <a:effectLst/>
                <a:latin typeface="Times New Roman" panose="02020603050405020304" pitchFamily="18" charset="0"/>
                <a:ea typeface="Times New Roman" panose="02020603050405020304" pitchFamily="18" charset="0"/>
                <a:cs typeface="Times New Roman" panose="02020603050405020304" pitchFamily="18" charset="0"/>
              </a:rPr>
              <a:t>tượng</a:t>
            </a:r>
            <a:r>
              <a:rPr lang="en-US" sz="2400"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sng" dirty="0" err="1">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400"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sng" dirty="0" err="1">
                <a:effectLst/>
                <a:latin typeface="Times New Roman" panose="02020603050405020304" pitchFamily="18" charset="0"/>
                <a:ea typeface="Times New Roman" panose="02020603050405020304" pitchFamily="18" charset="0"/>
                <a:cs typeface="Times New Roman" panose="02020603050405020304" pitchFamily="18" charset="0"/>
              </a:rPr>
              <a:t>đó</a:t>
            </a:r>
            <a:endParaRPr lang="en-US" sz="2400" dirty="0">
              <a:effectLst/>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15000"/>
              </a:lnSpc>
              <a:tabLst>
                <a:tab pos="2124075"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sát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đây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cập</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tới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chú</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ý ,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tới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tới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mọi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xung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quanh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15000"/>
              </a:lnSpc>
              <a:tabLst>
                <a:tab pos="2124075"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sát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chú</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thấu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trân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mọi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xung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quanh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15000"/>
              </a:lnSpc>
              <a:tabLst>
                <a:tab pos="2124075"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Bàn</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Tại</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sao</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sát</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15000"/>
              </a:lnSpc>
              <a:tabLst>
                <a:tab pos="2124075"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sát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chú</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ý, con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trân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vẻ</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đẹp</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quanh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ta –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vẻ</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đẹp</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thiên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nhiên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vẻ</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đẹp</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bình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dị</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chân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trị</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nếu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ý ta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dễ</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dàng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bỏ</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bỏ</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quên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15000"/>
              </a:lnSpc>
              <a:tabLst>
                <a:tab pos="2124075"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sát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=&gt; con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thấu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xích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mối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hệ</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thêm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gắn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15000"/>
              </a:lnSpc>
              <a:tabLst>
                <a:tab pos="2124075"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lấy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dẫn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minh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5040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10E051A-979B-91A7-2368-B5FA4850E66A}"/>
              </a:ext>
            </a:extLst>
          </p:cNvPr>
          <p:cNvSpPr txBox="1"/>
          <p:nvPr/>
        </p:nvSpPr>
        <p:spPr>
          <a:xfrm>
            <a:off x="0" y="0"/>
            <a:ext cx="11645153" cy="6652142"/>
          </a:xfrm>
          <a:prstGeom prst="rect">
            <a:avLst/>
          </a:prstGeom>
          <a:noFill/>
        </p:spPr>
        <p:txBody>
          <a:bodyPr wrap="square">
            <a:spAutoFit/>
          </a:bodyPr>
          <a:lstStyle/>
          <a:p>
            <a:pPr algn="just">
              <a:lnSpc>
                <a:spcPct val="150000"/>
              </a:lnSpc>
            </a:pPr>
            <a:r>
              <a:rPr lang="en-US" sz="3200" spc="-50" dirty="0">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3200" spc="-50" dirty="0" err="1">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32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0" dirty="0" err="1">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32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spc="-50" dirty="0" err="1">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3200" u="sng"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spc="-50"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3200" u="sng"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spc="-50" dirty="0" err="1">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3200" u="sng"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spc="-50" dirty="0" err="1">
                <a:effectLst/>
                <a:latin typeface="Times New Roman" panose="02020603050405020304" pitchFamily="18" charset="0"/>
                <a:ea typeface="Times New Roman" panose="02020603050405020304" pitchFamily="18" charset="0"/>
                <a:cs typeface="Times New Roman" panose="02020603050405020304" pitchFamily="18" charset="0"/>
              </a:rPr>
              <a:t>đạt</a:t>
            </a:r>
            <a:r>
              <a:rPr lang="en-US" sz="32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0" dirty="0" err="1">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32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0"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32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0" dirty="0" err="1">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32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0" dirty="0" err="1">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en-US" sz="32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0" dirty="0" err="1">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3200" spc="-50" dirty="0">
                <a:effectLst/>
                <a:latin typeface="Times New Roman" panose="02020603050405020304" pitchFamily="18" charset="0"/>
                <a:ea typeface="Times New Roman" panose="02020603050405020304" pitchFamily="18" charset="0"/>
                <a:cs typeface="Times New Roman" panose="02020603050405020304" pitchFamily="18" charset="0"/>
              </a:rPr>
              <a:t>. (0,5điểm)</a:t>
            </a:r>
            <a:endParaRPr lang="en-US" sz="3200" dirty="0">
              <a:effectLst/>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50000"/>
              </a:lnSpc>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2, Theo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sao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giả</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đặt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200" i="1" dirty="0" err="1">
                <a:effectLst/>
                <a:latin typeface="Times New Roman" panose="02020603050405020304" pitchFamily="18" charset="0"/>
                <a:ea typeface="Times New Roman" panose="02020603050405020304" pitchFamily="18" charset="0"/>
                <a:cs typeface="Times New Roman" panose="02020603050405020304" pitchFamily="18" charset="0"/>
              </a:rPr>
              <a:t>bỏ</a:t>
            </a:r>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cs typeface="Times New Roman" panose="02020603050405020304" pitchFamily="18" charset="0"/>
              </a:rPr>
              <a:t>quên</a:t>
            </a:r>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dấu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ngoặc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kép</a:t>
            </a:r>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0" dirty="0">
                <a:effectLst/>
                <a:latin typeface="Times New Roman" panose="02020603050405020304" pitchFamily="18" charset="0"/>
                <a:ea typeface="Times New Roman" panose="02020603050405020304" pitchFamily="18" charset="0"/>
                <a:cs typeface="Times New Roman" panose="02020603050405020304" pitchFamily="18" charset="0"/>
              </a:rPr>
              <a:t>(1điểm)</a:t>
            </a:r>
            <a:endParaRPr lang="en-US" sz="3200" dirty="0">
              <a:effectLst/>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50000"/>
              </a:lnSpc>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3,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xung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quanh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ta bao la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phong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phú</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vô</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ngần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200" i="1" dirty="0" err="1">
                <a:effectLst/>
                <a:latin typeface="Times New Roman" panose="02020603050405020304" pitchFamily="18" charset="0"/>
                <a:ea typeface="Times New Roman" panose="02020603050405020304" pitchFamily="18" charset="0"/>
                <a:cs typeface="Times New Roman" panose="02020603050405020304" pitchFamily="18" charset="0"/>
              </a:rPr>
              <a:t>bỏ</a:t>
            </a:r>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cs typeface="Times New Roman" panose="02020603050405020304" pitchFamily="18" charset="0"/>
              </a:rPr>
              <a:t>quên</a:t>
            </a:r>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thứ</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gợi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mở</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trải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nghiệm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hãy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err="1">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3200"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3200"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err="1">
                <a:effectLst/>
                <a:latin typeface="Times New Roman" panose="02020603050405020304" pitchFamily="18" charset="0"/>
                <a:ea typeface="Times New Roman" panose="02020603050405020304" pitchFamily="18" charset="0"/>
                <a:cs typeface="Times New Roman" panose="02020603050405020304" pitchFamily="18" charset="0"/>
              </a:rPr>
              <a:t>nghị</a:t>
            </a:r>
            <a:r>
              <a:rPr lang="en-US" sz="3200"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err="1">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err="1">
                <a:effectLst/>
                <a:latin typeface="Times New Roman" panose="02020603050405020304" pitchFamily="18" charset="0"/>
                <a:ea typeface="Times New Roman" panose="02020603050405020304" pitchFamily="18" charset="0"/>
                <a:cs typeface="Times New Roman" panose="02020603050405020304" pitchFamily="18" charset="0"/>
              </a:rPr>
              <a:t>khoảng</a:t>
            </a:r>
            <a:r>
              <a:rPr lang="en-US" sz="3200" u="sng" dirty="0">
                <a:effectLst/>
                <a:latin typeface="Times New Roman" panose="02020603050405020304" pitchFamily="18" charset="0"/>
                <a:ea typeface="Times New Roman" panose="02020603050405020304" pitchFamily="18" charset="0"/>
                <a:cs typeface="Times New Roman" panose="02020603050405020304" pitchFamily="18" charset="0"/>
              </a:rPr>
              <a:t> 2/3</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trang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giấy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err="1">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3200" u="sng" dirty="0">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3200" i="1" u="sng"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3200" i="1"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u="sng"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3200" i="1"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u="sng" dirty="0" err="1">
                <a:effectLst/>
                <a:latin typeface="Times New Roman" panose="02020603050405020304" pitchFamily="18" charset="0"/>
                <a:ea typeface="Times New Roman" panose="02020603050405020304" pitchFamily="18" charset="0"/>
                <a:cs typeface="Times New Roman" panose="02020603050405020304" pitchFamily="18" charset="0"/>
              </a:rPr>
              <a:t>sát</a:t>
            </a:r>
            <a:r>
              <a:rPr lang="en-US" sz="3200" i="1"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u="sng"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3200" i="1"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u="sng" dirty="0" err="1">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3200" i="1"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u="sng" dirty="0" err="1">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3200" i="1"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u="sng" dirty="0" err="1">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3200" i="1"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u="sng" dirty="0" err="1">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3200" u="sng"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0" dirty="0">
                <a:effectLst/>
                <a:latin typeface="Times New Roman" panose="02020603050405020304" pitchFamily="18" charset="0"/>
                <a:ea typeface="Times New Roman" panose="02020603050405020304" pitchFamily="18" charset="0"/>
                <a:cs typeface="Times New Roman" panose="02020603050405020304" pitchFamily="18" charset="0"/>
              </a:rPr>
              <a:t>(2,5điểm)</a:t>
            </a:r>
            <a:endParaRPr lang="en-US" sz="3200" dirty="0">
              <a:effectLst/>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07282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2114</TotalTime>
  <Words>16090</Words>
  <PresentationFormat>Widescreen</PresentationFormat>
  <Paragraphs>620</Paragraphs>
  <Slides>69</Slides>
  <Notes>0</Notes>
  <HiddenSlides>0</HiddenSlides>
  <MMClips>0</MMClips>
  <ScaleCrop>false</ScaleCrop>
  <HeadingPairs>
    <vt:vector size="4" baseType="variant">
      <vt:variant>
        <vt:lpstr>Theme</vt:lpstr>
      </vt:variant>
      <vt:variant>
        <vt:i4>1</vt:i4>
      </vt:variant>
      <vt:variant>
        <vt:lpstr>Slide Titles</vt:lpstr>
      </vt:variant>
      <vt:variant>
        <vt:i4>69</vt:i4>
      </vt:variant>
    </vt:vector>
  </HeadingPairs>
  <TitlesOfParts>
    <vt:vector size="70" baseType="lpstr">
      <vt:lpstr>Office Theme</vt:lpstr>
      <vt:lpstr>PowerPoint Presentation</vt:lpstr>
      <vt:lpstr>PowerPoint Presentation</vt:lpstr>
      <vt:lpstr>I. ĐỌC HIỂU (3,0 điểm): Đọc đoạn trích sau và thực hiện các yêu cầu: “Năm tháng qua đi, bạn sẽ nhận ra rằng ước mơ không bao giờ biến mất. Kể cả những ước mơ rồ dại nhất trong lứa tuổi học trò - lứa tuổi bất ổn định nhất. Nếu bạn không theo đuổi nó, chắc chắn nó sẽ trở lại một lúc nào đó, day dứt trong bạn, thậm chí dằn vặt bạn mỗi ngày. (...) Sống một cuộc đời cũng như vẽ một bức tranh vậy. Nếu bạn nghĩ thật lâu về điều mình muốn vẽ, nếu bạn dự tính được càng nhiều màu sắc mà bạn muốn thể hiện, nếu bạn càng chắc chắn về chất liệu mà bạn đang sử dụng, thì bức tranh trong thực tế càng giống với hình dung của bạn. Bằng không nó có thể là những màu mà người khác thích, là bức tranh mà người khác ưng ý, chứ không phải bạn. Dan Zadra viết rằng: “Đừng để ai đánh cắp ước mơ cuả bạn”. Vậy thì hãy tìm ước mơ cháy bỏng nhất của mình, nó đang nằm ở nơi sâu thẳm trong tim ta đó, như một ngọn núi lửa chờ đợi được đánh thức...” (Phạm Lữ Ân, Nếu biết trăm năm là hữu hạn, NXB Hội nhà văn, 2013) Câu 1 (0,5 điểm). Xác định phương thức biểu đạt chính của đoạn trích trên. Câu 2 (0,5 điểm). Theo tác giả, nếu không theo đuổi ước mơ, con người sẽ rơi vào trạng thái tâm lí nào? Câu 3 (1,0 điểm). Phân tích tác dụng của biện pháp tu từ so sánh trong câu văn: “Sống một cuộc đời cũng như vẽ một bức tranh vậy”. Câu 4 (1,0 điểm). Thông điệp nào từ đoạn trích trên có ý nghĩa nhất với em? Tại sao?</vt:lpstr>
      <vt:lpstr>Câu 1: Phương thức biểu đạt chính: nghị luận (0,5 điểm)</vt:lpstr>
      <vt:lpstr>PowerPoint Presentation</vt:lpstr>
      <vt:lpstr> II. LÀM VĂN (7.0 điểm): Câu 1 (2,0 điểm). Em hãy viết một đoạn văn nghị luận (khoảng 200 chữ) trình bày suy nghĩ của em về hậu quả của việc thiếu trung thực trong cuộc sống. Câu 2 (5,0 điểm). Trình bày cảm nhận của em về đoạn thơ sau: “Con ở miền Nam ra thăm lăng Bác  Đã thấy trong sương hàng tre bát ngát  Ôi! Hàng tre xanh xanh Việt Nam Bão táp mưa sa đứng thẳng hàng.  Ngày ngày mặt trời đi qua trên lăng  Thấy một mặt trời trong lăng rất đỏ. Ngày ngày dòng người đi trong thương nhớ Kết tràng hoa dâng bảy mươi chín mùa xuân…”  (Viếng lăng Bác, Viễn Phương, Ngữ Văn 9, Tập hai, NXB Giáo dục Việt Nam, 2019)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2022-03-13T07:07:37Z</dcterms:created>
  <dcterms:modified xsi:type="dcterms:W3CDTF">2023-12-14T14:35:34Z</dcterms:modified>
</cp:coreProperties>
</file>