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60" r:id="rId7"/>
    <p:sldId id="263" r:id="rId8"/>
    <p:sldId id="265"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6" r:id="rId30"/>
    <p:sldId id="285" r:id="rId31"/>
    <p:sldId id="287" r:id="rId32"/>
    <p:sldId id="288" r:id="rId33"/>
    <p:sldId id="289" r:id="rId34"/>
    <p:sldId id="290" r:id="rId35"/>
    <p:sldId id="291" r:id="rId36"/>
    <p:sldId id="292" r:id="rId37"/>
    <p:sldId id="312" r:id="rId38"/>
    <p:sldId id="313" r:id="rId39"/>
    <p:sldId id="314" r:id="rId40"/>
    <p:sldId id="315" r:id="rId41"/>
    <p:sldId id="316" r:id="rId42"/>
    <p:sldId id="317" r:id="rId43"/>
    <p:sldId id="318" r:id="rId44"/>
    <p:sldId id="319" r:id="rId45"/>
    <p:sldId id="320" r:id="rId46"/>
    <p:sldId id="321" r:id="rId47"/>
    <p:sldId id="322" r:id="rId48"/>
    <p:sldId id="323" r:id="rId49"/>
    <p:sldId id="324" r:id="rId50"/>
    <p:sldId id="325" r:id="rId51"/>
    <p:sldId id="326" r:id="rId52"/>
    <p:sldId id="327" r:id="rId53"/>
    <p:sldId id="344" r:id="rId54"/>
    <p:sldId id="328" r:id="rId55"/>
    <p:sldId id="329" r:id="rId56"/>
    <p:sldId id="330" r:id="rId57"/>
    <p:sldId id="331" r:id="rId58"/>
    <p:sldId id="332" r:id="rId59"/>
    <p:sldId id="333" r:id="rId60"/>
    <p:sldId id="334" r:id="rId61"/>
    <p:sldId id="335" r:id="rId62"/>
    <p:sldId id="336" r:id="rId63"/>
    <p:sldId id="337" r:id="rId64"/>
    <p:sldId id="338" r:id="rId65"/>
    <p:sldId id="339" r:id="rId66"/>
    <p:sldId id="340" r:id="rId67"/>
    <p:sldId id="341" r:id="rId68"/>
    <p:sldId id="342" r:id="rId69"/>
    <p:sldId id="343" r:id="rId7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F1F31-923D-4E84-A5B2-15B3A68D9D16}" v="1" dt="2023-12-14T14:35:34.4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26" autoAdjust="0"/>
    <p:restoredTop sz="94660"/>
  </p:normalViewPr>
  <p:slideViewPr>
    <p:cSldViewPr snapToGrid="0" showGuides="1">
      <p:cViewPr>
        <p:scale>
          <a:sx n="70" d="100"/>
          <a:sy n="70" d="100"/>
        </p:scale>
        <p:origin x="1296" y="389"/>
      </p:cViewPr>
      <p:guideLst>
        <p:guide orient="horz" pos="2160"/>
        <p:guide pos="38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0218d8a2f0e66a171bac059a8fe6a0348b7dbe2a0a90687a661806a2b3e2d244::" providerId="AD" clId="Web-{08EF1F31-923D-4E84-A5B2-15B3A68D9D16}"/>
    <pc:docChg chg="sldOrd">
      <pc:chgData name="Guest User" userId="S::urn:spo:anon#0218d8a2f0e66a171bac059a8fe6a0348b7dbe2a0a90687a661806a2b3e2d244::" providerId="AD" clId="Web-{08EF1F31-923D-4E84-A5B2-15B3A68D9D16}" dt="2023-12-14T14:35:34.437" v="0"/>
      <pc:docMkLst>
        <pc:docMk/>
      </pc:docMkLst>
      <pc:sldChg chg="ord">
        <pc:chgData name="Guest User" userId="S::urn:spo:anon#0218d8a2f0e66a171bac059a8fe6a0348b7dbe2a0a90687a661806a2b3e2d244::" providerId="AD" clId="Web-{08EF1F31-923D-4E84-A5B2-15B3A68D9D16}" dt="2023-12-14T14:35:34.437" v="0"/>
        <pc:sldMkLst>
          <pc:docMk/>
          <pc:sldMk cId="2410728211" sldId="26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26202-C0C6-46AF-B4EA-8A6095BD90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5B8917-8BBF-42B1-80E6-0E8EF8E207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F2E5E4-A98D-4EEE-889C-3724710CFC1E}"/>
              </a:ext>
            </a:extLst>
          </p:cNvPr>
          <p:cNvSpPr>
            <a:spLocks noGrp="1"/>
          </p:cNvSpPr>
          <p:nvPr>
            <p:ph type="dt" sz="half" idx="10"/>
          </p:nvPr>
        </p:nvSpPr>
        <p:spPr/>
        <p:txBody>
          <a:bodyPr/>
          <a:lstStyle/>
          <a:p>
            <a:fld id="{87F74712-07AA-495E-A976-97CA7A2605CE}" type="datetimeFigureOut">
              <a:rPr lang="en-US" smtClean="0"/>
              <a:t>12/14/2023</a:t>
            </a:fld>
            <a:endParaRPr lang="en-US"/>
          </a:p>
        </p:txBody>
      </p:sp>
      <p:sp>
        <p:nvSpPr>
          <p:cNvPr id="5" name="Footer Placeholder 4">
            <a:extLst>
              <a:ext uri="{FF2B5EF4-FFF2-40B4-BE49-F238E27FC236}">
                <a16:creationId xmlns:a16="http://schemas.microsoft.com/office/drawing/2014/main" id="{A428A553-4FAA-4838-802D-35D5D4E058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CDE237-7F52-4170-8A6B-4FD0E2ABF8F9}"/>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3212576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2613D-D471-4C58-AFB0-FF2A370250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974274-9BA9-4F02-B316-4A63E1CAC5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A79C46-775D-43EC-86C2-9AD24CC5C92B}"/>
              </a:ext>
            </a:extLst>
          </p:cNvPr>
          <p:cNvSpPr>
            <a:spLocks noGrp="1"/>
          </p:cNvSpPr>
          <p:nvPr>
            <p:ph type="dt" sz="half" idx="10"/>
          </p:nvPr>
        </p:nvSpPr>
        <p:spPr/>
        <p:txBody>
          <a:bodyPr/>
          <a:lstStyle/>
          <a:p>
            <a:fld id="{87F74712-07AA-495E-A976-97CA7A2605CE}" type="datetimeFigureOut">
              <a:rPr lang="en-US" smtClean="0"/>
              <a:t>12/14/2023</a:t>
            </a:fld>
            <a:endParaRPr lang="en-US"/>
          </a:p>
        </p:txBody>
      </p:sp>
      <p:sp>
        <p:nvSpPr>
          <p:cNvPr id="5" name="Footer Placeholder 4">
            <a:extLst>
              <a:ext uri="{FF2B5EF4-FFF2-40B4-BE49-F238E27FC236}">
                <a16:creationId xmlns:a16="http://schemas.microsoft.com/office/drawing/2014/main" id="{6174852E-0F3C-468E-B307-2839C5D75E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3F412E-5291-4A72-ABA1-2898058982A2}"/>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2954301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860AB9-6FB8-43FC-A44E-6D241B2C95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F25FCA-2783-4EC9-81CC-87854F7DC5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D635FF-3E59-4761-A7F8-39E75B20DF33}"/>
              </a:ext>
            </a:extLst>
          </p:cNvPr>
          <p:cNvSpPr>
            <a:spLocks noGrp="1"/>
          </p:cNvSpPr>
          <p:nvPr>
            <p:ph type="dt" sz="half" idx="10"/>
          </p:nvPr>
        </p:nvSpPr>
        <p:spPr/>
        <p:txBody>
          <a:bodyPr/>
          <a:lstStyle/>
          <a:p>
            <a:fld id="{87F74712-07AA-495E-A976-97CA7A2605CE}" type="datetimeFigureOut">
              <a:rPr lang="en-US" smtClean="0"/>
              <a:t>12/14/2023</a:t>
            </a:fld>
            <a:endParaRPr lang="en-US"/>
          </a:p>
        </p:txBody>
      </p:sp>
      <p:sp>
        <p:nvSpPr>
          <p:cNvPr id="5" name="Footer Placeholder 4">
            <a:extLst>
              <a:ext uri="{FF2B5EF4-FFF2-40B4-BE49-F238E27FC236}">
                <a16:creationId xmlns:a16="http://schemas.microsoft.com/office/drawing/2014/main" id="{104FCDBB-21CE-460E-BEC9-16748D645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538661-7113-4B7B-BF4E-2A4FED762E4A}"/>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207917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D1564-5D6E-4DCA-A192-500CB427D8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34FE79-0E64-4506-A53B-0EEF56C552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223FD0-5921-4019-A657-496639FCE687}"/>
              </a:ext>
            </a:extLst>
          </p:cNvPr>
          <p:cNvSpPr>
            <a:spLocks noGrp="1"/>
          </p:cNvSpPr>
          <p:nvPr>
            <p:ph type="dt" sz="half" idx="10"/>
          </p:nvPr>
        </p:nvSpPr>
        <p:spPr/>
        <p:txBody>
          <a:bodyPr/>
          <a:lstStyle/>
          <a:p>
            <a:fld id="{87F74712-07AA-495E-A976-97CA7A2605CE}" type="datetimeFigureOut">
              <a:rPr lang="en-US" smtClean="0"/>
              <a:t>12/14/2023</a:t>
            </a:fld>
            <a:endParaRPr lang="en-US"/>
          </a:p>
        </p:txBody>
      </p:sp>
      <p:sp>
        <p:nvSpPr>
          <p:cNvPr id="5" name="Footer Placeholder 4">
            <a:extLst>
              <a:ext uri="{FF2B5EF4-FFF2-40B4-BE49-F238E27FC236}">
                <a16:creationId xmlns:a16="http://schemas.microsoft.com/office/drawing/2014/main" id="{1A723406-08D5-44C6-84C8-C1AF3EB5A5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81822F-5EF7-4CB8-89C9-0AE40C1A57F1}"/>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613829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D96CE-BFE5-46C1-8F3D-4EB43D70CE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942F779-7A02-41A6-AC04-A0847D5E29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19EF77-44EB-46E7-8B6B-96CB5749006E}"/>
              </a:ext>
            </a:extLst>
          </p:cNvPr>
          <p:cNvSpPr>
            <a:spLocks noGrp="1"/>
          </p:cNvSpPr>
          <p:nvPr>
            <p:ph type="dt" sz="half" idx="10"/>
          </p:nvPr>
        </p:nvSpPr>
        <p:spPr/>
        <p:txBody>
          <a:bodyPr/>
          <a:lstStyle/>
          <a:p>
            <a:fld id="{87F74712-07AA-495E-A976-97CA7A2605CE}" type="datetimeFigureOut">
              <a:rPr lang="en-US" smtClean="0"/>
              <a:t>12/14/2023</a:t>
            </a:fld>
            <a:endParaRPr lang="en-US"/>
          </a:p>
        </p:txBody>
      </p:sp>
      <p:sp>
        <p:nvSpPr>
          <p:cNvPr id="5" name="Footer Placeholder 4">
            <a:extLst>
              <a:ext uri="{FF2B5EF4-FFF2-40B4-BE49-F238E27FC236}">
                <a16:creationId xmlns:a16="http://schemas.microsoft.com/office/drawing/2014/main" id="{FDF13D6C-AACF-4F1B-BE77-74C2434145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8C777D-027B-4C4C-BC09-781A38A36D79}"/>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2296094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FFCFB-3EDB-4C0C-A23F-52EBF391E4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5B5BFA-A622-4100-82ED-1B42797C82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7D2174-88E5-4257-84D5-8130F87289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6D1C54F-BC78-492C-BD9D-8E404C344F83}"/>
              </a:ext>
            </a:extLst>
          </p:cNvPr>
          <p:cNvSpPr>
            <a:spLocks noGrp="1"/>
          </p:cNvSpPr>
          <p:nvPr>
            <p:ph type="dt" sz="half" idx="10"/>
          </p:nvPr>
        </p:nvSpPr>
        <p:spPr/>
        <p:txBody>
          <a:bodyPr/>
          <a:lstStyle/>
          <a:p>
            <a:fld id="{87F74712-07AA-495E-A976-97CA7A2605CE}" type="datetimeFigureOut">
              <a:rPr lang="en-US" smtClean="0"/>
              <a:t>12/14/2023</a:t>
            </a:fld>
            <a:endParaRPr lang="en-US"/>
          </a:p>
        </p:txBody>
      </p:sp>
      <p:sp>
        <p:nvSpPr>
          <p:cNvPr id="6" name="Footer Placeholder 5">
            <a:extLst>
              <a:ext uri="{FF2B5EF4-FFF2-40B4-BE49-F238E27FC236}">
                <a16:creationId xmlns:a16="http://schemas.microsoft.com/office/drawing/2014/main" id="{01BC0A35-5FC8-4817-B2CE-AD7C6E8306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BB5205-5DC4-478C-B8D1-1D9EE5C2DFB2}"/>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857063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C17F4-25E9-4131-8D5B-9936D451C94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10EF72-DD72-4FEE-A843-59E8974B66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85B463-854B-4F4E-AB07-6AE0E91491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6959B0-01E6-4E23-8A38-BF4AD05CF5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F2150D-7F2A-4236-BE54-78985AC890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5D2862-0470-4135-8E1C-D769DDBEAD7E}"/>
              </a:ext>
            </a:extLst>
          </p:cNvPr>
          <p:cNvSpPr>
            <a:spLocks noGrp="1"/>
          </p:cNvSpPr>
          <p:nvPr>
            <p:ph type="dt" sz="half" idx="10"/>
          </p:nvPr>
        </p:nvSpPr>
        <p:spPr/>
        <p:txBody>
          <a:bodyPr/>
          <a:lstStyle/>
          <a:p>
            <a:fld id="{87F74712-07AA-495E-A976-97CA7A2605CE}" type="datetimeFigureOut">
              <a:rPr lang="en-US" smtClean="0"/>
              <a:t>12/14/2023</a:t>
            </a:fld>
            <a:endParaRPr lang="en-US"/>
          </a:p>
        </p:txBody>
      </p:sp>
      <p:sp>
        <p:nvSpPr>
          <p:cNvPr id="8" name="Footer Placeholder 7">
            <a:extLst>
              <a:ext uri="{FF2B5EF4-FFF2-40B4-BE49-F238E27FC236}">
                <a16:creationId xmlns:a16="http://schemas.microsoft.com/office/drawing/2014/main" id="{13C16EF3-2A12-41E5-9F3B-4B4904E7CD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D40D05-460C-4414-A25A-F9C16ED9C7EC}"/>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3184407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8B2A3-8802-4925-857D-426C376B7F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EF3C0F-17F4-4ABD-AF69-8F5F06391573}"/>
              </a:ext>
            </a:extLst>
          </p:cNvPr>
          <p:cNvSpPr>
            <a:spLocks noGrp="1"/>
          </p:cNvSpPr>
          <p:nvPr>
            <p:ph type="dt" sz="half" idx="10"/>
          </p:nvPr>
        </p:nvSpPr>
        <p:spPr/>
        <p:txBody>
          <a:bodyPr/>
          <a:lstStyle/>
          <a:p>
            <a:fld id="{87F74712-07AA-495E-A976-97CA7A2605CE}" type="datetimeFigureOut">
              <a:rPr lang="en-US" smtClean="0"/>
              <a:t>12/14/2023</a:t>
            </a:fld>
            <a:endParaRPr lang="en-US"/>
          </a:p>
        </p:txBody>
      </p:sp>
      <p:sp>
        <p:nvSpPr>
          <p:cNvPr id="4" name="Footer Placeholder 3">
            <a:extLst>
              <a:ext uri="{FF2B5EF4-FFF2-40B4-BE49-F238E27FC236}">
                <a16:creationId xmlns:a16="http://schemas.microsoft.com/office/drawing/2014/main" id="{605BEB60-2B37-4610-AA5A-F616DE69DA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772348-F596-4BAE-A9E2-ED006800219B}"/>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4131044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D95A9E-93CA-4869-9EE0-943A3C0E3549}"/>
              </a:ext>
            </a:extLst>
          </p:cNvPr>
          <p:cNvSpPr>
            <a:spLocks noGrp="1"/>
          </p:cNvSpPr>
          <p:nvPr>
            <p:ph type="dt" sz="half" idx="10"/>
          </p:nvPr>
        </p:nvSpPr>
        <p:spPr/>
        <p:txBody>
          <a:bodyPr/>
          <a:lstStyle/>
          <a:p>
            <a:fld id="{87F74712-07AA-495E-A976-97CA7A2605CE}" type="datetimeFigureOut">
              <a:rPr lang="en-US" smtClean="0"/>
              <a:t>12/14/2023</a:t>
            </a:fld>
            <a:endParaRPr lang="en-US"/>
          </a:p>
        </p:txBody>
      </p:sp>
      <p:sp>
        <p:nvSpPr>
          <p:cNvPr id="3" name="Footer Placeholder 2">
            <a:extLst>
              <a:ext uri="{FF2B5EF4-FFF2-40B4-BE49-F238E27FC236}">
                <a16:creationId xmlns:a16="http://schemas.microsoft.com/office/drawing/2014/main" id="{1C5F3622-00A5-4E0C-8B4B-67370510717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FC924C9-AE12-48BC-A1CF-898D4B6DE710}"/>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1110679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DA46-794D-4A8F-9957-9BD7BCD86F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42D21C-E987-45E9-9868-D9F16F2CFA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3BDE37-6B7D-4920-90D3-640747A4A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15B2EF-0C13-4E75-800C-0D437F808D94}"/>
              </a:ext>
            </a:extLst>
          </p:cNvPr>
          <p:cNvSpPr>
            <a:spLocks noGrp="1"/>
          </p:cNvSpPr>
          <p:nvPr>
            <p:ph type="dt" sz="half" idx="10"/>
          </p:nvPr>
        </p:nvSpPr>
        <p:spPr/>
        <p:txBody>
          <a:bodyPr/>
          <a:lstStyle/>
          <a:p>
            <a:fld id="{87F74712-07AA-495E-A976-97CA7A2605CE}" type="datetimeFigureOut">
              <a:rPr lang="en-US" smtClean="0"/>
              <a:t>12/14/2023</a:t>
            </a:fld>
            <a:endParaRPr lang="en-US"/>
          </a:p>
        </p:txBody>
      </p:sp>
      <p:sp>
        <p:nvSpPr>
          <p:cNvPr id="6" name="Footer Placeholder 5">
            <a:extLst>
              <a:ext uri="{FF2B5EF4-FFF2-40B4-BE49-F238E27FC236}">
                <a16:creationId xmlns:a16="http://schemas.microsoft.com/office/drawing/2014/main" id="{D811C191-0BAD-4DE2-97B1-356AC342F2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6BCEDB-CF22-44DF-AFF3-F0E8C61B5AC7}"/>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3041142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1A25A-544C-4D06-BA23-4B4DA02EB1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56FAA3-A59E-4182-9744-5F7C3DC594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3509A3-DA4B-489E-BBA2-888DEA5D5E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3EE0C6-CBC7-437C-90C7-37B8E90AD77D}"/>
              </a:ext>
            </a:extLst>
          </p:cNvPr>
          <p:cNvSpPr>
            <a:spLocks noGrp="1"/>
          </p:cNvSpPr>
          <p:nvPr>
            <p:ph type="dt" sz="half" idx="10"/>
          </p:nvPr>
        </p:nvSpPr>
        <p:spPr/>
        <p:txBody>
          <a:bodyPr/>
          <a:lstStyle/>
          <a:p>
            <a:fld id="{87F74712-07AA-495E-A976-97CA7A2605CE}" type="datetimeFigureOut">
              <a:rPr lang="en-US" smtClean="0"/>
              <a:t>12/14/2023</a:t>
            </a:fld>
            <a:endParaRPr lang="en-US"/>
          </a:p>
        </p:txBody>
      </p:sp>
      <p:sp>
        <p:nvSpPr>
          <p:cNvPr id="6" name="Footer Placeholder 5">
            <a:extLst>
              <a:ext uri="{FF2B5EF4-FFF2-40B4-BE49-F238E27FC236}">
                <a16:creationId xmlns:a16="http://schemas.microsoft.com/office/drawing/2014/main" id="{3BC91548-27FC-4FAB-A6FD-82CF708200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E7B436-4525-454C-A26C-AE69D9F88B97}"/>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147089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9A5EB0-94C2-4C91-BBEF-7256CF756A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CDE10B5-B05A-4F3A-84FD-A2027079D1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45E795-4CA6-4386-BA52-A822F65367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F74712-07AA-495E-A976-97CA7A2605CE}" type="datetimeFigureOut">
              <a:rPr lang="en-US" smtClean="0"/>
              <a:t>12/14/2023</a:t>
            </a:fld>
            <a:endParaRPr lang="en-US"/>
          </a:p>
        </p:txBody>
      </p:sp>
      <p:sp>
        <p:nvSpPr>
          <p:cNvPr id="5" name="Footer Placeholder 4">
            <a:extLst>
              <a:ext uri="{FF2B5EF4-FFF2-40B4-BE49-F238E27FC236}">
                <a16:creationId xmlns:a16="http://schemas.microsoft.com/office/drawing/2014/main" id="{6D0E6798-A456-4617-B0E3-62A9B8DD8F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211F7A-17CB-488D-8F06-D15CCFC33D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C7CB1D-DC6C-4E11-B38B-D8059C85C9B6}" type="slidenum">
              <a:rPr lang="en-US" smtClean="0"/>
              <a:t>‹#›</a:t>
            </a:fld>
            <a:endParaRPr lang="en-US"/>
          </a:p>
        </p:txBody>
      </p:sp>
    </p:spTree>
    <p:extLst>
      <p:ext uri="{BB962C8B-B14F-4D97-AF65-F5344CB8AC3E}">
        <p14:creationId xmlns:p14="http://schemas.microsoft.com/office/powerpoint/2010/main" val="3212905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2E9C6AF-7BC5-4F6E-9D7C-BF3567BDAA10}"/>
              </a:ext>
            </a:extLst>
          </p:cNvPr>
          <p:cNvSpPr txBox="1"/>
          <p:nvPr/>
        </p:nvSpPr>
        <p:spPr>
          <a:xfrm>
            <a:off x="220493" y="243200"/>
            <a:ext cx="11751013" cy="6707285"/>
          </a:xfrm>
          <a:prstGeom prst="rect">
            <a:avLst/>
          </a:prstGeom>
          <a:noFill/>
        </p:spPr>
        <p:txBody>
          <a:bodyPr wrap="square">
            <a:spAutoFit/>
          </a:bodyPr>
          <a:lstStyle/>
          <a:p>
            <a:pPr marL="0" marR="0">
              <a:spcBef>
                <a:spcPts val="100"/>
              </a:spcBef>
              <a:spcAft>
                <a:spcPts val="0"/>
              </a:spcAft>
              <a:tabLst>
                <a:tab pos="1257300" algn="ctr"/>
                <a:tab pos="4457700" algn="ctr"/>
              </a:tabLst>
            </a:pPr>
            <a:r>
              <a:rPr lang="en-US" sz="2000" b="1" dirty="0">
                <a:effectLst/>
                <a:latin typeface="Times New Roman" panose="02020603050405020304" pitchFamily="18" charset="0"/>
                <a:ea typeface="Times New Roman" panose="02020603050405020304" pitchFamily="18" charset="0"/>
              </a:rPr>
              <a:t>I. ĐỌC HIỂU </a:t>
            </a:r>
            <a:r>
              <a:rPr lang="en-US" sz="2000" b="1" i="1" dirty="0">
                <a:effectLst/>
                <a:latin typeface="Times New Roman" panose="02020603050405020304" pitchFamily="18" charset="0"/>
                <a:ea typeface="Times New Roman" panose="02020603050405020304" pitchFamily="18" charset="0"/>
              </a:rPr>
              <a:t>(4,0 </a:t>
            </a:r>
            <a:r>
              <a:rPr lang="en-US" sz="2000" b="1" i="1" dirty="0" err="1">
                <a:effectLst/>
                <a:latin typeface="Times New Roman" panose="02020603050405020304" pitchFamily="18" charset="0"/>
                <a:ea typeface="Times New Roman" panose="02020603050405020304" pitchFamily="18" charset="0"/>
              </a:rPr>
              <a:t>điểm</a:t>
            </a:r>
            <a:r>
              <a:rPr lang="en-US" sz="2000" b="1" i="1"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2000" b="1" dirty="0" err="1">
                <a:solidFill>
                  <a:srgbClr val="000000"/>
                </a:solidFill>
                <a:effectLst/>
                <a:latin typeface="Times New Roman" panose="02020603050405020304" pitchFamily="18" charset="0"/>
                <a:ea typeface="Times New Roman" panose="02020603050405020304" pitchFamily="18" charset="0"/>
              </a:rPr>
              <a:t>Đọc</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đoạn</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trích</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sau</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và</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trả</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lời</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các</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hỏi</a:t>
            </a:r>
            <a:r>
              <a:rPr lang="en-US" sz="2000" b="1"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Trong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xã</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hội</a:t>
            </a:r>
            <a:r>
              <a:rPr lang="en-US" sz="2000" i="1" dirty="0">
                <a:solidFill>
                  <a:srgbClr val="FF0000"/>
                </a:solidFill>
                <a:effectLst/>
                <a:latin typeface="Times New Roman" panose="02020603050405020304" pitchFamily="18" charset="0"/>
                <a:ea typeface="Times New Roman" panose="02020603050405020304" pitchFamily="18" charset="0"/>
              </a:rPr>
              <a:t> ta, </a:t>
            </a:r>
            <a:r>
              <a:rPr lang="en-US" sz="2000" i="1" dirty="0" err="1">
                <a:solidFill>
                  <a:srgbClr val="FF0000"/>
                </a:solidFill>
                <a:effectLst/>
                <a:latin typeface="Times New Roman" panose="02020603050405020304" pitchFamily="18" charset="0"/>
                <a:ea typeface="Times New Roman" panose="02020603050405020304" pitchFamily="18" charset="0"/>
              </a:rPr>
              <a:t>nhiều</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thanh</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niên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biết</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tỏ</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lòng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thương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yêu</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quý</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mến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nhân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dân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bằng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hành</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động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dũng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cảm</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và</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hào</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hiệp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lúc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chiến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xông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pha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lửa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đạn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để</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bảo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vệ</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tính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tài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sản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đồng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bào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lúc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bình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thường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cứu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giúp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trẻ</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em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bị</a:t>
            </a:r>
            <a:r>
              <a:rPr lang="en-US" sz="2000" i="1" dirty="0">
                <a:solidFill>
                  <a:srgbClr val="000000"/>
                </a:solidFill>
                <a:effectLst/>
                <a:latin typeface="Times New Roman" panose="02020603050405020304" pitchFamily="18" charset="0"/>
                <a:ea typeface="Times New Roman" panose="02020603050405020304" pitchFamily="18" charset="0"/>
              </a:rPr>
              <a:t> tai </a:t>
            </a:r>
            <a:r>
              <a:rPr lang="en-US" sz="2000" i="1" dirty="0" err="1">
                <a:solidFill>
                  <a:srgbClr val="000000"/>
                </a:solidFill>
                <a:effectLst/>
                <a:latin typeface="Times New Roman" panose="02020603050405020304" pitchFamily="18" charset="0"/>
                <a:ea typeface="Times New Roman" panose="02020603050405020304" pitchFamily="18" charset="0"/>
              </a:rPr>
              <a:t>nạn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đần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đường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bị</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ốm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đau</a:t>
            </a:r>
            <a:r>
              <a:rPr lang="en-US" sz="2000" i="1" dirty="0">
                <a:solidFill>
                  <a:srgbClr val="000000"/>
                </a:solidFill>
                <a:effectLst/>
                <a:latin typeface="Times New Roman" panose="02020603050405020304" pitchFamily="18" charset="0"/>
                <a:ea typeface="Times New Roman" panose="02020603050405020304" pitchFamily="18" charset="0"/>
              </a:rPr>
              <a:t>…</a:t>
            </a:r>
            <a:r>
              <a:rPr lang="en-US" sz="2000" i="1" dirty="0" err="1">
                <a:solidFill>
                  <a:srgbClr val="000000"/>
                </a:solidFill>
                <a:effectLst/>
                <a:latin typeface="Times New Roman" panose="02020603050405020304" pitchFamily="18" charset="0"/>
                <a:ea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việc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mang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nội</a:t>
            </a:r>
            <a:r>
              <a:rPr lang="en-US" sz="2000" i="1" dirty="0">
                <a:solidFill>
                  <a:srgbClr val="000000"/>
                </a:solidFill>
                <a:effectLst/>
                <a:latin typeface="Times New Roman" panose="02020603050405020304" pitchFamily="18" charset="0"/>
                <a:ea typeface="Times New Roman" panose="02020603050405020304" pitchFamily="18" charset="0"/>
              </a:rPr>
              <a:t> dung </a:t>
            </a:r>
            <a:r>
              <a:rPr lang="en-US" sz="2000" i="1" dirty="0" err="1">
                <a:solidFill>
                  <a:srgbClr val="000000"/>
                </a:solidFill>
                <a:effectLst/>
                <a:latin typeface="Times New Roman" panose="02020603050405020304" pitchFamily="18" charset="0"/>
                <a:ea typeface="Times New Roman" panose="02020603050405020304" pitchFamily="18" charset="0"/>
              </a:rPr>
              <a:t>đạo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đức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tốt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đẹp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niên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như</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thế</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rất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biểu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dương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khuyến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khích</a:t>
            </a:r>
            <a:r>
              <a:rPr lang="en-US" sz="2000" i="1"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a:solidFill>
                  <a:srgbClr val="FF0000"/>
                </a:solidFill>
                <a:effectLst/>
                <a:latin typeface="Times New Roman" panose="02020603050405020304" pitchFamily="18" charset="0"/>
                <a:ea typeface="Times New Roman" panose="02020603050405020304" pitchFamily="18" charset="0"/>
              </a:rPr>
              <a:t>Thanh </a:t>
            </a:r>
            <a:r>
              <a:rPr lang="en-US" sz="2000" i="1" dirty="0" err="1">
                <a:solidFill>
                  <a:srgbClr val="FF0000"/>
                </a:solidFill>
                <a:effectLst/>
                <a:latin typeface="Times New Roman" panose="02020603050405020304" pitchFamily="18" charset="0"/>
                <a:ea typeface="Times New Roman" panose="02020603050405020304" pitchFamily="18" charset="0"/>
              </a:rPr>
              <a:t>niên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phải</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luôn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có</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tinh</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thần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xung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phong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gương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mẫu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bất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cứ</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việc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gì</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tập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thể</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cần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thì</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niên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phải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tinh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thần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trách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nhiệm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cao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nhất</a:t>
            </a:r>
            <a:r>
              <a:rPr lang="en-US" sz="2000" i="1" dirty="0">
                <a:solidFill>
                  <a:srgbClr val="000000"/>
                </a:solidFill>
                <a:effectLst/>
                <a:latin typeface="Times New Roman" panose="02020603050405020304" pitchFamily="18" charset="0"/>
                <a:ea typeface="Times New Roman" panose="02020603050405020304" pitchFamily="18" charset="0"/>
              </a:rPr>
              <a:t>; song </a:t>
            </a:r>
            <a:r>
              <a:rPr lang="en-US" sz="2000" i="1" dirty="0" err="1">
                <a:solidFill>
                  <a:srgbClr val="000000"/>
                </a:solidFill>
                <a:effectLst/>
                <a:latin typeface="Times New Roman" panose="02020603050405020304" pitchFamily="18" charset="0"/>
                <a:ea typeface="Times New Roman" panose="02020603050405020304" pitchFamily="18" charset="0"/>
              </a:rPr>
              <a:t>phải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luôn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luôn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khiêm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tốn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thật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phô</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trương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dối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Đó</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cũng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độ</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đúng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đắn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niên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đối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nhân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dân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nhân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đối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tập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thể</a:t>
            </a:r>
            <a:r>
              <a:rPr lang="en-US" sz="2000" i="1"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a:solidFill>
                  <a:srgbClr val="FF0000"/>
                </a:solidFill>
                <a:effectLst/>
                <a:latin typeface="Times New Roman" panose="02020603050405020304" pitchFamily="18" charset="0"/>
                <a:ea typeface="Times New Roman" panose="02020603050405020304" pitchFamily="18" charset="0"/>
              </a:rPr>
              <a:t>Thanh </a:t>
            </a:r>
            <a:r>
              <a:rPr lang="en-US" sz="2000" i="1" dirty="0" err="1">
                <a:solidFill>
                  <a:srgbClr val="FF0000"/>
                </a:solidFill>
                <a:effectLst/>
                <a:latin typeface="Times New Roman" panose="02020603050405020304" pitchFamily="18" charset="0"/>
                <a:ea typeface="Times New Roman" panose="02020603050405020304" pitchFamily="18" charset="0"/>
              </a:rPr>
              <a:t>niên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cũng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phải</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dành</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thì</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giờ</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nhất</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định</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để</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giúp</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đỡ</a:t>
            </a:r>
            <a:r>
              <a:rPr lang="en-US" sz="2000" i="1" dirty="0">
                <a:solidFill>
                  <a:srgbClr val="FF0000"/>
                </a:solidFill>
                <a:effectLst/>
                <a:latin typeface="Times New Roman" panose="02020603050405020304" pitchFamily="18" charset="0"/>
                <a:ea typeface="Times New Roman" panose="02020603050405020304" pitchFamily="18" charset="0"/>
              </a:rPr>
              <a:t> cha </a:t>
            </a:r>
            <a:r>
              <a:rPr lang="en-US" sz="2000" i="1" dirty="0" err="1">
                <a:solidFill>
                  <a:srgbClr val="FF0000"/>
                </a:solidFill>
                <a:effectLst/>
                <a:latin typeface="Times New Roman" panose="02020603050405020304" pitchFamily="18" charset="0"/>
                <a:ea typeface="Times New Roman" panose="02020603050405020304" pitchFamily="18" charset="0"/>
              </a:rPr>
              <a:t>mẹ</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săn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sóc</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các</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em</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chăm</a:t>
            </a:r>
            <a:r>
              <a:rPr lang="en-US" sz="2000" i="1" dirty="0">
                <a:solidFill>
                  <a:srgbClr val="FF0000"/>
                </a:solidFill>
                <a:effectLst/>
                <a:latin typeface="Times New Roman" panose="02020603050405020304" pitchFamily="18" charset="0"/>
                <a:ea typeface="Times New Roman" panose="02020603050405020304" pitchFamily="18" charset="0"/>
              </a:rPr>
              <a:t> lo </a:t>
            </a:r>
            <a:r>
              <a:rPr lang="en-US" sz="2000" i="1" dirty="0" err="1">
                <a:solidFill>
                  <a:srgbClr val="FF0000"/>
                </a:solidFill>
                <a:effectLst/>
                <a:latin typeface="Times New Roman" panose="02020603050405020304" pitchFamily="18" charset="0"/>
                <a:ea typeface="Times New Roman" panose="02020603050405020304" pitchFamily="18" charset="0"/>
              </a:rPr>
              <a:t>một</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phần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công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việc</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gia</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đình</a:t>
            </a:r>
            <a:r>
              <a:rPr lang="en-US" sz="2000" i="1" dirty="0">
                <a:solidFill>
                  <a:srgbClr val="FF0000"/>
                </a:solidFill>
                <a:effectLst/>
                <a:latin typeface="Times New Roman" panose="02020603050405020304" pitchFamily="18" charset="0"/>
                <a:ea typeface="Times New Roman" panose="02020603050405020304" pitchFamily="18" charset="0"/>
              </a:rPr>
              <a: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niên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nào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biết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tí</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gì</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đến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việc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kính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yêu</a:t>
            </a:r>
            <a:r>
              <a:rPr lang="en-US" sz="2000" i="1" dirty="0">
                <a:solidFill>
                  <a:srgbClr val="000000"/>
                </a:solidFill>
                <a:effectLst/>
                <a:latin typeface="Times New Roman" panose="02020603050405020304" pitchFamily="18" charset="0"/>
                <a:ea typeface="Times New Roman" panose="02020603050405020304" pitchFamily="18" charset="0"/>
              </a:rPr>
              <a:t> cha </a:t>
            </a:r>
            <a:r>
              <a:rPr lang="en-US" sz="2000" i="1" dirty="0" err="1">
                <a:solidFill>
                  <a:srgbClr val="000000"/>
                </a:solidFill>
                <a:effectLst/>
                <a:latin typeface="Times New Roman" panose="02020603050405020304" pitchFamily="18" charset="0"/>
                <a:ea typeface="Times New Roman" panose="02020603050405020304" pitchFamily="18" charset="0"/>
              </a:rPr>
              <a:t>mẹ</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thương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mến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thân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gia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đình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thì</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ngoài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xã</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hội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sao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lòng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yêu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mến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nhân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dân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thực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sự</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a:t>
            </a:r>
            <a:r>
              <a:rPr lang="en-US" sz="2000" dirty="0" err="1">
                <a:solidFill>
                  <a:srgbClr val="000000"/>
                </a:solidFill>
                <a:effectLst/>
                <a:latin typeface="Times New Roman" panose="02020603050405020304" pitchFamily="18" charset="0"/>
                <a:ea typeface="Times New Roman" panose="02020603050405020304" pitchFamily="18" charset="0"/>
              </a:rPr>
              <a:t>Trích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b="1" i="1" dirty="0">
                <a:solidFill>
                  <a:srgbClr val="000000"/>
                </a:solidFill>
                <a:effectLst/>
                <a:latin typeface="Times New Roman" panose="02020603050405020304" pitchFamily="18" charset="0"/>
                <a:ea typeface="Times New Roman" panose="02020603050405020304" pitchFamily="18" charset="0"/>
              </a:rPr>
              <a:t>Con </a:t>
            </a:r>
            <a:r>
              <a:rPr lang="en-US" sz="2000" b="1" i="1" dirty="0" err="1">
                <a:solidFill>
                  <a:srgbClr val="000000"/>
                </a:solidFill>
                <a:effectLst/>
                <a:latin typeface="Times New Roman" panose="02020603050405020304" pitchFamily="18" charset="0"/>
                <a:ea typeface="Times New Roman" panose="02020603050405020304" pitchFamily="18" charset="0"/>
              </a:rPr>
              <a:t>đường</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tu</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dưỡng</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rèn</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luyện</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đạo</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đức</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của</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thanh</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niên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Ngữ</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văn</a:t>
            </a:r>
            <a:r>
              <a:rPr lang="en-US" sz="2000" i="1" dirty="0">
                <a:solidFill>
                  <a:srgbClr val="000000"/>
                </a:solidFill>
                <a:effectLst/>
                <a:latin typeface="Times New Roman" panose="02020603050405020304" pitchFamily="18" charset="0"/>
                <a:ea typeface="Times New Roman" panose="02020603050405020304" pitchFamily="18" charset="0"/>
              </a:rPr>
              <a:t> 12, </a:t>
            </a:r>
            <a:r>
              <a:rPr lang="en-US" sz="2000" i="1" dirty="0" err="1">
                <a:solidFill>
                  <a:srgbClr val="000000"/>
                </a:solidFill>
                <a:effectLst/>
                <a:latin typeface="Times New Roman" panose="02020603050405020304" pitchFamily="18" charset="0"/>
                <a:ea typeface="Times New Roman" panose="02020603050405020304" pitchFamily="18" charset="0"/>
              </a:rPr>
              <a:t>Tập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rPr>
              <a:t>, NXBGD 2013, </a:t>
            </a:r>
            <a:r>
              <a:rPr lang="en-US" sz="2000" i="1" dirty="0" err="1">
                <a:solidFill>
                  <a:srgbClr val="000000"/>
                </a:solidFill>
                <a:effectLst/>
                <a:latin typeface="Times New Roman" panose="02020603050405020304" pitchFamily="18" charset="0"/>
                <a:ea typeface="Times New Roman" panose="02020603050405020304" pitchFamily="18" charset="0"/>
              </a:rPr>
              <a:t>trang</a:t>
            </a:r>
            <a:r>
              <a:rPr lang="en-US" sz="2000" i="1" dirty="0">
                <a:solidFill>
                  <a:srgbClr val="000000"/>
                </a:solidFill>
                <a:effectLst/>
                <a:latin typeface="Times New Roman" panose="02020603050405020304" pitchFamily="18" charset="0"/>
                <a:ea typeface="Times New Roman" panose="02020603050405020304" pitchFamily="18" charset="0"/>
              </a:rPr>
              <a:t> 37</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2000" b="1" dirty="0" err="1">
                <a:solidFill>
                  <a:srgbClr val="000000"/>
                </a:solidFill>
                <a:effectLst/>
                <a:latin typeface="Times New Roman" panose="02020603050405020304" pitchFamily="18" charset="0"/>
                <a:ea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rPr>
              <a:t> 1</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Xác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định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phương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thức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biểu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đạt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chính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được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sử</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dụng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đoạn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trích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trên</a:t>
            </a:r>
            <a:r>
              <a:rPr lang="en-US" sz="2000" dirty="0">
                <a:solidFill>
                  <a:srgbClr val="000000"/>
                </a:solidFill>
                <a:effectLst/>
                <a:latin typeface="Times New Roman" panose="020206030504050203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2000" b="1" dirty="0" err="1">
                <a:solidFill>
                  <a:srgbClr val="000000"/>
                </a:solidFill>
                <a:effectLst/>
                <a:latin typeface="Times New Roman" panose="02020603050405020304" pitchFamily="18" charset="0"/>
                <a:ea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rPr>
              <a:t> 2</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bản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đề</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cập</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đến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nội</a:t>
            </a:r>
            <a:r>
              <a:rPr lang="en-US" sz="2000" dirty="0">
                <a:solidFill>
                  <a:srgbClr val="000000"/>
                </a:solidFill>
                <a:effectLst/>
                <a:latin typeface="Times New Roman" panose="02020603050405020304" pitchFamily="18" charset="0"/>
                <a:ea typeface="Times New Roman" panose="02020603050405020304" pitchFamily="18" charset="0"/>
              </a:rPr>
              <a:t> dung </a:t>
            </a:r>
            <a:r>
              <a:rPr lang="en-US" sz="2000" dirty="0" err="1">
                <a:solidFill>
                  <a:srgbClr val="000000"/>
                </a:solidFill>
                <a:effectLst/>
                <a:latin typeface="Times New Roman" panose="02020603050405020304" pitchFamily="18" charset="0"/>
                <a:ea typeface="Times New Roman" panose="02020603050405020304" pitchFamily="18" charset="0"/>
              </a:rPr>
              <a:t>gì</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a:solidFill>
                  <a:srgbClr val="000000"/>
                </a:solidFill>
                <a:effectLst/>
                <a:latin typeface="Times New Roman" panose="02020603050405020304" pitchFamily="18" charset="0"/>
                <a:ea typeface="Times New Roman" panose="02020603050405020304" pitchFamily="18" charset="0"/>
                <a:sym typeface="Wingdings" panose="05000000000000000000" pitchFamily="2" charset="2"/>
              </a:rPr>
              <a:t></a:t>
            </a:r>
            <a:r>
              <a:rPr lang="en-US" sz="1800" b="1" dirty="0" err="1">
                <a:solidFill>
                  <a:srgbClr val="FF0000"/>
                </a:solidFill>
                <a:effectLst/>
                <a:latin typeface="Times New Roman" panose="02020603050405020304" pitchFamily="18" charset="0"/>
                <a:ea typeface="Times New Roman" panose="02020603050405020304" pitchFamily="18" charset="0"/>
              </a:rPr>
              <a:t>Những</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việc</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làm</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đáng</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biểu</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dương</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của</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thanh</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niên</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để</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tu</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dưỡng</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đạo</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đức</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và</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tạo</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dựng</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lòng</a:t>
            </a:r>
            <a:r>
              <a:rPr lang="en-US" sz="1800" b="1" dirty="0">
                <a:solidFill>
                  <a:srgbClr val="FF0000"/>
                </a:solidFill>
                <a:effectLst/>
                <a:latin typeface="Times New Roman" panose="02020603050405020304" pitchFamily="18" charset="0"/>
                <a:ea typeface="Times New Roman" panose="02020603050405020304" pitchFamily="18" charset="0"/>
              </a:rPr>
              <a:t> tin </a:t>
            </a:r>
            <a:r>
              <a:rPr lang="en-US" sz="1800" b="1" dirty="0" err="1">
                <a:solidFill>
                  <a:srgbClr val="FF0000"/>
                </a:solidFill>
                <a:effectLst/>
                <a:latin typeface="Times New Roman" panose="02020603050405020304" pitchFamily="18" charset="0"/>
                <a:ea typeface="Times New Roman" panose="02020603050405020304" pitchFamily="18" charset="0"/>
              </a:rPr>
              <a:t>yêu</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của</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nhân</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dân</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gia</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đình</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và</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xã</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hội</a:t>
            </a:r>
            <a:r>
              <a:rPr lang="en-US" sz="1800" b="1" dirty="0">
                <a:solidFill>
                  <a:srgbClr val="FF0000"/>
                </a:solidFill>
                <a:effectLst/>
                <a:latin typeface="Times New Roman" panose="02020603050405020304" pitchFamily="18" charset="0"/>
                <a:ea typeface="Times New Roman" panose="02020603050405020304" pitchFamily="18" charset="0"/>
              </a:rPr>
              <a:t>.</a:t>
            </a:r>
            <a:endParaRPr lang="en-US" b="1" dirty="0">
              <a:solidFill>
                <a:srgbClr val="FF0000"/>
              </a:solidFill>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2000" b="1" dirty="0" err="1">
                <a:solidFill>
                  <a:srgbClr val="000000"/>
                </a:solidFill>
                <a:effectLst/>
                <a:latin typeface="Times New Roman" panose="02020603050405020304" pitchFamily="18" charset="0"/>
                <a:ea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rPr>
              <a:t> 3:</a:t>
            </a:r>
            <a:r>
              <a:rPr lang="en-US" sz="2000" dirty="0">
                <a:solidFill>
                  <a:srgbClr val="000000"/>
                </a:solidFill>
                <a:effectLst/>
                <a:latin typeface="Times New Roman" panose="02020603050405020304" pitchFamily="18" charset="0"/>
                <a:ea typeface="Times New Roman" panose="02020603050405020304" pitchFamily="18" charset="0"/>
              </a:rPr>
              <a:t> Theo </a:t>
            </a:r>
            <a:r>
              <a:rPr lang="en-US" sz="2000" dirty="0" err="1">
                <a:solidFill>
                  <a:srgbClr val="000000"/>
                </a:solidFill>
                <a:effectLst/>
                <a:latin typeface="Times New Roman" panose="02020603050405020304" pitchFamily="18" charset="0"/>
                <a:ea typeface="Times New Roman" panose="02020603050405020304" pitchFamily="18" charset="0"/>
              </a:rPr>
              <a:t>tác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giả</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trên</a:t>
            </a:r>
            <a:r>
              <a:rPr lang="en-US" sz="2000" dirty="0">
                <a:solidFill>
                  <a:srgbClr val="000000"/>
                </a:solidFill>
                <a:effectLst/>
                <a:latin typeface="Times New Roman" panose="02020603050405020304" pitchFamily="18" charset="0"/>
                <a:ea typeface="Times New Roman" panose="02020603050405020304" pitchFamily="18" charset="0"/>
              </a:rPr>
              <a:t> con </a:t>
            </a:r>
            <a:r>
              <a:rPr lang="en-US" sz="2000" dirty="0" err="1">
                <a:solidFill>
                  <a:srgbClr val="000000"/>
                </a:solidFill>
                <a:effectLst/>
                <a:latin typeface="Times New Roman" panose="02020603050405020304" pitchFamily="18" charset="0"/>
                <a:ea typeface="Times New Roman" panose="02020603050405020304" pitchFamily="18" charset="0"/>
              </a:rPr>
              <a:t>đường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dưỡng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rèn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luyện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đạo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đức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thanh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niên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cần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phải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làm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gì</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0" marR="0">
              <a:lnSpc>
                <a:spcPct val="115000"/>
              </a:lnSpc>
              <a:spcBef>
                <a:spcPts val="0"/>
              </a:spcBef>
              <a:spcAft>
                <a:spcPts val="0"/>
              </a:spcAft>
            </a:pPr>
            <a:r>
              <a:rPr lang="en-US" sz="2000" b="1" dirty="0" err="1">
                <a:solidFill>
                  <a:srgbClr val="000000"/>
                </a:solidFill>
                <a:effectLst/>
                <a:latin typeface="Times New Roman" panose="02020603050405020304" pitchFamily="18" charset="0"/>
                <a:ea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rPr>
              <a:t> 4:</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điệp</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nào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đoạn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trích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có</a:t>
            </a:r>
            <a:r>
              <a:rPr lang="en-US" sz="2000" dirty="0">
                <a:solidFill>
                  <a:srgbClr val="000000"/>
                </a:solidFill>
                <a:effectLst/>
                <a:latin typeface="Times New Roman" panose="02020603050405020304" pitchFamily="18" charset="0"/>
                <a:ea typeface="Times New Roman" panose="02020603050405020304" pitchFamily="18" charset="0"/>
              </a:rPr>
              <a:t> ý </a:t>
            </a:r>
            <a:r>
              <a:rPr lang="en-US" sz="2000" dirty="0" err="1">
                <a:solidFill>
                  <a:srgbClr val="000000"/>
                </a:solidFill>
                <a:effectLst/>
                <a:latin typeface="Times New Roman" panose="02020603050405020304" pitchFamily="18" charset="0"/>
                <a:ea typeface="Times New Roman" panose="02020603050405020304" pitchFamily="18" charset="0"/>
              </a:rPr>
              <a:t>nghĩa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nhất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đối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với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anh</a:t>
            </a:r>
            <a:r>
              <a:rPr lang="en-US" sz="2000" dirty="0">
                <a:solidFill>
                  <a:srgbClr val="000000"/>
                </a:solidFill>
                <a:effectLst/>
                <a:latin typeface="Times New Roman" panose="02020603050405020304" pitchFamily="18" charset="0"/>
                <a:ea typeface="Times New Roman" panose="02020603050405020304" pitchFamily="18" charset="0"/>
              </a:rPr>
              <a:t>/</a:t>
            </a:r>
            <a:r>
              <a:rPr lang="en-US" sz="2000" dirty="0" err="1">
                <a:solidFill>
                  <a:srgbClr val="000000"/>
                </a:solidFill>
                <a:effectLst/>
                <a:latin typeface="Times New Roman" panose="02020603050405020304" pitchFamily="18" charset="0"/>
                <a:ea typeface="Times New Roman" panose="02020603050405020304" pitchFamily="18" charset="0"/>
              </a:rPr>
              <a:t>chị</a:t>
            </a:r>
            <a:r>
              <a:rPr lang="en-US" sz="1400" dirty="0">
                <a:solidFill>
                  <a:srgbClr val="000000"/>
                </a:solidFill>
                <a:effectLst/>
                <a:latin typeface="Arial" panose="020B0604020202020204" pitchFamily="34" charset="0"/>
                <a:ea typeface="Times New Roman" panose="02020603050405020304" pitchFamily="18" charset="0"/>
              </a:rPr>
              <a:t> </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Lí</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giải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tại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sao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chọn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điệp</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đó</a:t>
            </a:r>
            <a:r>
              <a:rPr lang="en-US" sz="2000" dirty="0">
                <a:solidFill>
                  <a:srgbClr val="000000"/>
                </a:solidFill>
                <a:effectLst/>
                <a:latin typeface="Times New Roman" panose="02020603050405020304" pitchFamily="18" charset="0"/>
                <a:ea typeface="Times New Roman" panose="02020603050405020304" pitchFamily="18" charset="0"/>
              </a:rPr>
              <a:t> ? ( </a:t>
            </a:r>
            <a:r>
              <a:rPr lang="en-US" sz="2000" dirty="0" err="1">
                <a:solidFill>
                  <a:srgbClr val="000000"/>
                </a:solidFill>
                <a:effectLst/>
                <a:latin typeface="Times New Roman" panose="02020603050405020304" pitchFamily="18" charset="0"/>
                <a:ea typeface="Times New Roman" panose="02020603050405020304" pitchFamily="18" charset="0"/>
              </a:rPr>
              <a:t>Trả</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lời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thành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một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đoạn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ngắn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khoảng</a:t>
            </a:r>
            <a:r>
              <a:rPr lang="en-US" sz="2000" dirty="0">
                <a:solidFill>
                  <a:srgbClr val="000000"/>
                </a:solidFill>
                <a:effectLst/>
                <a:latin typeface="Times New Roman" panose="02020603050405020304" pitchFamily="18" charset="0"/>
                <a:ea typeface="Times New Roman" panose="02020603050405020304" pitchFamily="18" charset="0"/>
              </a:rPr>
              <a:t> 5-7 </a:t>
            </a:r>
            <a:r>
              <a:rPr lang="en-US" sz="2000" dirty="0" err="1">
                <a:solidFill>
                  <a:srgbClr val="000000"/>
                </a:solidFill>
                <a:effectLst/>
                <a:latin typeface="Times New Roman" panose="02020603050405020304" pitchFamily="18" charset="0"/>
                <a:ea typeface="Times New Roman" panose="02020603050405020304" pitchFamily="18" charset="0"/>
              </a:rPr>
              <a:t>dòng</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1DBF3241-EFE0-87B3-BF38-C3A8E160DF20}"/>
              </a:ext>
            </a:extLst>
          </p:cNvPr>
          <p:cNvSpPr txBox="1"/>
          <p:nvPr/>
        </p:nvSpPr>
        <p:spPr>
          <a:xfrm>
            <a:off x="5450541" y="0"/>
            <a:ext cx="2581835" cy="461665"/>
          </a:xfrm>
          <a:prstGeom prst="rect">
            <a:avLst/>
          </a:prstGeom>
          <a:noFill/>
        </p:spPr>
        <p:txBody>
          <a:bodyPr wrap="square" rtlCol="0">
            <a:spAutoFit/>
          </a:bodyPr>
          <a:lstStyle/>
          <a:p>
            <a:r>
              <a:rPr lang="en-US" sz="2400" b="1" dirty="0">
                <a:solidFill>
                  <a:srgbClr val="0070C0"/>
                </a:solidFill>
                <a:latin typeface="Times New Roman" panose="02020603050405020304" pitchFamily="18" charset="0"/>
                <a:cs typeface="Times New Roman" panose="02020603050405020304" pitchFamily="18" charset="0"/>
              </a:rPr>
              <a:t>ĐỀ SỐ 1</a:t>
            </a:r>
          </a:p>
        </p:txBody>
      </p:sp>
    </p:spTree>
    <p:extLst>
      <p:ext uri="{BB962C8B-B14F-4D97-AF65-F5344CB8AC3E}">
        <p14:creationId xmlns:p14="http://schemas.microsoft.com/office/powerpoint/2010/main" val="803176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222799C-510E-79DE-BB32-551D72856BB6}"/>
              </a:ext>
            </a:extLst>
          </p:cNvPr>
          <p:cNvSpPr txBox="1"/>
          <p:nvPr/>
        </p:nvSpPr>
        <p:spPr>
          <a:xfrm>
            <a:off x="-40341" y="0"/>
            <a:ext cx="12272682" cy="6740307"/>
          </a:xfrm>
          <a:prstGeom prst="rect">
            <a:avLst/>
          </a:prstGeom>
          <a:noFill/>
        </p:spPr>
        <p:txBody>
          <a:bodyPr wrap="square">
            <a:spAutoFit/>
          </a:bodyPr>
          <a:lstStyle/>
          <a:p>
            <a:pPr algn="just">
              <a:lnSpc>
                <a:spcPct val="115000"/>
              </a:lnSpc>
              <a:tabLst>
                <a:tab pos="2124075" algn="l"/>
              </a:tabLst>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rộng</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Quan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soi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mói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soi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mói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=&gt;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c/s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đôi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mắt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trái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tim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ứng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rút</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….=&gt;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trân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tận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hưởng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chia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sẻ</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tránh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lối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ích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kỉ</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a:p>
            <a:r>
              <a:rPr lang="en-US" sz="3200" dirty="0">
                <a:effectLst/>
                <a:latin typeface="Times New Roman" panose="02020603050405020304" pitchFamily="18" charset="0"/>
                <a:ea typeface="Times New Roman" panose="02020603050405020304" pitchFamily="18" charset="0"/>
              </a:rPr>
              <a:t>=&gt; GV </a:t>
            </a:r>
            <a:r>
              <a:rPr lang="en-US" sz="3200" dirty="0" err="1">
                <a:effectLst/>
                <a:latin typeface="Times New Roman" panose="02020603050405020304" pitchFamily="18" charset="0"/>
                <a:ea typeface="Times New Roman" panose="02020603050405020304" pitchFamily="18" charset="0"/>
              </a:rPr>
              <a:t>chấm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linh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hoạt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theo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cách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bày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sinh</a:t>
            </a:r>
            <a:r>
              <a:rPr lang="en-US" sz="3200" dirty="0">
                <a:effectLst/>
                <a:latin typeface="Times New Roman" panose="02020603050405020304" pitchFamily="18" charset="0"/>
                <a:ea typeface="Times New Roman" panose="02020603050405020304" pitchFamily="18" charset="0"/>
              </a:rPr>
              <a:t>...</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thưởng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những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hs</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lập</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chặt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chẽ</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thuyết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phục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sáng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tạo</a:t>
            </a:r>
            <a:r>
              <a:rPr lang="en-US" sz="3200" dirty="0">
                <a:effectLst/>
                <a:latin typeface="Times New Roman" panose="02020603050405020304" pitchFamily="18" charset="0"/>
                <a:ea typeface="Times New Roman" panose="02020603050405020304" pitchFamily="18" charset="0"/>
              </a:rPr>
              <a:t>.</a:t>
            </a:r>
            <a:endParaRPr lang="en-US" sz="3200" dirty="0"/>
          </a:p>
        </p:txBody>
      </p:sp>
    </p:spTree>
    <p:extLst>
      <p:ext uri="{BB962C8B-B14F-4D97-AF65-F5344CB8AC3E}">
        <p14:creationId xmlns:p14="http://schemas.microsoft.com/office/powerpoint/2010/main" val="3264397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988D9F-8360-B557-DCBB-3DA261DCF4AB}"/>
              </a:ext>
            </a:extLst>
          </p:cNvPr>
          <p:cNvSpPr txBox="1"/>
          <p:nvPr/>
        </p:nvSpPr>
        <p:spPr>
          <a:xfrm>
            <a:off x="0" y="0"/>
            <a:ext cx="11949953" cy="6624891"/>
          </a:xfrm>
          <a:prstGeom prst="rect">
            <a:avLst/>
          </a:prstGeom>
          <a:noFill/>
        </p:spPr>
        <p:txBody>
          <a:bodyPr wrap="square">
            <a:spAutoFit/>
          </a:bodyPr>
          <a:lstStyle/>
          <a:p>
            <a:pPr>
              <a:spcBef>
                <a:spcPts val="1200"/>
              </a:spcBef>
              <a:spcAft>
                <a:spcPts val="300"/>
              </a:spcAft>
            </a:pPr>
            <a:r>
              <a:rPr lang="vi-VN" sz="2800" b="1" kern="1600" dirty="0">
                <a:effectLst/>
                <a:latin typeface="Times New Roman" panose="02020603050405020304" pitchFamily="18" charset="0"/>
                <a:ea typeface="Times New Roman" panose="02020603050405020304" pitchFamily="18" charset="0"/>
                <a:cs typeface="Times New Roman" panose="02020603050405020304" pitchFamily="18" charset="0"/>
              </a:rPr>
              <a:t>Đọc đoạn trích sau và thực hiện các yêu cầu:</a:t>
            </a:r>
            <a:endParaRPr lang="en-US" sz="3200" b="1" kern="1600" dirty="0">
              <a:effectLst/>
              <a:latin typeface="Cambria" panose="02040503050406030204" pitchFamily="18" charset="0"/>
              <a:ea typeface="Times New Roman" panose="02020603050405020304" pitchFamily="18" charset="0"/>
              <a:cs typeface="Times New Roman" panose="02020603050405020304" pitchFamily="18" charset="0"/>
            </a:endParaRPr>
          </a:p>
          <a:p>
            <a:pPr marL="71120" algn="just">
              <a:spcBef>
                <a:spcPts val="1200"/>
              </a:spcBef>
            </a:pPr>
            <a:r>
              <a:rPr lang="vi-VN" sz="2800" i="1" dirty="0">
                <a:effectLst/>
                <a:latin typeface="Times New Roman" panose="02020603050405020304" pitchFamily="18" charset="0"/>
                <a:ea typeface="Times New Roman" panose="02020603050405020304" pitchFamily="18" charset="0"/>
              </a:rPr>
              <a:t>“Năm tháng qua đi, bạn sẽ nhận ra rằng ước mơ không bao giờ biến mất. Kể cả những ước mơ rồ dại nhất trong lứa tuổi học trò - lứa tuổi bất ổn định nhất. Nếu bạn không theo đuổi nó, chắc chắn nó sẽ trở lại một lúc nào đó, day dứt trong bạn, thậm chí dằn vặt bạn mỗi ngày.(...)</a:t>
            </a:r>
            <a:endParaRPr lang="en-US" sz="2800" dirty="0">
              <a:effectLst/>
              <a:latin typeface="Times New Roman" panose="02020603050405020304" pitchFamily="18" charset="0"/>
              <a:ea typeface="Times New Roman" panose="02020603050405020304" pitchFamily="18" charset="0"/>
            </a:endParaRPr>
          </a:p>
          <a:p>
            <a:pPr marL="71120" algn="just">
              <a:spcBef>
                <a:spcPts val="1200"/>
              </a:spcBef>
            </a:pPr>
            <a:r>
              <a:rPr lang="vi-VN" sz="2800" i="1" dirty="0">
                <a:effectLst/>
                <a:latin typeface="Times New Roman" panose="02020603050405020304" pitchFamily="18" charset="0"/>
                <a:ea typeface="Times New Roman" panose="02020603050405020304" pitchFamily="18" charset="0"/>
              </a:rPr>
              <a:t>Sống một cuộc đời cũng như vẽ một bức tranh vậy. Nếu bạn nghĩ thật lâu về điều mình muốn vẽ, nếu bạn dự tính được càng nhiều màu sắc mà bạn muốn thể hiện, nếu bạn càng chắc chắn về chất liệu mà bạn đang sử dụng, thì bức tranh trong thực tế càng giống với hình dung của bạn. Bằng không nó có thể là những màu mà người khác thích, là bức tranh mà người khác ưng ý, chứ không phải bạn.</a:t>
            </a:r>
            <a:endParaRPr lang="en-US" sz="2800" dirty="0">
              <a:effectLst/>
              <a:latin typeface="Times New Roman" panose="02020603050405020304" pitchFamily="18" charset="0"/>
              <a:ea typeface="Times New Roman" panose="02020603050405020304" pitchFamily="18" charset="0"/>
            </a:endParaRPr>
          </a:p>
          <a:p>
            <a:pPr marL="71120" algn="just">
              <a:spcBef>
                <a:spcPts val="1200"/>
              </a:spcBef>
            </a:pPr>
            <a:r>
              <a:rPr lang="vi-VN" sz="2800" i="1" dirty="0">
                <a:effectLst/>
                <a:latin typeface="Times New Roman" panose="02020603050405020304" pitchFamily="18" charset="0"/>
                <a:ea typeface="Times New Roman" panose="02020603050405020304" pitchFamily="18" charset="0"/>
              </a:rPr>
              <a:t>Dan Zadra viết rằng: “Đừng để ai đánh cắp ước mơ cuả bạn”. Vậy thì hãy tìm ước mơ cháy bỏng nhất của mình, nó đang nằm ở nơi sâu thẳm trong tim ta đó, như một ngọn núi lửa chờ đợi được đánh thức...”</a:t>
            </a:r>
            <a:endParaRPr lang="en-US" sz="2800" dirty="0">
              <a:effectLst/>
              <a:latin typeface="Times New Roman" panose="02020603050405020304" pitchFamily="18" charset="0"/>
              <a:ea typeface="Times New Roman" panose="02020603050405020304" pitchFamily="18" charset="0"/>
            </a:endParaRPr>
          </a:p>
          <a:p>
            <a:pPr marL="457200" indent="457200"/>
            <a:r>
              <a:rPr lang="vi-VN" sz="2800" dirty="0">
                <a:effectLst/>
                <a:latin typeface="Times New Roman" panose="02020603050405020304" pitchFamily="18" charset="0"/>
                <a:ea typeface="Times New Roman" panose="02020603050405020304" pitchFamily="18" charset="0"/>
              </a:rPr>
              <a:t>(Phạm Lữ Ân, </a:t>
            </a:r>
            <a:r>
              <a:rPr lang="vi-VN" sz="2800" i="1" dirty="0">
                <a:effectLst/>
                <a:latin typeface="Times New Roman" panose="02020603050405020304" pitchFamily="18" charset="0"/>
                <a:ea typeface="Times New Roman" panose="02020603050405020304" pitchFamily="18" charset="0"/>
              </a:rPr>
              <a:t>Nếu biết trăm năm là hữu hạn, </a:t>
            </a:r>
            <a:r>
              <a:rPr lang="vi-VN" sz="2800" dirty="0">
                <a:effectLst/>
                <a:latin typeface="Times New Roman" panose="02020603050405020304" pitchFamily="18" charset="0"/>
                <a:ea typeface="Times New Roman" panose="02020603050405020304" pitchFamily="18" charset="0"/>
              </a:rPr>
              <a:t>NXB Hội nhà văn, 2013)</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27985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988D9F-8360-B557-DCBB-3DA261DCF4AB}"/>
              </a:ext>
            </a:extLst>
          </p:cNvPr>
          <p:cNvSpPr txBox="1"/>
          <p:nvPr/>
        </p:nvSpPr>
        <p:spPr>
          <a:xfrm>
            <a:off x="121023" y="116915"/>
            <a:ext cx="11949953" cy="6001643"/>
          </a:xfrm>
          <a:prstGeom prst="rect">
            <a:avLst/>
          </a:prstGeom>
          <a:noFill/>
        </p:spPr>
        <p:txBody>
          <a:bodyPr wrap="square">
            <a:spAutoFit/>
          </a:bodyPr>
          <a:lstStyle/>
          <a:p>
            <a:r>
              <a:rPr lang="vi-VN" sz="3200" b="1" dirty="0">
                <a:effectLst/>
                <a:latin typeface="Times New Roman" panose="02020603050405020304" pitchFamily="18" charset="0"/>
                <a:ea typeface="Times New Roman" panose="02020603050405020304" pitchFamily="18" charset="0"/>
              </a:rPr>
              <a:t>Câu 1</a:t>
            </a:r>
            <a:r>
              <a:rPr lang="vi-VN" sz="3200" b="0" dirty="0">
                <a:effectLst/>
                <a:latin typeface="Times New Roman" panose="02020603050405020304" pitchFamily="18" charset="0"/>
                <a:ea typeface="Times New Roman" panose="02020603050405020304" pitchFamily="18" charset="0"/>
              </a:rPr>
              <a:t> (0,5 điểm). Xác định phương thức biểu đạt chính của đoạn trích trên.</a:t>
            </a:r>
            <a:endParaRPr lang="en-US" sz="4000" b="1" dirty="0">
              <a:effectLst/>
              <a:latin typeface="Times New Roman" panose="02020603050405020304" pitchFamily="18" charset="0"/>
              <a:ea typeface="Times New Roman" panose="02020603050405020304" pitchFamily="18" charset="0"/>
            </a:endParaRPr>
          </a:p>
          <a:p>
            <a:r>
              <a:rPr lang="vi-VN" sz="3200" b="1" dirty="0">
                <a:effectLst/>
                <a:latin typeface="Times New Roman" panose="02020603050405020304" pitchFamily="18" charset="0"/>
                <a:ea typeface="Times New Roman" panose="02020603050405020304" pitchFamily="18" charset="0"/>
              </a:rPr>
              <a:t>Câu 2 </a:t>
            </a:r>
            <a:r>
              <a:rPr lang="vi-VN" sz="3200" dirty="0">
                <a:effectLst/>
                <a:latin typeface="Times New Roman" panose="02020603050405020304" pitchFamily="18" charset="0"/>
                <a:ea typeface="Times New Roman" panose="02020603050405020304" pitchFamily="18" charset="0"/>
              </a:rPr>
              <a:t>(</a:t>
            </a:r>
            <a:r>
              <a:rPr lang="vi-VN" sz="3200" i="1" dirty="0">
                <a:effectLst/>
                <a:latin typeface="Times New Roman" panose="02020603050405020304" pitchFamily="18" charset="0"/>
                <a:ea typeface="Times New Roman" panose="02020603050405020304" pitchFamily="18" charset="0"/>
              </a:rPr>
              <a:t>0,5 điểm</a:t>
            </a:r>
            <a:r>
              <a:rPr lang="vi-VN" sz="3200" dirty="0">
                <a:effectLst/>
                <a:latin typeface="Times New Roman" panose="02020603050405020304" pitchFamily="18" charset="0"/>
                <a:ea typeface="Times New Roman" panose="02020603050405020304" pitchFamily="18" charset="0"/>
              </a:rPr>
              <a:t>). Theo tác giả, nếu không theo đuổi ước mơ, con người sẽ rơi vào trạng thái tâm lí</a:t>
            </a:r>
            <a:r>
              <a:rPr lang="vi-VN" sz="3200" spc="-30" dirty="0">
                <a:effectLst/>
                <a:latin typeface="Times New Roman" panose="02020603050405020304" pitchFamily="18" charset="0"/>
                <a:ea typeface="Times New Roman" panose="02020603050405020304" pitchFamily="18" charset="0"/>
              </a:rPr>
              <a:t> </a:t>
            </a:r>
            <a:r>
              <a:rPr lang="vi-VN" sz="3200" dirty="0">
                <a:effectLst/>
                <a:latin typeface="Times New Roman" panose="02020603050405020304" pitchFamily="18" charset="0"/>
                <a:ea typeface="Times New Roman" panose="02020603050405020304" pitchFamily="18" charset="0"/>
              </a:rPr>
              <a:t>nào?</a:t>
            </a:r>
            <a:endParaRPr lang="en-US" sz="2800" dirty="0">
              <a:effectLst/>
              <a:latin typeface="Times New Roman" panose="02020603050405020304" pitchFamily="18" charset="0"/>
              <a:ea typeface="Times New Roman" panose="02020603050405020304" pitchFamily="18" charset="0"/>
            </a:endParaRPr>
          </a:p>
          <a:p>
            <a:r>
              <a:rPr lang="vi-VN" sz="3200" b="1" dirty="0">
                <a:effectLst/>
                <a:latin typeface="Times New Roman" panose="02020603050405020304" pitchFamily="18" charset="0"/>
                <a:ea typeface="Times New Roman" panose="02020603050405020304" pitchFamily="18" charset="0"/>
              </a:rPr>
              <a:t>Câu 3 </a:t>
            </a:r>
            <a:r>
              <a:rPr lang="vi-VN" sz="3200" dirty="0">
                <a:effectLst/>
                <a:latin typeface="Times New Roman" panose="02020603050405020304" pitchFamily="18" charset="0"/>
                <a:ea typeface="Times New Roman" panose="02020603050405020304" pitchFamily="18" charset="0"/>
              </a:rPr>
              <a:t>(</a:t>
            </a:r>
            <a:r>
              <a:rPr lang="vi-VN" sz="3200" i="1" dirty="0">
                <a:effectLst/>
                <a:latin typeface="Times New Roman" panose="02020603050405020304" pitchFamily="18" charset="0"/>
                <a:ea typeface="Times New Roman" panose="02020603050405020304" pitchFamily="18" charset="0"/>
              </a:rPr>
              <a:t>1,0 điểm</a:t>
            </a:r>
            <a:r>
              <a:rPr lang="vi-VN" sz="3200" dirty="0">
                <a:effectLst/>
                <a:latin typeface="Times New Roman" panose="02020603050405020304" pitchFamily="18" charset="0"/>
                <a:ea typeface="Times New Roman" panose="02020603050405020304" pitchFamily="18" charset="0"/>
              </a:rPr>
              <a:t>). Phân tích tác dụng của biện pháp tu từ so sánh trong câu văn: “</a:t>
            </a:r>
            <a:r>
              <a:rPr lang="vi-VN" sz="3200" i="1" dirty="0">
                <a:effectLst/>
                <a:latin typeface="Times New Roman" panose="02020603050405020304" pitchFamily="18" charset="0"/>
                <a:ea typeface="Times New Roman" panose="02020603050405020304" pitchFamily="18" charset="0"/>
              </a:rPr>
              <a:t>Sống một cuộc đời cũng như vẽ một bức tranh vậy”.</a:t>
            </a:r>
            <a:endParaRPr lang="en-US" sz="2800" dirty="0">
              <a:effectLst/>
              <a:latin typeface="Times New Roman" panose="02020603050405020304" pitchFamily="18" charset="0"/>
              <a:ea typeface="Times New Roman" panose="02020603050405020304" pitchFamily="18" charset="0"/>
            </a:endParaRPr>
          </a:p>
          <a:p>
            <a:r>
              <a:rPr lang="vi-VN" sz="3200" b="1" dirty="0">
                <a:effectLst/>
                <a:latin typeface="Times New Roman" panose="02020603050405020304" pitchFamily="18" charset="0"/>
                <a:ea typeface="Times New Roman" panose="02020603050405020304" pitchFamily="18" charset="0"/>
              </a:rPr>
              <a:t>Câu 4 </a:t>
            </a:r>
            <a:r>
              <a:rPr lang="vi-VN" sz="3200" b="0" dirty="0">
                <a:effectLst/>
                <a:latin typeface="Times New Roman" panose="02020603050405020304" pitchFamily="18" charset="0"/>
                <a:ea typeface="Times New Roman" panose="02020603050405020304" pitchFamily="18" charset="0"/>
              </a:rPr>
              <a:t>(1,0 điểm).</a:t>
            </a:r>
            <a:r>
              <a:rPr lang="vi-VN" sz="3200" b="1" dirty="0">
                <a:effectLst/>
                <a:latin typeface="Times New Roman" panose="02020603050405020304" pitchFamily="18" charset="0"/>
                <a:ea typeface="Times New Roman" panose="02020603050405020304" pitchFamily="18" charset="0"/>
              </a:rPr>
              <a:t> </a:t>
            </a:r>
            <a:r>
              <a:rPr lang="vi-VN" sz="3200" b="0" dirty="0">
                <a:effectLst/>
                <a:latin typeface="Times New Roman" panose="02020603050405020304" pitchFamily="18" charset="0"/>
                <a:ea typeface="Times New Roman" panose="02020603050405020304" pitchFamily="18" charset="0"/>
              </a:rPr>
              <a:t>Thông điệp nào từ đoạn trích trên có ý nghĩa nhất với em? Tại sao?</a:t>
            </a:r>
            <a:endParaRPr lang="en-US" sz="4000" b="1" dirty="0">
              <a:effectLst/>
              <a:latin typeface="Times New Roman" panose="02020603050405020304" pitchFamily="18" charset="0"/>
              <a:ea typeface="Times New Roman" panose="02020603050405020304" pitchFamily="18" charset="0"/>
            </a:endParaRPr>
          </a:p>
          <a:p>
            <a:r>
              <a:rPr lang="vi-VN" sz="3200" b="1" dirty="0">
                <a:effectLst/>
                <a:latin typeface="Times New Roman" panose="02020603050405020304" pitchFamily="18" charset="0"/>
                <a:ea typeface="Times New Roman" panose="02020603050405020304" pitchFamily="18" charset="0"/>
              </a:rPr>
              <a:t>II. LÀM VĂN (7.0 điểm):</a:t>
            </a:r>
            <a:endParaRPr lang="en-US" sz="2800" dirty="0">
              <a:effectLst/>
              <a:latin typeface="Times New Roman" panose="02020603050405020304" pitchFamily="18" charset="0"/>
              <a:ea typeface="Times New Roman" panose="02020603050405020304" pitchFamily="18" charset="0"/>
            </a:endParaRPr>
          </a:p>
          <a:p>
            <a:r>
              <a:rPr lang="vi-VN" sz="3200" b="1" dirty="0">
                <a:effectLst/>
                <a:latin typeface="Times New Roman" panose="02020603050405020304" pitchFamily="18" charset="0"/>
                <a:ea typeface="Times New Roman" panose="02020603050405020304" pitchFamily="18" charset="0"/>
              </a:rPr>
              <a:t>Câu 1 </a:t>
            </a:r>
            <a:r>
              <a:rPr lang="vi-VN" sz="3200" b="0" dirty="0">
                <a:effectLst/>
                <a:latin typeface="Times New Roman" panose="02020603050405020304" pitchFamily="18" charset="0"/>
                <a:ea typeface="Times New Roman" panose="02020603050405020304" pitchFamily="18" charset="0"/>
              </a:rPr>
              <a:t>(2,0 điểm). Em hãy viết một đoạn văn nghị luận (khoảng 200 chữ) trình bày suy nghĩ của em về hậu quả của việc thiếu trung thực trong cuộc sống.</a:t>
            </a:r>
            <a:endParaRPr lang="en-US" sz="40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57218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A3BE076-5C22-4BD9-DF4A-925A4C4F08BC}"/>
              </a:ext>
            </a:extLst>
          </p:cNvPr>
          <p:cNvSpPr txBox="1"/>
          <p:nvPr/>
        </p:nvSpPr>
        <p:spPr>
          <a:xfrm>
            <a:off x="0" y="0"/>
            <a:ext cx="12192000" cy="6124754"/>
          </a:xfrm>
          <a:prstGeom prst="rect">
            <a:avLst/>
          </a:prstGeom>
          <a:noFill/>
        </p:spPr>
        <p:txBody>
          <a:bodyPr wrap="square">
            <a:spAutoFit/>
          </a:bodyPr>
          <a:lstStyle/>
          <a:p>
            <a:pPr>
              <a:spcBef>
                <a:spcPts val="1200"/>
              </a:spcBef>
            </a:pPr>
            <a:r>
              <a:rPr lang="en-US" sz="2800" b="1" dirty="0" err="1">
                <a:effectLst/>
                <a:latin typeface="Times New Roman" panose="02020603050405020304" pitchFamily="18" charset="0"/>
                <a:ea typeface="Times New Roman" panose="02020603050405020304" pitchFamily="18" charset="0"/>
              </a:rPr>
              <a:t>Đọc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đoạn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trích</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sau</a:t>
            </a:r>
            <a:r>
              <a:rPr lang="en-US" sz="2800" b="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r>
              <a:rPr lang="en-US" sz="2800" b="1" dirty="0">
                <a:effectLst/>
                <a:latin typeface="Times New Roman" panose="02020603050405020304" pitchFamily="18" charset="0"/>
                <a:ea typeface="Times New Roman" panose="02020603050405020304" pitchFamily="18" charset="0"/>
              </a:rPr>
              <a:t>(1)</a:t>
            </a:r>
            <a:r>
              <a:rPr lang="en-US" sz="2800" dirty="0" err="1">
                <a:effectLst/>
                <a:latin typeface="Times New Roman" panose="02020603050405020304" pitchFamily="18" charset="0"/>
                <a:ea typeface="Times New Roman" panose="02020603050405020304" pitchFamily="18" charset="0"/>
              </a:rPr>
              <a:t>Tôi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thích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danh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sách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Đây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nghị</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hãy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danh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sách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năm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mươi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điều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trân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trọng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vâng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năm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mươi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Mười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điều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đầu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rất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dễ</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thân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công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việc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đình,v.v</a:t>
            </a:r>
            <a:r>
              <a:rPr lang="en-US" sz="2800" dirty="0">
                <a:effectLst/>
                <a:latin typeface="Times New Roman" panose="02020603050405020304" pitchFamily="18" charset="0"/>
                <a:ea typeface="Times New Roman" panose="02020603050405020304" pitchFamily="18" charset="0"/>
              </a:rPr>
              <a:t>...</a:t>
            </a:r>
            <a:r>
              <a:rPr lang="en-US" sz="2800" dirty="0" err="1">
                <a:effectLst/>
                <a:latin typeface="Times New Roman" panose="02020603050405020304" pitchFamily="18" charset="0"/>
                <a:ea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nói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tiếng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Việt</a:t>
            </a:r>
            <a:r>
              <a:rPr lang="en-US" sz="2800" dirty="0">
                <a:effectLst/>
                <a:latin typeface="Times New Roman" panose="02020603050405020304" pitchFamily="18" charset="0"/>
                <a:ea typeface="Times New Roman" panose="02020603050405020304" pitchFamily="18" charset="0"/>
              </a:rPr>
              <a:t> ( </a:t>
            </a:r>
            <a:r>
              <a:rPr lang="en-US" sz="2800" dirty="0" err="1">
                <a:effectLst/>
                <a:latin typeface="Times New Roman" panose="02020603050405020304" pitchFamily="18" charset="0"/>
                <a:ea typeface="Times New Roman" panose="02020603050405020304" pitchFamily="18" charset="0"/>
              </a:rPr>
              <a:t>hoặc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tiếng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Nhật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tiếng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Đức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đủ</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hai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mắt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khỏe</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hoặc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nói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tiếng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Việt</a:t>
            </a:r>
            <a:r>
              <a:rPr lang="en-US" sz="2800" dirty="0">
                <a:effectLst/>
                <a:latin typeface="Times New Roman" panose="02020603050405020304" pitchFamily="18" charset="0"/>
                <a:ea typeface="Times New Roman" panose="02020603050405020304" pitchFamily="18" charset="0"/>
              </a:rPr>
              <a:t> ( </a:t>
            </a:r>
            <a:r>
              <a:rPr lang="en-US" sz="2800" dirty="0" err="1">
                <a:effectLst/>
                <a:latin typeface="Times New Roman" panose="02020603050405020304" pitchFamily="18" charset="0"/>
                <a:ea typeface="Times New Roman" panose="02020603050405020304" pitchFamily="18" charset="0"/>
              </a:rPr>
              <a:t>hoặc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tiếng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Nhật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tiếng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Đức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đủ</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hai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mắt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khỏe</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hoặc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không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sống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vùng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chiến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tranh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khác</a:t>
            </a:r>
            <a:r>
              <a:rPr lang="en-US" sz="2800"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Cầu</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chúc</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cho</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người</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nông</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dân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nỗ</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lực</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làm</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nên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thức</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ăn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trên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bàn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Cầu</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chúc</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cho</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người</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công</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nhân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tạo</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ra</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chiếc</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xe</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máy</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bạn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đi</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Cầu</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chúc</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cho</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người</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bán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hàng</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nơi</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bạn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mua</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quần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áo</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Cầu</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chúc</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cho</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người</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phục</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vụ</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quán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ăn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bạn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đến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hôm</a:t>
            </a:r>
            <a:r>
              <a:rPr lang="en-US" sz="2800" b="1" i="1" dirty="0">
                <a:effectLst/>
                <a:latin typeface="Times New Roman" panose="02020603050405020304" pitchFamily="18" charset="0"/>
                <a:ea typeface="Times New Roman" panose="02020603050405020304" pitchFamily="18" charset="0"/>
              </a:rPr>
              <a:t> qua.</a:t>
            </a:r>
            <a:endParaRPr lang="en-US" sz="2800" dirty="0">
              <a:effectLst/>
              <a:latin typeface="Times New Roman" panose="02020603050405020304" pitchFamily="18" charset="0"/>
              <a:ea typeface="Times New Roman" panose="02020603050405020304" pitchFamily="18" charset="0"/>
            </a:endParaRPr>
          </a:p>
          <a:p>
            <a:r>
              <a:rPr lang="en-US" sz="2800" b="1" dirty="0">
                <a:effectLst/>
                <a:latin typeface="Times New Roman" panose="02020603050405020304" pitchFamily="18" charset="0"/>
                <a:ea typeface="Times New Roman" panose="02020603050405020304" pitchFamily="18" charset="0"/>
              </a:rPr>
              <a:t>(2)</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độ</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Hãy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lưu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tâm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phúc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mình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đừng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xem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bất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cứ</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điều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nhiên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Tôi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chắc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chắn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sẽ</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nhiều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thứ</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thấy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Chỉ</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cần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nghĩ</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Chỉ</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cần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trân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trọng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rPr>
              <a:t> ý </a:t>
            </a:r>
            <a:r>
              <a:rPr lang="en-US" sz="2800" dirty="0" err="1">
                <a:effectLst/>
                <a:latin typeface="Times New Roman" panose="02020603050405020304" pitchFamily="18" charset="0"/>
                <a:ea typeface="Times New Roman" panose="02020603050405020304" pitchFamily="18" charset="0"/>
              </a:rPr>
              <a:t>xem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điều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sẽ</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xảy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rPr>
              <a:t>.</a:t>
            </a:r>
          </a:p>
          <a:p>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Trích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ngắn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đừng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ngủ</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dài</a:t>
            </a:r>
            <a:r>
              <a:rPr lang="en-US" sz="2800" dirty="0">
                <a:effectLst/>
                <a:latin typeface="Times New Roman" panose="02020603050405020304" pitchFamily="18" charset="0"/>
                <a:ea typeface="Times New Roman" panose="02020603050405020304" pitchFamily="18" charset="0"/>
              </a:rPr>
              <a:t>, Robin Sharma, NXB </a:t>
            </a:r>
            <a:r>
              <a:rPr lang="en-US" sz="2800" dirty="0" err="1">
                <a:effectLst/>
                <a:latin typeface="Times New Roman" panose="02020603050405020304" pitchFamily="18" charset="0"/>
                <a:ea typeface="Times New Roman" panose="02020603050405020304" pitchFamily="18" charset="0"/>
              </a:rPr>
              <a:t>Trẻ</a:t>
            </a:r>
            <a:r>
              <a:rPr lang="en-US" sz="2800" dirty="0">
                <a:effectLst/>
                <a:latin typeface="Times New Roman" panose="02020603050405020304" pitchFamily="18" charset="0"/>
                <a:ea typeface="Times New Roman" panose="02020603050405020304" pitchFamily="18" charset="0"/>
              </a:rPr>
              <a:t>, 2019,tr.33-34)</a:t>
            </a:r>
          </a:p>
        </p:txBody>
      </p:sp>
    </p:spTree>
    <p:extLst>
      <p:ext uri="{BB962C8B-B14F-4D97-AF65-F5344CB8AC3E}">
        <p14:creationId xmlns:p14="http://schemas.microsoft.com/office/powerpoint/2010/main" val="436748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A3BE076-5C22-4BD9-DF4A-925A4C4F08BC}"/>
              </a:ext>
            </a:extLst>
          </p:cNvPr>
          <p:cNvSpPr txBox="1"/>
          <p:nvPr/>
        </p:nvSpPr>
        <p:spPr>
          <a:xfrm>
            <a:off x="116541" y="49306"/>
            <a:ext cx="12075459" cy="6740307"/>
          </a:xfrm>
          <a:prstGeom prst="rect">
            <a:avLst/>
          </a:prstGeom>
          <a:noFill/>
        </p:spPr>
        <p:txBody>
          <a:bodyPr wrap="square">
            <a:spAutoFit/>
          </a:bodyPr>
          <a:lstStyle/>
          <a:p>
            <a:r>
              <a:rPr lang="en-US" sz="3600" b="1" dirty="0" err="1">
                <a:effectLst/>
                <a:latin typeface="Times New Roman" panose="02020603050405020304" pitchFamily="18" charset="0"/>
                <a:ea typeface="Times New Roman" panose="02020603050405020304" pitchFamily="18" charset="0"/>
              </a:rPr>
              <a:t>Thực</a:t>
            </a:r>
            <a:r>
              <a:rPr lang="en-US" sz="3600" b="1" dirty="0">
                <a:effectLst/>
                <a:latin typeface="Times New Roman" panose="02020603050405020304" pitchFamily="18" charset="0"/>
                <a:ea typeface="Times New Roman" panose="02020603050405020304" pitchFamily="18" charset="0"/>
              </a:rPr>
              <a:t> </a:t>
            </a:r>
            <a:r>
              <a:rPr lang="en-US" sz="3600" b="1" dirty="0" err="1">
                <a:effectLst/>
                <a:latin typeface="Times New Roman" panose="02020603050405020304" pitchFamily="18" charset="0"/>
                <a:ea typeface="Times New Roman" panose="02020603050405020304" pitchFamily="18" charset="0"/>
              </a:rPr>
              <a:t>hiện</a:t>
            </a:r>
            <a:r>
              <a:rPr lang="en-US" sz="3600" b="1" dirty="0">
                <a:effectLst/>
                <a:latin typeface="Times New Roman" panose="02020603050405020304" pitchFamily="18" charset="0"/>
                <a:ea typeface="Times New Roman" panose="02020603050405020304" pitchFamily="18" charset="0"/>
              </a:rPr>
              <a:t> </a:t>
            </a:r>
            <a:r>
              <a:rPr lang="en-US" sz="3600" b="1" dirty="0" err="1">
                <a:effectLst/>
                <a:latin typeface="Times New Roman" panose="02020603050405020304" pitchFamily="18" charset="0"/>
                <a:ea typeface="Times New Roman" panose="02020603050405020304" pitchFamily="18" charset="0"/>
              </a:rPr>
              <a:t>các</a:t>
            </a:r>
            <a:r>
              <a:rPr lang="en-US" sz="3600" b="1" dirty="0">
                <a:effectLst/>
                <a:latin typeface="Times New Roman" panose="02020603050405020304" pitchFamily="18" charset="0"/>
                <a:ea typeface="Times New Roman" panose="02020603050405020304" pitchFamily="18" charset="0"/>
              </a:rPr>
              <a:t> </a:t>
            </a:r>
            <a:r>
              <a:rPr lang="en-US" sz="3600" b="1" dirty="0" err="1">
                <a:effectLst/>
                <a:latin typeface="Times New Roman" panose="02020603050405020304" pitchFamily="18" charset="0"/>
                <a:ea typeface="Times New Roman" panose="02020603050405020304" pitchFamily="18" charset="0"/>
              </a:rPr>
              <a:t>yêu</a:t>
            </a:r>
            <a:r>
              <a:rPr lang="en-US" sz="3600" b="1" dirty="0">
                <a:effectLst/>
                <a:latin typeface="Times New Roman" panose="02020603050405020304" pitchFamily="18" charset="0"/>
                <a:ea typeface="Times New Roman" panose="02020603050405020304" pitchFamily="18" charset="0"/>
              </a:rPr>
              <a:t> </a:t>
            </a:r>
            <a:r>
              <a:rPr lang="en-US" sz="3600" b="1" dirty="0" err="1">
                <a:effectLst/>
                <a:latin typeface="Times New Roman" panose="02020603050405020304" pitchFamily="18" charset="0"/>
                <a:ea typeface="Times New Roman" panose="02020603050405020304" pitchFamily="18" charset="0"/>
              </a:rPr>
              <a:t>cầu</a:t>
            </a:r>
            <a:r>
              <a:rPr lang="en-US" sz="3600" b="1" dirty="0">
                <a:effectLst/>
                <a:latin typeface="Times New Roman" panose="02020603050405020304" pitchFamily="18" charset="0"/>
                <a:ea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endParaRPr>
          </a:p>
          <a:p>
            <a:r>
              <a:rPr lang="en-US" sz="3600" b="1" dirty="0" err="1">
                <a:effectLst/>
                <a:latin typeface="Times New Roman" panose="02020603050405020304" pitchFamily="18" charset="0"/>
                <a:ea typeface="Times New Roman" panose="02020603050405020304" pitchFamily="18" charset="0"/>
              </a:rPr>
              <a:t>Câu</a:t>
            </a:r>
            <a:r>
              <a:rPr lang="en-US" sz="3600" b="1" dirty="0">
                <a:effectLst/>
                <a:latin typeface="Times New Roman" panose="02020603050405020304" pitchFamily="18" charset="0"/>
                <a:ea typeface="Times New Roman" panose="02020603050405020304" pitchFamily="18" charset="0"/>
              </a:rPr>
              <a:t> 1.</a:t>
            </a:r>
            <a:r>
              <a:rPr lang="en-US" sz="3600" i="1" dirty="0">
                <a:effectLst/>
                <a:latin typeface="Times New Roman" panose="02020603050405020304" pitchFamily="18" charset="0"/>
                <a:ea typeface="Times New Roman" panose="02020603050405020304" pitchFamily="18" charset="0"/>
              </a:rPr>
              <a:t>(0,5 </a:t>
            </a:r>
            <a:r>
              <a:rPr lang="en-US" sz="3600" i="1" dirty="0" err="1">
                <a:effectLst/>
                <a:latin typeface="Times New Roman" panose="02020603050405020304" pitchFamily="18" charset="0"/>
                <a:ea typeface="Times New Roman" panose="02020603050405020304" pitchFamily="18" charset="0"/>
              </a:rPr>
              <a:t>điểm</a:t>
            </a:r>
            <a:r>
              <a:rPr lang="en-US" sz="3600" i="1" dirty="0">
                <a:effectLst/>
                <a:latin typeface="Times New Roman" panose="02020603050405020304" pitchFamily="18" charset="0"/>
                <a:ea typeface="Times New Roman" panose="02020603050405020304" pitchFamily="18" charset="0"/>
              </a:rPr>
              <a:t>)</a:t>
            </a:r>
            <a:r>
              <a:rPr lang="en-US" sz="3600" dirty="0">
                <a:effectLst/>
                <a:latin typeface="Times New Roman" panose="02020603050405020304" pitchFamily="18" charset="0"/>
                <a:ea typeface="Times New Roman" panose="02020603050405020304" pitchFamily="18" charset="0"/>
              </a:rPr>
              <a:t> Theo </a:t>
            </a:r>
            <a:r>
              <a:rPr lang="en-US" sz="3600" dirty="0" err="1">
                <a:effectLst/>
                <a:latin typeface="Times New Roman" panose="02020603050405020304" pitchFamily="18" charset="0"/>
                <a:ea typeface="Times New Roman" panose="02020603050405020304" pitchFamily="18" charset="0"/>
              </a:rPr>
              <a:t>đoạn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văn</a:t>
            </a:r>
            <a:r>
              <a:rPr lang="en-US" sz="3600" dirty="0">
                <a:effectLst/>
                <a:latin typeface="Times New Roman" panose="02020603050405020304" pitchFamily="18" charset="0"/>
                <a:ea typeface="Times New Roman" panose="02020603050405020304" pitchFamily="18" charset="0"/>
              </a:rPr>
              <a:t> (1), </a:t>
            </a:r>
            <a:r>
              <a:rPr lang="en-US" sz="3600" dirty="0" err="1">
                <a:effectLst/>
                <a:latin typeface="Times New Roman" panose="02020603050405020304" pitchFamily="18" charset="0"/>
                <a:ea typeface="Times New Roman" panose="02020603050405020304" pitchFamily="18" charset="0"/>
              </a:rPr>
              <a:t>tác</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giả</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đề</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nghị</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điều</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gì</a:t>
            </a:r>
            <a:r>
              <a:rPr lang="en-US" sz="3600" dirty="0">
                <a:effectLst/>
                <a:latin typeface="Times New Roman" panose="02020603050405020304" pitchFamily="18" charset="0"/>
                <a:ea typeface="Times New Roman" panose="02020603050405020304" pitchFamily="18" charset="0"/>
              </a:rPr>
              <a:t>?</a:t>
            </a:r>
          </a:p>
          <a:p>
            <a:r>
              <a:rPr lang="en-US" sz="3600" b="1" dirty="0" err="1">
                <a:effectLst/>
                <a:latin typeface="Times New Roman" panose="02020603050405020304" pitchFamily="18" charset="0"/>
                <a:ea typeface="Times New Roman" panose="02020603050405020304" pitchFamily="18" charset="0"/>
              </a:rPr>
              <a:t>Câu</a:t>
            </a:r>
            <a:r>
              <a:rPr lang="en-US" sz="3600" b="1" dirty="0">
                <a:effectLst/>
                <a:latin typeface="Times New Roman" panose="02020603050405020304" pitchFamily="18" charset="0"/>
                <a:ea typeface="Times New Roman" panose="02020603050405020304" pitchFamily="18" charset="0"/>
              </a:rPr>
              <a:t> 2. </a:t>
            </a:r>
            <a:r>
              <a:rPr lang="en-US" sz="3600" i="1" dirty="0">
                <a:effectLst/>
                <a:latin typeface="Times New Roman" panose="02020603050405020304" pitchFamily="18" charset="0"/>
                <a:ea typeface="Times New Roman" panose="02020603050405020304" pitchFamily="18" charset="0"/>
              </a:rPr>
              <a:t>(0,5 </a:t>
            </a:r>
            <a:r>
              <a:rPr lang="en-US" sz="3600" i="1" dirty="0" err="1">
                <a:effectLst/>
                <a:latin typeface="Times New Roman" panose="02020603050405020304" pitchFamily="18" charset="0"/>
                <a:ea typeface="Times New Roman" panose="02020603050405020304" pitchFamily="18" charset="0"/>
              </a:rPr>
              <a:t>điểm</a:t>
            </a:r>
            <a:r>
              <a:rPr lang="en-US" sz="3600" i="1" dirty="0">
                <a:effectLst/>
                <a:latin typeface="Times New Roman" panose="02020603050405020304" pitchFamily="18" charset="0"/>
                <a:ea typeface="Times New Roman" panose="02020603050405020304" pitchFamily="18" charset="0"/>
              </a:rPr>
              <a:t>)</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Chỉ</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ra</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thành</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phần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biệt</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lập</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trong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câu</a:t>
            </a:r>
            <a:r>
              <a:rPr lang="en-US" sz="3600"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Tôi</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chắc</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chắn</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bạn</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sẽ</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có</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nhiều</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thứ</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biết</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ơn</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hơn</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những</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gì</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bạn</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thấy</a:t>
            </a:r>
            <a:r>
              <a:rPr lang="en-US" sz="3600" i="1" dirty="0">
                <a:effectLst/>
                <a:latin typeface="Times New Roman" panose="02020603050405020304" pitchFamily="18" charset="0"/>
                <a:ea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endParaRPr>
          </a:p>
          <a:p>
            <a:r>
              <a:rPr lang="en-US" sz="3600" b="1" dirty="0" err="1">
                <a:effectLst/>
                <a:latin typeface="Times New Roman" panose="02020603050405020304" pitchFamily="18" charset="0"/>
                <a:ea typeface="Times New Roman" panose="02020603050405020304" pitchFamily="18" charset="0"/>
              </a:rPr>
              <a:t>Câu</a:t>
            </a:r>
            <a:r>
              <a:rPr lang="en-US" sz="3600" b="1" dirty="0">
                <a:effectLst/>
                <a:latin typeface="Times New Roman" panose="02020603050405020304" pitchFamily="18" charset="0"/>
                <a:ea typeface="Times New Roman" panose="02020603050405020304" pitchFamily="18" charset="0"/>
              </a:rPr>
              <a:t> 3. </a:t>
            </a:r>
            <a:r>
              <a:rPr lang="en-US" sz="3600" i="1" dirty="0">
                <a:effectLst/>
                <a:latin typeface="Times New Roman" panose="02020603050405020304" pitchFamily="18" charset="0"/>
                <a:ea typeface="Times New Roman" panose="02020603050405020304" pitchFamily="18" charset="0"/>
              </a:rPr>
              <a:t>(1,0 </a:t>
            </a:r>
            <a:r>
              <a:rPr lang="en-US" sz="3600" i="1" dirty="0" err="1">
                <a:effectLst/>
                <a:latin typeface="Times New Roman" panose="02020603050405020304" pitchFamily="18" charset="0"/>
                <a:ea typeface="Times New Roman" panose="02020603050405020304" pitchFamily="18" charset="0"/>
              </a:rPr>
              <a:t>điểm</a:t>
            </a:r>
            <a:r>
              <a:rPr lang="en-US" sz="3600" i="1"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Nêu</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tác</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dụng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của</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biện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pháp</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tu</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từ</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điệp</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ngữ</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trong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các</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câu</a:t>
            </a:r>
            <a:r>
              <a:rPr lang="en-US" sz="3600" dirty="0">
                <a:effectLst/>
                <a:latin typeface="Times New Roman" panose="02020603050405020304" pitchFamily="18" charset="0"/>
                <a:ea typeface="Times New Roman" panose="02020603050405020304" pitchFamily="18" charset="0"/>
              </a:rPr>
              <a:t> in </a:t>
            </a:r>
            <a:r>
              <a:rPr lang="en-US" sz="3600" dirty="0" err="1">
                <a:effectLst/>
                <a:latin typeface="Times New Roman" panose="02020603050405020304" pitchFamily="18" charset="0"/>
                <a:ea typeface="Times New Roman" panose="02020603050405020304" pitchFamily="18" charset="0"/>
              </a:rPr>
              <a:t>đậm</a:t>
            </a:r>
            <a:r>
              <a:rPr lang="en-US" sz="3600" dirty="0">
                <a:effectLst/>
                <a:latin typeface="Times New Roman" panose="02020603050405020304" pitchFamily="18" charset="0"/>
                <a:ea typeface="Times New Roman" panose="02020603050405020304" pitchFamily="18" charset="0"/>
              </a:rPr>
              <a:t>.</a:t>
            </a:r>
          </a:p>
          <a:p>
            <a:r>
              <a:rPr lang="en-US" sz="3600" b="1" dirty="0" err="1">
                <a:effectLst/>
                <a:latin typeface="Times New Roman" panose="02020603050405020304" pitchFamily="18" charset="0"/>
                <a:ea typeface="Times New Roman" panose="02020603050405020304" pitchFamily="18" charset="0"/>
              </a:rPr>
              <a:t>Câu</a:t>
            </a:r>
            <a:r>
              <a:rPr lang="en-US" sz="3600" b="1" dirty="0">
                <a:effectLst/>
                <a:latin typeface="Times New Roman" panose="02020603050405020304" pitchFamily="18" charset="0"/>
                <a:ea typeface="Times New Roman" panose="02020603050405020304" pitchFamily="18" charset="0"/>
              </a:rPr>
              <a:t> 4.</a:t>
            </a:r>
            <a:r>
              <a:rPr lang="en-US" sz="3600" i="1" dirty="0">
                <a:effectLst/>
                <a:latin typeface="Times New Roman" panose="02020603050405020304" pitchFamily="18" charset="0"/>
                <a:ea typeface="Times New Roman" panose="02020603050405020304" pitchFamily="18" charset="0"/>
              </a:rPr>
              <a:t>(1,0điểm)</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Trong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lời</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đề</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nghị</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của</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tác</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giả</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về</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những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điều</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cần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trân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trọng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biết</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ơn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em</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tâm</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đắc</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nhất</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điều</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gì</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Vì</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sao</a:t>
            </a:r>
            <a:r>
              <a:rPr lang="en-US" sz="3600" dirty="0">
                <a:effectLst/>
                <a:latin typeface="Times New Roman" panose="02020603050405020304" pitchFamily="18" charset="0"/>
                <a:ea typeface="Times New Roman" panose="02020603050405020304" pitchFamily="18" charset="0"/>
              </a:rPr>
              <a:t>?</a:t>
            </a:r>
          </a:p>
          <a:p>
            <a:r>
              <a:rPr lang="en-US" sz="3600" b="1" dirty="0">
                <a:effectLst/>
                <a:latin typeface="Times New Roman" panose="02020603050405020304" pitchFamily="18" charset="0"/>
                <a:ea typeface="Times New Roman" panose="02020603050405020304" pitchFamily="18" charset="0"/>
              </a:rPr>
              <a:t> II. LÀM VĂN </a:t>
            </a:r>
            <a:r>
              <a:rPr lang="en-US" sz="3600" i="1" dirty="0">
                <a:effectLst/>
                <a:latin typeface="Times New Roman" panose="02020603050405020304" pitchFamily="18" charset="0"/>
                <a:ea typeface="Times New Roman" panose="02020603050405020304" pitchFamily="18" charset="0"/>
              </a:rPr>
              <a:t>(7.0 </a:t>
            </a:r>
            <a:r>
              <a:rPr lang="en-US" sz="3600" i="1" dirty="0" err="1">
                <a:effectLst/>
                <a:latin typeface="Times New Roman" panose="02020603050405020304" pitchFamily="18" charset="0"/>
                <a:ea typeface="Times New Roman" panose="02020603050405020304" pitchFamily="18" charset="0"/>
              </a:rPr>
              <a:t>điểm</a:t>
            </a:r>
            <a:r>
              <a:rPr lang="en-US" sz="3600" i="1" dirty="0">
                <a:effectLst/>
                <a:latin typeface="Times New Roman" panose="02020603050405020304" pitchFamily="18" charset="0"/>
                <a:ea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endParaRPr>
          </a:p>
          <a:p>
            <a:r>
              <a:rPr lang="vi-VN" sz="3600" b="1" dirty="0">
                <a:effectLst/>
                <a:latin typeface="Times New Roman" panose="02020603050405020304" pitchFamily="18" charset="0"/>
                <a:ea typeface="Times New Roman" panose="02020603050405020304" pitchFamily="18" charset="0"/>
              </a:rPr>
              <a:t>Câu 1</a:t>
            </a:r>
            <a:r>
              <a:rPr lang="vi-VN" sz="3600" i="1" dirty="0">
                <a:effectLst/>
                <a:latin typeface="Times New Roman" panose="02020603050405020304" pitchFamily="18" charset="0"/>
                <a:ea typeface="Times New Roman" panose="02020603050405020304" pitchFamily="18" charset="0"/>
              </a:rPr>
              <a:t>(2,0 điểm).</a:t>
            </a:r>
            <a:r>
              <a:rPr lang="vi-VN" sz="3600" dirty="0">
                <a:effectLst/>
                <a:latin typeface="Times New Roman" panose="02020603050405020304" pitchFamily="18" charset="0"/>
                <a:ea typeface="Times New Roman" panose="02020603050405020304" pitchFamily="18" charset="0"/>
              </a:rPr>
              <a:t>Em hãy viết một đoạn văn </a:t>
            </a:r>
            <a:r>
              <a:rPr lang="vi-VN" sz="3600" i="1" dirty="0">
                <a:effectLst/>
                <a:latin typeface="Times New Roman" panose="02020603050405020304" pitchFamily="18" charset="0"/>
                <a:ea typeface="Times New Roman" panose="02020603050405020304" pitchFamily="18" charset="0"/>
              </a:rPr>
              <a:t>(khoảng 200 chữ)</a:t>
            </a:r>
            <a:r>
              <a:rPr lang="vi-VN" sz="3600" dirty="0">
                <a:effectLst/>
                <a:latin typeface="Times New Roman" panose="02020603050405020304" pitchFamily="18" charset="0"/>
                <a:ea typeface="Times New Roman" panose="02020603050405020304" pitchFamily="18" charset="0"/>
              </a:rPr>
              <a:t> trình bày suy nghĩ về hậu quả của tính vô kỉ luật ở một số thanh, thiếu niên hiện nay.</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13913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86FB5A5-E6D6-6E9C-8E62-FB59090A9808}"/>
              </a:ext>
            </a:extLst>
          </p:cNvPr>
          <p:cNvGraphicFramePr>
            <a:graphicFrameLocks noGrp="1"/>
          </p:cNvGraphicFramePr>
          <p:nvPr>
            <p:extLst>
              <p:ext uri="{D42A27DB-BD31-4B8C-83A1-F6EECF244321}">
                <p14:modId xmlns:p14="http://schemas.microsoft.com/office/powerpoint/2010/main" val="2840411370"/>
              </p:ext>
            </p:extLst>
          </p:nvPr>
        </p:nvGraphicFramePr>
        <p:xfrm>
          <a:off x="80183" y="131296"/>
          <a:ext cx="11926760" cy="6396718"/>
        </p:xfrm>
        <a:graphic>
          <a:graphicData uri="http://schemas.openxmlformats.org/drawingml/2006/table">
            <a:tbl>
              <a:tblPr firstRow="1" firstCol="1" bandRow="1">
                <a:tableStyleId>{5C22544A-7EE6-4342-B048-85BDC9FD1C3A}</a:tableStyleId>
              </a:tblPr>
              <a:tblGrid>
                <a:gridCol w="860656">
                  <a:extLst>
                    <a:ext uri="{9D8B030D-6E8A-4147-A177-3AD203B41FA5}">
                      <a16:colId xmlns:a16="http://schemas.microsoft.com/office/drawing/2014/main" val="2163489065"/>
                    </a:ext>
                  </a:extLst>
                </a:gridCol>
                <a:gridCol w="10083014">
                  <a:extLst>
                    <a:ext uri="{9D8B030D-6E8A-4147-A177-3AD203B41FA5}">
                      <a16:colId xmlns:a16="http://schemas.microsoft.com/office/drawing/2014/main" val="3057680506"/>
                    </a:ext>
                  </a:extLst>
                </a:gridCol>
                <a:gridCol w="983090">
                  <a:extLst>
                    <a:ext uri="{9D8B030D-6E8A-4147-A177-3AD203B41FA5}">
                      <a16:colId xmlns:a16="http://schemas.microsoft.com/office/drawing/2014/main" val="4142372746"/>
                    </a:ext>
                  </a:extLst>
                </a:gridCol>
              </a:tblGrid>
              <a:tr h="422638">
                <a:tc>
                  <a:txBody>
                    <a:bodyPr/>
                    <a:lstStyle/>
                    <a:p>
                      <a:pPr algn="ctr"/>
                      <a:r>
                        <a:rPr lang="en-US" sz="2400" dirty="0" err="1">
                          <a:solidFill>
                            <a:srgbClr val="002060"/>
                          </a:solidFill>
                          <a:effectLst/>
                          <a:latin typeface="Times New Roman" panose="02020603050405020304" pitchFamily="18" charset="0"/>
                          <a:cs typeface="Times New Roman" panose="02020603050405020304" pitchFamily="18" charset="0"/>
                        </a:rPr>
                        <a:t>Câu</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961" marR="399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err="1">
                          <a:solidFill>
                            <a:srgbClr val="002060"/>
                          </a:solidFill>
                          <a:effectLst/>
                          <a:latin typeface="Times New Roman" panose="02020603050405020304" pitchFamily="18" charset="0"/>
                          <a:cs typeface="Times New Roman" panose="02020603050405020304" pitchFamily="18" charset="0"/>
                        </a:rPr>
                        <a:t>Nội</a:t>
                      </a:r>
                      <a:r>
                        <a:rPr lang="en-US" sz="2400" dirty="0">
                          <a:solidFill>
                            <a:srgbClr val="002060"/>
                          </a:solidFill>
                          <a:effectLst/>
                          <a:latin typeface="Times New Roman" panose="02020603050405020304" pitchFamily="18" charset="0"/>
                          <a:cs typeface="Times New Roman" panose="02020603050405020304" pitchFamily="18" charset="0"/>
                        </a:rPr>
                        <a:t> dung</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961" marR="399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2400" dirty="0">
                          <a:solidFill>
                            <a:srgbClr val="002060"/>
                          </a:solidFill>
                          <a:effectLst/>
                          <a:latin typeface="Times New Roman" panose="02020603050405020304" pitchFamily="18" charset="0"/>
                          <a:cs typeface="Times New Roman" panose="02020603050405020304" pitchFamily="18" charset="0"/>
                        </a:rPr>
                        <a:t>Điểm</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961" marR="399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0437127"/>
                  </a:ext>
                </a:extLst>
              </a:tr>
              <a:tr h="828931">
                <a:tc>
                  <a:txBody>
                    <a:bodyPr/>
                    <a:lstStyle/>
                    <a:p>
                      <a:pPr algn="ctr"/>
                      <a:r>
                        <a:rPr lang="en-US" sz="2400" dirty="0">
                          <a:solidFill>
                            <a:srgbClr val="002060"/>
                          </a:solidFill>
                          <a:effectLst/>
                          <a:latin typeface="Times New Roman" panose="02020603050405020304" pitchFamily="18" charset="0"/>
                          <a:cs typeface="Times New Roman" panose="02020603050405020304" pitchFamily="18" charset="0"/>
                        </a:rPr>
                        <a:t>1</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961" marR="399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vi-VN" sz="2800" dirty="0">
                          <a:solidFill>
                            <a:srgbClr val="002060"/>
                          </a:solidFill>
                          <a:effectLst/>
                          <a:latin typeface="+mj-lt"/>
                        </a:rPr>
                        <a:t>Theo đoạn văn (1), tác giả đề nghị: hãy lên danh sách năm mươi điều bạn trân trọng, biết ơn.</a:t>
                      </a:r>
                      <a:endParaRPr lang="en-US" sz="2800" dirty="0">
                        <a:solidFill>
                          <a:srgbClr val="002060"/>
                        </a:solidFill>
                        <a:effectLst/>
                        <a:latin typeface="+mj-lt"/>
                        <a:ea typeface="Times New Roman" panose="02020603050405020304" pitchFamily="18" charset="0"/>
                      </a:endParaRPr>
                    </a:p>
                  </a:txBody>
                  <a:tcPr marL="39961" marR="399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2400" dirty="0">
                          <a:solidFill>
                            <a:srgbClr val="002060"/>
                          </a:solidFill>
                          <a:effectLst/>
                          <a:latin typeface="+mj-lt"/>
                        </a:rPr>
                        <a:t>0,5</a:t>
                      </a:r>
                      <a:endParaRPr lang="en-US" sz="2400" dirty="0">
                        <a:solidFill>
                          <a:srgbClr val="002060"/>
                        </a:solidFill>
                        <a:effectLst/>
                        <a:latin typeface="+mj-lt"/>
                        <a:ea typeface="Times New Roman" panose="02020603050405020304" pitchFamily="18" charset="0"/>
                      </a:endParaRPr>
                    </a:p>
                  </a:txBody>
                  <a:tcPr marL="39961" marR="399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6739216"/>
                  </a:ext>
                </a:extLst>
              </a:tr>
              <a:tr h="828931">
                <a:tc>
                  <a:txBody>
                    <a:bodyPr/>
                    <a:lstStyle/>
                    <a:p>
                      <a:pPr algn="ctr"/>
                      <a:r>
                        <a:rPr lang="en-US" sz="2400" dirty="0">
                          <a:solidFill>
                            <a:srgbClr val="002060"/>
                          </a:solidFill>
                          <a:effectLst/>
                          <a:latin typeface="Times New Roman" panose="02020603050405020304" pitchFamily="18" charset="0"/>
                          <a:cs typeface="Times New Roman" panose="02020603050405020304" pitchFamily="18" charset="0"/>
                        </a:rPr>
                        <a:t>2</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961" marR="399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800" dirty="0">
                          <a:solidFill>
                            <a:srgbClr val="002060"/>
                          </a:solidFill>
                          <a:effectLst/>
                          <a:latin typeface="+mj-lt"/>
                        </a:rPr>
                        <a:t>- </a:t>
                      </a:r>
                      <a:r>
                        <a:rPr lang="vi-VN" sz="2800" dirty="0">
                          <a:solidFill>
                            <a:srgbClr val="002060"/>
                          </a:solidFill>
                          <a:effectLst/>
                          <a:latin typeface="+mj-lt"/>
                        </a:rPr>
                        <a:t>Thành phần biệt lập trong câu là thành phần tình thái: chắc chắn</a:t>
                      </a:r>
                      <a:endParaRPr lang="en-US" sz="2800" dirty="0">
                        <a:solidFill>
                          <a:srgbClr val="002060"/>
                        </a:solidFill>
                        <a:effectLst/>
                        <a:latin typeface="+mj-lt"/>
                      </a:endParaRPr>
                    </a:p>
                    <a:p>
                      <a:r>
                        <a:rPr lang="vi-VN" sz="2800" dirty="0">
                          <a:solidFill>
                            <a:srgbClr val="002060"/>
                          </a:solidFill>
                          <a:effectLst/>
                          <a:latin typeface="+mj-lt"/>
                        </a:rPr>
                        <a:t>Hướng dẫn chấm: Đáp ứng đúng mỗi ý: 0,25 điểm</a:t>
                      </a:r>
                      <a:endParaRPr lang="en-US" sz="2800" dirty="0">
                        <a:solidFill>
                          <a:srgbClr val="002060"/>
                        </a:solidFill>
                        <a:effectLst/>
                        <a:latin typeface="+mj-lt"/>
                        <a:ea typeface="Times New Roman" panose="02020603050405020304" pitchFamily="18" charset="0"/>
                      </a:endParaRPr>
                    </a:p>
                  </a:txBody>
                  <a:tcPr marL="39961" marR="399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rgbClr val="002060"/>
                          </a:solidFill>
                          <a:effectLst/>
                          <a:latin typeface="Times New Roman" panose="02020603050405020304" pitchFamily="18" charset="0"/>
                          <a:cs typeface="Times New Roman" panose="02020603050405020304" pitchFamily="18" charset="0"/>
                        </a:rPr>
                        <a:t>0,5</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961" marR="399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4340396"/>
                  </a:ext>
                </a:extLst>
              </a:tr>
              <a:tr h="4144654">
                <a:tc>
                  <a:txBody>
                    <a:bodyPr/>
                    <a:lstStyle/>
                    <a:p>
                      <a:pPr algn="ctr"/>
                      <a:r>
                        <a:rPr lang="vi-VN" sz="2400" dirty="0">
                          <a:solidFill>
                            <a:srgbClr val="002060"/>
                          </a:solidFill>
                          <a:effectLst/>
                          <a:latin typeface="Times New Roman" panose="02020603050405020304" pitchFamily="18" charset="0"/>
                          <a:cs typeface="Times New Roman" panose="02020603050405020304" pitchFamily="18" charset="0"/>
                        </a:rPr>
                        <a:t>3</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961" marR="399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a:r>
                        <a:rPr lang="vi-VN" sz="2800" dirty="0">
                          <a:solidFill>
                            <a:srgbClr val="002060"/>
                          </a:solidFill>
                          <a:effectLst/>
                          <a:latin typeface="+mj-lt"/>
                        </a:rPr>
                        <a:t>Biện pháp tu từ điệp ngữ: cầu chúc cho</a:t>
                      </a:r>
                      <a:endParaRPr lang="en-US" sz="2800" dirty="0">
                        <a:solidFill>
                          <a:srgbClr val="002060"/>
                        </a:solidFill>
                        <a:effectLst/>
                        <a:latin typeface="+mj-lt"/>
                      </a:endParaRPr>
                    </a:p>
                    <a:p>
                      <a:r>
                        <a:rPr lang="vi-VN" sz="2800" dirty="0">
                          <a:solidFill>
                            <a:srgbClr val="002060"/>
                          </a:solidFill>
                          <a:effectLst/>
                          <a:latin typeface="+mj-lt"/>
                        </a:rPr>
                        <a:t>- Tác dụng của biện pháp tu từ điệp ngữ:</a:t>
                      </a:r>
                      <a:endParaRPr lang="en-US" sz="2800" dirty="0">
                        <a:solidFill>
                          <a:srgbClr val="002060"/>
                        </a:solidFill>
                        <a:effectLst/>
                        <a:latin typeface="+mj-lt"/>
                      </a:endParaRPr>
                    </a:p>
                    <a:p>
                      <a:r>
                        <a:rPr lang="vi-VN" sz="2800" dirty="0">
                          <a:solidFill>
                            <a:srgbClr val="002060"/>
                          </a:solidFill>
                          <a:effectLst/>
                          <a:latin typeface="+mj-lt"/>
                        </a:rPr>
                        <a:t>- Nhấn mạnh sự mong muốn những điều tốt đẹp cho người mà chúng ta cần biết ơn .</a:t>
                      </a:r>
                      <a:endParaRPr lang="en-US" sz="2800" dirty="0">
                        <a:solidFill>
                          <a:srgbClr val="002060"/>
                        </a:solidFill>
                        <a:effectLst/>
                        <a:latin typeface="+mj-lt"/>
                      </a:endParaRPr>
                    </a:p>
                    <a:p>
                      <a:r>
                        <a:rPr lang="vi-VN" sz="2800" dirty="0">
                          <a:solidFill>
                            <a:srgbClr val="002060"/>
                          </a:solidFill>
                          <a:effectLst/>
                          <a:latin typeface="+mj-lt"/>
                        </a:rPr>
                        <a:t>- Tạo ẩm hưởng nhịp nhàng, cân đối;</a:t>
                      </a:r>
                      <a:endParaRPr lang="en-US" sz="2800" dirty="0">
                        <a:solidFill>
                          <a:srgbClr val="002060"/>
                        </a:solidFill>
                        <a:effectLst/>
                        <a:latin typeface="+mj-lt"/>
                      </a:endParaRPr>
                    </a:p>
                    <a:p>
                      <a:r>
                        <a:rPr lang="vi-VN" sz="2800" dirty="0">
                          <a:solidFill>
                            <a:srgbClr val="002060"/>
                          </a:solidFill>
                          <a:effectLst/>
                          <a:latin typeface="+mj-lt"/>
                        </a:rPr>
                        <a:t>- Thể hiện thái độ chân thành, tha thiết của tác giả.</a:t>
                      </a:r>
                      <a:endParaRPr lang="en-US" sz="2800" dirty="0">
                        <a:solidFill>
                          <a:srgbClr val="002060"/>
                        </a:solidFill>
                        <a:effectLst/>
                        <a:latin typeface="+mj-lt"/>
                      </a:endParaRPr>
                    </a:p>
                    <a:p>
                      <a:r>
                        <a:rPr lang="vi-VN" sz="2800" dirty="0">
                          <a:solidFill>
                            <a:srgbClr val="002060"/>
                          </a:solidFill>
                          <a:effectLst/>
                          <a:latin typeface="+mj-lt"/>
                        </a:rPr>
                        <a:t>Hướng dẫn chấm:</a:t>
                      </a:r>
                      <a:endParaRPr lang="en-US" sz="2800" dirty="0">
                        <a:solidFill>
                          <a:srgbClr val="002060"/>
                        </a:solidFill>
                        <a:effectLst/>
                        <a:latin typeface="+mj-lt"/>
                      </a:endParaRPr>
                    </a:p>
                    <a:p>
                      <a:r>
                        <a:rPr lang="vi-VN" sz="2800" dirty="0">
                          <a:solidFill>
                            <a:srgbClr val="002060"/>
                          </a:solidFill>
                          <a:effectLst/>
                          <a:latin typeface="+mj-lt"/>
                        </a:rPr>
                        <a:t>Thí sinh diễn đạt bằng các từ nghữ khác có nghĩa tương tự vẫn cho điểm tối đa.</a:t>
                      </a:r>
                      <a:endParaRPr lang="en-US" sz="2800" dirty="0">
                        <a:solidFill>
                          <a:srgbClr val="002060"/>
                        </a:solidFill>
                        <a:effectLst/>
                        <a:latin typeface="+mj-lt"/>
                      </a:endParaRPr>
                    </a:p>
                    <a:p>
                      <a:r>
                        <a:rPr lang="vi-VN" sz="2800" dirty="0">
                          <a:solidFill>
                            <a:srgbClr val="002060"/>
                          </a:solidFill>
                          <a:effectLst/>
                          <a:latin typeface="+mj-lt"/>
                        </a:rPr>
                        <a:t>Đáp ứng được 02 ý trở lên: 0,5 điểm. Đáp ứng được 01 ý: 0,25 điểm</a:t>
                      </a:r>
                      <a:endParaRPr lang="en-US" sz="2800" dirty="0">
                        <a:solidFill>
                          <a:srgbClr val="002060"/>
                        </a:solidFill>
                        <a:effectLst/>
                        <a:latin typeface="+mj-lt"/>
                        <a:ea typeface="Times New Roman" panose="02020603050405020304" pitchFamily="18" charset="0"/>
                      </a:endParaRPr>
                    </a:p>
                  </a:txBody>
                  <a:tcPr marL="39961" marR="399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rgbClr val="002060"/>
                          </a:solidFill>
                          <a:effectLst/>
                          <a:latin typeface="Times New Roman" panose="02020603050405020304" pitchFamily="18" charset="0"/>
                          <a:cs typeface="Times New Roman" panose="02020603050405020304" pitchFamily="18" charset="0"/>
                        </a:rPr>
                        <a:t>0,5</a:t>
                      </a:r>
                    </a:p>
                    <a:p>
                      <a:pPr algn="ctr"/>
                      <a:r>
                        <a:rPr lang="en-US" sz="2400" dirty="0">
                          <a:solidFill>
                            <a:srgbClr val="002060"/>
                          </a:solidFill>
                          <a:effectLst/>
                          <a:latin typeface="Times New Roman" panose="02020603050405020304" pitchFamily="18" charset="0"/>
                          <a:cs typeface="Times New Roman" panose="02020603050405020304" pitchFamily="18" charset="0"/>
                        </a:rPr>
                        <a:t>0,5</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vi-VN"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961" marR="399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80725523"/>
                  </a:ext>
                </a:extLst>
              </a:tr>
            </a:tbl>
          </a:graphicData>
        </a:graphic>
      </p:graphicFrame>
    </p:spTree>
    <p:extLst>
      <p:ext uri="{BB962C8B-B14F-4D97-AF65-F5344CB8AC3E}">
        <p14:creationId xmlns:p14="http://schemas.microsoft.com/office/powerpoint/2010/main" val="993463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C6DB04-2588-832B-C256-944A137F4277}"/>
              </a:ext>
            </a:extLst>
          </p:cNvPr>
          <p:cNvSpPr txBox="1"/>
          <p:nvPr/>
        </p:nvSpPr>
        <p:spPr>
          <a:xfrm>
            <a:off x="0" y="71718"/>
            <a:ext cx="12192000" cy="6555641"/>
          </a:xfrm>
          <a:prstGeom prst="rect">
            <a:avLst/>
          </a:prstGeom>
          <a:noFill/>
        </p:spPr>
        <p:txBody>
          <a:bodyPr wrap="square">
            <a:spAutoFit/>
          </a:bodyPr>
          <a:lstStyle/>
          <a:p>
            <a:pPr>
              <a:spcBef>
                <a:spcPts val="1200"/>
              </a:spcBef>
            </a:pPr>
            <a:r>
              <a:rPr lang="en-US" sz="2800" i="1" dirty="0">
                <a:effectLst/>
                <a:latin typeface="Times New Roman" panose="02020603050405020304" pitchFamily="18" charset="0"/>
                <a:ea typeface="Times New Roman" panose="02020603050405020304" pitchFamily="18" charset="0"/>
              </a:rPr>
              <a:t>“</a:t>
            </a:r>
            <a:r>
              <a:rPr lang="en-US" sz="2800" i="1" dirty="0" err="1">
                <a:effectLst/>
                <a:latin typeface="Times New Roman" panose="02020603050405020304" pitchFamily="18" charset="0"/>
                <a:ea typeface="Times New Roman" panose="02020603050405020304" pitchFamily="18" charset="0"/>
              </a:rPr>
              <a:t>Hòn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đá</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thể</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cành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cây</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thể</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Nhưng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chỉ</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con </a:t>
            </a:r>
            <a:r>
              <a:rPr lang="en-US" sz="2800" i="1" dirty="0" err="1">
                <a:effectLst/>
                <a:latin typeface="Times New Roman" panose="02020603050405020304" pitchFamily="18" charset="0"/>
                <a:ea typeface="Times New Roman" panose="02020603050405020304" pitchFamily="18" charset="0"/>
              </a:rPr>
              <a:t>người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mới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biết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nuôi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truyền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xuất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hiện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tương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tác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ít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ra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hai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vật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thể</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tạo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kết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quả</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của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số</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nhiều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Cô</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bé</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bán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diêm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số</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đơn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Cô</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đã</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chết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vì</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thiếu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Để</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rồi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từ</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loài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người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đã</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cảnh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giác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thắp</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nến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suốt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mùa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Giáng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sinh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để</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còn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em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bé</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bán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diêm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nào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phải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chết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vì</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thiếu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r>
              <a:rPr lang="en-US" sz="2800" i="1" dirty="0" err="1">
                <a:effectLst/>
                <a:latin typeface="Times New Roman" panose="02020603050405020304" pitchFamily="18" charset="0"/>
                <a:ea typeface="Times New Roman" panose="02020603050405020304" pitchFamily="18" charset="0"/>
              </a:rPr>
              <a:t>Nước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Việt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hình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chữ</a:t>
            </a:r>
            <a:r>
              <a:rPr lang="en-US" sz="2800" i="1" dirty="0">
                <a:effectLst/>
                <a:latin typeface="Times New Roman" panose="02020603050405020304" pitchFamily="18" charset="0"/>
                <a:ea typeface="Times New Roman" panose="02020603050405020304" pitchFamily="18" charset="0"/>
              </a:rPr>
              <a:t> “S”, </a:t>
            </a:r>
            <a:r>
              <a:rPr lang="en-US" sz="2800" i="1" dirty="0" err="1">
                <a:effectLst/>
                <a:latin typeface="Times New Roman" panose="02020603050405020304" pitchFamily="18" charset="0"/>
                <a:ea typeface="Times New Roman" panose="02020603050405020304" pitchFamily="18" charset="0"/>
              </a:rPr>
              <a:t>hiện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của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số</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nhiều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lẽ</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nào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biết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nuôi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truyền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lẽ</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nào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thiếu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con </a:t>
            </a:r>
            <a:r>
              <a:rPr lang="en-US" sz="2800" i="1" dirty="0" err="1">
                <a:effectLst/>
                <a:latin typeface="Times New Roman" panose="02020603050405020304" pitchFamily="18" charset="0"/>
                <a:ea typeface="Times New Roman" panose="02020603050405020304" pitchFamily="18" charset="0"/>
              </a:rPr>
              <a:t>rồng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chẳng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phải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rồng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chỉ</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con </a:t>
            </a:r>
            <a:r>
              <a:rPr lang="en-US" sz="2800" i="1" dirty="0" err="1">
                <a:effectLst/>
                <a:latin typeface="Times New Roman" panose="02020603050405020304" pitchFamily="18" charset="0"/>
                <a:ea typeface="Times New Roman" panose="02020603050405020304" pitchFamily="18" charset="0"/>
              </a:rPr>
              <a:t>giun</a:t>
            </a:r>
            <a:r>
              <a:rPr lang="en-US" sz="2800" i="1" dirty="0">
                <a:effectLst/>
                <a:latin typeface="Times New Roman" panose="02020603050405020304" pitchFamily="18" charset="0"/>
                <a:ea typeface="Times New Roman" panose="02020603050405020304" pitchFamily="18" charset="0"/>
              </a:rPr>
              <a:t>, con </a:t>
            </a:r>
            <a:r>
              <a:rPr lang="en-US" sz="2800" i="1" dirty="0" err="1">
                <a:effectLst/>
                <a:latin typeface="Times New Roman" panose="02020603050405020304" pitchFamily="18" charset="0"/>
                <a:ea typeface="Times New Roman" panose="02020603050405020304" pitchFamily="18" charset="0"/>
              </a:rPr>
              <a:t>rắn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gì</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nồng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nàn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nhiệt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tâm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gì</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sốt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sắng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nhiệt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tình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đuốc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tuệ</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gì</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còn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nhiệt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huyết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cháy</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bỏng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Sẽ</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đâu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rồi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yêu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thương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Việc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mẹ</a:t>
            </a:r>
            <a:r>
              <a:rPr lang="en-US" sz="2800" i="1" dirty="0">
                <a:effectLst/>
                <a:latin typeface="Times New Roman" panose="02020603050405020304" pitchFamily="18" charset="0"/>
                <a:ea typeface="Times New Roman" panose="02020603050405020304" pitchFamily="18" charset="0"/>
              </a:rPr>
              <a:t> cha, </a:t>
            </a:r>
            <a:r>
              <a:rPr lang="en-US" sz="2800" i="1" dirty="0" err="1">
                <a:effectLst/>
                <a:latin typeface="Times New Roman" panose="02020603050405020304" pitchFamily="18" charset="0"/>
                <a:ea typeface="Times New Roman" panose="02020603050405020304" pitchFamily="18" charset="0"/>
              </a:rPr>
              <a:t>việc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việc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nước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gì</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với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đôi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vai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lạnh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lẽo</a:t>
            </a:r>
            <a:r>
              <a:rPr lang="en-US" sz="2800" i="1" dirty="0">
                <a:effectLst/>
                <a:latin typeface="Times New Roman" panose="02020603050405020304" pitchFamily="18" charset="0"/>
                <a:ea typeface="Times New Roman" panose="02020603050405020304" pitchFamily="18" charset="0"/>
              </a:rPr>
              <a:t>, ơ </a:t>
            </a:r>
            <a:r>
              <a:rPr lang="en-US" sz="2800" i="1" dirty="0" err="1">
                <a:effectLst/>
                <a:latin typeface="Times New Roman" panose="02020603050405020304" pitchFamily="18" charset="0"/>
                <a:ea typeface="Times New Roman" panose="02020603050405020304" pitchFamily="18" charset="0"/>
              </a:rPr>
              <a:t>hờ</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em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lấy</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gì</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hun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đúc</a:t>
            </a:r>
            <a:r>
              <a:rPr lang="en-US" sz="2800" i="1" dirty="0">
                <a:effectLst/>
                <a:latin typeface="Times New Roman" panose="02020603050405020304" pitchFamily="18" charset="0"/>
                <a:ea typeface="Times New Roman" panose="02020603050405020304" pitchFamily="18" charset="0"/>
              </a:rPr>
              <a:t> ý </a:t>
            </a:r>
            <a:r>
              <a:rPr lang="en-US" sz="2800" i="1" dirty="0" err="1">
                <a:effectLst/>
                <a:latin typeface="Times New Roman" panose="02020603050405020304" pitchFamily="18" charset="0"/>
                <a:ea typeface="Times New Roman" panose="02020603050405020304" pitchFamily="18" charset="0"/>
              </a:rPr>
              <a:t>chí</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nấu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sử</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sôi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kinh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Em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sống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đời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thực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vật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vô</a:t>
            </a:r>
            <a:r>
              <a:rPr lang="en-US" sz="2800" i="1" dirty="0">
                <a:effectLst/>
                <a:latin typeface="Times New Roman" panose="02020603050405020304" pitchFamily="18" charset="0"/>
                <a:ea typeface="Times New Roman" panose="02020603050405020304" pitchFamily="18" charset="0"/>
              </a:rPr>
              <a:t> tri </a:t>
            </a:r>
            <a:r>
              <a:rPr lang="en-US" sz="2800" i="1" dirty="0" err="1">
                <a:effectLst/>
                <a:latin typeface="Times New Roman" panose="02020603050405020304" pitchFamily="18" charset="0"/>
                <a:ea typeface="Times New Roman" panose="02020603050405020304" pitchFamily="18" charset="0"/>
              </a:rPr>
              <a:t>như</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lưng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cây</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mắt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lá</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đầu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cành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cỏ</a:t>
            </a:r>
            <a:r>
              <a:rPr lang="en-US" sz="2800" i="1" dirty="0">
                <a:effectLst/>
                <a:latin typeface="Times New Roman" panose="02020603050405020304" pitchFamily="18" charset="0"/>
                <a:ea typeface="Times New Roman" panose="02020603050405020304" pitchFamily="18" charset="0"/>
              </a:rPr>
              <a:t>…. Cho </a:t>
            </a:r>
            <a:r>
              <a:rPr lang="en-US" sz="2800" i="1" dirty="0" err="1">
                <a:effectLst/>
                <a:latin typeface="Times New Roman" panose="02020603050405020304" pitchFamily="18" charset="0"/>
                <a:ea typeface="Times New Roman" panose="02020603050405020304" pitchFamily="18" charset="0"/>
              </a:rPr>
              <a:t>nên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Biết</a:t>
            </a:r>
            <a:r>
              <a:rPr lang="en-US" sz="2800" i="1" dirty="0">
                <a:effectLst/>
                <a:latin typeface="Times New Roman" panose="02020603050405020304" pitchFamily="18" charset="0"/>
                <a:ea typeface="Times New Roman" panose="02020603050405020304" pitchFamily="18" charset="0"/>
              </a:rPr>
              <a:t> ủ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để</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giữ</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cách</a:t>
            </a:r>
            <a:r>
              <a:rPr lang="en-US" sz="2800" i="1" dirty="0">
                <a:effectLst/>
                <a:latin typeface="Times New Roman" panose="02020603050405020304" pitchFamily="18" charset="0"/>
                <a:ea typeface="Times New Roman" panose="02020603050405020304" pitchFamily="18" charset="0"/>
              </a:rPr>
              <a:t> – </a:t>
            </a:r>
            <a:r>
              <a:rPr lang="en-US" sz="2800" i="1" dirty="0" err="1">
                <a:effectLst/>
                <a:latin typeface="Times New Roman" panose="02020603050405020304" pitchFamily="18" charset="0"/>
                <a:ea typeface="Times New Roman" panose="02020603050405020304" pitchFamily="18" charset="0"/>
              </a:rPr>
              <a:t>người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cách</a:t>
            </a:r>
            <a:r>
              <a:rPr lang="en-US" sz="2800" i="1" dirty="0">
                <a:effectLst/>
                <a:latin typeface="Times New Roman" panose="02020603050405020304" pitchFamily="18" charset="0"/>
                <a:ea typeface="Times New Roman" panose="02020603050405020304" pitchFamily="18" charset="0"/>
              </a:rPr>
              <a:t> – </a:t>
            </a:r>
            <a:r>
              <a:rPr lang="en-US" sz="2800" i="1" dirty="0" err="1">
                <a:effectLst/>
                <a:latin typeface="Times New Roman" panose="02020603050405020304" pitchFamily="18" charset="0"/>
                <a:ea typeface="Times New Roman" panose="02020603050405020304" pitchFamily="18" charset="0"/>
              </a:rPr>
              <a:t>Việt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Tuổi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trẻ</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mùa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xuân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của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xã</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hội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Thế</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nhưng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Nếu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sao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thành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mùa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xuân</a:t>
            </a:r>
            <a:r>
              <a:rPr lang="en-US" sz="2800" i="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Trích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Thắp</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mình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để</a:t>
            </a:r>
            <a:r>
              <a:rPr lang="en-US" sz="2800" i="1" dirty="0">
                <a:effectLst/>
                <a:latin typeface="Times New Roman" panose="02020603050405020304" pitchFamily="18" charset="0"/>
                <a:ea typeface="Times New Roman" panose="02020603050405020304" pitchFamily="18" charset="0"/>
              </a:rPr>
              <a:t> sang </a:t>
            </a:r>
            <a:r>
              <a:rPr lang="en-US" sz="2800" i="1" dirty="0" err="1">
                <a:effectLst/>
                <a:latin typeface="Times New Roman" panose="02020603050405020304" pitchFamily="18" charset="0"/>
                <a:ea typeface="Times New Roman" panose="02020603050405020304" pitchFamily="18" charset="0"/>
              </a:rPr>
              <a:t>xuân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văn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Đoàn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Công</a:t>
            </a:r>
            <a:r>
              <a:rPr lang="en-US" sz="2800" i="1" dirty="0">
                <a:effectLst/>
                <a:latin typeface="Times New Roman" panose="02020603050405020304" pitchFamily="18" charset="0"/>
                <a:ea typeface="Times New Roman" panose="02020603050405020304" pitchFamily="18" charset="0"/>
              </a:rPr>
              <a:t> Lê </a:t>
            </a:r>
            <a:r>
              <a:rPr lang="en-US" sz="2800" i="1" dirty="0" err="1">
                <a:effectLst/>
                <a:latin typeface="Times New Roman" panose="02020603050405020304" pitchFamily="18" charset="0"/>
                <a:ea typeface="Times New Roman" panose="02020603050405020304" pitchFamily="18" charset="0"/>
              </a:rPr>
              <a:t>Huy</a:t>
            </a:r>
            <a:r>
              <a:rPr lang="en-US" sz="2800" i="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90336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C6DB04-2588-832B-C256-944A137F4277}"/>
              </a:ext>
            </a:extLst>
          </p:cNvPr>
          <p:cNvSpPr txBox="1"/>
          <p:nvPr/>
        </p:nvSpPr>
        <p:spPr>
          <a:xfrm>
            <a:off x="0" y="71718"/>
            <a:ext cx="12192000" cy="6001643"/>
          </a:xfrm>
          <a:prstGeom prst="rect">
            <a:avLst/>
          </a:prstGeom>
          <a:noFill/>
        </p:spPr>
        <p:txBody>
          <a:bodyPr wrap="square">
            <a:spAutoFit/>
          </a:bodyPr>
          <a:lstStyle/>
          <a:p>
            <a:r>
              <a:rPr lang="en-US" sz="3200" b="1" dirty="0" err="1">
                <a:effectLst/>
                <a:latin typeface="Times New Roman" panose="02020603050405020304" pitchFamily="18" charset="0"/>
                <a:ea typeface="Times New Roman" panose="02020603050405020304" pitchFamily="18" charset="0"/>
              </a:rPr>
              <a:t>Câu</a:t>
            </a:r>
            <a:r>
              <a:rPr lang="en-US" sz="3200" b="1" dirty="0">
                <a:effectLst/>
                <a:latin typeface="Times New Roman" panose="02020603050405020304" pitchFamily="18" charset="0"/>
                <a:ea typeface="Times New Roman" panose="02020603050405020304" pitchFamily="18" charset="0"/>
              </a:rPr>
              <a:t> 1.</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Xác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phương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thức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biểu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đạt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chính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đoạn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trích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trên</a:t>
            </a:r>
            <a:r>
              <a:rPr lang="en-US" sz="3200" dirty="0">
                <a:effectLst/>
                <a:latin typeface="Times New Roman" panose="02020603050405020304" pitchFamily="18" charset="0"/>
                <a:ea typeface="Times New Roman" panose="02020603050405020304" pitchFamily="18" charset="0"/>
              </a:rPr>
              <a:t>. (0,5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a:t>
            </a:r>
          </a:p>
          <a:p>
            <a:r>
              <a:rPr lang="en-US" sz="3200" b="1" dirty="0" err="1">
                <a:effectLst/>
                <a:latin typeface="Times New Roman" panose="02020603050405020304" pitchFamily="18" charset="0"/>
                <a:ea typeface="Times New Roman" panose="02020603050405020304" pitchFamily="18" charset="0"/>
              </a:rPr>
              <a:t>Câu</a:t>
            </a:r>
            <a:r>
              <a:rPr lang="en-US" sz="3200" b="1" dirty="0">
                <a:effectLst/>
                <a:latin typeface="Times New Roman" panose="02020603050405020304" pitchFamily="18" charset="0"/>
                <a:ea typeface="Times New Roman" panose="02020603050405020304" pitchFamily="18" charset="0"/>
              </a:rPr>
              <a:t> 2.</a:t>
            </a:r>
            <a:r>
              <a:rPr lang="en-US" sz="3200" dirty="0">
                <a:effectLst/>
                <a:latin typeface="Times New Roman" panose="02020603050405020304" pitchFamily="18" charset="0"/>
                <a:ea typeface="Times New Roman" panose="02020603050405020304" pitchFamily="18" charset="0"/>
              </a:rPr>
              <a:t> Cho </a:t>
            </a:r>
            <a:r>
              <a:rPr lang="en-US" sz="3200" dirty="0" err="1">
                <a:effectLst/>
                <a:latin typeface="Times New Roman" panose="02020603050405020304" pitchFamily="18" charset="0"/>
                <a:ea typeface="Times New Roman" panose="02020603050405020304" pitchFamily="18" charset="0"/>
              </a:rPr>
              <a:t>biết</a:t>
            </a:r>
            <a:r>
              <a:rPr lang="en-US" sz="3200" dirty="0">
                <a:effectLst/>
                <a:latin typeface="Times New Roman" panose="02020603050405020304" pitchFamily="18" charset="0"/>
                <a:ea typeface="Times New Roman" panose="02020603050405020304" pitchFamily="18" charset="0"/>
              </a:rPr>
              <a:t> ý </a:t>
            </a:r>
            <a:r>
              <a:rPr lang="en-US" sz="3200" dirty="0" err="1">
                <a:effectLst/>
                <a:latin typeface="Times New Roman" panose="02020603050405020304" pitchFamily="18" charset="0"/>
                <a:ea typeface="Times New Roman" panose="02020603050405020304" pitchFamily="18" charset="0"/>
              </a:rPr>
              <a:t>nghĩa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từ</a:t>
            </a:r>
            <a:r>
              <a:rPr lang="en-US" sz="3200" dirty="0">
                <a:effectLst/>
                <a:latin typeface="Times New Roman" panose="02020603050405020304" pitchFamily="18" charset="0"/>
                <a:ea typeface="Times New Roman" panose="02020603050405020304" pitchFamily="18" charset="0"/>
              </a:rPr>
              <a:t> </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lửa</a:t>
            </a:r>
            <a:r>
              <a:rPr lang="en-US" sz="3200" i="1" dirty="0">
                <a:effectLst/>
                <a:latin typeface="Times New Roman" panose="02020603050405020304" pitchFamily="18" charset="0"/>
                <a:ea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được</a:t>
            </a:r>
            <a:r>
              <a:rPr lang="en-US" sz="3200" dirty="0">
                <a:effectLst/>
                <a:latin typeface="Times New Roman" panose="02020603050405020304" pitchFamily="18" charset="0"/>
                <a:ea typeface="Times New Roman" panose="02020603050405020304" pitchFamily="18" charset="0"/>
              </a:rPr>
              <a:t> in </a:t>
            </a:r>
            <a:r>
              <a:rPr lang="en-US" sz="3200" dirty="0" err="1">
                <a:effectLst/>
                <a:latin typeface="Times New Roman" panose="02020603050405020304" pitchFamily="18" charset="0"/>
                <a:ea typeface="Times New Roman" panose="02020603050405020304" pitchFamily="18" charset="0"/>
              </a:rPr>
              <a:t>đậm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hai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câu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văn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sau</a:t>
            </a:r>
            <a:r>
              <a:rPr lang="en-US" sz="3200" dirty="0">
                <a:effectLst/>
                <a:latin typeface="Times New Roman" panose="02020603050405020304" pitchFamily="18" charset="0"/>
                <a:ea typeface="Times New Roman" panose="02020603050405020304" pitchFamily="18" charset="0"/>
              </a:rPr>
              <a:t>: </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Hòn</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đá</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có</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thể</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cho</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lửa</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cành</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cây</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có</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thể</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cho</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lửa</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Nhưng</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chỉ</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có</a:t>
            </a:r>
            <a:r>
              <a:rPr lang="en-US" sz="3200" i="1" dirty="0">
                <a:effectLst/>
                <a:latin typeface="Times New Roman" panose="02020603050405020304" pitchFamily="18" charset="0"/>
                <a:ea typeface="Times New Roman" panose="02020603050405020304" pitchFamily="18" charset="0"/>
              </a:rPr>
              <a:t> con </a:t>
            </a:r>
            <a:r>
              <a:rPr lang="en-US" sz="3200" i="1" dirty="0" err="1">
                <a:effectLst/>
                <a:latin typeface="Times New Roman" panose="02020603050405020304" pitchFamily="18" charset="0"/>
                <a:ea typeface="Times New Roman" panose="02020603050405020304" pitchFamily="18" charset="0"/>
              </a:rPr>
              <a:t>người</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mới</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biết</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nuôi</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lửa</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và</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truyền</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lửa</a:t>
            </a:r>
            <a:r>
              <a:rPr lang="en-US" sz="3200" i="1" dirty="0">
                <a:effectLst/>
                <a:latin typeface="Times New Roman" panose="02020603050405020304" pitchFamily="18" charset="0"/>
                <a:ea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rPr>
              <a:t>. (0,5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a:t>
            </a:r>
          </a:p>
          <a:p>
            <a:r>
              <a:rPr lang="en-US" sz="3200" b="1" dirty="0" err="1">
                <a:effectLst/>
                <a:latin typeface="Times New Roman" panose="02020603050405020304" pitchFamily="18" charset="0"/>
                <a:ea typeface="Times New Roman" panose="02020603050405020304" pitchFamily="18" charset="0"/>
              </a:rPr>
              <a:t>Câu</a:t>
            </a:r>
            <a:r>
              <a:rPr lang="en-US" sz="3200" b="1" dirty="0">
                <a:effectLst/>
                <a:latin typeface="Times New Roman" panose="02020603050405020304" pitchFamily="18" charset="0"/>
                <a:ea typeface="Times New Roman" panose="02020603050405020304" pitchFamily="18" charset="0"/>
              </a:rPr>
              <a:t> 3.</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Tại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sao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giả</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lại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nói</a:t>
            </a:r>
            <a:r>
              <a:rPr lang="en-US" sz="3200" dirty="0">
                <a:effectLst/>
                <a:latin typeface="Times New Roman" panose="02020603050405020304" pitchFamily="18" charset="0"/>
                <a:ea typeface="Times New Roman" panose="02020603050405020304" pitchFamily="18" charset="0"/>
              </a:rPr>
              <a:t>: </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Biết</a:t>
            </a:r>
            <a:r>
              <a:rPr lang="en-US" sz="3200" i="1" dirty="0">
                <a:effectLst/>
                <a:latin typeface="Times New Roman" panose="02020603050405020304" pitchFamily="18" charset="0"/>
                <a:ea typeface="Times New Roman" panose="02020603050405020304" pitchFamily="18" charset="0"/>
              </a:rPr>
              <a:t> ủ </a:t>
            </a:r>
            <a:r>
              <a:rPr lang="en-US" sz="3200" i="1" dirty="0" err="1">
                <a:effectLst/>
                <a:latin typeface="Times New Roman" panose="02020603050405020304" pitchFamily="18" charset="0"/>
                <a:ea typeface="Times New Roman" panose="02020603050405020304" pitchFamily="18" charset="0"/>
              </a:rPr>
              <a:t>lửa</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để</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giữ</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nhân</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cách</a:t>
            </a:r>
            <a:r>
              <a:rPr lang="en-US" sz="3200" i="1" dirty="0">
                <a:effectLst/>
                <a:latin typeface="Times New Roman" panose="02020603050405020304" pitchFamily="18" charset="0"/>
                <a:ea typeface="Times New Roman" panose="02020603050405020304" pitchFamily="18" charset="0"/>
              </a:rPr>
              <a:t> - </a:t>
            </a:r>
            <a:r>
              <a:rPr lang="en-US" sz="3200" i="1" dirty="0" err="1">
                <a:effectLst/>
                <a:latin typeface="Times New Roman" panose="02020603050405020304" pitchFamily="18" charset="0"/>
                <a:ea typeface="Times New Roman" panose="02020603050405020304" pitchFamily="18" charset="0"/>
              </a:rPr>
              <a:t>người</a:t>
            </a:r>
            <a:r>
              <a:rPr lang="en-US" sz="3200" i="1" dirty="0">
                <a:effectLst/>
                <a:latin typeface="Times New Roman" panose="02020603050405020304" pitchFamily="18" charset="0"/>
                <a:ea typeface="Times New Roman" panose="02020603050405020304" pitchFamily="18" charset="0"/>
              </a:rPr>
              <a:t> , </a:t>
            </a:r>
            <a:r>
              <a:rPr lang="en-US" sz="3200" i="1" dirty="0" err="1">
                <a:effectLst/>
                <a:latin typeface="Times New Roman" panose="02020603050405020304" pitchFamily="18" charset="0"/>
                <a:ea typeface="Times New Roman" panose="02020603050405020304" pitchFamily="18" charset="0"/>
              </a:rPr>
              <a:t>nhân</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cách</a:t>
            </a:r>
            <a:r>
              <a:rPr lang="en-US" sz="3200" i="1" dirty="0">
                <a:effectLst/>
                <a:latin typeface="Times New Roman" panose="02020603050405020304" pitchFamily="18" charset="0"/>
                <a:ea typeface="Times New Roman" panose="02020603050405020304" pitchFamily="18" charset="0"/>
              </a:rPr>
              <a:t> - </a:t>
            </a:r>
            <a:r>
              <a:rPr lang="en-US" sz="3200" i="1" dirty="0" err="1">
                <a:effectLst/>
                <a:latin typeface="Times New Roman" panose="02020603050405020304" pitchFamily="18" charset="0"/>
                <a:ea typeface="Times New Roman" panose="02020603050405020304" pitchFamily="18" charset="0"/>
              </a:rPr>
              <a:t>Việt</a:t>
            </a:r>
            <a:r>
              <a:rPr lang="en-US" sz="3200" i="1" dirty="0">
                <a:effectLst/>
                <a:latin typeface="Times New Roman" panose="02020603050405020304" pitchFamily="18" charset="0"/>
                <a:ea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rPr>
              <a:t>? (1,0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a:t>
            </a:r>
          </a:p>
          <a:p>
            <a:r>
              <a:rPr lang="en-US" sz="3200" b="1" dirty="0" err="1">
                <a:effectLst/>
                <a:latin typeface="Times New Roman" panose="02020603050405020304" pitchFamily="18" charset="0"/>
                <a:ea typeface="Times New Roman" panose="02020603050405020304" pitchFamily="18" charset="0"/>
              </a:rPr>
              <a:t>Câu</a:t>
            </a:r>
            <a:r>
              <a:rPr lang="en-US" sz="3200" b="1" dirty="0">
                <a:effectLst/>
                <a:latin typeface="Times New Roman" panose="02020603050405020304" pitchFamily="18" charset="0"/>
                <a:ea typeface="Times New Roman" panose="02020603050405020304" pitchFamily="18" charset="0"/>
              </a:rPr>
              <a:t> 4.</a:t>
            </a:r>
            <a:r>
              <a:rPr lang="en-US" sz="3200" dirty="0">
                <a:effectLst/>
                <a:latin typeface="Times New Roman" panose="02020603050405020304" pitchFamily="18" charset="0"/>
                <a:ea typeface="Times New Roman" panose="02020603050405020304" pitchFamily="18" charset="0"/>
              </a:rPr>
              <a:t>Thông </a:t>
            </a:r>
            <a:r>
              <a:rPr lang="en-US" sz="3200" dirty="0" err="1">
                <a:effectLst/>
                <a:latin typeface="Times New Roman" panose="02020603050405020304" pitchFamily="18" charset="0"/>
                <a:ea typeface="Times New Roman" panose="02020603050405020304" pitchFamily="18" charset="0"/>
              </a:rPr>
              <a:t>điệp</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rPr>
              <a:t> ý </a:t>
            </a:r>
            <a:r>
              <a:rPr lang="en-US" sz="3200" dirty="0" err="1">
                <a:effectLst/>
                <a:latin typeface="Times New Roman" panose="02020603050405020304" pitchFamily="18" charset="0"/>
                <a:ea typeface="Times New Roman" panose="02020603050405020304" pitchFamily="18" charset="0"/>
              </a:rPr>
              <a:t>nghĩa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nhất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được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rút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ra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từ</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đoạn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văn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bản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trên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gì</a:t>
            </a:r>
            <a:r>
              <a:rPr lang="en-US" sz="3200" dirty="0">
                <a:effectLst/>
                <a:latin typeface="Times New Roman" panose="02020603050405020304" pitchFamily="18" charset="0"/>
                <a:ea typeface="Times New Roman" panose="02020603050405020304" pitchFamily="18" charset="0"/>
              </a:rPr>
              <a:t>? (1,0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a:t>
            </a:r>
          </a:p>
          <a:p>
            <a:r>
              <a:rPr lang="en-US" sz="3200" b="1" dirty="0">
                <a:effectLst/>
                <a:latin typeface="Times New Roman" panose="02020603050405020304" pitchFamily="18" charset="0"/>
                <a:ea typeface="Times New Roman" panose="02020603050405020304" pitchFamily="18" charset="0"/>
              </a:rPr>
              <a:t>II.PHẦN LÀM VĂN</a:t>
            </a:r>
            <a:r>
              <a:rPr lang="en-US" sz="3200" dirty="0">
                <a:effectLst/>
                <a:latin typeface="Times New Roman" panose="02020603050405020304" pitchFamily="18" charset="0"/>
                <a:ea typeface="Times New Roman" panose="02020603050405020304" pitchFamily="18" charset="0"/>
              </a:rPr>
              <a:t> (7,0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a:t>
            </a:r>
          </a:p>
          <a:p>
            <a:r>
              <a:rPr lang="en-US" sz="3200" b="1" dirty="0" err="1">
                <a:effectLst/>
                <a:latin typeface="Times New Roman" panose="02020603050405020304" pitchFamily="18" charset="0"/>
                <a:ea typeface="Times New Roman" panose="02020603050405020304" pitchFamily="18" charset="0"/>
              </a:rPr>
              <a:t>Câu</a:t>
            </a:r>
            <a:r>
              <a:rPr lang="en-US" sz="3200" b="1" dirty="0">
                <a:effectLst/>
                <a:latin typeface="Times New Roman" panose="02020603050405020304" pitchFamily="18" charset="0"/>
                <a:ea typeface="Times New Roman" panose="02020603050405020304" pitchFamily="18" charset="0"/>
              </a:rPr>
              <a:t> 1 (2,0 </a:t>
            </a:r>
            <a:r>
              <a:rPr lang="en-US" sz="3200" b="1" dirty="0" err="1">
                <a:effectLst/>
                <a:latin typeface="Times New Roman" panose="02020603050405020304" pitchFamily="18" charset="0"/>
                <a:ea typeface="Times New Roman" panose="02020603050405020304" pitchFamily="18" charset="0"/>
              </a:rPr>
              <a:t>điểm</a:t>
            </a:r>
            <a:r>
              <a:rPr lang="en-US" sz="3200" b="1" dirty="0">
                <a:effectLst/>
                <a:latin typeface="Times New Roman" panose="02020603050405020304" pitchFamily="18" charset="0"/>
                <a:ea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Hãy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viết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một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đoạn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văn</a:t>
            </a:r>
            <a:r>
              <a:rPr lang="en-US" sz="3200" dirty="0">
                <a:effectLst/>
                <a:latin typeface="Times New Roman" panose="02020603050405020304" pitchFamily="18" charset="0"/>
                <a:ea typeface="Times New Roman" panose="02020603050405020304" pitchFamily="18" charset="0"/>
              </a:rPr>
              <a:t> ( </a:t>
            </a:r>
            <a:r>
              <a:rPr lang="en-US" sz="3200" dirty="0" err="1">
                <a:effectLst/>
                <a:latin typeface="Times New Roman" panose="02020603050405020304" pitchFamily="18" charset="0"/>
                <a:ea typeface="Times New Roman" panose="02020603050405020304" pitchFamily="18" charset="0"/>
              </a:rPr>
              <a:t>khoảng</a:t>
            </a:r>
            <a:r>
              <a:rPr lang="en-US" sz="3200" dirty="0">
                <a:effectLst/>
                <a:latin typeface="Times New Roman" panose="02020603050405020304" pitchFamily="18" charset="0"/>
                <a:ea typeface="Times New Roman" panose="02020603050405020304" pitchFamily="18" charset="0"/>
              </a:rPr>
              <a:t> 200 </a:t>
            </a:r>
            <a:r>
              <a:rPr lang="en-US" sz="3200" dirty="0" err="1">
                <a:effectLst/>
                <a:latin typeface="Times New Roman" panose="02020603050405020304" pitchFamily="18" charset="0"/>
                <a:ea typeface="Times New Roman" panose="02020603050405020304" pitchFamily="18" charset="0"/>
              </a:rPr>
              <a:t>chữ</a:t>
            </a:r>
            <a:r>
              <a:rPr lang="en-US" sz="3200" dirty="0">
                <a:effectLst/>
                <a:latin typeface="Times New Roman" panose="02020603050405020304" pitchFamily="18" charset="0"/>
                <a:ea typeface="Times New Roman" panose="02020603050405020304" pitchFamily="18" charset="0"/>
              </a:rPr>
              <a:t> ), </a:t>
            </a:r>
            <a:r>
              <a:rPr lang="en-US" sz="3200" dirty="0" err="1">
                <a:effectLst/>
                <a:latin typeface="Times New Roman" panose="02020603050405020304" pitchFamily="18" charset="0"/>
                <a:ea typeface="Times New Roman" panose="02020603050405020304" pitchFamily="18" charset="0"/>
              </a:rPr>
              <a:t>trình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bày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suy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nghĩ</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ý </a:t>
            </a:r>
            <a:r>
              <a:rPr lang="en-US" sz="3200" dirty="0" err="1">
                <a:effectLst/>
                <a:latin typeface="Times New Roman" panose="02020603050405020304" pitchFamily="18" charset="0"/>
                <a:ea typeface="Times New Roman" panose="02020603050405020304" pitchFamily="18" charset="0"/>
              </a:rPr>
              <a:t>kiến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được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nêu</a:t>
            </a:r>
            <a:r>
              <a:rPr lang="en-US" sz="3200" dirty="0">
                <a:effectLst/>
                <a:latin typeface="Times New Roman" panose="02020603050405020304" pitchFamily="18" charset="0"/>
                <a:ea typeface="Times New Roman" panose="02020603050405020304" pitchFamily="18" charset="0"/>
              </a:rPr>
              <a:t> ở </a:t>
            </a:r>
            <a:r>
              <a:rPr lang="en-US" sz="3200" dirty="0" err="1">
                <a:effectLst/>
                <a:latin typeface="Times New Roman" panose="02020603050405020304" pitchFamily="18" charset="0"/>
                <a:ea typeface="Times New Roman" panose="02020603050405020304" pitchFamily="18" charset="0"/>
              </a:rPr>
              <a:t>đoạn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trích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phần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hiểu</a:t>
            </a:r>
            <a:r>
              <a:rPr lang="en-US" sz="3200" dirty="0">
                <a:effectLst/>
                <a:latin typeface="Times New Roman" panose="02020603050405020304" pitchFamily="18" charset="0"/>
                <a:ea typeface="Times New Roman" panose="02020603050405020304" pitchFamily="18" charset="0"/>
              </a:rPr>
              <a:t>: </a:t>
            </a:r>
            <a:r>
              <a:rPr lang="en-US" sz="3200" i="1" dirty="0">
                <a:effectLst/>
                <a:latin typeface="Times New Roman" panose="02020603050405020304" pitchFamily="18" charset="0"/>
                <a:ea typeface="Times New Roman" panose="02020603050405020304" pitchFamily="18" charset="0"/>
              </a:rPr>
              <a:t>“</a:t>
            </a:r>
            <a:r>
              <a:rPr lang="en-US" sz="3200" i="1" dirty="0" err="1">
                <a:effectLst/>
                <a:latin typeface="Times New Roman" panose="02020603050405020304" pitchFamily="18" charset="0"/>
                <a:ea typeface="Times New Roman" panose="02020603050405020304" pitchFamily="18" charset="0"/>
              </a:rPr>
              <a:t>Nếu</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không</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có</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lửa</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làm</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sao</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thành</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mùa</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xuân</a:t>
            </a:r>
            <a:r>
              <a:rPr lang="en-US" sz="3200" i="1" dirty="0">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13107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D314565-D112-DFA6-2E80-A82AA56404FC}"/>
              </a:ext>
            </a:extLst>
          </p:cNvPr>
          <p:cNvSpPr txBox="1"/>
          <p:nvPr/>
        </p:nvSpPr>
        <p:spPr>
          <a:xfrm>
            <a:off x="0" y="0"/>
            <a:ext cx="12192000" cy="7632859"/>
          </a:xfrm>
          <a:prstGeom prst="rect">
            <a:avLst/>
          </a:prstGeom>
          <a:noFill/>
        </p:spPr>
        <p:txBody>
          <a:bodyPr wrap="square">
            <a:spAutoFit/>
          </a:bodyPr>
          <a:lstStyle/>
          <a:p>
            <a:pPr algn="just"/>
            <a:r>
              <a:rPr lang="en-US" sz="2300" b="1" dirty="0">
                <a:effectLst/>
                <a:latin typeface="Times New Roman" panose="02020603050405020304" pitchFamily="18" charset="0"/>
                <a:ea typeface="Times New Roman" panose="02020603050405020304" pitchFamily="18" charset="0"/>
              </a:rPr>
              <a:t>I. PHẦN ĐỌC HIỂU</a:t>
            </a:r>
            <a:r>
              <a:rPr lang="en-US" sz="2300" dirty="0">
                <a:effectLst/>
                <a:latin typeface="Times New Roman" panose="02020603050405020304" pitchFamily="18" charset="0"/>
                <a:ea typeface="Times New Roman" panose="02020603050405020304" pitchFamily="18" charset="0"/>
              </a:rPr>
              <a:t> </a:t>
            </a:r>
            <a:r>
              <a:rPr lang="en-US" sz="2300" b="1" dirty="0">
                <a:effectLst/>
                <a:latin typeface="Times New Roman" panose="02020603050405020304" pitchFamily="18" charset="0"/>
                <a:ea typeface="Times New Roman" panose="02020603050405020304" pitchFamily="18" charset="0"/>
              </a:rPr>
              <a:t>(3,0 </a:t>
            </a:r>
            <a:r>
              <a:rPr lang="en-US" sz="2300" b="1" dirty="0" err="1">
                <a:effectLst/>
                <a:latin typeface="Times New Roman" panose="02020603050405020304" pitchFamily="18" charset="0"/>
                <a:ea typeface="Times New Roman" panose="02020603050405020304" pitchFamily="18" charset="0"/>
              </a:rPr>
              <a:t>điểm</a:t>
            </a:r>
            <a:r>
              <a:rPr lang="en-US" sz="2300" b="1" dirty="0">
                <a:effectLst/>
                <a:latin typeface="Times New Roman" panose="02020603050405020304" pitchFamily="18" charset="0"/>
                <a:ea typeface="Times New Roman" panose="02020603050405020304" pitchFamily="18" charset="0"/>
              </a:rPr>
              <a:t>)</a:t>
            </a:r>
            <a:r>
              <a:rPr lang="en-US" sz="2300" dirty="0">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Đọc</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đoạn</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trích</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sau</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và</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thực</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hiện</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các</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yêu</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cầu</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bên</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dưới</a:t>
            </a:r>
            <a:r>
              <a:rPr lang="en-US" sz="2300" b="1" dirty="0">
                <a:effectLst/>
                <a:latin typeface="Times New Roman" panose="02020603050405020304" pitchFamily="18" charset="0"/>
                <a:ea typeface="Times New Roman" panose="02020603050405020304" pitchFamily="18" charset="0"/>
              </a:rPr>
              <a:t>:</a:t>
            </a:r>
            <a:endParaRPr lang="en-US" sz="2300" dirty="0">
              <a:effectLst/>
              <a:latin typeface="Times New Roman" panose="02020603050405020304" pitchFamily="18" charset="0"/>
              <a:ea typeface="Times New Roman" panose="02020603050405020304" pitchFamily="18" charset="0"/>
            </a:endParaRPr>
          </a:p>
          <a:p>
            <a:pPr algn="just">
              <a:spcBef>
                <a:spcPts val="1200"/>
              </a:spcBef>
            </a:pP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Thay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vì</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giúp</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có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một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thực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sự</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nhiều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ông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bố</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mẹ</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thường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đưa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đến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trung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tâm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bồi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dưỡng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tài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năng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để</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tham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hết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khóa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học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này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đến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chương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trình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khác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Bởi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phụ</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huynh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cho</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rằng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chương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trình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rất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bổ</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ích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trị</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với</a:t>
            </a:r>
            <a:r>
              <a:rPr lang="en-US" sz="2300" i="1" dirty="0">
                <a:effectLst/>
                <a:latin typeface="Times New Roman" panose="02020603050405020304" pitchFamily="18" charset="0"/>
                <a:ea typeface="Times New Roman" panose="02020603050405020304" pitchFamily="18" charset="0"/>
              </a:rPr>
              <a:t> con.</a:t>
            </a:r>
            <a:endParaRPr lang="en-US" sz="2300" dirty="0">
              <a:effectLst/>
              <a:latin typeface="Times New Roman" panose="02020603050405020304" pitchFamily="18" charset="0"/>
              <a:ea typeface="Times New Roman" panose="02020603050405020304" pitchFamily="18" charset="0"/>
            </a:endParaRPr>
          </a:p>
          <a:p>
            <a:pPr algn="just">
              <a:spcBef>
                <a:spcPts val="1200"/>
              </a:spcBef>
            </a:pPr>
            <a:r>
              <a:rPr lang="en-US" sz="2300" i="1" dirty="0">
                <a:effectLst/>
                <a:latin typeface="Times New Roman" panose="02020603050405020304" pitchFamily="18" charset="0"/>
                <a:ea typeface="Times New Roman" panose="02020603050405020304" pitchFamily="18" charset="0"/>
              </a:rPr>
              <a:t>      (...) Ai </a:t>
            </a:r>
            <a:r>
              <a:rPr lang="en-US" sz="2300" i="1" dirty="0" err="1">
                <a:effectLst/>
                <a:latin typeface="Times New Roman" panose="02020603050405020304" pitchFamily="18" charset="0"/>
                <a:ea typeface="Times New Roman" panose="02020603050405020304" pitchFamily="18" charset="0"/>
              </a:rPr>
              <a:t>trong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chúng</a:t>
            </a:r>
            <a:r>
              <a:rPr lang="en-US" sz="2300" i="1" dirty="0">
                <a:effectLst/>
                <a:latin typeface="Times New Roman" panose="02020603050405020304" pitchFamily="18" charset="0"/>
                <a:ea typeface="Times New Roman" panose="02020603050405020304" pitchFamily="18" charset="0"/>
              </a:rPr>
              <a:t> ta </a:t>
            </a:r>
            <a:r>
              <a:rPr lang="en-US" sz="2300" i="1" dirty="0" err="1">
                <a:effectLst/>
                <a:latin typeface="Times New Roman" panose="02020603050405020304" pitchFamily="18" charset="0"/>
                <a:ea typeface="Times New Roman" panose="02020603050405020304" pitchFamily="18" charset="0"/>
              </a:rPr>
              <a:t>cũng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một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cho</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riêng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mình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em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cũng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vậy</a:t>
            </a:r>
            <a:r>
              <a:rPr lang="en-US" sz="2300" i="1" dirty="0">
                <a:effectLst/>
                <a:latin typeface="Times New Roman" panose="02020603050405020304" pitchFamily="18" charset="0"/>
                <a:ea typeface="Times New Roman" panose="02020603050405020304" pitchFamily="18" charset="0"/>
              </a:rPr>
              <a:t>. Song </a:t>
            </a:r>
            <a:r>
              <a:rPr lang="en-US" sz="2300" i="1" dirty="0" err="1">
                <a:effectLst/>
                <a:latin typeface="Times New Roman" panose="02020603050405020304" pitchFamily="18" charset="0"/>
                <a:ea typeface="Times New Roman" panose="02020603050405020304" pitchFamily="18" charset="0"/>
              </a:rPr>
              <a:t>khác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với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người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lớn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sẽ</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nhiều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bay </a:t>
            </a:r>
            <a:r>
              <a:rPr lang="en-US" sz="2300" i="1" dirty="0" err="1">
                <a:effectLst/>
                <a:latin typeface="Times New Roman" panose="02020603050405020304" pitchFamily="18" charset="0"/>
                <a:ea typeface="Times New Roman" panose="02020603050405020304" pitchFamily="18" charset="0"/>
              </a:rPr>
              <a:t>bổng</a:t>
            </a:r>
            <a:r>
              <a:rPr lang="en-US" sz="2300" i="1" dirty="0">
                <a:effectLst/>
                <a:latin typeface="Times New Roman" panose="02020603050405020304" pitchFamily="18" charset="0"/>
                <a:ea typeface="Times New Roman" panose="02020603050405020304" pitchFamily="18" charset="0"/>
              </a:rPr>
              <a:t> do </a:t>
            </a:r>
            <a:r>
              <a:rPr lang="en-US" sz="2300" i="1" dirty="0" err="1">
                <a:effectLst/>
                <a:latin typeface="Times New Roman" panose="02020603050405020304" pitchFamily="18" charset="0"/>
                <a:ea typeface="Times New Roman" panose="02020603050405020304" pitchFamily="18" charset="0"/>
              </a:rPr>
              <a:t>trí</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tưởng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tượng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phong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phú</a:t>
            </a:r>
            <a:r>
              <a:rPr lang="en-US" sz="2300" i="1" dirty="0">
                <a:effectLst/>
                <a:latin typeface="Times New Roman" panose="02020603050405020304" pitchFamily="18" charset="0"/>
                <a:ea typeface="Times New Roman" panose="02020603050405020304" pitchFamily="18" charset="0"/>
              </a:rPr>
              <a:t>. Khi </a:t>
            </a:r>
            <a:r>
              <a:rPr lang="en-US" sz="2300" i="1" dirty="0" err="1">
                <a:effectLst/>
                <a:latin typeface="Times New Roman" panose="02020603050405020304" pitchFamily="18" charset="0"/>
                <a:ea typeface="Times New Roman" panose="02020603050405020304" pitchFamily="18" charset="0"/>
              </a:rPr>
              <a:t>đó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nhiệm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vụ</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của</a:t>
            </a:r>
            <a:r>
              <a:rPr lang="en-US" sz="2300" i="1" dirty="0">
                <a:effectLst/>
                <a:latin typeface="Times New Roman" panose="02020603050405020304" pitchFamily="18" charset="0"/>
                <a:ea typeface="Times New Roman" panose="02020603050405020304" pitchFamily="18" charset="0"/>
              </a:rPr>
              <a:t> cha </a:t>
            </a:r>
            <a:r>
              <a:rPr lang="en-US" sz="2300" i="1" dirty="0" err="1">
                <a:effectLst/>
                <a:latin typeface="Times New Roman" panose="02020603050405020304" pitchFamily="18" charset="0"/>
                <a:ea typeface="Times New Roman" panose="02020603050405020304" pitchFamily="18" charset="0"/>
              </a:rPr>
              <a:t>mẹ</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nuôi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dưỡng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của</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một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cách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hợp</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lí</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giúp</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chúng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định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hướng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tương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lai</a:t>
            </a:r>
            <a:r>
              <a:rPr lang="en-US" sz="2300" i="1" dirty="0">
                <a:effectLst/>
                <a:latin typeface="Times New Roman" panose="02020603050405020304" pitchFamily="18" charset="0"/>
                <a:ea typeface="Times New Roman" panose="02020603050405020304" pitchFamily="18" charset="0"/>
              </a:rPr>
              <a:t>.</a:t>
            </a:r>
            <a:endParaRPr lang="en-US" sz="2300" dirty="0">
              <a:effectLst/>
              <a:latin typeface="Times New Roman" panose="02020603050405020304" pitchFamily="18" charset="0"/>
              <a:ea typeface="Times New Roman" panose="02020603050405020304" pitchFamily="18" charset="0"/>
            </a:endParaRPr>
          </a:p>
          <a:p>
            <a:pPr algn="just">
              <a:spcBef>
                <a:spcPts val="1200"/>
              </a:spcBef>
            </a:pP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em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thường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xuyên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mới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mỗi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ngưỡng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mộ</a:t>
            </a:r>
            <a:r>
              <a:rPr lang="en-US" sz="2300" i="1" dirty="0">
                <a:effectLst/>
                <a:latin typeface="Times New Roman" panose="02020603050405020304" pitchFamily="18" charset="0"/>
                <a:ea typeface="Times New Roman" panose="02020603050405020304" pitchFamily="18" charset="0"/>
              </a:rPr>
              <a:t> ai </a:t>
            </a:r>
            <a:r>
              <a:rPr lang="en-US" sz="2300" i="1" dirty="0" err="1">
                <a:effectLst/>
                <a:latin typeface="Times New Roman" panose="02020603050405020304" pitchFamily="18" charset="0"/>
                <a:ea typeface="Times New Roman" panose="02020603050405020304" pitchFamily="18" charset="0"/>
              </a:rPr>
              <a:t>đó</a:t>
            </a:r>
            <a:r>
              <a:rPr lang="en-US" sz="2300" i="1" dirty="0">
                <a:effectLst/>
                <a:latin typeface="Times New Roman" panose="02020603050405020304" pitchFamily="18" charset="0"/>
                <a:ea typeface="Times New Roman" panose="02020603050405020304" pitchFamily="18" charset="0"/>
              </a:rPr>
              <a:t>. Khi </a:t>
            </a:r>
            <a:r>
              <a:rPr lang="en-US" sz="2300" i="1" dirty="0" err="1">
                <a:effectLst/>
                <a:latin typeface="Times New Roman" panose="02020603050405020304" pitchFamily="18" charset="0"/>
                <a:ea typeface="Times New Roman" panose="02020603050405020304" pitchFamily="18" charset="0"/>
              </a:rPr>
              <a:t>được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bác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sĩ</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chữa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khỏi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bệnh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mong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lớn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lên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sẽ</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làm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bác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sĩ</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xem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tivi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chứng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kiến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diễn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viên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xinh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đẹp</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hoặc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xem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bộ</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phim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siêu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nhân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thì</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của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lại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khác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Chắc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hẳn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đây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câu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chuyện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xảy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ra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trong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nhiều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đình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Thường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nhỏ</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với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suy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nghĩ</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ngây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thể</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sẽ</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thốt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ra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câu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nói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khiến</a:t>
            </a:r>
            <a:r>
              <a:rPr lang="en-US" sz="2300" i="1" dirty="0">
                <a:effectLst/>
                <a:latin typeface="Times New Roman" panose="02020603050405020304" pitchFamily="18" charset="0"/>
                <a:ea typeface="Times New Roman" panose="02020603050405020304" pitchFamily="18" charset="0"/>
              </a:rPr>
              <a:t> cha </a:t>
            </a:r>
            <a:r>
              <a:rPr lang="en-US" sz="2300" i="1" dirty="0" err="1">
                <a:effectLst/>
                <a:latin typeface="Times New Roman" panose="02020603050405020304" pitchFamily="18" charset="0"/>
                <a:ea typeface="Times New Roman" panose="02020603050405020304" pitchFamily="18" charset="0"/>
              </a:rPr>
              <a:t>mẹ</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hoang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mang</a:t>
            </a:r>
            <a:r>
              <a:rPr lang="en-US" sz="2300" i="1" dirty="0">
                <a:effectLst/>
                <a:latin typeface="Times New Roman" panose="02020603050405020304" pitchFamily="18" charset="0"/>
                <a:ea typeface="Times New Roman" panose="02020603050405020304" pitchFamily="18" charset="0"/>
              </a:rPr>
              <a:t>. Khi </a:t>
            </a:r>
            <a:r>
              <a:rPr lang="en-US" sz="2300" i="1" dirty="0" err="1">
                <a:effectLst/>
                <a:latin typeface="Times New Roman" panose="02020603050405020304" pitchFamily="18" charset="0"/>
                <a:ea typeface="Times New Roman" panose="02020603050405020304" pitchFamily="18" charset="0"/>
              </a:rPr>
              <a:t>đó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không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ít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phụ</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huynh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áp</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đặt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suy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nghĩ</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mong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muốn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của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mình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lên</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Họ</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ép</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thích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điều</a:t>
            </a:r>
            <a:r>
              <a:rPr lang="en-US" sz="2300" i="1" dirty="0">
                <a:effectLst/>
                <a:latin typeface="Times New Roman" panose="02020603050405020304" pitchFamily="18" charset="0"/>
                <a:ea typeface="Times New Roman" panose="02020603050405020304" pitchFamily="18" charset="0"/>
              </a:rPr>
              <a:t> cha </a:t>
            </a:r>
            <a:r>
              <a:rPr lang="en-US" sz="2300" i="1" dirty="0" err="1">
                <a:effectLst/>
                <a:latin typeface="Times New Roman" panose="02020603050405020304" pitchFamily="18" charset="0"/>
                <a:ea typeface="Times New Roman" panose="02020603050405020304" pitchFamily="18" charset="0"/>
              </a:rPr>
              <a:t>mẹ</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muốn</a:t>
            </a:r>
            <a:r>
              <a:rPr lang="en-US" sz="2300" i="1" dirty="0">
                <a:effectLst/>
                <a:latin typeface="Times New Roman" panose="02020603050405020304" pitchFamily="18" charset="0"/>
                <a:ea typeface="Times New Roman" panose="02020603050405020304" pitchFamily="18" charset="0"/>
              </a:rPr>
              <a:t>. Song, </a:t>
            </a:r>
            <a:r>
              <a:rPr lang="en-US" sz="2300" i="1" dirty="0" err="1">
                <a:effectLst/>
                <a:latin typeface="Times New Roman" panose="02020603050405020304" pitchFamily="18" charset="0"/>
                <a:ea typeface="Times New Roman" panose="02020603050405020304" pitchFamily="18" charset="0"/>
              </a:rPr>
              <a:t>đó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không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phải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niêm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yết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thích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của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Theo </a:t>
            </a:r>
            <a:r>
              <a:rPr lang="en-US" sz="2300" i="1" dirty="0" err="1">
                <a:effectLst/>
                <a:latin typeface="Times New Roman" panose="02020603050405020304" pitchFamily="18" charset="0"/>
                <a:ea typeface="Times New Roman" panose="02020603050405020304" pitchFamily="18" charset="0"/>
              </a:rPr>
              <a:t>các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chuyên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một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trong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suy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nghĩ</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sai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lầm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mà</a:t>
            </a:r>
            <a:r>
              <a:rPr lang="en-US" sz="2300" i="1" dirty="0">
                <a:effectLst/>
                <a:latin typeface="Times New Roman" panose="02020603050405020304" pitchFamily="18" charset="0"/>
                <a:ea typeface="Times New Roman" panose="02020603050405020304" pitchFamily="18" charset="0"/>
              </a:rPr>
              <a:t> cha </a:t>
            </a:r>
            <a:r>
              <a:rPr lang="en-US" sz="2300" i="1" dirty="0" err="1">
                <a:effectLst/>
                <a:latin typeface="Times New Roman" panose="02020603050405020304" pitchFamily="18" charset="0"/>
                <a:ea typeface="Times New Roman" panose="02020603050405020304" pitchFamily="18" charset="0"/>
              </a:rPr>
              <a:t>mẹ</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nên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bỏ</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trong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quá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trình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định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hình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cho</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Theo </a:t>
            </a:r>
            <a:r>
              <a:rPr lang="en-US" sz="2300" i="1" dirty="0" err="1">
                <a:effectLst/>
                <a:latin typeface="Times New Roman" panose="02020603050405020304" pitchFamily="18" charset="0"/>
                <a:ea typeface="Times New Roman" panose="02020603050405020304" pitchFamily="18" charset="0"/>
              </a:rPr>
              <a:t>chuyên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Trần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Quốc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Phúc</a:t>
            </a:r>
            <a:r>
              <a:rPr lang="en-US" sz="2300" i="1" dirty="0">
                <a:effectLst/>
                <a:latin typeface="Times New Roman" panose="02020603050405020304" pitchFamily="18" charset="0"/>
                <a:ea typeface="Times New Roman" panose="02020603050405020304" pitchFamily="18" charset="0"/>
              </a:rPr>
              <a:t>, cha </a:t>
            </a:r>
            <a:r>
              <a:rPr lang="en-US" sz="2300" i="1" dirty="0" err="1">
                <a:effectLst/>
                <a:latin typeface="Times New Roman" panose="02020603050405020304" pitchFamily="18" charset="0"/>
                <a:ea typeface="Times New Roman" panose="02020603050405020304" pitchFamily="18" charset="0"/>
              </a:rPr>
              <a:t>mẹ</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hãy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cho</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một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đừng</a:t>
            </a:r>
            <a:r>
              <a:rPr lang="en-US" sz="2300" i="1" dirty="0">
                <a:effectLst/>
                <a:latin typeface="Times New Roman" panose="02020603050405020304" pitchFamily="18" charset="0"/>
                <a:ea typeface="Times New Roman" panose="02020603050405020304" pitchFamily="18" charset="0"/>
              </a:rPr>
              <a:t> bao </a:t>
            </a:r>
            <a:r>
              <a:rPr lang="en-US" sz="2300" i="1" dirty="0" err="1">
                <a:effectLst/>
                <a:latin typeface="Times New Roman" panose="02020603050405020304" pitchFamily="18" charset="0"/>
                <a:ea typeface="Times New Roman" panose="02020603050405020304" pitchFamily="18" charset="0"/>
              </a:rPr>
              <a:t>giờ</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tiêu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diệt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giấc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đó</a:t>
            </a:r>
            <a:r>
              <a:rPr lang="en-US" sz="2300" i="1" dirty="0">
                <a:effectLst/>
                <a:latin typeface="Times New Roman" panose="02020603050405020304" pitchFamily="18" charset="0"/>
                <a:ea typeface="Times New Roman" panose="02020603050405020304" pitchFamily="18" charset="0"/>
              </a:rPr>
              <a:t>. "Cha </a:t>
            </a:r>
            <a:r>
              <a:rPr lang="en-US" sz="2300" i="1" dirty="0" err="1">
                <a:effectLst/>
                <a:latin typeface="Times New Roman" panose="02020603050405020304" pitchFamily="18" charset="0"/>
                <a:ea typeface="Times New Roman" panose="02020603050405020304" pitchFamily="18" charset="0"/>
              </a:rPr>
              <a:t>mẹ</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hãy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hỏi</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thích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gì</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và</a:t>
            </a:r>
            <a:r>
              <a:rPr lang="en-US" sz="2300" i="1" dirty="0">
                <a:effectLst/>
                <a:latin typeface="Times New Roman" panose="02020603050405020304" pitchFamily="18" charset="0"/>
                <a:ea typeface="Times New Roman" panose="02020603050405020304" pitchFamily="18" charset="0"/>
              </a:rPr>
              <a:t> tin con </a:t>
            </a:r>
            <a:r>
              <a:rPr lang="en-US" sz="2300" i="1" dirty="0" err="1">
                <a:effectLst/>
                <a:latin typeface="Times New Roman" panose="02020603050405020304" pitchFamily="18" charset="0"/>
                <a:ea typeface="Times New Roman" panose="02020603050405020304" pitchFamily="18" charset="0"/>
              </a:rPr>
              <a:t>sẽ</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làm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được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điều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đó</a:t>
            </a:r>
            <a:r>
              <a:rPr lang="en-US" sz="2300" i="1" dirty="0">
                <a:effectLst/>
                <a:latin typeface="Times New Roman" panose="02020603050405020304" pitchFamily="18" charset="0"/>
                <a:ea typeface="Times New Roman" panose="02020603050405020304" pitchFamily="18" charset="0"/>
              </a:rPr>
              <a:t>. Cha </a:t>
            </a:r>
            <a:r>
              <a:rPr lang="en-US" sz="2300" i="1" dirty="0" err="1">
                <a:effectLst/>
                <a:latin typeface="Times New Roman" panose="02020603050405020304" pitchFamily="18" charset="0"/>
                <a:ea typeface="Times New Roman" panose="02020603050405020304" pitchFamily="18" charset="0"/>
              </a:rPr>
              <a:t>mẹ</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hãy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dẫn</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tới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nơi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người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thành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công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để</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tiếp</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cận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nhìn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căn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đẹp</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chiếc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xe</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đẹp</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Đồng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thời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để</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chứng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kiến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cuộc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sống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của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em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nghèo</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chuyên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cho</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biết</a:t>
            </a:r>
            <a:r>
              <a:rPr lang="en-US" sz="2300" i="1" dirty="0">
                <a:effectLst/>
                <a:latin typeface="Times New Roman" panose="02020603050405020304" pitchFamily="18" charset="0"/>
                <a:ea typeface="Times New Roman" panose="02020603050405020304" pitchFamily="18" charset="0"/>
              </a:rPr>
              <a:t>.</a:t>
            </a:r>
            <a:endParaRPr lang="en-US" sz="2300" dirty="0">
              <a:effectLst/>
              <a:latin typeface="Times New Roman" panose="02020603050405020304" pitchFamily="18" charset="0"/>
              <a:ea typeface="Times New Roman" panose="02020603050405020304" pitchFamily="18" charset="0"/>
            </a:endParaRPr>
          </a:p>
          <a:p>
            <a:pPr algn="ctr"/>
            <a:r>
              <a:rPr lang="en-US" sz="2300" dirty="0">
                <a:effectLst/>
                <a:latin typeface="Times New Roman" panose="02020603050405020304" pitchFamily="18" charset="0"/>
                <a:ea typeface="Times New Roman" panose="02020603050405020304" pitchFamily="18" charset="0"/>
              </a:rPr>
              <a:t>(Theo: </a:t>
            </a:r>
            <a:r>
              <a:rPr lang="en-US" sz="2300" dirty="0" err="1">
                <a:effectLst/>
                <a:latin typeface="Times New Roman" panose="02020603050405020304" pitchFamily="18" charset="0"/>
                <a:ea typeface="Times New Roman" panose="02020603050405020304" pitchFamily="18" charset="0"/>
              </a:rPr>
              <a:t>Vân</a:t>
            </a:r>
            <a:r>
              <a:rPr lang="en-US" sz="2300" dirty="0">
                <a:effectLst/>
                <a:latin typeface="Times New Roman" panose="02020603050405020304" pitchFamily="18" charset="0"/>
                <a:ea typeface="Times New Roman" panose="02020603050405020304" pitchFamily="18" charset="0"/>
              </a:rPr>
              <a:t> </a:t>
            </a:r>
            <a:r>
              <a:rPr lang="en-US" sz="2300" dirty="0" err="1">
                <a:effectLst/>
                <a:latin typeface="Times New Roman" panose="02020603050405020304" pitchFamily="18" charset="0"/>
                <a:ea typeface="Times New Roman" panose="02020603050405020304" pitchFamily="18" charset="0"/>
              </a:rPr>
              <a:t>Huyền</a:t>
            </a:r>
            <a:r>
              <a:rPr lang="en-US" sz="2300"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Khơi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gợi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điều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muốn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hướng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tới</a:t>
            </a:r>
            <a:r>
              <a:rPr lang="en-US" sz="2300" dirty="0">
                <a:effectLst/>
                <a:latin typeface="Times New Roman" panose="02020603050405020304" pitchFamily="18" charset="0"/>
                <a:ea typeface="Times New Roman" panose="02020603050405020304" pitchFamily="18" charset="0"/>
              </a:rPr>
              <a:t>, </a:t>
            </a:r>
            <a:r>
              <a:rPr lang="en-US" sz="2300" dirty="0" err="1">
                <a:effectLst/>
                <a:latin typeface="Times New Roman" panose="02020603050405020304" pitchFamily="18" charset="0"/>
                <a:ea typeface="Times New Roman" panose="02020603050405020304" pitchFamily="18" charset="0"/>
              </a:rPr>
              <a:t>Báo</a:t>
            </a:r>
            <a:r>
              <a:rPr lang="en-US" sz="2300" dirty="0">
                <a:effectLst/>
                <a:latin typeface="Times New Roman" panose="02020603050405020304" pitchFamily="18" charset="0"/>
                <a:ea typeface="Times New Roman" panose="02020603050405020304" pitchFamily="18" charset="0"/>
              </a:rPr>
              <a:t> Giáo </a:t>
            </a:r>
            <a:r>
              <a:rPr lang="en-US" sz="2300" dirty="0" err="1">
                <a:effectLst/>
                <a:latin typeface="Times New Roman" panose="02020603050405020304" pitchFamily="18" charset="0"/>
                <a:ea typeface="Times New Roman" panose="02020603050405020304" pitchFamily="18" charset="0"/>
              </a:rPr>
              <a:t>dục</a:t>
            </a:r>
            <a:r>
              <a:rPr lang="en-US" sz="2300" dirty="0">
                <a:effectLst/>
                <a:latin typeface="Times New Roman" panose="02020603050405020304" pitchFamily="18" charset="0"/>
                <a:ea typeface="Times New Roman" panose="02020603050405020304" pitchFamily="18" charset="0"/>
              </a:rPr>
              <a:t> </a:t>
            </a:r>
            <a:r>
              <a:rPr lang="en-US" sz="2300" dirty="0" err="1">
                <a:effectLst/>
                <a:latin typeface="Times New Roman" panose="02020603050405020304" pitchFamily="18" charset="0"/>
                <a:ea typeface="Times New Roman" panose="02020603050405020304" pitchFamily="18" charset="0"/>
              </a:rPr>
              <a:t>và</a:t>
            </a:r>
            <a:r>
              <a:rPr lang="en-US" sz="2300" dirty="0">
                <a:effectLst/>
                <a:latin typeface="Times New Roman" panose="02020603050405020304" pitchFamily="18" charset="0"/>
                <a:ea typeface="Times New Roman" panose="02020603050405020304" pitchFamily="18" charset="0"/>
              </a:rPr>
              <a:t> </a:t>
            </a:r>
            <a:r>
              <a:rPr lang="en-US" sz="2300" dirty="0" err="1">
                <a:effectLst/>
                <a:latin typeface="Times New Roman" panose="02020603050405020304" pitchFamily="18" charset="0"/>
                <a:ea typeface="Times New Roman" panose="02020603050405020304" pitchFamily="18" charset="0"/>
              </a:rPr>
              <a:t>Thời</a:t>
            </a:r>
            <a:r>
              <a:rPr lang="en-US" sz="2300" dirty="0">
                <a:effectLst/>
                <a:latin typeface="Times New Roman" panose="02020603050405020304" pitchFamily="18" charset="0"/>
                <a:ea typeface="Times New Roman" panose="02020603050405020304" pitchFamily="18" charset="0"/>
              </a:rPr>
              <a:t> </a:t>
            </a:r>
            <a:r>
              <a:rPr lang="en-US" sz="2300" dirty="0" err="1">
                <a:effectLst/>
                <a:latin typeface="Times New Roman" panose="02020603050405020304" pitchFamily="18" charset="0"/>
                <a:ea typeface="Times New Roman" panose="02020603050405020304" pitchFamily="18" charset="0"/>
              </a:rPr>
              <a:t>đại</a:t>
            </a:r>
            <a:r>
              <a:rPr lang="en-US" sz="2300" dirty="0">
                <a:effectLst/>
                <a:latin typeface="Times New Roman" panose="02020603050405020304" pitchFamily="18" charset="0"/>
                <a:ea typeface="Times New Roman" panose="02020603050405020304" pitchFamily="18" charset="0"/>
              </a:rPr>
              <a:t>, </a:t>
            </a:r>
            <a:r>
              <a:rPr lang="en-US" sz="2300" dirty="0" err="1">
                <a:effectLst/>
                <a:latin typeface="Times New Roman" panose="02020603050405020304" pitchFamily="18" charset="0"/>
                <a:ea typeface="Times New Roman" panose="02020603050405020304" pitchFamily="18" charset="0"/>
              </a:rPr>
              <a:t>số</a:t>
            </a:r>
            <a:r>
              <a:rPr lang="en-US" sz="2300" dirty="0">
                <a:effectLst/>
                <a:latin typeface="Times New Roman" panose="02020603050405020304" pitchFamily="18" charset="0"/>
                <a:ea typeface="Times New Roman" panose="02020603050405020304" pitchFamily="18" charset="0"/>
              </a:rPr>
              <a:t> 99, </a:t>
            </a:r>
            <a:r>
              <a:rPr lang="en-US" sz="2300" dirty="0" err="1">
                <a:effectLst/>
                <a:latin typeface="Times New Roman" panose="02020603050405020304" pitchFamily="18" charset="0"/>
                <a:ea typeface="Times New Roman" panose="02020603050405020304" pitchFamily="18" charset="0"/>
              </a:rPr>
              <a:t>Thứ</a:t>
            </a:r>
            <a:r>
              <a:rPr lang="en-US" sz="2300" dirty="0">
                <a:effectLst/>
                <a:latin typeface="Times New Roman" panose="02020603050405020304" pitchFamily="18" charset="0"/>
                <a:ea typeface="Times New Roman" panose="02020603050405020304" pitchFamily="18" charset="0"/>
              </a:rPr>
              <a:t> </a:t>
            </a:r>
            <a:r>
              <a:rPr lang="en-US" sz="2300" dirty="0" err="1">
                <a:effectLst/>
                <a:latin typeface="Times New Roman" panose="02020603050405020304" pitchFamily="18" charset="0"/>
                <a:ea typeface="Times New Roman" panose="02020603050405020304" pitchFamily="18" charset="0"/>
              </a:rPr>
              <a:t>hai</a:t>
            </a:r>
            <a:r>
              <a:rPr lang="en-US" sz="2300" dirty="0">
                <a:effectLst/>
                <a:latin typeface="Times New Roman" panose="02020603050405020304" pitchFamily="18" charset="0"/>
                <a:ea typeface="Times New Roman" panose="02020603050405020304" pitchFamily="18" charset="0"/>
              </a:rPr>
              <a:t>, 26/04/2021, tr.13)</a:t>
            </a:r>
          </a:p>
        </p:txBody>
      </p:sp>
    </p:spTree>
    <p:extLst>
      <p:ext uri="{BB962C8B-B14F-4D97-AF65-F5344CB8AC3E}">
        <p14:creationId xmlns:p14="http://schemas.microsoft.com/office/powerpoint/2010/main" val="2050934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D314565-D112-DFA6-2E80-A82AA56404FC}"/>
              </a:ext>
            </a:extLst>
          </p:cNvPr>
          <p:cNvSpPr txBox="1"/>
          <p:nvPr/>
        </p:nvSpPr>
        <p:spPr>
          <a:xfrm>
            <a:off x="143435" y="126662"/>
            <a:ext cx="11985811" cy="7358425"/>
          </a:xfrm>
          <a:prstGeom prst="rect">
            <a:avLst/>
          </a:prstGeom>
          <a:noFill/>
        </p:spPr>
        <p:txBody>
          <a:bodyPr wrap="square">
            <a:spAutoFit/>
          </a:bodyPr>
          <a:lstStyle/>
          <a:p>
            <a:pPr algn="just"/>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1 (0,5 </a:t>
            </a:r>
            <a:r>
              <a:rPr lang="en-US" sz="1800" b="1" dirty="0" err="1">
                <a:effectLst/>
                <a:latin typeface="Times New Roman" panose="02020603050405020304" pitchFamily="18" charset="0"/>
                <a:ea typeface="Times New Roman" panose="02020603050405020304" pitchFamily="18" charset="0"/>
              </a:rPr>
              <a:t>điểm</a:t>
            </a:r>
            <a:r>
              <a:rPr lang="en-US" sz="1800" b="1"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Xác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định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thức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biểu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đạt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chính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bản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trên</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2 (0,5 </a:t>
            </a:r>
            <a:r>
              <a:rPr lang="en-US" sz="1800" b="1" dirty="0" err="1">
                <a:effectLst/>
                <a:latin typeface="Times New Roman" panose="02020603050405020304" pitchFamily="18" charset="0"/>
                <a:ea typeface="Times New Roman" panose="02020603050405020304" pitchFamily="18" charset="0"/>
              </a:rPr>
              <a:t>điểm</a:t>
            </a:r>
            <a:r>
              <a:rPr lang="en-US" sz="1800" b="1"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Chỉ</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ra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gọi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tên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thành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phần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biệt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lập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trong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câu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sau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Chắc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hẳn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đây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câu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chuyện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xảy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ra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trong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nhiều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gia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đình</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3 (1,0 </a:t>
            </a:r>
            <a:r>
              <a:rPr lang="en-US" sz="1800" b="1" dirty="0" err="1">
                <a:effectLst/>
                <a:latin typeface="Times New Roman" panose="02020603050405020304" pitchFamily="18" charset="0"/>
                <a:ea typeface="Times New Roman" panose="02020603050405020304" pitchFamily="18" charset="0"/>
              </a:rPr>
              <a:t>điểm</a:t>
            </a:r>
            <a:r>
              <a:rPr lang="en-US" sz="1800" b="1"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Nêu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nội</a:t>
            </a:r>
            <a:r>
              <a:rPr lang="en-US" sz="1800" dirty="0">
                <a:effectLst/>
                <a:latin typeface="Times New Roman" panose="02020603050405020304" pitchFamily="18" charset="0"/>
                <a:ea typeface="Times New Roman" panose="02020603050405020304" pitchFamily="18" charset="0"/>
              </a:rPr>
              <a:t> dung </a:t>
            </a:r>
            <a:r>
              <a:rPr lang="en-US" sz="1800" dirty="0" err="1">
                <a:effectLst/>
                <a:latin typeface="Times New Roman" panose="02020603050405020304" pitchFamily="18" charset="0"/>
                <a:ea typeface="Times New Roman" panose="02020603050405020304" pitchFamily="18" charset="0"/>
              </a:rPr>
              <a:t>chính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bản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trên</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4 (1,0 </a:t>
            </a:r>
            <a:r>
              <a:rPr lang="en-US" sz="1800" b="1" dirty="0" err="1">
                <a:effectLst/>
                <a:latin typeface="Times New Roman" panose="02020603050405020304" pitchFamily="18" charset="0"/>
                <a:ea typeface="Times New Roman" panose="02020603050405020304" pitchFamily="18" charset="0"/>
              </a:rPr>
              <a:t>điểm</a:t>
            </a:r>
            <a:r>
              <a:rPr lang="en-US" sz="1800" b="1"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Em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có</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đồng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tình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với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việc</a:t>
            </a:r>
            <a:r>
              <a:rPr lang="en-US" sz="1800" dirty="0">
                <a:effectLst/>
                <a:latin typeface="Times New Roman" panose="02020603050405020304" pitchFamily="18" charset="0"/>
                <a:ea typeface="Times New Roman" panose="02020603050405020304" pitchFamily="18" charset="0"/>
              </a:rPr>
              <a:t> cha </a:t>
            </a:r>
            <a:r>
              <a:rPr lang="en-US" sz="1800" dirty="0" err="1">
                <a:effectLst/>
                <a:latin typeface="Times New Roman" panose="02020603050405020304" pitchFamily="18" charset="0"/>
                <a:ea typeface="Times New Roman" panose="02020603050405020304" pitchFamily="18" charset="0"/>
              </a:rPr>
              <a:t>mẹ</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ép</a:t>
            </a:r>
            <a:r>
              <a:rPr lang="en-US" sz="1800" dirty="0">
                <a:effectLst/>
                <a:latin typeface="Times New Roman" panose="02020603050405020304" pitchFamily="18" charset="0"/>
                <a:ea typeface="Times New Roman" panose="02020603050405020304" pitchFamily="18" charset="0"/>
              </a:rPr>
              <a:t> con </a:t>
            </a:r>
            <a:r>
              <a:rPr lang="en-US" sz="1800" dirty="0" err="1">
                <a:effectLst/>
                <a:latin typeface="Times New Roman" panose="02020603050405020304" pitchFamily="18" charset="0"/>
                <a:ea typeface="Times New Roman" panose="02020603050405020304" pitchFamily="18" charset="0"/>
              </a:rPr>
              <a:t>thích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những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điều</a:t>
            </a:r>
            <a:r>
              <a:rPr lang="en-US" sz="1800" dirty="0">
                <a:effectLst/>
                <a:latin typeface="Times New Roman" panose="02020603050405020304" pitchFamily="18" charset="0"/>
                <a:ea typeface="Times New Roman" panose="02020603050405020304" pitchFamily="18" charset="0"/>
              </a:rPr>
              <a:t> cha </a:t>
            </a:r>
            <a:r>
              <a:rPr lang="en-US" sz="1800" dirty="0" err="1">
                <a:effectLst/>
                <a:latin typeface="Times New Roman" panose="02020603050405020304" pitchFamily="18" charset="0"/>
                <a:ea typeface="Times New Roman" panose="02020603050405020304" pitchFamily="18" charset="0"/>
              </a:rPr>
              <a:t>mẹ</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muốn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không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Vì</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sao</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b="1" dirty="0">
                <a:effectLst/>
                <a:latin typeface="Times New Roman" panose="02020603050405020304" pitchFamily="18" charset="0"/>
                <a:ea typeface="Times New Roman" panose="02020603050405020304" pitchFamily="18" charset="0"/>
              </a:rPr>
              <a:t>II. PHẦN LÀM VĂN (7,0 </a:t>
            </a:r>
            <a:r>
              <a:rPr lang="en-US" sz="1800" b="1" dirty="0" err="1">
                <a:effectLst/>
                <a:latin typeface="Times New Roman" panose="02020603050405020304" pitchFamily="18" charset="0"/>
                <a:ea typeface="Times New Roman" panose="02020603050405020304" pitchFamily="18" charset="0"/>
              </a:rPr>
              <a:t>điểm</a:t>
            </a:r>
            <a:r>
              <a:rPr lang="en-US" sz="1800" b="1"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1 (2,0 </a:t>
            </a:r>
            <a:r>
              <a:rPr lang="en-US" sz="1800" b="1" dirty="0" err="1">
                <a:effectLst/>
                <a:latin typeface="Times New Roman" panose="02020603050405020304" pitchFamily="18" charset="0"/>
                <a:ea typeface="Times New Roman" panose="02020603050405020304" pitchFamily="18" charset="0"/>
              </a:rPr>
              <a:t>điểm</a:t>
            </a:r>
            <a:r>
              <a:rPr lang="en-US" sz="1800" b="1"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dirty="0" err="1">
                <a:effectLst/>
                <a:latin typeface="Times New Roman" panose="02020603050405020304" pitchFamily="18" charset="0"/>
                <a:ea typeface="Times New Roman" panose="02020603050405020304" pitchFamily="18" charset="0"/>
              </a:rPr>
              <a:t>Từ</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việc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đọc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hiểu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bản</a:t>
            </a:r>
            <a:r>
              <a:rPr lang="en-US" sz="1800" dirty="0">
                <a:effectLst/>
                <a:latin typeface="Times New Roman" panose="02020603050405020304" pitchFamily="18" charset="0"/>
                <a:ea typeface="Times New Roman" panose="02020603050405020304" pitchFamily="18" charset="0"/>
              </a:rPr>
              <a:t> ở </a:t>
            </a:r>
            <a:r>
              <a:rPr lang="en-US" sz="1800" dirty="0" err="1">
                <a:effectLst/>
                <a:latin typeface="Times New Roman" panose="02020603050405020304" pitchFamily="18" charset="0"/>
                <a:ea typeface="Times New Roman" panose="02020603050405020304" pitchFamily="18" charset="0"/>
              </a:rPr>
              <a:t>phần</a:t>
            </a:r>
            <a:r>
              <a:rPr lang="en-US" sz="1800" dirty="0">
                <a:effectLst/>
                <a:latin typeface="Times New Roman" panose="02020603050405020304" pitchFamily="18" charset="0"/>
                <a:ea typeface="Times New Roman" panose="02020603050405020304" pitchFamily="18" charset="0"/>
              </a:rPr>
              <a:t> I, </a:t>
            </a:r>
            <a:r>
              <a:rPr lang="en-US" sz="1800" dirty="0" err="1">
                <a:effectLst/>
                <a:latin typeface="Times New Roman" panose="02020603050405020304" pitchFamily="18" charset="0"/>
                <a:ea typeface="Times New Roman" panose="02020603050405020304" pitchFamily="18" charset="0"/>
              </a:rPr>
              <a:t>hãy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viết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một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đoạn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khoảng</a:t>
            </a:r>
            <a:r>
              <a:rPr lang="en-US" sz="1800" dirty="0">
                <a:effectLst/>
                <a:latin typeface="Times New Roman" panose="02020603050405020304" pitchFamily="18" charset="0"/>
                <a:ea typeface="Times New Roman" panose="02020603050405020304" pitchFamily="18" charset="0"/>
              </a:rPr>
              <a:t> 200 </a:t>
            </a:r>
            <a:r>
              <a:rPr lang="en-US" sz="1800" dirty="0" err="1">
                <a:effectLst/>
                <a:latin typeface="Times New Roman" panose="02020603050405020304" pitchFamily="18" charset="0"/>
                <a:ea typeface="Times New Roman" panose="02020603050405020304" pitchFamily="18" charset="0"/>
              </a:rPr>
              <a:t>chữ</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trình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bày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suy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nghĩ</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em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về</a:t>
            </a: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ý </a:t>
            </a:r>
            <a:r>
              <a:rPr lang="en-US" sz="1800" b="1" dirty="0" err="1">
                <a:effectLst/>
                <a:latin typeface="Times New Roman" panose="02020603050405020304" pitchFamily="18" charset="0"/>
                <a:ea typeface="Times New Roman" panose="02020603050405020304" pitchFamily="18" charset="0"/>
              </a:rPr>
              <a:t>nghĩa</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của</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ước</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mơ</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đối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với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mỗi</a:t>
            </a:r>
            <a:r>
              <a:rPr lang="en-US" sz="1800" b="1" dirty="0">
                <a:effectLst/>
                <a:latin typeface="Times New Roman" panose="02020603050405020304" pitchFamily="18" charset="0"/>
                <a:ea typeface="Times New Roman" panose="02020603050405020304" pitchFamily="18" charset="0"/>
              </a:rPr>
              <a:t> con </a:t>
            </a:r>
            <a:r>
              <a:rPr lang="en-US" sz="1800" b="1" dirty="0" err="1">
                <a:effectLst/>
                <a:latin typeface="Times New Roman" panose="02020603050405020304" pitchFamily="18" charset="0"/>
                <a:ea typeface="Times New Roman" panose="02020603050405020304" pitchFamily="18" charset="0"/>
              </a:rPr>
              <a:t>người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trong</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cuộc</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sống</a:t>
            </a:r>
            <a:r>
              <a:rPr lang="en-US" sz="1800" b="1"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2 (5,0 </a:t>
            </a:r>
            <a:r>
              <a:rPr lang="en-US" sz="1800" b="1" dirty="0" err="1">
                <a:effectLst/>
                <a:latin typeface="Times New Roman" panose="02020603050405020304" pitchFamily="18" charset="0"/>
                <a:ea typeface="Times New Roman" panose="02020603050405020304" pitchFamily="18" charset="0"/>
              </a:rPr>
              <a:t>điểm</a:t>
            </a:r>
            <a:r>
              <a:rPr lang="en-US" sz="1800" b="1"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dirty="0" err="1">
                <a:effectLst/>
                <a:latin typeface="Times New Roman" panose="02020603050405020304" pitchFamily="18" charset="0"/>
                <a:ea typeface="Times New Roman" panose="02020603050405020304" pitchFamily="18" charset="0"/>
              </a:rPr>
              <a:t>Cảm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nhận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em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về</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đoạn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thơ</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sau</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L="1828800"/>
            <a:r>
              <a:rPr lang="en-US" sz="1800" i="1" dirty="0" err="1">
                <a:effectLst/>
                <a:latin typeface="Times New Roman" panose="02020603050405020304" pitchFamily="18" charset="0"/>
                <a:ea typeface="Times New Roman" panose="02020603050405020304" pitchFamily="18" charset="0"/>
              </a:rPr>
              <a:t>Thuyền</a:t>
            </a:r>
            <a:r>
              <a:rPr lang="en-US" sz="1800" i="1" dirty="0">
                <a:effectLst/>
                <a:latin typeface="Times New Roman" panose="02020603050405020304" pitchFamily="18" charset="0"/>
                <a:ea typeface="Times New Roman" panose="02020603050405020304" pitchFamily="18" charset="0"/>
              </a:rPr>
              <a:t> ta </a:t>
            </a:r>
            <a:r>
              <a:rPr lang="en-US" sz="1800" i="1" dirty="0" err="1">
                <a:effectLst/>
                <a:latin typeface="Times New Roman" panose="02020603050405020304" pitchFamily="18" charset="0"/>
                <a:ea typeface="Times New Roman" panose="02020603050405020304" pitchFamily="18" charset="0"/>
              </a:rPr>
              <a:t>lái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gió</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buồm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trăng</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err="1">
                <a:effectLst/>
                <a:latin typeface="Times New Roman" panose="02020603050405020304" pitchFamily="18" charset="0"/>
                <a:ea typeface="Times New Roman" panose="02020603050405020304" pitchFamily="18" charset="0"/>
              </a:rPr>
              <a:t>Lướt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giữa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mây</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cao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biển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bằng</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a:effectLst/>
                <a:latin typeface="Times New Roman" panose="02020603050405020304" pitchFamily="18" charset="0"/>
                <a:ea typeface="Times New Roman" panose="02020603050405020304" pitchFamily="18" charset="0"/>
              </a:rPr>
              <a:t>Ra </a:t>
            </a:r>
            <a:r>
              <a:rPr lang="en-US" sz="1800" i="1" dirty="0" err="1">
                <a:effectLst/>
                <a:latin typeface="Times New Roman" panose="02020603050405020304" pitchFamily="18" charset="0"/>
                <a:ea typeface="Times New Roman" panose="02020603050405020304" pitchFamily="18" charset="0"/>
              </a:rPr>
              <a:t>đậu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dặm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xa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dò</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bụng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biển</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err="1">
                <a:effectLst/>
                <a:latin typeface="Times New Roman" panose="02020603050405020304" pitchFamily="18" charset="0"/>
                <a:ea typeface="Times New Roman" panose="02020603050405020304" pitchFamily="18" charset="0"/>
              </a:rPr>
              <a:t>Dàn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đan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thế</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trận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lưới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vây</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giăng</a:t>
            </a:r>
            <a:r>
              <a:rPr lang="en-US" sz="1800" i="1"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pPr marL="1828800"/>
            <a:r>
              <a:rPr lang="en-US" sz="1800" i="1" dirty="0" err="1">
                <a:effectLst/>
                <a:latin typeface="Times New Roman" panose="02020603050405020304" pitchFamily="18" charset="0"/>
                <a:ea typeface="Times New Roman" panose="02020603050405020304" pitchFamily="18" charset="0"/>
              </a:rPr>
              <a:t>Cá</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nhụ</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cá</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chim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cùng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cá</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đé</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err="1">
                <a:effectLst/>
                <a:latin typeface="Times New Roman" panose="02020603050405020304" pitchFamily="18" charset="0"/>
                <a:ea typeface="Times New Roman" panose="02020603050405020304" pitchFamily="18" charset="0"/>
              </a:rPr>
              <a:t>Cá</a:t>
            </a:r>
            <a:r>
              <a:rPr lang="en-US" sz="1800" i="1" dirty="0">
                <a:effectLst/>
                <a:latin typeface="Times New Roman" panose="02020603050405020304" pitchFamily="18" charset="0"/>
                <a:ea typeface="Times New Roman" panose="02020603050405020304" pitchFamily="18" charset="0"/>
              </a:rPr>
              <a:t> song </a:t>
            </a:r>
            <a:r>
              <a:rPr lang="en-US" sz="1800" i="1" dirty="0" err="1">
                <a:effectLst/>
                <a:latin typeface="Times New Roman" panose="02020603050405020304" pitchFamily="18" charset="0"/>
                <a:ea typeface="Times New Roman" panose="02020603050405020304" pitchFamily="18" charset="0"/>
              </a:rPr>
              <a:t>lấp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lánh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đuốc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đen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hồng</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err="1">
                <a:effectLst/>
                <a:latin typeface="Times New Roman" panose="02020603050405020304" pitchFamily="18" charset="0"/>
                <a:ea typeface="Times New Roman" panose="02020603050405020304" pitchFamily="18" charset="0"/>
              </a:rPr>
              <a:t>Cái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đuôi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em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quẫy</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trăng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vàng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chóe</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err="1">
                <a:effectLst/>
                <a:latin typeface="Times New Roman" panose="02020603050405020304" pitchFamily="18" charset="0"/>
                <a:ea typeface="Times New Roman" panose="02020603050405020304" pitchFamily="18" charset="0"/>
              </a:rPr>
              <a:t>Đêm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thở</a:t>
            </a:r>
            <a:r>
              <a:rPr lang="en-US" sz="1800" i="1" dirty="0">
                <a:effectLst/>
                <a:latin typeface="Times New Roman" panose="02020603050405020304" pitchFamily="18" charset="0"/>
                <a:ea typeface="Times New Roman" panose="02020603050405020304" pitchFamily="18" charset="0"/>
              </a:rPr>
              <a:t> : </a:t>
            </a:r>
            <a:r>
              <a:rPr lang="en-US" sz="1800" i="1" dirty="0" err="1">
                <a:effectLst/>
                <a:latin typeface="Times New Roman" panose="02020603050405020304" pitchFamily="18" charset="0"/>
                <a:ea typeface="Times New Roman" panose="02020603050405020304" pitchFamily="18" charset="0"/>
              </a:rPr>
              <a:t>sao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lùa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nước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Hạ</a:t>
            </a:r>
            <a:r>
              <a:rPr lang="en-US" sz="1800" i="1" dirty="0">
                <a:effectLst/>
                <a:latin typeface="Times New Roman" panose="02020603050405020304" pitchFamily="18" charset="0"/>
                <a:ea typeface="Times New Roman" panose="02020603050405020304" pitchFamily="18" charset="0"/>
              </a:rPr>
              <a:t> Long.</a:t>
            </a:r>
            <a:endParaRPr lang="en-US" sz="1600" dirty="0">
              <a:effectLst/>
              <a:latin typeface="Times New Roman" panose="02020603050405020304" pitchFamily="18" charset="0"/>
              <a:ea typeface="Times New Roman" panose="02020603050405020304" pitchFamily="18" charset="0"/>
            </a:endParaRPr>
          </a:p>
          <a:p>
            <a:pPr marL="1828800">
              <a:spcAft>
                <a:spcPts val="500"/>
              </a:spcAft>
            </a:pPr>
            <a:br>
              <a:rPr lang="en-US" sz="1800" dirty="0">
                <a:effectLst/>
                <a:latin typeface="Times New Roman" panose="02020603050405020304" pitchFamily="18" charset="0"/>
                <a:ea typeface="Times New Roman" panose="02020603050405020304" pitchFamily="18" charset="0"/>
              </a:rPr>
            </a:br>
            <a:r>
              <a:rPr lang="en-US" sz="1800" i="1" dirty="0">
                <a:effectLst/>
                <a:latin typeface="Times New Roman" panose="02020603050405020304" pitchFamily="18" charset="0"/>
                <a:ea typeface="Times New Roman" panose="02020603050405020304" pitchFamily="18" charset="0"/>
              </a:rPr>
              <a:t>Ta </a:t>
            </a:r>
            <a:r>
              <a:rPr lang="en-US" sz="1800" i="1" dirty="0" err="1">
                <a:effectLst/>
                <a:latin typeface="Times New Roman" panose="02020603050405020304" pitchFamily="18" charset="0"/>
                <a:ea typeface="Times New Roman" panose="02020603050405020304" pitchFamily="18" charset="0"/>
              </a:rPr>
              <a:t>hát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bài</a:t>
            </a:r>
            <a:r>
              <a:rPr lang="en-US" sz="1800" i="1" dirty="0">
                <a:effectLst/>
                <a:latin typeface="Times New Roman" panose="02020603050405020304" pitchFamily="18" charset="0"/>
                <a:ea typeface="Times New Roman" panose="02020603050405020304" pitchFamily="18" charset="0"/>
              </a:rPr>
              <a:t> ca </a:t>
            </a:r>
            <a:r>
              <a:rPr lang="en-US" sz="1800" i="1" dirty="0" err="1">
                <a:effectLst/>
                <a:latin typeface="Times New Roman" panose="02020603050405020304" pitchFamily="18" charset="0"/>
                <a:ea typeface="Times New Roman" panose="02020603050405020304" pitchFamily="18" charset="0"/>
              </a:rPr>
              <a:t>gọi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cá</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vào</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err="1">
                <a:effectLst/>
                <a:latin typeface="Times New Roman" panose="02020603050405020304" pitchFamily="18" charset="0"/>
                <a:ea typeface="Times New Roman" panose="02020603050405020304" pitchFamily="18" charset="0"/>
              </a:rPr>
              <a:t>Gõ</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thuyền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đã</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có</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nhịp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trăng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cao</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err="1">
                <a:effectLst/>
                <a:latin typeface="Times New Roman" panose="02020603050405020304" pitchFamily="18" charset="0"/>
                <a:ea typeface="Times New Roman" panose="02020603050405020304" pitchFamily="18" charset="0"/>
              </a:rPr>
              <a:t>Biển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cho</a:t>
            </a:r>
            <a:r>
              <a:rPr lang="en-US" sz="1800" i="1" dirty="0">
                <a:effectLst/>
                <a:latin typeface="Times New Roman" panose="02020603050405020304" pitchFamily="18" charset="0"/>
                <a:ea typeface="Times New Roman" panose="02020603050405020304" pitchFamily="18" charset="0"/>
              </a:rPr>
              <a:t> ta </a:t>
            </a:r>
            <a:r>
              <a:rPr lang="en-US" sz="1800" i="1" dirty="0" err="1">
                <a:effectLst/>
                <a:latin typeface="Times New Roman" panose="02020603050405020304" pitchFamily="18" charset="0"/>
                <a:ea typeface="Times New Roman" panose="02020603050405020304" pitchFamily="18" charset="0"/>
              </a:rPr>
              <a:t>cả</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nhục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lòng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mẹ</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err="1">
                <a:effectLst/>
                <a:latin typeface="Times New Roman" panose="02020603050405020304" pitchFamily="18" charset="0"/>
                <a:ea typeface="Times New Roman" panose="02020603050405020304" pitchFamily="18" charset="0"/>
              </a:rPr>
              <a:t>Nuôi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lớn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đời</a:t>
            </a:r>
            <a:r>
              <a:rPr lang="en-US" sz="1800" i="1" dirty="0">
                <a:effectLst/>
                <a:latin typeface="Times New Roman" panose="02020603050405020304" pitchFamily="18" charset="0"/>
                <a:ea typeface="Times New Roman" panose="02020603050405020304" pitchFamily="18" charset="0"/>
              </a:rPr>
              <a:t> ta </a:t>
            </a:r>
            <a:r>
              <a:rPr lang="en-US" sz="1800" i="1" dirty="0" err="1">
                <a:effectLst/>
                <a:latin typeface="Times New Roman" panose="02020603050405020304" pitchFamily="18" charset="0"/>
                <a:ea typeface="Times New Roman" panose="02020603050405020304" pitchFamily="18" charset="0"/>
              </a:rPr>
              <a:t>tự</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buổi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nào</a:t>
            </a:r>
            <a:r>
              <a:rPr lang="en-US" sz="1800" i="1"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a:t>
            </a:r>
            <a:r>
              <a:rPr lang="en-US" sz="1800" dirty="0" err="1">
                <a:effectLst/>
                <a:latin typeface="Times New Roman" panose="02020603050405020304" pitchFamily="18" charset="0"/>
                <a:ea typeface="Times New Roman" panose="02020603050405020304" pitchFamily="18" charset="0"/>
              </a:rPr>
              <a:t>Trích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Đoàn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thuyền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đánh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cá</a:t>
            </a:r>
            <a:r>
              <a:rPr lang="en-US" sz="1800" i="1" dirty="0">
                <a:effectLst/>
                <a:latin typeface="Times New Roman" panose="02020603050405020304" pitchFamily="18" charset="0"/>
                <a:ea typeface="Times New Roman" panose="02020603050405020304" pitchFamily="18" charset="0"/>
              </a:rPr>
              <a:t> - </a:t>
            </a:r>
            <a:r>
              <a:rPr lang="en-US" sz="1800" dirty="0" err="1">
                <a:effectLst/>
                <a:latin typeface="Times New Roman" panose="02020603050405020304" pitchFamily="18" charset="0"/>
                <a:ea typeface="Times New Roman" panose="02020603050405020304" pitchFamily="18" charset="0"/>
              </a:rPr>
              <a:t>Huy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Cận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Ngữ</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văn</a:t>
            </a:r>
            <a:r>
              <a:rPr lang="en-US" sz="1800" dirty="0">
                <a:effectLst/>
                <a:latin typeface="Times New Roman" panose="02020603050405020304" pitchFamily="18" charset="0"/>
                <a:ea typeface="Times New Roman" panose="02020603050405020304" pitchFamily="18" charset="0"/>
              </a:rPr>
              <a:t> 9, </a:t>
            </a:r>
            <a:r>
              <a:rPr lang="en-US" sz="1800" dirty="0" err="1">
                <a:effectLst/>
                <a:latin typeface="Times New Roman" panose="02020603050405020304" pitchFamily="18" charset="0"/>
                <a:ea typeface="Times New Roman" panose="02020603050405020304" pitchFamily="18" charset="0"/>
              </a:rPr>
              <a:t>Tập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một</a:t>
            </a:r>
            <a:r>
              <a:rPr lang="en-US" sz="1800" dirty="0">
                <a:effectLst/>
                <a:latin typeface="Times New Roman" panose="02020603050405020304" pitchFamily="18" charset="0"/>
                <a:ea typeface="Times New Roman" panose="02020603050405020304" pitchFamily="18" charset="0"/>
              </a:rPr>
              <a:t>, NXB Giáo </a:t>
            </a:r>
            <a:r>
              <a:rPr lang="en-US" sz="1800" dirty="0" err="1">
                <a:effectLst/>
                <a:latin typeface="Times New Roman" panose="02020603050405020304" pitchFamily="18" charset="0"/>
                <a:ea typeface="Times New Roman" panose="02020603050405020304" pitchFamily="18" charset="0"/>
              </a:rPr>
              <a:t>dục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Việt</a:t>
            </a:r>
            <a:r>
              <a:rPr lang="en-US" sz="1800" dirty="0">
                <a:effectLst/>
                <a:latin typeface="Times New Roman" panose="02020603050405020304" pitchFamily="18" charset="0"/>
                <a:ea typeface="Times New Roman" panose="02020603050405020304" pitchFamily="18" charset="0"/>
              </a:rPr>
              <a:t> Nam, 2019, tr. 140)</a:t>
            </a: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97733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1298754-E979-B8FF-1C1D-8B2ED7AFC30D}"/>
              </a:ext>
            </a:extLst>
          </p:cNvPr>
          <p:cNvSpPr txBox="1"/>
          <p:nvPr/>
        </p:nvSpPr>
        <p:spPr>
          <a:xfrm>
            <a:off x="40341" y="224117"/>
            <a:ext cx="12111318" cy="6740307"/>
          </a:xfrm>
          <a:prstGeom prst="rect">
            <a:avLst/>
          </a:prstGeom>
          <a:noFill/>
        </p:spPr>
        <p:txBody>
          <a:bodyPr wrap="square">
            <a:spAutoFit/>
          </a:bodyPr>
          <a:lstStyle/>
          <a:p>
            <a:r>
              <a:rPr lang="en-US" sz="1800" b="1" dirty="0">
                <a:solidFill>
                  <a:srgbClr val="000000"/>
                </a:solidFill>
                <a:effectLst/>
                <a:latin typeface="Times New Roman" panose="02020603050405020304" pitchFamily="18" charset="0"/>
                <a:ea typeface="Times New Roman" panose="02020603050405020304" pitchFamily="18" charset="0"/>
              </a:rPr>
              <a:t> I. ĐỌC - HIỂU </a:t>
            </a:r>
            <a:r>
              <a:rPr lang="en-US" sz="1800" dirty="0">
                <a:solidFill>
                  <a:srgbClr val="000000"/>
                </a:solidFill>
                <a:effectLst/>
                <a:latin typeface="Times New Roman" panose="02020603050405020304" pitchFamily="18" charset="0"/>
                <a:ea typeface="Times New Roman" panose="02020603050405020304" pitchFamily="18" charset="0"/>
              </a:rPr>
              <a:t>(3,0 </a:t>
            </a:r>
            <a:r>
              <a:rPr lang="en-US" sz="1800" dirty="0" err="1">
                <a:solidFill>
                  <a:srgbClr val="000000"/>
                </a:solidFill>
                <a:effectLst/>
                <a:latin typeface="Times New Roman" panose="02020603050405020304" pitchFamily="18" charset="0"/>
                <a:ea typeface="Times New Roman" panose="02020603050405020304" pitchFamily="18" charset="0"/>
              </a:rPr>
              <a:t>điểm</a:t>
            </a:r>
            <a:r>
              <a:rPr lang="en-US" sz="1800" dirty="0">
                <a:solidFill>
                  <a:srgbClr val="000000"/>
                </a:solidFill>
                <a:effectLst/>
                <a:latin typeface="Times New Roman" panose="02020603050405020304" pitchFamily="18" charset="0"/>
                <a:ea typeface="Times New Roman" panose="02020603050405020304" pitchFamily="18" charset="0"/>
              </a:rPr>
              <a:t>)</a:t>
            </a:r>
            <a:r>
              <a:rPr lang="en-US" dirty="0">
                <a:solidFill>
                  <a:srgbClr val="000000"/>
                </a:solidFill>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Đọc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trả</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lời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hỏi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bên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(I) </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Mỗi</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ng</a:t>
            </a:r>
            <a:r>
              <a:rPr lang="vi-VN"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ười đều có một ước mơ riêng cho m</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ình</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ước mơ nhỏ nhoi như của cô bé bán diêm trong truyện cổ An-đéc-xen: một mái nhà trong đêm đông giá buốt. Cũng có những ước mơ lớn lao làm thay đổi cả thế giới như của tỷ phú Bill Gates. Mơ ước khiến chúng ta trở nên năng động một cách sáng tạo./ Nhưng chỉ mơ thôi thì chưa đủ. Ước mơ chỉ trở thành hiện thực khi đi kèm với hành động và nỗ lực thực hiện ước mơ... Tất cả chúng ta đều phải hành động nhằm biến ước mơ của mình thành hiện thực.</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(II) [...] Ngày bạn thôi mơ mộng là ngày cuộc đời bạn mất hết ý nghĩa. Những người biết ước mơ là những người đang sống cuộc sống của các thiên thần. Ngay cả khi giấc mơ của bạn không bao giờ trọn vẹn, bạn cũng sẽ không phải hối tiếc vì nó. Như Đôn Ki-hô-tê đã nói: “Việc mơ những giấc mơ diệu kỳ là điều tốt nhất một người có thể làm”.</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(III) Tôi vẫn tin vào những câu chuyện cổ tích - nơi mà lòng kiên nhẫn, ý chí bền bỉ sẽ được đền đáp. Hãy tự tin tiến bước trên con đường mơ ước của bạn.</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(Trích Quà tặng cuộc sống , NXB TP.HCM, 2016, tr. 56-57)</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Câu 1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(0,5 điểm): Trong đoạn trích trên, tác giả sử dụng </a:t>
            </a:r>
            <a:r>
              <a:rPr lang="vi-VN"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phương thức biểu đạt chính</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nào?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Câu 2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(0,5 điểm): Tác giả đã </a:t>
            </a:r>
            <a:r>
              <a:rPr lang="vi-VN"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chứng minh những ước mơ riêng của mỗi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người </a:t>
            </a:r>
            <a:r>
              <a:rPr lang="vi-VN"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bằng dẫn chứng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nào trong đoạn (I)? ( tìm đáp </a:t>
            </a:r>
            <a:r>
              <a:rPr lang="en-US" dirty="0">
                <a:latin typeface="Times New Roman" panose="02020603050405020304" pitchFamily="18" charset="0"/>
                <a:ea typeface="Calibri" panose="020F0502020204030204" pitchFamily="34" charset="0"/>
                <a:cs typeface="Times New Roman" panose="02020603050405020304" pitchFamily="18" charset="0"/>
              </a:rPr>
              <a:t>á</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n có trong đoạn trích)</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Câu 3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(1,0 điểm): </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Gọi tên và nêu dấu hiệu của phép liên kết trong các câu văn sau:</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Có những ước mơ nhỏ nhoi như của cô bé bán diêm trong truyện cổ An-đéc-xen: một mái nhà trong đêm đông giá buốt. </a:t>
            </a:r>
            <a:r>
              <a:rPr lang="vi-VN"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Cũng</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có những ước mơ lớn lao làm thay đổi cả thế giới như của tỷ phú Bill Gates.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vi-VN" sz="1800" b="1" dirty="0">
                <a:solidFill>
                  <a:srgbClr val="000000"/>
                </a:solidFill>
                <a:effectLst/>
                <a:latin typeface="Times New Roman" panose="02020603050405020304" pitchFamily="18" charset="0"/>
                <a:ea typeface="Times New Roman" panose="02020603050405020304" pitchFamily="18" charset="0"/>
              </a:rPr>
              <a:t>Câu 4 </a:t>
            </a:r>
            <a:r>
              <a:rPr lang="vi-VN" sz="1800" dirty="0">
                <a:solidFill>
                  <a:srgbClr val="000000"/>
                </a:solidFill>
                <a:effectLst/>
                <a:latin typeface="Times New Roman" panose="02020603050405020304" pitchFamily="18" charset="0"/>
                <a:ea typeface="Times New Roman" panose="02020603050405020304" pitchFamily="18" charset="0"/>
              </a:rPr>
              <a:t>(1,0 điểm):  Em </a:t>
            </a:r>
            <a:r>
              <a:rPr lang="vi-VN" sz="1800" dirty="0">
                <a:solidFill>
                  <a:srgbClr val="FF0000"/>
                </a:solidFill>
                <a:effectLst/>
                <a:latin typeface="Times New Roman" panose="02020603050405020304" pitchFamily="18" charset="0"/>
                <a:ea typeface="Times New Roman" panose="02020603050405020304" pitchFamily="18" charset="0"/>
              </a:rPr>
              <a:t>có đồng tình với ý kiến </a:t>
            </a:r>
            <a:r>
              <a:rPr lang="vi-VN" sz="1800" dirty="0">
                <a:solidFill>
                  <a:srgbClr val="000000"/>
                </a:solidFill>
                <a:effectLst/>
                <a:latin typeface="Times New Roman" panose="02020603050405020304" pitchFamily="18" charset="0"/>
                <a:ea typeface="Times New Roman" panose="02020603050405020304" pitchFamily="18" charset="0"/>
              </a:rPr>
              <a:t>“</a:t>
            </a:r>
            <a:r>
              <a:rPr lang="vi-VN" sz="1800" i="1" dirty="0">
                <a:solidFill>
                  <a:srgbClr val="000000"/>
                </a:solidFill>
                <a:effectLst/>
                <a:latin typeface="Times New Roman" panose="02020603050405020304" pitchFamily="18" charset="0"/>
                <a:ea typeface="Times New Roman" panose="02020603050405020304" pitchFamily="18" charset="0"/>
              </a:rPr>
              <a:t>Tất cả chúng ta đều phải </a:t>
            </a:r>
            <a:r>
              <a:rPr lang="vi-VN" sz="1800" i="1" dirty="0">
                <a:solidFill>
                  <a:srgbClr val="FF0000"/>
                </a:solidFill>
                <a:effectLst/>
                <a:latin typeface="Times New Roman" panose="02020603050405020304" pitchFamily="18" charset="0"/>
                <a:ea typeface="Times New Roman" panose="02020603050405020304" pitchFamily="18" charset="0"/>
              </a:rPr>
              <a:t>hành động </a:t>
            </a:r>
            <a:r>
              <a:rPr lang="vi-VN" sz="1800" i="1" dirty="0">
                <a:solidFill>
                  <a:srgbClr val="000000"/>
                </a:solidFill>
                <a:effectLst/>
                <a:latin typeface="Times New Roman" panose="02020603050405020304" pitchFamily="18" charset="0"/>
                <a:ea typeface="Times New Roman" panose="02020603050405020304" pitchFamily="18" charset="0"/>
              </a:rPr>
              <a:t>nhằm biến </a:t>
            </a:r>
            <a:r>
              <a:rPr lang="vi-VN" sz="1800" i="1" dirty="0">
                <a:solidFill>
                  <a:srgbClr val="FF0000"/>
                </a:solidFill>
                <a:effectLst/>
                <a:latin typeface="Times New Roman" panose="02020603050405020304" pitchFamily="18" charset="0"/>
                <a:ea typeface="Times New Roman" panose="02020603050405020304" pitchFamily="18" charset="0"/>
              </a:rPr>
              <a:t>ước mơ </a:t>
            </a:r>
            <a:r>
              <a:rPr lang="vi-VN" sz="1800" i="1" dirty="0">
                <a:solidFill>
                  <a:srgbClr val="000000"/>
                </a:solidFill>
                <a:effectLst/>
                <a:latin typeface="Times New Roman" panose="02020603050405020304" pitchFamily="18" charset="0"/>
                <a:ea typeface="Times New Roman" panose="02020603050405020304" pitchFamily="18" charset="0"/>
              </a:rPr>
              <a:t>của mình thành </a:t>
            </a:r>
            <a:r>
              <a:rPr lang="vi-VN" sz="1800" i="1" dirty="0">
                <a:solidFill>
                  <a:srgbClr val="FF0000"/>
                </a:solidFill>
                <a:effectLst/>
                <a:latin typeface="Times New Roman" panose="02020603050405020304" pitchFamily="18" charset="0"/>
                <a:ea typeface="Times New Roman" panose="02020603050405020304" pitchFamily="18" charset="0"/>
              </a:rPr>
              <a:t>hiện thực</a:t>
            </a:r>
            <a:r>
              <a:rPr lang="vi-VN" sz="1800" dirty="0">
                <a:solidFill>
                  <a:srgbClr val="FF0000"/>
                </a:solidFill>
                <a:effectLst/>
                <a:latin typeface="Times New Roman" panose="02020603050405020304" pitchFamily="18" charset="0"/>
                <a:ea typeface="Times New Roman" panose="02020603050405020304" pitchFamily="18" charset="0"/>
              </a:rPr>
              <a:t>” </a:t>
            </a:r>
            <a:r>
              <a:rPr lang="vi-VN" sz="1800" dirty="0">
                <a:solidFill>
                  <a:srgbClr val="000000"/>
                </a:solidFill>
                <a:effectLst/>
                <a:latin typeface="Times New Roman" panose="02020603050405020304" pitchFamily="18" charset="0"/>
                <a:ea typeface="Times New Roman" panose="02020603050405020304" pitchFamily="18" charset="0"/>
              </a:rPr>
              <a:t>không? Vì sao?</a:t>
            </a:r>
            <a:endParaRPr lang="en-US" sz="1800" dirty="0">
              <a:effectLst/>
              <a:latin typeface="Times New Roman" panose="02020603050405020304" pitchFamily="18" charset="0"/>
              <a:ea typeface="Times New Roman" panose="02020603050405020304" pitchFamily="18" charset="0"/>
            </a:endParaRPr>
          </a:p>
          <a:p>
            <a:pPr algn="just"/>
            <a:r>
              <a:rPr lang="vi-VN" sz="1800" b="1" dirty="0">
                <a:solidFill>
                  <a:srgbClr val="000000"/>
                </a:solidFill>
                <a:effectLst/>
                <a:latin typeface="Times New Roman" panose="02020603050405020304" pitchFamily="18" charset="0"/>
                <a:ea typeface="Times New Roman" panose="02020603050405020304" pitchFamily="18" charset="0"/>
              </a:rPr>
              <a:t>II. LÀM VĂN </a:t>
            </a:r>
            <a:r>
              <a:rPr lang="vi-VN" sz="1800" dirty="0">
                <a:solidFill>
                  <a:srgbClr val="000000"/>
                </a:solidFill>
                <a:effectLst/>
                <a:latin typeface="Times New Roman" panose="02020603050405020304" pitchFamily="18" charset="0"/>
                <a:ea typeface="Times New Roman" panose="02020603050405020304" pitchFamily="18" charset="0"/>
              </a:rPr>
              <a:t>(7,0 điểm)</a:t>
            </a:r>
            <a:endParaRPr lang="en-US" sz="1800" dirty="0">
              <a:effectLst/>
              <a:latin typeface="Times New Roman" panose="02020603050405020304" pitchFamily="18" charset="0"/>
              <a:ea typeface="Times New Roman" panose="02020603050405020304" pitchFamily="18" charset="0"/>
            </a:endParaRPr>
          </a:p>
          <a:p>
            <a:pPr algn="just"/>
            <a:r>
              <a:rPr lang="vi-VN" sz="1800" b="1" dirty="0">
                <a:solidFill>
                  <a:srgbClr val="000000"/>
                </a:solidFill>
                <a:effectLst/>
                <a:latin typeface="Times New Roman" panose="02020603050405020304" pitchFamily="18" charset="0"/>
                <a:ea typeface="Times New Roman" panose="02020603050405020304" pitchFamily="18" charset="0"/>
              </a:rPr>
              <a:t>Câu 1 </a:t>
            </a:r>
            <a:r>
              <a:rPr lang="vi-VN" sz="1800" dirty="0">
                <a:solidFill>
                  <a:srgbClr val="000000"/>
                </a:solidFill>
                <a:effectLst/>
                <a:latin typeface="Times New Roman" panose="02020603050405020304" pitchFamily="18" charset="0"/>
                <a:ea typeface="Times New Roman" panose="02020603050405020304" pitchFamily="18" charset="0"/>
              </a:rPr>
              <a:t>(2,0 điểm):</a:t>
            </a:r>
            <a:endParaRPr lang="en-US" sz="1800" dirty="0">
              <a:effectLst/>
              <a:latin typeface="Times New Roman" panose="02020603050405020304" pitchFamily="18" charset="0"/>
              <a:ea typeface="Times New Roman" panose="02020603050405020304" pitchFamily="18" charset="0"/>
            </a:endParaRPr>
          </a:p>
          <a:p>
            <a:pPr algn="just"/>
            <a:r>
              <a:rPr lang="vi-VN" sz="1800" dirty="0">
                <a:solidFill>
                  <a:srgbClr val="000000"/>
                </a:solidFill>
                <a:effectLst/>
                <a:latin typeface="Times New Roman" panose="02020603050405020304" pitchFamily="18" charset="0"/>
                <a:ea typeface="Times New Roman" panose="02020603050405020304" pitchFamily="18" charset="0"/>
              </a:rPr>
              <a:t>Từ nội dung văn bản phần Đọc hiểu, em hãy viết một đoạn văn (kh</a:t>
            </a:r>
            <a:r>
              <a:rPr lang="vi-VN" sz="1800" dirty="0">
                <a:solidFill>
                  <a:srgbClr val="FF0000"/>
                </a:solidFill>
                <a:effectLst/>
                <a:latin typeface="Times New Roman" panose="02020603050405020304" pitchFamily="18" charset="0"/>
                <a:ea typeface="Times New Roman" panose="02020603050405020304" pitchFamily="18" charset="0"/>
              </a:rPr>
              <a:t>oảng 15 đến 20 dòng</a:t>
            </a:r>
            <a:r>
              <a:rPr lang="vi-VN" sz="1800" dirty="0">
                <a:solidFill>
                  <a:srgbClr val="000000"/>
                </a:solidFill>
                <a:effectLst/>
                <a:latin typeface="Times New Roman" panose="02020603050405020304" pitchFamily="18" charset="0"/>
                <a:ea typeface="Times New Roman" panose="02020603050405020304" pitchFamily="18" charset="0"/>
              </a:rPr>
              <a:t>) trình bày suy nghĩ về </a:t>
            </a:r>
            <a:r>
              <a:rPr lang="vi-VN" sz="1800" dirty="0">
                <a:solidFill>
                  <a:srgbClr val="FF0000"/>
                </a:solidFill>
                <a:effectLst/>
                <a:latin typeface="Times New Roman" panose="02020603050405020304" pitchFamily="18" charset="0"/>
                <a:ea typeface="Times New Roman" panose="02020603050405020304" pitchFamily="18" charset="0"/>
              </a:rPr>
              <a:t>vai trò của ước mơ trong cuộc sống.</a:t>
            </a:r>
            <a:endParaRPr lang="en-US" sz="1800" dirty="0">
              <a:effectLst/>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696D1BBF-F780-CC8F-BE7D-B97C654AFBD9}"/>
              </a:ext>
            </a:extLst>
          </p:cNvPr>
          <p:cNvSpPr txBox="1"/>
          <p:nvPr/>
        </p:nvSpPr>
        <p:spPr>
          <a:xfrm>
            <a:off x="5495364" y="-71718"/>
            <a:ext cx="2581835" cy="461665"/>
          </a:xfrm>
          <a:prstGeom prst="rect">
            <a:avLst/>
          </a:prstGeom>
          <a:noFill/>
        </p:spPr>
        <p:txBody>
          <a:bodyPr wrap="square" rtlCol="0">
            <a:spAutoFit/>
          </a:bodyPr>
          <a:lstStyle/>
          <a:p>
            <a:r>
              <a:rPr lang="en-US" sz="2400" b="1" dirty="0">
                <a:solidFill>
                  <a:srgbClr val="0070C0"/>
                </a:solidFill>
                <a:latin typeface="Times New Roman" panose="02020603050405020304" pitchFamily="18" charset="0"/>
                <a:cs typeface="Times New Roman" panose="02020603050405020304" pitchFamily="18" charset="0"/>
              </a:rPr>
              <a:t>ĐỀ SỐ 2</a:t>
            </a:r>
          </a:p>
        </p:txBody>
      </p:sp>
    </p:spTree>
    <p:extLst>
      <p:ext uri="{BB962C8B-B14F-4D97-AF65-F5344CB8AC3E}">
        <p14:creationId xmlns:p14="http://schemas.microsoft.com/office/powerpoint/2010/main" val="6582954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2DA98C-EB45-E987-1C26-A4E64E2D4C9A}"/>
              </a:ext>
            </a:extLst>
          </p:cNvPr>
          <p:cNvSpPr txBox="1"/>
          <p:nvPr/>
        </p:nvSpPr>
        <p:spPr>
          <a:xfrm>
            <a:off x="0" y="0"/>
            <a:ext cx="11797553" cy="7447616"/>
          </a:xfrm>
          <a:prstGeom prst="rect">
            <a:avLst/>
          </a:prstGeom>
          <a:noFill/>
        </p:spPr>
        <p:txBody>
          <a:bodyPr wrap="square">
            <a:spAutoFit/>
          </a:bodyPr>
          <a:lstStyle/>
          <a:p>
            <a:pPr>
              <a:lnSpc>
                <a:spcPct val="120000"/>
              </a:lnSpc>
              <a:spcAft>
                <a:spcPts val="800"/>
              </a:spcAft>
            </a:pPr>
            <a:r>
              <a:rPr lang="en-US" sz="27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1:</a:t>
            </a:r>
            <a:r>
              <a:rPr lang="en-US" sz="2700" b="1" dirty="0">
                <a:latin typeface="Calibri" panose="020F0502020204030204" pitchFamily="34" charset="0"/>
                <a:ea typeface="Calibri" panose="020F0502020204030204" pitchFamily="34"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2015,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Lê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Thị</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Hòa</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3-2016,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Hòa</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mổ</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nữ</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tuổi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quê</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tục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hiến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mổ</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lần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máy</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Đức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gái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2016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mời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hiến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chở</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máy</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vội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vã</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ngay</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đêm</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hiến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phẩy</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bình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bình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bây</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chẳng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khỏe</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3326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2DA98C-EB45-E987-1C26-A4E64E2D4C9A}"/>
              </a:ext>
            </a:extLst>
          </p:cNvPr>
          <p:cNvSpPr txBox="1"/>
          <p:nvPr/>
        </p:nvSpPr>
        <p:spPr>
          <a:xfrm>
            <a:off x="0" y="0"/>
            <a:ext cx="11797553" cy="7346691"/>
          </a:xfrm>
          <a:prstGeom prst="rect">
            <a:avLst/>
          </a:prstGeom>
          <a:noFill/>
        </p:spPr>
        <p:txBody>
          <a:bodyPr wrap="square">
            <a:spAutoFit/>
          </a:bodyPr>
          <a:lstStyle/>
          <a:p>
            <a:pPr algn="just">
              <a:lnSpc>
                <a:spcPct val="120000"/>
              </a:lnSpc>
              <a:spcAft>
                <a:spcPts val="800"/>
              </a:spcAft>
            </a:pP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nhờ</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bình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khỏe</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Nỗi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đau</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đớn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ca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phẫu</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bụng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vết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sẹo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đỗi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lùng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sẵn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sàng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băn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khoăn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gặp</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 </a:t>
            </a:r>
            <a:r>
              <a:rPr lang="en-US" sz="32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32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32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hiến</a:t>
            </a:r>
            <a:r>
              <a:rPr lang="en-US" sz="32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Lan Anh,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Tuổi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31/5/2018)</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802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0E676F-7332-FABA-8BD8-C1A85A568F33}"/>
              </a:ext>
            </a:extLst>
          </p:cNvPr>
          <p:cNvSpPr txBox="1"/>
          <p:nvPr/>
        </p:nvSpPr>
        <p:spPr>
          <a:xfrm>
            <a:off x="107576" y="-143435"/>
            <a:ext cx="11878236" cy="4085349"/>
          </a:xfrm>
          <a:prstGeom prst="rect">
            <a:avLst/>
          </a:prstGeom>
          <a:noFill/>
        </p:spPr>
        <p:txBody>
          <a:bodyPr wrap="square">
            <a:spAutoFit/>
          </a:bodyPr>
          <a:lstStyle/>
          <a:p>
            <a:pPr algn="just">
              <a:lnSpc>
                <a:spcPct val="120000"/>
              </a:lnSpc>
              <a:spcAft>
                <a:spcPts val="800"/>
              </a:spcAft>
            </a:pP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trực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Nỗi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đớn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ca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phẫu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bụng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vết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sẹo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đỗi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lùng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sẵn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sàng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băn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khoăn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trúc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kiểu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57FEFB1E-2C81-2695-59CF-170EE87F6A26}"/>
              </a:ext>
            </a:extLst>
          </p:cNvPr>
          <p:cNvSpPr txBox="1"/>
          <p:nvPr/>
        </p:nvSpPr>
        <p:spPr>
          <a:xfrm>
            <a:off x="107576" y="3803434"/>
            <a:ext cx="11878236" cy="2123787"/>
          </a:xfrm>
          <a:prstGeom prst="rect">
            <a:avLst/>
          </a:prstGeom>
          <a:noFill/>
        </p:spPr>
        <p:txBody>
          <a:bodyPr wrap="square">
            <a:spAutoFit/>
          </a:bodyPr>
          <a:lstStyle/>
          <a:p>
            <a:pPr algn="just">
              <a:lnSpc>
                <a:spcPct val="120000"/>
              </a:lnSpc>
              <a:spcAft>
                <a:spcPts val="800"/>
              </a:spcAft>
            </a:pP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gặp</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7B5FC84C-17F2-BA2F-C97E-5E61C4255A87}"/>
              </a:ext>
            </a:extLst>
          </p:cNvPr>
          <p:cNvSpPr txBox="1"/>
          <p:nvPr/>
        </p:nvSpPr>
        <p:spPr>
          <a:xfrm>
            <a:off x="107576" y="6106983"/>
            <a:ext cx="11878236" cy="572593"/>
          </a:xfrm>
          <a:prstGeom prst="rect">
            <a:avLst/>
          </a:prstGeom>
          <a:noFill/>
        </p:spPr>
        <p:txBody>
          <a:bodyPr wrap="square">
            <a:spAutoFit/>
          </a:bodyPr>
          <a:lstStyle/>
          <a:p>
            <a:pPr algn="just">
              <a:lnSpc>
                <a:spcPct val="120000"/>
              </a:lnSpc>
              <a:spcAft>
                <a:spcPts val="8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Theo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danh</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17B765D2-409E-E39A-0C9C-9D5643557A2E}"/>
              </a:ext>
            </a:extLst>
          </p:cNvPr>
          <p:cNvSpPr txBox="1"/>
          <p:nvPr/>
        </p:nvSpPr>
        <p:spPr>
          <a:xfrm>
            <a:off x="107576" y="5740578"/>
            <a:ext cx="10013577" cy="572593"/>
          </a:xfrm>
          <a:prstGeom prst="rect">
            <a:avLst/>
          </a:prstGeom>
          <a:noFill/>
        </p:spPr>
        <p:txBody>
          <a:bodyPr wrap="square">
            <a:spAutoFit/>
          </a:bodyPr>
          <a:lstStyle/>
          <a:p>
            <a:pPr algn="just">
              <a:lnSpc>
                <a:spcPct val="120000"/>
              </a:lnSpc>
              <a:spcAft>
                <a:spcPts val="8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9D90F0FE-644A-19EB-1841-AA52E8B17B61}"/>
              </a:ext>
            </a:extLst>
          </p:cNvPr>
          <p:cNvSpPr txBox="1"/>
          <p:nvPr/>
        </p:nvSpPr>
        <p:spPr>
          <a:xfrm>
            <a:off x="107576" y="6393279"/>
            <a:ext cx="11878236" cy="572593"/>
          </a:xfrm>
          <a:prstGeom prst="rect">
            <a:avLst/>
          </a:prstGeom>
          <a:noFill/>
        </p:spPr>
        <p:txBody>
          <a:bodyPr wrap="square">
            <a:spAutoFit/>
          </a:bodyPr>
          <a:lstStyle/>
          <a:p>
            <a:pPr algn="just">
              <a:lnSpc>
                <a:spcPct val="120000"/>
              </a:lnSpc>
              <a:spcAft>
                <a:spcPts val="800"/>
              </a:spcAft>
            </a:pP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9270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0E676F-7332-FABA-8BD8-C1A85A568F33}"/>
              </a:ext>
            </a:extLst>
          </p:cNvPr>
          <p:cNvSpPr txBox="1"/>
          <p:nvPr/>
        </p:nvSpPr>
        <p:spPr>
          <a:xfrm>
            <a:off x="107576" y="0"/>
            <a:ext cx="11878236" cy="3880165"/>
          </a:xfrm>
          <a:prstGeom prst="rect">
            <a:avLst/>
          </a:prstGeom>
          <a:noFill/>
        </p:spPr>
        <p:txBody>
          <a:bodyPr wrap="square">
            <a:spAutoFit/>
          </a:bodyPr>
          <a:lstStyle/>
          <a:p>
            <a:pPr algn="just">
              <a:lnSpc>
                <a:spcPct val="120000"/>
              </a:lnSpc>
              <a:spcAft>
                <a:spcPts val="800"/>
              </a:spcAft>
            </a:pPr>
            <a:r>
              <a:rPr lang="en-US"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4:</a:t>
            </a:r>
            <a:r>
              <a:rPr lang="en-US"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 lẽ bạn đọc nghĩ rằng đó là hai con người kì lạ, nhưng khi gặp họ và trò chuyện, chúng tôi mới thấy mẹ con bà Thảo không kì lạ chút nào, họ chỉ muốn tặng quà một cách vô tư để nhận lại một thứ hạnh phúc tinh thần nào đó mà tôi không thể nào định danh được!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Xác định thành phần biệt lập có trong câu trên.</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Theo em, </a:t>
            </a:r>
            <a:r>
              <a:rPr lang="en-US"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 hạnh phúc tinh thần </a:t>
            </a: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 người viết </a:t>
            </a:r>
            <a:r>
              <a:rPr lang="en-US"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 thể nào định danh được </a:t>
            </a: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là gì?</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26973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CA8DEDC-6C34-7C00-CFC5-122872240CBA}"/>
              </a:ext>
            </a:extLst>
          </p:cNvPr>
          <p:cNvGraphicFramePr>
            <a:graphicFrameLocks noGrp="1"/>
          </p:cNvGraphicFramePr>
          <p:nvPr>
            <p:extLst>
              <p:ext uri="{D42A27DB-BD31-4B8C-83A1-F6EECF244321}">
                <p14:modId xmlns:p14="http://schemas.microsoft.com/office/powerpoint/2010/main" val="3688080016"/>
              </p:ext>
            </p:extLst>
          </p:nvPr>
        </p:nvGraphicFramePr>
        <p:xfrm>
          <a:off x="0" y="0"/>
          <a:ext cx="12192000" cy="6698339"/>
        </p:xfrm>
        <a:graphic>
          <a:graphicData uri="http://schemas.openxmlformats.org/drawingml/2006/table">
            <a:tbl>
              <a:tblPr firstRow="1" firstCol="1" bandRow="1">
                <a:tableStyleId>{5C22544A-7EE6-4342-B048-85BDC9FD1C3A}</a:tableStyleId>
              </a:tblPr>
              <a:tblGrid>
                <a:gridCol w="989489">
                  <a:extLst>
                    <a:ext uri="{9D8B030D-6E8A-4147-A177-3AD203B41FA5}">
                      <a16:colId xmlns:a16="http://schemas.microsoft.com/office/drawing/2014/main" val="2544926695"/>
                    </a:ext>
                  </a:extLst>
                </a:gridCol>
                <a:gridCol w="11202511">
                  <a:extLst>
                    <a:ext uri="{9D8B030D-6E8A-4147-A177-3AD203B41FA5}">
                      <a16:colId xmlns:a16="http://schemas.microsoft.com/office/drawing/2014/main" val="888090223"/>
                    </a:ext>
                  </a:extLst>
                </a:gridCol>
              </a:tblGrid>
              <a:tr h="153378">
                <a:tc rowSpan="2">
                  <a:txBody>
                    <a:bodyPr/>
                    <a:lstStyle/>
                    <a:p>
                      <a:pPr algn="ctr">
                        <a:lnSpc>
                          <a:spcPct val="120000"/>
                        </a:lnSpc>
                        <a:spcAft>
                          <a:spcPts val="800"/>
                        </a:spcAft>
                      </a:pPr>
                      <a:r>
                        <a:rPr lang="en-US" sz="2400" dirty="0">
                          <a:effectLst/>
                          <a:latin typeface="Times New Roman" panose="02020603050405020304" pitchFamily="18" charset="0"/>
                          <a:cs typeface="Times New Roman" panose="02020603050405020304" pitchFamily="18" charset="0"/>
                        </a:rPr>
                        <a:t>1</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tc>
                  <a:txBody>
                    <a:bodyPr/>
                    <a:lstStyle/>
                    <a:p>
                      <a:pPr>
                        <a:lnSpc>
                          <a:spcPct val="120000"/>
                        </a:lnSpc>
                        <a:spcAft>
                          <a:spcPts val="800"/>
                        </a:spcAft>
                      </a:pPr>
                      <a:r>
                        <a:rPr lang="en-US" sz="2400">
                          <a:effectLst/>
                          <a:latin typeface="Times New Roman" panose="02020603050405020304" pitchFamily="18" charset="0"/>
                          <a:cs typeface="Times New Roman" panose="02020603050405020304" pitchFamily="18" charset="0"/>
                        </a:rPr>
                        <a:t>Xác định phương thức biểu đạt chính của đoạn trích.</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extLst>
                  <a:ext uri="{0D108BD9-81ED-4DB2-BD59-A6C34878D82A}">
                    <a16:rowId xmlns:a16="http://schemas.microsoft.com/office/drawing/2014/main" val="3716234444"/>
                  </a:ext>
                </a:extLst>
              </a:tr>
              <a:tr h="153378">
                <a:tc vMerge="1">
                  <a:txBody>
                    <a:bodyPr/>
                    <a:lstStyle/>
                    <a:p>
                      <a:endParaRPr lang="en-US"/>
                    </a:p>
                  </a:txBody>
                  <a:tcPr/>
                </a:tc>
                <a:tc>
                  <a:txBody>
                    <a:bodyPr/>
                    <a:lstStyle/>
                    <a:p>
                      <a:pPr>
                        <a:lnSpc>
                          <a:spcPct val="120000"/>
                        </a:lnSpc>
                        <a:spcAft>
                          <a:spcPts val="800"/>
                        </a:spcAft>
                      </a:pPr>
                      <a:r>
                        <a:rPr lang="en-US" sz="2400" dirty="0" err="1">
                          <a:effectLst/>
                          <a:latin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extLst>
                  <a:ext uri="{0D108BD9-81ED-4DB2-BD59-A6C34878D82A}">
                    <a16:rowId xmlns:a16="http://schemas.microsoft.com/office/drawing/2014/main" val="4267798964"/>
                  </a:ext>
                </a:extLst>
              </a:tr>
              <a:tr h="153378">
                <a:tc rowSpan="2">
                  <a:txBody>
                    <a:bodyPr/>
                    <a:lstStyle/>
                    <a:p>
                      <a:pPr algn="ctr">
                        <a:lnSpc>
                          <a:spcPct val="120000"/>
                        </a:lnSpc>
                        <a:spcAft>
                          <a:spcPts val="800"/>
                        </a:spcAft>
                      </a:pPr>
                      <a:r>
                        <a:rPr lang="en-US" sz="2400">
                          <a:effectLst/>
                          <a:latin typeface="Times New Roman" panose="02020603050405020304" pitchFamily="18" charset="0"/>
                          <a:cs typeface="Times New Roman" panose="02020603050405020304" pitchFamily="18" charset="0"/>
                        </a:rPr>
                        <a:t>2</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tc>
                  <a:txBody>
                    <a:bodyPr/>
                    <a:lstStyle/>
                    <a:p>
                      <a:pPr algn="just">
                        <a:lnSpc>
                          <a:spcPct val="120000"/>
                        </a:lnSpc>
                        <a:spcAft>
                          <a:spcPts val="800"/>
                        </a:spcAft>
                      </a:pPr>
                      <a:r>
                        <a:rPr lang="en-US" sz="2400" dirty="0" err="1">
                          <a:effectLst/>
                          <a:latin typeface="Times New Roman" panose="02020603050405020304" pitchFamily="18" charset="0"/>
                          <a:cs typeface="Times New Roman" panose="02020603050405020304" pitchFamily="18" charset="0"/>
                        </a:rPr>
                        <a:t>Chỉ</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tiếp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trích</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extLst>
                  <a:ext uri="{0D108BD9-81ED-4DB2-BD59-A6C34878D82A}">
                    <a16:rowId xmlns:a16="http://schemas.microsoft.com/office/drawing/2014/main" val="1665733733"/>
                  </a:ext>
                </a:extLst>
              </a:tr>
              <a:tr h="318510">
                <a:tc vMerge="1">
                  <a:txBody>
                    <a:bodyPr/>
                    <a:lstStyle/>
                    <a:p>
                      <a:endParaRPr lang="en-US"/>
                    </a:p>
                  </a:txBody>
                  <a:tcPr/>
                </a:tc>
                <a:tc>
                  <a:txBody>
                    <a:bodyPr/>
                    <a:lstStyle/>
                    <a:p>
                      <a:pPr algn="just">
                        <a:lnSpc>
                          <a:spcPct val="120000"/>
                        </a:lnSpc>
                        <a:spcAft>
                          <a:spcPts val="800"/>
                        </a:spcAft>
                      </a:pPr>
                      <a:r>
                        <a:rPr lang="en-US" sz="2400" dirty="0" err="1">
                          <a:effectLst/>
                          <a:latin typeface="Times New Roman" panose="02020603050405020304" pitchFamily="18" charset="0"/>
                          <a:cs typeface="Times New Roman" panose="02020603050405020304" pitchFamily="18" charset="0"/>
                        </a:rPr>
                        <a:t>Lời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tiếp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Cứ</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nghĩ</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thường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thường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nhau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giờ</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tôi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chẳng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đang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khỏe</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extLst>
                  <a:ext uri="{0D108BD9-81ED-4DB2-BD59-A6C34878D82A}">
                    <a16:rowId xmlns:a16="http://schemas.microsoft.com/office/drawing/2014/main" val="3453270504"/>
                  </a:ext>
                </a:extLst>
              </a:tr>
              <a:tr h="1275225">
                <a:tc rowSpan="2">
                  <a:txBody>
                    <a:bodyPr/>
                    <a:lstStyle/>
                    <a:p>
                      <a:pPr algn="ctr">
                        <a:lnSpc>
                          <a:spcPct val="120000"/>
                        </a:lnSpc>
                        <a:spcAft>
                          <a:spcPts val="800"/>
                        </a:spcAft>
                      </a:pPr>
                      <a:r>
                        <a:rPr lang="en-US" sz="2400" dirty="0">
                          <a:effectLst/>
                          <a:latin typeface="Times New Roman" panose="02020603050405020304" pitchFamily="18" charset="0"/>
                          <a:cs typeface="Times New Roman" panose="02020603050405020304" pitchFamily="18" charset="0"/>
                        </a:rPr>
                        <a:t>3</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tc>
                  <a:txBody>
                    <a:bodyPr/>
                    <a:lstStyle/>
                    <a:p>
                      <a:pPr algn="just">
                        <a:lnSpc>
                          <a:spcPct val="120000"/>
                        </a:lnSpc>
                        <a:spcAft>
                          <a:spcPts val="800"/>
                        </a:spcAft>
                      </a:pPr>
                      <a:r>
                        <a:rPr lang="en-US" sz="2400" dirty="0" err="1">
                          <a:effectLst/>
                          <a:latin typeface="Times New Roman" panose="02020603050405020304" pitchFamily="18" charset="0"/>
                          <a:cs typeface="Times New Roman" panose="02020603050405020304" pitchFamily="18" charset="0"/>
                        </a:rPr>
                        <a:t>Nỗi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đau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đớn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ca </a:t>
                      </a:r>
                      <a:r>
                        <a:rPr lang="en-US" sz="2400" dirty="0" err="1">
                          <a:effectLst/>
                          <a:latin typeface="Times New Roman" panose="02020603050405020304" pitchFamily="18" charset="0"/>
                          <a:cs typeface="Times New Roman" panose="02020603050405020304" pitchFamily="18" charset="0"/>
                        </a:rPr>
                        <a:t>đại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phẫu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đã</a:t>
                      </a:r>
                      <a:r>
                        <a:rPr lang="en-US" sz="2400" dirty="0">
                          <a:effectLst/>
                          <a:latin typeface="Times New Roman" panose="02020603050405020304" pitchFamily="18" charset="0"/>
                          <a:cs typeface="Times New Roman" panose="02020603050405020304" pitchFamily="18" charset="0"/>
                        </a:rPr>
                        <a:t> qua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giờ</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mẹ</a:t>
                      </a:r>
                      <a:r>
                        <a:rPr lang="en-US" sz="2400" dirty="0">
                          <a:effectLst/>
                          <a:latin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sẹo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như</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quyết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lùng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sẵn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sàng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khoăn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a. </a:t>
                      </a:r>
                      <a:r>
                        <a:rPr lang="en-US" sz="2400" dirty="0" err="1">
                          <a:effectLst/>
                          <a:latin typeface="Times New Roman" panose="02020603050405020304" pitchFamily="18" charset="0"/>
                          <a:cs typeface="Times New Roman" panose="02020603050405020304" pitchFamily="18" charset="0"/>
                        </a:rPr>
                        <a:t>Xét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mặt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cấu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thuộc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b. </a:t>
                      </a:r>
                      <a:r>
                        <a:rPr lang="en-US" sz="2400" dirty="0" err="1">
                          <a:effectLst/>
                          <a:latin typeface="Times New Roman" panose="02020603050405020304" pitchFamily="18" charset="0"/>
                          <a:cs typeface="Times New Roman" panose="02020603050405020304" pitchFamily="18" charset="0"/>
                        </a:rPr>
                        <a:t>Xác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phép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extLst>
                  <a:ext uri="{0D108BD9-81ED-4DB2-BD59-A6C34878D82A}">
                    <a16:rowId xmlns:a16="http://schemas.microsoft.com/office/drawing/2014/main" val="1649533123"/>
                  </a:ext>
                </a:extLst>
              </a:tr>
              <a:tr h="2297469">
                <a:tc vMerge="1">
                  <a:txBody>
                    <a:bodyPr/>
                    <a:lstStyle/>
                    <a:p>
                      <a:endParaRPr lang="en-US"/>
                    </a:p>
                  </a:txBody>
                  <a:tcPr/>
                </a:tc>
                <a:tc>
                  <a:txBody>
                    <a:bodyPr/>
                    <a:lstStyle/>
                    <a:p>
                      <a:pPr algn="just">
                        <a:lnSpc>
                          <a:spcPct val="120000"/>
                        </a:lnSpc>
                        <a:spcAft>
                          <a:spcPts val="80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extLst>
                  <a:ext uri="{0D108BD9-81ED-4DB2-BD59-A6C34878D82A}">
                    <a16:rowId xmlns:a16="http://schemas.microsoft.com/office/drawing/2014/main" val="3753269146"/>
                  </a:ext>
                </a:extLst>
              </a:tr>
            </a:tbl>
          </a:graphicData>
        </a:graphic>
      </p:graphicFrame>
    </p:spTree>
    <p:extLst>
      <p:ext uri="{BB962C8B-B14F-4D97-AF65-F5344CB8AC3E}">
        <p14:creationId xmlns:p14="http://schemas.microsoft.com/office/powerpoint/2010/main" val="20372164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CA8DEDC-6C34-7C00-CFC5-122872240CBA}"/>
              </a:ext>
            </a:extLst>
          </p:cNvPr>
          <p:cNvGraphicFramePr>
            <a:graphicFrameLocks noGrp="1"/>
          </p:cNvGraphicFramePr>
          <p:nvPr>
            <p:extLst>
              <p:ext uri="{D42A27DB-BD31-4B8C-83A1-F6EECF244321}">
                <p14:modId xmlns:p14="http://schemas.microsoft.com/office/powerpoint/2010/main" val="1573497302"/>
              </p:ext>
            </p:extLst>
          </p:nvPr>
        </p:nvGraphicFramePr>
        <p:xfrm>
          <a:off x="0" y="0"/>
          <a:ext cx="12192000" cy="6778943"/>
        </p:xfrm>
        <a:graphic>
          <a:graphicData uri="http://schemas.openxmlformats.org/drawingml/2006/table">
            <a:tbl>
              <a:tblPr firstRow="1" firstCol="1" bandRow="1">
                <a:tableStyleId>{5C22544A-7EE6-4342-B048-85BDC9FD1C3A}</a:tableStyleId>
              </a:tblPr>
              <a:tblGrid>
                <a:gridCol w="989489">
                  <a:extLst>
                    <a:ext uri="{9D8B030D-6E8A-4147-A177-3AD203B41FA5}">
                      <a16:colId xmlns:a16="http://schemas.microsoft.com/office/drawing/2014/main" val="2544926695"/>
                    </a:ext>
                  </a:extLst>
                </a:gridCol>
                <a:gridCol w="11202511">
                  <a:extLst>
                    <a:ext uri="{9D8B030D-6E8A-4147-A177-3AD203B41FA5}">
                      <a16:colId xmlns:a16="http://schemas.microsoft.com/office/drawing/2014/main" val="888090223"/>
                    </a:ext>
                  </a:extLst>
                </a:gridCol>
              </a:tblGrid>
              <a:tr h="1275225">
                <a:tc rowSpan="2">
                  <a:txBody>
                    <a:bodyPr/>
                    <a:lstStyle/>
                    <a:p>
                      <a:pPr algn="ctr">
                        <a:lnSpc>
                          <a:spcPct val="120000"/>
                        </a:lnSpc>
                        <a:spcAft>
                          <a:spcPts val="800"/>
                        </a:spcAft>
                      </a:pPr>
                      <a:r>
                        <a:rPr lang="en-US" sz="2400" dirty="0">
                          <a:effectLst/>
                          <a:latin typeface="Times New Roman" panose="02020603050405020304" pitchFamily="18" charset="0"/>
                          <a:cs typeface="Times New Roman" panose="02020603050405020304" pitchFamily="18" charset="0"/>
                        </a:rPr>
                        <a:t>3</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tc>
                  <a:txBody>
                    <a:bodyPr/>
                    <a:lstStyle/>
                    <a:p>
                      <a:pPr algn="just">
                        <a:lnSpc>
                          <a:spcPct val="120000"/>
                        </a:lnSpc>
                        <a:spcAft>
                          <a:spcPts val="800"/>
                        </a:spcAft>
                      </a:pPr>
                      <a:r>
                        <a:rPr lang="en-US" sz="2400" dirty="0" err="1">
                          <a:effectLst/>
                          <a:latin typeface="Times New Roman" panose="02020603050405020304" pitchFamily="18" charset="0"/>
                          <a:cs typeface="Times New Roman" panose="02020603050405020304" pitchFamily="18" charset="0"/>
                        </a:rPr>
                        <a:t>Nỗi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đau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đớn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ca </a:t>
                      </a:r>
                      <a:r>
                        <a:rPr lang="en-US" sz="2400" dirty="0" err="1">
                          <a:effectLst/>
                          <a:latin typeface="Times New Roman" panose="02020603050405020304" pitchFamily="18" charset="0"/>
                          <a:cs typeface="Times New Roman" panose="02020603050405020304" pitchFamily="18" charset="0"/>
                        </a:rPr>
                        <a:t>đại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phẫu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đã</a:t>
                      </a:r>
                      <a:r>
                        <a:rPr lang="en-US" sz="2400" dirty="0">
                          <a:effectLst/>
                          <a:latin typeface="Times New Roman" panose="02020603050405020304" pitchFamily="18" charset="0"/>
                          <a:cs typeface="Times New Roman" panose="02020603050405020304" pitchFamily="18" charset="0"/>
                        </a:rPr>
                        <a:t> qua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giờ</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mẹ</a:t>
                      </a:r>
                      <a:r>
                        <a:rPr lang="en-US" sz="2400" dirty="0">
                          <a:effectLst/>
                          <a:latin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sẹo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như</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quyết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lùng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sẵn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sàng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khoăn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a. </a:t>
                      </a:r>
                      <a:r>
                        <a:rPr lang="en-US" sz="2400" dirty="0" err="1">
                          <a:effectLst/>
                          <a:latin typeface="Times New Roman" panose="02020603050405020304" pitchFamily="18" charset="0"/>
                          <a:cs typeface="Times New Roman" panose="02020603050405020304" pitchFamily="18" charset="0"/>
                        </a:rPr>
                        <a:t>Xét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mặt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cấu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thuộc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b. </a:t>
                      </a:r>
                      <a:r>
                        <a:rPr lang="en-US" sz="2400" dirty="0" err="1">
                          <a:effectLst/>
                          <a:latin typeface="Times New Roman" panose="02020603050405020304" pitchFamily="18" charset="0"/>
                          <a:cs typeface="Times New Roman" panose="02020603050405020304" pitchFamily="18" charset="0"/>
                        </a:rPr>
                        <a:t>Xác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phép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extLst>
                  <a:ext uri="{0D108BD9-81ED-4DB2-BD59-A6C34878D82A}">
                    <a16:rowId xmlns:a16="http://schemas.microsoft.com/office/drawing/2014/main" val="1649533123"/>
                  </a:ext>
                </a:extLst>
              </a:tr>
              <a:tr h="2297469">
                <a:tc vMerge="1">
                  <a:txBody>
                    <a:bodyPr/>
                    <a:lstStyle/>
                    <a:p>
                      <a:endParaRPr lang="en-US"/>
                    </a:p>
                  </a:txBody>
                  <a:tcPr/>
                </a:tc>
                <a:tc>
                  <a:txBody>
                    <a:bodyPr/>
                    <a:lstStyle/>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a.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ghép</a:t>
                      </a:r>
                      <a:endParaRPr lang="en-US" sz="2400" dirty="0">
                        <a:effectLst/>
                        <a:latin typeface="Times New Roman" panose="02020603050405020304" pitchFamily="18" charset="0"/>
                        <a:cs typeface="Times New Roman" panose="02020603050405020304" pitchFamily="18" charset="0"/>
                      </a:endParaRP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b. </a:t>
                      </a:r>
                      <a:r>
                        <a:rPr lang="en-US" sz="2400" dirty="0" err="1">
                          <a:effectLst/>
                          <a:latin typeface="Times New Roman" panose="02020603050405020304" pitchFamily="18" charset="0"/>
                          <a:cs typeface="Times New Roman" panose="02020603050405020304" pitchFamily="18" charset="0"/>
                        </a:rPr>
                        <a:t>Biện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pháp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pháp</a:t>
                      </a:r>
                      <a:r>
                        <a:rPr lang="en-US" sz="2400" dirty="0">
                          <a:effectLst/>
                          <a:latin typeface="Times New Roman" panose="02020603050405020304" pitchFamily="18" charset="0"/>
                          <a:cs typeface="Times New Roman" panose="02020603050405020304" pitchFamily="18" charset="0"/>
                        </a:rPr>
                        <a:t> so </a:t>
                      </a:r>
                      <a:r>
                        <a:rPr lang="en-US" sz="2400" dirty="0" err="1">
                          <a:effectLst/>
                          <a:latin typeface="Times New Roman" panose="02020603050405020304" pitchFamily="18" charset="0"/>
                          <a:cs typeface="Times New Roman" panose="02020603050405020304" pitchFamily="18" charset="0"/>
                        </a:rPr>
                        <a:t>sánh</a:t>
                      </a:r>
                      <a:r>
                        <a:rPr lang="en-US" sz="2400" dirty="0">
                          <a:effectLst/>
                          <a:latin typeface="Times New Roman" panose="02020603050405020304" pitchFamily="18" charset="0"/>
                          <a:cs typeface="Times New Roman" panose="02020603050405020304" pitchFamily="18" charset="0"/>
                        </a:rPr>
                        <a:t>. Hai </a:t>
                      </a:r>
                      <a:r>
                        <a:rPr lang="en-US" sz="2400" dirty="0" err="1">
                          <a:effectLst/>
                          <a:latin typeface="Times New Roman" panose="02020603050405020304" pitchFamily="18" charset="0"/>
                          <a:cs typeface="Times New Roman" panose="02020603050405020304" pitchFamily="18" charset="0"/>
                        </a:rPr>
                        <a:t>vết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sẹo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mẹ</a:t>
                      </a:r>
                      <a:r>
                        <a:rPr lang="en-US" sz="2400" dirty="0">
                          <a:effectLst/>
                          <a:latin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cs typeface="Times New Roman" panose="02020603050405020304" pitchFamily="18" charset="0"/>
                        </a:rPr>
                        <a:t>bà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Thảo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Hòa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so </a:t>
                      </a:r>
                      <a:r>
                        <a:rPr lang="en-US" sz="2400" dirty="0" err="1">
                          <a:effectLst/>
                          <a:latin typeface="Times New Roman" panose="02020603050405020304" pitchFamily="18" charset="0"/>
                          <a:cs typeface="Times New Roman" panose="02020603050405020304" pitchFamily="18" charset="0"/>
                        </a:rPr>
                        <a:t>sánh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như</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quyết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lùng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sẵn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sàng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khoăn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pháp</a:t>
                      </a:r>
                      <a:r>
                        <a:rPr lang="en-US" sz="2400" dirty="0">
                          <a:effectLst/>
                          <a:latin typeface="Times New Roman" panose="02020603050405020304" pitchFamily="18" charset="0"/>
                          <a:cs typeface="Times New Roman" panose="02020603050405020304" pitchFamily="18" charset="0"/>
                        </a:rPr>
                        <a:t> so </a:t>
                      </a:r>
                      <a:r>
                        <a:rPr lang="en-US" sz="2400" dirty="0" err="1">
                          <a:effectLst/>
                          <a:latin typeface="Times New Roman" panose="02020603050405020304" pitchFamily="18" charset="0"/>
                          <a:cs typeface="Times New Roman" panose="02020603050405020304" pitchFamily="18" charset="0"/>
                        </a:rPr>
                        <a:t>sánh</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Khẳng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thương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mẹ</a:t>
                      </a:r>
                      <a:r>
                        <a:rPr lang="en-US" sz="2400" dirty="0">
                          <a:effectLst/>
                          <a:latin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cs typeface="Times New Roman" panose="02020603050405020304" pitchFamily="18" charset="0"/>
                        </a:rPr>
                        <a:t>phải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chịu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đựng</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Hai </a:t>
                      </a:r>
                      <a:r>
                        <a:rPr lang="en-US" sz="2400" dirty="0" err="1">
                          <a:effectLst/>
                          <a:latin typeface="Times New Roman" panose="02020603050405020304" pitchFamily="18" charset="0"/>
                          <a:cs typeface="Times New Roman" panose="02020603050405020304" pitchFamily="18" charset="0"/>
                        </a:rPr>
                        <a:t>vết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sẹo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ấy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bằng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rõ</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sẵn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sàng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đáp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lại</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Khẳng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dâng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mẹ</a:t>
                      </a:r>
                      <a:r>
                        <a:rPr lang="en-US" sz="2400" dirty="0">
                          <a:effectLst/>
                          <a:latin typeface="Times New Roman" panose="02020603050405020304" pitchFamily="18" charset="0"/>
                          <a:cs typeface="Times New Roman" panose="02020603050405020304" pitchFamily="18" charset="0"/>
                        </a:rPr>
                        <a:t> con.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extLst>
                  <a:ext uri="{0D108BD9-81ED-4DB2-BD59-A6C34878D82A}">
                    <a16:rowId xmlns:a16="http://schemas.microsoft.com/office/drawing/2014/main" val="3753269146"/>
                  </a:ext>
                </a:extLst>
              </a:tr>
            </a:tbl>
          </a:graphicData>
        </a:graphic>
      </p:graphicFrame>
    </p:spTree>
    <p:extLst>
      <p:ext uri="{BB962C8B-B14F-4D97-AF65-F5344CB8AC3E}">
        <p14:creationId xmlns:p14="http://schemas.microsoft.com/office/powerpoint/2010/main" val="2418875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CA8DEDC-6C34-7C00-CFC5-122872240CBA}"/>
              </a:ext>
            </a:extLst>
          </p:cNvPr>
          <p:cNvGraphicFramePr>
            <a:graphicFrameLocks noGrp="1"/>
          </p:cNvGraphicFramePr>
          <p:nvPr>
            <p:extLst>
              <p:ext uri="{D42A27DB-BD31-4B8C-83A1-F6EECF244321}">
                <p14:modId xmlns:p14="http://schemas.microsoft.com/office/powerpoint/2010/main" val="1809530760"/>
              </p:ext>
            </p:extLst>
          </p:nvPr>
        </p:nvGraphicFramePr>
        <p:xfrm>
          <a:off x="0" y="0"/>
          <a:ext cx="12192000" cy="5795240"/>
        </p:xfrm>
        <a:graphic>
          <a:graphicData uri="http://schemas.openxmlformats.org/drawingml/2006/table">
            <a:tbl>
              <a:tblPr firstRow="1" firstCol="1" bandRow="1">
                <a:tableStyleId>{5C22544A-7EE6-4342-B048-85BDC9FD1C3A}</a:tableStyleId>
              </a:tblPr>
              <a:tblGrid>
                <a:gridCol w="989489">
                  <a:extLst>
                    <a:ext uri="{9D8B030D-6E8A-4147-A177-3AD203B41FA5}">
                      <a16:colId xmlns:a16="http://schemas.microsoft.com/office/drawing/2014/main" val="2544926695"/>
                    </a:ext>
                  </a:extLst>
                </a:gridCol>
                <a:gridCol w="11202511">
                  <a:extLst>
                    <a:ext uri="{9D8B030D-6E8A-4147-A177-3AD203B41FA5}">
                      <a16:colId xmlns:a16="http://schemas.microsoft.com/office/drawing/2014/main" val="888090223"/>
                    </a:ext>
                  </a:extLst>
                </a:gridCol>
              </a:tblGrid>
              <a:tr h="1275225">
                <a:tc rowSpan="2">
                  <a:txBody>
                    <a:bodyPr/>
                    <a:lstStyle/>
                    <a:p>
                      <a:pPr algn="ctr">
                        <a:lnSpc>
                          <a:spcPct val="120000"/>
                        </a:lnSpc>
                        <a:spcAft>
                          <a:spcPts val="800"/>
                        </a:spcAft>
                      </a:pPr>
                      <a:r>
                        <a:rPr lang="en-US" sz="26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4</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spcAft>
                          <a:spcPts val="800"/>
                        </a:spcAft>
                      </a:pPr>
                      <a:r>
                        <a:rPr lang="en-US" sz="2600" b="1"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 lẽ bạn đọc nghĩ rằng đó là hai con người kì lạ, nhưng khi gặp họ và trò chuyện, chúng tôi mới thấy mẹ con bà Thảo không kì lạ chút nào, họ chỉ muốn tặng quà một cách vô tư để nhận lại một thứ hạnh phúc tinh thần nào đó mà tôi không thể nào định danh được!</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Xác định thành phần biệt lập có trong câu trên.</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Theo em, </a:t>
                      </a:r>
                      <a:r>
                        <a:rPr lang="en-US" sz="2600" b="1"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 hạnh phúc tinh thần </a:t>
                      </a:r>
                      <a:r>
                        <a:rPr lang="en-US" sz="2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 người viết </a:t>
                      </a:r>
                      <a:r>
                        <a:rPr lang="en-US" sz="2600" b="1"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 thể nào định danh được </a:t>
                      </a:r>
                      <a:r>
                        <a:rPr lang="en-US" sz="2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là gì?</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9533123"/>
                  </a:ext>
                </a:extLst>
              </a:tr>
              <a:tr h="2297469">
                <a:tc vMerge="1">
                  <a:txBody>
                    <a:bodyPr/>
                    <a:lstStyle/>
                    <a:p>
                      <a:endParaRPr lang="en-US"/>
                    </a:p>
                  </a:txBody>
                  <a:tcPr/>
                </a:tc>
                <a:tc>
                  <a:txBody>
                    <a:bodyPr/>
                    <a:lstStyle/>
                    <a:p>
                      <a:pPr algn="just">
                        <a:lnSpc>
                          <a:spcPct val="120000"/>
                        </a:lnSpc>
                        <a:spcAft>
                          <a:spcPts val="800"/>
                        </a:spcAf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phúc</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niềm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sẻ</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chia,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phận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3269146"/>
                  </a:ext>
                </a:extLst>
              </a:tr>
            </a:tbl>
          </a:graphicData>
        </a:graphic>
      </p:graphicFrame>
    </p:spTree>
    <p:extLst>
      <p:ext uri="{BB962C8B-B14F-4D97-AF65-F5344CB8AC3E}">
        <p14:creationId xmlns:p14="http://schemas.microsoft.com/office/powerpoint/2010/main" val="2589149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42B3C5-A64B-1DA2-4F0D-06C0088B4DA5}"/>
              </a:ext>
            </a:extLst>
          </p:cNvPr>
          <p:cNvSpPr txBox="1"/>
          <p:nvPr/>
        </p:nvSpPr>
        <p:spPr>
          <a:xfrm>
            <a:off x="0" y="-37590"/>
            <a:ext cx="12192000" cy="6933180"/>
          </a:xfrm>
          <a:prstGeom prst="rect">
            <a:avLst/>
          </a:prstGeom>
          <a:noFill/>
        </p:spPr>
        <p:txBody>
          <a:bodyPr wrap="square">
            <a:spAutoFit/>
          </a:bodyPr>
          <a:lstStyle/>
          <a:p>
            <a:pPr algn="just">
              <a:lnSpc>
                <a:spcPct val="120000"/>
              </a:lnSpc>
              <a:spcAft>
                <a:spcPts val="800"/>
              </a:spcAft>
            </a:pP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kém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phấn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dồi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trao</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chấp</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lúc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tầm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tuy</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giọt</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nhỏ</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dương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bao la.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đem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so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mãi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mãi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toàn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ca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tụng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chấp</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5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Lâm</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7, </a:t>
            </a:r>
            <a:r>
              <a:rPr lang="en-US" sz="25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NXB Giáo </a:t>
            </a:r>
            <a:r>
              <a:rPr lang="en-US" sz="25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2015)</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91914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42B3C5-A64B-1DA2-4F0D-06C0088B4DA5}"/>
              </a:ext>
            </a:extLst>
          </p:cNvPr>
          <p:cNvSpPr txBox="1"/>
          <p:nvPr/>
        </p:nvSpPr>
        <p:spPr>
          <a:xfrm>
            <a:off x="0" y="195492"/>
            <a:ext cx="12192000" cy="2103909"/>
          </a:xfrm>
          <a:prstGeom prst="rect">
            <a:avLst/>
          </a:prstGeom>
          <a:noFill/>
        </p:spPr>
        <p:txBody>
          <a:bodyPr wrap="square">
            <a:spAutoFit/>
          </a:bodyPr>
          <a:lstStyle/>
          <a:p>
            <a:pPr algn="just">
              <a:lnSpc>
                <a:spcPct val="120000"/>
              </a:lnSpc>
              <a:spcAft>
                <a:spcPts val="800"/>
              </a:spcAft>
            </a:pPr>
            <a:r>
              <a:rPr lang="vi-VN" sz="25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1.Xác định phương thức biểu đạt chính được sử dụng trong văn bản trên. </a:t>
            </a:r>
          </a:p>
          <a:p>
            <a:pPr algn="just">
              <a:lnSpc>
                <a:spcPct val="120000"/>
              </a:lnSpc>
              <a:spcAft>
                <a:spcPts val="800"/>
              </a:spcAft>
            </a:pPr>
            <a:r>
              <a:rPr lang="vi-VN" sz="25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Chỉ ra và nêu tác dụng của biện pháp nghệ thuật được sử dụng trong đoạn văn thứ nhất? </a:t>
            </a:r>
          </a:p>
          <a:p>
            <a:pPr algn="just">
              <a:lnSpc>
                <a:spcPct val="120000"/>
              </a:lnSpc>
              <a:spcAft>
                <a:spcPts val="800"/>
              </a:spcAft>
            </a:pPr>
            <a:r>
              <a:rPr lang="vi-VN" sz="25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Anh/chị hiểu như thế nào về ý kiến sau: “Tài nghệ của mỗi cá nhân tuy là quan trọng, nhưng thật ra chỉ là những giọt nước bé nhỏ giữa đại dương bao la”. </a:t>
            </a:r>
            <a:endParaRPr lang="vi-VN"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8950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42B3C5-A64B-1DA2-4F0D-06C0088B4DA5}"/>
              </a:ext>
            </a:extLst>
          </p:cNvPr>
          <p:cNvSpPr txBox="1"/>
          <p:nvPr/>
        </p:nvSpPr>
        <p:spPr>
          <a:xfrm>
            <a:off x="0" y="-37590"/>
            <a:ext cx="12192000" cy="6766468"/>
          </a:xfrm>
          <a:prstGeom prst="rect">
            <a:avLst/>
          </a:prstGeom>
          <a:noFill/>
        </p:spPr>
        <p:txBody>
          <a:bodyPr wrap="square">
            <a:spAutoFit/>
          </a:bodyPr>
          <a:lstStyle/>
          <a:p>
            <a:pPr algn="just">
              <a:lnSpc>
                <a:spcPct val="120000"/>
              </a:lnSpc>
              <a:spcAft>
                <a:spcPts val="800"/>
              </a:spcAft>
            </a:pPr>
            <a:r>
              <a:rPr lang="vi-VN" sz="22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 5:Đọc đoạn trích sau và thực hiện các yêu cầu bên dưới:</a:t>
            </a:r>
          </a:p>
          <a:p>
            <a:pPr algn="just">
              <a:lnSpc>
                <a:spcPct val="120000"/>
              </a:lnSpc>
              <a:spcAft>
                <a:spcPts val="800"/>
              </a:spcAft>
            </a:pPr>
            <a:r>
              <a:rPr lang="vi-VN"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Lãng phí thời gian là mất tuyệt đối. Thời gian là một dòng chảy thẳng, không bao giờ dừng lại và cũng không bao giờ quay lại. Mọi cơ hội, nếu bỏ qua là mất. Tuổi trẻ mà không làm được gì cho đời, cho bản thân thì nó vẫn xồng xộc đến tuổi già. Thời gian là một dòng chảy đều đặn, lạnh lùng, chẳng bao giờ chờ đợi sự chậm trễ. Hãy quý trọng thời gian, nhất là trong thời đại trí tuệ này; nền kinh tế tri thức đã và đang làm cho thời gian trở nên vô giá. Chưa đầy một giờ, công nghệ Nhật Bản đã có thể sản xuất một tấm thép, con tàu tốc hành của các nước phát triển, trong vài giờ đã có thể vượt qua được vài ngàn kilômét. Mọi biểu hiện đủng đỉnh, rềnh ràng đều trở nên lạc lõng trong xu thế toàn cầu hiện nay. Giá trị là cần thiết những chơi bời quá mức, để thời gian trôi qua vô vị là có tội với đời, với tương lai đất nước.</a:t>
            </a:r>
          </a:p>
          <a:p>
            <a:pPr algn="just">
              <a:lnSpc>
                <a:spcPct val="120000"/>
              </a:lnSpc>
              <a:spcAft>
                <a:spcPts val="800"/>
              </a:spcAft>
            </a:pP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(Phong cách sống của người đời, nhà báo Trường Giang, theo nguồn Internet)</a:t>
            </a:r>
          </a:p>
          <a:p>
            <a:pPr algn="just">
              <a:lnSpc>
                <a:spcPct val="120000"/>
              </a:lnSpc>
              <a:spcAft>
                <a:spcPts val="800"/>
              </a:spcAft>
            </a:pPr>
            <a:r>
              <a:rPr lang="vi-VN"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Xác định phương thức biểu đạt chính của đoạn trích trên.</a:t>
            </a:r>
          </a:p>
          <a:p>
            <a:pPr algn="just">
              <a:lnSpc>
                <a:spcPct val="120000"/>
              </a:lnSpc>
              <a:spcAft>
                <a:spcPts val="800"/>
              </a:spcAft>
            </a:pPr>
            <a:r>
              <a:rPr lang="vi-VN"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Hãy chỉ ra trong đoạn trích 01 phép liên kết về hình thức.</a:t>
            </a:r>
          </a:p>
          <a:p>
            <a:pPr algn="just">
              <a:lnSpc>
                <a:spcPct val="120000"/>
              </a:lnSpc>
              <a:spcAft>
                <a:spcPts val="800"/>
              </a:spcAft>
            </a:pPr>
            <a:r>
              <a:rPr lang="vi-VN"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Em hiểu như thế nào về câu văn: “Thời gian là một dòng chảy đều đặn, lạnh lùng, chẳng bao giờ chờ đợi sự chậm trễ”?</a:t>
            </a:r>
          </a:p>
          <a:p>
            <a:pPr algn="just">
              <a:lnSpc>
                <a:spcPct val="120000"/>
              </a:lnSpc>
              <a:spcAft>
                <a:spcPts val="800"/>
              </a:spcAft>
            </a:pPr>
            <a:r>
              <a:rPr lang="vi-VN"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Thông qua đoạn trích trên, em hãy nêu ngắn gọn bài học có ý nghĩa nhất đối với bản thân.</a:t>
            </a:r>
          </a:p>
        </p:txBody>
      </p:sp>
    </p:spTree>
    <p:extLst>
      <p:ext uri="{BB962C8B-B14F-4D97-AF65-F5344CB8AC3E}">
        <p14:creationId xmlns:p14="http://schemas.microsoft.com/office/powerpoint/2010/main" val="2825765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D95F2-2BBF-7E6B-DE63-A20FC6AD30BE}"/>
              </a:ext>
            </a:extLst>
          </p:cNvPr>
          <p:cNvSpPr>
            <a:spLocks noGrp="1"/>
          </p:cNvSpPr>
          <p:nvPr>
            <p:ph type="title"/>
          </p:nvPr>
        </p:nvSpPr>
        <p:spPr>
          <a:xfrm>
            <a:off x="-15551" y="352715"/>
            <a:ext cx="12223102" cy="6505285"/>
          </a:xfrm>
        </p:spPr>
        <p:txBody>
          <a:bodyPr>
            <a:noAutofit/>
          </a:bodyPr>
          <a:lstStyle/>
          <a:p>
            <a:r>
              <a:rPr lang="vi-VN" sz="2400" b="1" dirty="0"/>
              <a:t>I. ĐỌC HIỂU (3,0 điểm):</a:t>
            </a:r>
            <a:br>
              <a:rPr lang="vi-VN" sz="2400" dirty="0"/>
            </a:br>
            <a:r>
              <a:rPr lang="vi-VN" sz="2400" dirty="0"/>
              <a:t>Đọc đoạn trích sau và thực hiện các yêu cầu:</a:t>
            </a:r>
            <a:br>
              <a:rPr lang="vi-VN" sz="2400" dirty="0"/>
            </a:br>
            <a:r>
              <a:rPr lang="vi-VN" sz="2400" dirty="0"/>
              <a:t>“Năm tháng qua đi, bạn sẽ nhận ra rằng ước mơ không bao giờ biến mất. Kể cả những ước mơ rồ dại nhất trong lứa tuổi học trò - lứa tuổi bất ổn định nhất. Nếu bạn không theo đuổi nó, chắc chắn nó sẽ trở lại một lúc nào đó, day dứt trong bạn, thậm chí dằn vặt bạn mỗi ngày.</a:t>
            </a:r>
            <a:r>
              <a:rPr lang="en-US" sz="2400" dirty="0"/>
              <a:t> </a:t>
            </a:r>
            <a:r>
              <a:rPr lang="vi-VN" sz="2400" dirty="0"/>
              <a:t>(...)</a:t>
            </a:r>
            <a:br>
              <a:rPr lang="vi-VN" sz="2400" dirty="0"/>
            </a:br>
            <a:r>
              <a:rPr lang="vi-VN" sz="2400" dirty="0"/>
              <a:t>Sống một cuộc đời cũng như vẽ một bức tranh vậy. Nếu bạn nghĩ thật lâu về điều mình muốn vẽ, nếu bạn dự tính được càng nhiều màu sắc mà bạn muốn thể hiện, nếu bạn càng chắc chắn về chất liệu mà bạn đang sử dụng, thì bức tranh trong thực tế càng giống với hình dung của bạn. Bằng không nó có thể là những màu mà người khác thích, là bức tranh mà người khác ưng ý, chứ không phải bạn.</a:t>
            </a:r>
            <a:br>
              <a:rPr lang="vi-VN" sz="2400" dirty="0"/>
            </a:br>
            <a:r>
              <a:rPr lang="vi-VN" sz="2400" dirty="0"/>
              <a:t>Dan Zadra viết rằng: “Đừng để ai đánh cắp ước mơ cuả bạn”. Vậy thì hãy tìm ước mơ cháy bỏng nhất của mình, nó đang nằm ở nơi sâu thẳm trong tim ta đó, như một ngọn núi lửa chờ đợi được đánh thức...”</a:t>
            </a:r>
            <a:br>
              <a:rPr lang="vi-VN" sz="2400" dirty="0"/>
            </a:br>
            <a:r>
              <a:rPr lang="vi-VN" sz="2400" dirty="0"/>
              <a:t>(Phạm Lữ Ân, Nếu biết trăm năm là hữu hạn, NXB Hội nhà văn, 2013)</a:t>
            </a:r>
            <a:br>
              <a:rPr lang="vi-VN" sz="2400" dirty="0"/>
            </a:br>
            <a:r>
              <a:rPr lang="vi-VN" sz="2400" b="1" dirty="0"/>
              <a:t>Câu 1 </a:t>
            </a:r>
            <a:r>
              <a:rPr lang="vi-VN" sz="2400" dirty="0"/>
              <a:t>(0,5 điểm). Xác định phương thức biểu đạt chính của đoạn trích trên.</a:t>
            </a:r>
            <a:br>
              <a:rPr lang="vi-VN" sz="2400" dirty="0"/>
            </a:br>
            <a:r>
              <a:rPr lang="vi-VN" sz="2400" b="1" dirty="0"/>
              <a:t>Câu 2 </a:t>
            </a:r>
            <a:r>
              <a:rPr lang="vi-VN" sz="2400" dirty="0"/>
              <a:t>(0,5 điểm). Theo tác giả, nếu không theo đuổi ước mơ, con người sẽ rơi vào trạng thái tâm lí nào?</a:t>
            </a:r>
            <a:br>
              <a:rPr lang="vi-VN" sz="2400" dirty="0"/>
            </a:br>
            <a:r>
              <a:rPr lang="vi-VN" sz="2400" b="1" dirty="0"/>
              <a:t>Câu 3 </a:t>
            </a:r>
            <a:r>
              <a:rPr lang="vi-VN" sz="2400" dirty="0"/>
              <a:t>(1,0 điểm). Phân tích tác dụng của biện pháp tu từ so sánh trong câu văn: “Sống một cuộc đời cũng như vẽ một bức tranh vậy”.</a:t>
            </a:r>
            <a:br>
              <a:rPr lang="vi-VN" sz="2400" dirty="0"/>
            </a:br>
            <a:r>
              <a:rPr lang="vi-VN" sz="2400" b="1" dirty="0"/>
              <a:t>Câu 4 </a:t>
            </a:r>
            <a:r>
              <a:rPr lang="vi-VN" sz="2400" dirty="0"/>
              <a:t>(1,0 điểm). Thông điệp nào từ đoạn trích trên có ý nghĩa nhất với em? Tại sao?</a:t>
            </a:r>
          </a:p>
        </p:txBody>
      </p:sp>
      <p:sp>
        <p:nvSpPr>
          <p:cNvPr id="3" name="TextBox 2">
            <a:extLst>
              <a:ext uri="{FF2B5EF4-FFF2-40B4-BE49-F238E27FC236}">
                <a16:creationId xmlns:a16="http://schemas.microsoft.com/office/drawing/2014/main" id="{76D0AFD9-0EC1-68D6-464F-5D796F2849F1}"/>
              </a:ext>
            </a:extLst>
          </p:cNvPr>
          <p:cNvSpPr txBox="1"/>
          <p:nvPr/>
        </p:nvSpPr>
        <p:spPr>
          <a:xfrm>
            <a:off x="5450541" y="0"/>
            <a:ext cx="2581835" cy="461665"/>
          </a:xfrm>
          <a:prstGeom prst="rect">
            <a:avLst/>
          </a:prstGeom>
          <a:noFill/>
        </p:spPr>
        <p:txBody>
          <a:bodyPr wrap="square" rtlCol="0">
            <a:spAutoFit/>
          </a:bodyPr>
          <a:lstStyle/>
          <a:p>
            <a:r>
              <a:rPr lang="en-US" sz="2400" b="1" dirty="0">
                <a:solidFill>
                  <a:srgbClr val="0070C0"/>
                </a:solidFill>
                <a:latin typeface="Times New Roman" panose="02020603050405020304" pitchFamily="18" charset="0"/>
                <a:cs typeface="Times New Roman" panose="02020603050405020304" pitchFamily="18" charset="0"/>
              </a:rPr>
              <a:t>ĐỀ SỐ 3</a:t>
            </a:r>
          </a:p>
        </p:txBody>
      </p:sp>
    </p:spTree>
    <p:extLst>
      <p:ext uri="{BB962C8B-B14F-4D97-AF65-F5344CB8AC3E}">
        <p14:creationId xmlns:p14="http://schemas.microsoft.com/office/powerpoint/2010/main" val="12545895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7966ECC-B38E-B538-12D1-F1ED68025E2F}"/>
              </a:ext>
            </a:extLst>
          </p:cNvPr>
          <p:cNvGraphicFramePr>
            <a:graphicFrameLocks noGrp="1"/>
          </p:cNvGraphicFramePr>
          <p:nvPr>
            <p:extLst>
              <p:ext uri="{D42A27DB-BD31-4B8C-83A1-F6EECF244321}">
                <p14:modId xmlns:p14="http://schemas.microsoft.com/office/powerpoint/2010/main" val="4267043847"/>
              </p:ext>
            </p:extLst>
          </p:nvPr>
        </p:nvGraphicFramePr>
        <p:xfrm>
          <a:off x="67236" y="84250"/>
          <a:ext cx="11927540" cy="5545836"/>
        </p:xfrm>
        <a:graphic>
          <a:graphicData uri="http://schemas.openxmlformats.org/drawingml/2006/table">
            <a:tbl>
              <a:tblPr firstRow="1" firstCol="1" bandRow="1">
                <a:tableStyleId>{5C22544A-7EE6-4342-B048-85BDC9FD1C3A}</a:tableStyleId>
              </a:tblPr>
              <a:tblGrid>
                <a:gridCol w="730623">
                  <a:extLst>
                    <a:ext uri="{9D8B030D-6E8A-4147-A177-3AD203B41FA5}">
                      <a16:colId xmlns:a16="http://schemas.microsoft.com/office/drawing/2014/main" val="3260126926"/>
                    </a:ext>
                  </a:extLst>
                </a:gridCol>
                <a:gridCol w="11196917">
                  <a:extLst>
                    <a:ext uri="{9D8B030D-6E8A-4147-A177-3AD203B41FA5}">
                      <a16:colId xmlns:a16="http://schemas.microsoft.com/office/drawing/2014/main" val="816767290"/>
                    </a:ext>
                  </a:extLst>
                </a:gridCol>
              </a:tblGrid>
              <a:tr h="228428">
                <a:tc rowSpan="2">
                  <a:txBody>
                    <a:bodyPr/>
                    <a:lstStyle/>
                    <a:p>
                      <a:pPr algn="ctr">
                        <a:lnSpc>
                          <a:spcPct val="120000"/>
                        </a:lnSpc>
                        <a:spcAft>
                          <a:spcPts val="800"/>
                        </a:spcAft>
                      </a:pPr>
                      <a:r>
                        <a:rPr lang="en-US" sz="3200" dirty="0">
                          <a:solidFill>
                            <a:srgbClr val="002060"/>
                          </a:solidFill>
                          <a:effectLst/>
                          <a:latin typeface="Times New Roman" panose="02020603050405020304" pitchFamily="18" charset="0"/>
                          <a:cs typeface="Times New Roman" panose="02020603050405020304" pitchFamily="18" charset="0"/>
                        </a:rPr>
                        <a:t>1</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3200" dirty="0" err="1">
                          <a:solidFill>
                            <a:srgbClr val="002060"/>
                          </a:solidFill>
                          <a:effectLst/>
                          <a:latin typeface="Times New Roman" panose="02020603050405020304" pitchFamily="18" charset="0"/>
                          <a:cs typeface="Times New Roman" panose="02020603050405020304" pitchFamily="18" charset="0"/>
                        </a:rPr>
                        <a:t>Xác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định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phương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thức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biểu</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đạt</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chính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của</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đoạn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trích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trên</a:t>
                      </a:r>
                      <a:r>
                        <a:rPr lang="en-US" sz="3200" dirty="0">
                          <a:solidFill>
                            <a:srgbClr val="002060"/>
                          </a:solidFill>
                          <a:effectLst/>
                          <a:latin typeface="Times New Roman" panose="02020603050405020304" pitchFamily="18" charset="0"/>
                          <a:cs typeface="Times New Roman" panose="02020603050405020304" pitchFamily="18" charset="0"/>
                        </a:rPr>
                        <a:t>.</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8595354"/>
                  </a:ext>
                </a:extLst>
              </a:tr>
              <a:tr h="228428">
                <a:tc vMerge="1">
                  <a:txBody>
                    <a:bodyPr/>
                    <a:lstStyle/>
                    <a:p>
                      <a:endParaRPr lang="en-US"/>
                    </a:p>
                  </a:txBody>
                  <a:tcPr/>
                </a:tc>
                <a:tc>
                  <a:txBody>
                    <a:bodyPr/>
                    <a:lstStyle/>
                    <a:p>
                      <a:pPr algn="just">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Phương thức biểu đạt chính của đoạn trích trên: nghị luận.</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3286713"/>
                  </a:ext>
                </a:extLst>
              </a:tr>
              <a:tr h="228428">
                <a:tc rowSpan="2">
                  <a:txBody>
                    <a:bodyPr/>
                    <a:lstStyle/>
                    <a:p>
                      <a:pPr algn="ctr">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2</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Hãy chỉ ra trong đoạn trích 01 phép liên kết về hình thức.</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3121191"/>
                  </a:ext>
                </a:extLst>
              </a:tr>
              <a:tr h="228428">
                <a:tc vMerge="1">
                  <a:txBody>
                    <a:bodyPr/>
                    <a:lstStyle/>
                    <a:p>
                      <a:endParaRPr lang="en-US"/>
                    </a:p>
                  </a:txBody>
                  <a:tcPr/>
                </a:tc>
                <a:tc>
                  <a:txBody>
                    <a:bodyPr/>
                    <a:lstStyle/>
                    <a:p>
                      <a:pPr algn="just">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1 phép liên kết về hình thức là phép lặp: Thời gian</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6461524"/>
                  </a:ext>
                </a:extLst>
              </a:tr>
              <a:tr h="474361">
                <a:tc rowSpan="2">
                  <a:txBody>
                    <a:bodyPr/>
                    <a:lstStyle/>
                    <a:p>
                      <a:pPr algn="ctr">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3</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Em hiểu như thế nào về câu văn: “Thời gian là một dòng chảy đều đặn, lạnh lùng, chẳng bao giờ chờ đợi sự chậm trễ”?</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7881422"/>
                  </a:ext>
                </a:extLst>
              </a:tr>
              <a:tr h="966228">
                <a:tc vMerge="1">
                  <a:txBody>
                    <a:bodyPr/>
                    <a:lstStyle/>
                    <a:p>
                      <a:endParaRPr lang="en-US"/>
                    </a:p>
                  </a:txBody>
                  <a:tcPr/>
                </a:tc>
                <a:tc>
                  <a:txBody>
                    <a:bodyPr/>
                    <a:lstStyle/>
                    <a:p>
                      <a:pPr algn="just">
                        <a:lnSpc>
                          <a:spcPct val="120000"/>
                        </a:lnSpc>
                        <a:spcAft>
                          <a:spcPts val="800"/>
                        </a:spcAft>
                      </a:pPr>
                      <a:r>
                        <a:rPr lang="en-US" sz="3200" dirty="0">
                          <a:solidFill>
                            <a:srgbClr val="002060"/>
                          </a:solidFill>
                          <a:effectLst/>
                          <a:latin typeface="Times New Roman" panose="02020603050405020304" pitchFamily="18" charset="0"/>
                          <a:cs typeface="Times New Roman" panose="02020603050405020304" pitchFamily="18" charset="0"/>
                        </a:rPr>
                        <a:t>“</a:t>
                      </a:r>
                      <a:r>
                        <a:rPr lang="en-US" sz="3200" dirty="0" err="1">
                          <a:solidFill>
                            <a:srgbClr val="002060"/>
                          </a:solidFill>
                          <a:effectLst/>
                          <a:latin typeface="Times New Roman" panose="02020603050405020304" pitchFamily="18" charset="0"/>
                          <a:cs typeface="Times New Roman" panose="02020603050405020304" pitchFamily="18" charset="0"/>
                        </a:rPr>
                        <a:t>Thời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gian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là</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một</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dòng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chảy</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đều</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đặn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lạnh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lùng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chẳng</a:t>
                      </a:r>
                      <a:r>
                        <a:rPr lang="en-US" sz="3200" dirty="0">
                          <a:solidFill>
                            <a:srgbClr val="002060"/>
                          </a:solidFill>
                          <a:effectLst/>
                          <a:latin typeface="Times New Roman" panose="02020603050405020304" pitchFamily="18" charset="0"/>
                          <a:cs typeface="Times New Roman" panose="02020603050405020304" pitchFamily="18" charset="0"/>
                        </a:rPr>
                        <a:t> bao </a:t>
                      </a:r>
                      <a:r>
                        <a:rPr lang="en-US" sz="3200" dirty="0" err="1">
                          <a:solidFill>
                            <a:srgbClr val="002060"/>
                          </a:solidFill>
                          <a:effectLst/>
                          <a:latin typeface="Times New Roman" panose="02020603050405020304" pitchFamily="18" charset="0"/>
                          <a:cs typeface="Times New Roman" panose="02020603050405020304" pitchFamily="18" charset="0"/>
                        </a:rPr>
                        <a:t>giờ</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chờ</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đợi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sự</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chậm</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trễ</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Thời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gian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sẽ</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liên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tục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trôi</a:t>
                      </a:r>
                      <a:r>
                        <a:rPr lang="en-US" sz="3200" dirty="0">
                          <a:solidFill>
                            <a:srgbClr val="002060"/>
                          </a:solidFill>
                          <a:effectLst/>
                          <a:latin typeface="Times New Roman" panose="02020603050405020304" pitchFamily="18" charset="0"/>
                          <a:cs typeface="Times New Roman" panose="02020603050405020304" pitchFamily="18" charset="0"/>
                        </a:rPr>
                        <a:t> qua </a:t>
                      </a:r>
                      <a:r>
                        <a:rPr lang="en-US" sz="3200" dirty="0" err="1">
                          <a:solidFill>
                            <a:srgbClr val="002060"/>
                          </a:solidFill>
                          <a:effectLst/>
                          <a:latin typeface="Times New Roman" panose="02020603050405020304" pitchFamily="18" charset="0"/>
                          <a:cs typeface="Times New Roman" panose="02020603050405020304" pitchFamily="18" charset="0"/>
                        </a:rPr>
                        <a:t>mà</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không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biện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pháp</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nào</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có</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thể</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ngăn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cản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nó</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không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phụ</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thuộc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vào</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bất</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cứ</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điều</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gì</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Dù</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bạn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có</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nhanh</a:t>
                      </a:r>
                      <a:r>
                        <a:rPr lang="en-US" sz="3200" dirty="0">
                          <a:solidFill>
                            <a:srgbClr val="002060"/>
                          </a:solidFill>
                          <a:effectLst/>
                          <a:latin typeface="Times New Roman" panose="02020603050405020304" pitchFamily="18" charset="0"/>
                          <a:cs typeface="Times New Roman" panose="02020603050405020304" pitchFamily="18" charset="0"/>
                        </a:rPr>
                        <a:t> hay </a:t>
                      </a:r>
                      <a:r>
                        <a:rPr lang="en-US" sz="3200" dirty="0" err="1">
                          <a:solidFill>
                            <a:srgbClr val="002060"/>
                          </a:solidFill>
                          <a:effectLst/>
                          <a:latin typeface="Times New Roman" panose="02020603050405020304" pitchFamily="18" charset="0"/>
                          <a:cs typeface="Times New Roman" panose="02020603050405020304" pitchFamily="18" charset="0"/>
                        </a:rPr>
                        <a:t>chậm</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thời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gian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vẫn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sẽ</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cứ</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tuần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hoàn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trôi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đi</a:t>
                      </a:r>
                      <a:r>
                        <a:rPr lang="en-US" sz="3200" dirty="0">
                          <a:solidFill>
                            <a:srgbClr val="002060"/>
                          </a:solidFill>
                          <a:effectLst/>
                          <a:latin typeface="Times New Roman" panose="02020603050405020304" pitchFamily="18" charset="0"/>
                          <a:cs typeface="Times New Roman" panose="02020603050405020304" pitchFamily="18" charset="0"/>
                        </a:rPr>
                        <a:t>.</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927675"/>
                  </a:ext>
                </a:extLst>
              </a:tr>
            </a:tbl>
          </a:graphicData>
        </a:graphic>
      </p:graphicFrame>
    </p:spTree>
    <p:extLst>
      <p:ext uri="{BB962C8B-B14F-4D97-AF65-F5344CB8AC3E}">
        <p14:creationId xmlns:p14="http://schemas.microsoft.com/office/powerpoint/2010/main" val="9816462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7966ECC-B38E-B538-12D1-F1ED68025E2F}"/>
              </a:ext>
            </a:extLst>
          </p:cNvPr>
          <p:cNvGraphicFramePr>
            <a:graphicFrameLocks noGrp="1"/>
          </p:cNvGraphicFramePr>
          <p:nvPr>
            <p:extLst>
              <p:ext uri="{D42A27DB-BD31-4B8C-83A1-F6EECF244321}">
                <p14:modId xmlns:p14="http://schemas.microsoft.com/office/powerpoint/2010/main" val="807316397"/>
              </p:ext>
            </p:extLst>
          </p:nvPr>
        </p:nvGraphicFramePr>
        <p:xfrm>
          <a:off x="67236" y="84250"/>
          <a:ext cx="11927540" cy="4687698"/>
        </p:xfrm>
        <a:graphic>
          <a:graphicData uri="http://schemas.openxmlformats.org/drawingml/2006/table">
            <a:tbl>
              <a:tblPr firstRow="1" firstCol="1" bandRow="1">
                <a:tableStyleId>{5C22544A-7EE6-4342-B048-85BDC9FD1C3A}</a:tableStyleId>
              </a:tblPr>
              <a:tblGrid>
                <a:gridCol w="730623">
                  <a:extLst>
                    <a:ext uri="{9D8B030D-6E8A-4147-A177-3AD203B41FA5}">
                      <a16:colId xmlns:a16="http://schemas.microsoft.com/office/drawing/2014/main" val="3260126926"/>
                    </a:ext>
                  </a:extLst>
                </a:gridCol>
                <a:gridCol w="11196917">
                  <a:extLst>
                    <a:ext uri="{9D8B030D-6E8A-4147-A177-3AD203B41FA5}">
                      <a16:colId xmlns:a16="http://schemas.microsoft.com/office/drawing/2014/main" val="816767290"/>
                    </a:ext>
                  </a:extLst>
                </a:gridCol>
              </a:tblGrid>
              <a:tr h="474361">
                <a:tc rowSpan="2">
                  <a:txBody>
                    <a:bodyPr/>
                    <a:lstStyle/>
                    <a:p>
                      <a:pPr algn="ctr">
                        <a:lnSpc>
                          <a:spcPct val="120000"/>
                        </a:lnSpc>
                        <a:spcAft>
                          <a:spcPts val="800"/>
                        </a:spcAft>
                      </a:pPr>
                      <a:r>
                        <a:rPr lang="en-US" sz="4400" dirty="0">
                          <a:solidFill>
                            <a:srgbClr val="002060"/>
                          </a:solidFill>
                          <a:effectLst/>
                          <a:latin typeface="Times New Roman" panose="02020603050405020304" pitchFamily="18" charset="0"/>
                          <a:cs typeface="Times New Roman" panose="02020603050405020304" pitchFamily="18" charset="0"/>
                        </a:rPr>
                        <a:t>4</a:t>
                      </a:r>
                      <a:endParaRPr lang="en-US" sz="4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4400" dirty="0" err="1">
                          <a:solidFill>
                            <a:srgbClr val="002060"/>
                          </a:solidFill>
                          <a:effectLst/>
                          <a:latin typeface="Times New Roman" panose="02020603050405020304" pitchFamily="18" charset="0"/>
                          <a:cs typeface="Times New Roman" panose="02020603050405020304" pitchFamily="18" charset="0"/>
                        </a:rPr>
                        <a:t>Thông</a:t>
                      </a:r>
                      <a:r>
                        <a:rPr lang="en-US" sz="4400" dirty="0">
                          <a:solidFill>
                            <a:srgbClr val="002060"/>
                          </a:solidFill>
                          <a:effectLst/>
                          <a:latin typeface="Times New Roman" panose="02020603050405020304" pitchFamily="18" charset="0"/>
                          <a:cs typeface="Times New Roman" panose="02020603050405020304" pitchFamily="18" charset="0"/>
                        </a:rPr>
                        <a:t> qua </a:t>
                      </a:r>
                      <a:r>
                        <a:rPr lang="en-US" sz="4400" dirty="0" err="1">
                          <a:solidFill>
                            <a:srgbClr val="002060"/>
                          </a:solidFill>
                          <a:effectLst/>
                          <a:latin typeface="Times New Roman" panose="02020603050405020304" pitchFamily="18" charset="0"/>
                          <a:cs typeface="Times New Roman" panose="02020603050405020304" pitchFamily="18" charset="0"/>
                        </a:rPr>
                        <a:t>đoạn</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trích</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trên</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em</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hãy</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nêu</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ngắn</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gọn</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bài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học</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có</a:t>
                      </a:r>
                      <a:r>
                        <a:rPr lang="en-US" sz="4400" dirty="0">
                          <a:solidFill>
                            <a:srgbClr val="002060"/>
                          </a:solidFill>
                          <a:effectLst/>
                          <a:latin typeface="Times New Roman" panose="02020603050405020304" pitchFamily="18" charset="0"/>
                          <a:cs typeface="Times New Roman" panose="02020603050405020304" pitchFamily="18" charset="0"/>
                        </a:rPr>
                        <a:t> ý </a:t>
                      </a:r>
                      <a:r>
                        <a:rPr lang="en-US" sz="4400" dirty="0" err="1">
                          <a:solidFill>
                            <a:srgbClr val="002060"/>
                          </a:solidFill>
                          <a:effectLst/>
                          <a:latin typeface="Times New Roman" panose="02020603050405020304" pitchFamily="18" charset="0"/>
                          <a:cs typeface="Times New Roman" panose="02020603050405020304" pitchFamily="18" charset="0"/>
                        </a:rPr>
                        <a:t>nghĩa</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nhất</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đối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với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bản</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thân</a:t>
                      </a:r>
                      <a:r>
                        <a:rPr lang="en-US" sz="4400" dirty="0">
                          <a:solidFill>
                            <a:srgbClr val="002060"/>
                          </a:solidFill>
                          <a:effectLst/>
                          <a:latin typeface="Times New Roman" panose="02020603050405020304" pitchFamily="18" charset="0"/>
                          <a:cs typeface="Times New Roman" panose="02020603050405020304" pitchFamily="18" charset="0"/>
                        </a:rPr>
                        <a:t>.</a:t>
                      </a:r>
                      <a:endParaRPr lang="en-US" sz="4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658360"/>
                  </a:ext>
                </a:extLst>
              </a:tr>
              <a:tr h="720295">
                <a:tc vMerge="1">
                  <a:txBody>
                    <a:bodyPr/>
                    <a:lstStyle/>
                    <a:p>
                      <a:endParaRPr lang="en-US"/>
                    </a:p>
                  </a:txBody>
                  <a:tcPr/>
                </a:tc>
                <a:tc>
                  <a:txBody>
                    <a:bodyPr/>
                    <a:lstStyle/>
                    <a:p>
                      <a:pPr algn="just">
                        <a:lnSpc>
                          <a:spcPct val="120000"/>
                        </a:lnSpc>
                        <a:spcAft>
                          <a:spcPts val="800"/>
                        </a:spcAft>
                      </a:pPr>
                      <a:r>
                        <a:rPr lang="en-US" sz="4400" dirty="0" err="1">
                          <a:solidFill>
                            <a:srgbClr val="002060"/>
                          </a:solidFill>
                          <a:effectLst/>
                          <a:latin typeface="Times New Roman" panose="02020603050405020304" pitchFamily="18" charset="0"/>
                          <a:cs typeface="Times New Roman" panose="02020603050405020304" pitchFamily="18" charset="0"/>
                        </a:rPr>
                        <a:t>Bài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học</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có</a:t>
                      </a:r>
                      <a:r>
                        <a:rPr lang="en-US" sz="4400" dirty="0">
                          <a:solidFill>
                            <a:srgbClr val="002060"/>
                          </a:solidFill>
                          <a:effectLst/>
                          <a:latin typeface="Times New Roman" panose="02020603050405020304" pitchFamily="18" charset="0"/>
                          <a:cs typeface="Times New Roman" panose="02020603050405020304" pitchFamily="18" charset="0"/>
                        </a:rPr>
                        <a:t> ý </a:t>
                      </a:r>
                      <a:r>
                        <a:rPr lang="en-US" sz="4400" dirty="0" err="1">
                          <a:solidFill>
                            <a:srgbClr val="002060"/>
                          </a:solidFill>
                          <a:effectLst/>
                          <a:latin typeface="Times New Roman" panose="02020603050405020304" pitchFamily="18" charset="0"/>
                          <a:cs typeface="Times New Roman" panose="02020603050405020304" pitchFamily="18" charset="0"/>
                        </a:rPr>
                        <a:t>nghĩa</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nhất</a:t>
                      </a:r>
                      <a:r>
                        <a:rPr lang="en-US" sz="4400" dirty="0">
                          <a:solidFill>
                            <a:srgbClr val="002060"/>
                          </a:solidFill>
                          <a:effectLst/>
                          <a:latin typeface="Times New Roman" panose="02020603050405020304" pitchFamily="18" charset="0"/>
                          <a:cs typeface="Times New Roman" panose="02020603050405020304" pitchFamily="18" charset="0"/>
                        </a:rPr>
                        <a:t>: Con </a:t>
                      </a:r>
                      <a:r>
                        <a:rPr lang="en-US" sz="4400" dirty="0" err="1">
                          <a:solidFill>
                            <a:srgbClr val="002060"/>
                          </a:solidFill>
                          <a:effectLst/>
                          <a:latin typeface="Times New Roman" panose="02020603050405020304" pitchFamily="18" charset="0"/>
                          <a:cs typeface="Times New Roman" panose="02020603050405020304" pitchFamily="18" charset="0"/>
                        </a:rPr>
                        <a:t>người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cần</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biết</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quý</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trọng</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thời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gian</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biết</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sử</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dụng</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quỹ</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thời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gian</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của</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mình</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cho</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hợp</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lí</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để</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không</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bỏ</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lỡ</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các</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cơ</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hội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trong</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cuộc</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đời</a:t>
                      </a:r>
                      <a:r>
                        <a:rPr lang="en-US" sz="4400" dirty="0">
                          <a:solidFill>
                            <a:srgbClr val="002060"/>
                          </a:solidFill>
                          <a:effectLst/>
                          <a:latin typeface="Times New Roman" panose="02020603050405020304" pitchFamily="18" charset="0"/>
                          <a:cs typeface="Times New Roman" panose="02020603050405020304" pitchFamily="18" charset="0"/>
                        </a:rPr>
                        <a:t> hay </a:t>
                      </a:r>
                      <a:r>
                        <a:rPr lang="en-US" sz="4400" dirty="0" err="1">
                          <a:solidFill>
                            <a:srgbClr val="002060"/>
                          </a:solidFill>
                          <a:effectLst/>
                          <a:latin typeface="Times New Roman" panose="02020603050405020304" pitchFamily="18" charset="0"/>
                          <a:cs typeface="Times New Roman" panose="02020603050405020304" pitchFamily="18" charset="0"/>
                        </a:rPr>
                        <a:t>hối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tiếc</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vì</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những</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gì</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đã</a:t>
                      </a:r>
                      <a:r>
                        <a:rPr lang="en-US" sz="4400" dirty="0">
                          <a:solidFill>
                            <a:srgbClr val="002060"/>
                          </a:solidFill>
                          <a:effectLst/>
                          <a:latin typeface="Times New Roman" panose="02020603050405020304" pitchFamily="18" charset="0"/>
                          <a:cs typeface="Times New Roman" panose="02020603050405020304" pitchFamily="18" charset="0"/>
                        </a:rPr>
                        <a:t> qua.</a:t>
                      </a:r>
                      <a:endParaRPr lang="en-US" sz="4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1768371"/>
                  </a:ext>
                </a:extLst>
              </a:tr>
            </a:tbl>
          </a:graphicData>
        </a:graphic>
      </p:graphicFrame>
    </p:spTree>
    <p:extLst>
      <p:ext uri="{BB962C8B-B14F-4D97-AF65-F5344CB8AC3E}">
        <p14:creationId xmlns:p14="http://schemas.microsoft.com/office/powerpoint/2010/main" val="3462447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5069818-F24D-F188-A2E6-DE96B7AFFAF5}"/>
              </a:ext>
            </a:extLst>
          </p:cNvPr>
          <p:cNvSpPr txBox="1"/>
          <p:nvPr/>
        </p:nvSpPr>
        <p:spPr>
          <a:xfrm>
            <a:off x="62752" y="0"/>
            <a:ext cx="12048565" cy="6796091"/>
          </a:xfrm>
          <a:prstGeom prst="rect">
            <a:avLst/>
          </a:prstGeom>
          <a:noFill/>
        </p:spPr>
        <p:txBody>
          <a:bodyPr wrap="square">
            <a:spAutoFit/>
          </a:bodyPr>
          <a:lstStyle/>
          <a:p>
            <a:pPr>
              <a:lnSpc>
                <a:spcPct val="120000"/>
              </a:lnSpc>
              <a:spcAft>
                <a:spcPts val="800"/>
              </a:spcAft>
            </a:pPr>
            <a:r>
              <a:rPr lang="en-US"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6:</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CHUYỆN CỦA HAI HẠT MẦM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cạnh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mảnh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rễ</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nảy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lộc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xuyên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cứng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phía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nở</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chào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thưởng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giọt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sương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cành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sợ</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lắm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nhánh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rễ</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gặp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tăm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trùng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kéo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nuốt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ngay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nở</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bọn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vặt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đùa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nghịch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toàn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chờ</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đợi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nọ</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vườn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lõng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bèn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mổ</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ngay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tức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dám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thử</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vượt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khuôn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lối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mòn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Fisrt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New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NXB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TP HCM)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8777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5069818-F24D-F188-A2E6-DE96B7AFFAF5}"/>
              </a:ext>
            </a:extLst>
          </p:cNvPr>
          <p:cNvSpPr txBox="1"/>
          <p:nvPr/>
        </p:nvSpPr>
        <p:spPr>
          <a:xfrm>
            <a:off x="116542" y="286870"/>
            <a:ext cx="11438966" cy="5518242"/>
          </a:xfrm>
          <a:prstGeom prst="rect">
            <a:avLst/>
          </a:prstGeom>
          <a:noFill/>
        </p:spPr>
        <p:txBody>
          <a:bodyPr wrap="square">
            <a:spAutoFit/>
          </a:bodyPr>
          <a:lstStyle/>
          <a:p>
            <a:pPr algn="just">
              <a:lnSpc>
                <a:spcPct val="120000"/>
              </a:lnSpc>
              <a:spcAft>
                <a:spcPts val="800"/>
              </a:spcAft>
            </a:pPr>
            <a:r>
              <a:rPr lang="en-US" sz="4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4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điệp</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4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4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15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ước</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mơ</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94660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7E86727-089F-59E5-124F-A45D603D746E}"/>
              </a:ext>
            </a:extLst>
          </p:cNvPr>
          <p:cNvGraphicFramePr>
            <a:graphicFrameLocks noGrp="1"/>
          </p:cNvGraphicFramePr>
          <p:nvPr>
            <p:extLst>
              <p:ext uri="{D42A27DB-BD31-4B8C-83A1-F6EECF244321}">
                <p14:modId xmlns:p14="http://schemas.microsoft.com/office/powerpoint/2010/main" val="1941537747"/>
              </p:ext>
            </p:extLst>
          </p:nvPr>
        </p:nvGraphicFramePr>
        <p:xfrm>
          <a:off x="0" y="0"/>
          <a:ext cx="12039600" cy="6611242"/>
        </p:xfrm>
        <a:graphic>
          <a:graphicData uri="http://schemas.openxmlformats.org/drawingml/2006/table">
            <a:tbl>
              <a:tblPr firstRow="1" firstCol="1" bandRow="1">
                <a:tableStyleId>{5C22544A-7EE6-4342-B048-85BDC9FD1C3A}</a:tableStyleId>
              </a:tblPr>
              <a:tblGrid>
                <a:gridCol w="2290256">
                  <a:extLst>
                    <a:ext uri="{9D8B030D-6E8A-4147-A177-3AD203B41FA5}">
                      <a16:colId xmlns:a16="http://schemas.microsoft.com/office/drawing/2014/main" val="2721249773"/>
                    </a:ext>
                  </a:extLst>
                </a:gridCol>
                <a:gridCol w="9749344">
                  <a:extLst>
                    <a:ext uri="{9D8B030D-6E8A-4147-A177-3AD203B41FA5}">
                      <a16:colId xmlns:a16="http://schemas.microsoft.com/office/drawing/2014/main" val="4219934036"/>
                    </a:ext>
                  </a:extLst>
                </a:gridCol>
              </a:tblGrid>
              <a:tr h="412094">
                <a:tc rowSpan="2">
                  <a:txBody>
                    <a:bodyPr/>
                    <a:lstStyle/>
                    <a:p>
                      <a:pPr algn="ctr">
                        <a:lnSpc>
                          <a:spcPct val="120000"/>
                        </a:lnSpc>
                        <a:spcAft>
                          <a:spcPts val="800"/>
                        </a:spcAft>
                      </a:pPr>
                      <a:r>
                        <a:rPr lang="en-US" sz="2600">
                          <a:effectLst/>
                          <a:latin typeface="Times New Roman" panose="02020603050405020304" pitchFamily="18" charset="0"/>
                          <a:cs typeface="Times New Roman" panose="02020603050405020304" pitchFamily="18" charset="0"/>
                        </a:rPr>
                        <a:t>1</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nchor="ctr"/>
                </a:tc>
                <a:tc>
                  <a:txBody>
                    <a:bodyPr/>
                    <a:lstStyle/>
                    <a:p>
                      <a:pPr>
                        <a:lnSpc>
                          <a:spcPct val="120000"/>
                        </a:lnSpc>
                        <a:spcAft>
                          <a:spcPts val="800"/>
                        </a:spcAft>
                      </a:pPr>
                      <a:r>
                        <a:rPr lang="en-US" sz="2600">
                          <a:effectLst/>
                          <a:latin typeface="Times New Roman" panose="02020603050405020304" pitchFamily="18" charset="0"/>
                          <a:cs typeface="Times New Roman" panose="02020603050405020304" pitchFamily="18" charset="0"/>
                        </a:rPr>
                        <a:t>Phương thức biểu đạt chính của văn bản trên</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tc>
                <a:extLst>
                  <a:ext uri="{0D108BD9-81ED-4DB2-BD59-A6C34878D82A}">
                    <a16:rowId xmlns:a16="http://schemas.microsoft.com/office/drawing/2014/main" val="3889393622"/>
                  </a:ext>
                </a:extLst>
              </a:tr>
              <a:tr h="412094">
                <a:tc vMerge="1">
                  <a:txBody>
                    <a:bodyPr/>
                    <a:lstStyle/>
                    <a:p>
                      <a:endParaRPr lang="en-US"/>
                    </a:p>
                  </a:txBody>
                  <a:tcPr/>
                </a:tc>
                <a:tc>
                  <a:txBody>
                    <a:bodyPr/>
                    <a:lstStyle/>
                    <a:p>
                      <a:pPr algn="just">
                        <a:lnSpc>
                          <a:spcPct val="120000"/>
                        </a:lnSpc>
                        <a:spcAft>
                          <a:spcPts val="800"/>
                        </a:spcAft>
                      </a:pPr>
                      <a:r>
                        <a:rPr lang="en-US" sz="2600">
                          <a:effectLst/>
                          <a:latin typeface="Times New Roman" panose="02020603050405020304" pitchFamily="18" charset="0"/>
                          <a:cs typeface="Times New Roman" panose="02020603050405020304" pitchFamily="18" charset="0"/>
                        </a:rPr>
                        <a:t>Phương thức biểu đạt chính của văn bản trên: tự sự.</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tc>
                <a:extLst>
                  <a:ext uri="{0D108BD9-81ED-4DB2-BD59-A6C34878D82A}">
                    <a16:rowId xmlns:a16="http://schemas.microsoft.com/office/drawing/2014/main" val="696060281"/>
                  </a:ext>
                </a:extLst>
              </a:tr>
              <a:tr h="625745">
                <a:tc rowSpan="2">
                  <a:txBody>
                    <a:bodyPr/>
                    <a:lstStyle/>
                    <a:p>
                      <a:pPr algn="ctr">
                        <a:lnSpc>
                          <a:spcPct val="120000"/>
                        </a:lnSpc>
                        <a:spcAft>
                          <a:spcPts val="800"/>
                        </a:spcAft>
                      </a:pPr>
                      <a:r>
                        <a:rPr lang="en-US" sz="2600">
                          <a:effectLst/>
                          <a:latin typeface="Times New Roman" panose="02020603050405020304" pitchFamily="18" charset="0"/>
                          <a:cs typeface="Times New Roman" panose="02020603050405020304" pitchFamily="18" charset="0"/>
                        </a:rPr>
                        <a:t>2</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nchor="ctr"/>
                </a:tc>
                <a:tc>
                  <a:txBody>
                    <a:bodyPr/>
                    <a:lstStyle/>
                    <a:p>
                      <a:pPr>
                        <a:lnSpc>
                          <a:spcPct val="120000"/>
                        </a:lnSpc>
                        <a:spcAft>
                          <a:spcPts val="800"/>
                        </a:spcAft>
                      </a:pPr>
                      <a:r>
                        <a:rPr lang="en-US" sz="2600">
                          <a:effectLst/>
                          <a:latin typeface="Times New Roman" panose="02020603050405020304" pitchFamily="18" charset="0"/>
                          <a:cs typeface="Times New Roman" panose="02020603050405020304" pitchFamily="18" charset="0"/>
                        </a:rPr>
                        <a:t>Tác dụng của biện pháp điệp ngữ “tôi muốn” trong lời nói của hạt mầm thứ nhất.</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tc>
                <a:extLst>
                  <a:ext uri="{0D108BD9-81ED-4DB2-BD59-A6C34878D82A}">
                    <a16:rowId xmlns:a16="http://schemas.microsoft.com/office/drawing/2014/main" val="2610595313"/>
                  </a:ext>
                </a:extLst>
              </a:tr>
              <a:tr h="625745">
                <a:tc vMerge="1">
                  <a:txBody>
                    <a:bodyPr/>
                    <a:lstStyle/>
                    <a:p>
                      <a:endParaRPr lang="en-US"/>
                    </a:p>
                  </a:txBody>
                  <a:tcPr/>
                </a:tc>
                <a:tc>
                  <a:txBody>
                    <a:bodyPr/>
                    <a:lstStyle/>
                    <a:p>
                      <a:pPr algn="just">
                        <a:lnSpc>
                          <a:spcPct val="120000"/>
                        </a:lnSpc>
                        <a:spcAft>
                          <a:spcPts val="800"/>
                        </a:spcAft>
                      </a:pPr>
                      <a:r>
                        <a:rPr lang="en-US" sz="2600">
                          <a:effectLst/>
                          <a:latin typeface="Times New Roman" panose="02020603050405020304" pitchFamily="18" charset="0"/>
                          <a:cs typeface="Times New Roman" panose="02020603050405020304" pitchFamily="18" charset="0"/>
                        </a:rPr>
                        <a:t>Điệp ngữ “tôi muốn” nhấn mạnh và diễn tả những khát khao, ước mơ của hạt mầm thứ nhất.</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tc>
                <a:extLst>
                  <a:ext uri="{0D108BD9-81ED-4DB2-BD59-A6C34878D82A}">
                    <a16:rowId xmlns:a16="http://schemas.microsoft.com/office/drawing/2014/main" val="3597601504"/>
                  </a:ext>
                </a:extLst>
              </a:tr>
              <a:tr h="412094">
                <a:tc rowSpan="2">
                  <a:txBody>
                    <a:bodyPr/>
                    <a:lstStyle/>
                    <a:p>
                      <a:pPr algn="ctr">
                        <a:lnSpc>
                          <a:spcPct val="120000"/>
                        </a:lnSpc>
                        <a:spcAft>
                          <a:spcPts val="800"/>
                        </a:spcAft>
                      </a:pPr>
                      <a:r>
                        <a:rPr lang="en-US" sz="2600">
                          <a:effectLst/>
                          <a:latin typeface="Times New Roman" panose="02020603050405020304" pitchFamily="18" charset="0"/>
                          <a:cs typeface="Times New Roman" panose="02020603050405020304" pitchFamily="18" charset="0"/>
                        </a:rPr>
                        <a:t>3</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nchor="ctr"/>
                </a:tc>
                <a:tc>
                  <a:txBody>
                    <a:bodyPr/>
                    <a:lstStyle/>
                    <a:p>
                      <a:pPr algn="just">
                        <a:lnSpc>
                          <a:spcPct val="120000"/>
                        </a:lnSpc>
                        <a:spcAft>
                          <a:spcPts val="800"/>
                        </a:spcAft>
                      </a:pPr>
                      <a:r>
                        <a:rPr lang="en-US" sz="2600">
                          <a:effectLst/>
                          <a:latin typeface="Times New Roman" panose="02020603050405020304" pitchFamily="18" charset="0"/>
                          <a:cs typeface="Times New Roman" panose="02020603050405020304" pitchFamily="18" charset="0"/>
                        </a:rPr>
                        <a:t>Sự khác nhau về quan điểm sống được thể hiện trong lời nói của hai hạt mầm.</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tc>
                <a:extLst>
                  <a:ext uri="{0D108BD9-81ED-4DB2-BD59-A6C34878D82A}">
                    <a16:rowId xmlns:a16="http://schemas.microsoft.com/office/drawing/2014/main" val="3437340776"/>
                  </a:ext>
                </a:extLst>
              </a:tr>
              <a:tr h="1863564">
                <a:tc vMerge="1">
                  <a:txBody>
                    <a:bodyPr/>
                    <a:lstStyle/>
                    <a:p>
                      <a:endParaRPr lang="en-US"/>
                    </a:p>
                  </a:txBody>
                  <a:tcPr/>
                </a:tc>
                <a:tc>
                  <a:txBody>
                    <a:bodyPr/>
                    <a:lstStyle/>
                    <a:p>
                      <a:pPr algn="just">
                        <a:lnSpc>
                          <a:spcPct val="120000"/>
                        </a:lnSpc>
                        <a:spcAft>
                          <a:spcPts val="800"/>
                        </a:spcAft>
                      </a:pPr>
                      <a:r>
                        <a:rPr lang="en-US" sz="2600" dirty="0" err="1">
                          <a:effectLst/>
                          <a:latin typeface="Times New Roman" panose="02020603050405020304" pitchFamily="18" charset="0"/>
                          <a:cs typeface="Times New Roman" panose="02020603050405020304" pitchFamily="18" charset="0"/>
                        </a:rPr>
                        <a:t>Sự</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khác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nhau</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về</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quan</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điểm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sống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được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thể</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hiện</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trong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lời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nói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của</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hai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hạt</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mầm</a:t>
                      </a:r>
                      <a:r>
                        <a:rPr lang="en-US" sz="26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Hạt</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mầm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thứ</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nhất</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sống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đầy</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mơ</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ước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khát</a:t>
                      </a:r>
                      <a:r>
                        <a:rPr lang="en-US" sz="2600" dirty="0">
                          <a:effectLst/>
                          <a:latin typeface="Times New Roman" panose="02020603050405020304" pitchFamily="18" charset="0"/>
                          <a:cs typeface="Times New Roman" panose="02020603050405020304" pitchFamily="18" charset="0"/>
                        </a:rPr>
                        <a:t> khao </a:t>
                      </a:r>
                      <a:r>
                        <a:rPr lang="en-US" sz="2600" dirty="0" err="1">
                          <a:effectLst/>
                          <a:latin typeface="Times New Roman" panose="02020603050405020304" pitchFamily="18" charset="0"/>
                          <a:cs typeface="Times New Roman" panose="02020603050405020304" pitchFamily="18" charset="0"/>
                        </a:rPr>
                        <a:t>hương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tới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những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điều</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cao</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đẹp</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dũng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cảm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đương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đầu</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với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thử</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thách</a:t>
                      </a:r>
                      <a:r>
                        <a:rPr lang="en-US" sz="26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Hạt</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mầm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thứ</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hai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chọn</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cách</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sống</a:t>
                      </a:r>
                      <a:r>
                        <a:rPr lang="en-US" sz="2600" dirty="0">
                          <a:effectLst/>
                          <a:latin typeface="Times New Roman" panose="02020603050405020304" pitchFamily="18" charset="0"/>
                          <a:cs typeface="Times New Roman" panose="02020603050405020304" pitchFamily="18" charset="0"/>
                        </a:rPr>
                        <a:t> an </a:t>
                      </a:r>
                      <a:r>
                        <a:rPr lang="en-US" sz="2600" dirty="0" err="1">
                          <a:effectLst/>
                          <a:latin typeface="Times New Roman" panose="02020603050405020304" pitchFamily="18" charset="0"/>
                          <a:cs typeface="Times New Roman" panose="02020603050405020304" pitchFamily="18" charset="0"/>
                        </a:rPr>
                        <a:t>toàn</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sống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hèn</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nhát</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thụ</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động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luôn</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sợ</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hãi</a:t>
                      </a: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tc>
                <a:extLst>
                  <a:ext uri="{0D108BD9-81ED-4DB2-BD59-A6C34878D82A}">
                    <a16:rowId xmlns:a16="http://schemas.microsoft.com/office/drawing/2014/main" val="3898847556"/>
                  </a:ext>
                </a:extLst>
              </a:tr>
            </a:tbl>
          </a:graphicData>
        </a:graphic>
      </p:graphicFrame>
    </p:spTree>
    <p:extLst>
      <p:ext uri="{BB962C8B-B14F-4D97-AF65-F5344CB8AC3E}">
        <p14:creationId xmlns:p14="http://schemas.microsoft.com/office/powerpoint/2010/main" val="27688150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37D139-4D7A-CDA6-D511-7D1D67FB7B21}"/>
              </a:ext>
            </a:extLst>
          </p:cNvPr>
          <p:cNvSpPr txBox="1"/>
          <p:nvPr/>
        </p:nvSpPr>
        <p:spPr>
          <a:xfrm>
            <a:off x="0" y="0"/>
            <a:ext cx="12093388" cy="6194003"/>
          </a:xfrm>
          <a:prstGeom prst="rect">
            <a:avLst/>
          </a:prstGeom>
          <a:noFill/>
        </p:spPr>
        <p:txBody>
          <a:bodyPr wrap="square">
            <a:spAutoFit/>
          </a:bodyPr>
          <a:lstStyle/>
          <a:p>
            <a:pPr rtl="0">
              <a:spcBef>
                <a:spcPts val="0"/>
              </a:spcBef>
              <a:spcAft>
                <a:spcPts val="500"/>
              </a:spcAft>
            </a:pPr>
            <a:r>
              <a:rPr lang="vi-VN" sz="2400" b="1" u="none" strike="noStrike" dirty="0">
                <a:solidFill>
                  <a:srgbClr val="002060"/>
                </a:solidFill>
                <a:effectLst/>
                <a:latin typeface="+mj-lt"/>
              </a:rPr>
              <a:t>I. ĐỌC HIỂU (4.0 điểm)</a:t>
            </a:r>
            <a:r>
              <a:rPr lang="en-US" sz="2400" dirty="0">
                <a:solidFill>
                  <a:srgbClr val="002060"/>
                </a:solidFill>
                <a:latin typeface="+mj-lt"/>
              </a:rPr>
              <a:t> </a:t>
            </a:r>
            <a:r>
              <a:rPr lang="vi-VN" sz="2400" b="1" u="none" strike="noStrike" dirty="0">
                <a:solidFill>
                  <a:srgbClr val="002060"/>
                </a:solidFill>
                <a:effectLst/>
                <a:latin typeface="+mj-lt"/>
              </a:rPr>
              <a:t>Đọc đoạn trích sau và trả lời câu hỏi:</a:t>
            </a:r>
            <a:endParaRPr lang="vi-VN" sz="2400" b="0" dirty="0">
              <a:solidFill>
                <a:srgbClr val="002060"/>
              </a:solidFill>
              <a:effectLst/>
              <a:latin typeface="+mj-lt"/>
            </a:endParaRPr>
          </a:p>
          <a:p>
            <a:pPr rtl="0">
              <a:spcBef>
                <a:spcPts val="0"/>
              </a:spcBef>
              <a:spcAft>
                <a:spcPts val="500"/>
              </a:spcAft>
            </a:pPr>
            <a:r>
              <a:rPr lang="en-US" sz="2400" b="0" u="none" strike="noStrike" dirty="0">
                <a:solidFill>
                  <a:srgbClr val="002060"/>
                </a:solidFill>
                <a:effectLst/>
                <a:latin typeface="+mj-lt"/>
              </a:rPr>
              <a:t>    </a:t>
            </a:r>
            <a:r>
              <a:rPr lang="vi-VN" sz="2400" b="0" u="none" strike="noStrike" dirty="0">
                <a:solidFill>
                  <a:srgbClr val="002060"/>
                </a:solidFill>
                <a:effectLst/>
                <a:latin typeface="+mj-lt"/>
              </a:rPr>
              <a:t>Mặc dù chúng ta đang có một cuộc sống đầy đam mê và có những mục tiêu rõ ràng để phấn đấu nhưng chúng ta hẳn cũng khó lòng tránh được có lúc lâm vào nghịch cảnh. Liệu chúng ta sẽ đứng dậy sau cơn phong ba đỏ hay hoàn toàn bị ngã gục? Điều này phụ thuộc vào cách chúng ta đối đầu với chủng. Trước những thác ghềnh, chông gai trên đường khiến chúng ta cảm thấy nản lòng và hoài nghi thì niềm tin mãnh liệt vào bản thân là điều cần thiết hơn bao giờ hết để chúng ta vượt qua những trắc trở đó.</a:t>
            </a:r>
            <a:endParaRPr lang="vi-VN" sz="2400" b="0" dirty="0">
              <a:solidFill>
                <a:srgbClr val="002060"/>
              </a:solidFill>
              <a:effectLst/>
              <a:latin typeface="+mj-lt"/>
            </a:endParaRPr>
          </a:p>
          <a:p>
            <a:pPr rtl="0">
              <a:spcBef>
                <a:spcPts val="0"/>
              </a:spcBef>
              <a:spcAft>
                <a:spcPts val="500"/>
              </a:spcAft>
            </a:pPr>
            <a:r>
              <a:rPr lang="en-US" sz="2400" b="0" u="none" strike="noStrike" dirty="0">
                <a:solidFill>
                  <a:srgbClr val="002060"/>
                </a:solidFill>
                <a:effectLst/>
                <a:latin typeface="+mj-lt"/>
              </a:rPr>
              <a:t>    </a:t>
            </a:r>
            <a:r>
              <a:rPr lang="vi-VN" sz="2400" b="0" u="none" strike="noStrike" dirty="0">
                <a:solidFill>
                  <a:srgbClr val="002060"/>
                </a:solidFill>
                <a:effectLst/>
                <a:latin typeface="+mj-lt"/>
              </a:rPr>
              <a:t>Đôi khi niềm tin chúng ta có được cũng chỉ đơn giản là học từ người khác, tìm hiểu xem những người đi trước đã đổi phó với khó khăn tương tự như thế nào giúp chủng ta tìm ra giải pháp cho minh. Những tấm gương về những con người đầy nghị lực và giàu lòng quả cảm, có khả năng trụ vững sau bao cơn giông tổ của cuộc đời luôn là tâm điểm cho chúng ta noi theo. Đó là nghị lực của Walt Disney trong việc thực hiện ước mơ của mình sau năm lần phả sản. Bất chấp số phận, nhà văn Helen Keller đã không cam chịu đề người đời thương hại. Ngược lại, bà đã dũng cảm vượt qua nghịch cảnh, trở thành tấm gương sáng cho hàng triệu người.</a:t>
            </a:r>
            <a:endParaRPr lang="vi-VN" sz="2400" b="0" dirty="0">
              <a:solidFill>
                <a:srgbClr val="002060"/>
              </a:solidFill>
              <a:effectLst/>
              <a:latin typeface="+mj-lt"/>
            </a:endParaRPr>
          </a:p>
          <a:p>
            <a:pPr rtl="0">
              <a:spcBef>
                <a:spcPts val="0"/>
              </a:spcBef>
              <a:spcAft>
                <a:spcPts val="500"/>
              </a:spcAft>
            </a:pPr>
            <a:r>
              <a:rPr lang="en-US" sz="2400" b="0" u="none" strike="noStrike" dirty="0">
                <a:solidFill>
                  <a:srgbClr val="002060"/>
                </a:solidFill>
                <a:effectLst/>
                <a:latin typeface="+mj-lt"/>
              </a:rPr>
              <a:t>  </a:t>
            </a:r>
            <a:r>
              <a:rPr lang="vi-VN" sz="2400" b="0" u="none" strike="noStrike" dirty="0">
                <a:solidFill>
                  <a:srgbClr val="002060"/>
                </a:solidFill>
                <a:effectLst/>
                <a:latin typeface="+mj-lt"/>
              </a:rPr>
              <a:t>(Trích Giữ vững niềm tin - Điều kì diệu của thái độ sống. Mac Anderson, NXB Tổng hợp TPHCM) </a:t>
            </a:r>
            <a:endParaRPr lang="en-US" sz="2400" b="0" u="none" strike="noStrike" dirty="0">
              <a:solidFill>
                <a:srgbClr val="002060"/>
              </a:solidFill>
              <a:effectLst/>
              <a:latin typeface="+mj-lt"/>
            </a:endParaRPr>
          </a:p>
        </p:txBody>
      </p:sp>
    </p:spTree>
    <p:extLst>
      <p:ext uri="{BB962C8B-B14F-4D97-AF65-F5344CB8AC3E}">
        <p14:creationId xmlns:p14="http://schemas.microsoft.com/office/powerpoint/2010/main" val="33965424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37D139-4D7A-CDA6-D511-7D1D67FB7B21}"/>
              </a:ext>
            </a:extLst>
          </p:cNvPr>
          <p:cNvSpPr txBox="1"/>
          <p:nvPr/>
        </p:nvSpPr>
        <p:spPr>
          <a:xfrm>
            <a:off x="0" y="0"/>
            <a:ext cx="12093388" cy="6509474"/>
          </a:xfrm>
          <a:prstGeom prst="rect">
            <a:avLst/>
          </a:prstGeom>
          <a:noFill/>
        </p:spPr>
        <p:txBody>
          <a:bodyPr wrap="square">
            <a:spAutoFit/>
          </a:bodyPr>
          <a:lstStyle/>
          <a:p>
            <a:pPr rtl="0">
              <a:spcBef>
                <a:spcPts val="0"/>
              </a:spcBef>
              <a:spcAft>
                <a:spcPts val="500"/>
              </a:spcAft>
            </a:pPr>
            <a:r>
              <a:rPr lang="vi-VN" sz="2800" b="1" i="0" u="none" strike="noStrike" dirty="0">
                <a:solidFill>
                  <a:srgbClr val="002060"/>
                </a:solidFill>
                <a:effectLst/>
                <a:latin typeface="+mj-lt"/>
              </a:rPr>
              <a:t>Câu 1: </a:t>
            </a:r>
            <a:r>
              <a:rPr lang="vi-VN" sz="2800" i="0" u="none" strike="noStrike" dirty="0">
                <a:solidFill>
                  <a:srgbClr val="002060"/>
                </a:solidFill>
                <a:effectLst/>
                <a:latin typeface="+mj-lt"/>
              </a:rPr>
              <a:t>Nêu phương thức biểu đạt của đoạn trích</a:t>
            </a:r>
          </a:p>
          <a:p>
            <a:pPr rtl="0">
              <a:spcBef>
                <a:spcPts val="0"/>
              </a:spcBef>
              <a:spcAft>
                <a:spcPts val="500"/>
              </a:spcAft>
            </a:pPr>
            <a:r>
              <a:rPr lang="vi-VN" sz="2800" b="1" dirty="0">
                <a:solidFill>
                  <a:srgbClr val="002060"/>
                </a:solidFill>
                <a:latin typeface="+mj-lt"/>
              </a:rPr>
              <a:t>Câu 2: </a:t>
            </a:r>
            <a:r>
              <a:rPr lang="vi-VN" sz="2800" dirty="0">
                <a:solidFill>
                  <a:srgbClr val="002060"/>
                </a:solidFill>
                <a:latin typeface="+mj-lt"/>
              </a:rPr>
              <a:t>Nội dung của đoạn trích là gì?</a:t>
            </a:r>
            <a:endParaRPr lang="vi-VN" sz="2800" i="0" u="none" strike="noStrike" dirty="0">
              <a:solidFill>
                <a:srgbClr val="002060"/>
              </a:solidFill>
              <a:effectLst/>
              <a:latin typeface="+mj-lt"/>
            </a:endParaRPr>
          </a:p>
          <a:p>
            <a:pPr rtl="0">
              <a:spcBef>
                <a:spcPts val="0"/>
              </a:spcBef>
              <a:spcAft>
                <a:spcPts val="500"/>
              </a:spcAft>
            </a:pPr>
            <a:r>
              <a:rPr lang="vi-VN" sz="2800" b="1" i="0" u="none" strike="noStrike" dirty="0">
                <a:solidFill>
                  <a:srgbClr val="002060"/>
                </a:solidFill>
                <a:effectLst/>
                <a:latin typeface="+mj-lt"/>
              </a:rPr>
              <a:t>Câu 3 : </a:t>
            </a:r>
            <a:r>
              <a:rPr lang="vi-VN" sz="2800" b="0" i="0" u="none" strike="noStrike" dirty="0">
                <a:solidFill>
                  <a:srgbClr val="002060"/>
                </a:solidFill>
                <a:effectLst/>
                <a:latin typeface="+mj-lt"/>
              </a:rPr>
              <a:t>Đoạn trích đã kể ra những tấm gương nào về lòng dũng cảm và nghị lực sống vượt lên trên số phận?</a:t>
            </a:r>
            <a:endParaRPr lang="vi-VN" sz="2800" b="0" dirty="0">
              <a:solidFill>
                <a:srgbClr val="002060"/>
              </a:solidFill>
              <a:effectLst/>
              <a:latin typeface="+mj-lt"/>
            </a:endParaRPr>
          </a:p>
          <a:p>
            <a:pPr rtl="0">
              <a:spcBef>
                <a:spcPts val="0"/>
              </a:spcBef>
              <a:spcAft>
                <a:spcPts val="500"/>
              </a:spcAft>
            </a:pPr>
            <a:r>
              <a:rPr lang="vi-VN" sz="2800" b="1" i="0" u="none" strike="noStrike" dirty="0">
                <a:solidFill>
                  <a:srgbClr val="002060"/>
                </a:solidFill>
                <a:effectLst/>
                <a:latin typeface="+mj-lt"/>
              </a:rPr>
              <a:t>Câu 4 : </a:t>
            </a:r>
            <a:r>
              <a:rPr lang="vi-VN" sz="2800" b="0" i="0" u="none" strike="noStrike" dirty="0">
                <a:solidFill>
                  <a:srgbClr val="002060"/>
                </a:solidFill>
                <a:effectLst/>
                <a:latin typeface="+mj-lt"/>
              </a:rPr>
              <a:t>Theo tác giả, điều gì cần thiết giúp cho con người vượt qua được những trắc trở của cuộc sống?</a:t>
            </a:r>
            <a:endParaRPr lang="vi-VN" sz="2800" b="0" dirty="0">
              <a:solidFill>
                <a:srgbClr val="002060"/>
              </a:solidFill>
              <a:effectLst/>
              <a:latin typeface="+mj-lt"/>
            </a:endParaRPr>
          </a:p>
          <a:p>
            <a:pPr rtl="0">
              <a:spcBef>
                <a:spcPts val="0"/>
              </a:spcBef>
              <a:spcAft>
                <a:spcPts val="500"/>
              </a:spcAft>
            </a:pPr>
            <a:r>
              <a:rPr lang="vi-VN" sz="2800" b="1" u="none" strike="noStrike" dirty="0">
                <a:solidFill>
                  <a:srgbClr val="002060"/>
                </a:solidFill>
                <a:effectLst/>
                <a:latin typeface="+mj-lt"/>
              </a:rPr>
              <a:t>Câu 5: </a:t>
            </a:r>
            <a:r>
              <a:rPr lang="vi-VN" sz="2800" b="0" i="1" u="none" strike="noStrike" dirty="0">
                <a:solidFill>
                  <a:srgbClr val="002060"/>
                </a:solidFill>
                <a:effectLst/>
                <a:latin typeface="+mj-lt"/>
              </a:rPr>
              <a:t>Chỉ ra một phép liên kết câu và từ ngữ liên kết trong đoạn văn sau: “Bất chấp số phận, nhà văn Helen Keller đã không cam chịu để người đời thương hại. Ngược lại, bà đã dũng cảm vượt qua nghịch cảnh, trở thành tẩm gương sáng cho hàng triệu người.</a:t>
            </a:r>
            <a:endParaRPr lang="vi-VN" sz="2800" b="0" dirty="0">
              <a:solidFill>
                <a:srgbClr val="002060"/>
              </a:solidFill>
              <a:effectLst/>
              <a:latin typeface="+mj-lt"/>
            </a:endParaRPr>
          </a:p>
          <a:p>
            <a:pPr rtl="0">
              <a:spcBef>
                <a:spcPts val="0"/>
              </a:spcBef>
              <a:spcAft>
                <a:spcPts val="500"/>
              </a:spcAft>
            </a:pPr>
            <a:r>
              <a:rPr lang="vi-VN" sz="2800" b="1" i="0" u="none" strike="noStrike" dirty="0">
                <a:solidFill>
                  <a:srgbClr val="002060"/>
                </a:solidFill>
                <a:effectLst/>
                <a:latin typeface="+mj-lt"/>
              </a:rPr>
              <a:t>Câu 6: </a:t>
            </a:r>
            <a:r>
              <a:rPr lang="vi-VN" sz="2800" b="0" i="0" u="none" strike="noStrike" dirty="0">
                <a:solidFill>
                  <a:srgbClr val="002060"/>
                </a:solidFill>
                <a:effectLst/>
                <a:latin typeface="+mj-lt"/>
              </a:rPr>
              <a:t>Bài học ý nghĩa nhất cho bản thân mà anh/chị rút ra từ đoạn trích trên là</a:t>
            </a:r>
            <a:r>
              <a:rPr lang="en-US" sz="2800" b="0" i="0" u="none" strike="noStrike" dirty="0">
                <a:solidFill>
                  <a:srgbClr val="002060"/>
                </a:solidFill>
                <a:effectLst/>
                <a:latin typeface="+mj-lt"/>
              </a:rPr>
              <a:t> </a:t>
            </a:r>
            <a:r>
              <a:rPr lang="vi-VN" sz="2800" b="0" i="0" u="none" strike="noStrike" dirty="0">
                <a:solidFill>
                  <a:srgbClr val="002060"/>
                </a:solidFill>
                <a:effectLst/>
                <a:latin typeface="+mj-lt"/>
              </a:rPr>
              <a:t> ? Vì sao?</a:t>
            </a:r>
          </a:p>
          <a:p>
            <a:pPr rtl="0">
              <a:spcBef>
                <a:spcPts val="0"/>
              </a:spcBef>
              <a:spcAft>
                <a:spcPts val="500"/>
              </a:spcAft>
            </a:pPr>
            <a:r>
              <a:rPr lang="vi-VN" sz="2800" b="1" dirty="0">
                <a:solidFill>
                  <a:srgbClr val="002060"/>
                </a:solidFill>
                <a:latin typeface="+mj-lt"/>
              </a:rPr>
              <a:t>Câu 7</a:t>
            </a:r>
            <a:r>
              <a:rPr lang="vi-VN" sz="2800" dirty="0">
                <a:solidFill>
                  <a:srgbClr val="002060"/>
                </a:solidFill>
                <a:latin typeface="+mj-lt"/>
              </a:rPr>
              <a:t>: Hãy viết đoạn văn (khoảng 200 chữ) về vai trò của nghị lực trong cuộc sống.</a:t>
            </a:r>
            <a:endParaRPr lang="vi-VN" sz="2800" b="0" dirty="0">
              <a:solidFill>
                <a:srgbClr val="002060"/>
              </a:solidFill>
              <a:effectLst/>
              <a:latin typeface="+mj-lt"/>
            </a:endParaRPr>
          </a:p>
        </p:txBody>
      </p:sp>
    </p:spTree>
    <p:extLst>
      <p:ext uri="{BB962C8B-B14F-4D97-AF65-F5344CB8AC3E}">
        <p14:creationId xmlns:p14="http://schemas.microsoft.com/office/powerpoint/2010/main" val="24064605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4130B2F-247A-00D4-BFC9-49280F44373B}"/>
              </a:ext>
            </a:extLst>
          </p:cNvPr>
          <p:cNvGraphicFramePr>
            <a:graphicFrameLocks noGrp="1"/>
          </p:cNvGraphicFramePr>
          <p:nvPr>
            <p:ph idx="1"/>
            <p:extLst>
              <p:ext uri="{D42A27DB-BD31-4B8C-83A1-F6EECF244321}">
                <p14:modId xmlns:p14="http://schemas.microsoft.com/office/powerpoint/2010/main" val="1543243843"/>
              </p:ext>
            </p:extLst>
          </p:nvPr>
        </p:nvGraphicFramePr>
        <p:xfrm>
          <a:off x="0" y="0"/>
          <a:ext cx="12191999" cy="6619707"/>
        </p:xfrm>
        <a:graphic>
          <a:graphicData uri="http://schemas.openxmlformats.org/drawingml/2006/table">
            <a:tbl>
              <a:tblPr firstRow="1" firstCol="1" bandRow="1">
                <a:tableStyleId>{5C22544A-7EE6-4342-B048-85BDC9FD1C3A}</a:tableStyleId>
              </a:tblPr>
              <a:tblGrid>
                <a:gridCol w="848177">
                  <a:extLst>
                    <a:ext uri="{9D8B030D-6E8A-4147-A177-3AD203B41FA5}">
                      <a16:colId xmlns:a16="http://schemas.microsoft.com/office/drawing/2014/main" val="3498836798"/>
                    </a:ext>
                  </a:extLst>
                </a:gridCol>
                <a:gridCol w="10420458">
                  <a:extLst>
                    <a:ext uri="{9D8B030D-6E8A-4147-A177-3AD203B41FA5}">
                      <a16:colId xmlns:a16="http://schemas.microsoft.com/office/drawing/2014/main" val="1443499880"/>
                    </a:ext>
                  </a:extLst>
                </a:gridCol>
                <a:gridCol w="923364">
                  <a:extLst>
                    <a:ext uri="{9D8B030D-6E8A-4147-A177-3AD203B41FA5}">
                      <a16:colId xmlns:a16="http://schemas.microsoft.com/office/drawing/2014/main" val="1372883394"/>
                    </a:ext>
                  </a:extLst>
                </a:gridCol>
              </a:tblGrid>
              <a:tr h="110305">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Yêu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đạt</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Điểm</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1353731"/>
                  </a:ext>
                </a:extLst>
              </a:tr>
              <a:tr h="110305">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Câu 1</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0,5</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3954493"/>
                  </a:ext>
                </a:extLst>
              </a:tr>
              <a:tr h="350089">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r>
                        <a:rPr lang="en-US" sz="2400" dirty="0">
                          <a:solidFill>
                            <a:srgbClr val="002060"/>
                          </a:solidFill>
                          <a:effectLst/>
                          <a:latin typeface="Times New Roman" panose="02020603050405020304" pitchFamily="18" charset="0"/>
                          <a:cs typeface="Times New Roman" panose="02020603050405020304" pitchFamily="18" charset="0"/>
                        </a:rPr>
                        <a:t> 2</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0,5</a:t>
                      </a:r>
                    </a:p>
                    <a:p>
                      <a:pPr algn="ctr">
                        <a:lnSpc>
                          <a:spcPct val="115000"/>
                        </a:lnSpc>
                        <a:spcAft>
                          <a:spcPts val="1000"/>
                        </a:spcAft>
                      </a:pPr>
                      <a:endParaRPr lang="en-US" sz="2400" dirty="0">
                        <a:solidFill>
                          <a:srgbClr val="002060"/>
                        </a:solidFill>
                        <a:effectLst/>
                        <a:latin typeface="Times New Roman" panose="02020603050405020304" pitchFamily="18"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2213192"/>
                  </a:ext>
                </a:extLst>
              </a:tr>
              <a:tr h="1797235">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r>
                        <a:rPr lang="en-US" sz="2400" dirty="0">
                          <a:solidFill>
                            <a:srgbClr val="002060"/>
                          </a:solidFill>
                          <a:effectLst/>
                          <a:latin typeface="Times New Roman" panose="02020603050405020304" pitchFamily="18" charset="0"/>
                          <a:cs typeface="Times New Roman" panose="02020603050405020304" pitchFamily="18" charset="0"/>
                        </a:rPr>
                        <a:t> 3</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6314509"/>
                  </a:ext>
                </a:extLst>
              </a:tr>
              <a:tr h="1084352">
                <a:tc>
                  <a:txBody>
                    <a:bodyPr/>
                    <a:lstStyle/>
                    <a:p>
                      <a:pPr algn="ctr">
                        <a:lnSpc>
                          <a:spcPct val="115000"/>
                        </a:lnSpc>
                        <a:spcAft>
                          <a:spcPts val="1000"/>
                        </a:spcAft>
                      </a:pPr>
                      <a:r>
                        <a:rPr lang="vi-VN"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Câu 4</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5342929"/>
                  </a:ext>
                </a:extLst>
              </a:tr>
              <a:tr h="1308847">
                <a:tc>
                  <a:txBody>
                    <a:bodyPr/>
                    <a:lstStyle/>
                    <a:p>
                      <a:pPr algn="ctr">
                        <a:lnSpc>
                          <a:spcPct val="115000"/>
                        </a:lnSpc>
                        <a:spcAft>
                          <a:spcPts val="1000"/>
                        </a:spcAft>
                      </a:pPr>
                      <a:r>
                        <a:rPr lang="vi-VN"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Câu 5</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endParaRPr lang="vi-VN"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endParaRPr lang="vi-VN"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endParaRPr lang="vi-VN"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2879835"/>
                  </a:ext>
                </a:extLst>
              </a:tr>
            </a:tbl>
          </a:graphicData>
        </a:graphic>
      </p:graphicFrame>
      <p:sp>
        <p:nvSpPr>
          <p:cNvPr id="6" name="TextBox 5">
            <a:extLst>
              <a:ext uri="{FF2B5EF4-FFF2-40B4-BE49-F238E27FC236}">
                <a16:creationId xmlns:a16="http://schemas.microsoft.com/office/drawing/2014/main" id="{85AC6B4D-EC6F-7A1B-85C8-C5E10F4B08F5}"/>
              </a:ext>
            </a:extLst>
          </p:cNvPr>
          <p:cNvSpPr txBox="1"/>
          <p:nvPr/>
        </p:nvSpPr>
        <p:spPr>
          <a:xfrm>
            <a:off x="858371" y="375629"/>
            <a:ext cx="6109446" cy="461665"/>
          </a:xfrm>
          <a:prstGeom prst="rect">
            <a:avLst/>
          </a:prstGeom>
          <a:noFill/>
        </p:spPr>
        <p:txBody>
          <a:bodyPr wrap="square">
            <a:spAutoFit/>
          </a:bodyPr>
          <a:lstStyle/>
          <a:p>
            <a:r>
              <a:rPr lang="vi-VN" sz="2400" dirty="0">
                <a:latin typeface="Times New Roman" panose="02020603050405020304" pitchFamily="18" charset="0"/>
                <a:ea typeface="Calibri" panose="020F0502020204030204" pitchFamily="34" charset="0"/>
              </a:rPr>
              <a:t>- </a:t>
            </a:r>
            <a:r>
              <a:rPr lang="vi-VN" sz="2400" b="1" dirty="0">
                <a:latin typeface="Times New Roman" panose="02020603050405020304" pitchFamily="18" charset="0"/>
                <a:ea typeface="Calibri" panose="020F0502020204030204" pitchFamily="34" charset="0"/>
              </a:rPr>
              <a:t>Phương thức biểu đạt</a:t>
            </a:r>
            <a:r>
              <a:rPr lang="vi-VN" sz="2400" dirty="0">
                <a:latin typeface="Times New Roman" panose="02020603050405020304" pitchFamily="18" charset="0"/>
                <a:ea typeface="Calibri" panose="020F0502020204030204" pitchFamily="34" charset="0"/>
              </a:rPr>
              <a:t>:</a:t>
            </a:r>
            <a:r>
              <a:rPr lang="en-US" sz="2400" dirty="0">
                <a:latin typeface="Times New Roman" panose="02020603050405020304" pitchFamily="18" charset="0"/>
                <a:ea typeface="Calibri" panose="020F0502020204030204" pitchFamily="34" charset="0"/>
              </a:rPr>
              <a:t> </a:t>
            </a:r>
            <a:r>
              <a:rPr lang="vi-VN" sz="2400" dirty="0">
                <a:latin typeface="Times New Roman" panose="02020603050405020304" pitchFamily="18" charset="0"/>
                <a:ea typeface="Calibri" panose="020F0502020204030204" pitchFamily="34" charset="0"/>
              </a:rPr>
              <a:t>nghị luận</a:t>
            </a:r>
            <a:endParaRPr lang="en-US" sz="2400" dirty="0"/>
          </a:p>
        </p:txBody>
      </p:sp>
      <p:sp>
        <p:nvSpPr>
          <p:cNvPr id="7" name="TextBox 6">
            <a:extLst>
              <a:ext uri="{FF2B5EF4-FFF2-40B4-BE49-F238E27FC236}">
                <a16:creationId xmlns:a16="http://schemas.microsoft.com/office/drawing/2014/main" id="{643C807C-937E-B289-9924-C1E22A7F882B}"/>
              </a:ext>
            </a:extLst>
          </p:cNvPr>
          <p:cNvSpPr txBox="1"/>
          <p:nvPr/>
        </p:nvSpPr>
        <p:spPr>
          <a:xfrm>
            <a:off x="823900" y="790149"/>
            <a:ext cx="10544197" cy="830997"/>
          </a:xfrm>
          <a:prstGeom prst="rect">
            <a:avLst/>
          </a:prstGeom>
          <a:noFill/>
        </p:spPr>
        <p:txBody>
          <a:bodyPr wrap="square">
            <a:spAutoFit/>
          </a:bodyPr>
          <a:lstStyle/>
          <a:p>
            <a:r>
              <a:rPr lang="en-US" sz="2400" b="1" dirty="0" err="1">
                <a:latin typeface="Times New Roman" panose="02020603050405020304" pitchFamily="18" charset="0"/>
                <a:cs typeface="Times New Roman" panose="02020603050405020304" pitchFamily="18" charset="0"/>
              </a:rPr>
              <a:t>Nội</a:t>
            </a:r>
            <a:r>
              <a:rPr lang="en-US" sz="2400" b="1" dirty="0">
                <a:latin typeface="Times New Roman" panose="02020603050405020304" pitchFamily="18" charset="0"/>
                <a:cs typeface="Times New Roman" panose="02020603050405020304" pitchFamily="18" charset="0"/>
              </a:rPr>
              <a:t> dung: </a:t>
            </a:r>
            <a:r>
              <a:rPr lang="vi-VN" sz="2400" dirty="0">
                <a:latin typeface="Times New Roman" panose="02020603050405020304" pitchFamily="18" charset="0"/>
                <a:cs typeface="Times New Roman" panose="02020603050405020304" pitchFamily="18" charset="0"/>
              </a:rPr>
              <a:t>Nói về nghị lực và lòng quả cảm khi đương đầu với những khó khăn trong cuộc sống</a:t>
            </a:r>
            <a:endParaRPr lang="vi-VN" sz="32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47A4B10F-B874-3CB0-9EE4-95C7FAAC2324}"/>
              </a:ext>
            </a:extLst>
          </p:cNvPr>
          <p:cNvSpPr txBox="1"/>
          <p:nvPr/>
        </p:nvSpPr>
        <p:spPr>
          <a:xfrm>
            <a:off x="858371" y="1690062"/>
            <a:ext cx="10239935" cy="1569660"/>
          </a:xfrm>
          <a:prstGeom prst="rect">
            <a:avLst/>
          </a:prstGeom>
          <a:noFill/>
        </p:spPr>
        <p:txBody>
          <a:bodyPr wrap="square">
            <a:spAutoFit/>
          </a:bodyPr>
          <a:lstStyle/>
          <a:p>
            <a:r>
              <a:rPr lang="vi-VN" sz="2400" dirty="0">
                <a:solidFill>
                  <a:srgbClr val="002060"/>
                </a:solidFill>
                <a:latin typeface="+mj-lt"/>
              </a:rPr>
              <a:t>Đoạn trích đã kể ra những tấm gương nào về lòng dũng cảm và nghị lực sống vượt lên trên số phận: </a:t>
            </a:r>
            <a:r>
              <a:rPr lang="vi-VN" sz="2400" i="1" dirty="0">
                <a:solidFill>
                  <a:srgbClr val="002060"/>
                </a:solidFill>
                <a:latin typeface="+mj-lt"/>
              </a:rPr>
              <a:t>Walt Disney trong việc thực hiện ước mơ của mình sau năm lần phả sản. Bất chấp số phận, nhà văn Helen Keller đã không cam chịu đề người đời thương hại. </a:t>
            </a:r>
            <a:endParaRPr lang="vi-VN" sz="2400" i="1" dirty="0">
              <a:latin typeface="+mj-lt"/>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AC90C5AC-FC1C-04E2-D62E-4DD9DA7B3ECD}"/>
              </a:ext>
            </a:extLst>
          </p:cNvPr>
          <p:cNvSpPr txBox="1"/>
          <p:nvPr/>
        </p:nvSpPr>
        <p:spPr>
          <a:xfrm>
            <a:off x="976030" y="3598279"/>
            <a:ext cx="10239935" cy="830997"/>
          </a:xfrm>
          <a:prstGeom prst="rect">
            <a:avLst/>
          </a:prstGeom>
          <a:noFill/>
        </p:spPr>
        <p:txBody>
          <a:bodyPr wrap="square">
            <a:spAutoFit/>
          </a:bodyPr>
          <a:lstStyle/>
          <a:p>
            <a:r>
              <a:rPr lang="vi-VN" sz="2400" dirty="0">
                <a:solidFill>
                  <a:srgbClr val="002060"/>
                </a:solidFill>
                <a:latin typeface="+mj-lt"/>
              </a:rPr>
              <a:t>Theo tác giả, điều cần thiết giúp cho con người vượt qua được những trắc trở của cuộc sống đó là: </a:t>
            </a:r>
            <a:r>
              <a:rPr lang="vi-VN" sz="2400" i="1" dirty="0">
                <a:solidFill>
                  <a:srgbClr val="002060"/>
                </a:solidFill>
                <a:latin typeface="+mj-lt"/>
              </a:rPr>
              <a:t>niềm tin mãnh liệt vào bản thân là điều cần thiết hơn bao giờ hết.</a:t>
            </a:r>
          </a:p>
        </p:txBody>
      </p:sp>
      <p:sp>
        <p:nvSpPr>
          <p:cNvPr id="3" name="TextBox 2">
            <a:extLst>
              <a:ext uri="{FF2B5EF4-FFF2-40B4-BE49-F238E27FC236}">
                <a16:creationId xmlns:a16="http://schemas.microsoft.com/office/drawing/2014/main" id="{67156602-3D38-CAF8-69BA-12E59B9F3576}"/>
              </a:ext>
            </a:extLst>
          </p:cNvPr>
          <p:cNvSpPr txBox="1"/>
          <p:nvPr/>
        </p:nvSpPr>
        <p:spPr>
          <a:xfrm>
            <a:off x="858370" y="4636690"/>
            <a:ext cx="10239935" cy="1200329"/>
          </a:xfrm>
          <a:prstGeom prst="rect">
            <a:avLst/>
          </a:prstGeom>
          <a:noFill/>
        </p:spPr>
        <p:txBody>
          <a:bodyPr wrap="square">
            <a:spAutoFit/>
          </a:bodyPr>
          <a:lstStyle/>
          <a:p>
            <a:r>
              <a:rPr lang="vi-VN" sz="2400" b="1" dirty="0">
                <a:solidFill>
                  <a:srgbClr val="002060"/>
                </a:solidFill>
                <a:latin typeface="+mj-lt"/>
              </a:rPr>
              <a:t>  Phép liên kết câu và từ ngữ liên kết trong đoạn văn</a:t>
            </a:r>
            <a:r>
              <a:rPr lang="vi-VN" sz="2400" dirty="0">
                <a:solidFill>
                  <a:srgbClr val="002060"/>
                </a:solidFill>
                <a:latin typeface="+mj-lt"/>
              </a:rPr>
              <a:t>: “Bất chấp số phận, nhà văn Helen Keller đã không cam chịu để người đời thương hại. Ngược lại, bà đã dũng cảm vượt qua nghịch cảnh, trở thành tẩm gương sáng cho hàng triệu người.”</a:t>
            </a:r>
          </a:p>
        </p:txBody>
      </p:sp>
      <p:sp>
        <p:nvSpPr>
          <p:cNvPr id="5" name="TextBox 4">
            <a:extLst>
              <a:ext uri="{FF2B5EF4-FFF2-40B4-BE49-F238E27FC236}">
                <a16:creationId xmlns:a16="http://schemas.microsoft.com/office/drawing/2014/main" id="{F9517A59-459B-D51E-3A31-A2B58FFCD10D}"/>
              </a:ext>
            </a:extLst>
          </p:cNvPr>
          <p:cNvSpPr txBox="1"/>
          <p:nvPr/>
        </p:nvSpPr>
        <p:spPr>
          <a:xfrm>
            <a:off x="858370" y="5764556"/>
            <a:ext cx="10239935" cy="830997"/>
          </a:xfrm>
          <a:prstGeom prst="rect">
            <a:avLst/>
          </a:prstGeom>
          <a:noFill/>
        </p:spPr>
        <p:txBody>
          <a:bodyPr wrap="square">
            <a:spAutoFit/>
          </a:bodyPr>
          <a:lstStyle/>
          <a:p>
            <a:r>
              <a:rPr lang="vi-VN" sz="2400" dirty="0">
                <a:solidFill>
                  <a:srgbClr val="002060"/>
                </a:solidFill>
                <a:latin typeface="+mj-lt"/>
              </a:rPr>
              <a:t>- Phép nối: quan hệ từ “ngược lại”</a:t>
            </a:r>
          </a:p>
          <a:p>
            <a:r>
              <a:rPr lang="vi-VN" sz="2400" dirty="0">
                <a:solidFill>
                  <a:srgbClr val="002060"/>
                </a:solidFill>
                <a:latin typeface="+mj-lt"/>
              </a:rPr>
              <a:t>- Phép thế: “bà” thay thế cho Helen Keller</a:t>
            </a:r>
          </a:p>
        </p:txBody>
      </p:sp>
    </p:spTree>
    <p:extLst>
      <p:ext uri="{BB962C8B-B14F-4D97-AF65-F5344CB8AC3E}">
        <p14:creationId xmlns:p14="http://schemas.microsoft.com/office/powerpoint/2010/main" val="76197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arn(inVertical)">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0" end="0"/>
                                            </p:txEl>
                                          </p:spTgt>
                                        </p:tgtEl>
                                        <p:attrNameLst>
                                          <p:attrName>style.visibility</p:attrName>
                                        </p:attrNameLst>
                                      </p:cBhvr>
                                      <p:to>
                                        <p:strVal val="visible"/>
                                      </p:to>
                                    </p:set>
                                    <p:animEffect transition="in" filter="barn(inVertical)">
                                      <p:cBhvr>
                                        <p:cTn id="22" dur="500"/>
                                        <p:tgtEl>
                                          <p:spTgt spid="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barn(inVertical)">
                                      <p:cBhvr>
                                        <p:cTn id="27" dur="5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barn(inVertical)">
                                      <p:cBhvr>
                                        <p:cTn id="32" dur="5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Effect transition="in" filter="barn(inVertical)">
                                      <p:cBhvr>
                                        <p:cTn id="3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4130B2F-247A-00D4-BFC9-49280F44373B}"/>
              </a:ext>
            </a:extLst>
          </p:cNvPr>
          <p:cNvGraphicFramePr>
            <a:graphicFrameLocks noGrp="1"/>
          </p:cNvGraphicFramePr>
          <p:nvPr>
            <p:ph idx="1"/>
            <p:extLst>
              <p:ext uri="{D42A27DB-BD31-4B8C-83A1-F6EECF244321}">
                <p14:modId xmlns:p14="http://schemas.microsoft.com/office/powerpoint/2010/main" val="2866251009"/>
              </p:ext>
            </p:extLst>
          </p:nvPr>
        </p:nvGraphicFramePr>
        <p:xfrm>
          <a:off x="1" y="292608"/>
          <a:ext cx="12033503" cy="4375658"/>
        </p:xfrm>
        <a:graphic>
          <a:graphicData uri="http://schemas.openxmlformats.org/drawingml/2006/table">
            <a:tbl>
              <a:tblPr firstRow="1" firstCol="1" bandRow="1">
                <a:tableStyleId>{5C22544A-7EE6-4342-B048-85BDC9FD1C3A}</a:tableStyleId>
              </a:tblPr>
              <a:tblGrid>
                <a:gridCol w="905748">
                  <a:extLst>
                    <a:ext uri="{9D8B030D-6E8A-4147-A177-3AD203B41FA5}">
                      <a16:colId xmlns:a16="http://schemas.microsoft.com/office/drawing/2014/main" val="3498836798"/>
                    </a:ext>
                  </a:extLst>
                </a:gridCol>
                <a:gridCol w="11127755">
                  <a:extLst>
                    <a:ext uri="{9D8B030D-6E8A-4147-A177-3AD203B41FA5}">
                      <a16:colId xmlns:a16="http://schemas.microsoft.com/office/drawing/2014/main" val="1443499880"/>
                    </a:ext>
                  </a:extLst>
                </a:gridCol>
              </a:tblGrid>
              <a:tr h="1983404">
                <a:tc>
                  <a:txBody>
                    <a:bodyPr/>
                    <a:lstStyle/>
                    <a:p>
                      <a:pPr algn="ctr">
                        <a:lnSpc>
                          <a:spcPct val="115000"/>
                        </a:lnSpc>
                        <a:spcAft>
                          <a:spcPts val="1000"/>
                        </a:spcAft>
                      </a:pP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endParaRPr lang="en-US" sz="32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3200" b="1" dirty="0" err="1">
                          <a:solidFill>
                            <a:srgbClr val="002060"/>
                          </a:solidFill>
                          <a:effectLst/>
                          <a:latin typeface="Times New Roman" panose="02020603050405020304" pitchFamily="18" charset="0"/>
                          <a:cs typeface="Times New Roman" panose="02020603050405020304" pitchFamily="18" charset="0"/>
                        </a:rPr>
                        <a:t>Câu</a:t>
                      </a:r>
                      <a:r>
                        <a:rPr lang="en-US" sz="3200" b="1" dirty="0">
                          <a:solidFill>
                            <a:srgbClr val="002060"/>
                          </a:solidFill>
                          <a:effectLst/>
                          <a:latin typeface="Times New Roman" panose="02020603050405020304" pitchFamily="18" charset="0"/>
                          <a:cs typeface="Times New Roman" panose="02020603050405020304" pitchFamily="18" charset="0"/>
                        </a:rPr>
                        <a:t> </a:t>
                      </a:r>
                      <a:r>
                        <a:rPr lang="vi-VN" sz="3200" b="1" dirty="0">
                          <a:solidFill>
                            <a:srgbClr val="002060"/>
                          </a:solidFill>
                          <a:effectLst/>
                          <a:latin typeface="Times New Roman" panose="02020603050405020304" pitchFamily="18" charset="0"/>
                          <a:cs typeface="Times New Roman" panose="02020603050405020304" pitchFamily="18" charset="0"/>
                        </a:rPr>
                        <a:t>6</a:t>
                      </a:r>
                      <a:endParaRPr lang="en-US" sz="3200" b="1"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endParaRPr lang="en-US" sz="32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endParaRPr lang="en-US" sz="32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endParaRPr lang="en-US" sz="32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8664127"/>
                  </a:ext>
                </a:extLst>
              </a:tr>
            </a:tbl>
          </a:graphicData>
        </a:graphic>
      </p:graphicFrame>
      <p:sp>
        <p:nvSpPr>
          <p:cNvPr id="2" name="TextBox 1">
            <a:extLst>
              <a:ext uri="{FF2B5EF4-FFF2-40B4-BE49-F238E27FC236}">
                <a16:creationId xmlns:a16="http://schemas.microsoft.com/office/drawing/2014/main" id="{B70C88F6-D124-14D8-66E8-629537ACBC91}"/>
              </a:ext>
            </a:extLst>
          </p:cNvPr>
          <p:cNvSpPr txBox="1"/>
          <p:nvPr/>
        </p:nvSpPr>
        <p:spPr>
          <a:xfrm>
            <a:off x="868680" y="373171"/>
            <a:ext cx="11164824" cy="4031873"/>
          </a:xfrm>
          <a:prstGeom prst="rect">
            <a:avLst/>
          </a:prstGeom>
          <a:noFill/>
        </p:spPr>
        <p:txBody>
          <a:bodyPr wrap="square">
            <a:spAutoFit/>
          </a:bodyPr>
          <a:lstStyle/>
          <a:p>
            <a:r>
              <a:rPr lang="en-US" sz="3200" b="1" dirty="0">
                <a:latin typeface="Times New Roman" panose="02020603050405020304" pitchFamily="18" charset="0"/>
                <a:cs typeface="Times New Roman" panose="02020603050405020304" pitchFamily="18" charset="0"/>
              </a:rPr>
              <a:t>                </a:t>
            </a:r>
            <a:endParaRPr lang="vi-VN" sz="3200" dirty="0">
              <a:latin typeface="Times New Roman" panose="02020603050405020304" pitchFamily="18" charset="0"/>
              <a:cs typeface="Times New Roman" panose="02020603050405020304" pitchFamily="18" charset="0"/>
            </a:endParaRPr>
          </a:p>
          <a:p>
            <a:r>
              <a:rPr lang="vi-VN" sz="3200" dirty="0">
                <a:latin typeface="Times New Roman" panose="02020603050405020304" pitchFamily="18" charset="0"/>
                <a:cs typeface="Times New Roman" panose="02020603050405020304" pitchFamily="18" charset="0"/>
              </a:rPr>
              <a:t>- Đứng trước khó khăn, con người cần phải có nghị lực và niềm tin trong cuộc sống.</a:t>
            </a:r>
          </a:p>
          <a:p>
            <a:r>
              <a:rPr lang="vi-VN" sz="3200" dirty="0">
                <a:latin typeface="Times New Roman" panose="02020603050405020304" pitchFamily="18" charset="0"/>
                <a:cs typeface="Times New Roman" panose="02020603050405020304" pitchFamily="18" charset="0"/>
              </a:rPr>
              <a:t>- Niềm tin mãnh liệt vào bản thân là điều cần thiết hơn bao giờ hết để chúng ta vượt qua những trắc trở đó.</a:t>
            </a:r>
          </a:p>
          <a:p>
            <a:r>
              <a:rPr lang="vi-VN" sz="3200" dirty="0">
                <a:latin typeface="Times New Roman" panose="02020603050405020304" pitchFamily="18" charset="0"/>
                <a:cs typeface="Times New Roman" panose="02020603050405020304" pitchFamily="18" charset="0"/>
              </a:rPr>
              <a:t>- Niềm tin chúng ta có được cũng chỉ đơn giản là học từ người khác.</a:t>
            </a:r>
          </a:p>
          <a:p>
            <a:endParaRPr lang="vi-VN" sz="32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108017BB-AA98-40E8-DBA1-A89010F01384}"/>
              </a:ext>
            </a:extLst>
          </p:cNvPr>
          <p:cNvSpPr txBox="1"/>
          <p:nvPr/>
        </p:nvSpPr>
        <p:spPr>
          <a:xfrm>
            <a:off x="1008888" y="373171"/>
            <a:ext cx="10296144" cy="584775"/>
          </a:xfrm>
          <a:prstGeom prst="rect">
            <a:avLst/>
          </a:prstGeom>
          <a:noFill/>
        </p:spPr>
        <p:txBody>
          <a:bodyPr wrap="square">
            <a:spAutoFit/>
          </a:bodyPr>
          <a:lstStyle/>
          <a:p>
            <a:r>
              <a:rPr lang="vi-VN" sz="3200" b="1" dirty="0">
                <a:latin typeface="Times New Roman" panose="02020603050405020304" pitchFamily="18" charset="0"/>
                <a:cs typeface="Times New Roman" panose="02020603050405020304" pitchFamily="18" charset="0"/>
              </a:rPr>
              <a:t>Bài học:</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5153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0A20433-4288-C101-B292-686128AF66EF}"/>
              </a:ext>
            </a:extLst>
          </p:cNvPr>
          <p:cNvSpPr txBox="1"/>
          <p:nvPr/>
        </p:nvSpPr>
        <p:spPr>
          <a:xfrm>
            <a:off x="165847" y="303253"/>
            <a:ext cx="11860306" cy="6848029"/>
          </a:xfrm>
          <a:prstGeom prst="rect">
            <a:avLst/>
          </a:prstGeom>
          <a:noFill/>
        </p:spPr>
        <p:txBody>
          <a:bodyPr wrap="square">
            <a:spAutoFit/>
          </a:bodyPr>
          <a:lstStyle/>
          <a:p>
            <a:pPr rtl="0">
              <a:spcBef>
                <a:spcPts val="0"/>
              </a:spcBef>
              <a:spcAft>
                <a:spcPts val="500"/>
              </a:spcAft>
            </a:pPr>
            <a:r>
              <a:rPr lang="vi-VN" sz="2300" b="1" u="none" strike="noStrike" dirty="0">
                <a:solidFill>
                  <a:srgbClr val="002060"/>
                </a:solidFill>
                <a:effectLst/>
                <a:latin typeface="+mj-lt"/>
              </a:rPr>
              <a:t>THÀNH CÔNG</a:t>
            </a:r>
            <a:endParaRPr lang="vi-VN" sz="2300" b="0" dirty="0">
              <a:solidFill>
                <a:srgbClr val="002060"/>
              </a:solidFill>
              <a:effectLst/>
              <a:latin typeface="+mj-lt"/>
            </a:endParaRPr>
          </a:p>
          <a:p>
            <a:pPr rtl="0">
              <a:spcBef>
                <a:spcPts val="0"/>
              </a:spcBef>
              <a:spcAft>
                <a:spcPts val="500"/>
              </a:spcAft>
            </a:pPr>
            <a:r>
              <a:rPr lang="en-US" sz="2300" b="0" u="none" strike="noStrike" dirty="0">
                <a:solidFill>
                  <a:srgbClr val="002060"/>
                </a:solidFill>
                <a:effectLst/>
                <a:latin typeface="+mj-lt"/>
              </a:rPr>
              <a:t>     </a:t>
            </a:r>
            <a:r>
              <a:rPr lang="vi-VN" sz="2300" b="0" u="none" strike="noStrike" dirty="0">
                <a:solidFill>
                  <a:srgbClr val="002060"/>
                </a:solidFill>
                <a:effectLst/>
                <a:latin typeface="+mj-lt"/>
              </a:rPr>
              <a:t>Thành công không bao giờ đến bởi sự tình cờ. Nó là kết quả của việc khẳng định mạnh mẽ không ngùng với những thành tích cao nhất. Nó đòi hỏi tài năng và triển vọng vững chắc ở mỗi người.</a:t>
            </a:r>
            <a:endParaRPr lang="vi-VN" sz="2300" b="0" dirty="0">
              <a:solidFill>
                <a:srgbClr val="002060"/>
              </a:solidFill>
              <a:effectLst/>
              <a:latin typeface="+mj-lt"/>
            </a:endParaRPr>
          </a:p>
          <a:p>
            <a:pPr>
              <a:spcAft>
                <a:spcPts val="500"/>
              </a:spcAft>
            </a:pPr>
            <a:r>
              <a:rPr lang="en-US" sz="2300" b="0" u="none" strike="noStrike" dirty="0">
                <a:solidFill>
                  <a:srgbClr val="002060"/>
                </a:solidFill>
                <a:effectLst/>
                <a:latin typeface="+mj-lt"/>
              </a:rPr>
              <a:t>    </a:t>
            </a:r>
            <a:r>
              <a:rPr lang="vi-VN" sz="2300" b="0" u="none" strike="noStrike" dirty="0">
                <a:solidFill>
                  <a:srgbClr val="002060"/>
                </a:solidFill>
                <a:effectLst/>
                <a:latin typeface="+mj-lt"/>
              </a:rPr>
              <a:t>Thành công đòi hỏi sự tận tụy và cống hiến kiên trì, bền bỉ. Đó là một quá trình học hỏi và phát triển không có điểm dừng. Nó đòi hỏi một ý chi biết tự thúc đẩy mình và một nguồn năng lượng vô hạn. Để đạt được thành công, con người phải</a:t>
            </a:r>
            <a:r>
              <a:rPr lang="en-US" sz="2300" b="0" u="none" strike="noStrike" dirty="0">
                <a:solidFill>
                  <a:srgbClr val="002060"/>
                </a:solidFill>
                <a:effectLst/>
                <a:latin typeface="+mj-lt"/>
              </a:rPr>
              <a:t> </a:t>
            </a:r>
            <a:r>
              <a:rPr lang="vi-VN" sz="2300" dirty="0">
                <a:solidFill>
                  <a:srgbClr val="002060"/>
                </a:solidFill>
                <a:latin typeface="+mj-lt"/>
              </a:rPr>
              <a:t>sáng tạo không ngừng</a:t>
            </a:r>
            <a:r>
              <a:rPr lang="en-US" sz="2300" dirty="0">
                <a:solidFill>
                  <a:srgbClr val="002060"/>
                </a:solidFill>
                <a:latin typeface="+mj-lt"/>
              </a:rPr>
              <a:t> </a:t>
            </a:r>
            <a:r>
              <a:rPr lang="vi-VN" sz="2300" b="0" u="none" strike="noStrike" dirty="0">
                <a:solidFill>
                  <a:srgbClr val="002060"/>
                </a:solidFill>
                <a:effectLst/>
                <a:latin typeface="+mj-lt"/>
              </a:rPr>
              <a:t>và có những kế hoạch được lập chính xác.</a:t>
            </a:r>
            <a:endParaRPr lang="vi-VN" sz="2300" b="0" dirty="0">
              <a:solidFill>
                <a:srgbClr val="002060"/>
              </a:solidFill>
              <a:effectLst/>
              <a:latin typeface="+mj-lt"/>
            </a:endParaRPr>
          </a:p>
          <a:p>
            <a:pPr rtl="0">
              <a:spcBef>
                <a:spcPts val="0"/>
              </a:spcBef>
              <a:spcAft>
                <a:spcPts val="500"/>
              </a:spcAft>
            </a:pPr>
            <a:r>
              <a:rPr lang="en-US" sz="2300" b="0" u="none" strike="noStrike" dirty="0">
                <a:solidFill>
                  <a:srgbClr val="002060"/>
                </a:solidFill>
                <a:effectLst/>
                <a:latin typeface="+mj-lt"/>
              </a:rPr>
              <a:t>   </a:t>
            </a:r>
            <a:r>
              <a:rPr lang="vi-VN" sz="2300" b="0" u="none" strike="noStrike" dirty="0">
                <a:solidFill>
                  <a:srgbClr val="002060"/>
                </a:solidFill>
                <a:effectLst/>
                <a:latin typeface="+mj-lt"/>
              </a:rPr>
              <a:t>Thành công truyền cảm hứng, kích thích cho tất cả mọi hoạt động. Nó làm cho mỗi giai đoạn của cuộc đời đều trở nên quan trọng và có ý nghĩa. Tự nó có sức ảnh hưởng đến mỗi chương trình, mỗi hoạt động, mỗi con người. Thành công là một thứ có thể đạt được bằng ý chí và sự cố gắng ở bất kỳ ai. Nó chính là mục tiêu lớn để tiếp thêm sinh khí, kích thích con người hoạt động.</a:t>
            </a:r>
            <a:endParaRPr lang="vi-VN" sz="2300" b="0" dirty="0">
              <a:solidFill>
                <a:srgbClr val="002060"/>
              </a:solidFill>
              <a:effectLst/>
              <a:latin typeface="+mj-lt"/>
            </a:endParaRPr>
          </a:p>
          <a:p>
            <a:pPr rtl="0">
              <a:spcBef>
                <a:spcPts val="0"/>
              </a:spcBef>
              <a:spcAft>
                <a:spcPts val="500"/>
              </a:spcAft>
            </a:pPr>
            <a:r>
              <a:rPr lang="en-US" sz="2300" dirty="0">
                <a:solidFill>
                  <a:srgbClr val="002060"/>
                </a:solidFill>
                <a:latin typeface="+mj-lt"/>
              </a:rPr>
              <a:t>   </a:t>
            </a:r>
            <a:r>
              <a:rPr lang="vi-VN" sz="2300" b="0" u="none" strike="noStrike" dirty="0">
                <a:solidFill>
                  <a:srgbClr val="002060"/>
                </a:solidFill>
                <a:effectLst/>
                <a:latin typeface="+mj-lt"/>
              </a:rPr>
              <a:t>Đạt được thành công đã khó, nhưng để duy trì nó còn khó hơn rất nhiều)Thành công đòi hỏi ở chúng ta sự kiên định, vững vàng để có thể giữ được mình trước ảnh hào quang</a:t>
            </a:r>
            <a:r>
              <a:rPr lang="en-US" sz="2300" dirty="0">
                <a:solidFill>
                  <a:srgbClr val="002060"/>
                </a:solidFill>
                <a:latin typeface="+mj-lt"/>
              </a:rPr>
              <a:t> </a:t>
            </a:r>
            <a:r>
              <a:rPr lang="vi-VN" sz="2300" b="0" u="none" strike="noStrike" dirty="0">
                <a:solidFill>
                  <a:srgbClr val="002060"/>
                </a:solidFill>
                <a:effectLst/>
                <a:latin typeface="+mj-lt"/>
              </a:rPr>
              <a:t>rực rỡ của chính nó.</a:t>
            </a:r>
            <a:endParaRPr lang="vi-VN" sz="2300" b="0" dirty="0">
              <a:solidFill>
                <a:srgbClr val="002060"/>
              </a:solidFill>
              <a:effectLst/>
              <a:latin typeface="+mj-lt"/>
            </a:endParaRPr>
          </a:p>
          <a:p>
            <a:pPr rtl="0">
              <a:spcBef>
                <a:spcPts val="0"/>
              </a:spcBef>
              <a:spcAft>
                <a:spcPts val="500"/>
              </a:spcAft>
            </a:pPr>
            <a:r>
              <a:rPr lang="en-US" sz="2300" b="0" u="none" strike="noStrike" dirty="0">
                <a:solidFill>
                  <a:srgbClr val="002060"/>
                </a:solidFill>
                <a:effectLst/>
                <a:latin typeface="+mj-lt"/>
              </a:rPr>
              <a:t>                              </a:t>
            </a:r>
            <a:r>
              <a:rPr lang="vi-VN" sz="2300" b="0" u="none" strike="noStrike" dirty="0">
                <a:solidFill>
                  <a:srgbClr val="002060"/>
                </a:solidFill>
                <a:effectLst/>
                <a:latin typeface="+mj-lt"/>
              </a:rPr>
              <a:t>(Theo Hạt giống tâm hồn, Nhiều tác giả, NXB Tổng hợp TP. Hồ Chí Minh)</a:t>
            </a:r>
            <a:endParaRPr lang="vi-VN" sz="2300" b="0" dirty="0">
              <a:solidFill>
                <a:srgbClr val="002060"/>
              </a:solidFill>
              <a:effectLst/>
              <a:latin typeface="+mj-lt"/>
            </a:endParaRPr>
          </a:p>
          <a:p>
            <a:br>
              <a:rPr lang="vi-VN" sz="2300" dirty="0">
                <a:solidFill>
                  <a:srgbClr val="002060"/>
                </a:solidFill>
                <a:latin typeface="+mj-lt"/>
              </a:rPr>
            </a:br>
            <a:endParaRPr lang="en-US" sz="2300" dirty="0">
              <a:solidFill>
                <a:srgbClr val="002060"/>
              </a:solidFill>
              <a:latin typeface="+mj-lt"/>
            </a:endParaRPr>
          </a:p>
        </p:txBody>
      </p:sp>
    </p:spTree>
    <p:extLst>
      <p:ext uri="{BB962C8B-B14F-4D97-AF65-F5344CB8AC3E}">
        <p14:creationId xmlns:p14="http://schemas.microsoft.com/office/powerpoint/2010/main" val="1211982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D95F2-2BBF-7E6B-DE63-A20FC6AD30BE}"/>
              </a:ext>
            </a:extLst>
          </p:cNvPr>
          <p:cNvSpPr>
            <a:spLocks noGrp="1"/>
          </p:cNvSpPr>
          <p:nvPr>
            <p:ph type="title"/>
          </p:nvPr>
        </p:nvSpPr>
        <p:spPr>
          <a:xfrm>
            <a:off x="0" y="119207"/>
            <a:ext cx="12223102" cy="414193"/>
          </a:xfrm>
        </p:spPr>
        <p:txBody>
          <a:bodyPr>
            <a:noAutofit/>
          </a:bodyPr>
          <a:lstStyle/>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nghị</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luận</a:t>
            </a:r>
            <a:r>
              <a:rPr lang="en-US" sz="2400" i="1" dirty="0">
                <a:latin typeface="Times New Roman" panose="02020603050405020304" pitchFamily="18" charset="0"/>
                <a:cs typeface="Times New Roman" panose="02020603050405020304" pitchFamily="18" charset="0"/>
              </a:rPr>
              <a:t> (0,5 </a:t>
            </a:r>
            <a:r>
              <a:rPr lang="en-US" sz="2400" i="1" dirty="0" err="1">
                <a:latin typeface="Times New Roman" panose="02020603050405020304" pitchFamily="18" charset="0"/>
                <a:cs typeface="Times New Roman" panose="02020603050405020304" pitchFamily="18" charset="0"/>
              </a:rPr>
              <a:t>điểm</a:t>
            </a:r>
            <a:r>
              <a:rPr lang="en-US" sz="2400" i="1" dirty="0">
                <a:latin typeface="Times New Roman" panose="02020603050405020304" pitchFamily="18" charset="0"/>
                <a:cs typeface="Times New Roman" panose="02020603050405020304" pitchFamily="18" charset="0"/>
              </a:rPr>
              <a:t>)</a:t>
            </a:r>
            <a:endParaRPr lang="vi-VN" sz="2400" i="1" dirty="0">
              <a:latin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6FC96704-EF04-C5F7-6BF5-BFF85E06E723}"/>
              </a:ext>
            </a:extLst>
          </p:cNvPr>
          <p:cNvSpPr txBox="1">
            <a:spLocks/>
          </p:cNvSpPr>
          <p:nvPr/>
        </p:nvSpPr>
        <p:spPr>
          <a:xfrm>
            <a:off x="0" y="662132"/>
            <a:ext cx="12115800" cy="8999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Theo tác giả, nếu không theo đuổi ước mơ, “chắc chắn nó sẽ trở lại một</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lúc nào đó, day dứt trong bạn, thậm chí dằn vặt bạn mỗi ngày”.</a:t>
            </a:r>
            <a:r>
              <a:rPr lang="en-US" sz="2400"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0,5 </a:t>
            </a:r>
            <a:r>
              <a:rPr lang="en-US" sz="2400" i="1"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a:p>
            <a:endParaRPr lang="vi-VN" sz="2400" i="1"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A642D8A1-8946-87F4-473E-89E87E2F984D}"/>
              </a:ext>
            </a:extLst>
          </p:cNvPr>
          <p:cNvSpPr txBox="1">
            <a:spLocks/>
          </p:cNvSpPr>
          <p:nvPr/>
        </p:nvSpPr>
        <p:spPr>
          <a:xfrm>
            <a:off x="38100" y="1919432"/>
            <a:ext cx="12115800" cy="8999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3</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Phép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so </a:t>
            </a:r>
            <a:r>
              <a:rPr lang="en-US" sz="2400" dirty="0" err="1">
                <a:latin typeface="Times New Roman" panose="02020603050405020304" pitchFamily="18" charset="0"/>
                <a:cs typeface="Times New Roman" panose="02020603050405020304" pitchFamily="18" charset="0"/>
              </a:rPr>
              <a:t>sánh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so </a:t>
            </a:r>
            <a:r>
              <a:rPr lang="en-US" sz="2400" dirty="0" err="1">
                <a:latin typeface="Times New Roman" panose="02020603050405020304" pitchFamily="18" charset="0"/>
                <a:cs typeface="Times New Roman" panose="02020603050405020304" pitchFamily="18" charset="0"/>
              </a:rPr>
              <a:t>sánh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tranh</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giàu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a:t>
            </a:r>
            <a:endParaRPr lang="vi-VN" sz="2400" i="1" dirty="0">
              <a:latin typeface="Times New Roman" panose="02020603050405020304" pitchFamily="18" charset="0"/>
              <a:cs typeface="Times New Roman" panose="02020603050405020304" pitchFamily="18" charset="0"/>
            </a:endParaRPr>
          </a:p>
        </p:txBody>
      </p:sp>
      <p:sp>
        <p:nvSpPr>
          <p:cNvPr id="8" name="Title 1">
            <a:extLst>
              <a:ext uri="{FF2B5EF4-FFF2-40B4-BE49-F238E27FC236}">
                <a16:creationId xmlns:a16="http://schemas.microsoft.com/office/drawing/2014/main" id="{2391CE81-B51F-CA52-60EB-4DFE1ED59080}"/>
              </a:ext>
            </a:extLst>
          </p:cNvPr>
          <p:cNvSpPr txBox="1">
            <a:spLocks/>
          </p:cNvSpPr>
          <p:nvPr/>
        </p:nvSpPr>
        <p:spPr>
          <a:xfrm>
            <a:off x="107302" y="4205432"/>
            <a:ext cx="12115800" cy="8999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a:t>
            </a:r>
            <a:r>
              <a:rPr lang="en-US" sz="2400" dirty="0">
                <a:latin typeface="Times New Roman" panose="02020603050405020304" pitchFamily="18" charset="0"/>
                <a:cs typeface="Times New Roman" panose="02020603050405020304" pitchFamily="18" charset="0"/>
              </a:rPr>
              <a:t>: HS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điệp</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cs typeface="Times New Roman" panose="02020603050405020304" pitchFamily="18" charset="0"/>
              </a:rPr>
              <a:t>:</a:t>
            </a:r>
          </a:p>
          <a:p>
            <a:r>
              <a:rPr lang="en-US" sz="2400" i="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hãy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đuổi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bao </a:t>
            </a:r>
            <a:r>
              <a:rPr lang="en-US" sz="2400" dirty="0" err="1">
                <a:latin typeface="Times New Roman" panose="02020603050405020304" pitchFamily="18" charset="0"/>
                <a:cs typeface="Times New Roman" panose="02020603050405020304" pitchFamily="18" charset="0"/>
              </a:rPr>
              <a:t>giờ</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tiếc</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Hãy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đuổi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thêm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vượt</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khó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nên</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413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wipe(left)">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wipe(left)">
                                      <p:cBhvr>
                                        <p:cTn id="32" dur="5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wipe(left)">
                                      <p:cBhvr>
                                        <p:cTn id="37" dur="500"/>
                                        <p:tgtEl>
                                          <p:spTgt spid="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8">
                                            <p:txEl>
                                              <p:pRg st="1" end="1"/>
                                            </p:txEl>
                                          </p:spTgt>
                                        </p:tgtEl>
                                        <p:attrNameLst>
                                          <p:attrName>style.visibility</p:attrName>
                                        </p:attrNameLst>
                                      </p:cBhvr>
                                      <p:to>
                                        <p:strVal val="visible"/>
                                      </p:to>
                                    </p:set>
                                    <p:animEffect transition="in" filter="wipe(left)">
                                      <p:cBhvr>
                                        <p:cTn id="42" dur="500"/>
                                        <p:tgtEl>
                                          <p:spTgt spid="8">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8">
                                            <p:txEl>
                                              <p:pRg st="2" end="2"/>
                                            </p:txEl>
                                          </p:spTgt>
                                        </p:tgtEl>
                                        <p:attrNameLst>
                                          <p:attrName>style.visibility</p:attrName>
                                        </p:attrNameLst>
                                      </p:cBhvr>
                                      <p:to>
                                        <p:strVal val="visible"/>
                                      </p:to>
                                    </p:set>
                                    <p:animEffect transition="in" filter="wipe(left)">
                                      <p:cBhvr>
                                        <p:cTn id="47" dur="500"/>
                                        <p:tgtEl>
                                          <p:spTgt spid="8">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8">
                                            <p:txEl>
                                              <p:pRg st="3" end="3"/>
                                            </p:txEl>
                                          </p:spTgt>
                                        </p:tgtEl>
                                        <p:attrNameLst>
                                          <p:attrName>style.visibility</p:attrName>
                                        </p:attrNameLst>
                                      </p:cBhvr>
                                      <p:to>
                                        <p:strVal val="visible"/>
                                      </p:to>
                                    </p:set>
                                    <p:animEffect transition="in" filter="wipe(left)">
                                      <p:cBhvr>
                                        <p:cTn id="52" dur="500"/>
                                        <p:tgtEl>
                                          <p:spTgt spid="8">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8">
                                            <p:txEl>
                                              <p:pRg st="4" end="4"/>
                                            </p:txEl>
                                          </p:spTgt>
                                        </p:tgtEl>
                                        <p:attrNameLst>
                                          <p:attrName>style.visibility</p:attrName>
                                        </p:attrNameLst>
                                      </p:cBhvr>
                                      <p:to>
                                        <p:strVal val="visible"/>
                                      </p:to>
                                    </p:set>
                                    <p:animEffect transition="in" filter="wipe(left)">
                                      <p:cBhvr>
                                        <p:cTn id="5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D8B8808-6DEB-BD1F-2FEB-F9084C01DA93}"/>
              </a:ext>
            </a:extLst>
          </p:cNvPr>
          <p:cNvSpPr txBox="1"/>
          <p:nvPr/>
        </p:nvSpPr>
        <p:spPr>
          <a:xfrm>
            <a:off x="421340" y="235818"/>
            <a:ext cx="11627225" cy="6386364"/>
          </a:xfrm>
          <a:prstGeom prst="rect">
            <a:avLst/>
          </a:prstGeom>
          <a:noFill/>
        </p:spPr>
        <p:txBody>
          <a:bodyPr wrap="square">
            <a:spAutoFit/>
          </a:bodyPr>
          <a:lstStyle/>
          <a:p>
            <a:pPr rtl="0">
              <a:spcBef>
                <a:spcPts val="0"/>
              </a:spcBef>
              <a:spcAft>
                <a:spcPts val="500"/>
              </a:spcAft>
            </a:pPr>
            <a:r>
              <a:rPr lang="vi-VN" sz="2400" b="1" i="0" u="none" strike="noStrike" dirty="0">
                <a:solidFill>
                  <a:srgbClr val="3E4000"/>
                </a:solidFill>
                <a:effectLst/>
                <a:latin typeface="+mj-lt"/>
              </a:rPr>
              <a:t>Câu 1: (0.5 điểm)</a:t>
            </a:r>
            <a:r>
              <a:rPr lang="vi-VN" sz="2400" b="0" i="0" u="none" strike="noStrike" dirty="0">
                <a:solidFill>
                  <a:srgbClr val="3E4000"/>
                </a:solidFill>
                <a:effectLst/>
                <a:latin typeface="+mj-lt"/>
              </a:rPr>
              <a:t> Xác định phương thức biểu đạt chính được sử dụng trong văn bản trên. </a:t>
            </a:r>
            <a:endParaRPr lang="en-US" sz="2400" b="0" i="0" u="none" strike="noStrike" dirty="0">
              <a:solidFill>
                <a:srgbClr val="3E4000"/>
              </a:solidFill>
              <a:effectLst/>
              <a:latin typeface="+mj-lt"/>
            </a:endParaRPr>
          </a:p>
          <a:p>
            <a:pPr rtl="0">
              <a:spcBef>
                <a:spcPts val="0"/>
              </a:spcBef>
              <a:spcAft>
                <a:spcPts val="500"/>
              </a:spcAft>
            </a:pPr>
            <a:r>
              <a:rPr lang="vi-VN" sz="2400" b="1" i="0" u="none" strike="noStrike" dirty="0">
                <a:solidFill>
                  <a:srgbClr val="3E4000"/>
                </a:solidFill>
                <a:effectLst/>
                <a:latin typeface="+mj-lt"/>
              </a:rPr>
              <a:t>Câu 2: (0.5 điểm) </a:t>
            </a:r>
            <a:r>
              <a:rPr lang="vi-VN" sz="2400" b="0" i="0" u="none" strike="noStrike" dirty="0">
                <a:solidFill>
                  <a:srgbClr val="3E4000"/>
                </a:solidFill>
                <a:effectLst/>
                <a:latin typeface="+mj-lt"/>
              </a:rPr>
              <a:t>Theo tác giả, thành công làm cho mỗi giai đoạn của cuộc đời con người đều trở nên như thế nào?</a:t>
            </a:r>
            <a:endParaRPr lang="vi-VN" sz="2400" b="0" dirty="0">
              <a:effectLst/>
              <a:latin typeface="+mj-lt"/>
            </a:endParaRPr>
          </a:p>
          <a:p>
            <a:pPr rtl="0">
              <a:spcBef>
                <a:spcPts val="0"/>
              </a:spcBef>
              <a:spcAft>
                <a:spcPts val="500"/>
              </a:spcAft>
            </a:pPr>
            <a:r>
              <a:rPr lang="vi-VN" sz="2400" b="1" i="0" u="none" strike="noStrike" dirty="0">
                <a:solidFill>
                  <a:srgbClr val="3D3F00"/>
                </a:solidFill>
                <a:effectLst/>
                <a:latin typeface="+mj-lt"/>
              </a:rPr>
              <a:t>Câu 3: (1.0 điểm) </a:t>
            </a:r>
            <a:r>
              <a:rPr lang="vi-VN" sz="2400" b="0" i="0" u="none" strike="noStrike" dirty="0">
                <a:solidFill>
                  <a:srgbClr val="3D3F00"/>
                </a:solidFill>
                <a:effectLst/>
                <a:latin typeface="+mj-lt"/>
              </a:rPr>
              <a:t>Chỉ ra phép lặp từ ngữ và phép thế để liên kết câu trong đoạn trích sau: "</a:t>
            </a:r>
            <a:r>
              <a:rPr lang="vi-VN" sz="2400" b="0" i="1" u="none" strike="noStrike" dirty="0">
                <a:solidFill>
                  <a:srgbClr val="3D3F00"/>
                </a:solidFill>
                <a:effectLst/>
                <a:latin typeface="+mj-lt"/>
              </a:rPr>
              <a:t>Thành công không bao giờ đến bởi sự tình cờ. Nó là kết quả của việc khẳng định mạnh mẽ không ngừng với những thành tích cao nhất. Nó đòi hỏi tài năng và triển vọng vững chắc ở mỗi người</a:t>
            </a:r>
            <a:r>
              <a:rPr lang="vi-VN" sz="2400" b="0" i="0" u="none" strike="noStrike" dirty="0">
                <a:solidFill>
                  <a:srgbClr val="3D3F00"/>
                </a:solidFill>
                <a:effectLst/>
                <a:latin typeface="+mj-lt"/>
              </a:rPr>
              <a:t>.”</a:t>
            </a:r>
            <a:endParaRPr lang="vi-VN" sz="2400" b="0" dirty="0">
              <a:effectLst/>
              <a:latin typeface="+mj-lt"/>
            </a:endParaRPr>
          </a:p>
          <a:p>
            <a:pPr rtl="0">
              <a:spcBef>
                <a:spcPts val="0"/>
              </a:spcBef>
              <a:spcAft>
                <a:spcPts val="500"/>
              </a:spcAft>
            </a:pPr>
            <a:r>
              <a:rPr lang="vi-VN" sz="2400" b="1" i="0" u="none" strike="noStrike" dirty="0">
                <a:solidFill>
                  <a:srgbClr val="262800"/>
                </a:solidFill>
                <a:effectLst/>
                <a:latin typeface="+mj-lt"/>
              </a:rPr>
              <a:t>Câu 4: (1.0 điểm)</a:t>
            </a:r>
            <a:r>
              <a:rPr lang="en-US" sz="2400" b="1" dirty="0">
                <a:latin typeface="+mj-lt"/>
              </a:rPr>
              <a:t> </a:t>
            </a:r>
            <a:r>
              <a:rPr lang="vi-VN" sz="2400" b="0" u="none" strike="noStrike" dirty="0">
                <a:solidFill>
                  <a:srgbClr val="292B00"/>
                </a:solidFill>
                <a:effectLst/>
                <a:latin typeface="+mj-lt"/>
              </a:rPr>
              <a:t>Em có đồng tình với ý kiến</a:t>
            </a:r>
            <a:r>
              <a:rPr lang="vi-VN" sz="2400" b="0" i="1" u="none" strike="noStrike" dirty="0">
                <a:solidFill>
                  <a:srgbClr val="292B00"/>
                </a:solidFill>
                <a:effectLst/>
                <a:latin typeface="+mj-lt"/>
              </a:rPr>
              <a:t>: “Thành công đòi hỏi ở chúng ta sự kiên định, vững vàng để có thể giữ được mình trước ánh hào quang rực rỡ của chính nó.” </a:t>
            </a:r>
            <a:r>
              <a:rPr lang="vi-VN" sz="2400" b="0" u="none" strike="noStrike" dirty="0">
                <a:solidFill>
                  <a:srgbClr val="292B00"/>
                </a:solidFill>
                <a:effectLst/>
                <a:latin typeface="+mj-lt"/>
              </a:rPr>
              <a:t>không? Vì sao?</a:t>
            </a:r>
            <a:endParaRPr lang="vi-VN" sz="2400" b="0" dirty="0">
              <a:effectLst/>
              <a:latin typeface="+mj-lt"/>
            </a:endParaRPr>
          </a:p>
          <a:p>
            <a:pPr rtl="0">
              <a:spcBef>
                <a:spcPts val="0"/>
              </a:spcBef>
              <a:spcAft>
                <a:spcPts val="500"/>
              </a:spcAft>
            </a:pPr>
            <a:r>
              <a:rPr lang="vi-VN" sz="2400" b="1" i="0" u="none" strike="noStrike" dirty="0">
                <a:solidFill>
                  <a:srgbClr val="393D00"/>
                </a:solidFill>
                <a:effectLst/>
                <a:latin typeface="+mj-lt"/>
              </a:rPr>
              <a:t>II. PHẦN LÀM VĂN </a:t>
            </a:r>
            <a:endParaRPr lang="en-US" sz="2400" b="1" i="0" u="none" strike="noStrike" dirty="0">
              <a:solidFill>
                <a:srgbClr val="393D00"/>
              </a:solidFill>
              <a:effectLst/>
              <a:latin typeface="+mj-lt"/>
            </a:endParaRPr>
          </a:p>
          <a:p>
            <a:pPr rtl="0">
              <a:spcBef>
                <a:spcPts val="0"/>
              </a:spcBef>
              <a:spcAft>
                <a:spcPts val="500"/>
              </a:spcAft>
            </a:pPr>
            <a:r>
              <a:rPr lang="vi-VN" sz="2400" b="1" i="0" u="none" strike="noStrike" dirty="0">
                <a:solidFill>
                  <a:srgbClr val="333700"/>
                </a:solidFill>
                <a:effectLst/>
                <a:latin typeface="+mj-lt"/>
              </a:rPr>
              <a:t>Câu 1: (2.0 điểm) </a:t>
            </a:r>
            <a:r>
              <a:rPr lang="vi-VN" sz="2400" b="0" i="0" u="none" strike="noStrike" dirty="0">
                <a:solidFill>
                  <a:srgbClr val="333700"/>
                </a:solidFill>
                <a:effectLst/>
                <a:latin typeface="+mj-lt"/>
              </a:rPr>
              <a:t>Viết một đoạn văn nghị luận (khoảng 200 chữ) trình bày suy nghĩ của em về câu nói của nhà văn Lỗ Tấn: “Trên bước đường thành công không có dấu chân của kẻ lười biếng”. </a:t>
            </a:r>
            <a:endParaRPr lang="vi-VN" sz="2400" b="0" dirty="0">
              <a:effectLst/>
              <a:latin typeface="+mj-lt"/>
            </a:endParaRPr>
          </a:p>
          <a:p>
            <a:br>
              <a:rPr lang="vi-VN" sz="2400" dirty="0">
                <a:latin typeface="+mj-lt"/>
              </a:rPr>
            </a:br>
            <a:endParaRPr lang="en-US" sz="2400" dirty="0">
              <a:latin typeface="+mj-lt"/>
            </a:endParaRPr>
          </a:p>
        </p:txBody>
      </p:sp>
    </p:spTree>
    <p:extLst>
      <p:ext uri="{BB962C8B-B14F-4D97-AF65-F5344CB8AC3E}">
        <p14:creationId xmlns:p14="http://schemas.microsoft.com/office/powerpoint/2010/main" val="36461066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4130B2F-247A-00D4-BFC9-49280F44373B}"/>
              </a:ext>
            </a:extLst>
          </p:cNvPr>
          <p:cNvGraphicFramePr>
            <a:graphicFrameLocks noGrp="1"/>
          </p:cNvGraphicFramePr>
          <p:nvPr>
            <p:ph idx="1"/>
            <p:extLst>
              <p:ext uri="{D42A27DB-BD31-4B8C-83A1-F6EECF244321}">
                <p14:modId xmlns:p14="http://schemas.microsoft.com/office/powerpoint/2010/main" val="1159240683"/>
              </p:ext>
            </p:extLst>
          </p:nvPr>
        </p:nvGraphicFramePr>
        <p:xfrm>
          <a:off x="0" y="0"/>
          <a:ext cx="12191999" cy="6846933"/>
        </p:xfrm>
        <a:graphic>
          <a:graphicData uri="http://schemas.openxmlformats.org/drawingml/2006/table">
            <a:tbl>
              <a:tblPr firstRow="1" firstCol="1" bandRow="1">
                <a:tableStyleId>{5C22544A-7EE6-4342-B048-85BDC9FD1C3A}</a:tableStyleId>
              </a:tblPr>
              <a:tblGrid>
                <a:gridCol w="848177">
                  <a:extLst>
                    <a:ext uri="{9D8B030D-6E8A-4147-A177-3AD203B41FA5}">
                      <a16:colId xmlns:a16="http://schemas.microsoft.com/office/drawing/2014/main" val="3498836798"/>
                    </a:ext>
                  </a:extLst>
                </a:gridCol>
                <a:gridCol w="10420458">
                  <a:extLst>
                    <a:ext uri="{9D8B030D-6E8A-4147-A177-3AD203B41FA5}">
                      <a16:colId xmlns:a16="http://schemas.microsoft.com/office/drawing/2014/main" val="1443499880"/>
                    </a:ext>
                  </a:extLst>
                </a:gridCol>
                <a:gridCol w="923364">
                  <a:extLst>
                    <a:ext uri="{9D8B030D-6E8A-4147-A177-3AD203B41FA5}">
                      <a16:colId xmlns:a16="http://schemas.microsoft.com/office/drawing/2014/main" val="1372883394"/>
                    </a:ext>
                  </a:extLst>
                </a:gridCol>
              </a:tblGrid>
              <a:tr h="110305">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Yêu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đạt</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Điểm</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1353731"/>
                  </a:ext>
                </a:extLst>
              </a:tr>
              <a:tr h="110305">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Câu 1</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0,5</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3954493"/>
                  </a:ext>
                </a:extLst>
              </a:tr>
              <a:tr h="350089">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r>
                        <a:rPr lang="en-US" sz="2400" dirty="0">
                          <a:solidFill>
                            <a:srgbClr val="002060"/>
                          </a:solidFill>
                          <a:effectLst/>
                          <a:latin typeface="Times New Roman" panose="02020603050405020304" pitchFamily="18" charset="0"/>
                          <a:cs typeface="Times New Roman" panose="02020603050405020304" pitchFamily="18" charset="0"/>
                        </a:rPr>
                        <a:t> 2</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0,5</a:t>
                      </a:r>
                    </a:p>
                    <a:p>
                      <a:pPr algn="ctr">
                        <a:lnSpc>
                          <a:spcPct val="115000"/>
                        </a:lnSpc>
                        <a:spcAft>
                          <a:spcPts val="1000"/>
                        </a:spcAft>
                      </a:pPr>
                      <a:endParaRPr lang="en-US" sz="2400" dirty="0">
                        <a:solidFill>
                          <a:srgbClr val="002060"/>
                        </a:solidFill>
                        <a:effectLst/>
                        <a:latin typeface="Times New Roman" panose="02020603050405020304" pitchFamily="18"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2213192"/>
                  </a:ext>
                </a:extLst>
              </a:tr>
              <a:tr h="918317">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r>
                        <a:rPr lang="en-US" sz="2400" dirty="0">
                          <a:solidFill>
                            <a:srgbClr val="002060"/>
                          </a:solidFill>
                          <a:effectLst/>
                          <a:latin typeface="Times New Roman" panose="02020603050405020304" pitchFamily="18" charset="0"/>
                          <a:cs typeface="Times New Roman" panose="02020603050405020304" pitchFamily="18" charset="0"/>
                        </a:rPr>
                        <a:t> 3</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6314509"/>
                  </a:ext>
                </a:extLst>
              </a:tr>
              <a:tr h="1084352">
                <a:tc>
                  <a:txBody>
                    <a:bodyPr/>
                    <a:lstStyle/>
                    <a:p>
                      <a:pPr algn="ctr">
                        <a:lnSpc>
                          <a:spcPct val="115000"/>
                        </a:lnSpc>
                        <a:spcAft>
                          <a:spcPts val="1000"/>
                        </a:spcAft>
                      </a:pPr>
                      <a:r>
                        <a:rPr lang="vi-VN"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Câu 4</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5342929"/>
                  </a:ext>
                </a:extLst>
              </a:tr>
            </a:tbl>
          </a:graphicData>
        </a:graphic>
      </p:graphicFrame>
      <p:sp>
        <p:nvSpPr>
          <p:cNvPr id="6" name="TextBox 5">
            <a:extLst>
              <a:ext uri="{FF2B5EF4-FFF2-40B4-BE49-F238E27FC236}">
                <a16:creationId xmlns:a16="http://schemas.microsoft.com/office/drawing/2014/main" id="{85AC6B4D-EC6F-7A1B-85C8-C5E10F4B08F5}"/>
              </a:ext>
            </a:extLst>
          </p:cNvPr>
          <p:cNvSpPr txBox="1"/>
          <p:nvPr/>
        </p:nvSpPr>
        <p:spPr>
          <a:xfrm>
            <a:off x="858371" y="375629"/>
            <a:ext cx="6109446" cy="461665"/>
          </a:xfrm>
          <a:prstGeom prst="rect">
            <a:avLst/>
          </a:prstGeom>
          <a:noFill/>
        </p:spPr>
        <p:txBody>
          <a:bodyPr wrap="square">
            <a:spAutoFit/>
          </a:bodyPr>
          <a:lstStyle/>
          <a:p>
            <a:r>
              <a:rPr lang="vi-VN" sz="2400" dirty="0">
                <a:latin typeface="Times New Roman" panose="02020603050405020304" pitchFamily="18" charset="0"/>
                <a:ea typeface="Calibri" panose="020F0502020204030204" pitchFamily="34" charset="0"/>
              </a:rPr>
              <a:t>- </a:t>
            </a:r>
            <a:r>
              <a:rPr lang="vi-VN" sz="2400" b="1" dirty="0">
                <a:latin typeface="Times New Roman" panose="02020603050405020304" pitchFamily="18" charset="0"/>
                <a:ea typeface="Calibri" panose="020F0502020204030204" pitchFamily="34" charset="0"/>
              </a:rPr>
              <a:t>Phương thức biểu đạt</a:t>
            </a:r>
            <a:r>
              <a:rPr lang="vi-VN" sz="2400" dirty="0">
                <a:latin typeface="Times New Roman" panose="02020603050405020304" pitchFamily="18" charset="0"/>
                <a:ea typeface="Calibri" panose="020F0502020204030204" pitchFamily="34" charset="0"/>
              </a:rPr>
              <a:t>:</a:t>
            </a:r>
            <a:r>
              <a:rPr lang="en-US" sz="2400" dirty="0">
                <a:latin typeface="Times New Roman" panose="02020603050405020304" pitchFamily="18" charset="0"/>
                <a:ea typeface="Calibri" panose="020F0502020204030204" pitchFamily="34" charset="0"/>
              </a:rPr>
              <a:t> </a:t>
            </a:r>
            <a:r>
              <a:rPr lang="vi-VN" sz="2400" dirty="0">
                <a:latin typeface="Times New Roman" panose="02020603050405020304" pitchFamily="18" charset="0"/>
                <a:ea typeface="Calibri" panose="020F0502020204030204" pitchFamily="34" charset="0"/>
              </a:rPr>
              <a:t>nghị luận</a:t>
            </a:r>
            <a:endParaRPr lang="en-US" sz="2400" dirty="0"/>
          </a:p>
        </p:txBody>
      </p:sp>
      <p:sp>
        <p:nvSpPr>
          <p:cNvPr id="7" name="TextBox 6">
            <a:extLst>
              <a:ext uri="{FF2B5EF4-FFF2-40B4-BE49-F238E27FC236}">
                <a16:creationId xmlns:a16="http://schemas.microsoft.com/office/drawing/2014/main" id="{643C807C-937E-B289-9924-C1E22A7F882B}"/>
              </a:ext>
            </a:extLst>
          </p:cNvPr>
          <p:cNvSpPr txBox="1"/>
          <p:nvPr/>
        </p:nvSpPr>
        <p:spPr>
          <a:xfrm>
            <a:off x="823900" y="790149"/>
            <a:ext cx="10964688" cy="800219"/>
          </a:xfrm>
          <a:prstGeom prst="rect">
            <a:avLst/>
          </a:prstGeom>
          <a:noFill/>
        </p:spPr>
        <p:txBody>
          <a:bodyPr wrap="square">
            <a:spAutoFit/>
          </a:bodyPr>
          <a:lstStyle/>
          <a:p>
            <a:r>
              <a:rPr lang="en-US" sz="2300" dirty="0">
                <a:latin typeface="Times New Roman" panose="02020603050405020304" pitchFamily="18" charset="0"/>
                <a:cs typeface="Times New Roman" panose="02020603050405020304" pitchFamily="18" charset="0"/>
              </a:rPr>
              <a:t>Theo </a:t>
            </a:r>
            <a:r>
              <a:rPr lang="en-US" sz="2300" dirty="0" err="1">
                <a:latin typeface="Times New Roman" panose="02020603050405020304" pitchFamily="18" charset="0"/>
                <a:cs typeface="Times New Roman" panose="02020603050405020304" pitchFamily="18" charset="0"/>
              </a:rPr>
              <a:t>tác</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giả</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thành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công</a:t>
            </a:r>
            <a:r>
              <a:rPr lang="en-US" sz="2300" dirty="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làm cho mỗi giai đoạn của cuộc đời đều trở nên quan trọng và có ý nghĩa. Tự nó có sức ảnh hưởng đến mỗi chương trình, mỗi hoạt động, mỗi con người.</a:t>
            </a:r>
            <a:endParaRPr lang="vi-VN" sz="23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47A4B10F-B874-3CB0-9EE4-95C7FAAC2324}"/>
              </a:ext>
            </a:extLst>
          </p:cNvPr>
          <p:cNvSpPr txBox="1"/>
          <p:nvPr/>
        </p:nvSpPr>
        <p:spPr>
          <a:xfrm>
            <a:off x="858371" y="1690062"/>
            <a:ext cx="10239935" cy="461665"/>
          </a:xfrm>
          <a:prstGeom prst="rect">
            <a:avLst/>
          </a:prstGeom>
          <a:noFill/>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Phép</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lặp</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từ</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ngữ</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nó</a:t>
            </a:r>
            <a:endParaRPr lang="vi-VN" sz="2400" i="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AC90C5AC-FC1C-04E2-D62E-4DD9DA7B3ECD}"/>
              </a:ext>
            </a:extLst>
          </p:cNvPr>
          <p:cNvSpPr txBox="1"/>
          <p:nvPr/>
        </p:nvSpPr>
        <p:spPr>
          <a:xfrm>
            <a:off x="858369" y="2634579"/>
            <a:ext cx="10239935" cy="461665"/>
          </a:xfrm>
          <a:prstGeom prst="rect">
            <a:avLst/>
          </a:prstGeom>
          <a:noFill/>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đồng</a:t>
            </a:r>
            <a:r>
              <a:rPr lang="en-US" sz="2400" dirty="0">
                <a:solidFill>
                  <a:srgbClr val="002060"/>
                </a:solidFill>
                <a:latin typeface="Times New Roman" panose="02020603050405020304" pitchFamily="18" charset="0"/>
                <a:cs typeface="Times New Roman" panose="02020603050405020304" pitchFamily="18" charset="0"/>
              </a:rPr>
              <a:t> ý </a:t>
            </a:r>
            <a:r>
              <a:rPr lang="en-US" sz="2400" dirty="0" err="1">
                <a:solidFill>
                  <a:srgbClr val="002060"/>
                </a:solidFill>
                <a:latin typeface="Times New Roman" panose="02020603050405020304" pitchFamily="18" charset="0"/>
                <a:cs typeface="Times New Roman" panose="02020603050405020304" pitchFamily="18" charset="0"/>
              </a:rPr>
              <a:t>với</a:t>
            </a:r>
            <a:r>
              <a:rPr lang="en-US" sz="2400" dirty="0">
                <a:solidFill>
                  <a:srgbClr val="002060"/>
                </a:solidFill>
                <a:latin typeface="Times New Roman" panose="02020603050405020304" pitchFamily="18" charset="0"/>
                <a:cs typeface="Times New Roman" panose="02020603050405020304" pitchFamily="18" charset="0"/>
              </a:rPr>
              <a:t> ý </a:t>
            </a:r>
            <a:r>
              <a:rPr lang="en-US" sz="2400" dirty="0" err="1">
                <a:solidFill>
                  <a:srgbClr val="002060"/>
                </a:solidFill>
                <a:latin typeface="Times New Roman" panose="02020603050405020304" pitchFamily="18" charset="0"/>
                <a:cs typeface="Times New Roman" panose="02020603050405020304" pitchFamily="18" charset="0"/>
              </a:rPr>
              <a:t>kiến</a:t>
            </a:r>
            <a:endParaRPr lang="vi-VN" sz="2400" i="1" dirty="0">
              <a:solidFill>
                <a:srgbClr val="00206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67156602-3D38-CAF8-69BA-12E59B9F3576}"/>
              </a:ext>
            </a:extLst>
          </p:cNvPr>
          <p:cNvSpPr txBox="1"/>
          <p:nvPr/>
        </p:nvSpPr>
        <p:spPr>
          <a:xfrm>
            <a:off x="858369" y="3009953"/>
            <a:ext cx="10239935" cy="1938992"/>
          </a:xfrm>
          <a:prstGeom prst="rect">
            <a:avLst/>
          </a:prstGeom>
          <a:noFill/>
        </p:spPr>
        <p:txBody>
          <a:bodyPr wrap="square">
            <a:spAutoFit/>
          </a:bodyPr>
          <a:lstStyle/>
          <a:p>
            <a:pPr marL="342900" indent="-342900">
              <a:buFontTx/>
              <a:buChar char="-"/>
            </a:pPr>
            <a:r>
              <a:rPr lang="en-US" sz="2400" dirty="0" err="1">
                <a:solidFill>
                  <a:srgbClr val="002060"/>
                </a:solidFill>
                <a:latin typeface="Times New Roman" panose="02020603050405020304" pitchFamily="18" charset="0"/>
                <a:cs typeface="Times New Roman" panose="02020603050405020304" pitchFamily="18" charset="0"/>
              </a:rPr>
              <a:t>Vì</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để</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được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thành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công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mỗi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chúng</a:t>
            </a:r>
            <a:r>
              <a:rPr lang="en-US" sz="2400" dirty="0">
                <a:solidFill>
                  <a:srgbClr val="002060"/>
                </a:solidFill>
                <a:latin typeface="Times New Roman" panose="02020603050405020304" pitchFamily="18" charset="0"/>
                <a:cs typeface="Times New Roman" panose="02020603050405020304" pitchFamily="18" charset="0"/>
              </a:rPr>
              <a:t> ta </a:t>
            </a:r>
            <a:r>
              <a:rPr lang="en-US" sz="2400" dirty="0" err="1">
                <a:solidFill>
                  <a:srgbClr val="002060"/>
                </a:solidFill>
                <a:latin typeface="Times New Roman" panose="02020603050405020304" pitchFamily="18" charset="0"/>
                <a:cs typeface="Times New Roman" panose="02020603050405020304" pitchFamily="18" charset="0"/>
              </a:rPr>
              <a:t>cần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phải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sự</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kiên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trì</a:t>
            </a:r>
            <a:r>
              <a:rPr lang="en-US" sz="2400" dirty="0">
                <a:solidFill>
                  <a:srgbClr val="002060"/>
                </a:solidFill>
                <a:latin typeface="Times New Roman" panose="02020603050405020304" pitchFamily="18" charset="0"/>
                <a:cs typeface="Times New Roman" panose="02020603050405020304" pitchFamily="18" charset="0"/>
              </a:rPr>
              <a:t>, tin </a:t>
            </a:r>
            <a:r>
              <a:rPr lang="en-US" sz="2400" dirty="0" err="1">
                <a:solidFill>
                  <a:srgbClr val="002060"/>
                </a:solidFill>
                <a:latin typeface="Times New Roman" panose="02020603050405020304" pitchFamily="18" charset="0"/>
                <a:cs typeface="Times New Roman" panose="02020603050405020304" pitchFamily="18" charset="0"/>
              </a:rPr>
              <a:t>tưởng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vào</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bản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thân</a:t>
            </a:r>
            <a:r>
              <a:rPr lang="en-US" sz="2400" dirty="0">
                <a:solidFill>
                  <a:srgbClr val="002060"/>
                </a:solidFill>
                <a:latin typeface="Times New Roman" panose="02020603050405020304" pitchFamily="18" charset="0"/>
                <a:cs typeface="Times New Roman" panose="02020603050405020304" pitchFamily="18" charset="0"/>
              </a:rPr>
              <a:t>, tin </a:t>
            </a:r>
            <a:r>
              <a:rPr lang="en-US" sz="2400" dirty="0" err="1">
                <a:solidFill>
                  <a:srgbClr val="002060"/>
                </a:solidFill>
                <a:latin typeface="Times New Roman" panose="02020603050405020304" pitchFamily="18" charset="0"/>
                <a:cs typeface="Times New Roman" panose="02020603050405020304" pitchFamily="18" charset="0"/>
              </a:rPr>
              <a:t>tưởng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vào</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việc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mình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làm</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và</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luôn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cố</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gắng</a:t>
            </a:r>
            <a:r>
              <a:rPr lang="en-US" sz="2400" dirty="0">
                <a:solidFill>
                  <a:srgbClr val="002060"/>
                </a:solidFill>
                <a:latin typeface="Times New Roman" panose="02020603050405020304" pitchFamily="18" charset="0"/>
                <a:cs typeface="Times New Roman" panose="02020603050405020304" pitchFamily="18" charset="0"/>
              </a:rPr>
              <a:t>.</a:t>
            </a:r>
          </a:p>
          <a:p>
            <a:pPr marL="342900" indent="-342900">
              <a:buFontTx/>
              <a:buChar char="-"/>
            </a:pPr>
            <a:r>
              <a:rPr lang="en-US" sz="2400" dirty="0" err="1">
                <a:solidFill>
                  <a:srgbClr val="002060"/>
                </a:solidFill>
                <a:latin typeface="Times New Roman" panose="02020603050405020304" pitchFamily="18" charset="0"/>
                <a:cs typeface="Times New Roman" panose="02020603050405020304" pitchFamily="18" charset="0"/>
              </a:rPr>
              <a:t>Có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được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thành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công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rồi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chúng</a:t>
            </a:r>
            <a:r>
              <a:rPr lang="en-US" sz="2400" dirty="0">
                <a:solidFill>
                  <a:srgbClr val="002060"/>
                </a:solidFill>
                <a:latin typeface="Times New Roman" panose="02020603050405020304" pitchFamily="18" charset="0"/>
                <a:cs typeface="Times New Roman" panose="02020603050405020304" pitchFamily="18" charset="0"/>
              </a:rPr>
              <a:t> ta </a:t>
            </a:r>
            <a:r>
              <a:rPr lang="en-US" sz="2400" dirty="0" err="1">
                <a:solidFill>
                  <a:srgbClr val="002060"/>
                </a:solidFill>
                <a:latin typeface="Times New Roman" panose="02020603050405020304" pitchFamily="18" charset="0"/>
                <a:cs typeface="Times New Roman" panose="02020603050405020304" pitchFamily="18" charset="0"/>
              </a:rPr>
              <a:t>không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nên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ngủ</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quên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trên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thành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công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mà</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tiếp</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tục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không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ngừng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phấn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đấu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để</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giữ</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được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thành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công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mới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là</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điều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quan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trọng</a:t>
            </a:r>
            <a:r>
              <a:rPr lang="en-US" sz="2400" dirty="0">
                <a:solidFill>
                  <a:srgbClr val="002060"/>
                </a:solidFill>
                <a:latin typeface="Times New Roman" panose="02020603050405020304" pitchFamily="18" charset="0"/>
                <a:cs typeface="Times New Roman" panose="02020603050405020304" pitchFamily="18" charset="0"/>
              </a:rPr>
              <a:t>.</a:t>
            </a:r>
          </a:p>
        </p:txBody>
      </p:sp>
      <p:sp>
        <p:nvSpPr>
          <p:cNvPr id="9" name="TextBox 8">
            <a:extLst>
              <a:ext uri="{FF2B5EF4-FFF2-40B4-BE49-F238E27FC236}">
                <a16:creationId xmlns:a16="http://schemas.microsoft.com/office/drawing/2014/main" id="{5518EE44-CC55-1B25-3350-5172C8121A52}"/>
              </a:ext>
            </a:extLst>
          </p:cNvPr>
          <p:cNvSpPr txBox="1"/>
          <p:nvPr/>
        </p:nvSpPr>
        <p:spPr>
          <a:xfrm>
            <a:off x="858369" y="2069328"/>
            <a:ext cx="10239935" cy="461665"/>
          </a:xfrm>
          <a:prstGeom prst="rect">
            <a:avLst/>
          </a:prstGeom>
          <a:noFill/>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Phép</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thế</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nó</a:t>
            </a:r>
            <a:r>
              <a:rPr lang="en-US" sz="2400" dirty="0">
                <a:solidFill>
                  <a:srgbClr val="002060"/>
                </a:solidFill>
                <a:latin typeface="Times New Roman" panose="02020603050405020304" pitchFamily="18" charset="0"/>
                <a:cs typeface="Times New Roman" panose="02020603050405020304" pitchFamily="18" charset="0"/>
              </a:rPr>
              <a:t>” ở </a:t>
            </a:r>
            <a:r>
              <a:rPr lang="en-US" sz="2400" dirty="0" err="1">
                <a:solidFill>
                  <a:srgbClr val="002060"/>
                </a:solidFill>
                <a:latin typeface="Times New Roman" panose="02020603050405020304" pitchFamily="18" charset="0"/>
                <a:cs typeface="Times New Roman" panose="02020603050405020304" pitchFamily="18" charset="0"/>
              </a:rPr>
              <a:t>câu</a:t>
            </a:r>
            <a:r>
              <a:rPr lang="en-US" sz="2400" dirty="0">
                <a:solidFill>
                  <a:srgbClr val="002060"/>
                </a:solidFill>
                <a:latin typeface="Times New Roman" panose="02020603050405020304" pitchFamily="18" charset="0"/>
                <a:cs typeface="Times New Roman" panose="02020603050405020304" pitchFamily="18" charset="0"/>
              </a:rPr>
              <a:t> 2 </a:t>
            </a:r>
            <a:r>
              <a:rPr lang="en-US" sz="2400" dirty="0" err="1">
                <a:solidFill>
                  <a:srgbClr val="002060"/>
                </a:solidFill>
                <a:latin typeface="Times New Roman" panose="02020603050405020304" pitchFamily="18" charset="0"/>
                <a:cs typeface="Times New Roman" panose="02020603050405020304" pitchFamily="18" charset="0"/>
              </a:rPr>
              <a:t>thay</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thế</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cho</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từ</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thành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công</a:t>
            </a:r>
            <a:r>
              <a:rPr lang="en-US" sz="2400" dirty="0">
                <a:solidFill>
                  <a:srgbClr val="002060"/>
                </a:solidFill>
                <a:latin typeface="Times New Roman" panose="02020603050405020304" pitchFamily="18" charset="0"/>
                <a:cs typeface="Times New Roman" panose="02020603050405020304" pitchFamily="18" charset="0"/>
              </a:rPr>
              <a:t>” ở </a:t>
            </a:r>
            <a:r>
              <a:rPr lang="en-US" sz="2400" dirty="0" err="1">
                <a:solidFill>
                  <a:srgbClr val="002060"/>
                </a:solidFill>
                <a:latin typeface="Times New Roman" panose="02020603050405020304" pitchFamily="18" charset="0"/>
                <a:cs typeface="Times New Roman" panose="02020603050405020304" pitchFamily="18" charset="0"/>
              </a:rPr>
              <a:t>câu</a:t>
            </a:r>
            <a:r>
              <a:rPr lang="en-US" sz="2400" dirty="0">
                <a:solidFill>
                  <a:srgbClr val="002060"/>
                </a:solidFill>
                <a:latin typeface="Times New Roman" panose="02020603050405020304" pitchFamily="18" charset="0"/>
                <a:cs typeface="Times New Roman" panose="02020603050405020304" pitchFamily="18" charset="0"/>
              </a:rPr>
              <a:t> 1.</a:t>
            </a:r>
            <a:endParaRPr lang="vi-VN" sz="2400"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7347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arn(inVertical)">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0" end="0"/>
                                            </p:txEl>
                                          </p:spTgt>
                                        </p:tgtEl>
                                        <p:attrNameLst>
                                          <p:attrName>style.visibility</p:attrName>
                                        </p:attrNameLst>
                                      </p:cBhvr>
                                      <p:to>
                                        <p:strVal val="visible"/>
                                      </p:to>
                                    </p:set>
                                    <p:animEffect transition="in" filter="barn(inVertical)">
                                      <p:cBhvr>
                                        <p:cTn id="22" dur="500"/>
                                        <p:tgtEl>
                                          <p:spTgt spid="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barn(inVertical)">
                                      <p:cBhvr>
                                        <p:cTn id="27" dur="5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barn(inVertical)">
                                      <p:cBhvr>
                                        <p:cTn id="32" dur="500"/>
                                        <p:tgtEl>
                                          <p:spTgt spid="3">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barn(inVertical)">
                                      <p:cBhvr>
                                        <p:cTn id="3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70C88F6-D124-14D8-66E8-629537ACBC91}"/>
              </a:ext>
            </a:extLst>
          </p:cNvPr>
          <p:cNvSpPr txBox="1"/>
          <p:nvPr/>
        </p:nvSpPr>
        <p:spPr>
          <a:xfrm>
            <a:off x="259437" y="141295"/>
            <a:ext cx="11798091" cy="6494085"/>
          </a:xfrm>
          <a:prstGeom prst="rect">
            <a:avLst/>
          </a:prstGeom>
          <a:noFill/>
        </p:spPr>
        <p:txBody>
          <a:bodyPr wrap="square">
            <a:spAutoFit/>
          </a:bodyP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Thành công là đạt được ước mơ, hoài bão, khát vọng, là sống đầy đủ về tinh thần và vật chất, là nhận được những gì mình muốn về công việc, cuộc sống; là được sống hạnh phúc, vui vẻ, mở lòng với thế giới, có ích với mọi người; là mục đích cao quý, đích đến cuối cùng của con người trong đời….</a:t>
            </a: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Lười biếng là thói quen xấu làm suy giảm khả năng suy nghĩ, tư duy, làm việc, là ỷ lại vào người khác, không tự thân vận động …. → Người lười biếng là người ngại suy nghĩ, không muốn học tập, không muốn lao động, ngại vận động.</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Trên đường đến với những thành quả tốt đẹp, những niềm hạnh phúc, chạm đến ước mơ và khát khao không thể có dấu chân người lười biếng, dấu chân của những người không tự mình tìm tòi, học hỏi mà chỉ dựa dẫm, ỷ lại vào người khác…..</a:t>
            </a:r>
          </a:p>
        </p:txBody>
      </p:sp>
    </p:spTree>
    <p:extLst>
      <p:ext uri="{BB962C8B-B14F-4D97-AF65-F5344CB8AC3E}">
        <p14:creationId xmlns:p14="http://schemas.microsoft.com/office/powerpoint/2010/main" val="428169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70C88F6-D124-14D8-66E8-629537ACBC91}"/>
              </a:ext>
            </a:extLst>
          </p:cNvPr>
          <p:cNvSpPr txBox="1"/>
          <p:nvPr/>
        </p:nvSpPr>
        <p:spPr>
          <a:xfrm>
            <a:off x="143300" y="116542"/>
            <a:ext cx="11905399" cy="6494085"/>
          </a:xfrm>
          <a:prstGeom prst="rect">
            <a:avLst/>
          </a:prstGeom>
          <a:noFill/>
        </p:spPr>
        <p:txBody>
          <a:bodyPr wrap="square">
            <a:spAutoFit/>
          </a:bodyP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Câu nói trên là một cách nhìn nhận đúng đắn về cuộc sống, về bước đường đến thành công</a:t>
            </a: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Con đường dẫn tới thành công là con đường đầy khó nhọc, thử thách, không phải con đường bằng nhung lụa.</a:t>
            </a: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Không có một thành quả, thành công nào mà không phải đổ bằng mồ hôi và công sức, trong suốt quá trình đó con người phải cần cù, miệt mài, chịu khó và có ý chí quyết tâm cao mới thành.</a:t>
            </a: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Chứng minh câu nói bằng dẫn chứng thực tế (Dẫn chứng: Người nông dân làm ra hạt gạo phải một nắng hai sương, một học sinh giỏi có ước mơ hoài bão cao đẹp không thể là một người lười nhác, thụ động, …)</a:t>
            </a: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Tác hại của thói lười biếng: dần dần làm cho con người trở thành kẻ ăn bám, vô tích sự, trì trệ, … dẫn con người đến sự bần cùng, đói nghèo và là nguyên nhân của mọi thói xấu khác.</a:t>
            </a:r>
          </a:p>
        </p:txBody>
      </p:sp>
    </p:spTree>
    <p:extLst>
      <p:ext uri="{BB962C8B-B14F-4D97-AF65-F5344CB8AC3E}">
        <p14:creationId xmlns:p14="http://schemas.microsoft.com/office/powerpoint/2010/main" val="1355052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70C88F6-D124-14D8-66E8-629537ACBC91}"/>
              </a:ext>
            </a:extLst>
          </p:cNvPr>
          <p:cNvSpPr txBox="1"/>
          <p:nvPr/>
        </p:nvSpPr>
        <p:spPr>
          <a:xfrm>
            <a:off x="143300" y="116542"/>
            <a:ext cx="11905399" cy="2062103"/>
          </a:xfrm>
          <a:prstGeom prst="rect">
            <a:avLst/>
          </a:prstGeom>
          <a:noFill/>
        </p:spPr>
        <p:txBody>
          <a:bodyPr wrap="square">
            <a:spAutoFit/>
          </a:bodyP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Cần phải cố gắng học hỏi, chăm chỉ, cần cù để vượt qua mọi thử thách của cuộc sống vươn đến sự thành công.</a:t>
            </a: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Tránh những thói hư tật xấu làm đình đốn trì trệ con đường đến với sự thành công: lười biếng, ỷ lại, tự thỏa mãn với bản thân,…</a:t>
            </a:r>
          </a:p>
        </p:txBody>
      </p:sp>
    </p:spTree>
    <p:extLst>
      <p:ext uri="{BB962C8B-B14F-4D97-AF65-F5344CB8AC3E}">
        <p14:creationId xmlns:p14="http://schemas.microsoft.com/office/powerpoint/2010/main" val="410346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6535338-35CF-8363-3EA3-1F49E15137EC}"/>
              </a:ext>
            </a:extLst>
          </p:cNvPr>
          <p:cNvSpPr txBox="1"/>
          <p:nvPr/>
        </p:nvSpPr>
        <p:spPr>
          <a:xfrm>
            <a:off x="0" y="0"/>
            <a:ext cx="11985811" cy="6426759"/>
          </a:xfrm>
          <a:prstGeom prst="rect">
            <a:avLst/>
          </a:prstGeom>
          <a:noFill/>
        </p:spPr>
        <p:txBody>
          <a:bodyPr wrap="square">
            <a:spAutoFit/>
          </a:bodyPr>
          <a:lstStyle/>
          <a:p>
            <a:pPr algn="just">
              <a:lnSpc>
                <a:spcPct val="120000"/>
              </a:lnSpc>
              <a:spcAft>
                <a:spcPts val="800"/>
              </a:spcAft>
            </a:pP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20000"/>
              </a:lnSpc>
              <a:spcAft>
                <a:spcPts val="800"/>
              </a:spcAft>
            </a:pPr>
            <a:r>
              <a:rPr lang="en-US" sz="2000" b="1"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TIẾNG VỌNG RỪNG SÂU</a:t>
            </a:r>
            <a:endParaRPr lang="en-US" sz="16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ngỗ</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nghịch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khiển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nọ</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giận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chạy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lũng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cạnh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rừng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rậm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thét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ghét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rừng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vọng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ghét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hốt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hoảng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quay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khóc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nức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nở</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rừng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ghét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rừng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hét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lùng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dứt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vọng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Lúc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gieo</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gió</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ắt</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gặt</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bão</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thù</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ghét</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thù</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ghét</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0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NXB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2002)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gọi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ơi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điệp</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32975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566E20D-BD13-E48A-EE11-05C7BD9564E7}"/>
              </a:ext>
            </a:extLst>
          </p:cNvPr>
          <p:cNvGraphicFramePr>
            <a:graphicFrameLocks noGrp="1"/>
          </p:cNvGraphicFramePr>
          <p:nvPr>
            <p:ph idx="1"/>
            <p:extLst>
              <p:ext uri="{D42A27DB-BD31-4B8C-83A1-F6EECF244321}">
                <p14:modId xmlns:p14="http://schemas.microsoft.com/office/powerpoint/2010/main" val="1423009428"/>
              </p:ext>
            </p:extLst>
          </p:nvPr>
        </p:nvGraphicFramePr>
        <p:xfrm>
          <a:off x="0" y="0"/>
          <a:ext cx="12192000" cy="9538720"/>
        </p:xfrm>
        <a:graphic>
          <a:graphicData uri="http://schemas.openxmlformats.org/drawingml/2006/table">
            <a:tbl>
              <a:tblPr firstRow="1" firstCol="1" bandRow="1">
                <a:tableStyleId>{5C22544A-7EE6-4342-B048-85BDC9FD1C3A}</a:tableStyleId>
              </a:tblPr>
              <a:tblGrid>
                <a:gridCol w="970901">
                  <a:extLst>
                    <a:ext uri="{9D8B030D-6E8A-4147-A177-3AD203B41FA5}">
                      <a16:colId xmlns:a16="http://schemas.microsoft.com/office/drawing/2014/main" val="1742209609"/>
                    </a:ext>
                  </a:extLst>
                </a:gridCol>
                <a:gridCol w="11221099">
                  <a:extLst>
                    <a:ext uri="{9D8B030D-6E8A-4147-A177-3AD203B41FA5}">
                      <a16:colId xmlns:a16="http://schemas.microsoft.com/office/drawing/2014/main" val="3911703594"/>
                    </a:ext>
                  </a:extLst>
                </a:gridCol>
              </a:tblGrid>
              <a:tr h="169902">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Phương thức biểu đạt chính của văn bản trên.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tc>
                <a:extLst>
                  <a:ext uri="{0D108BD9-81ED-4DB2-BD59-A6C34878D82A}">
                    <a16:rowId xmlns:a16="http://schemas.microsoft.com/office/drawing/2014/main" val="3883253876"/>
                  </a:ext>
                </a:extLst>
              </a:tr>
              <a:tr h="169902">
                <a:tc vMerge="1">
                  <a:txBody>
                    <a:bodyPr/>
                    <a:lstStyle/>
                    <a:p>
                      <a:endParaRPr lang="en-US"/>
                    </a:p>
                  </a:txBody>
                  <a:tcPr/>
                </a:tc>
                <a:tc>
                  <a:txBody>
                    <a:bodyPr/>
                    <a:lstStyle/>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Phương thức biểu đạt chính của văn bản: tự sự.</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tc>
                <a:extLst>
                  <a:ext uri="{0D108BD9-81ED-4DB2-BD59-A6C34878D82A}">
                    <a16:rowId xmlns:a16="http://schemas.microsoft.com/office/drawing/2014/main" val="3093336808"/>
                  </a:ext>
                </a:extLst>
              </a:tr>
              <a:tr h="257988">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Xác định và gọi tên thành phần biệt lập trong câu sau: “Con ơi, đó là định luật trong cuộc sống của chúng ta.”</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tc>
                <a:extLst>
                  <a:ext uri="{0D108BD9-81ED-4DB2-BD59-A6C34878D82A}">
                    <a16:rowId xmlns:a16="http://schemas.microsoft.com/office/drawing/2014/main" val="2506380215"/>
                  </a:ext>
                </a:extLst>
              </a:tr>
              <a:tr h="169902">
                <a:tc vMerge="1">
                  <a:txBody>
                    <a:bodyPr/>
                    <a:lstStyle/>
                    <a:p>
                      <a:endParaRPr lang="en-US"/>
                    </a:p>
                  </a:txBody>
                  <a:tcPr/>
                </a:tc>
                <a:tc>
                  <a:txBody>
                    <a:bodyPr/>
                    <a:lstStyle/>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Thành phần biệt lập – thành phần gọi – đáp: Con ơi.</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tc>
                <a:extLst>
                  <a:ext uri="{0D108BD9-81ED-4DB2-BD59-A6C34878D82A}">
                    <a16:rowId xmlns:a16="http://schemas.microsoft.com/office/drawing/2014/main" val="2853168624"/>
                  </a:ext>
                </a:extLst>
              </a:tr>
              <a:tr h="169902">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Thông điệp mà câu chuyện trên mang đến cho người đọc.</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tc>
                <a:extLst>
                  <a:ext uri="{0D108BD9-81ED-4DB2-BD59-A6C34878D82A}">
                    <a16:rowId xmlns:a16="http://schemas.microsoft.com/office/drawing/2014/main" val="2198948816"/>
                  </a:ext>
                </a:extLst>
              </a:tr>
              <a:tr h="346074">
                <a:tc vMerge="1">
                  <a:txBody>
                    <a:bodyPr/>
                    <a:lstStyle/>
                    <a:p>
                      <a:endParaRPr lang="en-US"/>
                    </a:p>
                  </a:txBody>
                  <a:tcPr/>
                </a:tc>
                <a:tc>
                  <a:txBody>
                    <a:bodyPr/>
                    <a:lstStyle/>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Thông điệp: Con người nếu cho đi những điều gì sẽ nhận lại được những điều như vậy, cho đi điều tốt đẹp sẽ nhận được điều tốt đẹp.</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tc>
                <a:extLst>
                  <a:ext uri="{0D108BD9-81ED-4DB2-BD59-A6C34878D82A}">
                    <a16:rowId xmlns:a16="http://schemas.microsoft.com/office/drawing/2014/main" val="2699600431"/>
                  </a:ext>
                </a:extLst>
              </a:tr>
              <a:tr h="257988">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Viết đoạn văn (khoảng 10 dòng) trình bày suy nghĩ của em về vấn đề cho và nhận trong cuộc sống.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tc>
                <a:extLst>
                  <a:ext uri="{0D108BD9-81ED-4DB2-BD59-A6C34878D82A}">
                    <a16:rowId xmlns:a16="http://schemas.microsoft.com/office/drawing/2014/main" val="2789337995"/>
                  </a:ext>
                </a:extLst>
              </a:tr>
              <a:tr h="2809681">
                <a:tc vMerge="1">
                  <a:txBody>
                    <a:bodyPr/>
                    <a:lstStyle/>
                    <a:p>
                      <a:endParaRPr lang="en-US"/>
                    </a:p>
                  </a:txBody>
                  <a:tcPr/>
                </a:tc>
                <a:tc>
                  <a:txBody>
                    <a:bodyPr/>
                    <a:lstStyle/>
                    <a:p>
                      <a:pPr algn="just">
                        <a:lnSpc>
                          <a:spcPct val="120000"/>
                        </a:lnSpc>
                        <a:spcAft>
                          <a:spcPts val="800"/>
                        </a:spcAft>
                      </a:pPr>
                      <a:r>
                        <a:rPr lang="en-US" sz="2000" dirty="0">
                          <a:effectLst/>
                          <a:latin typeface="Times New Roman" panose="02020603050405020304" pitchFamily="18" charset="0"/>
                          <a:cs typeface="Times New Roman" panose="02020603050405020304" pitchFamily="18" charset="0"/>
                        </a:rPr>
                        <a:t>*</a:t>
                      </a:r>
                      <a:r>
                        <a:rPr lang="en-US" sz="2000" dirty="0" err="1">
                          <a:effectLst/>
                          <a:latin typeface="Times New Roman" panose="02020603050405020304" pitchFamily="18" charset="0"/>
                          <a:cs typeface="Times New Roman" panose="02020603050405020304" pitchFamily="18" charset="0"/>
                        </a:rPr>
                        <a:t>Nêu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vấn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đề</a:t>
                      </a:r>
                      <a:r>
                        <a:rPr lang="en-US" sz="20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000" dirty="0">
                          <a:effectLst/>
                          <a:latin typeface="Times New Roman" panose="02020603050405020304" pitchFamily="18" charset="0"/>
                          <a:cs typeface="Times New Roman" panose="02020603050405020304" pitchFamily="18" charset="0"/>
                        </a:rPr>
                        <a:t>*</a:t>
                      </a:r>
                      <a:r>
                        <a:rPr lang="en-US" sz="2000" dirty="0" err="1">
                          <a:effectLst/>
                          <a:latin typeface="Times New Roman" panose="02020603050405020304" pitchFamily="18" charset="0"/>
                          <a:cs typeface="Times New Roman" panose="02020603050405020304" pitchFamily="18" charset="0"/>
                        </a:rPr>
                        <a:t>Giải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thích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vấn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đề</a:t>
                      </a:r>
                      <a:r>
                        <a:rPr lang="en-US" sz="2000" dirty="0">
                          <a:effectLst/>
                          <a:latin typeface="Times New Roman" panose="02020603050405020304" pitchFamily="18" charset="0"/>
                          <a:cs typeface="Times New Roman" panose="02020603050405020304" pitchFamily="18" charset="0"/>
                        </a:rPr>
                        <a:t>: ( </a:t>
                      </a:r>
                      <a:r>
                        <a:rPr lang="en-US" sz="2000" dirty="0" err="1">
                          <a:effectLst/>
                          <a:latin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gì</a:t>
                      </a:r>
                      <a:r>
                        <a:rPr lang="en-US" sz="20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000" dirty="0">
                          <a:effectLst/>
                          <a:latin typeface="Times New Roman" panose="02020603050405020304" pitchFamily="18" charset="0"/>
                          <a:cs typeface="Times New Roman" panose="02020603050405020304" pitchFamily="18" charset="0"/>
                        </a:rPr>
                        <a:t>- Cho </a:t>
                      </a:r>
                      <a:r>
                        <a:rPr lang="en-US" sz="2000" dirty="0" err="1">
                          <a:effectLst/>
                          <a:latin typeface="Times New Roman" panose="02020603050405020304" pitchFamily="18" charset="0"/>
                          <a:cs typeface="Times New Roman" panose="02020603050405020304" pitchFamily="18" charset="0"/>
                        </a:rPr>
                        <a:t>tức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hành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động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đem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những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thứ</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thuộc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về</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mình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mang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đến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khác</a:t>
                      </a:r>
                      <a:r>
                        <a:rPr lang="en-US" sz="2000" dirty="0">
                          <a:effectLst/>
                          <a:latin typeface="Times New Roman" panose="02020603050405020304" pitchFamily="18" charset="0"/>
                          <a:cs typeface="Times New Roman" panose="02020603050405020304" pitchFamily="18" charset="0"/>
                        </a:rPr>
                        <a:t>. Cho </a:t>
                      </a:r>
                      <a:r>
                        <a:rPr lang="en-US" sz="2000" dirty="0" err="1">
                          <a:effectLst/>
                          <a:latin typeface="Times New Roman" panose="02020603050405020304" pitchFamily="18" charset="0"/>
                          <a:cs typeface="Times New Roman" panose="02020603050405020304" pitchFamily="18" charset="0"/>
                        </a:rPr>
                        <a:t>chính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sự</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san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sẻ</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giúp</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đỡ</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yêu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thương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xuất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phát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từ</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tâm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từ</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tim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một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Dù</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rất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nhỏ</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rất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thường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nhưng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đó</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một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tấm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lòng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đáng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quý</a:t>
                      </a:r>
                      <a:r>
                        <a:rPr lang="en-US" sz="20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Nhận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hành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động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cầm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lấy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cái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được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trao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mình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Nhận</a:t>
                      </a:r>
                      <a:r>
                        <a:rPr lang="en-US" sz="2000" dirty="0">
                          <a:effectLst/>
                          <a:latin typeface="Times New Roman" panose="02020603050405020304" pitchFamily="18" charset="0"/>
                          <a:cs typeface="Times New Roman" panose="02020603050405020304" pitchFamily="18" charset="0"/>
                        </a:rPr>
                        <a:t> ở </a:t>
                      </a:r>
                      <a:r>
                        <a:rPr lang="en-US" sz="2000" dirty="0" err="1">
                          <a:effectLst/>
                          <a:latin typeface="Times New Roman" panose="02020603050405020304" pitchFamily="18" charset="0"/>
                          <a:cs typeface="Times New Roman" panose="02020603050405020304" pitchFamily="18" charset="0"/>
                        </a:rPr>
                        <a:t>đây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còn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nhận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sự</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yêu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thương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với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mình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nhận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lại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sự</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đáp</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đền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ơn</a:t>
                      </a:r>
                      <a:r>
                        <a:rPr lang="en-US" sz="20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000" dirty="0">
                          <a:effectLst/>
                          <a:latin typeface="Times New Roman" panose="02020603050405020304" pitchFamily="18" charset="0"/>
                          <a:cs typeface="Times New Roman" panose="02020603050405020304" pitchFamily="18" charset="0"/>
                        </a:rPr>
                        <a:t>=&gt; Cho </a:t>
                      </a:r>
                      <a:r>
                        <a:rPr lang="en-US" sz="2000" dirty="0" err="1">
                          <a:effectLst/>
                          <a:latin typeface="Times New Roman" panose="02020603050405020304" pitchFamily="18" charset="0"/>
                          <a:cs typeface="Times New Roman" panose="02020603050405020304" pitchFamily="18" charset="0"/>
                        </a:rPr>
                        <a:t>và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nhận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một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mối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quan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hệ</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nhân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quả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nhưng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ẩn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chứa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trong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đó</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rất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nhiều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mối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quan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hệ</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tương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bổ</a:t>
                      </a:r>
                      <a:r>
                        <a:rPr lang="en-US" sz="2000" dirty="0">
                          <a:effectLst/>
                          <a:latin typeface="Times New Roman" panose="02020603050405020304" pitchFamily="18" charset="0"/>
                          <a:cs typeface="Times New Roman" panose="02020603050405020304" pitchFamily="18" charset="0"/>
                        </a:rPr>
                        <a:t> sung </a:t>
                      </a:r>
                      <a:r>
                        <a:rPr lang="en-US" sz="2000" dirty="0" err="1">
                          <a:effectLst/>
                          <a:latin typeface="Times New Roman" panose="02020603050405020304" pitchFamily="18" charset="0"/>
                          <a:cs typeface="Times New Roman" panose="02020603050405020304" pitchFamily="18" charset="0"/>
                        </a:rPr>
                        <a:t>cho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nhau</a:t>
                      </a:r>
                      <a:r>
                        <a:rPr lang="en-US" sz="20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000" dirty="0">
                          <a:effectLst/>
                          <a:latin typeface="Times New Roman" panose="02020603050405020304" pitchFamily="18" charset="0"/>
                          <a:cs typeface="Times New Roman" panose="02020603050405020304" pitchFamily="18" charset="0"/>
                        </a:rPr>
                        <a:t>*</a:t>
                      </a:r>
                      <a:r>
                        <a:rPr lang="en-US" sz="2000" dirty="0" err="1">
                          <a:effectLst/>
                          <a:latin typeface="Times New Roman" panose="02020603050405020304" pitchFamily="18" charset="0"/>
                          <a:cs typeface="Times New Roman" panose="02020603050405020304" pitchFamily="18" charset="0"/>
                        </a:rPr>
                        <a:t>Bàn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luận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vấn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đề</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Vì</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sao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phải</a:t>
                      </a:r>
                      <a:r>
                        <a:rPr lang="en-US" sz="2000" dirty="0">
                          <a:effectLst/>
                          <a:latin typeface="Times New Roman" panose="02020603050405020304" pitchFamily="18" charset="0"/>
                          <a:cs typeface="Times New Roman" panose="02020603050405020304" pitchFamily="18" charset="0"/>
                        </a:rPr>
                        <a:t> chia </a:t>
                      </a:r>
                      <a:r>
                        <a:rPr lang="en-US" sz="2000" dirty="0" err="1">
                          <a:effectLst/>
                          <a:latin typeface="Times New Roman" panose="02020603050405020304" pitchFamily="18" charset="0"/>
                          <a:cs typeface="Times New Roman" panose="02020603050405020304" pitchFamily="18" charset="0"/>
                        </a:rPr>
                        <a:t>sẻ</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với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khác</a:t>
                      </a:r>
                      <a:r>
                        <a:rPr lang="en-US" sz="2000" dirty="0">
                          <a:effectLst/>
                          <a:latin typeface="Times New Roman" panose="02020603050405020304" pitchFamily="18" charset="0"/>
                          <a:cs typeface="Times New Roman" panose="02020603050405020304" pitchFamily="18" charset="0"/>
                        </a:rPr>
                        <a:t>? </a:t>
                      </a:r>
                    </a:p>
                    <a:p>
                      <a:pPr algn="just">
                        <a:lnSpc>
                          <a:spcPct val="120000"/>
                        </a:lnSpc>
                        <a:spcAft>
                          <a:spcPts val="80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Nếu</a:t>
                      </a:r>
                      <a:r>
                        <a:rPr lang="en-US" sz="2000" dirty="0">
                          <a:effectLst/>
                          <a:latin typeface="Times New Roman" panose="02020603050405020304" pitchFamily="18" charset="0"/>
                          <a:cs typeface="Times New Roman" panose="02020603050405020304" pitchFamily="18" charset="0"/>
                        </a:rPr>
                        <a:t> con </a:t>
                      </a:r>
                      <a:r>
                        <a:rPr lang="en-US" sz="2000" dirty="0" err="1">
                          <a:effectLst/>
                          <a:latin typeface="Times New Roman" panose="02020603050405020304" pitchFamily="18" charset="0"/>
                          <a:cs typeface="Times New Roman" panose="02020603050405020304" pitchFamily="18" charset="0"/>
                        </a:rPr>
                        <a:t>người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biết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nhận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cuộc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sống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sẽ</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trở</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nên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hạnh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phúc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hơn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mối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quan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hệ</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xã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hội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trở</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nên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tốt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đẹp</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hơn</a:t>
                      </a:r>
                      <a:r>
                        <a:rPr lang="en-US" sz="20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Giúp</a:t>
                      </a:r>
                      <a:r>
                        <a:rPr lang="en-US" sz="2000" dirty="0">
                          <a:effectLst/>
                          <a:latin typeface="Times New Roman" panose="02020603050405020304" pitchFamily="18" charset="0"/>
                          <a:cs typeface="Times New Roman" panose="02020603050405020304" pitchFamily="18" charset="0"/>
                        </a:rPr>
                        <a:t> con </a:t>
                      </a:r>
                      <a:r>
                        <a:rPr lang="en-US" sz="2000" dirty="0" err="1">
                          <a:effectLst/>
                          <a:latin typeface="Times New Roman" panose="02020603050405020304" pitchFamily="18" charset="0"/>
                          <a:cs typeface="Times New Roman" panose="02020603050405020304" pitchFamily="18" charset="0"/>
                        </a:rPr>
                        <a:t>người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có</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thể</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vượt</a:t>
                      </a:r>
                      <a:r>
                        <a:rPr lang="en-US" sz="2000" dirty="0">
                          <a:effectLst/>
                          <a:latin typeface="Times New Roman" panose="02020603050405020304" pitchFamily="18" charset="0"/>
                          <a:cs typeface="Times New Roman" panose="02020603050405020304" pitchFamily="18" charset="0"/>
                        </a:rPr>
                        <a:t> qua </a:t>
                      </a:r>
                      <a:r>
                        <a:rPr lang="en-US" sz="2000" dirty="0" err="1">
                          <a:effectLst/>
                          <a:latin typeface="Times New Roman" panose="02020603050405020304" pitchFamily="18" charset="0"/>
                          <a:cs typeface="Times New Roman" panose="02020603050405020304" pitchFamily="18" charset="0"/>
                        </a:rPr>
                        <a:t>khó</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khăn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vươn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tới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cuộc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sống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tốt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đẹp</a:t>
                      </a:r>
                      <a:r>
                        <a:rPr lang="en-US" sz="20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000" dirty="0" err="1">
                          <a:effectLst/>
                          <a:latin typeface="Times New Roman" panose="02020603050405020304" pitchFamily="18" charset="0"/>
                          <a:cs typeface="Times New Roman" panose="02020603050405020304" pitchFamily="18" charset="0"/>
                        </a:rPr>
                        <a:t>Lấy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dẫn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chứng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cụ</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thể</a:t>
                      </a:r>
                      <a:r>
                        <a:rPr lang="en-US" sz="20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Phê</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phán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những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có</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mục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đích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chỉ</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biết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nhận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không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biết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cho</a:t>
                      </a:r>
                      <a:r>
                        <a:rPr lang="en-US" sz="20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Liên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hệ</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bản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thân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học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sinh</a:t>
                      </a:r>
                      <a:r>
                        <a:rPr lang="en-US" sz="2000" dirty="0">
                          <a:effectLst/>
                          <a:latin typeface="Times New Roman" panose="02020603050405020304" pitchFamily="18" charset="0"/>
                          <a:cs typeface="Times New Roman" panose="02020603050405020304" pitchFamily="18" charset="0"/>
                        </a:rPr>
                        <a:t> , </a:t>
                      </a:r>
                      <a:r>
                        <a:rPr lang="en-US" sz="2000" dirty="0" err="1">
                          <a:effectLst/>
                          <a:latin typeface="Times New Roman" panose="02020603050405020304" pitchFamily="18" charset="0"/>
                          <a:cs typeface="Times New Roman" panose="02020603050405020304" pitchFamily="18" charset="0"/>
                        </a:rPr>
                        <a:t>em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nhận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những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gì</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trong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cuộc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sống</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tc>
                <a:extLst>
                  <a:ext uri="{0D108BD9-81ED-4DB2-BD59-A6C34878D82A}">
                    <a16:rowId xmlns:a16="http://schemas.microsoft.com/office/drawing/2014/main" val="1275077026"/>
                  </a:ext>
                </a:extLst>
              </a:tr>
            </a:tbl>
          </a:graphicData>
        </a:graphic>
      </p:graphicFrame>
    </p:spTree>
    <p:extLst>
      <p:ext uri="{BB962C8B-B14F-4D97-AF65-F5344CB8AC3E}">
        <p14:creationId xmlns:p14="http://schemas.microsoft.com/office/powerpoint/2010/main" val="18499562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7B29B91-255D-872D-E06C-97837A02E82A}"/>
              </a:ext>
            </a:extLst>
          </p:cNvPr>
          <p:cNvSpPr txBox="1"/>
          <p:nvPr/>
        </p:nvSpPr>
        <p:spPr>
          <a:xfrm>
            <a:off x="0" y="0"/>
            <a:ext cx="12192000" cy="4878195"/>
          </a:xfrm>
          <a:prstGeom prst="rect">
            <a:avLst/>
          </a:prstGeom>
          <a:noFill/>
        </p:spPr>
        <p:txBody>
          <a:bodyPr wrap="square">
            <a:spAutoFit/>
          </a:bodyPr>
          <a:lstStyle/>
          <a:p>
            <a:pPr>
              <a:lnSpc>
                <a:spcPct val="120000"/>
              </a:lnSpc>
              <a:spcAft>
                <a:spcPts val="800"/>
              </a:spcAft>
            </a:pPr>
            <a:r>
              <a:rPr lang="en-US"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SỐ 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Buổi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sớm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buồm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nâu</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chiếu</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rực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đàn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múa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buổi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chiều</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gió</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đông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dừng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lặng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đỏ</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đục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mâm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bánh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loáng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thoáng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thuyền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đem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rắc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mưa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rào</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Mưa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giăng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giăng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bốn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phía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quãng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xuyên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óng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màu</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lá</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phớt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quãng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xì</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nặng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trịch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buồm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khỏi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mưa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ướt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đẫm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thẫm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khỏe</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nhẹ</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bồi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ngực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áo</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cày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xong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ruộng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ướt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Vũ</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Tú Nam,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6,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NXBGD)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miêu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miêu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so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5 -7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2599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43EE909-07F6-39CE-9048-DB01DF6E77D4}"/>
              </a:ext>
            </a:extLst>
          </p:cNvPr>
          <p:cNvGraphicFramePr>
            <a:graphicFrameLocks noGrp="1"/>
          </p:cNvGraphicFramePr>
          <p:nvPr>
            <p:ph idx="1"/>
            <p:extLst>
              <p:ext uri="{D42A27DB-BD31-4B8C-83A1-F6EECF244321}">
                <p14:modId xmlns:p14="http://schemas.microsoft.com/office/powerpoint/2010/main" val="508587067"/>
              </p:ext>
            </p:extLst>
          </p:nvPr>
        </p:nvGraphicFramePr>
        <p:xfrm>
          <a:off x="-1" y="0"/>
          <a:ext cx="12129247" cy="5084212"/>
        </p:xfrm>
        <a:graphic>
          <a:graphicData uri="http://schemas.openxmlformats.org/drawingml/2006/table">
            <a:tbl>
              <a:tblPr firstRow="1" firstCol="1" bandRow="1">
                <a:tableStyleId>{5C22544A-7EE6-4342-B048-85BDC9FD1C3A}</a:tableStyleId>
              </a:tblPr>
              <a:tblGrid>
                <a:gridCol w="1021977">
                  <a:extLst>
                    <a:ext uri="{9D8B030D-6E8A-4147-A177-3AD203B41FA5}">
                      <a16:colId xmlns:a16="http://schemas.microsoft.com/office/drawing/2014/main" val="4277810569"/>
                    </a:ext>
                  </a:extLst>
                </a:gridCol>
                <a:gridCol w="11107270">
                  <a:extLst>
                    <a:ext uri="{9D8B030D-6E8A-4147-A177-3AD203B41FA5}">
                      <a16:colId xmlns:a16="http://schemas.microsoft.com/office/drawing/2014/main" val="3832179111"/>
                    </a:ext>
                  </a:extLst>
                </a:gridCol>
              </a:tblGrid>
              <a:tr h="576916">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nchor="ctr"/>
                </a:tc>
                <a:tc>
                  <a:txBody>
                    <a:bodyPr/>
                    <a:lstStyle/>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Xác định phương thức biểu đạt chính được sử dụng trong văn bản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tc>
                <a:extLst>
                  <a:ext uri="{0D108BD9-81ED-4DB2-BD59-A6C34878D82A}">
                    <a16:rowId xmlns:a16="http://schemas.microsoft.com/office/drawing/2014/main" val="1484256705"/>
                  </a:ext>
                </a:extLst>
              </a:tr>
              <a:tr h="400237">
                <a:tc vMerge="1">
                  <a:txBody>
                    <a:bodyPr/>
                    <a:lstStyle/>
                    <a:p>
                      <a:endParaRPr lang="en-US"/>
                    </a:p>
                  </a:txBody>
                  <a:tcPr/>
                </a:tc>
                <a:tc>
                  <a:txBody>
                    <a:bodyPr/>
                    <a:lstStyle/>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Phương thức biểu đạt chính được sử dụng trong văn bản: miêu tả.</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tc>
                <a:extLst>
                  <a:ext uri="{0D108BD9-81ED-4DB2-BD59-A6C34878D82A}">
                    <a16:rowId xmlns:a16="http://schemas.microsoft.com/office/drawing/2014/main" val="2280259917"/>
                  </a:ext>
                </a:extLst>
              </a:tr>
              <a:tr h="504639">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nchor="ctr"/>
                </a:tc>
                <a:tc>
                  <a:txBody>
                    <a:bodyPr/>
                    <a:lstStyle/>
                    <a:p>
                      <a:pPr>
                        <a:lnSpc>
                          <a:spcPct val="120000"/>
                        </a:lnSpc>
                        <a:spcAft>
                          <a:spcPts val="800"/>
                        </a:spcAft>
                      </a:pPr>
                      <a:r>
                        <a:rPr lang="en-US" sz="2000" dirty="0" err="1">
                          <a:effectLst/>
                          <a:latin typeface="Times New Roman" panose="02020603050405020304" pitchFamily="18" charset="0"/>
                          <a:cs typeface="Times New Roman" panose="02020603050405020304" pitchFamily="18" charset="0"/>
                        </a:rPr>
                        <a:t>Biển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được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miêu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tả</a:t>
                      </a:r>
                      <a:r>
                        <a:rPr lang="en-US" sz="2000" dirty="0">
                          <a:effectLst/>
                          <a:latin typeface="Times New Roman" panose="02020603050405020304" pitchFamily="18" charset="0"/>
                          <a:cs typeface="Times New Roman" panose="02020603050405020304" pitchFamily="18" charset="0"/>
                        </a:rPr>
                        <a:t> ở </a:t>
                      </a:r>
                      <a:r>
                        <a:rPr lang="en-US" sz="2000" dirty="0" err="1">
                          <a:effectLst/>
                          <a:latin typeface="Times New Roman" panose="02020603050405020304" pitchFamily="18" charset="0"/>
                          <a:cs typeface="Times New Roman" panose="02020603050405020304" pitchFamily="18" charset="0"/>
                        </a:rPr>
                        <a:t>những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điểm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nào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giả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miêu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như</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vậy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với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dụng</a:t>
                      </a:r>
                      <a:r>
                        <a:rPr lang="en-US" sz="2000" dirty="0">
                          <a:effectLst/>
                          <a:latin typeface="Times New Roman" panose="02020603050405020304" pitchFamily="18" charset="0"/>
                          <a:cs typeface="Times New Roman" panose="02020603050405020304" pitchFamily="18" charset="0"/>
                        </a:rPr>
                        <a:t> ý </a:t>
                      </a:r>
                      <a:r>
                        <a:rPr lang="en-US" sz="2000" dirty="0" err="1">
                          <a:effectLst/>
                          <a:latin typeface="Times New Roman" panose="02020603050405020304" pitchFamily="18" charset="0"/>
                          <a:cs typeface="Times New Roman" panose="02020603050405020304" pitchFamily="18" charset="0"/>
                        </a:rPr>
                        <a:t>gì</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tc>
                <a:extLst>
                  <a:ext uri="{0D108BD9-81ED-4DB2-BD59-A6C34878D82A}">
                    <a16:rowId xmlns:a16="http://schemas.microsoft.com/office/drawing/2014/main" val="3909791840"/>
                  </a:ext>
                </a:extLst>
              </a:tr>
              <a:tr h="2507502">
                <a:tc vMerge="1">
                  <a:txBody>
                    <a:bodyPr/>
                    <a:lstStyle/>
                    <a:p>
                      <a:endParaRPr lang="en-US"/>
                    </a:p>
                  </a:txBody>
                  <a:tcPr/>
                </a:tc>
                <a:tc>
                  <a:txBody>
                    <a:bodyPr/>
                    <a:lstStyle/>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Biển được miêu tả ở những thời điểm:</a:t>
                      </a:r>
                    </a:p>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+Buổi sớm nắng sáng</a:t>
                      </a:r>
                    </a:p>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+Buổi chiều gió mùa đông bắc vừa dừng</a:t>
                      </a:r>
                    </a:p>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+Một ngày mưa rào.</a:t>
                      </a:r>
                    </a:p>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Tác giả miêu tả như vậy nhằm:  cho thấy vẻ đẹp của biển vào mỗi thời khắc khác nhau. Mỗi thời khác, biển lại hiện lên với một vẻ đẹp riêng, mơ mộng.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tc>
                <a:extLst>
                  <a:ext uri="{0D108BD9-81ED-4DB2-BD59-A6C34878D82A}">
                    <a16:rowId xmlns:a16="http://schemas.microsoft.com/office/drawing/2014/main" val="3439511326"/>
                  </a:ext>
                </a:extLst>
              </a:tr>
              <a:tr h="600635">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Trong văn bản có nhiều hình ảnh so sánh, em ấn tượng nhất với hình ảnh nào? Vì sao? Trình bày khoảng 5 -7 dòng.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tc>
                <a:extLst>
                  <a:ext uri="{0D108BD9-81ED-4DB2-BD59-A6C34878D82A}">
                    <a16:rowId xmlns:a16="http://schemas.microsoft.com/office/drawing/2014/main" val="1270127850"/>
                  </a:ext>
                </a:extLst>
              </a:tr>
              <a:tr h="277814">
                <a:tc vMerge="1">
                  <a:txBody>
                    <a:bodyPr/>
                    <a:lstStyle/>
                    <a:p>
                      <a:endParaRPr lang="en-US"/>
                    </a:p>
                  </a:txBody>
                  <a:tcPr/>
                </a:tc>
                <a:tc>
                  <a:txBody>
                    <a:bodyPr/>
                    <a:lstStyle/>
                    <a:p>
                      <a:pPr>
                        <a:lnSpc>
                          <a:spcPct val="120000"/>
                        </a:lnSpc>
                        <a:spcAft>
                          <a:spcPts val="800"/>
                        </a:spcAft>
                      </a:pPr>
                      <a:r>
                        <a:rPr lang="en-US" sz="2000" dirty="0" err="1">
                          <a:effectLst/>
                          <a:latin typeface="Times New Roman" panose="02020603050405020304" pitchFamily="18" charset="0"/>
                          <a:cs typeface="Times New Roman" panose="02020603050405020304" pitchFamily="18" charset="0"/>
                        </a:rPr>
                        <a:t>Học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sinh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lựa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chọn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trình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bày</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tc>
                <a:extLst>
                  <a:ext uri="{0D108BD9-81ED-4DB2-BD59-A6C34878D82A}">
                    <a16:rowId xmlns:a16="http://schemas.microsoft.com/office/drawing/2014/main" val="1231053780"/>
                  </a:ext>
                </a:extLst>
              </a:tr>
            </a:tbl>
          </a:graphicData>
        </a:graphic>
      </p:graphicFrame>
    </p:spTree>
    <p:extLst>
      <p:ext uri="{BB962C8B-B14F-4D97-AF65-F5344CB8AC3E}">
        <p14:creationId xmlns:p14="http://schemas.microsoft.com/office/powerpoint/2010/main" val="1685908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2EEEF98-DAFD-7923-76AD-DA98FCA547C4}"/>
              </a:ext>
            </a:extLst>
          </p:cNvPr>
          <p:cNvSpPr txBox="1"/>
          <p:nvPr/>
        </p:nvSpPr>
        <p:spPr>
          <a:xfrm>
            <a:off x="94129" y="0"/>
            <a:ext cx="12003742" cy="6515566"/>
          </a:xfrm>
          <a:prstGeom prst="rect">
            <a:avLst/>
          </a:prstGeom>
          <a:noFill/>
        </p:spPr>
        <p:txBody>
          <a:bodyPr wrap="square">
            <a:spAutoFit/>
          </a:bodyPr>
          <a:lstStyle/>
          <a:p>
            <a:pPr>
              <a:lnSpc>
                <a:spcPct val="120000"/>
              </a:lnSpc>
              <a:spcAft>
                <a:spcPts val="800"/>
              </a:spcAft>
            </a:pPr>
            <a:r>
              <a:rPr lang="en-US"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SỐ 23:</a:t>
            </a:r>
            <a:r>
              <a:rPr lang="en-US" sz="1400" b="1" dirty="0">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20000"/>
              </a:lnSpc>
              <a:spcAft>
                <a:spcPts val="800"/>
              </a:spcAft>
            </a:pP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 TAY YÊU THƯƠNG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Aft>
                <a:spcPts val="800"/>
              </a:spcAft>
            </a:pP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vẽ</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vẽ</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vẽ</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gói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quà</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món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quyển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toàn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ngạc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Douglas: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vẽ</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lôi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bởi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đoán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thon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sĩ</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phẫu</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đợi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bớt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xôn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xao</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dần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Douglas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ngượng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nghịu</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ạ!".</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ngẩn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ngơ</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nhớ</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dắt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Douglas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sân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bởi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khuyết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khuôn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đuợc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xinh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xắn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đứa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lâu</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lâm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ngặt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nghèo</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chợt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vẫn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Douglas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(Mai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Hương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Vĩnh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Thắng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Quà</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1763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736228B-4FAC-C2FD-8DA0-68C1E730505F}"/>
              </a:ext>
            </a:extLst>
          </p:cNvPr>
          <p:cNvGraphicFramePr>
            <a:graphicFrameLocks noGrp="1"/>
          </p:cNvGraphicFramePr>
          <p:nvPr>
            <p:ph idx="1"/>
            <p:extLst>
              <p:ext uri="{D42A27DB-BD31-4B8C-83A1-F6EECF244321}">
                <p14:modId xmlns:p14="http://schemas.microsoft.com/office/powerpoint/2010/main" val="137800120"/>
              </p:ext>
            </p:extLst>
          </p:nvPr>
        </p:nvGraphicFramePr>
        <p:xfrm>
          <a:off x="190500" y="0"/>
          <a:ext cx="11877675" cy="6547554"/>
        </p:xfrm>
        <a:graphic>
          <a:graphicData uri="http://schemas.openxmlformats.org/drawingml/2006/table">
            <a:tbl>
              <a:tblPr firstRow="1" firstCol="1" lastRow="1" lastCol="1" bandRow="1" bandCol="1">
                <a:tableStyleId>{5C22544A-7EE6-4342-B048-85BDC9FD1C3A}</a:tableStyleId>
              </a:tblPr>
              <a:tblGrid>
                <a:gridCol w="11877675">
                  <a:extLst>
                    <a:ext uri="{9D8B030D-6E8A-4147-A177-3AD203B41FA5}">
                      <a16:colId xmlns:a16="http://schemas.microsoft.com/office/drawing/2014/main" val="4111514518"/>
                    </a:ext>
                  </a:extLst>
                </a:gridCol>
              </a:tblGrid>
              <a:tr h="423240">
                <a:tc>
                  <a:txBody>
                    <a:bodyPr/>
                    <a:lstStyle/>
                    <a:p>
                      <a:pPr>
                        <a:lnSpc>
                          <a:spcPct val="115000"/>
                        </a:lnSpc>
                      </a:pPr>
                      <a:r>
                        <a:rPr lang="en-US" sz="2700" b="1" dirty="0" err="1">
                          <a:solidFill>
                            <a:srgbClr val="002060"/>
                          </a:solidFill>
                          <a:effectLst/>
                          <a:latin typeface="Times New Roman" panose="02020603050405020304" pitchFamily="18" charset="0"/>
                          <a:cs typeface="Times New Roman" panose="02020603050405020304" pitchFamily="18" charset="0"/>
                        </a:rPr>
                        <a:t>Đoạn</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văn</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trình</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bày</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suy</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nghĩ</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về</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hậu</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quả</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của</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việc</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thiếu</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trung</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thực</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trong</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cuộc</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sống</a:t>
                      </a:r>
                      <a:endParaRPr lang="en-US" sz="27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2346160054"/>
                  </a:ext>
                </a:extLst>
              </a:tr>
              <a:tr h="2744641">
                <a:tc>
                  <a:txBody>
                    <a:bodyPr/>
                    <a:lstStyle/>
                    <a:p>
                      <a:pPr>
                        <a:lnSpc>
                          <a:spcPct val="115000"/>
                        </a:lnSpc>
                      </a:pPr>
                      <a:r>
                        <a:rPr lang="en-US" sz="2700" b="0" dirty="0" err="1">
                          <a:solidFill>
                            <a:srgbClr val="002060"/>
                          </a:solidFill>
                          <a:effectLst/>
                          <a:latin typeface="Times New Roman" panose="02020603050405020304" pitchFamily="18" charset="0"/>
                          <a:cs typeface="Times New Roman" panose="02020603050405020304" pitchFamily="18" charset="0"/>
                        </a:rPr>
                        <a:t>Có</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thể</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triển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khai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theo</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hướng</a:t>
                      </a:r>
                      <a:r>
                        <a:rPr lang="en-US" sz="27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pPr>
                      <a:r>
                        <a:rPr lang="en-US" sz="2700" b="0" dirty="0" err="1">
                          <a:solidFill>
                            <a:srgbClr val="002060"/>
                          </a:solidFill>
                          <a:effectLst/>
                          <a:latin typeface="Times New Roman" panose="02020603050405020304" pitchFamily="18" charset="0"/>
                          <a:cs typeface="Times New Roman" panose="02020603050405020304" pitchFamily="18" charset="0"/>
                        </a:rPr>
                        <a:t>Thiếu</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trung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thực</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là</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gian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dối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không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tôn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trọng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sự</a:t>
                      </a:r>
                      <a:r>
                        <a:rPr lang="en-US" sz="2700" b="0" spc="-25"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thật</a:t>
                      </a:r>
                      <a:r>
                        <a:rPr lang="en-US" sz="27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pPr>
                      <a:r>
                        <a:rPr lang="en-US" sz="2700" b="0" dirty="0" err="1">
                          <a:solidFill>
                            <a:srgbClr val="002060"/>
                          </a:solidFill>
                          <a:effectLst/>
                          <a:latin typeface="Times New Roman" panose="02020603050405020304" pitchFamily="18" charset="0"/>
                          <a:cs typeface="Times New Roman" panose="02020603050405020304" pitchFamily="18" charset="0"/>
                        </a:rPr>
                        <a:t>Hậu</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quả</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của</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thiếu</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trung</a:t>
                      </a:r>
                      <a:r>
                        <a:rPr lang="en-US" sz="2700" b="0" spc="-15"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thực</a:t>
                      </a:r>
                      <a:endParaRPr lang="en-US" sz="2700" b="0" dirty="0">
                        <a:solidFill>
                          <a:srgbClr val="002060"/>
                        </a:solidFill>
                        <a:effectLst/>
                        <a:latin typeface="Times New Roman" panose="02020603050405020304" pitchFamily="18" charset="0"/>
                        <a:cs typeface="Times New Roman" panose="02020603050405020304" pitchFamily="18" charset="0"/>
                      </a:endParaRPr>
                    </a:p>
                    <a:p>
                      <a:pPr>
                        <a:lnSpc>
                          <a:spcPct val="115000"/>
                        </a:lnSpc>
                      </a:pP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Với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bản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thân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đánh</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mất</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nhân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cách</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và</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lòng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tự</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trọng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đánh</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mất</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niềm</a:t>
                      </a:r>
                      <a:r>
                        <a:rPr lang="en-US" sz="2700" b="0" dirty="0">
                          <a:solidFill>
                            <a:srgbClr val="002060"/>
                          </a:solidFill>
                          <a:effectLst/>
                          <a:latin typeface="Times New Roman" panose="02020603050405020304" pitchFamily="18" charset="0"/>
                          <a:cs typeface="Times New Roman" panose="02020603050405020304" pitchFamily="18" charset="0"/>
                        </a:rPr>
                        <a:t> tin </a:t>
                      </a:r>
                      <a:r>
                        <a:rPr lang="en-US" sz="2700" b="0" dirty="0" err="1">
                          <a:solidFill>
                            <a:srgbClr val="002060"/>
                          </a:solidFill>
                          <a:effectLst/>
                          <a:latin typeface="Times New Roman" panose="02020603050405020304" pitchFamily="18" charset="0"/>
                          <a:cs typeface="Times New Roman" panose="02020603050405020304" pitchFamily="18" charset="0"/>
                        </a:rPr>
                        <a:t>của</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mọi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người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luôn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sống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trong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trạng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thái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mệt</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mỏi</a:t>
                      </a:r>
                      <a:r>
                        <a:rPr lang="en-US" sz="27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pP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Với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xã</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hội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gây</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mất</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công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bằng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trong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tập</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thể</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thậm</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chí</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gây</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hại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lớn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đến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cộng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đồng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xã</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hội</a:t>
                      </a:r>
                      <a:r>
                        <a:rPr lang="en-US" sz="27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pPr>
                      <a:r>
                        <a:rPr lang="en-US" sz="2700" b="0" dirty="0">
                          <a:solidFill>
                            <a:srgbClr val="002060"/>
                          </a:solidFill>
                          <a:effectLst/>
                          <a:latin typeface="Times New Roman" panose="02020603050405020304" pitchFamily="18" charset="0"/>
                          <a:cs typeface="Times New Roman" panose="02020603050405020304" pitchFamily="18" charset="0"/>
                        </a:rPr>
                        <a:t>(HS </a:t>
                      </a:r>
                      <a:r>
                        <a:rPr lang="en-US" sz="2700" b="0" dirty="0" err="1">
                          <a:solidFill>
                            <a:srgbClr val="002060"/>
                          </a:solidFill>
                          <a:effectLst/>
                          <a:latin typeface="Times New Roman" panose="02020603050405020304" pitchFamily="18" charset="0"/>
                          <a:cs typeface="Times New Roman" panose="02020603050405020304" pitchFamily="18" charset="0"/>
                        </a:rPr>
                        <a:t>cần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lấy</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dẫn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chứng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để</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chứng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minh</a:t>
                      </a:r>
                      <a:r>
                        <a:rPr lang="en-US" sz="27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pPr>
                      <a:r>
                        <a:rPr lang="en-US" sz="2700" b="0" dirty="0" err="1">
                          <a:solidFill>
                            <a:srgbClr val="002060"/>
                          </a:solidFill>
                          <a:effectLst/>
                          <a:latin typeface="Times New Roman" panose="02020603050405020304" pitchFamily="18" charset="0"/>
                          <a:cs typeface="Times New Roman" panose="02020603050405020304" pitchFamily="18" charset="0"/>
                        </a:rPr>
                        <a:t>Rút</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ra</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bài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học</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cần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nhận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thức</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được</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hậu</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quả</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của</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tính</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trung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thực</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loại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bỏ</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thói</a:t>
                      </a:r>
                      <a:r>
                        <a:rPr lang="en-US" sz="2700" b="0" spc="10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xấu</a:t>
                      </a:r>
                      <a:r>
                        <a:rPr lang="en-US" sz="2700" b="0" spc="10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này</a:t>
                      </a:r>
                      <a:r>
                        <a:rPr lang="en-US" sz="2700" b="0" dirty="0">
                          <a:solidFill>
                            <a:srgbClr val="002060"/>
                          </a:solidFill>
                          <a:effectLst/>
                          <a:latin typeface="Times New Roman" panose="02020603050405020304" pitchFamily="18" charset="0"/>
                          <a:cs typeface="Times New Roman" panose="02020603050405020304" pitchFamily="18" charset="0"/>
                        </a:rPr>
                        <a:t>,</a:t>
                      </a:r>
                      <a:r>
                        <a:rPr lang="en-US" sz="2700" b="0" spc="10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rèn</a:t>
                      </a:r>
                      <a:r>
                        <a:rPr lang="en-US" sz="2700" b="0" spc="105"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luyện</a:t>
                      </a:r>
                      <a:r>
                        <a:rPr lang="en-US" sz="2700" b="0" spc="10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cho</a:t>
                      </a:r>
                      <a:r>
                        <a:rPr lang="en-US" sz="2700" b="0" spc="115"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mình</a:t>
                      </a:r>
                      <a:r>
                        <a:rPr lang="en-US" sz="2700" b="0" spc="10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đức</a:t>
                      </a:r>
                      <a:r>
                        <a:rPr lang="en-US" sz="2700" b="0" spc="105"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tính</a:t>
                      </a:r>
                      <a:r>
                        <a:rPr lang="en-US" sz="2700" b="0" spc="11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trung</a:t>
                      </a:r>
                      <a:r>
                        <a:rPr lang="en-US" sz="2700" b="0" spc="10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thực</a:t>
                      </a:r>
                      <a:r>
                        <a:rPr lang="en-US" sz="2700" b="0" spc="10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trong</a:t>
                      </a:r>
                      <a:r>
                        <a:rPr lang="en-US" sz="2700" b="0" spc="10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lời</a:t>
                      </a:r>
                      <a:r>
                        <a:rPr lang="en-US" sz="2700" b="0" spc="105"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nói</a:t>
                      </a:r>
                      <a:r>
                        <a:rPr lang="en-US" sz="2700" b="0" dirty="0">
                          <a:solidFill>
                            <a:srgbClr val="002060"/>
                          </a:solidFill>
                          <a:effectLst/>
                          <a:latin typeface="Times New Roman" panose="02020603050405020304" pitchFamily="18" charset="0"/>
                          <a:cs typeface="Times New Roman" panose="02020603050405020304" pitchFamily="18" charset="0"/>
                        </a:rPr>
                        <a:t>,</a:t>
                      </a:r>
                      <a:r>
                        <a:rPr lang="en-US" sz="2700" b="0" spc="11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suy</a:t>
                      </a:r>
                      <a:endParaRPr lang="en-US" sz="2700" b="0" dirty="0">
                        <a:solidFill>
                          <a:srgbClr val="002060"/>
                        </a:solidFill>
                        <a:effectLst/>
                        <a:latin typeface="Times New Roman" panose="02020603050405020304" pitchFamily="18" charset="0"/>
                        <a:cs typeface="Times New Roman" panose="02020603050405020304" pitchFamily="18" charset="0"/>
                      </a:endParaRPr>
                    </a:p>
                    <a:p>
                      <a:pPr>
                        <a:lnSpc>
                          <a:spcPct val="115000"/>
                        </a:lnSpc>
                      </a:pPr>
                      <a:r>
                        <a:rPr lang="en-US" sz="2700" b="0" dirty="0" err="1">
                          <a:solidFill>
                            <a:srgbClr val="002060"/>
                          </a:solidFill>
                          <a:effectLst/>
                          <a:latin typeface="Times New Roman" panose="02020603050405020304" pitchFamily="18" charset="0"/>
                          <a:cs typeface="Times New Roman" panose="02020603050405020304" pitchFamily="18" charset="0"/>
                        </a:rPr>
                        <a:t>nghĩ</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hành</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động</a:t>
                      </a:r>
                      <a:r>
                        <a:rPr lang="en-US" sz="2700" b="0" dirty="0">
                          <a:solidFill>
                            <a:srgbClr val="002060"/>
                          </a:solidFill>
                          <a:effectLst/>
                          <a:latin typeface="Times New Roman" panose="02020603050405020304" pitchFamily="18" charset="0"/>
                          <a:cs typeface="Times New Roman" panose="02020603050405020304" pitchFamily="18" charset="0"/>
                        </a:rPr>
                        <a:t>…</a:t>
                      </a:r>
                      <a:endParaRPr lang="en-US" sz="27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2197300992"/>
                  </a:ext>
                </a:extLst>
              </a:tr>
              <a:tr h="471746">
                <a:tc>
                  <a:txBody>
                    <a:bodyPr/>
                    <a:lstStyle/>
                    <a:p>
                      <a:pPr>
                        <a:lnSpc>
                          <a:spcPct val="115000"/>
                        </a:lnSpc>
                      </a:pP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Sáng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tạo</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Thể</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hiện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suy</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nghĩ</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sâu</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sắc</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về</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vấn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đề</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nghị</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luận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có</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cách</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diễn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đạt</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mới</a:t>
                      </a:r>
                      <a:r>
                        <a:rPr lang="en-US" sz="2700" b="0" spc="-15"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mẻ</a:t>
                      </a:r>
                      <a:endParaRPr lang="en-US" sz="27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729550068"/>
                  </a:ext>
                </a:extLst>
              </a:tr>
            </a:tbl>
          </a:graphicData>
        </a:graphic>
      </p:graphicFrame>
    </p:spTree>
    <p:extLst>
      <p:ext uri="{BB962C8B-B14F-4D97-AF65-F5344CB8AC3E}">
        <p14:creationId xmlns:p14="http://schemas.microsoft.com/office/powerpoint/2010/main" val="314345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2EEEF98-DAFD-7923-76AD-DA98FCA547C4}"/>
              </a:ext>
            </a:extLst>
          </p:cNvPr>
          <p:cNvSpPr txBox="1"/>
          <p:nvPr/>
        </p:nvSpPr>
        <p:spPr>
          <a:xfrm>
            <a:off x="94129" y="0"/>
            <a:ext cx="12003742" cy="3903697"/>
          </a:xfrm>
          <a:prstGeom prst="rect">
            <a:avLst/>
          </a:prstGeom>
          <a:noFill/>
        </p:spPr>
        <p:txBody>
          <a:bodyPr wrap="square">
            <a:spAutoFit/>
          </a:bodyPr>
          <a:lstStyle/>
          <a:p>
            <a:pPr algn="just">
              <a:lnSpc>
                <a:spcPct val="120000"/>
              </a:lnSpc>
              <a:spcAft>
                <a:spcPts val="800"/>
              </a:spcAft>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gọi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ạ!”</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điệp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vẽ</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vẽ</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 – 7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42090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2A472D3-2256-6900-64B6-319971A8761B}"/>
              </a:ext>
            </a:extLst>
          </p:cNvPr>
          <p:cNvGraphicFramePr>
            <a:graphicFrameLocks noGrp="1"/>
          </p:cNvGraphicFramePr>
          <p:nvPr>
            <p:ph idx="1"/>
            <p:extLst>
              <p:ext uri="{D42A27DB-BD31-4B8C-83A1-F6EECF244321}">
                <p14:modId xmlns:p14="http://schemas.microsoft.com/office/powerpoint/2010/main" val="3955330639"/>
              </p:ext>
            </p:extLst>
          </p:nvPr>
        </p:nvGraphicFramePr>
        <p:xfrm>
          <a:off x="0" y="0"/>
          <a:ext cx="12120282" cy="17660624"/>
        </p:xfrm>
        <a:graphic>
          <a:graphicData uri="http://schemas.openxmlformats.org/drawingml/2006/table">
            <a:tbl>
              <a:tblPr firstRow="1" firstCol="1" bandRow="1">
                <a:tableStyleId>{5C22544A-7EE6-4342-B048-85BDC9FD1C3A}</a:tableStyleId>
              </a:tblPr>
              <a:tblGrid>
                <a:gridCol w="672353">
                  <a:extLst>
                    <a:ext uri="{9D8B030D-6E8A-4147-A177-3AD203B41FA5}">
                      <a16:colId xmlns:a16="http://schemas.microsoft.com/office/drawing/2014/main" val="3690067977"/>
                    </a:ext>
                  </a:extLst>
                </a:gridCol>
                <a:gridCol w="11447929">
                  <a:extLst>
                    <a:ext uri="{9D8B030D-6E8A-4147-A177-3AD203B41FA5}">
                      <a16:colId xmlns:a16="http://schemas.microsoft.com/office/drawing/2014/main" val="2257955731"/>
                    </a:ext>
                  </a:extLst>
                </a:gridCol>
              </a:tblGrid>
              <a:tr h="178329">
                <a:tc rowSpan="2">
                  <a:txBody>
                    <a:bodyPr/>
                    <a:lstStyle/>
                    <a:p>
                      <a:pPr algn="ctr">
                        <a:lnSpc>
                          <a:spcPct val="120000"/>
                        </a:lnSpc>
                        <a:spcAft>
                          <a:spcPts val="800"/>
                        </a:spcAft>
                      </a:pPr>
                      <a:r>
                        <a:rPr lang="en-US" sz="2400">
                          <a:effectLst/>
                          <a:latin typeface="Times New Roman" panose="02020603050405020304" pitchFamily="18" charset="0"/>
                          <a:cs typeface="Times New Roman" panose="02020603050405020304" pitchFamily="18" charset="0"/>
                        </a:rPr>
                        <a:t>1</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nchor="ctr"/>
                </a:tc>
                <a:tc>
                  <a:txBody>
                    <a:bodyPr/>
                    <a:lstStyle/>
                    <a:p>
                      <a:pPr algn="just">
                        <a:lnSpc>
                          <a:spcPct val="120000"/>
                        </a:lnSpc>
                        <a:spcAft>
                          <a:spcPts val="800"/>
                        </a:spcAft>
                      </a:pPr>
                      <a:r>
                        <a:rPr lang="en-US" sz="2400">
                          <a:effectLst/>
                          <a:latin typeface="Times New Roman" panose="02020603050405020304" pitchFamily="18" charset="0"/>
                          <a:cs typeface="Times New Roman" panose="02020603050405020304" pitchFamily="18" charset="0"/>
                        </a:rPr>
                        <a:t>Nêu phương thức biểu đạt chính của văn bản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tc>
                <a:extLst>
                  <a:ext uri="{0D108BD9-81ED-4DB2-BD59-A6C34878D82A}">
                    <a16:rowId xmlns:a16="http://schemas.microsoft.com/office/drawing/2014/main" val="533628216"/>
                  </a:ext>
                </a:extLst>
              </a:tr>
              <a:tr h="85874">
                <a:tc vMerge="1">
                  <a:txBody>
                    <a:bodyPr/>
                    <a:lstStyle/>
                    <a:p>
                      <a:endParaRPr lang="en-US"/>
                    </a:p>
                  </a:txBody>
                  <a:tcPr/>
                </a:tc>
                <a:tc>
                  <a:txBody>
                    <a:bodyPr/>
                    <a:lstStyle/>
                    <a:p>
                      <a:pPr algn="just">
                        <a:lnSpc>
                          <a:spcPct val="120000"/>
                        </a:lnSpc>
                        <a:spcAft>
                          <a:spcPts val="800"/>
                        </a:spcAft>
                      </a:pPr>
                      <a:r>
                        <a:rPr lang="en-US" sz="2400">
                          <a:effectLst/>
                          <a:latin typeface="Times New Roman" panose="02020603050405020304" pitchFamily="18" charset="0"/>
                          <a:cs typeface="Times New Roman" panose="02020603050405020304" pitchFamily="18" charset="0"/>
                        </a:rPr>
                        <a:t>- Phương thức biểu đạt chính: Tự sự</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tc>
                <a:extLst>
                  <a:ext uri="{0D108BD9-81ED-4DB2-BD59-A6C34878D82A}">
                    <a16:rowId xmlns:a16="http://schemas.microsoft.com/office/drawing/2014/main" val="1391541634"/>
                  </a:ext>
                </a:extLst>
              </a:tr>
              <a:tr h="270784">
                <a:tc rowSpan="2">
                  <a:txBody>
                    <a:bodyPr/>
                    <a:lstStyle/>
                    <a:p>
                      <a:pPr algn="ctr">
                        <a:lnSpc>
                          <a:spcPct val="120000"/>
                        </a:lnSpc>
                        <a:spcAft>
                          <a:spcPts val="800"/>
                        </a:spcAft>
                      </a:pPr>
                      <a:r>
                        <a:rPr lang="en-US" sz="2400">
                          <a:effectLst/>
                          <a:latin typeface="Times New Roman" panose="02020603050405020304" pitchFamily="18" charset="0"/>
                          <a:cs typeface="Times New Roman" panose="02020603050405020304" pitchFamily="18" charset="0"/>
                        </a:rPr>
                        <a:t>2</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nchor="ctr"/>
                </a:tc>
                <a:tc>
                  <a:txBody>
                    <a:bodyPr/>
                    <a:lstStyle/>
                    <a:p>
                      <a:pPr>
                        <a:lnSpc>
                          <a:spcPct val="120000"/>
                        </a:lnSpc>
                        <a:spcAft>
                          <a:spcPts val="800"/>
                        </a:spcAft>
                      </a:pPr>
                      <a:r>
                        <a:rPr lang="en-US" sz="2400">
                          <a:effectLst/>
                          <a:latin typeface="Times New Roman" panose="02020603050405020304" pitchFamily="18" charset="0"/>
                          <a:cs typeface="Times New Roman" panose="02020603050405020304" pitchFamily="18" charset="0"/>
                        </a:rPr>
                        <a:t>Xác định và gọi tên thành phần biệt lập được sử dụng trong câu: “Thưa cô, đó là bàn tay của cô ạ!”</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tc>
                <a:extLst>
                  <a:ext uri="{0D108BD9-81ED-4DB2-BD59-A6C34878D82A}">
                    <a16:rowId xmlns:a16="http://schemas.microsoft.com/office/drawing/2014/main" val="2731802402"/>
                  </a:ext>
                </a:extLst>
              </a:tr>
              <a:tr h="178329">
                <a:tc vMerge="1">
                  <a:txBody>
                    <a:bodyPr/>
                    <a:lstStyle/>
                    <a:p>
                      <a:endParaRPr lang="en-US"/>
                    </a:p>
                  </a:txBody>
                  <a:tcPr/>
                </a:tc>
                <a:tc>
                  <a:txBody>
                    <a:bodyPr/>
                    <a:lstStyle/>
                    <a:p>
                      <a:pPr algn="just">
                        <a:lnSpc>
                          <a:spcPct val="120000"/>
                        </a:lnSpc>
                        <a:spcAft>
                          <a:spcPts val="800"/>
                        </a:spcAft>
                      </a:pPr>
                      <a:r>
                        <a:rPr lang="en-US" sz="2400">
                          <a:effectLst/>
                          <a:latin typeface="Times New Roman" panose="02020603050405020304" pitchFamily="18" charset="0"/>
                          <a:cs typeface="Times New Roman" panose="02020603050405020304" pitchFamily="18" charset="0"/>
                        </a:rPr>
                        <a:t>- Thành phần biệt lập: Thưa cô (thành phần gọi đáp)</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tc>
                <a:extLst>
                  <a:ext uri="{0D108BD9-81ED-4DB2-BD59-A6C34878D82A}">
                    <a16:rowId xmlns:a16="http://schemas.microsoft.com/office/drawing/2014/main" val="3917060666"/>
                  </a:ext>
                </a:extLst>
              </a:tr>
              <a:tr h="85874">
                <a:tc rowSpan="2">
                  <a:txBody>
                    <a:bodyPr/>
                    <a:lstStyle/>
                    <a:p>
                      <a:pPr algn="ctr">
                        <a:lnSpc>
                          <a:spcPct val="120000"/>
                        </a:lnSpc>
                        <a:spcAft>
                          <a:spcPts val="800"/>
                        </a:spcAft>
                      </a:pPr>
                      <a:r>
                        <a:rPr lang="en-US" sz="2400">
                          <a:effectLst/>
                          <a:latin typeface="Times New Roman" panose="02020603050405020304" pitchFamily="18" charset="0"/>
                          <a:cs typeface="Times New Roman" panose="02020603050405020304" pitchFamily="18" charset="0"/>
                        </a:rPr>
                        <a:t>3</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nchor="ctr"/>
                </a:tc>
                <a:tc>
                  <a:txBody>
                    <a:bodyPr/>
                    <a:lstStyle/>
                    <a:p>
                      <a:pPr>
                        <a:lnSpc>
                          <a:spcPct val="120000"/>
                        </a:lnSpc>
                        <a:spcAft>
                          <a:spcPts val="800"/>
                        </a:spcAft>
                      </a:pPr>
                      <a:r>
                        <a:rPr lang="en-US" sz="2400">
                          <a:effectLst/>
                          <a:latin typeface="Times New Roman" panose="02020603050405020304" pitchFamily="18" charset="0"/>
                          <a:cs typeface="Times New Roman" panose="02020603050405020304" pitchFamily="18" charset="0"/>
                        </a:rPr>
                        <a:t>Thông điệp của văn bản trên là gì?</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tc>
                <a:extLst>
                  <a:ext uri="{0D108BD9-81ED-4DB2-BD59-A6C34878D82A}">
                    <a16:rowId xmlns:a16="http://schemas.microsoft.com/office/drawing/2014/main" val="3656388153"/>
                  </a:ext>
                </a:extLst>
              </a:tr>
              <a:tr h="825514">
                <a:tc vMerge="1">
                  <a:txBody>
                    <a:bodyPr/>
                    <a:lstStyle/>
                    <a:p>
                      <a:endParaRPr lang="en-US"/>
                    </a:p>
                  </a:txBody>
                  <a:tcPr/>
                </a:tc>
                <a:tc>
                  <a:txBody>
                    <a:bodyPr/>
                    <a:lstStyle/>
                    <a:p>
                      <a:pPr algn="just">
                        <a:lnSpc>
                          <a:spcPct val="120000"/>
                        </a:lnSpc>
                        <a:spcAft>
                          <a:spcPts val="800"/>
                        </a:spcAft>
                      </a:pPr>
                      <a:r>
                        <a:rPr lang="en-US" sz="2400">
                          <a:effectLst/>
                          <a:latin typeface="Times New Roman" panose="02020603050405020304" pitchFamily="18" charset="0"/>
                          <a:cs typeface="Times New Roman" panose="02020603050405020304" pitchFamily="18" charset="0"/>
                        </a:rPr>
                        <a:t>- Thông điệp: Tình yêu thương, sự đồng cảm, giúp đỡ trong cuộc sống bắt nguồn từ những điều rất đỗi bình thường nhưng có ý nghĩa vô cùng to lớn. Tình yêu thương khi xuất phát từ tấm lòng chân thành, không toan tính sẽ giúp mọi người xích lại gần nhau hơn, mang lại nghị lực sống, giúp họ vươn lên, vượt qua những bất hạnh trong cuộc đời.</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tc>
                <a:extLst>
                  <a:ext uri="{0D108BD9-81ED-4DB2-BD59-A6C34878D82A}">
                    <a16:rowId xmlns:a16="http://schemas.microsoft.com/office/drawing/2014/main" val="104667263"/>
                  </a:ext>
                </a:extLst>
              </a:tr>
              <a:tr h="270784">
                <a:tc rowSpan="2">
                  <a:txBody>
                    <a:bodyPr/>
                    <a:lstStyle/>
                    <a:p>
                      <a:pPr algn="ctr">
                        <a:lnSpc>
                          <a:spcPct val="120000"/>
                        </a:lnSpc>
                        <a:spcAft>
                          <a:spcPts val="800"/>
                        </a:spcAft>
                      </a:pPr>
                      <a:r>
                        <a:rPr lang="en-US" sz="2400">
                          <a:effectLst/>
                          <a:latin typeface="Times New Roman" panose="02020603050405020304" pitchFamily="18" charset="0"/>
                          <a:cs typeface="Times New Roman" panose="02020603050405020304" pitchFamily="18" charset="0"/>
                        </a:rPr>
                        <a:t>4</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nchor="ctr"/>
                </a:tc>
                <a:tc>
                  <a:txBody>
                    <a:bodyPr/>
                    <a:lstStyle/>
                    <a:p>
                      <a:pPr>
                        <a:lnSpc>
                          <a:spcPct val="120000"/>
                        </a:lnSpc>
                        <a:spcAft>
                          <a:spcPts val="800"/>
                        </a:spcAft>
                      </a:pPr>
                      <a:r>
                        <a:rPr lang="en-US" sz="2400">
                          <a:effectLst/>
                          <a:latin typeface="Times New Roman" panose="02020603050405020304" pitchFamily="18" charset="0"/>
                          <a:cs typeface="Times New Roman" panose="02020603050405020304" pitchFamily="18" charset="0"/>
                        </a:rPr>
                        <a:t>Nếu được cô giáo yêu cầu vẽ một điều mà em thích nhất thì em sẽ vẽ gì? Vì sao? (viết 5 – 7 dòng)</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tc>
                <a:extLst>
                  <a:ext uri="{0D108BD9-81ED-4DB2-BD59-A6C34878D82A}">
                    <a16:rowId xmlns:a16="http://schemas.microsoft.com/office/drawing/2014/main" val="4270822437"/>
                  </a:ext>
                </a:extLst>
              </a:tr>
              <a:tr h="4962512">
                <a:tc vMerge="1">
                  <a:txBody>
                    <a:bodyPr/>
                    <a:lstStyle/>
                    <a:p>
                      <a:endParaRPr lang="en-US"/>
                    </a:p>
                  </a:txBody>
                  <a:tcPr/>
                </a:tc>
                <a:tc>
                  <a:txBody>
                    <a:bodyPr/>
                    <a:lstStyle/>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a:t>
                      </a:r>
                      <a:r>
                        <a:rPr lang="en-US" sz="2400" dirty="0" err="1">
                          <a:effectLst/>
                          <a:latin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cầu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1. </a:t>
                      </a:r>
                      <a:r>
                        <a:rPr lang="en-US" sz="2400" dirty="0" err="1">
                          <a:effectLst/>
                          <a:latin typeface="Times New Roman" panose="02020603050405020304" pitchFamily="18" charset="0"/>
                          <a:cs typeface="Times New Roman" panose="02020603050405020304" pitchFamily="18" charset="0"/>
                        </a:rPr>
                        <a:t>Giải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endParaRPr lang="en-US" sz="2400" dirty="0">
                        <a:effectLst/>
                        <a:latin typeface="Times New Roman" panose="02020603050405020304" pitchFamily="18" charset="0"/>
                        <a:cs typeface="Times New Roman" panose="02020603050405020304" pitchFamily="18" charset="0"/>
                      </a:endParaRPr>
                    </a:p>
                    <a:p>
                      <a:pPr algn="just">
                        <a:lnSpc>
                          <a:spcPct val="120000"/>
                        </a:lnSpc>
                        <a:spcAft>
                          <a:spcPts val="800"/>
                        </a:spcAft>
                      </a:pPr>
                      <a:r>
                        <a:rPr lang="en-US" sz="2400" dirty="0" err="1">
                          <a:effectLst/>
                          <a:latin typeface="Times New Roman" panose="02020603050405020304" pitchFamily="18" charset="0"/>
                          <a:cs typeface="Times New Roman" panose="02020603050405020304" pitchFamily="18" charset="0"/>
                        </a:rPr>
                        <a:t>Mối</a:t>
                      </a:r>
                      <a:r>
                        <a:rPr lang="en-US" sz="2400" dirty="0">
                          <a:effectLst/>
                          <a:latin typeface="Times New Roman" panose="02020603050405020304" pitchFamily="18" charset="0"/>
                          <a:cs typeface="Times New Roman" panose="02020603050405020304" pitchFamily="18" charset="0"/>
                        </a:rPr>
                        <a:t> guan </a:t>
                      </a:r>
                      <a:r>
                        <a:rPr lang="en-US" sz="2400" dirty="0" err="1">
                          <a:effectLst/>
                          <a:latin typeface="Times New Roman" panose="02020603050405020304" pitchFamily="18" charset="0"/>
                          <a:cs typeface="Times New Roman" panose="02020603050405020304" pitchFamily="18" charset="0"/>
                        </a:rPr>
                        <a:t>hệ</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thầy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trò</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hệ</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giữa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dạy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dạy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hệ</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gắn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nhau</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2. </a:t>
                      </a:r>
                      <a:r>
                        <a:rPr lang="en-US" sz="2400" dirty="0" err="1">
                          <a:effectLst/>
                          <a:latin typeface="Times New Roman" panose="02020603050405020304" pitchFamily="18" charset="0"/>
                          <a:cs typeface="Times New Roman" panose="02020603050405020304" pitchFamily="18" charset="0"/>
                        </a:rPr>
                        <a:t>Bàn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luận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endParaRPr lang="en-US" sz="2400" dirty="0">
                        <a:effectLst/>
                        <a:latin typeface="Times New Roman" panose="02020603050405020304" pitchFamily="18" charset="0"/>
                        <a:cs typeface="Times New Roman" panose="02020603050405020304" pitchFamily="18" charset="0"/>
                      </a:endParaRP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hệ</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thầy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trò</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hệ</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đẹp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đẽ</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tôn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nhau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cs typeface="Times New Roman" panose="02020603050405020304" pitchFamily="18" charset="0"/>
                        </a:rPr>
                        <a:t> vi </a:t>
                      </a:r>
                      <a:r>
                        <a:rPr lang="en-US" sz="2400" dirty="0" err="1">
                          <a:effectLst/>
                          <a:latin typeface="Times New Roman" panose="02020603050405020304" pitchFamily="18" charset="0"/>
                          <a:cs typeface="Times New Roman" panose="02020603050405020304" pitchFamily="18" charset="0"/>
                        </a:rPr>
                        <a:t>sư</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cs typeface="Times New Roman" panose="02020603050405020304" pitchFamily="18" charset="0"/>
                        </a:rPr>
                        <a:t> vi </a:t>
                      </a:r>
                      <a:r>
                        <a:rPr lang="en-US" sz="2400" dirty="0" err="1">
                          <a:effectLst/>
                          <a:latin typeface="Times New Roman" panose="02020603050405020304" pitchFamily="18" charset="0"/>
                          <a:cs typeface="Times New Roman" panose="02020603050405020304" pitchFamily="18" charset="0"/>
                        </a:rPr>
                        <a:t>sư</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Tôn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dạy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hội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Việt</a:t>
                      </a:r>
                      <a:r>
                        <a:rPr lang="en-US" sz="2400" dirty="0">
                          <a:effectLst/>
                          <a:latin typeface="Times New Roman" panose="02020603050405020304" pitchFamily="18" charset="0"/>
                          <a:cs typeface="Times New Roman" panose="02020603050405020304" pitchFamily="18" charset="0"/>
                        </a:rPr>
                        <a:t> Nam.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thầy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luôn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hội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tôn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kính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kính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hệ</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giữa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thầy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hội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đại</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hệ</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giữa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thầy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trò</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cởi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mở</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gũi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hơn</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cạnh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hệ</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giữ</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thầy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nhiều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đáng</a:t>
                      </a:r>
                      <a:r>
                        <a:rPr lang="en-US" sz="2400" dirty="0">
                          <a:effectLst/>
                          <a:latin typeface="Times New Roman" panose="02020603050405020304" pitchFamily="18" charset="0"/>
                          <a:cs typeface="Times New Roman" panose="02020603050405020304" pitchFamily="18" charset="0"/>
                        </a:rPr>
                        <a:t> lo </a:t>
                      </a:r>
                      <a:r>
                        <a:rPr lang="en-US" sz="2400" dirty="0" err="1">
                          <a:effectLst/>
                          <a:latin typeface="Times New Roman" panose="02020603050405020304" pitchFamily="18" charset="0"/>
                          <a:cs typeface="Times New Roman" panose="02020603050405020304" pitchFamily="18" charset="0"/>
                        </a:rPr>
                        <a:t>ngại</a:t>
                      </a:r>
                      <a:r>
                        <a:rPr lang="en-US" sz="2400" dirty="0">
                          <a:effectLst/>
                          <a:latin typeface="Times New Roman" panose="02020603050405020304" pitchFamily="18" charset="0"/>
                          <a:cs typeface="Times New Roman" panose="02020603050405020304" pitchFamily="18" charset="0"/>
                        </a:rPr>
                        <a:t>:</a:t>
                      </a:r>
                    </a:p>
                    <a:p>
                      <a:pPr marL="342900" lvl="0" indent="-342900">
                        <a:lnSpc>
                          <a:spcPct val="120000"/>
                        </a:lnSpc>
                        <a:spcAft>
                          <a:spcPts val="800"/>
                        </a:spcAft>
                        <a:buSzPts val="1000"/>
                        <a:buFont typeface="Symbol" panose="05050102010706020507" pitchFamily="18" charset="2"/>
                        <a:buChar char=""/>
                        <a:tabLst>
                          <a:tab pos="457200" algn="l"/>
                        </a:tabLst>
                      </a:pPr>
                      <a:r>
                        <a:rPr lang="en-US" sz="2400" dirty="0" err="1">
                          <a:effectLst/>
                          <a:latin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vô</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lễ</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hành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bạo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thầy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cô</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giáo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hệ</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suồng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tính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mô</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phạm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vốn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a:t>
                      </a:r>
                    </a:p>
                    <a:p>
                      <a:pPr marL="342900" lvl="0" indent="-342900">
                        <a:lnSpc>
                          <a:spcPct val="120000"/>
                        </a:lnSpc>
                        <a:spcAft>
                          <a:spcPts val="800"/>
                        </a:spcAft>
                        <a:buSzPts val="1000"/>
                        <a:buFont typeface="Symbol" panose="05050102010706020507" pitchFamily="18" charset="2"/>
                        <a:buChar char=""/>
                        <a:tabLst>
                          <a:tab pos="457200" algn="l"/>
                        </a:tabLst>
                      </a:pP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thầy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hành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đẹp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hành</a:t>
                      </a:r>
                      <a:r>
                        <a:rPr lang="en-US" sz="2400" dirty="0">
                          <a:effectLst/>
                          <a:latin typeface="Times New Roman" panose="02020603050405020304" pitchFamily="18" charset="0"/>
                          <a:cs typeface="Times New Roman" panose="02020603050405020304" pitchFamily="18" charset="0"/>
                        </a:rPr>
                        <a:t> hung </a:t>
                      </a:r>
                      <a:r>
                        <a:rPr lang="en-US" sz="2400" dirty="0" err="1">
                          <a:effectLst/>
                          <a:latin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sinh</a:t>
                      </a:r>
                      <a:r>
                        <a:rPr lang="en-US" sz="2400" dirty="0">
                          <a:effectLst/>
                          <a:latin typeface="Times New Roman" panose="02020603050405020304" pitchFamily="18" charset="0"/>
                          <a:cs typeface="Times New Roman" panose="02020603050405020304" pitchFamily="18" charset="0"/>
                        </a:rPr>
                        <a:t>, ….</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a:t>
                      </a:r>
                      <a:r>
                        <a:rPr lang="en-US" sz="2400" dirty="0" err="1">
                          <a:effectLst/>
                          <a:latin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lấy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trường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hợp</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=&gt; </a:t>
                      </a:r>
                      <a:r>
                        <a:rPr lang="en-US" sz="2400" dirty="0" err="1">
                          <a:effectLst/>
                          <a:latin typeface="Times New Roman" panose="02020603050405020304" pitchFamily="18" charset="0"/>
                          <a:cs typeface="Times New Roman" panose="02020603050405020304" pitchFamily="18" charset="0"/>
                        </a:rPr>
                        <a:t>Đây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buồn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đáng</a:t>
                      </a:r>
                      <a:r>
                        <a:rPr lang="en-US" sz="2400" dirty="0">
                          <a:effectLst/>
                          <a:latin typeface="Times New Roman" panose="02020603050405020304" pitchFamily="18" charset="0"/>
                          <a:cs typeface="Times New Roman" panose="02020603050405020304" pitchFamily="18" charset="0"/>
                        </a:rPr>
                        <a:t> lo </a:t>
                      </a:r>
                      <a:r>
                        <a:rPr lang="en-US" sz="2400" dirty="0" err="1">
                          <a:effectLst/>
                          <a:latin typeface="Times New Roman" panose="02020603050405020304" pitchFamily="18" charset="0"/>
                          <a:cs typeface="Times New Roman" panose="02020603050405020304" pitchFamily="18" charset="0"/>
                        </a:rPr>
                        <a:t>ngại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nền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giáo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nước</a:t>
                      </a:r>
                      <a:r>
                        <a:rPr lang="en-US" sz="2400" dirty="0">
                          <a:effectLst/>
                          <a:latin typeface="Times New Roman" panose="02020603050405020304" pitchFamily="18" charset="0"/>
                          <a:cs typeface="Times New Roman" panose="02020603050405020304" pitchFamily="18" charset="0"/>
                        </a:rPr>
                        <a:t> ta.</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Nguyên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buồn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Nền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tế</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trường</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sút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đức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Phụ</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huynh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nuông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chiều</a:t>
                      </a:r>
                      <a:r>
                        <a:rPr lang="en-US" sz="2400" dirty="0">
                          <a:effectLst/>
                          <a:latin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cs typeface="Times New Roman" panose="02020603050405020304" pitchFamily="18" charset="0"/>
                        </a:rPr>
                        <a:t>cái</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hệ</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giữa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thầy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trò</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trở</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tốt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đẹp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thầy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nhiệm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đúng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bổn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giữ</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đúng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tôn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tôn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dạy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đúng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đắn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Phụ</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huynh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hợp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trường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giáo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em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toàn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diện</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Liên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hệ</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tc>
                <a:extLst>
                  <a:ext uri="{0D108BD9-81ED-4DB2-BD59-A6C34878D82A}">
                    <a16:rowId xmlns:a16="http://schemas.microsoft.com/office/drawing/2014/main" val="1927926438"/>
                  </a:ext>
                </a:extLst>
              </a:tr>
            </a:tbl>
          </a:graphicData>
        </a:graphic>
      </p:graphicFrame>
    </p:spTree>
    <p:extLst>
      <p:ext uri="{BB962C8B-B14F-4D97-AF65-F5344CB8AC3E}">
        <p14:creationId xmlns:p14="http://schemas.microsoft.com/office/powerpoint/2010/main" val="22414983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EA75407-5EB5-C2AF-AE1A-46371ED561AF}"/>
              </a:ext>
            </a:extLst>
          </p:cNvPr>
          <p:cNvSpPr txBox="1"/>
          <p:nvPr/>
        </p:nvSpPr>
        <p:spPr>
          <a:xfrm>
            <a:off x="0" y="0"/>
            <a:ext cx="12192000" cy="5739135"/>
          </a:xfrm>
          <a:prstGeom prst="rect">
            <a:avLst/>
          </a:prstGeom>
          <a:noFill/>
        </p:spPr>
        <p:txBody>
          <a:bodyPr wrap="square">
            <a:spAutoFit/>
          </a:bodyPr>
          <a:lstStyle/>
          <a:p>
            <a:pPr>
              <a:lnSpc>
                <a:spcPct val="120000"/>
              </a:lnSpc>
              <a:spcAft>
                <a:spcPts val="800"/>
              </a:spcAft>
            </a:pP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SỐ 28: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Aft>
                <a:spcPts val="800"/>
              </a:spcAft>
            </a:pP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ràng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xôi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xôi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cỏ</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dang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trụ</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hòa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nắng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mềm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mỏng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rụt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rè</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chào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vườn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bè</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cửa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Minh,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mênh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NXB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tin, 2014)</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15362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EA75407-5EB5-C2AF-AE1A-46371ED561AF}"/>
              </a:ext>
            </a:extLst>
          </p:cNvPr>
          <p:cNvSpPr txBox="1"/>
          <p:nvPr/>
        </p:nvSpPr>
        <p:spPr>
          <a:xfrm>
            <a:off x="0" y="0"/>
            <a:ext cx="12192000" cy="4494628"/>
          </a:xfrm>
          <a:prstGeom prst="rect">
            <a:avLst/>
          </a:prstGeom>
          <a:noFill/>
        </p:spPr>
        <p:txBody>
          <a:bodyPr wrap="square">
            <a:spAutoFit/>
          </a:bodyPr>
          <a:lstStyle/>
          <a:p>
            <a:pPr algn="just">
              <a:lnSpc>
                <a:spcPct val="120000"/>
              </a:lnSpc>
              <a:spcAft>
                <a:spcPts val="800"/>
              </a:spcAft>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xôi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xôi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cỏ</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dang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vũ</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trụ</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hòa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bè</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cửa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khuyên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50282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B1BEF-2637-6049-00BA-E999814A59DB}"/>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500492F6-970A-D0F1-FD40-2C0780EAB8A6}"/>
              </a:ext>
            </a:extLst>
          </p:cNvPr>
          <p:cNvGraphicFramePr>
            <a:graphicFrameLocks noGrp="1"/>
          </p:cNvGraphicFramePr>
          <p:nvPr>
            <p:ph idx="1"/>
            <p:extLst>
              <p:ext uri="{D42A27DB-BD31-4B8C-83A1-F6EECF244321}">
                <p14:modId xmlns:p14="http://schemas.microsoft.com/office/powerpoint/2010/main" val="1948159495"/>
              </p:ext>
            </p:extLst>
          </p:nvPr>
        </p:nvGraphicFramePr>
        <p:xfrm>
          <a:off x="0" y="0"/>
          <a:ext cx="12192000" cy="5623903"/>
        </p:xfrm>
        <a:graphic>
          <a:graphicData uri="http://schemas.openxmlformats.org/drawingml/2006/table">
            <a:tbl>
              <a:tblPr firstRow="1" firstCol="1" bandRow="1">
                <a:tableStyleId>{5C22544A-7EE6-4342-B048-85BDC9FD1C3A}</a:tableStyleId>
              </a:tblPr>
              <a:tblGrid>
                <a:gridCol w="1210235">
                  <a:extLst>
                    <a:ext uri="{9D8B030D-6E8A-4147-A177-3AD203B41FA5}">
                      <a16:colId xmlns:a16="http://schemas.microsoft.com/office/drawing/2014/main" val="1688350714"/>
                    </a:ext>
                  </a:extLst>
                </a:gridCol>
                <a:gridCol w="10981765">
                  <a:extLst>
                    <a:ext uri="{9D8B030D-6E8A-4147-A177-3AD203B41FA5}">
                      <a16:colId xmlns:a16="http://schemas.microsoft.com/office/drawing/2014/main" val="1161245635"/>
                    </a:ext>
                  </a:extLst>
                </a:gridCol>
              </a:tblGrid>
              <a:tr h="485311">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Kể tên 2 phương thức biểu đạt được sử dụng trong đoạn trích.</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tc>
                <a:extLst>
                  <a:ext uri="{0D108BD9-81ED-4DB2-BD59-A6C34878D82A}">
                    <a16:rowId xmlns:a16="http://schemas.microsoft.com/office/drawing/2014/main" val="2053318244"/>
                  </a:ext>
                </a:extLst>
              </a:tr>
              <a:tr h="485311">
                <a:tc vMerge="1">
                  <a:txBody>
                    <a:bodyPr/>
                    <a:lstStyle/>
                    <a:p>
                      <a:endParaRPr lang="en-US"/>
                    </a:p>
                  </a:txBody>
                  <a:tcPr/>
                </a:tc>
                <a:tc>
                  <a:txBody>
                    <a:bodyPr/>
                    <a:lstStyle/>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- 2 phương thức biểu đạt: nghị luận, biểu cảm</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tc>
                <a:extLst>
                  <a:ext uri="{0D108BD9-81ED-4DB2-BD59-A6C34878D82A}">
                    <a16:rowId xmlns:a16="http://schemas.microsoft.com/office/drawing/2014/main" val="62257788"/>
                  </a:ext>
                </a:extLst>
              </a:tr>
              <a:tr h="840249">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nchor="ctr"/>
                </a:tc>
                <a:tc>
                  <a:txBody>
                    <a:bodyPr/>
                    <a:lstStyle/>
                    <a:p>
                      <a:pPr>
                        <a:lnSpc>
                          <a:spcPct val="120000"/>
                        </a:lnSpc>
                        <a:spcAft>
                          <a:spcPts val="800"/>
                        </a:spcAft>
                      </a:pPr>
                      <a:r>
                        <a:rPr lang="en-US" sz="2000" dirty="0" err="1">
                          <a:effectLst/>
                          <a:latin typeface="Times New Roman" panose="02020603050405020304" pitchFamily="18" charset="0"/>
                          <a:cs typeface="Times New Roman" panose="02020603050405020304" pitchFamily="18" charset="0"/>
                        </a:rPr>
                        <a:t>Chỉ</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ra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phép</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liên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giữa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hai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câu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văn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Mỉm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đến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từ</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xa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xôi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xa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xôi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đến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mức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cỏ</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vẻ</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như</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mỉm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tự</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thân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Mỉm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trạng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thái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trang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thân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thiện</a:t>
                      </a:r>
                      <a:r>
                        <a:rPr lang="en-US" sz="2000" dirty="0">
                          <a:effectLst/>
                          <a:latin typeface="Times New Roman" panose="02020603050405020304" pitchFamily="18" charset="0"/>
                          <a:cs typeface="Times New Roman" panose="02020603050405020304" pitchFamily="18" charset="0"/>
                        </a:rPr>
                        <a:t>, dang </a:t>
                      </a:r>
                      <a:r>
                        <a:rPr lang="en-US" sz="2000" dirty="0" err="1">
                          <a:effectLst/>
                          <a:latin typeface="Times New Roman" panose="02020603050405020304" pitchFamily="18" charset="0"/>
                          <a:cs typeface="Times New Roman" panose="02020603050405020304" pitchFamily="18" charset="0"/>
                        </a:rPr>
                        <a:t>tay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đón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vũ</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trụ</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hòa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vui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cùng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cuộc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đời</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tc>
                <a:extLst>
                  <a:ext uri="{0D108BD9-81ED-4DB2-BD59-A6C34878D82A}">
                    <a16:rowId xmlns:a16="http://schemas.microsoft.com/office/drawing/2014/main" val="2156983216"/>
                  </a:ext>
                </a:extLst>
              </a:tr>
              <a:tr h="241809">
                <a:tc vMerge="1">
                  <a:txBody>
                    <a:bodyPr/>
                    <a:lstStyle/>
                    <a:p>
                      <a:endParaRPr lang="en-US"/>
                    </a:p>
                  </a:txBody>
                  <a:tcPr/>
                </a:tc>
                <a:tc>
                  <a:txBody>
                    <a:bodyPr/>
                    <a:lstStyle/>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 Phép lặp (Mỉm cười)</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tc>
                <a:extLst>
                  <a:ext uri="{0D108BD9-81ED-4DB2-BD59-A6C34878D82A}">
                    <a16:rowId xmlns:a16="http://schemas.microsoft.com/office/drawing/2014/main" val="3760640296"/>
                  </a:ext>
                </a:extLst>
              </a:tr>
              <a:tr h="485311">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Theo tác giả, tại sao “mỉm cười” khác với “cái cười”?</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tc>
                <a:extLst>
                  <a:ext uri="{0D108BD9-81ED-4DB2-BD59-A6C34878D82A}">
                    <a16:rowId xmlns:a16="http://schemas.microsoft.com/office/drawing/2014/main" val="1162865626"/>
                  </a:ext>
                </a:extLst>
              </a:tr>
              <a:tr h="1771669">
                <a:tc vMerge="1">
                  <a:txBody>
                    <a:bodyPr/>
                    <a:lstStyle/>
                    <a:p>
                      <a:endParaRPr lang="en-US"/>
                    </a:p>
                  </a:txBody>
                  <a:tcPr/>
                </a:tc>
                <a:tc>
                  <a:txBody>
                    <a:bodyPr/>
                    <a:lstStyle/>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Theo tác giả sự khác nhau giữa cái cười và mỉm cười là:</a:t>
                      </a:r>
                    </a:p>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 Cái cười cần và phải có đối tượng rõ ràng.</a:t>
                      </a:r>
                    </a:p>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 Mỉm cười đến từ xa xôi, xa xôi đến mức cỏ vẻ như mỉm cười là tự thân. Mỉm cười là trạng thái trang lành, thân thiện, dang tay đón vũ trụ, hòa vui cùng cuộc đời.</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tc>
                <a:extLst>
                  <a:ext uri="{0D108BD9-81ED-4DB2-BD59-A6C34878D82A}">
                    <a16:rowId xmlns:a16="http://schemas.microsoft.com/office/drawing/2014/main" val="2662748847"/>
                  </a:ext>
                </a:extLst>
              </a:tr>
              <a:tr h="736921">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“Chúc bạn bè ta, mỗi sáng trước khi ra cửa mỉm cười”, câu nói trên cho em lời khuyên gì về thái độ sống?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tc>
                <a:extLst>
                  <a:ext uri="{0D108BD9-81ED-4DB2-BD59-A6C34878D82A}">
                    <a16:rowId xmlns:a16="http://schemas.microsoft.com/office/drawing/2014/main" val="1992588883"/>
                  </a:ext>
                </a:extLst>
              </a:tr>
              <a:tr h="485311">
                <a:tc vMerge="1">
                  <a:txBody>
                    <a:bodyPr/>
                    <a:lstStyle/>
                    <a:p>
                      <a:endParaRPr lang="en-US"/>
                    </a:p>
                  </a:txBody>
                  <a:tcPr/>
                </a:tc>
                <a:tc>
                  <a:txBody>
                    <a:bodyPr/>
                    <a:lstStyle/>
                    <a:p>
                      <a:pPr algn="just">
                        <a:lnSpc>
                          <a:spcPct val="120000"/>
                        </a:lnSpc>
                        <a:spcAft>
                          <a:spcPts val="800"/>
                        </a:spcAft>
                      </a:pPr>
                      <a:r>
                        <a:rPr lang="en-US" sz="2000" dirty="0" err="1">
                          <a:effectLst/>
                          <a:latin typeface="Times New Roman" panose="02020603050405020304" pitchFamily="18" charset="0"/>
                          <a:cs typeface="Times New Roman" panose="02020603050405020304" pitchFamily="18" charset="0"/>
                        </a:rPr>
                        <a:t>Lời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khuyên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về</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thái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độ</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sống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luôn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sống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quan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vui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vẻ</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yêu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đời</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tc>
                <a:extLst>
                  <a:ext uri="{0D108BD9-81ED-4DB2-BD59-A6C34878D82A}">
                    <a16:rowId xmlns:a16="http://schemas.microsoft.com/office/drawing/2014/main" val="2897854501"/>
                  </a:ext>
                </a:extLst>
              </a:tr>
            </a:tbl>
          </a:graphicData>
        </a:graphic>
      </p:graphicFrame>
    </p:spTree>
    <p:extLst>
      <p:ext uri="{BB962C8B-B14F-4D97-AF65-F5344CB8AC3E}">
        <p14:creationId xmlns:p14="http://schemas.microsoft.com/office/powerpoint/2010/main" val="32801512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541AEC7-192F-762E-F87B-0A2028E171C3}"/>
              </a:ext>
            </a:extLst>
          </p:cNvPr>
          <p:cNvSpPr txBox="1"/>
          <p:nvPr/>
        </p:nvSpPr>
        <p:spPr>
          <a:xfrm>
            <a:off x="0" y="0"/>
            <a:ext cx="12012706" cy="6760825"/>
          </a:xfrm>
          <a:prstGeom prst="rect">
            <a:avLst/>
          </a:prstGeom>
          <a:noFill/>
        </p:spPr>
        <p:txBody>
          <a:bodyPr wrap="square">
            <a:spAutoFit/>
          </a:bodyPr>
          <a:lstStyle/>
          <a:p>
            <a:pPr>
              <a:spcAft>
                <a:spcPts val="800"/>
              </a:spcAft>
            </a:pPr>
            <a:r>
              <a:rPr lang="en-US"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ĐỀ SỐ 46: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800"/>
              </a:spcAft>
            </a:pP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 BÁT VỠ</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spcAft>
                <a:spcPts val="800"/>
              </a:spcAft>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Ở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phố</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kia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thợ</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rèn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Anh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giỏi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khiến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nọ</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tai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nạn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Tuyệt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vọng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ủ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rũ</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phòng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lặng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cửa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sổ</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lần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tử</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uống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thuốc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ngủ</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may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tới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cứu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tỉnh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thợ</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rèn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tới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Anh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tức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giận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khay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nền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à, cha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cứu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kia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mãi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mãi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lặng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xoa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vỗ</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nghỉ</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Xong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dọn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dẹp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mắt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đỏ</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hoe.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tuần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Anh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Anh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lẫm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gốc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Anh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úng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sành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hôm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cha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81961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541AEC7-192F-762E-F87B-0A2028E171C3}"/>
              </a:ext>
            </a:extLst>
          </p:cNvPr>
          <p:cNvSpPr txBox="1"/>
          <p:nvPr/>
        </p:nvSpPr>
        <p:spPr>
          <a:xfrm>
            <a:off x="0" y="0"/>
            <a:ext cx="12012706" cy="6472606"/>
          </a:xfrm>
          <a:prstGeom prst="rect">
            <a:avLst/>
          </a:prstGeom>
          <a:noFill/>
        </p:spPr>
        <p:txBody>
          <a:bodyPr wrap="square">
            <a:spAutoFit/>
          </a:bodyPr>
          <a:lstStyle/>
          <a:p>
            <a:pPr>
              <a:lnSpc>
                <a:spcPct val="120000"/>
              </a:lnSpc>
              <a:spcAft>
                <a:spcPts val="800"/>
              </a:spcAft>
            </a:pP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ứng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“Anh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gốc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Ưm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…ý cha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Anh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úng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thoại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châm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thoại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rút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sành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hôm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5384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E04D51C-6DE2-B015-9645-1F60064B7828}"/>
              </a:ext>
            </a:extLst>
          </p:cNvPr>
          <p:cNvGraphicFramePr>
            <a:graphicFrameLocks noGrp="1"/>
          </p:cNvGraphicFramePr>
          <p:nvPr>
            <p:ph idx="1"/>
            <p:extLst>
              <p:ext uri="{D42A27DB-BD31-4B8C-83A1-F6EECF244321}">
                <p14:modId xmlns:p14="http://schemas.microsoft.com/office/powerpoint/2010/main" val="2952869924"/>
              </p:ext>
            </p:extLst>
          </p:nvPr>
        </p:nvGraphicFramePr>
        <p:xfrm>
          <a:off x="0" y="0"/>
          <a:ext cx="12192000" cy="5895069"/>
        </p:xfrm>
        <a:graphic>
          <a:graphicData uri="http://schemas.openxmlformats.org/drawingml/2006/table">
            <a:tbl>
              <a:tblPr firstRow="1" firstCol="1" bandRow="1">
                <a:tableStyleId>{5C22544A-7EE6-4342-B048-85BDC9FD1C3A}</a:tableStyleId>
              </a:tblPr>
              <a:tblGrid>
                <a:gridCol w="1165412">
                  <a:extLst>
                    <a:ext uri="{9D8B030D-6E8A-4147-A177-3AD203B41FA5}">
                      <a16:colId xmlns:a16="http://schemas.microsoft.com/office/drawing/2014/main" val="3931320489"/>
                    </a:ext>
                  </a:extLst>
                </a:gridCol>
                <a:gridCol w="11026588">
                  <a:extLst>
                    <a:ext uri="{9D8B030D-6E8A-4147-A177-3AD203B41FA5}">
                      <a16:colId xmlns:a16="http://schemas.microsoft.com/office/drawing/2014/main" val="2300548172"/>
                    </a:ext>
                  </a:extLst>
                </a:gridCol>
              </a:tblGrid>
              <a:tr h="255793">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Xác định phương thức biểu đạt chính của đoạn trích trên.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tc>
                <a:extLst>
                  <a:ext uri="{0D108BD9-81ED-4DB2-BD59-A6C34878D82A}">
                    <a16:rowId xmlns:a16="http://schemas.microsoft.com/office/drawing/2014/main" val="1782832489"/>
                  </a:ext>
                </a:extLst>
              </a:tr>
              <a:tr h="123177">
                <a:tc vMerge="1">
                  <a:txBody>
                    <a:bodyPr/>
                    <a:lstStyle/>
                    <a:p>
                      <a:endParaRPr lang="en-US"/>
                    </a:p>
                  </a:txBody>
                  <a:tcP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 Phương thức biểu đạt chính: Tự sự</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tc>
                <a:extLst>
                  <a:ext uri="{0D108BD9-81ED-4DB2-BD59-A6C34878D82A}">
                    <a16:rowId xmlns:a16="http://schemas.microsoft.com/office/drawing/2014/main" val="2997365285"/>
                  </a:ext>
                </a:extLst>
              </a:tr>
              <a:tr h="388409">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Tìm phương ngữ Nam tương ứng với từ “bát” trong câu văn “Anh thấy trên bàn mình có một chiếc bát sắt”</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tc>
                <a:extLst>
                  <a:ext uri="{0D108BD9-81ED-4DB2-BD59-A6C34878D82A}">
                    <a16:rowId xmlns:a16="http://schemas.microsoft.com/office/drawing/2014/main" val="1952444807"/>
                  </a:ext>
                </a:extLst>
              </a:tr>
              <a:tr h="255793">
                <a:tc vMerge="1">
                  <a:txBody>
                    <a:bodyPr/>
                    <a:lstStyle/>
                    <a:p>
                      <a:endParaRPr lang="en-US"/>
                    </a:p>
                  </a:txBody>
                  <a:tcP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 Phương ngữ Nam ứng với từ “bát” là từ “chén”.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tc>
                <a:extLst>
                  <a:ext uri="{0D108BD9-81ED-4DB2-BD59-A6C34878D82A}">
                    <a16:rowId xmlns:a16="http://schemas.microsoft.com/office/drawing/2014/main" val="3160863732"/>
                  </a:ext>
                </a:extLst>
              </a:tr>
              <a:tr h="891508">
                <a:tc rowSpan="2">
                  <a:txBody>
                    <a:bodyPr/>
                    <a:lstStyle/>
                    <a:p>
                      <a:pPr algn="ctr">
                        <a:lnSpc>
                          <a:spcPct val="120000"/>
                        </a:lnSpc>
                        <a:spcAft>
                          <a:spcPts val="800"/>
                        </a:spcAft>
                      </a:pPr>
                      <a:r>
                        <a:rPr lang="en-US" sz="2000" dirty="0">
                          <a:effectLst/>
                          <a:latin typeface="Times New Roman" panose="02020603050405020304" pitchFamily="18" charset="0"/>
                          <a:cs typeface="Times New Roman" panose="02020603050405020304" pitchFamily="18" charset="0"/>
                        </a:rPr>
                        <a:t>3</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“Con có biết nguồn gốc chiếc bát sắt này không, con trai?</a:t>
                      </a:r>
                    </a:p>
                    <a:p>
                      <a:pPr>
                        <a:lnSpc>
                          <a:spcPct val="120000"/>
                        </a:lnSpc>
                        <a:spcAft>
                          <a:spcPts val="800"/>
                        </a:spcAft>
                      </a:pPr>
                      <a:r>
                        <a:rPr lang="en-US" sz="2000">
                          <a:effectLst/>
                          <a:latin typeface="Times New Roman" panose="02020603050405020304" pitchFamily="18" charset="0"/>
                          <a:cs typeface="Times New Roman" panose="02020603050405020304" pitchFamily="18" charset="0"/>
                        </a:rPr>
                        <a:t>- Ưm…ý cha là? – Anh ấp úng nói.”</a:t>
                      </a:r>
                    </a:p>
                    <a:p>
                      <a:pPr>
                        <a:lnSpc>
                          <a:spcPct val="120000"/>
                        </a:lnSpc>
                        <a:spcAft>
                          <a:spcPts val="800"/>
                        </a:spcAft>
                      </a:pPr>
                      <a:r>
                        <a:rPr lang="en-US" sz="2000">
                          <a:effectLst/>
                          <a:latin typeface="Times New Roman" panose="02020603050405020304" pitchFamily="18" charset="0"/>
                          <a:cs typeface="Times New Roman" panose="02020603050405020304" pitchFamily="18" charset="0"/>
                        </a:rPr>
                        <a:t>Trong đoạn hội thoại trên, người con đã vi phạm phương châm hội thoại nào? Vì sao?</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tc>
                <a:extLst>
                  <a:ext uri="{0D108BD9-81ED-4DB2-BD59-A6C34878D82A}">
                    <a16:rowId xmlns:a16="http://schemas.microsoft.com/office/drawing/2014/main" val="3325882591"/>
                  </a:ext>
                </a:extLst>
              </a:tr>
              <a:tr h="573651">
                <a:tc vMerge="1">
                  <a:txBody>
                    <a:bodyPr/>
                    <a:lstStyle/>
                    <a:p>
                      <a:endParaRPr lang="en-US"/>
                    </a:p>
                  </a:txBody>
                  <a:tcP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 Cậu con trai vi phạm phương châm cách thức.</a:t>
                      </a:r>
                    </a:p>
                    <a:p>
                      <a:pPr>
                        <a:lnSpc>
                          <a:spcPct val="120000"/>
                        </a:lnSpc>
                        <a:spcAft>
                          <a:spcPts val="800"/>
                        </a:spcAft>
                      </a:pPr>
                      <a:r>
                        <a:rPr lang="en-US" sz="2000">
                          <a:effectLst/>
                          <a:latin typeface="Times New Roman" panose="02020603050405020304" pitchFamily="18" charset="0"/>
                          <a:cs typeface="Times New Roman" panose="02020603050405020304" pitchFamily="18" charset="0"/>
                        </a:rPr>
                        <a:t>- Vì: cậu con trai nói ngập ngừng, ấp úng.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tc>
                <a:extLst>
                  <a:ext uri="{0D108BD9-81ED-4DB2-BD59-A6C34878D82A}">
                    <a16:rowId xmlns:a16="http://schemas.microsoft.com/office/drawing/2014/main" val="1382131833"/>
                  </a:ext>
                </a:extLst>
              </a:tr>
              <a:tr h="653641">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Em rút ra được bài học gì từ câu nói: “Chính là chiếc bát sành hôm trước, cha cho nó vào lò nung, cho thêm sắt nữa, rồi đúc, thế là nó trở thành chiếc bát sắt này đó con”?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tc>
                <a:extLst>
                  <a:ext uri="{0D108BD9-81ED-4DB2-BD59-A6C34878D82A}">
                    <a16:rowId xmlns:a16="http://schemas.microsoft.com/office/drawing/2014/main" val="4032098051"/>
                  </a:ext>
                </a:extLst>
              </a:tr>
              <a:tr h="1209366">
                <a:tc vMerge="1">
                  <a:txBody>
                    <a:bodyPr/>
                    <a:lstStyle/>
                    <a:p>
                      <a:endParaRPr lang="en-US"/>
                    </a:p>
                  </a:txBody>
                  <a:tcPr/>
                </a:tc>
                <a:tc>
                  <a:txBody>
                    <a:bodyPr/>
                    <a:lstStyle/>
                    <a:p>
                      <a:pPr>
                        <a:lnSpc>
                          <a:spcPct val="120000"/>
                        </a:lnSpc>
                        <a:spcAft>
                          <a:spcPts val="800"/>
                        </a:spcAft>
                      </a:pPr>
                      <a:r>
                        <a:rPr lang="en-US" sz="2000" dirty="0" err="1">
                          <a:effectLst/>
                          <a:latin typeface="Times New Roman" panose="02020603050405020304" pitchFamily="18" charset="0"/>
                          <a:cs typeface="Times New Roman" panose="02020603050405020304" pitchFamily="18" charset="0"/>
                        </a:rPr>
                        <a:t>Gợi</a:t>
                      </a:r>
                      <a:r>
                        <a:rPr lang="en-US" sz="2000" dirty="0">
                          <a:effectLst/>
                          <a:latin typeface="Times New Roman" panose="02020603050405020304" pitchFamily="18" charset="0"/>
                          <a:cs typeface="Times New Roman" panose="02020603050405020304" pitchFamily="18" charset="0"/>
                        </a:rPr>
                        <a:t> ý </a:t>
                      </a:r>
                      <a:r>
                        <a:rPr lang="en-US" sz="2000" dirty="0" err="1">
                          <a:effectLst/>
                          <a:latin typeface="Times New Roman" panose="02020603050405020304" pitchFamily="18" charset="0"/>
                          <a:cs typeface="Times New Roman" panose="02020603050405020304" pitchFamily="18" charset="0"/>
                        </a:rPr>
                        <a:t>bài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học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rút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ra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từ</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câu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nói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người</a:t>
                      </a:r>
                      <a:r>
                        <a:rPr lang="en-US" sz="2000" dirty="0">
                          <a:effectLst/>
                          <a:latin typeface="Times New Roman" panose="02020603050405020304" pitchFamily="18" charset="0"/>
                          <a:cs typeface="Times New Roman" panose="02020603050405020304" pitchFamily="18" charset="0"/>
                        </a:rPr>
                        <a:t> cha:</a:t>
                      </a:r>
                    </a:p>
                    <a:p>
                      <a:pPr>
                        <a:lnSpc>
                          <a:spcPct val="120000"/>
                        </a:lnSpc>
                        <a:spcAft>
                          <a:spcPts val="80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Sống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phải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luôn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có</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khát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vọng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không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ngừng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vươn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lên</a:t>
                      </a:r>
                      <a:r>
                        <a:rPr lang="en-US" sz="2000" dirty="0">
                          <a:effectLst/>
                          <a:latin typeface="Times New Roman" panose="02020603050405020304" pitchFamily="18" charset="0"/>
                          <a:cs typeface="Times New Roman" panose="02020603050405020304" pitchFamily="18" charset="0"/>
                        </a:rPr>
                        <a:t>.               </a:t>
                      </a:r>
                    </a:p>
                    <a:p>
                      <a:pPr>
                        <a:lnSpc>
                          <a:spcPct val="120000"/>
                        </a:lnSpc>
                        <a:spcAft>
                          <a:spcPts val="80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Phải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sống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có</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bản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lĩnh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nghị</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lực</a:t>
                      </a:r>
                      <a:r>
                        <a:rPr lang="en-US" sz="2000" dirty="0">
                          <a:effectLst/>
                          <a:latin typeface="Times New Roman" panose="02020603050405020304" pitchFamily="18" charset="0"/>
                          <a:cs typeface="Times New Roman" panose="02020603050405020304" pitchFamily="18" charset="0"/>
                        </a:rPr>
                        <a:t>, ý </a:t>
                      </a:r>
                      <a:r>
                        <a:rPr lang="en-US" sz="2000" dirty="0" err="1">
                          <a:effectLst/>
                          <a:latin typeface="Times New Roman" panose="02020603050405020304" pitchFamily="18" charset="0"/>
                          <a:cs typeface="Times New Roman" panose="02020603050405020304" pitchFamily="18" charset="0"/>
                        </a:rPr>
                        <a:t>chí</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kiến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cường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để</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không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gục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trước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khó</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khăn</a:t>
                      </a:r>
                      <a:r>
                        <a:rPr lang="en-US" sz="2000" dirty="0">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tc>
                <a:extLst>
                  <a:ext uri="{0D108BD9-81ED-4DB2-BD59-A6C34878D82A}">
                    <a16:rowId xmlns:a16="http://schemas.microsoft.com/office/drawing/2014/main" val="164566902"/>
                  </a:ext>
                </a:extLst>
              </a:tr>
            </a:tbl>
          </a:graphicData>
        </a:graphic>
      </p:graphicFrame>
    </p:spTree>
    <p:extLst>
      <p:ext uri="{BB962C8B-B14F-4D97-AF65-F5344CB8AC3E}">
        <p14:creationId xmlns:p14="http://schemas.microsoft.com/office/powerpoint/2010/main" val="39591485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5C3B328-2BAD-1D68-3AB2-D9D255DE6E0A}"/>
              </a:ext>
            </a:extLst>
          </p:cNvPr>
          <p:cNvSpPr txBox="1"/>
          <p:nvPr/>
        </p:nvSpPr>
        <p:spPr>
          <a:xfrm>
            <a:off x="49306" y="0"/>
            <a:ext cx="12093388" cy="7459799"/>
          </a:xfrm>
          <a:prstGeom prst="rect">
            <a:avLst/>
          </a:prstGeom>
          <a:noFill/>
        </p:spPr>
        <p:txBody>
          <a:bodyPr wrap="square">
            <a:spAutoFit/>
          </a:bodyPr>
          <a:lstStyle/>
          <a:p>
            <a:pPr>
              <a:lnSpc>
                <a:spcPct val="120000"/>
              </a:lnSpc>
              <a:spcAft>
                <a:spcPts val="800"/>
              </a:spcAft>
            </a:pP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ĐỀ SỐ 48:</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mưa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trùm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mưa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cối</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xanh</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tươi</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lành</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xảy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mắt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khắc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Sau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lũ</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bọ</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quét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sạch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rửa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sạch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Lỗi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lầm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tức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giận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thoải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100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phim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100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ít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2/3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bi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chường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chia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lìa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mát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(problem)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(opportunity).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gương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bừng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nụ</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cháy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sập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Theo Tony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Buổi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băng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NXB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2016)</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07788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5C3B328-2BAD-1D68-3AB2-D9D255DE6E0A}"/>
              </a:ext>
            </a:extLst>
          </p:cNvPr>
          <p:cNvSpPr txBox="1"/>
          <p:nvPr/>
        </p:nvSpPr>
        <p:spPr>
          <a:xfrm>
            <a:off x="49306" y="0"/>
            <a:ext cx="12093388" cy="4555414"/>
          </a:xfrm>
          <a:prstGeom prst="rect">
            <a:avLst/>
          </a:prstGeom>
          <a:noFill/>
        </p:spPr>
        <p:txBody>
          <a:bodyPr wrap="square">
            <a:spAutoFit/>
          </a:bodyPr>
          <a:lstStyle/>
          <a:p>
            <a:pPr>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02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đậm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lĩnh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khoa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đậm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gốc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6: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(problem)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(opportunity)</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5754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D95F2-2BBF-7E6B-DE63-A20FC6AD30BE}"/>
              </a:ext>
            </a:extLst>
          </p:cNvPr>
          <p:cNvSpPr>
            <a:spLocks noGrp="1"/>
          </p:cNvSpPr>
          <p:nvPr>
            <p:ph type="title"/>
          </p:nvPr>
        </p:nvSpPr>
        <p:spPr>
          <a:xfrm>
            <a:off x="92723" y="76200"/>
            <a:ext cx="12223102" cy="5949336"/>
          </a:xfrm>
        </p:spPr>
        <p:txBody>
          <a:bodyPr>
            <a:noAutofit/>
          </a:bodyPr>
          <a:lstStyle/>
          <a:p>
            <a:br>
              <a:rPr lang="vi-VN" sz="2700" dirty="0"/>
            </a:br>
            <a:r>
              <a:rPr lang="vi-VN" sz="2700" b="1" dirty="0"/>
              <a:t>II. LÀM VĂN (7.0 điểm):</a:t>
            </a:r>
            <a:br>
              <a:rPr lang="vi-VN" sz="2700" dirty="0"/>
            </a:br>
            <a:r>
              <a:rPr lang="vi-VN" sz="2700" b="1" dirty="0">
                <a:solidFill>
                  <a:srgbClr val="FF0000"/>
                </a:solidFill>
              </a:rPr>
              <a:t>Câu 1 (2,0 điểm). </a:t>
            </a:r>
            <a:r>
              <a:rPr lang="vi-VN" sz="2700" dirty="0">
                <a:solidFill>
                  <a:srgbClr val="FF0000"/>
                </a:solidFill>
              </a:rPr>
              <a:t>Em hãy viết một đoạn văn nghị luận (khoảng 200 chữ) trình bày suy nghĩ của em về hậu quả của việc thiếu trung thực trong cuộc sống.</a:t>
            </a:r>
            <a:br>
              <a:rPr lang="vi-VN" sz="2700" dirty="0">
                <a:solidFill>
                  <a:srgbClr val="FF0000"/>
                </a:solidFill>
              </a:rPr>
            </a:br>
            <a:r>
              <a:rPr lang="vi-VN" sz="2700" dirty="0"/>
              <a:t>Câu 2 (5,0 điểm). Trình bày cảm nhận của em về đoạn thơ sau:</a:t>
            </a:r>
            <a:br>
              <a:rPr lang="vi-VN" sz="2700" dirty="0"/>
            </a:br>
            <a:r>
              <a:rPr lang="vi-VN" sz="2700" dirty="0"/>
              <a:t>“Con ở miền Nam ra thăm lăng Bác </a:t>
            </a:r>
            <a:br>
              <a:rPr lang="vi-VN" sz="2700" dirty="0"/>
            </a:br>
            <a:r>
              <a:rPr lang="vi-VN" sz="2700" dirty="0"/>
              <a:t>Đã thấy trong sương hàng tre bát ngát </a:t>
            </a:r>
            <a:br>
              <a:rPr lang="vi-VN" sz="2700" dirty="0"/>
            </a:br>
            <a:r>
              <a:rPr lang="vi-VN" sz="2700" dirty="0"/>
              <a:t>Ôi! Hàng tre xanh xanh Việt Nam</a:t>
            </a:r>
            <a:br>
              <a:rPr lang="vi-VN" sz="2700" dirty="0"/>
            </a:br>
            <a:r>
              <a:rPr lang="vi-VN" sz="2700" dirty="0"/>
              <a:t>Bão táp mưa sa đứng thẳng hàng.</a:t>
            </a:r>
            <a:br>
              <a:rPr lang="vi-VN" sz="2700" dirty="0"/>
            </a:br>
            <a:br>
              <a:rPr lang="vi-VN" sz="2700" dirty="0"/>
            </a:br>
            <a:r>
              <a:rPr lang="vi-VN" sz="2700" dirty="0"/>
              <a:t>Ngày ngày mặt trời đi qua trên lăng </a:t>
            </a:r>
            <a:br>
              <a:rPr lang="vi-VN" sz="2700" dirty="0"/>
            </a:br>
            <a:r>
              <a:rPr lang="vi-VN" sz="2700" dirty="0"/>
              <a:t>Thấy một mặt trời trong lăng rất đỏ.</a:t>
            </a:r>
            <a:br>
              <a:rPr lang="vi-VN" sz="2700" dirty="0"/>
            </a:br>
            <a:r>
              <a:rPr lang="vi-VN" sz="2700" dirty="0"/>
              <a:t>Ngày ngày dòng người đi trong thương nhớ</a:t>
            </a:r>
            <a:br>
              <a:rPr lang="vi-VN" sz="2700" dirty="0"/>
            </a:br>
            <a:r>
              <a:rPr lang="vi-VN" sz="2700" dirty="0"/>
              <a:t>Kết tràng hoa dâng bảy mươi chín mùa xuân…”</a:t>
            </a:r>
            <a:br>
              <a:rPr lang="vi-VN" sz="2700" dirty="0"/>
            </a:br>
            <a:br>
              <a:rPr lang="vi-VN" sz="2700" dirty="0"/>
            </a:br>
            <a:r>
              <a:rPr lang="vi-VN" sz="2700" dirty="0"/>
              <a:t>(</a:t>
            </a:r>
            <a:r>
              <a:rPr lang="vi-VN" sz="2700" i="1" dirty="0"/>
              <a:t>Viếng lăng Bác, Viễn Phương, Ngữ Văn 9, Tập hai, NXB Giáo dục Việt Nam, 2019</a:t>
            </a:r>
            <a:r>
              <a:rPr lang="vi-VN" sz="2700" dirty="0"/>
              <a:t>)</a:t>
            </a:r>
          </a:p>
        </p:txBody>
      </p:sp>
    </p:spTree>
    <p:extLst>
      <p:ext uri="{BB962C8B-B14F-4D97-AF65-F5344CB8AC3E}">
        <p14:creationId xmlns:p14="http://schemas.microsoft.com/office/powerpoint/2010/main" val="1092412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0CDD076-794B-0C54-E8FA-5D9DD67D216E}"/>
              </a:ext>
            </a:extLst>
          </p:cNvPr>
          <p:cNvGraphicFramePr>
            <a:graphicFrameLocks noGrp="1"/>
          </p:cNvGraphicFramePr>
          <p:nvPr>
            <p:ph idx="1"/>
            <p:extLst>
              <p:ext uri="{D42A27DB-BD31-4B8C-83A1-F6EECF244321}">
                <p14:modId xmlns:p14="http://schemas.microsoft.com/office/powerpoint/2010/main" val="2407876602"/>
              </p:ext>
            </p:extLst>
          </p:nvPr>
        </p:nvGraphicFramePr>
        <p:xfrm>
          <a:off x="0" y="0"/>
          <a:ext cx="12192000" cy="8902960"/>
        </p:xfrm>
        <a:graphic>
          <a:graphicData uri="http://schemas.openxmlformats.org/drawingml/2006/table">
            <a:tbl>
              <a:tblPr firstRow="1" firstCol="1" bandRow="1">
                <a:tableStyleId>{5C22544A-7EE6-4342-B048-85BDC9FD1C3A}</a:tableStyleId>
              </a:tblPr>
              <a:tblGrid>
                <a:gridCol w="1174376">
                  <a:extLst>
                    <a:ext uri="{9D8B030D-6E8A-4147-A177-3AD203B41FA5}">
                      <a16:colId xmlns:a16="http://schemas.microsoft.com/office/drawing/2014/main" val="1995813146"/>
                    </a:ext>
                  </a:extLst>
                </a:gridCol>
                <a:gridCol w="11017624">
                  <a:extLst>
                    <a:ext uri="{9D8B030D-6E8A-4147-A177-3AD203B41FA5}">
                      <a16:colId xmlns:a16="http://schemas.microsoft.com/office/drawing/2014/main" val="1150423965"/>
                    </a:ext>
                  </a:extLst>
                </a:gridCol>
              </a:tblGrid>
              <a:tr h="77530">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Nêu nội dung chính của văn bản trên.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tc>
                <a:extLst>
                  <a:ext uri="{0D108BD9-81ED-4DB2-BD59-A6C34878D82A}">
                    <a16:rowId xmlns:a16="http://schemas.microsoft.com/office/drawing/2014/main" val="981297749"/>
                  </a:ext>
                </a:extLst>
              </a:tr>
              <a:tr h="161000">
                <a:tc vMerge="1">
                  <a:txBody>
                    <a:bodyPr/>
                    <a:lstStyle/>
                    <a:p>
                      <a:endParaRPr lang="en-US"/>
                    </a:p>
                  </a:txBody>
                  <a:tcP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Nội dung chính: Tác dụng của việc nhìn nhận mọi thứ theo hướng tích cực.</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tc>
                <a:extLst>
                  <a:ext uri="{0D108BD9-81ED-4DB2-BD59-A6C34878D82A}">
                    <a16:rowId xmlns:a16="http://schemas.microsoft.com/office/drawing/2014/main" val="2209505703"/>
                  </a:ext>
                </a:extLst>
              </a:tr>
              <a:tr h="244471">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Tìm trong văn bản 02 biểu hiện của người có thái độ sống tích cực, lạc quan.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tc>
                <a:extLst>
                  <a:ext uri="{0D108BD9-81ED-4DB2-BD59-A6C34878D82A}">
                    <a16:rowId xmlns:a16="http://schemas.microsoft.com/office/drawing/2014/main" val="3599583735"/>
                  </a:ext>
                </a:extLst>
              </a:tr>
              <a:tr h="310718">
                <a:tc vMerge="1">
                  <a:txBody>
                    <a:bodyPr/>
                    <a:lstStyle/>
                    <a:p>
                      <a:endParaRPr lang="en-US"/>
                    </a:p>
                  </a:txBody>
                  <a:tcP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 Biểu hiện:</a:t>
                      </a:r>
                    </a:p>
                    <a:p>
                      <a:pPr>
                        <a:lnSpc>
                          <a:spcPct val="120000"/>
                        </a:lnSpc>
                        <a:spcAft>
                          <a:spcPts val="800"/>
                        </a:spcAft>
                      </a:pPr>
                      <a:r>
                        <a:rPr lang="en-US" sz="2000">
                          <a:effectLst/>
                          <a:latin typeface="Times New Roman" panose="02020603050405020304" pitchFamily="18" charset="0"/>
                          <a:cs typeface="Times New Roman" panose="02020603050405020304" pitchFamily="18" charset="0"/>
                        </a:rPr>
                        <a:t>+ nụ cười thường trực trên môi,</a:t>
                      </a:r>
                    </a:p>
                    <a:p>
                      <a:pPr>
                        <a:lnSpc>
                          <a:spcPct val="120000"/>
                        </a:lnSpc>
                        <a:spcAft>
                          <a:spcPts val="800"/>
                        </a:spcAft>
                      </a:pPr>
                      <a:r>
                        <a:rPr lang="en-US" sz="2000">
                          <a:effectLst/>
                          <a:latin typeface="Times New Roman" panose="02020603050405020304" pitchFamily="18" charset="0"/>
                          <a:cs typeface="Times New Roman" panose="02020603050405020304" pitchFamily="18" charset="0"/>
                        </a:rPr>
                        <a:t>+sống, học tập và làm việc hết mình</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tc>
                <a:extLst>
                  <a:ext uri="{0D108BD9-81ED-4DB2-BD59-A6C34878D82A}">
                    <a16:rowId xmlns:a16="http://schemas.microsoft.com/office/drawing/2014/main" val="4188232649"/>
                  </a:ext>
                </a:extLst>
              </a:tr>
              <a:tr h="244471">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nchor="ctr"/>
                </a:tc>
                <a:tc>
                  <a:txBody>
                    <a:bodyPr/>
                    <a:lstStyle/>
                    <a:p>
                      <a:pPr>
                        <a:lnSpc>
                          <a:spcPct val="120000"/>
                        </a:lnSpc>
                        <a:spcAft>
                          <a:spcPts val="800"/>
                        </a:spcAft>
                      </a:pPr>
                      <a:r>
                        <a:rPr lang="en-US" sz="2000" dirty="0" err="1">
                          <a:effectLst/>
                          <a:latin typeface="Times New Roman" panose="02020603050405020304" pitchFamily="18" charset="0"/>
                          <a:cs typeface="Times New Roman" panose="02020603050405020304" pitchFamily="18" charset="0"/>
                        </a:rPr>
                        <a:t>Tìm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thuật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ngữ</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trong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cụm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từ</a:t>
                      </a:r>
                      <a:r>
                        <a:rPr lang="en-US" sz="2000" dirty="0">
                          <a:effectLst/>
                          <a:latin typeface="Times New Roman" panose="02020603050405020304" pitchFamily="18" charset="0"/>
                          <a:cs typeface="Times New Roman" panose="02020603050405020304" pitchFamily="18" charset="0"/>
                        </a:rPr>
                        <a:t> in </a:t>
                      </a:r>
                      <a:r>
                        <a:rPr lang="en-US" sz="2000" dirty="0" err="1">
                          <a:effectLst/>
                          <a:latin typeface="Times New Roman" panose="02020603050405020304" pitchFamily="18" charset="0"/>
                          <a:cs typeface="Times New Roman" panose="02020603050405020304" pitchFamily="18" charset="0"/>
                        </a:rPr>
                        <a:t>đậm</a:t>
                      </a:r>
                      <a:r>
                        <a:rPr lang="en-US" sz="2000" dirty="0">
                          <a:effectLst/>
                          <a:latin typeface="Times New Roman" panose="02020603050405020304" pitchFamily="18" charset="0"/>
                          <a:cs typeface="Times New Roman" panose="02020603050405020304" pitchFamily="18" charset="0"/>
                        </a:rPr>
                        <a:t> ở </a:t>
                      </a:r>
                      <a:r>
                        <a:rPr lang="en-US" sz="2000" dirty="0" err="1">
                          <a:effectLst/>
                          <a:latin typeface="Times New Roman" panose="02020603050405020304" pitchFamily="18" charset="0"/>
                          <a:cs typeface="Times New Roman" panose="02020603050405020304" pitchFamily="18" charset="0"/>
                        </a:rPr>
                        <a:t>đoạn</a:t>
                      </a:r>
                      <a:r>
                        <a:rPr lang="en-US" sz="2000" dirty="0">
                          <a:effectLst/>
                          <a:latin typeface="Times New Roman" panose="02020603050405020304" pitchFamily="18" charset="0"/>
                          <a:cs typeface="Times New Roman" panose="02020603050405020304" pitchFamily="18" charset="0"/>
                        </a:rPr>
                        <a:t> (1) </a:t>
                      </a:r>
                      <a:r>
                        <a:rPr lang="en-US" sz="2000" dirty="0" err="1">
                          <a:effectLst/>
                          <a:latin typeface="Times New Roman" panose="02020603050405020304" pitchFamily="18" charset="0"/>
                          <a:cs typeface="Times New Roman" panose="02020603050405020304" pitchFamily="18" charset="0"/>
                        </a:rPr>
                        <a:t>và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biết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thuật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ngữ</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đó</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thuộc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lĩnh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vực</a:t>
                      </a:r>
                      <a:r>
                        <a:rPr lang="en-US" sz="2000" dirty="0">
                          <a:effectLst/>
                          <a:latin typeface="Times New Roman" panose="02020603050405020304" pitchFamily="18" charset="0"/>
                          <a:cs typeface="Times New Roman" panose="02020603050405020304" pitchFamily="18" charset="0"/>
                        </a:rPr>
                        <a:t> khoa </a:t>
                      </a:r>
                      <a:r>
                        <a:rPr lang="en-US" sz="2000" dirty="0" err="1">
                          <a:effectLst/>
                          <a:latin typeface="Times New Roman" panose="02020603050405020304" pitchFamily="18" charset="0"/>
                          <a:cs typeface="Times New Roman" panose="02020603050405020304" pitchFamily="18" charset="0"/>
                        </a:rPr>
                        <a:t>học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nào</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tc>
                <a:extLst>
                  <a:ext uri="{0D108BD9-81ED-4DB2-BD59-A6C34878D82A}">
                    <a16:rowId xmlns:a16="http://schemas.microsoft.com/office/drawing/2014/main" val="133511329"/>
                  </a:ext>
                </a:extLst>
              </a:tr>
              <a:tr h="244471">
                <a:tc vMerge="1">
                  <a:txBody>
                    <a:bodyPr/>
                    <a:lstStyle/>
                    <a:p>
                      <a:endParaRPr lang="en-US"/>
                    </a:p>
                  </a:txBody>
                  <a:tcP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 Thuật ngữ: “không khí” là thuật ngữ về môi trường thuộc lĩnh vực khoa học tự nhiên.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tc>
                <a:extLst>
                  <a:ext uri="{0D108BD9-81ED-4DB2-BD59-A6C34878D82A}">
                    <a16:rowId xmlns:a16="http://schemas.microsoft.com/office/drawing/2014/main" val="1588408237"/>
                  </a:ext>
                </a:extLst>
              </a:tr>
              <a:tr h="327942">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Từ in đậm trong đoạn văn (2) được sử dụng theo nghĩa gốc hay nghĩa chuyển? Nếu là nghĩa chuyển thì được chuyển theo phương thức nào?</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tc>
                <a:extLst>
                  <a:ext uri="{0D108BD9-81ED-4DB2-BD59-A6C34878D82A}">
                    <a16:rowId xmlns:a16="http://schemas.microsoft.com/office/drawing/2014/main" val="1606418289"/>
                  </a:ext>
                </a:extLst>
              </a:tr>
              <a:tr h="528008">
                <a:tc vMerge="1">
                  <a:txBody>
                    <a:bodyPr/>
                    <a:lstStyle/>
                    <a:p>
                      <a:endParaRPr lang="en-US"/>
                    </a:p>
                  </a:txBody>
                  <a:tcP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 Cháy hết mình: “cháy” được hiểu là con người dám dấn thân, dám đem hết nhiệt huyết để sống trọn vẹn cuộc đời và tỏa sáng.</a:t>
                      </a:r>
                    </a:p>
                    <a:p>
                      <a:pPr>
                        <a:lnSpc>
                          <a:spcPct val="120000"/>
                        </a:lnSpc>
                        <a:spcAft>
                          <a:spcPts val="800"/>
                        </a:spcAft>
                      </a:pPr>
                      <a:r>
                        <a:rPr lang="en-US" sz="2000">
                          <a:effectLst/>
                          <a:latin typeface="Times New Roman" panose="02020603050405020304" pitchFamily="18" charset="0"/>
                          <a:cs typeface="Times New Roman" panose="02020603050405020304" pitchFamily="18" charset="0"/>
                        </a:rPr>
                        <a:t>- Từ “cháy” được chuyển nghĩa theo phương thức ẩn dụ.</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tc>
                <a:extLst>
                  <a:ext uri="{0D108BD9-81ED-4DB2-BD59-A6C34878D82A}">
                    <a16:rowId xmlns:a16="http://schemas.microsoft.com/office/drawing/2014/main" val="2707207477"/>
                  </a:ext>
                </a:extLst>
              </a:tr>
              <a:tr h="244471">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Hãy chỉ ra và cho biết giá trị của một biện pháp tu từ được sử dụng ở đoạn (1)</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tc>
                <a:extLst>
                  <a:ext uri="{0D108BD9-81ED-4DB2-BD59-A6C34878D82A}">
                    <a16:rowId xmlns:a16="http://schemas.microsoft.com/office/drawing/2014/main" val="3985811893"/>
                  </a:ext>
                </a:extLst>
              </a:tr>
              <a:tr h="1112304">
                <a:tc vMerge="1">
                  <a:txBody>
                    <a:bodyPr/>
                    <a:lstStyle/>
                    <a:p>
                      <a:endParaRPr lang="en-US"/>
                    </a:p>
                  </a:txBody>
                  <a:tcP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 Biện pháp tu từ: liệt kê (Sau lũ lụt, </a:t>
                      </a:r>
                      <a:r>
                        <a:rPr lang="en-US" sz="2000" u="sng">
                          <a:effectLst/>
                          <a:latin typeface="Times New Roman" panose="02020603050405020304" pitchFamily="18" charset="0"/>
                          <a:cs typeface="Times New Roman" panose="02020603050405020304" pitchFamily="18" charset="0"/>
                        </a:rPr>
                        <a:t>phù sa sẽ làm màu mỡ hơn cho cánh đồng</a:t>
                      </a:r>
                      <a:r>
                        <a:rPr lang="en-US" sz="2000">
                          <a:effectLst/>
                          <a:latin typeface="Times New Roman" panose="02020603050405020304" pitchFamily="18" charset="0"/>
                          <a:cs typeface="Times New Roman" panose="02020603050405020304" pitchFamily="18" charset="0"/>
                        </a:rPr>
                        <a:t>, </a:t>
                      </a:r>
                      <a:r>
                        <a:rPr lang="en-US" sz="2000" u="sng">
                          <a:effectLst/>
                          <a:latin typeface="Times New Roman" panose="02020603050405020304" pitchFamily="18" charset="0"/>
                          <a:cs typeface="Times New Roman" panose="02020603050405020304" pitchFamily="18" charset="0"/>
                        </a:rPr>
                        <a:t>sâu bọ sẽ bị quét sạch ra biển</a:t>
                      </a:r>
                      <a:r>
                        <a:rPr lang="en-US" sz="2000">
                          <a:effectLst/>
                          <a:latin typeface="Times New Roman" panose="02020603050405020304" pitchFamily="18" charset="0"/>
                          <a:cs typeface="Times New Roman" panose="02020603050405020304" pitchFamily="18" charset="0"/>
                        </a:rPr>
                        <a:t>, </a:t>
                      </a:r>
                      <a:r>
                        <a:rPr lang="en-US" sz="2000" u="sng">
                          <a:effectLst/>
                          <a:latin typeface="Times New Roman" panose="02020603050405020304" pitchFamily="18" charset="0"/>
                          <a:cs typeface="Times New Roman" panose="02020603050405020304" pitchFamily="18" charset="0"/>
                        </a:rPr>
                        <a:t>dư lượng hóa chất trong đất đai sẽ bị rửa sạch</a:t>
                      </a:r>
                      <a:r>
                        <a:rPr lang="en-US" sz="2000">
                          <a:effectLst/>
                          <a:latin typeface="Times New Roman" panose="02020603050405020304" pitchFamily="18" charset="0"/>
                          <a:cs typeface="Times New Roman" panose="02020603050405020304" pitchFamily="18" charset="0"/>
                        </a:rPr>
                        <a:t>… hãy tạo ra ít nhất 2/3 tập có tiếng cười thay vì tập nào cũng rơi vào bi kịch </a:t>
                      </a:r>
                      <a:r>
                        <a:rPr lang="en-US" sz="2000" u="sng">
                          <a:effectLst/>
                          <a:latin typeface="Times New Roman" panose="02020603050405020304" pitchFamily="18" charset="0"/>
                          <a:cs typeface="Times New Roman" panose="02020603050405020304" pitchFamily="18" charset="0"/>
                        </a:rPr>
                        <a:t>chán chường</a:t>
                      </a:r>
                      <a:r>
                        <a:rPr lang="en-US" sz="2000">
                          <a:effectLst/>
                          <a:latin typeface="Times New Roman" panose="02020603050405020304" pitchFamily="18" charset="0"/>
                          <a:cs typeface="Times New Roman" panose="02020603050405020304" pitchFamily="18" charset="0"/>
                        </a:rPr>
                        <a:t>, </a:t>
                      </a:r>
                      <a:r>
                        <a:rPr lang="en-US" sz="2000" u="sng">
                          <a:effectLst/>
                          <a:latin typeface="Times New Roman" panose="02020603050405020304" pitchFamily="18" charset="0"/>
                          <a:cs typeface="Times New Roman" panose="02020603050405020304" pitchFamily="18" charset="0"/>
                        </a:rPr>
                        <a:t>đau khổ</a:t>
                      </a:r>
                      <a:r>
                        <a:rPr lang="en-US" sz="2000">
                          <a:effectLst/>
                          <a:latin typeface="Times New Roman" panose="02020603050405020304" pitchFamily="18" charset="0"/>
                          <a:cs typeface="Times New Roman" panose="02020603050405020304" pitchFamily="18" charset="0"/>
                        </a:rPr>
                        <a:t>, </a:t>
                      </a:r>
                      <a:r>
                        <a:rPr lang="en-US" sz="2000" u="sng">
                          <a:effectLst/>
                          <a:latin typeface="Times New Roman" panose="02020603050405020304" pitchFamily="18" charset="0"/>
                          <a:cs typeface="Times New Roman" panose="02020603050405020304" pitchFamily="18" charset="0"/>
                        </a:rPr>
                        <a:t>chia lìa</a:t>
                      </a:r>
                      <a:r>
                        <a:rPr lang="en-US" sz="2000">
                          <a:effectLst/>
                          <a:latin typeface="Times New Roman" panose="02020603050405020304" pitchFamily="18" charset="0"/>
                          <a:cs typeface="Times New Roman" panose="02020603050405020304" pitchFamily="18" charset="0"/>
                        </a:rPr>
                        <a:t>, </a:t>
                      </a:r>
                      <a:r>
                        <a:rPr lang="en-US" sz="2000" u="sng">
                          <a:effectLst/>
                          <a:latin typeface="Times New Roman" panose="02020603050405020304" pitchFamily="18" charset="0"/>
                          <a:cs typeface="Times New Roman" panose="02020603050405020304" pitchFamily="18" charset="0"/>
                        </a:rPr>
                        <a:t>mất mát</a:t>
                      </a:r>
                      <a:r>
                        <a:rPr lang="en-US" sz="2000">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a:effectLst/>
                          <a:latin typeface="Times New Roman" panose="02020603050405020304" pitchFamily="18" charset="0"/>
                          <a:cs typeface="Times New Roman" panose="02020603050405020304" pitchFamily="18" charset="0"/>
                        </a:rPr>
                        <a:t>- Tác dụng: Làm cho đoạn văn giàu giá trị biểu đạt, tăng sức gợi hình, gợi cảm. Đồng thời chỉ rõ những biểu hiện trong việc nhìn nhận sự việc tích cực và tiêu cực.</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tc>
                <a:extLst>
                  <a:ext uri="{0D108BD9-81ED-4DB2-BD59-A6C34878D82A}">
                    <a16:rowId xmlns:a16="http://schemas.microsoft.com/office/drawing/2014/main" val="2105275350"/>
                  </a:ext>
                </a:extLst>
              </a:tr>
              <a:tr h="327942">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Em hãy giải thích và nêu nhận xét của bản thân về câu: Đối với người có tư duy tích cực, “nguy” (problem) sẽ được họ biến thành “cơ” (opportunity)</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tc>
                <a:extLst>
                  <a:ext uri="{0D108BD9-81ED-4DB2-BD59-A6C34878D82A}">
                    <a16:rowId xmlns:a16="http://schemas.microsoft.com/office/drawing/2014/main" val="2586283751"/>
                  </a:ext>
                </a:extLst>
              </a:tr>
              <a:tr h="528008">
                <a:tc vMerge="1">
                  <a:txBody>
                    <a:bodyPr/>
                    <a:lstStyle/>
                    <a:p>
                      <a:endParaRPr lang="en-US"/>
                    </a:p>
                  </a:txBody>
                  <a:tcPr/>
                </a:tc>
                <a:tc>
                  <a:txBody>
                    <a:bodyPr/>
                    <a:lstStyle/>
                    <a:p>
                      <a:pPr>
                        <a:lnSpc>
                          <a:spcPct val="120000"/>
                        </a:lnSpc>
                        <a:spcAft>
                          <a:spcPts val="80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Câu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nói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đó</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được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hiểu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như</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sau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Với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những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tích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cực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họ</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sẽ</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luôn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tìm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thấy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cơ</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hội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tốt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trong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những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vấn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đề</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nguy</a:t>
                      </a:r>
                      <a:r>
                        <a:rPr lang="en-US" sz="2000" dirty="0">
                          <a:effectLst/>
                          <a:latin typeface="Times New Roman" panose="02020603050405020304" pitchFamily="18" charset="0"/>
                          <a:cs typeface="Times New Roman" panose="02020603050405020304" pitchFamily="18" charset="0"/>
                        </a:rPr>
                        <a:t> nan.</a:t>
                      </a:r>
                    </a:p>
                    <a:p>
                      <a:pPr>
                        <a:lnSpc>
                          <a:spcPct val="120000"/>
                        </a:lnSpc>
                        <a:spcAft>
                          <a:spcPts val="80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Rút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ra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bài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học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bản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thân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từ</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câu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nói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trên</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tc>
                <a:extLst>
                  <a:ext uri="{0D108BD9-81ED-4DB2-BD59-A6C34878D82A}">
                    <a16:rowId xmlns:a16="http://schemas.microsoft.com/office/drawing/2014/main" val="563744657"/>
                  </a:ext>
                </a:extLst>
              </a:tr>
            </a:tbl>
          </a:graphicData>
        </a:graphic>
      </p:graphicFrame>
    </p:spTree>
    <p:extLst>
      <p:ext uri="{BB962C8B-B14F-4D97-AF65-F5344CB8AC3E}">
        <p14:creationId xmlns:p14="http://schemas.microsoft.com/office/powerpoint/2010/main" val="24965950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61D52F1-2179-D2E2-E8A1-C8D8166C029E}"/>
              </a:ext>
            </a:extLst>
          </p:cNvPr>
          <p:cNvSpPr txBox="1"/>
          <p:nvPr/>
        </p:nvSpPr>
        <p:spPr>
          <a:xfrm>
            <a:off x="-17929" y="0"/>
            <a:ext cx="12192000" cy="6488315"/>
          </a:xfrm>
          <a:prstGeom prst="rect">
            <a:avLst/>
          </a:prstGeom>
          <a:noFill/>
        </p:spPr>
        <p:txBody>
          <a:bodyPr wrap="square">
            <a:spAutoFit/>
          </a:bodyPr>
          <a:lstStyle/>
          <a:p>
            <a:pPr>
              <a:lnSpc>
                <a:spcPct val="120000"/>
              </a:lnSpc>
              <a:spcAft>
                <a:spcPts val="800"/>
              </a:spcAft>
            </a:pPr>
            <a:r>
              <a:rPr lang="en-US"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ĐỀ SỐ 50: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Aft>
                <a:spcPts val="800"/>
              </a:spcAft>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gắn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hiếu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tỏ</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kém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hiếu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kích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phấn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cạnh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vượt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ngược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hiếu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kẻ</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kích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phấn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sút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thỏa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ích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kỉ</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triết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Hi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cổ</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xtot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dĩ</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dằn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vặt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đớn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kém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triết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kẻ</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kẻ</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Aft>
                <a:spcPts val="800"/>
              </a:spcAft>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ngăn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kẻ</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kẻ</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dằn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vặt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mưu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xấu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Kẻ</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núi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núi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giỏi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cập</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xấu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xấu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Cho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ý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trực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(3-4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ứng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62039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19F1C49-D660-6100-4B7C-157F2023CA0D}"/>
              </a:ext>
            </a:extLst>
          </p:cNvPr>
          <p:cNvGraphicFramePr>
            <a:graphicFrameLocks noGrp="1"/>
          </p:cNvGraphicFramePr>
          <p:nvPr>
            <p:ph idx="1"/>
            <p:extLst>
              <p:ext uri="{D42A27DB-BD31-4B8C-83A1-F6EECF244321}">
                <p14:modId xmlns:p14="http://schemas.microsoft.com/office/powerpoint/2010/main" val="3194532546"/>
              </p:ext>
            </p:extLst>
          </p:nvPr>
        </p:nvGraphicFramePr>
        <p:xfrm>
          <a:off x="0" y="0"/>
          <a:ext cx="12192000" cy="8241160"/>
        </p:xfrm>
        <a:graphic>
          <a:graphicData uri="http://schemas.openxmlformats.org/drawingml/2006/table">
            <a:tbl>
              <a:tblPr firstRow="1" firstCol="1" bandRow="1">
                <a:tableStyleId>{5C22544A-7EE6-4342-B048-85BDC9FD1C3A}</a:tableStyleId>
              </a:tblPr>
              <a:tblGrid>
                <a:gridCol w="752819">
                  <a:extLst>
                    <a:ext uri="{9D8B030D-6E8A-4147-A177-3AD203B41FA5}">
                      <a16:colId xmlns:a16="http://schemas.microsoft.com/office/drawing/2014/main" val="3237517992"/>
                    </a:ext>
                  </a:extLst>
                </a:gridCol>
                <a:gridCol w="11439181">
                  <a:extLst>
                    <a:ext uri="{9D8B030D-6E8A-4147-A177-3AD203B41FA5}">
                      <a16:colId xmlns:a16="http://schemas.microsoft.com/office/drawing/2014/main" val="1884405327"/>
                    </a:ext>
                  </a:extLst>
                </a:gridCol>
              </a:tblGrid>
              <a:tr h="311307">
                <a:tc rowSpan="2">
                  <a:txBody>
                    <a:bodyPr/>
                    <a:lstStyle/>
                    <a:p>
                      <a:pPr algn="ctr">
                        <a:lnSpc>
                          <a:spcPct val="120000"/>
                        </a:lnSpc>
                        <a:spcAft>
                          <a:spcPts val="800"/>
                        </a:spcAft>
                      </a:pPr>
                      <a:r>
                        <a:rPr lang="en-US" sz="2000" dirty="0">
                          <a:effectLst/>
                          <a:latin typeface="Times New Roman" panose="02020603050405020304" pitchFamily="18" charset="0"/>
                          <a:cs typeface="Times New Roman" panose="02020603050405020304" pitchFamily="18" charset="0"/>
                        </a:rPr>
                        <a:t>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Bài viết đã đề cập đến tính xấu nào? Tác giả đã chỉ ra những tác hại nào của tính xấu đó?</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tc>
                <a:extLst>
                  <a:ext uri="{0D108BD9-81ED-4DB2-BD59-A6C34878D82A}">
                    <a16:rowId xmlns:a16="http://schemas.microsoft.com/office/drawing/2014/main" val="2402046260"/>
                  </a:ext>
                </a:extLst>
              </a:tr>
              <a:tr h="1224059">
                <a:tc vMerge="1">
                  <a:txBody>
                    <a:bodyPr/>
                    <a:lstStyle/>
                    <a:p>
                      <a:endParaRPr lang="en-US"/>
                    </a:p>
                  </a:txBody>
                  <a:tcP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 Đề cập đến vấn đề: Lòng đố kị</a:t>
                      </a:r>
                    </a:p>
                    <a:p>
                      <a:pPr>
                        <a:lnSpc>
                          <a:spcPct val="120000"/>
                        </a:lnSpc>
                        <a:spcAft>
                          <a:spcPts val="800"/>
                        </a:spcAft>
                      </a:pPr>
                      <a:r>
                        <a:rPr lang="en-US" sz="2000">
                          <a:effectLst/>
                          <a:latin typeface="Times New Roman" panose="02020603050405020304" pitchFamily="18" charset="0"/>
                          <a:cs typeface="Times New Roman" panose="02020603050405020304" pitchFamily="18" charset="0"/>
                        </a:rPr>
                        <a:t>- Tác hại:</a:t>
                      </a:r>
                    </a:p>
                    <a:p>
                      <a:pPr>
                        <a:lnSpc>
                          <a:spcPct val="120000"/>
                        </a:lnSpc>
                        <a:spcAft>
                          <a:spcPts val="800"/>
                        </a:spcAft>
                      </a:pPr>
                      <a:r>
                        <a:rPr lang="en-US" sz="2000">
                          <a:effectLst/>
                          <a:latin typeface="Times New Roman" panose="02020603050405020304" pitchFamily="18" charset="0"/>
                          <a:cs typeface="Times New Roman" panose="02020603050405020304" pitchFamily="18" charset="0"/>
                        </a:rPr>
                        <a:t>+ Động cơ kích thích phấn đấu giảm sút</a:t>
                      </a:r>
                    </a:p>
                    <a:p>
                      <a:pPr>
                        <a:lnSpc>
                          <a:spcPct val="120000"/>
                        </a:lnSpc>
                        <a:spcAft>
                          <a:spcPts val="800"/>
                        </a:spcAft>
                      </a:pPr>
                      <a:r>
                        <a:rPr lang="en-US" sz="2000">
                          <a:effectLst/>
                          <a:latin typeface="Times New Roman" panose="02020603050405020304" pitchFamily="18" charset="0"/>
                          <a:cs typeface="Times New Roman" panose="02020603050405020304" pitchFamily="18" charset="0"/>
                        </a:rPr>
                        <a:t>+ Luôn sống trong cảm giác dằn vặt, đau đớn vì tâm lí thua kém người khác.</a:t>
                      </a:r>
                    </a:p>
                    <a:p>
                      <a:pPr>
                        <a:lnSpc>
                          <a:spcPct val="120000"/>
                        </a:lnSpc>
                        <a:spcAft>
                          <a:spcPts val="800"/>
                        </a:spcAft>
                      </a:pPr>
                      <a:r>
                        <a:rPr lang="en-US" sz="2000">
                          <a:effectLst/>
                          <a:latin typeface="Times New Roman" panose="02020603050405020304" pitchFamily="18" charset="0"/>
                          <a:cs typeface="Times New Roman" panose="02020603050405020304" pitchFamily="18" charset="0"/>
                        </a:rPr>
                        <a:t>+ Làm cho kẻ đố kị không được sống thanh thản, luôn dằn vặt đau khổ vì những lí do không chính đáng, lại vừa có thể dẫn họ đến những mưu đồ xấu xa, thậm chí phạm tội ác.</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tc>
                <a:extLst>
                  <a:ext uri="{0D108BD9-81ED-4DB2-BD59-A6C34878D82A}">
                    <a16:rowId xmlns:a16="http://schemas.microsoft.com/office/drawing/2014/main" val="486771962"/>
                  </a:ext>
                </a:extLst>
              </a:tr>
              <a:tr h="311307">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Xác định lời dẫn trong đoạn (1). Cho biết đó là lời nói hay ý nghĩ được dẫn, dẫn trực tiếp hay gián tiếp.</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tc>
                <a:extLst>
                  <a:ext uri="{0D108BD9-81ED-4DB2-BD59-A6C34878D82A}">
                    <a16:rowId xmlns:a16="http://schemas.microsoft.com/office/drawing/2014/main" val="3264724536"/>
                  </a:ext>
                </a:extLst>
              </a:tr>
              <a:tr h="714538">
                <a:tc vMerge="1">
                  <a:txBody>
                    <a:bodyPr/>
                    <a:lstStyle/>
                    <a:p>
                      <a:endParaRPr lang="en-US"/>
                    </a:p>
                  </a:txBody>
                  <a:tcP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 Lời dẫn: “Người đố kị sở dĩ cảm thấy dằn vặt đau đớn không chỉ vì cảm thấy mình thua kém mà còn vì phải nhìn thấy người khác thành công”.</a:t>
                      </a:r>
                    </a:p>
                    <a:p>
                      <a:pPr>
                        <a:lnSpc>
                          <a:spcPct val="120000"/>
                        </a:lnSpc>
                        <a:spcAft>
                          <a:spcPts val="800"/>
                        </a:spcAft>
                      </a:pPr>
                      <a:r>
                        <a:rPr lang="en-US" sz="2000">
                          <a:effectLst/>
                          <a:latin typeface="Times New Roman" panose="02020603050405020304" pitchFamily="18" charset="0"/>
                          <a:cs typeface="Times New Roman" panose="02020603050405020304" pitchFamily="18" charset="0"/>
                        </a:rPr>
                        <a:t>- Lời nói</a:t>
                      </a:r>
                    </a:p>
                    <a:p>
                      <a:pPr>
                        <a:lnSpc>
                          <a:spcPct val="120000"/>
                        </a:lnSpc>
                        <a:spcAft>
                          <a:spcPts val="800"/>
                        </a:spcAft>
                      </a:pPr>
                      <a:r>
                        <a:rPr lang="en-US" sz="2000">
                          <a:effectLst/>
                          <a:latin typeface="Times New Roman" panose="02020603050405020304" pitchFamily="18" charset="0"/>
                          <a:cs typeface="Times New Roman" panose="02020603050405020304" pitchFamily="18" charset="0"/>
                        </a:rPr>
                        <a:t>- Dẫn trực tiếp.</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tc>
                <a:extLst>
                  <a:ext uri="{0D108BD9-81ED-4DB2-BD59-A6C34878D82A}">
                    <a16:rowId xmlns:a16="http://schemas.microsoft.com/office/drawing/2014/main" val="3432061190"/>
                  </a:ext>
                </a:extLst>
              </a:tr>
              <a:tr h="417598">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Viết 1 đoạn văn (3-4 câu) cho biết thái độ ứng xử, hành động nên có của em trước tài năng hay thành công của người khác.</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tc>
                <a:extLst>
                  <a:ext uri="{0D108BD9-81ED-4DB2-BD59-A6C34878D82A}">
                    <a16:rowId xmlns:a16="http://schemas.microsoft.com/office/drawing/2014/main" val="2124576943"/>
                  </a:ext>
                </a:extLst>
              </a:tr>
              <a:tr h="1372529">
                <a:tc vMerge="1">
                  <a:txBody>
                    <a:bodyPr/>
                    <a:lstStyle/>
                    <a:p>
                      <a:endParaRPr lang="en-US"/>
                    </a:p>
                  </a:txBody>
                  <a:tcPr/>
                </a:tc>
                <a:tc>
                  <a:txBody>
                    <a:bodyPr/>
                    <a:lstStyle/>
                    <a:p>
                      <a:pPr>
                        <a:lnSpc>
                          <a:spcPct val="120000"/>
                        </a:lnSpc>
                        <a:spcAft>
                          <a:spcPts val="800"/>
                        </a:spcAft>
                      </a:pPr>
                      <a:r>
                        <a:rPr lang="en-US" sz="2000" dirty="0" err="1">
                          <a:effectLst/>
                          <a:latin typeface="Times New Roman" panose="02020603050405020304" pitchFamily="18" charset="0"/>
                          <a:cs typeface="Times New Roman" panose="02020603050405020304" pitchFamily="18" charset="0"/>
                        </a:rPr>
                        <a:t>Thái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độ</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cần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cần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có</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trước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thành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công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khác</a:t>
                      </a:r>
                      <a:r>
                        <a:rPr lang="en-US" sz="2000" dirty="0">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Luôn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vui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vẻ</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chúc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mừng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họ</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vì</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những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thành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công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họ</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đạt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được</a:t>
                      </a:r>
                      <a:r>
                        <a:rPr lang="en-US" sz="2000" dirty="0">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Nhìn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vào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thành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công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họ</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để</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bản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thân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không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ngừng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phấn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đấu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cố</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gắng</a:t>
                      </a:r>
                      <a:r>
                        <a:rPr lang="en-US" sz="2000" dirty="0">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Không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nản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lòng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chán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nản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mình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chưa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thành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công</a:t>
                      </a:r>
                      <a:r>
                        <a:rPr lang="en-US" sz="2000" dirty="0">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Không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đố</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kị</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ghen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ghét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trước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thành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công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khác</a:t>
                      </a:r>
                      <a:r>
                        <a:rPr lang="en-US" sz="2000" dirty="0">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tc>
                <a:extLst>
                  <a:ext uri="{0D108BD9-81ED-4DB2-BD59-A6C34878D82A}">
                    <a16:rowId xmlns:a16="http://schemas.microsoft.com/office/drawing/2014/main" val="874970017"/>
                  </a:ext>
                </a:extLst>
              </a:tr>
            </a:tbl>
          </a:graphicData>
        </a:graphic>
      </p:graphicFrame>
    </p:spTree>
    <p:extLst>
      <p:ext uri="{BB962C8B-B14F-4D97-AF65-F5344CB8AC3E}">
        <p14:creationId xmlns:p14="http://schemas.microsoft.com/office/powerpoint/2010/main" val="22194510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2A32CE4-E383-73B1-EFB8-454F24FFB3F3}"/>
              </a:ext>
            </a:extLst>
          </p:cNvPr>
          <p:cNvSpPr txBox="1"/>
          <p:nvPr/>
        </p:nvSpPr>
        <p:spPr>
          <a:xfrm>
            <a:off x="17929" y="0"/>
            <a:ext cx="12192000" cy="5875391"/>
          </a:xfrm>
          <a:prstGeom prst="rect">
            <a:avLst/>
          </a:prstGeom>
          <a:noFill/>
        </p:spPr>
        <p:txBody>
          <a:bodyPr wrap="square">
            <a:spAutoFit/>
          </a:bodyPr>
          <a:lstStyle/>
          <a:p>
            <a:pPr>
              <a:lnSpc>
                <a:spcPct val="120000"/>
              </a:lnSpc>
              <a:spcAft>
                <a:spcPts val="800"/>
              </a:spcAft>
            </a:pPr>
            <a:r>
              <a:rPr lang="en-US"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SỐ 75: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GB" sz="1800" b="1" dirty="0" err="1">
                <a:effectLst/>
                <a:latin typeface="Times New Roman" panose="02020603050405020304" pitchFamily="18" charset="0"/>
                <a:ea typeface="SimSun" panose="02010600030101010101" pitchFamily="2" charset="-122"/>
                <a:cs typeface="Times New Roman" panose="02020603050405020304" pitchFamily="18" charset="0"/>
              </a:rPr>
              <a:t>Đọc</a:t>
            </a:r>
            <a:r>
              <a:rPr lang="en-GB" sz="18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1800" b="1" dirty="0" err="1">
                <a:effectLst/>
                <a:latin typeface="Times New Roman" panose="02020603050405020304" pitchFamily="18" charset="0"/>
                <a:ea typeface="SimSun" panose="02010600030101010101" pitchFamily="2" charset="-122"/>
                <a:cs typeface="Times New Roman" panose="02020603050405020304" pitchFamily="18" charset="0"/>
              </a:rPr>
              <a:t>đoạn</a:t>
            </a:r>
            <a:r>
              <a:rPr lang="en-GB" sz="18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1800" b="1" dirty="0" err="1">
                <a:effectLst/>
                <a:latin typeface="Times New Roman" panose="02020603050405020304" pitchFamily="18" charset="0"/>
                <a:ea typeface="SimSun" panose="02010600030101010101" pitchFamily="2" charset="-122"/>
                <a:cs typeface="Times New Roman" panose="02020603050405020304" pitchFamily="18" charset="0"/>
              </a:rPr>
              <a:t>trích</a:t>
            </a:r>
            <a:r>
              <a:rPr lang="en-GB" sz="18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1800" b="1" dirty="0" err="1">
                <a:effectLst/>
                <a:latin typeface="Times New Roman" panose="02020603050405020304" pitchFamily="18" charset="0"/>
                <a:ea typeface="SimSun" panose="02010600030101010101" pitchFamily="2" charset="-122"/>
                <a:cs typeface="Times New Roman" panose="02020603050405020304" pitchFamily="18" charset="0"/>
              </a:rPr>
              <a:t>sau</a:t>
            </a:r>
            <a:r>
              <a:rPr lang="en-GB" sz="18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1800" b="1" dirty="0" err="1">
                <a:effectLst/>
                <a:latin typeface="Times New Roman" panose="02020603050405020304" pitchFamily="18" charset="0"/>
                <a:ea typeface="SimSun" panose="02010600030101010101" pitchFamily="2" charset="-122"/>
                <a:cs typeface="Times New Roman" panose="02020603050405020304" pitchFamily="18" charset="0"/>
              </a:rPr>
              <a:t>và</a:t>
            </a:r>
            <a:r>
              <a:rPr lang="en-GB" sz="18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1800" b="1" dirty="0" err="1">
                <a:effectLst/>
                <a:latin typeface="Times New Roman" panose="02020603050405020304" pitchFamily="18" charset="0"/>
                <a:ea typeface="SimSun" panose="02010600030101010101" pitchFamily="2" charset="-122"/>
                <a:cs typeface="Times New Roman" panose="02020603050405020304" pitchFamily="18" charset="0"/>
              </a:rPr>
              <a:t>trả</a:t>
            </a:r>
            <a:r>
              <a:rPr lang="en-GB" sz="18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1800" b="1" dirty="0" err="1">
                <a:effectLst/>
                <a:latin typeface="Times New Roman" panose="02020603050405020304" pitchFamily="18" charset="0"/>
                <a:ea typeface="SimSun" panose="02010600030101010101" pitchFamily="2" charset="-122"/>
                <a:cs typeface="Times New Roman" panose="02020603050405020304" pitchFamily="18" charset="0"/>
              </a:rPr>
              <a:t>lời</a:t>
            </a:r>
            <a:r>
              <a:rPr lang="en-GB" sz="18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1800" b="1" dirty="0" err="1">
                <a:effectLst/>
                <a:latin typeface="Times New Roman" panose="02020603050405020304" pitchFamily="18" charset="0"/>
                <a:ea typeface="SimSun" panose="02010600030101010101" pitchFamily="2" charset="-122"/>
                <a:cs typeface="Times New Roman" panose="02020603050405020304" pitchFamily="18" charset="0"/>
              </a:rPr>
              <a:t>các</a:t>
            </a:r>
            <a:r>
              <a:rPr lang="en-GB" sz="18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1800" b="1" dirty="0" err="1">
                <a:effectLst/>
                <a:latin typeface="Times New Roman" panose="02020603050405020304" pitchFamily="18" charset="0"/>
                <a:ea typeface="SimSun" panose="02010600030101010101" pitchFamily="2" charset="-122"/>
                <a:cs typeface="Times New Roman" panose="02020603050405020304" pitchFamily="18" charset="0"/>
              </a:rPr>
              <a:t>câu</a:t>
            </a:r>
            <a:r>
              <a:rPr lang="en-GB" sz="18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1800" b="1" dirty="0" err="1">
                <a:effectLst/>
                <a:latin typeface="Times New Roman" panose="02020603050405020304" pitchFamily="18" charset="0"/>
                <a:ea typeface="SimSun" panose="02010600030101010101" pitchFamily="2" charset="-122"/>
                <a:cs typeface="Times New Roman" panose="02020603050405020304" pitchFamily="18" charset="0"/>
              </a:rPr>
              <a:t>hỏi</a:t>
            </a:r>
            <a:r>
              <a:rPr lang="en-GB" sz="1800" b="1" dirty="0">
                <a:effectLst/>
                <a:latin typeface="Times New Roman" panose="02020603050405020304" pitchFamily="18" charset="0"/>
                <a:ea typeface="SimSun" panose="02010600030101010101" pitchFamily="2" charset="-122"/>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vi-VN" sz="1800" b="1" dirty="0">
                <a:effectLst/>
                <a:latin typeface="Times New Roman" panose="02020603050405020304" pitchFamily="18" charset="0"/>
                <a:ea typeface="SimSun" panose="02010600030101010101" pitchFamily="2" charset="-122"/>
                <a:cs typeface="Times New Roman" panose="02020603050405020304" pitchFamily="18" charset="0"/>
              </a:rPr>
              <a:t>Lối sống tối giản là lối sống cắt giảm đồ dùng trong nhà đến mức tối đa, chỉ giữ lại những vật dụng cần thiết nhất. Lợi ích của lối sống này không đơn thuần chỉ là lợi ích bên ngoài như không gian thoáng đãng, dọn dẹp dễ dàng…</a:t>
            </a:r>
            <a:r>
              <a:rPr lang="vi-VN" sz="1800" dirty="0">
                <a:effectLst/>
                <a:latin typeface="Times New Roman" panose="02020603050405020304" pitchFamily="18" charset="0"/>
                <a:ea typeface="SimSun" panose="02010600030101010101" pitchFamily="2" charset="-122"/>
                <a:cs typeface="Times New Roman" panose="02020603050405020304" pitchFamily="18" charset="0"/>
              </a:rPr>
              <a:t> Mà nó còn mang lại lợi ích cho chúng ta. Tôi đã thay đổi suy nghĩ của mình về cách sống, về quan niệm hạnh phúc mà bất cứ ai cũng mong muốn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vi-VN" sz="1800" dirty="0">
                <a:effectLst/>
                <a:latin typeface="Times New Roman" panose="02020603050405020304" pitchFamily="18" charset="0"/>
                <a:ea typeface="SimSun" panose="02010600030101010101" pitchFamily="2" charset="-122"/>
                <a:cs typeface="Times New Roman" panose="02020603050405020304" pitchFamily="18" charset="0"/>
              </a:rPr>
              <a:t>      Bản thân tôi từng nghĩ tích lũy cành nhiều đồ đạt là càng thể hiện được giá trị của bản thân, là càng hạnh phúc. Tôi từng là kiểu người rất thích các đồ dùng và chẳng vứt bỏ cái gì được. Không những thế lúc đó tôi còn muốn sắm thêm nhiều đồ đạc trong nhà.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vi-VN" sz="1800" dirty="0">
                <a:effectLst/>
                <a:latin typeface="Times New Roman" panose="02020603050405020304" pitchFamily="18" charset="0"/>
                <a:ea typeface="SimSun" panose="02010600030101010101" pitchFamily="2" charset="-122"/>
                <a:cs typeface="Times New Roman" panose="02020603050405020304" pitchFamily="18" charset="0"/>
              </a:rPr>
              <a:t>                          (Trích </a:t>
            </a:r>
            <a:r>
              <a:rPr lang="vi-VN" sz="1800" i="1" dirty="0">
                <a:effectLst/>
                <a:latin typeface="Times New Roman" panose="02020603050405020304" pitchFamily="18" charset="0"/>
                <a:ea typeface="SimSun" panose="02010600030101010101" pitchFamily="2" charset="-122"/>
                <a:cs typeface="Times New Roman" panose="02020603050405020304" pitchFamily="18" charset="0"/>
              </a:rPr>
              <a:t>Lối sống tối giản của người Nhật,</a:t>
            </a:r>
            <a:r>
              <a:rPr lang="vi-VN" sz="1800" dirty="0">
                <a:effectLst/>
                <a:latin typeface="Times New Roman" panose="02020603050405020304" pitchFamily="18" charset="0"/>
                <a:ea typeface="SimSun" panose="02010600030101010101" pitchFamily="2" charset="-122"/>
                <a:cs typeface="Times New Roman" panose="02020603050405020304" pitchFamily="18" charset="0"/>
              </a:rPr>
              <a:t> Sasaki Fumio)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vi-VN" sz="1800" b="1" dirty="0">
                <a:effectLst/>
                <a:latin typeface="Times New Roman" panose="02020603050405020304" pitchFamily="18" charset="0"/>
                <a:ea typeface="SimSun" panose="02010600030101010101" pitchFamily="2" charset="-122"/>
                <a:cs typeface="Times New Roman" panose="02020603050405020304" pitchFamily="18" charset="0"/>
              </a:rPr>
              <a:t>Câu 1.</a:t>
            </a:r>
            <a:r>
              <a:rPr lang="vi-VN" sz="1800" dirty="0">
                <a:effectLst/>
                <a:latin typeface="Times New Roman" panose="02020603050405020304" pitchFamily="18" charset="0"/>
                <a:ea typeface="SimSun" panose="02010600030101010101" pitchFamily="2" charset="-122"/>
                <a:cs typeface="Times New Roman" panose="02020603050405020304" pitchFamily="18" charset="0"/>
              </a:rPr>
              <a:t> Phương thức biểu đạt chính trong đoạn trích trên là gì?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vi-VN" sz="1800" b="1" dirty="0">
                <a:effectLst/>
                <a:latin typeface="Times New Roman" panose="02020603050405020304" pitchFamily="18" charset="0"/>
                <a:ea typeface="SimSun" panose="02010600030101010101" pitchFamily="2" charset="-122"/>
                <a:cs typeface="Times New Roman" panose="02020603050405020304" pitchFamily="18" charset="0"/>
              </a:rPr>
              <a:t>Câu 2.</a:t>
            </a:r>
            <a:r>
              <a:rPr lang="vi-VN" sz="1800" dirty="0">
                <a:effectLst/>
                <a:latin typeface="Times New Roman" panose="02020603050405020304" pitchFamily="18" charset="0"/>
                <a:ea typeface="SimSun" panose="02010600030101010101" pitchFamily="2" charset="-122"/>
                <a:cs typeface="Times New Roman" panose="02020603050405020304" pitchFamily="18" charset="0"/>
              </a:rPr>
              <a:t> Phần in đậm trong đoạn trích sử dụng phép liên kết hình thức nào là chủ yếu?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vi-VN" sz="1800" b="1" dirty="0">
                <a:effectLst/>
                <a:latin typeface="Times New Roman" panose="02020603050405020304" pitchFamily="18" charset="0"/>
                <a:ea typeface="SimSun" panose="02010600030101010101" pitchFamily="2" charset="-122"/>
                <a:cs typeface="Times New Roman" panose="02020603050405020304" pitchFamily="18" charset="0"/>
              </a:rPr>
              <a:t>Câu 3.</a:t>
            </a:r>
            <a:r>
              <a:rPr lang="vi-VN" sz="1800" dirty="0">
                <a:effectLst/>
                <a:latin typeface="Times New Roman" panose="02020603050405020304" pitchFamily="18" charset="0"/>
                <a:ea typeface="SimSun" panose="02010600030101010101" pitchFamily="2" charset="-122"/>
                <a:cs typeface="Times New Roman" panose="02020603050405020304" pitchFamily="18" charset="0"/>
              </a:rPr>
              <a:t> Lợi ích của lối sống tối giản đối với mỗi người?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vi-VN" sz="1800" b="1" dirty="0">
                <a:effectLst/>
                <a:latin typeface="Times New Roman" panose="02020603050405020304" pitchFamily="18" charset="0"/>
                <a:ea typeface="SimSun" panose="02010600030101010101" pitchFamily="2" charset="-122"/>
                <a:cs typeface="Times New Roman" panose="02020603050405020304" pitchFamily="18" charset="0"/>
              </a:rPr>
              <a:t>Câu 4.</a:t>
            </a:r>
            <a:r>
              <a:rPr lang="vi-VN" sz="1800" dirty="0">
                <a:effectLst/>
                <a:latin typeface="Times New Roman" panose="02020603050405020304" pitchFamily="18" charset="0"/>
                <a:ea typeface="SimSun" panose="02010600030101010101" pitchFamily="2" charset="-122"/>
                <a:cs typeface="Times New Roman" panose="02020603050405020304" pitchFamily="18" charset="0"/>
              </a:rPr>
              <a:t> Có ý kiến cho rằng: </a:t>
            </a:r>
            <a:r>
              <a:rPr lang="vi-VN" sz="1800" i="1" dirty="0">
                <a:effectLst/>
                <a:latin typeface="Times New Roman" panose="02020603050405020304" pitchFamily="18" charset="0"/>
                <a:ea typeface="SimSun" panose="02010600030101010101" pitchFamily="2" charset="-122"/>
                <a:cs typeface="Times New Roman" panose="02020603050405020304" pitchFamily="18" charset="0"/>
              </a:rPr>
              <a:t>Nhà cửa xe hơi không còn là thước đo của giới trẻ ngày nay. Ngày càng nhiều giới trẻ trên thế giới không muốn tiết kiệm tiền để sở hữu những tài sản có giá trị này.</a:t>
            </a:r>
            <a:r>
              <a:rPr lang="vi-VN" sz="1800" dirty="0">
                <a:effectLst/>
                <a:latin typeface="Times New Roman" panose="02020603050405020304" pitchFamily="18" charset="0"/>
                <a:ea typeface="SimSun" panose="02010600030101010101" pitchFamily="2" charset="-122"/>
                <a:cs typeface="Times New Roman" panose="02020603050405020304" pitchFamily="18" charset="0"/>
              </a:rPr>
              <a:t> Em có đồng ý hay không đồng ý với ý kiến này? Vì sao?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21267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C4CC46B-DBBF-4FDB-918F-2A2C252821BE}"/>
              </a:ext>
            </a:extLst>
          </p:cNvPr>
          <p:cNvGraphicFramePr>
            <a:graphicFrameLocks noGrp="1"/>
          </p:cNvGraphicFramePr>
          <p:nvPr>
            <p:ph idx="1"/>
            <p:extLst>
              <p:ext uri="{D42A27DB-BD31-4B8C-83A1-F6EECF244321}">
                <p14:modId xmlns:p14="http://schemas.microsoft.com/office/powerpoint/2010/main" val="182484788"/>
              </p:ext>
            </p:extLst>
          </p:nvPr>
        </p:nvGraphicFramePr>
        <p:xfrm>
          <a:off x="0" y="0"/>
          <a:ext cx="12192000" cy="6676648"/>
        </p:xfrm>
        <a:graphic>
          <a:graphicData uri="http://schemas.openxmlformats.org/drawingml/2006/table">
            <a:tbl>
              <a:tblPr firstRow="1" firstCol="1" lastRow="1" lastCol="1" bandRow="1" bandCol="1">
                <a:tableStyleId>{5C22544A-7EE6-4342-B048-85BDC9FD1C3A}</a:tableStyleId>
              </a:tblPr>
              <a:tblGrid>
                <a:gridCol w="1138518">
                  <a:extLst>
                    <a:ext uri="{9D8B030D-6E8A-4147-A177-3AD203B41FA5}">
                      <a16:colId xmlns:a16="http://schemas.microsoft.com/office/drawing/2014/main" val="1285924385"/>
                    </a:ext>
                  </a:extLst>
                </a:gridCol>
                <a:gridCol w="11053482">
                  <a:extLst>
                    <a:ext uri="{9D8B030D-6E8A-4147-A177-3AD203B41FA5}">
                      <a16:colId xmlns:a16="http://schemas.microsoft.com/office/drawing/2014/main" val="4269714569"/>
                    </a:ext>
                  </a:extLst>
                </a:gridCol>
              </a:tblGrid>
              <a:tr h="210817">
                <a:tc rowSpan="2">
                  <a:txBody>
                    <a:bodyPr/>
                    <a:lstStyle/>
                    <a:p>
                      <a:pPr algn="ctr">
                        <a:lnSpc>
                          <a:spcPct val="120000"/>
                        </a:lnSpc>
                        <a:spcAft>
                          <a:spcPts val="800"/>
                        </a:spcAft>
                        <a:tabLst>
                          <a:tab pos="542925" algn="l"/>
                        </a:tabLst>
                      </a:pPr>
                      <a:r>
                        <a:rPr lang="vi-VN" sz="1800">
                          <a:effectLst/>
                          <a:latin typeface="+mj-lt"/>
                        </a:rPr>
                        <a:t>1</a:t>
                      </a:r>
                      <a:endParaRPr lang="en-US" sz="1800">
                        <a:effectLst/>
                        <a:latin typeface="+mj-lt"/>
                        <a:ea typeface="Calibri" panose="020F0502020204030204" pitchFamily="34" charset="0"/>
                        <a:cs typeface="Times New Roman" panose="02020603050405020304" pitchFamily="18" charset="0"/>
                      </a:endParaRPr>
                    </a:p>
                  </a:txBody>
                  <a:tcPr marL="29276" marR="29276" marT="0" marB="0" anchor="ctr"/>
                </a:tc>
                <a:tc>
                  <a:txBody>
                    <a:bodyPr/>
                    <a:lstStyle/>
                    <a:p>
                      <a:pPr algn="just">
                        <a:lnSpc>
                          <a:spcPct val="120000"/>
                        </a:lnSpc>
                        <a:spcAft>
                          <a:spcPts val="800"/>
                        </a:spcAft>
                      </a:pPr>
                      <a:r>
                        <a:rPr lang="vi-VN" sz="1800">
                          <a:effectLst/>
                          <a:latin typeface="+mj-lt"/>
                        </a:rPr>
                        <a:t>Phương thức biểu đạt chính trong đoạn trích trên là gì? </a:t>
                      </a:r>
                      <a:endParaRPr lang="en-US" sz="1800">
                        <a:effectLst/>
                        <a:latin typeface="+mj-lt"/>
                        <a:ea typeface="Calibri" panose="020F0502020204030204" pitchFamily="34" charset="0"/>
                        <a:cs typeface="Times New Roman" panose="02020603050405020304" pitchFamily="18" charset="0"/>
                      </a:endParaRPr>
                    </a:p>
                  </a:txBody>
                  <a:tcPr marL="29276" marR="29276" marT="0" marB="0"/>
                </a:tc>
                <a:extLst>
                  <a:ext uri="{0D108BD9-81ED-4DB2-BD59-A6C34878D82A}">
                    <a16:rowId xmlns:a16="http://schemas.microsoft.com/office/drawing/2014/main" val="3868972411"/>
                  </a:ext>
                </a:extLst>
              </a:tr>
              <a:tr h="101519">
                <a:tc vMerge="1">
                  <a:txBody>
                    <a:bodyPr/>
                    <a:lstStyle/>
                    <a:p>
                      <a:endParaRPr lang="en-US"/>
                    </a:p>
                  </a:txBody>
                  <a:tcPr/>
                </a:tc>
                <a:tc>
                  <a:txBody>
                    <a:bodyPr/>
                    <a:lstStyle/>
                    <a:p>
                      <a:pPr>
                        <a:lnSpc>
                          <a:spcPct val="120000"/>
                        </a:lnSpc>
                        <a:spcAft>
                          <a:spcPts val="800"/>
                        </a:spcAft>
                      </a:pPr>
                      <a:r>
                        <a:rPr lang="vi-VN" sz="1800">
                          <a:effectLst/>
                          <a:latin typeface="+mj-lt"/>
                        </a:rPr>
                        <a:t>Phương thức biểu đạt chính: nghị luận</a:t>
                      </a:r>
                      <a:endParaRPr lang="en-US" sz="1800">
                        <a:effectLst/>
                        <a:latin typeface="+mj-lt"/>
                        <a:ea typeface="Calibri" panose="020F0502020204030204" pitchFamily="34" charset="0"/>
                        <a:cs typeface="Times New Roman" panose="02020603050405020304" pitchFamily="18" charset="0"/>
                      </a:endParaRPr>
                    </a:p>
                  </a:txBody>
                  <a:tcPr marL="29276" marR="29276" marT="0" marB="0"/>
                </a:tc>
                <a:extLst>
                  <a:ext uri="{0D108BD9-81ED-4DB2-BD59-A6C34878D82A}">
                    <a16:rowId xmlns:a16="http://schemas.microsoft.com/office/drawing/2014/main" val="2843469495"/>
                  </a:ext>
                </a:extLst>
              </a:tr>
              <a:tr h="210817">
                <a:tc rowSpan="2">
                  <a:txBody>
                    <a:bodyPr/>
                    <a:lstStyle/>
                    <a:p>
                      <a:pPr algn="ctr">
                        <a:lnSpc>
                          <a:spcPct val="120000"/>
                        </a:lnSpc>
                        <a:spcAft>
                          <a:spcPts val="800"/>
                        </a:spcAft>
                        <a:tabLst>
                          <a:tab pos="542925" algn="l"/>
                        </a:tabLst>
                      </a:pPr>
                      <a:r>
                        <a:rPr lang="vi-VN" sz="1800">
                          <a:effectLst/>
                          <a:latin typeface="+mj-lt"/>
                        </a:rPr>
                        <a:t>2</a:t>
                      </a:r>
                      <a:endParaRPr lang="en-US" sz="1800">
                        <a:effectLst/>
                        <a:latin typeface="+mj-lt"/>
                        <a:ea typeface="Calibri" panose="020F0502020204030204" pitchFamily="34" charset="0"/>
                        <a:cs typeface="Times New Roman" panose="02020603050405020304" pitchFamily="18" charset="0"/>
                      </a:endParaRPr>
                    </a:p>
                  </a:txBody>
                  <a:tcPr marL="29276" marR="29276" marT="0" marB="0" anchor="ctr"/>
                </a:tc>
                <a:tc>
                  <a:txBody>
                    <a:bodyPr/>
                    <a:lstStyle/>
                    <a:p>
                      <a:pPr>
                        <a:lnSpc>
                          <a:spcPct val="120000"/>
                        </a:lnSpc>
                        <a:spcAft>
                          <a:spcPts val="800"/>
                        </a:spcAft>
                      </a:pPr>
                      <a:r>
                        <a:rPr lang="vi-VN" sz="1800">
                          <a:effectLst/>
                          <a:latin typeface="+mj-lt"/>
                        </a:rPr>
                        <a:t>Phần in đậm trong đoạn trích sử dụng phép liên kết hình thức nào là chủ yếu?</a:t>
                      </a:r>
                      <a:endParaRPr lang="en-US" sz="1800">
                        <a:effectLst/>
                        <a:latin typeface="+mj-lt"/>
                        <a:ea typeface="Calibri" panose="020F0502020204030204" pitchFamily="34" charset="0"/>
                        <a:cs typeface="Times New Roman" panose="02020603050405020304" pitchFamily="18" charset="0"/>
                      </a:endParaRPr>
                    </a:p>
                  </a:txBody>
                  <a:tcPr marL="29276" marR="29276" marT="0" marB="0"/>
                </a:tc>
                <a:extLst>
                  <a:ext uri="{0D108BD9-81ED-4DB2-BD59-A6C34878D82A}">
                    <a16:rowId xmlns:a16="http://schemas.microsoft.com/office/drawing/2014/main" val="2999530433"/>
                  </a:ext>
                </a:extLst>
              </a:tr>
              <a:tr h="101519">
                <a:tc vMerge="1">
                  <a:txBody>
                    <a:bodyPr/>
                    <a:lstStyle/>
                    <a:p>
                      <a:endParaRPr lang="en-US"/>
                    </a:p>
                  </a:txBody>
                  <a:tcPr/>
                </a:tc>
                <a:tc>
                  <a:txBody>
                    <a:bodyPr/>
                    <a:lstStyle/>
                    <a:p>
                      <a:pPr>
                        <a:lnSpc>
                          <a:spcPct val="120000"/>
                        </a:lnSpc>
                        <a:spcAft>
                          <a:spcPts val="800"/>
                        </a:spcAft>
                      </a:pPr>
                      <a:r>
                        <a:rPr lang="vi-VN" sz="1800">
                          <a:effectLst/>
                          <a:latin typeface="+mj-lt"/>
                        </a:rPr>
                        <a:t>Liên kết hình thức: phép lặp</a:t>
                      </a:r>
                      <a:endParaRPr lang="en-US" sz="1800">
                        <a:effectLst/>
                        <a:latin typeface="+mj-lt"/>
                        <a:ea typeface="Calibri" panose="020F0502020204030204" pitchFamily="34" charset="0"/>
                        <a:cs typeface="Times New Roman" panose="02020603050405020304" pitchFamily="18" charset="0"/>
                      </a:endParaRPr>
                    </a:p>
                  </a:txBody>
                  <a:tcPr marL="29276" marR="29276" marT="0" marB="0"/>
                </a:tc>
                <a:extLst>
                  <a:ext uri="{0D108BD9-81ED-4DB2-BD59-A6C34878D82A}">
                    <a16:rowId xmlns:a16="http://schemas.microsoft.com/office/drawing/2014/main" val="272614892"/>
                  </a:ext>
                </a:extLst>
              </a:tr>
              <a:tr h="210817">
                <a:tc rowSpan="2">
                  <a:txBody>
                    <a:bodyPr/>
                    <a:lstStyle/>
                    <a:p>
                      <a:pPr algn="ctr">
                        <a:lnSpc>
                          <a:spcPct val="120000"/>
                        </a:lnSpc>
                        <a:spcAft>
                          <a:spcPts val="800"/>
                        </a:spcAft>
                      </a:pPr>
                      <a:r>
                        <a:rPr lang="vi-VN" sz="1800" dirty="0">
                          <a:effectLst/>
                          <a:latin typeface="+mj-lt"/>
                        </a:rPr>
                        <a:t>3</a:t>
                      </a:r>
                      <a:endParaRPr lang="en-US" sz="1800" dirty="0">
                        <a:effectLst/>
                        <a:latin typeface="+mj-lt"/>
                        <a:ea typeface="Calibri" panose="020F0502020204030204" pitchFamily="34" charset="0"/>
                        <a:cs typeface="Times New Roman" panose="02020603050405020304" pitchFamily="18" charset="0"/>
                      </a:endParaRPr>
                    </a:p>
                  </a:txBody>
                  <a:tcPr marL="29276" marR="29276" marT="0" marB="0" anchor="ctr"/>
                </a:tc>
                <a:tc>
                  <a:txBody>
                    <a:bodyPr/>
                    <a:lstStyle/>
                    <a:p>
                      <a:pPr>
                        <a:lnSpc>
                          <a:spcPct val="120000"/>
                        </a:lnSpc>
                        <a:spcAft>
                          <a:spcPts val="800"/>
                        </a:spcAft>
                      </a:pPr>
                      <a:r>
                        <a:rPr lang="vi-VN" sz="1800">
                          <a:effectLst/>
                          <a:latin typeface="+mj-lt"/>
                        </a:rPr>
                        <a:t>Lợi ích của lối sống tối giản đối với mỗi người?</a:t>
                      </a:r>
                      <a:endParaRPr lang="en-US" sz="1800">
                        <a:effectLst/>
                        <a:latin typeface="+mj-lt"/>
                        <a:ea typeface="Calibri" panose="020F0502020204030204" pitchFamily="34" charset="0"/>
                        <a:cs typeface="Times New Roman" panose="02020603050405020304" pitchFamily="18" charset="0"/>
                      </a:endParaRPr>
                    </a:p>
                  </a:txBody>
                  <a:tcPr marL="29276" marR="29276" marT="0" marB="0"/>
                </a:tc>
                <a:extLst>
                  <a:ext uri="{0D108BD9-81ED-4DB2-BD59-A6C34878D82A}">
                    <a16:rowId xmlns:a16="http://schemas.microsoft.com/office/drawing/2014/main" val="3329591448"/>
                  </a:ext>
                </a:extLst>
              </a:tr>
              <a:tr h="668830">
                <a:tc vMerge="1">
                  <a:txBody>
                    <a:bodyPr/>
                    <a:lstStyle/>
                    <a:p>
                      <a:endParaRPr lang="en-US"/>
                    </a:p>
                  </a:txBody>
                  <a:tcPr/>
                </a:tc>
                <a:tc>
                  <a:txBody>
                    <a:bodyPr/>
                    <a:lstStyle/>
                    <a:p>
                      <a:pPr>
                        <a:lnSpc>
                          <a:spcPct val="120000"/>
                        </a:lnSpc>
                        <a:spcAft>
                          <a:spcPts val="800"/>
                        </a:spcAft>
                      </a:pPr>
                      <a:r>
                        <a:rPr lang="vi-VN" sz="1800" dirty="0">
                          <a:effectLst/>
                          <a:latin typeface="+mj-lt"/>
                        </a:rPr>
                        <a:t>Học sinh đưa ra một lí do về lợi ích của lối sống tối giản đối với mỗi người: </a:t>
                      </a:r>
                      <a:endParaRPr lang="en-US" sz="1800" dirty="0">
                        <a:effectLst/>
                        <a:latin typeface="+mj-lt"/>
                      </a:endParaRPr>
                    </a:p>
                    <a:p>
                      <a:pPr>
                        <a:lnSpc>
                          <a:spcPct val="120000"/>
                        </a:lnSpc>
                        <a:spcAft>
                          <a:spcPts val="800"/>
                        </a:spcAft>
                      </a:pPr>
                      <a:r>
                        <a:rPr lang="vi-VN" sz="1800" dirty="0">
                          <a:effectLst/>
                          <a:latin typeface="+mj-lt"/>
                        </a:rPr>
                        <a:t>     - Không lãng phí vật chất</a:t>
                      </a:r>
                      <a:endParaRPr lang="en-US" sz="1800" dirty="0">
                        <a:effectLst/>
                        <a:latin typeface="+mj-lt"/>
                      </a:endParaRPr>
                    </a:p>
                    <a:p>
                      <a:pPr>
                        <a:lnSpc>
                          <a:spcPct val="120000"/>
                        </a:lnSpc>
                        <a:spcAft>
                          <a:spcPts val="800"/>
                        </a:spcAft>
                      </a:pPr>
                      <a:r>
                        <a:rPr lang="vi-VN" sz="1800">
                          <a:effectLst/>
                          <a:latin typeface="+mj-lt"/>
                        </a:rPr>
                        <a:t>     - Thanh thản về tinh thần</a:t>
                      </a:r>
                      <a:endParaRPr lang="en-US" sz="1800" dirty="0">
                        <a:effectLst/>
                        <a:latin typeface="+mj-lt"/>
                      </a:endParaRPr>
                    </a:p>
                    <a:p>
                      <a:pPr>
                        <a:lnSpc>
                          <a:spcPct val="120000"/>
                        </a:lnSpc>
                        <a:spcAft>
                          <a:spcPts val="800"/>
                        </a:spcAft>
                      </a:pPr>
                      <a:r>
                        <a:rPr lang="vi-VN" sz="1800" dirty="0">
                          <a:effectLst/>
                          <a:latin typeface="+mj-lt"/>
                        </a:rPr>
                        <a:t>     …</a:t>
                      </a:r>
                      <a:endParaRPr lang="en-US" sz="1800" dirty="0">
                        <a:effectLst/>
                        <a:latin typeface="+mj-lt"/>
                        <a:ea typeface="Calibri" panose="020F0502020204030204" pitchFamily="34" charset="0"/>
                        <a:cs typeface="Times New Roman" panose="02020603050405020304" pitchFamily="18" charset="0"/>
                      </a:endParaRPr>
                    </a:p>
                  </a:txBody>
                  <a:tcPr marL="29276" marR="29276" marT="0" marB="0"/>
                </a:tc>
                <a:extLst>
                  <a:ext uri="{0D108BD9-81ED-4DB2-BD59-A6C34878D82A}">
                    <a16:rowId xmlns:a16="http://schemas.microsoft.com/office/drawing/2014/main" val="3622720066"/>
                  </a:ext>
                </a:extLst>
              </a:tr>
              <a:tr h="757309">
                <a:tc rowSpan="2">
                  <a:txBody>
                    <a:bodyPr/>
                    <a:lstStyle/>
                    <a:p>
                      <a:pPr algn="ctr">
                        <a:lnSpc>
                          <a:spcPct val="120000"/>
                        </a:lnSpc>
                        <a:spcAft>
                          <a:spcPts val="800"/>
                        </a:spcAft>
                      </a:pPr>
                      <a:r>
                        <a:rPr lang="vi-VN" sz="1800">
                          <a:effectLst/>
                          <a:latin typeface="+mj-lt"/>
                        </a:rPr>
                        <a:t>4</a:t>
                      </a:r>
                      <a:endParaRPr lang="en-US" sz="1800">
                        <a:effectLst/>
                        <a:latin typeface="+mj-lt"/>
                        <a:ea typeface="Calibri" panose="020F0502020204030204" pitchFamily="34" charset="0"/>
                        <a:cs typeface="Times New Roman" panose="02020603050405020304" pitchFamily="18" charset="0"/>
                      </a:endParaRPr>
                    </a:p>
                  </a:txBody>
                  <a:tcPr marL="29276" marR="29276" marT="0" marB="0" anchor="ctr"/>
                </a:tc>
                <a:tc>
                  <a:txBody>
                    <a:bodyPr/>
                    <a:lstStyle/>
                    <a:p>
                      <a:pPr>
                        <a:lnSpc>
                          <a:spcPct val="120000"/>
                        </a:lnSpc>
                        <a:spcAft>
                          <a:spcPts val="800"/>
                        </a:spcAft>
                      </a:pPr>
                      <a:r>
                        <a:rPr lang="vi-VN" sz="1800">
                          <a:effectLst/>
                          <a:latin typeface="+mj-lt"/>
                        </a:rPr>
                        <a:t>Có ý kiến cho rằng: Nhà cửa xe hơi không còn là thước đo của giới trẻ ngày nay. Ngày càng nhiều giới trẻ trên thế giới không muốn tiết kiệm tiền để sở hữu những tài sản có giá trị này. Em có đồng ý hay không đồng ý với ý kiến này? Vì sao?</a:t>
                      </a:r>
                      <a:endParaRPr lang="en-US" sz="1800">
                        <a:effectLst/>
                        <a:latin typeface="+mj-lt"/>
                        <a:ea typeface="Calibri" panose="020F0502020204030204" pitchFamily="34" charset="0"/>
                        <a:cs typeface="Times New Roman" panose="02020603050405020304" pitchFamily="18" charset="0"/>
                      </a:endParaRPr>
                    </a:p>
                  </a:txBody>
                  <a:tcPr marL="29276" marR="29276" marT="0" marB="0"/>
                </a:tc>
                <a:extLst>
                  <a:ext uri="{0D108BD9-81ED-4DB2-BD59-A6C34878D82A}">
                    <a16:rowId xmlns:a16="http://schemas.microsoft.com/office/drawing/2014/main" val="3771575297"/>
                  </a:ext>
                </a:extLst>
              </a:tr>
              <a:tr h="2089710">
                <a:tc vMerge="1">
                  <a:txBody>
                    <a:bodyPr/>
                    <a:lstStyle/>
                    <a:p>
                      <a:endParaRPr lang="en-US"/>
                    </a:p>
                  </a:txBody>
                  <a:tcPr/>
                </a:tc>
                <a:tc>
                  <a:txBody>
                    <a:bodyPr/>
                    <a:lstStyle/>
                    <a:p>
                      <a:pPr>
                        <a:lnSpc>
                          <a:spcPct val="120000"/>
                        </a:lnSpc>
                        <a:spcAft>
                          <a:spcPts val="800"/>
                        </a:spcAft>
                      </a:pPr>
                      <a:r>
                        <a:rPr lang="vi-VN" sz="1800" dirty="0">
                          <a:effectLst/>
                          <a:latin typeface="+mj-lt"/>
                        </a:rPr>
                        <a:t>     Học sinh đưa ra ý kiến của mình và nêu một lí do bảo vệ ý kiến đó. Sau đây là những gợi ý:</a:t>
                      </a:r>
                      <a:endParaRPr lang="en-US" sz="1800" dirty="0">
                        <a:effectLst/>
                        <a:latin typeface="+mj-lt"/>
                      </a:endParaRPr>
                    </a:p>
                    <a:p>
                      <a:pPr algn="just">
                        <a:lnSpc>
                          <a:spcPct val="120000"/>
                        </a:lnSpc>
                        <a:spcAft>
                          <a:spcPts val="800"/>
                        </a:spcAft>
                      </a:pPr>
                      <a:r>
                        <a:rPr lang="vi-VN" sz="1800" dirty="0">
                          <a:effectLst/>
                          <a:latin typeface="+mj-lt"/>
                        </a:rPr>
                        <a:t>     - Đồng tình: Sống phải biết dừng lại ở mức đủ, cân bằng giữa cuộc sống vật chất và tinh thần ,…</a:t>
                      </a:r>
                      <a:endParaRPr lang="en-US" sz="1800" dirty="0">
                        <a:effectLst/>
                        <a:latin typeface="+mj-lt"/>
                      </a:endParaRPr>
                    </a:p>
                    <a:p>
                      <a:pPr algn="just">
                        <a:lnSpc>
                          <a:spcPct val="120000"/>
                        </a:lnSpc>
                        <a:spcAft>
                          <a:spcPts val="800"/>
                        </a:spcAft>
                      </a:pPr>
                      <a:r>
                        <a:rPr lang="vi-VN" sz="1800" dirty="0">
                          <a:effectLst/>
                          <a:latin typeface="+mj-lt"/>
                        </a:rPr>
                        <a:t>     - Không đồng tình: Cuộc sống là phải vươn đến đỉnh cao, giá trị vật chất cũng là một thước đo sự thành công của con người, vì thế con người làm việc cố sức để đạt đến mục tiêu đó…</a:t>
                      </a:r>
                      <a:endParaRPr lang="en-US" sz="1800" dirty="0">
                        <a:effectLst/>
                        <a:latin typeface="+mj-lt"/>
                      </a:endParaRPr>
                    </a:p>
                    <a:p>
                      <a:pPr>
                        <a:lnSpc>
                          <a:spcPct val="120000"/>
                        </a:lnSpc>
                        <a:spcAft>
                          <a:spcPts val="800"/>
                        </a:spcAft>
                      </a:pPr>
                      <a:r>
                        <a:rPr lang="vi-VN" sz="1800" dirty="0">
                          <a:effectLst/>
                          <a:latin typeface="+mj-lt"/>
                        </a:rPr>
                        <a:t>     - Vừa đồng tình vừa không đồng tình: Cuộc sống là phải hưởng thụ, bởi vật chất đem lại cho con người rất nhiều tiện ích, là động lực để kích thích sự phát triển cuộc sống.  Thế nhưng không thể đốt hết sức lực, thời gian chỉ vì cung phụng cho nhu cầu vật chất.</a:t>
                      </a:r>
                      <a:endParaRPr lang="en-US" sz="1800" dirty="0">
                        <a:effectLst/>
                        <a:latin typeface="+mj-lt"/>
                        <a:ea typeface="Calibri" panose="020F0502020204030204" pitchFamily="34" charset="0"/>
                        <a:cs typeface="Times New Roman" panose="02020603050405020304" pitchFamily="18" charset="0"/>
                      </a:endParaRPr>
                    </a:p>
                  </a:txBody>
                  <a:tcPr marL="29276" marR="29276" marT="0" marB="0"/>
                </a:tc>
                <a:extLst>
                  <a:ext uri="{0D108BD9-81ED-4DB2-BD59-A6C34878D82A}">
                    <a16:rowId xmlns:a16="http://schemas.microsoft.com/office/drawing/2014/main" val="3762394986"/>
                  </a:ext>
                </a:extLst>
              </a:tr>
            </a:tbl>
          </a:graphicData>
        </a:graphic>
      </p:graphicFrame>
    </p:spTree>
    <p:extLst>
      <p:ext uri="{BB962C8B-B14F-4D97-AF65-F5344CB8AC3E}">
        <p14:creationId xmlns:p14="http://schemas.microsoft.com/office/powerpoint/2010/main" val="2583125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FF1F020A-CC24-509A-5423-1A67CBB44A43}"/>
              </a:ext>
            </a:extLst>
          </p:cNvPr>
          <p:cNvSpPr>
            <a:spLocks noChangeArrowheads="1"/>
          </p:cNvSpPr>
          <p:nvPr/>
        </p:nvSpPr>
        <p:spPr bwMode="auto">
          <a:xfrm>
            <a:off x="0" y="0"/>
            <a:ext cx="12192000" cy="674030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 ĐỌC -  HIỂU VĂN BẢN (3,0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Đọc</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trả</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lời</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hỏi</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nghiên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cứu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thí</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nghiệm</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đưa</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ngốc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nghếch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ốm</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yếu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cường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tráng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vùng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Sau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cùng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giếng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tìm</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Chàng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ngốc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suy</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nghĩ</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gì</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mà</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liên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cầm</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cuốc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lên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bắt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đầu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dự</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đoán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lựa</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chọn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phần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Hai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mét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nhưng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vẫn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chưa</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thấy</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nghĩ</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chọn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nên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liền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tìm</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vị</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trí</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Chàng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ngốc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tiếp</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tục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kiên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nhẫn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phần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Hai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thêm</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mét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nữa</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mét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ở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chỗ</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lúc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cảm</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thấy</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dường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như</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chỗ</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nên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tìm</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mảnh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Hai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nữa</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trôi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chàng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ngốc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thêm</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nửa</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mét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nữa</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chuyển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sang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chỗ</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mét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chưa</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thấy</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rằng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vùng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này</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nên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bỏ</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chàng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ngốc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vẫn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tiếp</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tục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cuối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cùng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tìm</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thấy</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ko-K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chàng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ngốc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chiến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thắng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(Theo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Hạt</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giống</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tâm</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hồn</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Tập</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13, NXB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Tổng</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phố</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Hồ</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Minh, 2020, tr. 97-98)</a:t>
            </a:r>
            <a:endParaRPr kumimoji="0" lang="en-US" altLang="ko-K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87178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FF1F020A-CC24-509A-5423-1A67CBB44A43}"/>
              </a:ext>
            </a:extLst>
          </p:cNvPr>
          <p:cNvSpPr>
            <a:spLocks noChangeArrowheads="1"/>
          </p:cNvSpPr>
          <p:nvPr/>
        </p:nvSpPr>
        <p:spPr bwMode="auto">
          <a:xfrm>
            <a:off x="0" y="0"/>
            <a:ext cx="12192000" cy="69865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 (0,5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Xác</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thức</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biểu</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đạt</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trên</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 (0,5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Xét</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theo</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cấu</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thuộc</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kiểu</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nào</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ko-KR"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tiếng</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anh</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thêm</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mét</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nữa</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mét</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ở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chỗ</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kumimoji="0" lang="en-US" altLang="ko-KR" sz="32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 (1,0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Em</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đồng</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tình</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ngốc</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nghếch</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Vì</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sao</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4 (1,0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điệp</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mà</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chuyện</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trên</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mang</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đọc</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gì</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ko-KR"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3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II. TẠO LẬP VĂN BẢN (7,0 </a:t>
            </a:r>
            <a:r>
              <a:rPr kumimoji="0" lang="en-US" altLang="ko-KR" sz="32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kumimoji="0" lang="en-US" altLang="ko-KR" sz="3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32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3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 (2,0 </a:t>
            </a:r>
            <a:r>
              <a:rPr kumimoji="0" lang="en-US" altLang="ko-KR" sz="32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kumimoji="0" lang="en-US" altLang="ko-KR" sz="3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đọc</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hiểu</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ở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phần</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hãy</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viết</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khoảng</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200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chữ</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trình</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bày</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suy</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nghĩ</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anh</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chị</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sức</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mạnh</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lòng</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kiên</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trì</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đối</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kumimoji="0" lang="en-US" altLang="ko-KR" sz="32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3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32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16144509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4425AB8C-E58E-F5C9-E468-A094EE9F7271}"/>
              </a:ext>
            </a:extLst>
          </p:cNvPr>
          <p:cNvGraphicFramePr>
            <a:graphicFrameLocks noGrp="1"/>
          </p:cNvGraphicFramePr>
          <p:nvPr>
            <p:ph idx="1"/>
            <p:extLst>
              <p:ext uri="{D42A27DB-BD31-4B8C-83A1-F6EECF244321}">
                <p14:modId xmlns:p14="http://schemas.microsoft.com/office/powerpoint/2010/main" val="534952540"/>
              </p:ext>
            </p:extLst>
          </p:nvPr>
        </p:nvGraphicFramePr>
        <p:xfrm>
          <a:off x="0" y="0"/>
          <a:ext cx="12192000" cy="5974080"/>
        </p:xfrm>
        <a:graphic>
          <a:graphicData uri="http://schemas.openxmlformats.org/drawingml/2006/table">
            <a:tbl>
              <a:tblPr firstRow="1" firstCol="1" bandRow="1" bandCol="1">
                <a:tableStyleId>{5C22544A-7EE6-4342-B048-85BDC9FD1C3A}</a:tableStyleId>
              </a:tblPr>
              <a:tblGrid>
                <a:gridCol w="696686">
                  <a:extLst>
                    <a:ext uri="{9D8B030D-6E8A-4147-A177-3AD203B41FA5}">
                      <a16:colId xmlns:a16="http://schemas.microsoft.com/office/drawing/2014/main" val="1784635430"/>
                    </a:ext>
                  </a:extLst>
                </a:gridCol>
                <a:gridCol w="11495314">
                  <a:extLst>
                    <a:ext uri="{9D8B030D-6E8A-4147-A177-3AD203B41FA5}">
                      <a16:colId xmlns:a16="http://schemas.microsoft.com/office/drawing/2014/main" val="527142508"/>
                    </a:ext>
                  </a:extLst>
                </a:gridCol>
              </a:tblGrid>
              <a:tr h="140366">
                <a:tc>
                  <a:txBody>
                    <a:bodyPr/>
                    <a:lstStyle/>
                    <a:p>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1</a:t>
                      </a:r>
                      <a:endParaRPr lang="en-US" sz="28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711" marR="287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Phương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thức</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biểu</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đạt</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chính</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Tự</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sự</a:t>
                      </a:r>
                      <a:endParaRPr lang="en-US" sz="28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711" marR="287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94438480"/>
                  </a:ext>
                </a:extLst>
              </a:tr>
              <a:tr h="140366">
                <a:tc>
                  <a:txBody>
                    <a:bodyPr/>
                    <a:lstStyle/>
                    <a:p>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2</a:t>
                      </a:r>
                      <a:endParaRPr lang="en-US" sz="28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711" marR="287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Xét</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theo</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cấu</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tạo</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câu</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sau</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thuộc</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kiểu</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câu</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câu</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ghép</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endParaRPr lang="en-US" sz="28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711" marR="287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50990005"/>
                  </a:ext>
                </a:extLst>
              </a:tr>
              <a:tr h="982560">
                <a:tc>
                  <a:txBody>
                    <a:bodyPr/>
                    <a:lstStyle/>
                    <a:p>
                      <a:r>
                        <a:rPr lang="en-US" sz="2800">
                          <a:solidFill>
                            <a:schemeClr val="accent1">
                              <a:lumMod val="50000"/>
                            </a:schemeClr>
                          </a:solidFill>
                          <a:effectLst/>
                          <a:latin typeface="Times New Roman" panose="02020603050405020304" pitchFamily="18" charset="0"/>
                          <a:cs typeface="Times New Roman" panose="02020603050405020304" pitchFamily="18" charset="0"/>
                        </a:rPr>
                        <a:t> </a:t>
                      </a:r>
                    </a:p>
                    <a:p>
                      <a:r>
                        <a:rPr lang="en-US" sz="2800">
                          <a:solidFill>
                            <a:schemeClr val="accent1">
                              <a:lumMod val="50000"/>
                            </a:schemeClr>
                          </a:solidFill>
                          <a:effectLst/>
                          <a:latin typeface="Times New Roman" panose="02020603050405020304" pitchFamily="18" charset="0"/>
                          <a:cs typeface="Times New Roman" panose="02020603050405020304" pitchFamily="18" charset="0"/>
                        </a:rPr>
                        <a:t> </a:t>
                      </a:r>
                    </a:p>
                    <a:p>
                      <a:r>
                        <a:rPr lang="en-US" sz="2800">
                          <a:solidFill>
                            <a:schemeClr val="accent1">
                              <a:lumMod val="50000"/>
                            </a:schemeClr>
                          </a:solidFill>
                          <a:effectLst/>
                          <a:latin typeface="Times New Roman" panose="02020603050405020304" pitchFamily="18" charset="0"/>
                          <a:cs typeface="Times New Roman" panose="02020603050405020304" pitchFamily="18" charset="0"/>
                        </a:rPr>
                        <a:t> </a:t>
                      </a:r>
                    </a:p>
                    <a:p>
                      <a:r>
                        <a:rPr lang="en-US" sz="2800">
                          <a:solidFill>
                            <a:schemeClr val="accent1">
                              <a:lumMod val="50000"/>
                            </a:schemeClr>
                          </a:solidFill>
                          <a:effectLst/>
                          <a:latin typeface="Times New Roman" panose="02020603050405020304" pitchFamily="18" charset="0"/>
                          <a:cs typeface="Times New Roman" panose="02020603050405020304" pitchFamily="18" charset="0"/>
                        </a:rPr>
                        <a:t> </a:t>
                      </a:r>
                    </a:p>
                    <a:p>
                      <a:r>
                        <a:rPr lang="en-US" sz="2800">
                          <a:solidFill>
                            <a:schemeClr val="accent1">
                              <a:lumMod val="50000"/>
                            </a:schemeClr>
                          </a:solidFill>
                          <a:effectLst/>
                          <a:latin typeface="Times New Roman" panose="02020603050405020304" pitchFamily="18" charset="0"/>
                          <a:cs typeface="Times New Roman" panose="02020603050405020304" pitchFamily="18" charset="0"/>
                        </a:rPr>
                        <a:t>3</a:t>
                      </a:r>
                      <a:endParaRPr lang="en-US" sz="280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711" marR="287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Học</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sinh</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nêu</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được</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quan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điểm</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đồng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tình</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hoặc</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không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đồng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tình</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với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hành</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động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của</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người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ngốc</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nghếch</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a:t>
                      </a:r>
                    </a:p>
                    <a:p>
                      <a:pPr algn="just"/>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Lí</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giải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được</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sự</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lựa</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chọn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Có</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thể</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theo</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hướng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a:t>
                      </a:r>
                    </a:p>
                    <a:p>
                      <a:pPr algn="just"/>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Đồng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tình</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vì</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Hành</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động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của</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người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ngốc</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nghếch</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thể</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hiện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là</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một</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con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người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kiên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trì</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nhẫn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nại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sau</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một</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thời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gian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anh</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ta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đã</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thành</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công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với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công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việc</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của</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mình</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a:t>
                      </a:r>
                    </a:p>
                    <a:p>
                      <a:pPr algn="just"/>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Không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đồng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tình</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vì</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Khi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làm</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một</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việc</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nào</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đó</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sau</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một</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thời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gian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nhất</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định</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mà</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không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đem</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lại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kết</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quả</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như</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mong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muốn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ta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nên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tìm</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hướng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cách</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giải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quyết</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khác</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có</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thể</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sẽ</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mất</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nhiều</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thời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gian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nhưng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sau</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đó</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sẽ</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đạt</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kết</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quả</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cao</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hơn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a:t>
                      </a:r>
                      <a:endParaRPr lang="en-US" sz="28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711" marR="287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0781016"/>
                  </a:ext>
                </a:extLst>
              </a:tr>
              <a:tr h="37405">
                <a:tc>
                  <a:txBody>
                    <a:bodyPr/>
                    <a:lstStyle/>
                    <a:p>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4</a:t>
                      </a:r>
                      <a:endParaRPr lang="en-US" sz="28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711" marR="287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Thông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điệp</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mà</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câu</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chuyện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trên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mang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đến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cho</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người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đọc</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Trong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cuộc</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sống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con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người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cần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có</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lòng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kiên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trì</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nhẫn</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nại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mới</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thành</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dirty="0" err="1">
                          <a:solidFill>
                            <a:schemeClr val="accent1">
                              <a:lumMod val="50000"/>
                            </a:schemeClr>
                          </a:solidFill>
                          <a:effectLst/>
                          <a:latin typeface="Times New Roman" panose="02020603050405020304" pitchFamily="18" charset="0"/>
                          <a:cs typeface="Times New Roman" panose="02020603050405020304" pitchFamily="18" charset="0"/>
                        </a:rPr>
                        <a:t>công</a:t>
                      </a:r>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a:t>
                      </a:r>
                    </a:p>
                    <a:p>
                      <a:pPr algn="just"/>
                      <a:r>
                        <a:rPr lang="en-US" sz="2800" dirty="0">
                          <a:solidFill>
                            <a:schemeClr val="accent1">
                              <a:lumMod val="50000"/>
                            </a:schemeClr>
                          </a:solidFill>
                          <a:effectLst/>
                          <a:latin typeface="Times New Roman" panose="02020603050405020304" pitchFamily="18" charset="0"/>
                          <a:cs typeface="Times New Roman" panose="02020603050405020304" pitchFamily="18" charset="0"/>
                        </a:rPr>
                        <a:t> </a:t>
                      </a:r>
                      <a:endParaRPr lang="en-US" sz="28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711" marR="287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62145343"/>
                  </a:ext>
                </a:extLst>
              </a:tr>
            </a:tbl>
          </a:graphicData>
        </a:graphic>
      </p:graphicFrame>
    </p:spTree>
    <p:extLst>
      <p:ext uri="{BB962C8B-B14F-4D97-AF65-F5344CB8AC3E}">
        <p14:creationId xmlns:p14="http://schemas.microsoft.com/office/powerpoint/2010/main" val="369523019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4425AB8C-E58E-F5C9-E468-A094EE9F7271}"/>
              </a:ext>
            </a:extLst>
          </p:cNvPr>
          <p:cNvGraphicFramePr>
            <a:graphicFrameLocks noGrp="1"/>
          </p:cNvGraphicFramePr>
          <p:nvPr>
            <p:ph idx="1"/>
            <p:extLst>
              <p:ext uri="{D42A27DB-BD31-4B8C-83A1-F6EECF244321}">
                <p14:modId xmlns:p14="http://schemas.microsoft.com/office/powerpoint/2010/main" val="4161323364"/>
              </p:ext>
            </p:extLst>
          </p:nvPr>
        </p:nvGraphicFramePr>
        <p:xfrm>
          <a:off x="97971" y="141515"/>
          <a:ext cx="12094029" cy="4693920"/>
        </p:xfrm>
        <a:graphic>
          <a:graphicData uri="http://schemas.openxmlformats.org/drawingml/2006/table">
            <a:tbl>
              <a:tblPr firstRow="1" firstCol="1" bandRow="1" bandCol="1">
                <a:tableStyleId>{5C22544A-7EE6-4342-B048-85BDC9FD1C3A}</a:tableStyleId>
              </a:tblPr>
              <a:tblGrid>
                <a:gridCol w="12094029">
                  <a:extLst>
                    <a:ext uri="{9D8B030D-6E8A-4147-A177-3AD203B41FA5}">
                      <a16:colId xmlns:a16="http://schemas.microsoft.com/office/drawing/2014/main" val="527142508"/>
                    </a:ext>
                  </a:extLst>
                </a:gridCol>
              </a:tblGrid>
              <a:tr h="491280">
                <a:tc>
                  <a:txBody>
                    <a:bodyPr/>
                    <a:lstStyle/>
                    <a:p>
                      <a:pPr algn="just"/>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a.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Đảm</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bảo</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yêu</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cầu</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về</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hình</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thức</a:t>
                      </a:r>
                      <a:endParaRPr lang="en-US" sz="2800" b="1" dirty="0">
                        <a:solidFill>
                          <a:schemeClr val="accent1">
                            <a:lumMod val="50000"/>
                          </a:schemeClr>
                        </a:solidFill>
                        <a:effectLst/>
                        <a:latin typeface="Times New Roman" panose="02020603050405020304" pitchFamily="18" charset="0"/>
                        <a:cs typeface="Times New Roman" panose="02020603050405020304" pitchFamily="18" charset="0"/>
                      </a:endParaRPr>
                    </a:p>
                    <a:p>
                      <a:pPr algn="just"/>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Bài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làm</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cần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trình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bày</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đúng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thể</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thức</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của</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đoạn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văn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nghị</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luận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đúng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dung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lượng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lập</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luận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chặt</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chẽ</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diễn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đạt</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lưu</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loát</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không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mắc</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lỗi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chính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tả</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Có</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thể</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trình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bày</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đoạn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văn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theo</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cách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diễn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dịch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quy</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nạp</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tổng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phân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hợp</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a:t>
                      </a:r>
                      <a:endParaRPr lang="en-US" sz="2800" b="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711" marR="287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92269"/>
                  </a:ext>
                </a:extLst>
              </a:tr>
              <a:tr h="210549">
                <a:tc>
                  <a:txBody>
                    <a:bodyPr/>
                    <a:lstStyle/>
                    <a:p>
                      <a:pPr algn="just"/>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b.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Xác</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định</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đúng</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vấn</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đề</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cần</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nghị</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luận</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Sức</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mạnh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của</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lòng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kiên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trì</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đối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với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con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người</a:t>
                      </a:r>
                      <a:endParaRPr lang="en-US" sz="2800" b="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711" marR="287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3175080"/>
                  </a:ext>
                </a:extLst>
              </a:tr>
              <a:tr h="1754572">
                <a:tc>
                  <a:txBody>
                    <a:bodyPr/>
                    <a:lstStyle/>
                    <a:p>
                      <a:pPr algn="just"/>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c.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Đảm</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bảo</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yêu</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cầu</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về</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nội</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dung</a:t>
                      </a:r>
                    </a:p>
                    <a:p>
                      <a:pPr algn="just"/>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Thí</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sinh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lựa</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chọn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thao</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tác</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lập</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luận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phù</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hợp</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để</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triển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khai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vấn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đề</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nghị</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luận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theo</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nhiều</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cách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để</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làm</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rõ</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vấn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đề</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Có</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thể</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triển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khai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theo</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hướng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sau</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a:t>
                      </a:r>
                    </a:p>
                    <a:p>
                      <a:pPr algn="just"/>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Giới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thiệu</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về</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vấn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đề</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Kiên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trì</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là</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một</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trong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những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đức</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tính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cao</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đẹp</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mà</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mỗi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con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người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cần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rèn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luyện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a:t>
                      </a:r>
                    </a:p>
                  </a:txBody>
                  <a:tcPr marL="28711" marR="287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32362476"/>
                  </a:ext>
                </a:extLst>
              </a:tr>
            </a:tbl>
          </a:graphicData>
        </a:graphic>
      </p:graphicFrame>
    </p:spTree>
    <p:extLst>
      <p:ext uri="{BB962C8B-B14F-4D97-AF65-F5344CB8AC3E}">
        <p14:creationId xmlns:p14="http://schemas.microsoft.com/office/powerpoint/2010/main" val="33196668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4425AB8C-E58E-F5C9-E468-A094EE9F7271}"/>
              </a:ext>
            </a:extLst>
          </p:cNvPr>
          <p:cNvGraphicFramePr>
            <a:graphicFrameLocks noGrp="1"/>
          </p:cNvGraphicFramePr>
          <p:nvPr>
            <p:ph idx="1"/>
            <p:extLst>
              <p:ext uri="{D42A27DB-BD31-4B8C-83A1-F6EECF244321}">
                <p14:modId xmlns:p14="http://schemas.microsoft.com/office/powerpoint/2010/main" val="2853900485"/>
              </p:ext>
            </p:extLst>
          </p:nvPr>
        </p:nvGraphicFramePr>
        <p:xfrm>
          <a:off x="174171" y="108857"/>
          <a:ext cx="11495315" cy="5974080"/>
        </p:xfrm>
        <a:graphic>
          <a:graphicData uri="http://schemas.openxmlformats.org/drawingml/2006/table">
            <a:tbl>
              <a:tblPr firstRow="1" firstCol="1" bandRow="1" bandCol="1">
                <a:tableStyleId>{5C22544A-7EE6-4342-B048-85BDC9FD1C3A}</a:tableStyleId>
              </a:tblPr>
              <a:tblGrid>
                <a:gridCol w="11495315">
                  <a:extLst>
                    <a:ext uri="{9D8B030D-6E8A-4147-A177-3AD203B41FA5}">
                      <a16:colId xmlns:a16="http://schemas.microsoft.com/office/drawing/2014/main" val="527142508"/>
                    </a:ext>
                  </a:extLst>
                </a:gridCol>
              </a:tblGrid>
              <a:tr h="1754572">
                <a:tc>
                  <a:txBody>
                    <a:bodyPr/>
                    <a:lstStyle/>
                    <a:p>
                      <a:pPr algn="just"/>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Bàn</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luận</a:t>
                      </a:r>
                      <a:endParaRPr lang="en-US" sz="2800" b="1" dirty="0">
                        <a:solidFill>
                          <a:schemeClr val="accent1">
                            <a:lumMod val="50000"/>
                          </a:schemeClr>
                        </a:solidFill>
                        <a:effectLst/>
                        <a:latin typeface="Times New Roman" panose="02020603050405020304" pitchFamily="18" charset="0"/>
                        <a:cs typeface="Times New Roman" panose="02020603050405020304" pitchFamily="18" charset="0"/>
                      </a:endParaRPr>
                    </a:p>
                    <a:p>
                      <a:pPr algn="just"/>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Giải</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thích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Kiên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trì</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là</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sự</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nhẫn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nại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bền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bỉ</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vững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vàng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không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cúi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đầu</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trước</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thất</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bại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không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buôn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bỏ</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p>
                    <a:p>
                      <a:pPr algn="just"/>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Biểu</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hiện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Trong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mọi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hoàn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cảnh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mọi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công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việc</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biết</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suy</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nghĩ</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kỹ</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lưỡng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kiên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trì</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chờ</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đợi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đợi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một</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thời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điểm</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thời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cơ</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thích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hợp</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a:t>
                      </a:r>
                    </a:p>
                    <a:p>
                      <a:pPr algn="just"/>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Vai</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trò</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ý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nghĩa</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Kiên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trì</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giúp</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con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người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trưởng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thành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hơn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quyết</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tâm</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vượt</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qua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mọi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khó</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khăn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thử</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thách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nỗ</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lực</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hành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động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để</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vươn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tới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thành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công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dẫn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chứng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a:t>
                      </a:r>
                    </a:p>
                    <a:p>
                      <a:pPr algn="just"/>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Mở</a:t>
                      </a:r>
                      <a:r>
                        <a:rPr lang="en-US" sz="2800" b="1"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1" dirty="0" err="1">
                          <a:solidFill>
                            <a:schemeClr val="accent1">
                              <a:lumMod val="50000"/>
                            </a:schemeClr>
                          </a:solidFill>
                          <a:effectLst/>
                          <a:latin typeface="Times New Roman" panose="02020603050405020304" pitchFamily="18" charset="0"/>
                          <a:cs typeface="Times New Roman" panose="02020603050405020304" pitchFamily="18" charset="0"/>
                        </a:rPr>
                        <a:t>rộng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Người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thiếu</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lòng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kiên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trì</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sẽ</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gặp</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phải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nhiều</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khó</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khăn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sẽ</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tạo</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cho</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bản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thân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những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thói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xấu</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như</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ỷ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lại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dựa</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dẫm</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và</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dễ</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dẫn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đến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thất</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bại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Có</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tính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kiên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trì</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thôi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không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đủ</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cần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phải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kết</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hợp</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rèn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luyện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với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các</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đức</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tính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khác</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để</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dễ</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dàng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đến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với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thành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công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hơn</a:t>
                      </a:r>
                      <a:endParaRPr lang="en-US" sz="2800" b="0" dirty="0">
                        <a:solidFill>
                          <a:schemeClr val="accent1">
                            <a:lumMod val="50000"/>
                          </a:schemeClr>
                        </a:solidFill>
                        <a:effectLst/>
                        <a:latin typeface="Times New Roman" panose="02020603050405020304" pitchFamily="18" charset="0"/>
                        <a:cs typeface="Times New Roman" panose="02020603050405020304" pitchFamily="18" charset="0"/>
                      </a:endParaRPr>
                    </a:p>
                    <a:p>
                      <a:pPr algn="just"/>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Bài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học</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nhận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thức</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và</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hành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động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p>
                    <a:p>
                      <a:pPr algn="just"/>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Kết</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thúc</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vấn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đề</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Kiên</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trì</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là</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một</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trong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những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chìa</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khóa</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mở</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cửa</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tới</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thành</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1">
                              <a:lumMod val="50000"/>
                            </a:schemeClr>
                          </a:solidFill>
                          <a:effectLst/>
                          <a:latin typeface="Times New Roman" panose="02020603050405020304" pitchFamily="18" charset="0"/>
                          <a:cs typeface="Times New Roman" panose="02020603050405020304" pitchFamily="18" charset="0"/>
                        </a:rPr>
                        <a:t>công</a:t>
                      </a:r>
                      <a:r>
                        <a:rPr lang="en-US" sz="2800" b="0" dirty="0">
                          <a:solidFill>
                            <a:schemeClr val="accent1">
                              <a:lumMod val="50000"/>
                            </a:schemeClr>
                          </a:solidFill>
                          <a:effectLst/>
                          <a:latin typeface="Times New Roman" panose="02020603050405020304" pitchFamily="18" charset="0"/>
                          <a:cs typeface="Times New Roman" panose="02020603050405020304" pitchFamily="18" charset="0"/>
                        </a:rPr>
                        <a:t>.</a:t>
                      </a:r>
                      <a:endParaRPr lang="en-US" sz="2800" b="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711" marR="287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32362476"/>
                  </a:ext>
                </a:extLst>
              </a:tr>
            </a:tbl>
          </a:graphicData>
        </a:graphic>
      </p:graphicFrame>
    </p:spTree>
    <p:extLst>
      <p:ext uri="{BB962C8B-B14F-4D97-AF65-F5344CB8AC3E}">
        <p14:creationId xmlns:p14="http://schemas.microsoft.com/office/powerpoint/2010/main" val="3243192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10E051A-979B-91A7-2368-B5FA4850E66A}"/>
              </a:ext>
            </a:extLst>
          </p:cNvPr>
          <p:cNvSpPr txBox="1"/>
          <p:nvPr/>
        </p:nvSpPr>
        <p:spPr>
          <a:xfrm>
            <a:off x="0" y="-133386"/>
            <a:ext cx="12075459" cy="7124771"/>
          </a:xfrm>
          <a:prstGeom prst="rect">
            <a:avLst/>
          </a:prstGeom>
          <a:noFill/>
        </p:spPr>
        <p:txBody>
          <a:bodyPr wrap="square">
            <a:spAutoFit/>
          </a:bodyPr>
          <a:lstStyle/>
          <a:p>
            <a:pPr algn="just">
              <a:lnSpc>
                <a:spcPct val="150000"/>
              </a:lnSpc>
            </a:pPr>
            <a:r>
              <a:rPr lang="es-ES" sz="2800" b="1" u="sng" spc="-100" dirty="0">
                <a:effectLst/>
                <a:latin typeface="Times New Roman" panose="02020603050405020304" pitchFamily="18" charset="0"/>
                <a:ea typeface="Times New Roman" panose="02020603050405020304" pitchFamily="18" charset="0"/>
                <a:cs typeface="Times New Roman" panose="02020603050405020304" pitchFamily="18" charset="0"/>
              </a:rPr>
              <a:t>PHẦN I ( 4 </a:t>
            </a:r>
            <a:r>
              <a:rPr lang="es-ES" sz="2800" b="1" u="sng" spc="-100"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s-ES" sz="2800" b="1" u="sng" spc="-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800" b="1" spc="-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50000"/>
              </a:lnSpc>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nỗi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mất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bao la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phong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phú</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vàn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trái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cạnh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phút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giây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buồn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phiền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gió</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âu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yếm</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thổi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lá</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chói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lặn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phía</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tây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niềm</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mắt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tục</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cây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bàng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cửa</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lâm</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râm</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vài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lá</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50000"/>
              </a:lnSpc>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Thụy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internet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7788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222799C-510E-79DE-BB32-551D72856BB6}"/>
              </a:ext>
            </a:extLst>
          </p:cNvPr>
          <p:cNvSpPr txBox="1"/>
          <p:nvPr/>
        </p:nvSpPr>
        <p:spPr>
          <a:xfrm>
            <a:off x="-40341" y="0"/>
            <a:ext cx="12272682" cy="6854184"/>
          </a:xfrm>
          <a:prstGeom prst="rect">
            <a:avLst/>
          </a:prstGeom>
          <a:noFill/>
        </p:spPr>
        <p:txBody>
          <a:bodyPr wrap="square">
            <a:spAutoFit/>
          </a:bodyPr>
          <a:lstStyle/>
          <a:p>
            <a:pPr marL="228600" algn="just">
              <a:lnSpc>
                <a:spcPct val="115000"/>
              </a:lnSpc>
              <a:tabLst>
                <a:tab pos="2124075" algn="l"/>
              </a:tabLs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Nôi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dung: HS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song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đảm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dung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Quan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đó</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cập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ý ,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=&gt;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thấu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ý, con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ta –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thiên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dị</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ý ta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dàng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=&gt; con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thấu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=&gt;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xích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=&gt;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mối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gắn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5040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10E051A-979B-91A7-2368-B5FA4850E66A}"/>
              </a:ext>
            </a:extLst>
          </p:cNvPr>
          <p:cNvSpPr txBox="1"/>
          <p:nvPr/>
        </p:nvSpPr>
        <p:spPr>
          <a:xfrm>
            <a:off x="0" y="0"/>
            <a:ext cx="11645153" cy="6652142"/>
          </a:xfrm>
          <a:prstGeom prst="rect">
            <a:avLst/>
          </a:prstGeom>
          <a:noFill/>
        </p:spPr>
        <p:txBody>
          <a:bodyPr wrap="square">
            <a:spAutoFit/>
          </a:bodyPr>
          <a:lstStyle/>
          <a:p>
            <a:pPr algn="just">
              <a:lnSpc>
                <a:spcPct val="150000"/>
              </a:lnSpc>
            </a:pP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spc="-50"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3200" u="sng"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spc="-5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u="sng"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spc="-5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3200" u="sng"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spc="-50"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(0,5điểm)</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50000"/>
              </a:lnSpc>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2, Theo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ngoặc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kép</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(1điểm)</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50000"/>
              </a:lnSpc>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ta bao la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phong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phú</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ngần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trải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32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3200" u="sng" dirty="0">
                <a:effectLst/>
                <a:latin typeface="Times New Roman" panose="02020603050405020304" pitchFamily="18" charset="0"/>
                <a:ea typeface="Times New Roman" panose="02020603050405020304" pitchFamily="18" charset="0"/>
                <a:cs typeface="Times New Roman" panose="02020603050405020304" pitchFamily="18" charset="0"/>
              </a:rPr>
              <a:t> 2/3</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trang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giấy</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3200" u="sng"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3200" i="1" u="sng"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200"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3200"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3200"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3200"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3200" u="sng"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(2,5điểm)</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07282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2114</TotalTime>
  <Words>16090</Words>
  <PresentationFormat>Widescreen</PresentationFormat>
  <Paragraphs>620</Paragraphs>
  <Slides>69</Slides>
  <Notes>0</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Office Theme</vt:lpstr>
      <vt:lpstr>PowerPoint Presentation</vt:lpstr>
      <vt:lpstr>PowerPoint Presentation</vt:lpstr>
      <vt:lpstr>I. ĐỌC HIỂU (3,0 điểm): Đọc đoạn trích sau và thực hiện các yêu cầu: “Năm tháng qua đi, bạn sẽ nhận ra rằng ước mơ không bao giờ biến mất. Kể cả những ước mơ rồ dại nhất trong lứa tuổi học trò - lứa tuổi bất ổn định nhất. Nếu bạn không theo đuổi nó, chắc chắn nó sẽ trở lại một lúc nào đó, day dứt trong bạn, thậm chí dằn vặt bạn mỗi ngày. (...) Sống một cuộc đời cũng như vẽ một bức tranh vậy. Nếu bạn nghĩ thật lâu về điều mình muốn vẽ, nếu bạn dự tính được càng nhiều màu sắc mà bạn muốn thể hiện, nếu bạn càng chắc chắn về chất liệu mà bạn đang sử dụng, thì bức tranh trong thực tế càng giống với hình dung của bạn. Bằng không nó có thể là những màu mà người khác thích, là bức tranh mà người khác ưng ý, chứ không phải bạn. Dan Zadra viết rằng: “Đừng để ai đánh cắp ước mơ cuả bạn”. Vậy thì hãy tìm ước mơ cháy bỏng nhất của mình, nó đang nằm ở nơi sâu thẳm trong tim ta đó, như một ngọn núi lửa chờ đợi được đánh thức...” (Phạm Lữ Ân, Nếu biết trăm năm là hữu hạn, NXB Hội nhà văn, 2013) Câu 1 (0,5 điểm). Xác định phương thức biểu đạt chính của đoạn trích trên. Câu 2 (0,5 điểm). Theo tác giả, nếu không theo đuổi ước mơ, con người sẽ rơi vào trạng thái tâm lí nào? Câu 3 (1,0 điểm). Phân tích tác dụng của biện pháp tu từ so sánh trong câu văn: “Sống một cuộc đời cũng như vẽ một bức tranh vậy”. Câu 4 (1,0 điểm). Thông điệp nào từ đoạn trích trên có ý nghĩa nhất với em? Tại sao?</vt:lpstr>
      <vt:lpstr>Câu 1: Phương thức biểu đạt chính: nghị luận (0,5 điểm)</vt:lpstr>
      <vt:lpstr>PowerPoint Presentation</vt:lpstr>
      <vt:lpstr> II. LÀM VĂN (7.0 điểm): Câu 1 (2,0 điểm). Em hãy viết một đoạn văn nghị luận (khoảng 200 chữ) trình bày suy nghĩ của em về hậu quả của việc thiếu trung thực trong cuộc sống. Câu 2 (5,0 điểm). Trình bày cảm nhận của em về đoạn thơ sau: “Con ở miền Nam ra thăm lăng Bác  Đã thấy trong sương hàng tre bát ngát  Ôi! Hàng tre xanh xanh Việt Nam Bão táp mưa sa đứng thẳng hàng.  Ngày ngày mặt trời đi qua trên lăng  Thấy một mặt trời trong lăng rất đỏ. Ngày ngày dòng người đi trong thương nhớ Kết tràng hoa dâng bảy mươi chín mùa xuân…”  (Viếng lăng Bác, Viễn Phương, Ngữ Văn 9, Tập hai, NXB Giáo dục Việt Nam, 2019)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2022-03-13T07:07:37Z</dcterms:created>
  <dcterms:modified xsi:type="dcterms:W3CDTF">2023-12-14T14:35:34Z</dcterms:modified>
</cp:coreProperties>
</file>