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0" r:id="rId2"/>
    <p:sldId id="368" r:id="rId3"/>
    <p:sldId id="302" r:id="rId4"/>
    <p:sldId id="292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33" r:id="rId13"/>
    <p:sldId id="336" r:id="rId14"/>
    <p:sldId id="429" r:id="rId15"/>
    <p:sldId id="431" r:id="rId16"/>
    <p:sldId id="430" r:id="rId17"/>
    <p:sldId id="434" r:id="rId18"/>
    <p:sldId id="435" r:id="rId19"/>
    <p:sldId id="437" r:id="rId20"/>
    <p:sldId id="411" r:id="rId21"/>
    <p:sldId id="440" r:id="rId22"/>
    <p:sldId id="442" r:id="rId23"/>
    <p:sldId id="443" r:id="rId24"/>
    <p:sldId id="444" r:id="rId25"/>
    <p:sldId id="445" r:id="rId26"/>
    <p:sldId id="399" r:id="rId27"/>
    <p:sldId id="400" r:id="rId28"/>
    <p:sldId id="315" r:id="rId29"/>
    <p:sldId id="447" r:id="rId30"/>
    <p:sldId id="446" r:id="rId31"/>
    <p:sldId id="331" r:id="rId32"/>
    <p:sldId id="295" r:id="rId33"/>
    <p:sldId id="403" r:id="rId34"/>
    <p:sldId id="34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57"/>
  </p:normalViewPr>
  <p:slideViewPr>
    <p:cSldViewPr snapToGrid="0">
      <p:cViewPr varScale="1">
        <p:scale>
          <a:sx n="60" d="100"/>
          <a:sy n="60" d="100"/>
        </p:scale>
        <p:origin x="36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75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39607" y="6503714"/>
            <a:ext cx="181806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Right On!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1771" y="0"/>
            <a:ext cx="12213771" cy="386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65631" y="44302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>
                <a:solidFill>
                  <a:schemeClr val="bg1"/>
                </a:solidFill>
              </a:rPr>
              <a:t>Unit 3 </a:t>
            </a:r>
            <a:r>
              <a:rPr lang="en-US" sz="1400" baseline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860002" y="12064"/>
            <a:ext cx="22474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447418" y="12064"/>
            <a:ext cx="174842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 dirty="0">
                <a:solidFill>
                  <a:schemeClr val="bg1"/>
                </a:solidFill>
              </a:rPr>
              <a:t>Lesson 3e - Grammar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292" cy="685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2075" y="2092523"/>
            <a:ext cx="6343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Arts and Music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3e: Grammar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6424" y="365322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2618" y="1227096"/>
            <a:ext cx="11866764" cy="4403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What grammar point do we use in sentence 1?</a:t>
            </a:r>
          </a:p>
          <a:p>
            <a:pPr marL="571500" indent="-571500">
              <a:buFont typeface="Calibri" panose="020F0502020204030204" pitchFamily="34" charset="0"/>
              <a:buChar char="-"/>
            </a:pP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Conditional type 1.</a:t>
            </a:r>
          </a:p>
          <a:p>
            <a:r>
              <a:rPr lang="en-US" sz="3600" dirty="0"/>
              <a:t>2. What do we use 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will </a:t>
            </a:r>
            <a:r>
              <a:rPr lang="en-US" sz="3600" dirty="0"/>
              <a:t>for?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FF0000"/>
                </a:solidFill>
              </a:rPr>
              <a:t>For something real or likely to happen in the present or future.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FF0000"/>
                </a:solidFill>
              </a:rPr>
              <a:t>To make offers and promises.</a:t>
            </a:r>
          </a:p>
        </p:txBody>
      </p:sp>
    </p:spTree>
    <p:extLst>
      <p:ext uri="{BB962C8B-B14F-4D97-AF65-F5344CB8AC3E}">
        <p14:creationId xmlns:p14="http://schemas.microsoft.com/office/powerpoint/2010/main" val="126865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13651" y="4239776"/>
            <a:ext cx="8399476" cy="193935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82" y="896648"/>
            <a:ext cx="7966617" cy="2758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57" y="896648"/>
            <a:ext cx="2076450" cy="437197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043229" y="1177636"/>
            <a:ext cx="2140844" cy="354676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562751" y="3655001"/>
            <a:ext cx="1882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a typeface="Times New Roman" panose="02020603050405020304" pitchFamily="18" charset="0"/>
              </a:rPr>
              <a:t>Structure:</a:t>
            </a:r>
            <a:endParaRPr lang="en-US" sz="3200" b="1" u="sng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527" y="4592348"/>
            <a:ext cx="7900121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6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83187" y="3288391"/>
            <a:ext cx="4211557" cy="4988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9283" y="3179886"/>
            <a:ext cx="1050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Ex: </a:t>
            </a:r>
            <a:r>
              <a:rPr lang="en-US" sz="3600" dirty="0">
                <a:effectLst/>
              </a:rPr>
              <a:t>If you don’t study hard</a:t>
            </a:r>
            <a:r>
              <a:rPr lang="en-US" sz="3600" dirty="0"/>
              <a:t>, you won’t get good marks.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8759" y="3895788"/>
            <a:ext cx="4062702" cy="4988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5609" y="3822070"/>
            <a:ext cx="1011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6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Unless you study hard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3600" dirty="0">
                <a:solidFill>
                  <a:srgbClr val="FF0000"/>
                </a:solidFill>
              </a:rPr>
              <a:t>you won’t get good marks.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66065" y="432829"/>
            <a:ext cx="1585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ea typeface="Times New Roman" panose="02020603050405020304" pitchFamily="18" charset="0"/>
              </a:rPr>
              <a:t>NOTES: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9" y="1280248"/>
            <a:ext cx="1009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Unless = If… not… (Trừ phi/ Nếu… không)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634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 animBg="1"/>
      <p:bldP spid="5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70" y="411958"/>
            <a:ext cx="1976488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07621" y="398712"/>
            <a:ext cx="1010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1 Complete the sentences with the correct form of the verbs in brackets.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939" y="1529669"/>
            <a:ext cx="6610350" cy="3305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569" y="1352819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How many sentences are there?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13568" y="2460815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are you going to do?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068" y="1906817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There are 4.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068" y="2977864"/>
            <a:ext cx="12243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Complete the sentences with </a:t>
            </a:r>
          </a:p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the correct form of the verbs. </a:t>
            </a:r>
          </a:p>
        </p:txBody>
      </p:sp>
    </p:spTree>
    <p:extLst>
      <p:ext uri="{BB962C8B-B14F-4D97-AF65-F5344CB8AC3E}">
        <p14:creationId xmlns:p14="http://schemas.microsoft.com/office/powerpoint/2010/main" val="5117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" y="1582065"/>
            <a:ext cx="11963400" cy="435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/>
              <a:t>1. A: Tickets for the festival are £100 each!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B: Yes, but you ___________ (</a:t>
            </a:r>
            <a:r>
              <a:rPr lang="en-US" sz="3600" b="1" dirty="0"/>
              <a:t>save</a:t>
            </a:r>
            <a:r>
              <a:rPr lang="en-US" sz="3600" dirty="0"/>
              <a:t>) 50% if you book _________ (</a:t>
            </a:r>
            <a:r>
              <a:rPr lang="en-US" sz="3600" b="1" dirty="0"/>
              <a:t>book</a:t>
            </a:r>
            <a:r>
              <a:rPr lang="en-US" sz="3600" dirty="0"/>
              <a:t>) online.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2. A: The performance starts at 7:30 a.m.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B: Unless we ___________ (</a:t>
            </a:r>
            <a:r>
              <a:rPr lang="en-US" sz="3600" b="1" dirty="0"/>
              <a:t>catch</a:t>
            </a:r>
            <a:r>
              <a:rPr lang="en-US" sz="3600" dirty="0"/>
              <a:t>) the 6 o’clock train, we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___________ (</a:t>
            </a:r>
            <a:r>
              <a:rPr lang="en-US" sz="3600" b="1" dirty="0"/>
              <a:t>be</a:t>
            </a:r>
            <a:r>
              <a:rPr lang="en-US" sz="3600" dirty="0"/>
              <a:t>) late for the performance.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3688" y="2398648"/>
            <a:ext cx="1945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sym typeface="Wingdings" panose="05000000000000000000" pitchFamily="2" charset="2"/>
              </a:rPr>
              <a:t>will save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0766" y="2398648"/>
            <a:ext cx="131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sym typeface="Wingdings" panose="05000000000000000000" pitchFamily="2" charset="2"/>
              </a:rPr>
              <a:t>book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3688" y="4539791"/>
            <a:ext cx="1478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catch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457" y="5291093"/>
            <a:ext cx="1945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will be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70" y="411958"/>
            <a:ext cx="1976488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4A82C3-C627-87D3-1FBF-BEC811F73081}"/>
              </a:ext>
            </a:extLst>
          </p:cNvPr>
          <p:cNvSpPr/>
          <p:nvPr/>
        </p:nvSpPr>
        <p:spPr>
          <a:xfrm>
            <a:off x="2307621" y="398712"/>
            <a:ext cx="1010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+mj-lt"/>
              </a:rPr>
              <a:t>1 Complete the sentences with the correct form of the verbs in brackets.</a:t>
            </a:r>
            <a:endParaRPr lang="en-US" sz="280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0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397833"/>
            <a:ext cx="11963400" cy="435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/>
              <a:t>3. A: There’s a concert this weekend. If we ______ (</a:t>
            </a:r>
            <a:r>
              <a:rPr lang="en-US" sz="3600" b="1" dirty="0"/>
              <a:t>go</a:t>
            </a:r>
            <a:r>
              <a:rPr lang="en-US" sz="3600" dirty="0"/>
              <a:t>), we __________ (</a:t>
            </a:r>
            <a:r>
              <a:rPr lang="en-US" sz="3600" b="1" dirty="0"/>
              <a:t>see</a:t>
            </a:r>
            <a:r>
              <a:rPr lang="en-US" sz="3600" dirty="0"/>
              <a:t>) our </a:t>
            </a:r>
            <a:r>
              <a:rPr lang="en-US" sz="3600" dirty="0" err="1"/>
              <a:t>favourite</a:t>
            </a:r>
            <a:r>
              <a:rPr lang="en-US" sz="3600" dirty="0"/>
              <a:t> singer.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B: Great. Let’s book tickets now.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4. A: Hurry up, Fiona. The play starts in 10 minutes. If we _____ (</a:t>
            </a:r>
            <a:r>
              <a:rPr lang="en-US" sz="3600" b="1" dirty="0"/>
              <a:t>be</a:t>
            </a:r>
            <a:r>
              <a:rPr lang="en-US" sz="3600" dirty="0"/>
              <a:t>) late, we ___________ (</a:t>
            </a:r>
            <a:r>
              <a:rPr lang="en-US" sz="3600" b="1" dirty="0"/>
              <a:t>miss</a:t>
            </a:r>
            <a:r>
              <a:rPr lang="en-US" sz="3600" dirty="0"/>
              <a:t>) the first part.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B: OK. I’m ready.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11793" y="1497623"/>
            <a:ext cx="1000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go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942" y="2222566"/>
            <a:ext cx="206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will see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73625" y="3649391"/>
            <a:ext cx="1000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are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3623" y="4393252"/>
            <a:ext cx="206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will miss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70" y="421289"/>
            <a:ext cx="1976488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BD078F-F3F2-46D0-54BD-3867C6997D01}"/>
              </a:ext>
            </a:extLst>
          </p:cNvPr>
          <p:cNvSpPr/>
          <p:nvPr/>
        </p:nvSpPr>
        <p:spPr>
          <a:xfrm>
            <a:off x="2307621" y="398712"/>
            <a:ext cx="1010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1 Complete the sentences with the correct form of the verbs in brackets.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39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298" y="4273580"/>
            <a:ext cx="10478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How many sentences are there?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495298" y="5289222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are you </a:t>
            </a:r>
            <a:r>
              <a:rPr lang="en-US" sz="3000"/>
              <a:t>going to do</a:t>
            </a:r>
            <a:r>
              <a:rPr lang="en-US" sz="30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298" y="4800950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4.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297" y="5816592"/>
            <a:ext cx="11334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Use the phrases in brackets to make type 1 conditional sentences.</a:t>
            </a:r>
            <a:endParaRPr lang="en-US" sz="3000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68" y="411958"/>
            <a:ext cx="1010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2 Read the statements and use the phrases in brackets to make type 1 conditional sentences in your notebook.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68" y="1500610"/>
            <a:ext cx="8996882" cy="26384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303660" y="836792"/>
            <a:ext cx="2266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2226381" y="1278034"/>
            <a:ext cx="27071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70" y="411958"/>
            <a:ext cx="1976488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2715352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5435" y="1627674"/>
            <a:ext cx="117011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1. I don’t want to eat my dinner. (you/ be/ hungry/ during/ ballet)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If you don’t eat your dinner, you’ll be hungry during the ballet.</a:t>
            </a:r>
          </a:p>
          <a:p>
            <a:r>
              <a:rPr lang="en-US" sz="3600" dirty="0"/>
              <a:t>2. They don’t want to go to bed. (they/ be tired/ during/ dance show/ tomorrow)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436" y="4391495"/>
            <a:ext cx="11701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If they don’t go to bed, they’ll be tired during the dance show tomorrow.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88CAAA-93CA-E12D-F8F6-4C824CEA52A5}"/>
              </a:ext>
            </a:extLst>
          </p:cNvPr>
          <p:cNvSpPr/>
          <p:nvPr/>
        </p:nvSpPr>
        <p:spPr>
          <a:xfrm>
            <a:off x="2123768" y="411958"/>
            <a:ext cx="1010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2 Read the statements and use the phrases in brackets to make type 1 conditional sentences in your notebook.</a:t>
            </a:r>
          </a:p>
        </p:txBody>
      </p:sp>
    </p:spTree>
    <p:extLst>
      <p:ext uri="{BB962C8B-B14F-4D97-AF65-F5344CB8AC3E}">
        <p14:creationId xmlns:p14="http://schemas.microsoft.com/office/powerpoint/2010/main" val="42584259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569" y="1402127"/>
            <a:ext cx="1196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3. He doesn’t want to leave now. (he/ miss/ film)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67" y="2111551"/>
            <a:ext cx="1303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If he doesn’t leave now, he’ll miss the film.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569" y="2807999"/>
            <a:ext cx="1196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4. She doesn’t want to take a taxi. (she/ late/ sports match)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569" y="3507696"/>
            <a:ext cx="1303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If she doesn’t take a taxi, she’ll be late for the sports match.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568" y="4204030"/>
            <a:ext cx="12273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5. We don’t have the tickets for the concert. (we/ stay/ at home)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568" y="4923410"/>
            <a:ext cx="1303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If we don’t have the tickets for the concert, we’ll stay at home.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DB765F-355F-C013-9C6D-A26CF942F30F}"/>
              </a:ext>
            </a:extLst>
          </p:cNvPr>
          <p:cNvSpPr/>
          <p:nvPr/>
        </p:nvSpPr>
        <p:spPr>
          <a:xfrm>
            <a:off x="2123768" y="411958"/>
            <a:ext cx="1010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2 Read the statements and use the phrases in brackets to make type 1 conditional sentences in your notebook.</a:t>
            </a:r>
          </a:p>
        </p:txBody>
      </p:sp>
    </p:spTree>
    <p:extLst>
      <p:ext uri="{BB962C8B-B14F-4D97-AF65-F5344CB8AC3E}">
        <p14:creationId xmlns:p14="http://schemas.microsoft.com/office/powerpoint/2010/main" val="23550151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84746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308221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40094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79" y="415308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32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630" y="1807407"/>
            <a:ext cx="11801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 If you don’t eat your dinner, you’ll be hungry during the ballet.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158" y="4538442"/>
            <a:ext cx="709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What are you going to do?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37981"/>
            <a:ext cx="1274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sym typeface="Wingdings" panose="05000000000000000000" pitchFamily="2" charset="2"/>
              </a:rPr>
              <a:t> Unless you eat your dinner, you’ll be hungry during the ballet.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158" y="5346690"/>
            <a:ext cx="1169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Rewrite the sentences using </a:t>
            </a:r>
            <a:r>
              <a:rPr lang="en-US" sz="3600" i="1">
                <a:solidFill>
                  <a:srgbClr val="FF0000"/>
                </a:solidFill>
                <a:sym typeface="Wingdings" panose="05000000000000000000" pitchFamily="2" charset="2"/>
              </a:rPr>
              <a:t>unless</a:t>
            </a:r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7621" y="398712"/>
            <a:ext cx="87396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3 Rewrite the sentences in Exercise 2 into your notebook </a:t>
            </a:r>
          </a:p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using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unless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.</a:t>
            </a:r>
            <a:endParaRPr lang="en-US" sz="2800" b="1" i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68715" y="831273"/>
            <a:ext cx="12547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413950" y="1245357"/>
            <a:ext cx="1775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5297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45803" y="4848080"/>
            <a:ext cx="4074129" cy="510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3232" y="3959101"/>
            <a:ext cx="4314518" cy="510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9432" y="2744200"/>
            <a:ext cx="4000500" cy="510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3232" y="1429624"/>
            <a:ext cx="4152900" cy="510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06043"/>
            <a:ext cx="13033471" cy="17543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ym typeface="Wingdings" panose="05000000000000000000" pitchFamily="2" charset="2"/>
              </a:rPr>
              <a:t>2. If they don’t go to bed, they’ll be tired during the dance show tomorrow.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7932" y="2681244"/>
            <a:ext cx="12745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 Unless they go to bed, they’ll be tired during the dance show tomorrow.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3725264"/>
            <a:ext cx="13033471" cy="83747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ym typeface="Wingdings" panose="05000000000000000000" pitchFamily="2" charset="2"/>
              </a:rPr>
              <a:t>3. If he doesn’t leave now, he’ll miss the film.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7932" y="4746468"/>
            <a:ext cx="1274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 Unless he leaves now, he’ll miss the film.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993C9A-7240-69D0-6F0D-4B314CBD8FDF}"/>
              </a:ext>
            </a:extLst>
          </p:cNvPr>
          <p:cNvSpPr/>
          <p:nvPr/>
        </p:nvSpPr>
        <p:spPr>
          <a:xfrm>
            <a:off x="2307621" y="398712"/>
            <a:ext cx="87396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3 Rewrite the sentences in Exercise 2 into your notebook </a:t>
            </a:r>
          </a:p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using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unless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.</a:t>
            </a:r>
            <a:endParaRPr lang="en-US" sz="2800" b="1" i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18878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0" grpId="0" animBg="1"/>
      <p:bldP spid="8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3232" y="1310287"/>
            <a:ext cx="4524068" cy="5874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081934"/>
            <a:ext cx="13033471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ym typeface="Wingdings" panose="05000000000000000000" pitchFamily="2" charset="2"/>
              </a:rPr>
              <a:t>4. If she doesn’t take a taxi, she’ll be late for the sports match.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3232" y="3992588"/>
            <a:ext cx="7876868" cy="510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3232" y="3125450"/>
            <a:ext cx="7876868" cy="510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3232" y="2212083"/>
            <a:ext cx="4145726" cy="510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2898440"/>
            <a:ext cx="13033471" cy="83747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ym typeface="Wingdings" panose="05000000000000000000" pitchFamily="2" charset="2"/>
              </a:rPr>
              <a:t>5. If we don’t have the tickets for the concert, we’ll stay at home.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86032" y="3924749"/>
            <a:ext cx="1274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 Unless we have the tickets for the concert, we’ll stay at home.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A4763E-6759-237D-5881-F5A53BDC4275}"/>
              </a:ext>
            </a:extLst>
          </p:cNvPr>
          <p:cNvSpPr/>
          <p:nvPr/>
        </p:nvSpPr>
        <p:spPr>
          <a:xfrm>
            <a:off x="2307621" y="398712"/>
            <a:ext cx="87396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3 Rewrite the sentences in Exercise 2 into your notebook </a:t>
            </a:r>
          </a:p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using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unless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.</a:t>
            </a:r>
            <a:endParaRPr lang="en-US" sz="28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6032" y="2144326"/>
            <a:ext cx="1274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Unless she takes a taxi, she’ll be late for the sports match.</a:t>
            </a:r>
          </a:p>
        </p:txBody>
      </p:sp>
    </p:spTree>
    <p:extLst>
      <p:ext uri="{BB962C8B-B14F-4D97-AF65-F5344CB8AC3E}">
        <p14:creationId xmlns:p14="http://schemas.microsoft.com/office/powerpoint/2010/main" val="15667783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0" grpId="0" animBg="1"/>
      <p:bldP spid="11" grpId="0"/>
      <p:bldP spid="1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57" y="429694"/>
            <a:ext cx="1677623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30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1856" y="383528"/>
            <a:ext cx="9005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+mj-lt"/>
              </a:rPr>
              <a:t>Choose the correct option.</a:t>
            </a:r>
            <a:br>
              <a:rPr lang="en-US" sz="2400" b="1">
                <a:solidFill>
                  <a:srgbClr val="0070C0"/>
                </a:solidFill>
                <a:latin typeface="+mj-lt"/>
              </a:rPr>
            </a:br>
            <a:endParaRPr 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22192"/>
            <a:ext cx="12401550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400" dirty="0">
                <a:solidFill>
                  <a:srgbClr val="242021"/>
                </a:solidFill>
              </a:rPr>
              <a:t>1. If you go to Hanoi, you </a:t>
            </a:r>
            <a:r>
              <a:rPr lang="en-US" sz="3400" b="1" dirty="0">
                <a:solidFill>
                  <a:srgbClr val="242021"/>
                </a:solidFill>
              </a:rPr>
              <a:t>see/will see </a:t>
            </a:r>
            <a:r>
              <a:rPr lang="en-US" sz="3400" dirty="0">
                <a:solidFill>
                  <a:srgbClr val="242021"/>
                </a:solidFill>
              </a:rPr>
              <a:t>the Ho Chi Minh Mausoleum.</a:t>
            </a:r>
          </a:p>
          <a:p>
            <a:pPr>
              <a:lnSpc>
                <a:spcPct val="170000"/>
              </a:lnSpc>
            </a:pPr>
            <a:r>
              <a:rPr lang="en-US" sz="3400" dirty="0">
                <a:solidFill>
                  <a:srgbClr val="242021"/>
                </a:solidFill>
              </a:rPr>
              <a:t>2. If we </a:t>
            </a:r>
            <a:r>
              <a:rPr lang="en-US" sz="3400" b="1" dirty="0">
                <a:solidFill>
                  <a:srgbClr val="242021"/>
                </a:solidFill>
              </a:rPr>
              <a:t>will have/have </a:t>
            </a:r>
            <a:r>
              <a:rPr lang="en-US" sz="3400" dirty="0">
                <a:solidFill>
                  <a:srgbClr val="242021"/>
                </a:solidFill>
              </a:rPr>
              <a:t>free time, we will go to the fashion show.</a:t>
            </a:r>
          </a:p>
          <a:p>
            <a:pPr>
              <a:lnSpc>
                <a:spcPct val="170000"/>
              </a:lnSpc>
            </a:pPr>
            <a:r>
              <a:rPr lang="en-US" sz="3400" dirty="0">
                <a:solidFill>
                  <a:srgbClr val="242021"/>
                </a:solidFill>
              </a:rPr>
              <a:t>3. Liam </a:t>
            </a:r>
            <a:r>
              <a:rPr lang="en-US" sz="3400" b="1" dirty="0">
                <a:solidFill>
                  <a:srgbClr val="242021"/>
                </a:solidFill>
              </a:rPr>
              <a:t>will call/call </a:t>
            </a:r>
            <a:r>
              <a:rPr lang="en-US" sz="3400" dirty="0">
                <a:solidFill>
                  <a:srgbClr val="242021"/>
                </a:solidFill>
              </a:rPr>
              <a:t>us if he finishes early.</a:t>
            </a:r>
          </a:p>
          <a:p>
            <a:pPr>
              <a:lnSpc>
                <a:spcPct val="170000"/>
              </a:lnSpc>
            </a:pPr>
            <a:r>
              <a:rPr lang="en-US" sz="3400" dirty="0">
                <a:solidFill>
                  <a:srgbClr val="242021"/>
                </a:solidFill>
              </a:rPr>
              <a:t>4. Jane won’t come if she </a:t>
            </a:r>
            <a:r>
              <a:rPr lang="en-US" sz="3400" b="1" dirty="0">
                <a:solidFill>
                  <a:srgbClr val="242021"/>
                </a:solidFill>
              </a:rPr>
              <a:t>doesn’t finish/won’t finish </a:t>
            </a:r>
            <a:r>
              <a:rPr lang="en-US" sz="3400" dirty="0">
                <a:solidFill>
                  <a:srgbClr val="242021"/>
                </a:solidFill>
              </a:rPr>
              <a:t>her homework.</a:t>
            </a:r>
          </a:p>
          <a:p>
            <a:pPr>
              <a:lnSpc>
                <a:spcPct val="170000"/>
              </a:lnSpc>
            </a:pPr>
            <a:r>
              <a:rPr lang="en-US" sz="3400" dirty="0">
                <a:solidFill>
                  <a:srgbClr val="242021"/>
                </a:solidFill>
              </a:rPr>
              <a:t>5. Minh </a:t>
            </a:r>
            <a:r>
              <a:rPr lang="en-US" sz="3400" b="1" dirty="0">
                <a:solidFill>
                  <a:srgbClr val="242021"/>
                </a:solidFill>
              </a:rPr>
              <a:t>will show/shows</a:t>
            </a:r>
            <a:r>
              <a:rPr lang="en-US" sz="3400" dirty="0">
                <a:solidFill>
                  <a:srgbClr val="242021"/>
                </a:solidFill>
              </a:rPr>
              <a:t> us the way to the theatre if he comes with us.</a:t>
            </a:r>
            <a:endParaRPr lang="en-US" sz="3400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82929" y="1914019"/>
            <a:ext cx="13840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333999" y="1308513"/>
            <a:ext cx="1384093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9100" y="2771365"/>
            <a:ext cx="472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190598" y="2199084"/>
            <a:ext cx="987997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89549" y="3657804"/>
            <a:ext cx="22364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71599" y="3084449"/>
            <a:ext cx="1508601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486150" y="4517902"/>
            <a:ext cx="376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533900" y="3924300"/>
            <a:ext cx="2571750" cy="8319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9107703" y="5444361"/>
            <a:ext cx="20143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413656" y="4834052"/>
            <a:ext cx="1861172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23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20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475862"/>
            <a:ext cx="269854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Grammar Bank, page 70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6084" y="568194"/>
            <a:ext cx="9130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Put the verbs in brackets into the Present Simple or the Future Simple.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84368"/>
            <a:ext cx="120673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1. If we are late, we _____________ (</a:t>
            </a:r>
            <a:r>
              <a:rPr lang="en-US" sz="3600" b="1" dirty="0">
                <a:solidFill>
                  <a:srgbClr val="242021"/>
                </a:solidFill>
              </a:rPr>
              <a:t>catch</a:t>
            </a:r>
            <a:r>
              <a:rPr lang="en-US" sz="3600" dirty="0">
                <a:solidFill>
                  <a:srgbClr val="242021"/>
                </a:solidFill>
              </a:rPr>
              <a:t>) a taxi home.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2. Unless you donate money, you _____________ (</a:t>
            </a:r>
            <a:r>
              <a:rPr lang="en-US" sz="3600" b="1" dirty="0">
                <a:solidFill>
                  <a:srgbClr val="242021"/>
                </a:solidFill>
              </a:rPr>
              <a:t>not/receive</a:t>
            </a:r>
            <a:r>
              <a:rPr lang="en-US" sz="3600" dirty="0">
                <a:solidFill>
                  <a:srgbClr val="242021"/>
                </a:solidFill>
              </a:rPr>
              <a:t>) a free T-shirt.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3. If it _____________ (</a:t>
            </a:r>
            <a:r>
              <a:rPr lang="en-US" sz="3600" b="1" dirty="0">
                <a:solidFill>
                  <a:srgbClr val="242021"/>
                </a:solidFill>
              </a:rPr>
              <a:t>get</a:t>
            </a:r>
            <a:r>
              <a:rPr lang="en-US" sz="3600" dirty="0">
                <a:solidFill>
                  <a:srgbClr val="242021"/>
                </a:solidFill>
              </a:rPr>
              <a:t>) warm, we’ll go to the beach.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4. If they cut down the trees, animals__________ (lose) their home.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3656" y="1485560"/>
            <a:ext cx="2288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will catch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9732" y="2006701"/>
            <a:ext cx="361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22066" y="2290551"/>
            <a:ext cx="275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won’t receive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9732" y="2832958"/>
            <a:ext cx="1244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533883" y="2832958"/>
            <a:ext cx="5875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57210" y="3964603"/>
            <a:ext cx="131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gets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00365" y="4487515"/>
            <a:ext cx="62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31326" y="4791227"/>
            <a:ext cx="169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will lose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89732" y="5313772"/>
            <a:ext cx="361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0862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9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45" y="1359450"/>
            <a:ext cx="12067310" cy="363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</a:rPr>
              <a:t>5. He’ll come to the clean-up day if he_______ (</a:t>
            </a:r>
            <a:r>
              <a:rPr lang="en-US" sz="3600" b="1" dirty="0">
                <a:solidFill>
                  <a:srgbClr val="242021"/>
                </a:solidFill>
              </a:rPr>
              <a:t>have</a:t>
            </a:r>
            <a:r>
              <a:rPr lang="en-US" sz="3600" dirty="0">
                <a:solidFill>
                  <a:srgbClr val="242021"/>
                </a:solidFill>
              </a:rPr>
              <a:t>) free time.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</a:rPr>
              <a:t>6. If she is tired, she _____________ (</a:t>
            </a:r>
            <a:r>
              <a:rPr lang="en-US" sz="3600" b="1" dirty="0">
                <a:solidFill>
                  <a:srgbClr val="242021"/>
                </a:solidFill>
              </a:rPr>
              <a:t>go</a:t>
            </a:r>
            <a:r>
              <a:rPr lang="en-US" sz="3600" dirty="0">
                <a:solidFill>
                  <a:srgbClr val="242021"/>
                </a:solidFill>
              </a:rPr>
              <a:t>) home.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</a:rPr>
              <a:t>7. If you ______ (</a:t>
            </a:r>
            <a:r>
              <a:rPr lang="en-US" sz="3600" b="1" dirty="0">
                <a:solidFill>
                  <a:srgbClr val="242021"/>
                </a:solidFill>
              </a:rPr>
              <a:t>join</a:t>
            </a:r>
            <a:r>
              <a:rPr lang="en-US" sz="3600" dirty="0">
                <a:solidFill>
                  <a:srgbClr val="242021"/>
                </a:solidFill>
              </a:rPr>
              <a:t>) the gardening class, I will come with you.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</a:rPr>
              <a:t>8. We’ll give you a puppy if you _________ (</a:t>
            </a:r>
            <a:r>
              <a:rPr lang="en-US" sz="3600" b="1" dirty="0">
                <a:solidFill>
                  <a:srgbClr val="242021"/>
                </a:solidFill>
              </a:rPr>
              <a:t>want</a:t>
            </a:r>
            <a:r>
              <a:rPr lang="en-US" sz="3600" dirty="0">
                <a:solidFill>
                  <a:srgbClr val="242021"/>
                </a:solidFill>
              </a:rPr>
              <a:t>) a dog so much.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574531" y="1473869"/>
            <a:ext cx="961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has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27756" y="1975535"/>
            <a:ext cx="803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93298" y="2163236"/>
            <a:ext cx="1634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will go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42864" y="3458742"/>
            <a:ext cx="361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08882" y="2885764"/>
            <a:ext cx="117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join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11" y="4132959"/>
            <a:ext cx="10805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78492" y="3614468"/>
            <a:ext cx="162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want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279681" y="4158257"/>
            <a:ext cx="6213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409678"/>
            <a:ext cx="269854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44</a:t>
            </a:r>
          </a:p>
          <a:p>
            <a:r>
              <a:rPr lang="en-US" b="1" dirty="0">
                <a:solidFill>
                  <a:schemeClr val="bg1"/>
                </a:solidFill>
              </a:rPr>
              <a:t>Grammar Bank, page 70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61856" y="438677"/>
            <a:ext cx="9130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+mj-lt"/>
              </a:rPr>
              <a:t>Put the verbs in brackets into the Present Simple or the Future Simple.</a:t>
            </a:r>
            <a:endParaRPr lang="en-US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BCBA19-409A-7873-C348-2F39190CC7BB}"/>
              </a:ext>
            </a:extLst>
          </p:cNvPr>
          <p:cNvCxnSpPr>
            <a:cxnSpLocks/>
          </p:cNvCxnSpPr>
          <p:nvPr/>
        </p:nvCxnSpPr>
        <p:spPr>
          <a:xfrm>
            <a:off x="542864" y="2712726"/>
            <a:ext cx="1073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2583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39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515"/>
            <a:ext cx="2888343" cy="972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8343" y="533095"/>
            <a:ext cx="9057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Continue the story</a:t>
            </a:r>
            <a:br>
              <a:rPr lang="en-US" sz="3600"/>
            </a:br>
            <a:endParaRPr lang="en-US" sz="3600"/>
          </a:p>
        </p:txBody>
      </p:sp>
      <p:sp>
        <p:nvSpPr>
          <p:cNvPr id="4" name="Rectangle 3"/>
          <p:cNvSpPr/>
          <p:nvPr/>
        </p:nvSpPr>
        <p:spPr>
          <a:xfrm>
            <a:off x="630621" y="1733424"/>
            <a:ext cx="106574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A: If I have some free time, I’ll listen to music.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B: If I listen to music, I’ll feel relaxed.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A: If I feel relaxed,... 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621" y="4241338"/>
            <a:ext cx="106574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A: If I feel relaxed, I will study better.</a:t>
            </a:r>
            <a:br>
              <a:rPr lang="en-US" sz="3600" dirty="0">
                <a:solidFill>
                  <a:srgbClr val="FF0000"/>
                </a:solidFill>
                <a:latin typeface="+mj-lt"/>
              </a:rPr>
            </a:br>
            <a:r>
              <a:rPr lang="en-US" sz="3600" dirty="0">
                <a:solidFill>
                  <a:srgbClr val="FF0000"/>
                </a:solidFill>
                <a:latin typeface="+mj-lt"/>
              </a:rPr>
              <a:t>B: If I study better, I will get good marks. </a:t>
            </a:r>
            <a:br>
              <a:rPr lang="en-US" sz="3600" dirty="0">
                <a:solidFill>
                  <a:srgbClr val="FF0000"/>
                </a:solidFill>
                <a:latin typeface="+mj-lt"/>
              </a:rPr>
            </a:br>
            <a:endParaRPr lang="en-US" sz="3600" dirty="0">
              <a:solidFill>
                <a:srgbClr val="FF0000"/>
              </a:solidFill>
              <a:latin typeface="+mj-lt"/>
            </a:endParaRPr>
          </a:p>
          <a:p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3241" y="340287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+mj-lt"/>
              </a:rPr>
              <a:t>Suggested Answer Keys</a:t>
            </a:r>
            <a:br>
              <a:rPr lang="en-US" sz="3600" b="1">
                <a:solidFill>
                  <a:srgbClr val="0070C0"/>
                </a:solidFill>
                <a:latin typeface="+mj-lt"/>
              </a:rPr>
            </a:br>
            <a:endParaRPr lang="en-US" sz="360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75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2720" y="373365"/>
            <a:ext cx="9479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Complete the sentences to make type 1 conditional sentences.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5948855" y="52062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/>
            </a:b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7078" y="1397485"/>
            <a:ext cx="11617844" cy="411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400" dirty="0">
                <a:solidFill>
                  <a:srgbClr val="242021"/>
                </a:solidFill>
              </a:rPr>
              <a:t>1. Unless John ____________ (</a:t>
            </a:r>
            <a:r>
              <a:rPr lang="en-US" sz="3400" b="1" dirty="0">
                <a:solidFill>
                  <a:srgbClr val="242021"/>
                </a:solidFill>
              </a:rPr>
              <a:t>hurry</a:t>
            </a:r>
            <a:r>
              <a:rPr lang="en-US" sz="3400" dirty="0">
                <a:solidFill>
                  <a:srgbClr val="242021"/>
                </a:solidFill>
              </a:rPr>
              <a:t>), he ____________ (</a:t>
            </a:r>
            <a:r>
              <a:rPr lang="en-US" sz="3400" b="1" dirty="0">
                <a:solidFill>
                  <a:srgbClr val="242021"/>
                </a:solidFill>
              </a:rPr>
              <a:t>miss</a:t>
            </a:r>
            <a:r>
              <a:rPr lang="en-US" sz="3400" dirty="0">
                <a:solidFill>
                  <a:srgbClr val="242021"/>
                </a:solidFill>
              </a:rPr>
              <a:t>) the concert.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dirty="0">
                <a:solidFill>
                  <a:srgbClr val="242021"/>
                </a:solidFill>
              </a:rPr>
              <a:t>2. Kathy ____________ (</a:t>
            </a:r>
            <a:r>
              <a:rPr lang="en-US" sz="3400" b="1" dirty="0">
                <a:solidFill>
                  <a:srgbClr val="242021"/>
                </a:solidFill>
              </a:rPr>
              <a:t>not/go</a:t>
            </a:r>
            <a:r>
              <a:rPr lang="en-US" sz="3400" dirty="0">
                <a:solidFill>
                  <a:srgbClr val="242021"/>
                </a:solidFill>
              </a:rPr>
              <a:t>) to the festival if the tickets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dirty="0">
                <a:solidFill>
                  <a:srgbClr val="242021"/>
                </a:solidFill>
              </a:rPr>
              <a:t>__________ (</a:t>
            </a:r>
            <a:r>
              <a:rPr lang="en-US" sz="3400" b="1" dirty="0">
                <a:solidFill>
                  <a:srgbClr val="242021"/>
                </a:solidFill>
              </a:rPr>
              <a:t>be</a:t>
            </a:r>
            <a:r>
              <a:rPr lang="en-US" sz="3400" dirty="0">
                <a:solidFill>
                  <a:srgbClr val="242021"/>
                </a:solidFill>
              </a:rPr>
              <a:t>) expensive.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dirty="0">
                <a:solidFill>
                  <a:srgbClr val="242021"/>
                </a:solidFill>
              </a:rPr>
              <a:t>3. If Steve _____________ (</a:t>
            </a:r>
            <a:r>
              <a:rPr lang="en-US" sz="3400" b="1" dirty="0">
                <a:solidFill>
                  <a:srgbClr val="242021"/>
                </a:solidFill>
              </a:rPr>
              <a:t>visit</a:t>
            </a:r>
            <a:r>
              <a:rPr lang="en-US" sz="3400" dirty="0">
                <a:solidFill>
                  <a:srgbClr val="242021"/>
                </a:solidFill>
              </a:rPr>
              <a:t>) us, we _____________ (</a:t>
            </a:r>
            <a:r>
              <a:rPr lang="en-US" sz="3400" b="1" dirty="0">
                <a:solidFill>
                  <a:srgbClr val="242021"/>
                </a:solidFill>
              </a:rPr>
              <a:t>order</a:t>
            </a:r>
            <a:r>
              <a:rPr lang="en-US" sz="3400" dirty="0">
                <a:solidFill>
                  <a:srgbClr val="242021"/>
                </a:solidFill>
              </a:rPr>
              <a:t>) pizza for dinner.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14175" y="475861"/>
            <a:ext cx="163468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1586" y="1493115"/>
            <a:ext cx="230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hurries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4068" y="1487102"/>
            <a:ext cx="230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will miss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8317" y="2820291"/>
            <a:ext cx="232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won’t go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9778" y="3500541"/>
            <a:ext cx="163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are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5417" y="4164388"/>
            <a:ext cx="2320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visits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36710" y="4164388"/>
            <a:ext cx="2320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will order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0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7691" y="1603042"/>
            <a:ext cx="9938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- use Conditional (type 1) correctly.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- make offers and promises.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2720" y="373365"/>
            <a:ext cx="9479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Complete the sentences to make type 1 conditional sentences.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5948855" y="52062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/>
            </a:b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3274" y="1848780"/>
            <a:ext cx="11185451" cy="275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400" dirty="0">
                <a:solidFill>
                  <a:srgbClr val="242021"/>
                </a:solidFill>
              </a:rPr>
              <a:t>4. If it ______________ (</a:t>
            </a:r>
            <a:r>
              <a:rPr lang="en-US" sz="3400" b="1" dirty="0">
                <a:solidFill>
                  <a:srgbClr val="242021"/>
                </a:solidFill>
              </a:rPr>
              <a:t>not/rain</a:t>
            </a:r>
            <a:r>
              <a:rPr lang="en-US" sz="3400" dirty="0">
                <a:solidFill>
                  <a:srgbClr val="242021"/>
                </a:solidFill>
              </a:rPr>
              <a:t>), we ____________ (</a:t>
            </a:r>
            <a:r>
              <a:rPr lang="en-US" sz="3400" b="1" dirty="0">
                <a:solidFill>
                  <a:srgbClr val="242021"/>
                </a:solidFill>
              </a:rPr>
              <a:t>go</a:t>
            </a:r>
            <a:r>
              <a:rPr lang="en-US" sz="3400" dirty="0">
                <a:solidFill>
                  <a:srgbClr val="242021"/>
                </a:solidFill>
              </a:rPr>
              <a:t>) to the exhibition </a:t>
            </a:r>
            <a:r>
              <a:rPr lang="en-US" sz="3400" dirty="0" err="1">
                <a:solidFill>
                  <a:srgbClr val="242021"/>
                </a:solidFill>
              </a:rPr>
              <a:t>centre</a:t>
            </a:r>
            <a:r>
              <a:rPr lang="en-US" sz="3400" dirty="0">
                <a:solidFill>
                  <a:srgbClr val="242021"/>
                </a:solidFill>
              </a:rPr>
              <a:t> tomorrow.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dirty="0">
                <a:solidFill>
                  <a:srgbClr val="242021"/>
                </a:solidFill>
              </a:rPr>
              <a:t>5. You ____________ (</a:t>
            </a:r>
            <a:r>
              <a:rPr lang="en-US" sz="3400" b="1" dirty="0">
                <a:solidFill>
                  <a:srgbClr val="242021"/>
                </a:solidFill>
              </a:rPr>
              <a:t>love</a:t>
            </a:r>
            <a:r>
              <a:rPr lang="en-US" sz="3400" dirty="0">
                <a:solidFill>
                  <a:srgbClr val="242021"/>
                </a:solidFill>
              </a:rPr>
              <a:t>) Cosmo World in Japan if you _________ (</a:t>
            </a:r>
            <a:r>
              <a:rPr lang="en-US" sz="3400" b="1" dirty="0">
                <a:solidFill>
                  <a:srgbClr val="242021"/>
                </a:solidFill>
              </a:rPr>
              <a:t>like</a:t>
            </a:r>
            <a:r>
              <a:rPr lang="en-US" sz="3400" dirty="0">
                <a:solidFill>
                  <a:srgbClr val="242021"/>
                </a:solidFill>
              </a:rPr>
              <a:t>) extreme roller coasters. </a:t>
            </a:r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74428" y="424613"/>
            <a:ext cx="1697668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3931" y="1923366"/>
            <a:ext cx="269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doesn’t rain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3642" y="1906156"/>
            <a:ext cx="374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will go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0256" y="3265136"/>
            <a:ext cx="219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will love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2129" y="3951747"/>
            <a:ext cx="219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like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132" y="2267154"/>
            <a:ext cx="11653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 err="1">
                <a:solidFill>
                  <a:srgbClr val="0070C0"/>
                </a:solidFill>
              </a:rPr>
              <a:t>Practise</a:t>
            </a:r>
            <a:r>
              <a:rPr lang="en-US" sz="3600" dirty="0">
                <a:solidFill>
                  <a:srgbClr val="0070C0"/>
                </a:solidFill>
              </a:rPr>
              <a:t> and use </a:t>
            </a:r>
            <a:r>
              <a:rPr lang="en-US" sz="3600" i="1" dirty="0">
                <a:solidFill>
                  <a:srgbClr val="0070C0"/>
                </a:solidFill>
              </a:rPr>
              <a:t>Conditional (type 1) correctly. 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75" y="1416050"/>
            <a:ext cx="11871325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the grammar point and make sentences using them.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the exercises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WB 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(page30).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Prepare the next lesson (page 53 SB).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Complete the grammar notes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Notebook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(page 24).</a:t>
            </a:r>
          </a:p>
        </p:txBody>
      </p:sp>
    </p:spTree>
    <p:extLst>
      <p:ext uri="{BB962C8B-B14F-4D97-AF65-F5344CB8AC3E}">
        <p14:creationId xmlns:p14="http://schemas.microsoft.com/office/powerpoint/2010/main" val="23644626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9093" y="1414802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JUMBLED WORDS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8819" y="2303468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Rearrange the letters to make meaningful words.</a:t>
            </a: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84" y="311803"/>
            <a:ext cx="1474417" cy="9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0393" y="3145789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Pefma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nce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Ail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  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C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ah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Sow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Tie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53968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146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JUMBLED WORDS</a:t>
            </a:r>
            <a:endParaRPr lang="en-US" sz="48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3279" y="1706218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Rearrange the letters to make meaningful words.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613228" y="3978979"/>
            <a:ext cx="1619062" cy="5264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3228" y="3500858"/>
            <a:ext cx="1619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55875" y="2788295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Performance 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Aisle  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Cash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Show         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Ticket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313" y="2785571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Pefma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nce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Ail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  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C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ah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Sow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Tie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037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19959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7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6364" y="1856510"/>
            <a:ext cx="11333019" cy="23829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If the weather </a:t>
            </a:r>
            <a:r>
              <a:rPr lang="en-US" sz="3600" i="1" u="sng" dirty="0"/>
              <a:t>is</a:t>
            </a:r>
            <a:r>
              <a:rPr lang="en-US" sz="3600" dirty="0"/>
              <a:t> nice, I</a:t>
            </a:r>
            <a:r>
              <a:rPr lang="en-US" sz="3600" i="1" u="sng" dirty="0"/>
              <a:t>’ll go</a:t>
            </a:r>
            <a:r>
              <a:rPr lang="en-US" sz="3600" dirty="0"/>
              <a:t> to the Hay Festival with you.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968" y="752510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6586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10352</TotalTime>
  <Words>1506</Words>
  <Application>Microsoft Office PowerPoint</Application>
  <PresentationFormat>Widescreen</PresentationFormat>
  <Paragraphs>186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389</cp:revision>
  <dcterms:created xsi:type="dcterms:W3CDTF">2020-12-08T03:17:05Z</dcterms:created>
  <dcterms:modified xsi:type="dcterms:W3CDTF">2022-12-19T06:11:06Z</dcterms:modified>
</cp:coreProperties>
</file>