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hXb+VfEtRtm+Dfqy8hUtKLYrlv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Tỉ lệ nước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867-423B-9408-9999F8C5A1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B867-423B-9408-9999F8C5A1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B867-423B-9408-9999F8C5A1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867-423B-9408-9999F8C5A1A5}"/>
              </c:ext>
            </c:extLst>
          </c:dPt>
          <c:dLbls>
            <c:dLbl>
              <c:idx val="0"/>
              <c:layout>
                <c:manualLayout>
                  <c:x val="0.21658784448818896"/>
                  <c:y val="1.98726792387877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17615649606299"/>
                      <c:h val="0.256306619966739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867-423B-9408-9999F8C5A1A5}"/>
                </c:ext>
              </c:extLst>
            </c:dLbl>
            <c:dLbl>
              <c:idx val="1"/>
              <c:layout>
                <c:manualLayout>
                  <c:x val="7.2656249999999992E-2"/>
                  <c:y val="-0.196874987889087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562499999999998"/>
                      <c:h val="0.384374976354885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867-423B-9408-9999F8C5A1A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B867-423B-9408-9999F8C5A1A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B867-423B-9408-9999F8C5A1A5}"/>
                </c:ext>
              </c:extLst>
            </c:dLbl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76200" cap="flat" cmpd="sng" algn="ctr">
                  <a:solidFill>
                    <a:srgbClr val="0070C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Lượng nước mà cây sử dụng</c:v>
                </c:pt>
                <c:pt idx="1">
                  <c:v>Lượng nước thoát hơi nước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0.02</c:v>
                </c:pt>
                <c:pt idx="1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67-423B-9408-9999F8C5A1A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Gồm các tế bào chết là quản bào và mạch ống nối kế tiếp nhau tạo bên ống dài từ rễ lên lá</a:t>
            </a:r>
            <a:endParaRPr/>
          </a:p>
        </p:txBody>
      </p:sp>
      <p:sp>
        <p:nvSpPr>
          <p:cNvPr id="187" name="Google Shape;187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Gồm các tế bào chết là quản bào và mạch ống nối kế tiếp nhau tạo bên ống dài từ rễ lên lá</a:t>
            </a:r>
            <a:endParaRPr/>
          </a:p>
        </p:txBody>
      </p:sp>
      <p:sp>
        <p:nvSpPr>
          <p:cNvPr id="202" name="Google Shape;202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Gồm các tế bào chết là quản bào và mạch ống nối kế tiếp nhau tạo bên ống dài từ rễ lên lá</a:t>
            </a:r>
            <a:endParaRPr/>
          </a:p>
        </p:txBody>
      </p:sp>
      <p:sp>
        <p:nvSpPr>
          <p:cNvPr id="214" name="Google Shape;214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Gồm các tế bào chết là quản bào và mạch ống nối kế tiếp nhau tạo bên ống dài từ rễ lên lá</a:t>
            </a:r>
            <a:endParaRPr/>
          </a:p>
        </p:txBody>
      </p:sp>
      <p:sp>
        <p:nvSpPr>
          <p:cNvPr id="226" name="Google Shape;226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Gồm các tế bào chết là quản bào và mạch ống nối kế tiếp nhau tạo bên ống dài từ rễ lên lá</a:t>
            </a:r>
            <a:endParaRPr/>
          </a:p>
        </p:txBody>
      </p:sp>
      <p:sp>
        <p:nvSpPr>
          <p:cNvPr id="242" name="Google Shape;242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Gồm các tế bào chết là quản bào và mạch ống nối kế tiếp nhau tạo bên ống dài từ rễ lên lá</a:t>
            </a:r>
            <a:endParaRPr/>
          </a:p>
        </p:txBody>
      </p:sp>
      <p:sp>
        <p:nvSpPr>
          <p:cNvPr id="258" name="Google Shape;258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Gồm các tế bào chết là quản bào và mạch ống nối kế tiếp nhau tạo bên ống dài từ rễ lên lá</a:t>
            </a:r>
            <a:endParaRPr/>
          </a:p>
        </p:txBody>
      </p:sp>
      <p:sp>
        <p:nvSpPr>
          <p:cNvPr id="274" name="Google Shape;274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Gồm các tế bào chết là quản bào và mạch ống nối kế tiếp nhau tạo bên ống dài từ rễ lên lá</a:t>
            </a:r>
            <a:endParaRPr/>
          </a:p>
        </p:txBody>
      </p:sp>
      <p:sp>
        <p:nvSpPr>
          <p:cNvPr id="285" name="Google Shape;285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Gồm các tế bào chết là quản bào và mạch ống nối kế tiếp nhau tạo bên ống dài từ rễ lên lá</a:t>
            </a:r>
            <a:endParaRPr/>
          </a:p>
        </p:txBody>
      </p:sp>
      <p:sp>
        <p:nvSpPr>
          <p:cNvPr id="312" name="Google Shape;312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Gồm các tế bào chết là quản bào và mạch ống nối kế tiếp nhau tạo bên ống dài từ rễ lên lá</a:t>
            </a:r>
            <a:endParaRPr/>
          </a:p>
        </p:txBody>
      </p:sp>
      <p:sp>
        <p:nvSpPr>
          <p:cNvPr id="326" name="Google Shape;326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Gồm các tế bào chết là quản bào và mạch ống nối kế tiếp nhau tạo bên ống dài từ rễ lên lá</a:t>
            </a:r>
            <a:endParaRPr/>
          </a:p>
        </p:txBody>
      </p:sp>
      <p:sp>
        <p:nvSpPr>
          <p:cNvPr id="340" name="Google Shape;340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Gồm các tế bào chết là quản bào và mạch ống nối kế tiếp nhau tạo bên ống dài từ rễ lên lá</a:t>
            </a:r>
            <a:endParaRPr/>
          </a:p>
        </p:txBody>
      </p:sp>
      <p:sp>
        <p:nvSpPr>
          <p:cNvPr id="166" name="Google Shape;166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/>
          <p:nvPr>
            <p:ph type="title"/>
          </p:nvPr>
        </p:nvSpPr>
        <p:spPr>
          <a:xfrm>
            <a:off x="609600" y="76200"/>
            <a:ext cx="10972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  <a:defRPr>
                <a:solidFill>
                  <a:srgbClr val="FF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5"/>
          <p:cNvSpPr txBox="1"/>
          <p:nvPr>
            <p:ph idx="1" type="body"/>
          </p:nvPr>
        </p:nvSpPr>
        <p:spPr>
          <a:xfrm>
            <a:off x="609600" y="1371601"/>
            <a:ext cx="10972800" cy="4754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4"/>
          <p:cNvSpPr txBox="1"/>
          <p:nvPr>
            <p:ph idx="1" type="body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5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6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8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9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9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9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2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33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4" Type="http://schemas.openxmlformats.org/officeDocument/2006/relationships/image" Target="../media/image8.png"/><Relationship Id="rId5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Relationship Id="rId4" Type="http://schemas.openxmlformats.org/officeDocument/2006/relationships/image" Target="../media/image15.png"/><Relationship Id="rId5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Relationship Id="rId4" Type="http://schemas.openxmlformats.org/officeDocument/2006/relationships/image" Target="../media/image12.jpg"/><Relationship Id="rId5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Relationship Id="rId4" Type="http://schemas.openxmlformats.org/officeDocument/2006/relationships/image" Target="../media/image19.jpg"/><Relationship Id="rId5" Type="http://schemas.openxmlformats.org/officeDocument/2006/relationships/image" Target="../media/image24.png"/><Relationship Id="rId6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Relationship Id="rId4" Type="http://schemas.openxmlformats.org/officeDocument/2006/relationships/image" Target="../media/image24.png"/><Relationship Id="rId5" Type="http://schemas.openxmlformats.org/officeDocument/2006/relationships/image" Target="../media/image17.jpg"/><Relationship Id="rId6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Relationship Id="rId4" Type="http://schemas.openxmlformats.org/officeDocument/2006/relationships/image" Target="../media/image25.gif"/><Relationship Id="rId5" Type="http://schemas.openxmlformats.org/officeDocument/2006/relationships/image" Target="../media/image20.png"/><Relationship Id="rId6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9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5.jpg"/><Relationship Id="rId5" Type="http://schemas.openxmlformats.org/officeDocument/2006/relationships/image" Target="../media/image18.png"/><Relationship Id="rId6" Type="http://schemas.openxmlformats.org/officeDocument/2006/relationships/image" Target="../media/image9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8/20/2021</a:t>
            </a:r>
            <a:endParaRPr/>
          </a:p>
        </p:txBody>
      </p:sp>
      <p:sp>
        <p:nvSpPr>
          <p:cNvPr id="89" name="Google Shape;89;p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625151" y="1371600"/>
            <a:ext cx="5257800" cy="3048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Động lực nào giúp dòng mạch gỗ được vận chuyển liên tục từ dưới rễ lên trên lá?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7339" y="131462"/>
            <a:ext cx="5852667" cy="640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0"/>
          <p:cNvPicPr preferRelativeResize="0"/>
          <p:nvPr/>
        </p:nvPicPr>
        <p:blipFill rotWithShape="1">
          <a:blip r:embed="rId3">
            <a:alphaModFix/>
          </a:blip>
          <a:srcRect b="0" l="0" r="46381" t="0"/>
          <a:stretch/>
        </p:blipFill>
        <p:spPr>
          <a:xfrm>
            <a:off x="3837832" y="1972714"/>
            <a:ext cx="4821136" cy="417154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0" name="Google Shape;190;p1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8/21/2021</a:t>
            </a:r>
            <a:endParaRPr/>
          </a:p>
        </p:txBody>
      </p:sp>
      <p:sp>
        <p:nvSpPr>
          <p:cNvPr id="191" name="Google Shape;191;p1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2" name="Google Shape;192;p10"/>
          <p:cNvSpPr txBox="1"/>
          <p:nvPr/>
        </p:nvSpPr>
        <p:spPr>
          <a:xfrm>
            <a:off x="914400" y="596264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2. Hai con đường thoát hơi nước qua lá</a:t>
            </a:r>
            <a:endParaRPr b="1" sz="36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0"/>
          <p:cNvSpPr txBox="1"/>
          <p:nvPr>
            <p:ph type="title"/>
          </p:nvPr>
        </p:nvSpPr>
        <p:spPr>
          <a:xfrm>
            <a:off x="457200" y="82549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/>
              <a:t>II. Thoát hơi nước qua lá</a:t>
            </a:r>
            <a:endParaRPr/>
          </a:p>
        </p:txBody>
      </p:sp>
      <p:sp>
        <p:nvSpPr>
          <p:cNvPr id="194" name="Google Shape;194;p10"/>
          <p:cNvSpPr/>
          <p:nvPr/>
        </p:nvSpPr>
        <p:spPr>
          <a:xfrm>
            <a:off x="1621" y="2232650"/>
            <a:ext cx="3352800" cy="3690503"/>
          </a:xfrm>
          <a:prstGeom prst="wedgeEllipseCallout">
            <a:avLst>
              <a:gd fmla="val 66599" name="adj1"/>
              <a:gd fmla="val 36079" name="adj2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Dựa vào hình, hãy mô tả cấu tạo của khí khổng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Khí khổng hình hạt đậu đang “mở” ở lá Lẻ bạn thấy rõ lục lạp P/S: TH- HSGT  Sinh... - Biology of Practices and Experiments - Thực hành Sinh học |  Facebook" id="195" name="Google Shape;19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37600" y="957753"/>
            <a:ext cx="3302000" cy="5951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10"/>
          <p:cNvCxnSpPr/>
          <p:nvPr/>
        </p:nvCxnSpPr>
        <p:spPr>
          <a:xfrm rot="10800000">
            <a:off x="9677400" y="2133600"/>
            <a:ext cx="381000" cy="1066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7" name="Google Shape;197;p10"/>
          <p:cNvSpPr txBox="1"/>
          <p:nvPr/>
        </p:nvSpPr>
        <p:spPr>
          <a:xfrm>
            <a:off x="9220200" y="1905000"/>
            <a:ext cx="1248355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Tế bào kèm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0"/>
          <p:cNvSpPr txBox="1"/>
          <p:nvPr/>
        </p:nvSpPr>
        <p:spPr>
          <a:xfrm>
            <a:off x="1612250" y="1359087"/>
            <a:ext cx="39677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Qua khí khổng (90%):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6379" y="2057400"/>
            <a:ext cx="8991600" cy="417154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5" name="Google Shape;205;p1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8/21/2021</a:t>
            </a:r>
            <a:endParaRPr/>
          </a:p>
        </p:txBody>
      </p:sp>
      <p:sp>
        <p:nvSpPr>
          <p:cNvPr id="206" name="Google Shape;206;p1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" name="Google Shape;207;p11"/>
          <p:cNvSpPr txBox="1"/>
          <p:nvPr/>
        </p:nvSpPr>
        <p:spPr>
          <a:xfrm>
            <a:off x="914400" y="596264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2. Hai con đường thoát hơi nước qua lá</a:t>
            </a:r>
            <a:endParaRPr b="1" sz="36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1"/>
          <p:cNvSpPr txBox="1"/>
          <p:nvPr>
            <p:ph type="title"/>
          </p:nvPr>
        </p:nvSpPr>
        <p:spPr>
          <a:xfrm>
            <a:off x="457200" y="82549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/>
              <a:t>II. Thoát hơi nước qua lá</a:t>
            </a:r>
            <a:endParaRPr/>
          </a:p>
        </p:txBody>
      </p:sp>
      <p:sp>
        <p:nvSpPr>
          <p:cNvPr id="209" name="Google Shape;209;p11"/>
          <p:cNvSpPr/>
          <p:nvPr/>
        </p:nvSpPr>
        <p:spPr>
          <a:xfrm>
            <a:off x="0" y="2255802"/>
            <a:ext cx="3352800" cy="3690503"/>
          </a:xfrm>
          <a:prstGeom prst="wedgeEllipseCallout">
            <a:avLst>
              <a:gd fmla="val 66599" name="adj1"/>
              <a:gd fmla="val 36079" name="adj2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Sự đóng, mở khí khổng phụ thuộc vào yếu tố nào?</a:t>
            </a:r>
            <a:endParaRPr/>
          </a:p>
        </p:txBody>
      </p:sp>
      <p:sp>
        <p:nvSpPr>
          <p:cNvPr id="210" name="Google Shape;210;p11"/>
          <p:cNvSpPr txBox="1"/>
          <p:nvPr/>
        </p:nvSpPr>
        <p:spPr>
          <a:xfrm>
            <a:off x="1612250" y="1359087"/>
            <a:ext cx="39677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Qua khí khổng (90%):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2040017"/>
            <a:ext cx="8991600" cy="417154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7" name="Google Shape;217;p1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8/21/2021</a:t>
            </a:r>
            <a:endParaRPr/>
          </a:p>
        </p:txBody>
      </p:sp>
      <p:sp>
        <p:nvSpPr>
          <p:cNvPr id="218" name="Google Shape;218;p1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" name="Google Shape;219;p12"/>
          <p:cNvSpPr txBox="1"/>
          <p:nvPr/>
        </p:nvSpPr>
        <p:spPr>
          <a:xfrm>
            <a:off x="914400" y="596264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2. Hai con đường thoát hơi nước qua lá</a:t>
            </a:r>
            <a:endParaRPr b="1" sz="36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2"/>
          <p:cNvSpPr txBox="1"/>
          <p:nvPr>
            <p:ph type="title"/>
          </p:nvPr>
        </p:nvSpPr>
        <p:spPr>
          <a:xfrm>
            <a:off x="457200" y="82549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/>
              <a:t>II. Thoát hơi nước qua lá</a:t>
            </a:r>
            <a:endParaRPr/>
          </a:p>
        </p:txBody>
      </p:sp>
      <p:sp>
        <p:nvSpPr>
          <p:cNvPr id="221" name="Google Shape;221;p12"/>
          <p:cNvSpPr/>
          <p:nvPr/>
        </p:nvSpPr>
        <p:spPr>
          <a:xfrm>
            <a:off x="152400" y="2216437"/>
            <a:ext cx="3352800" cy="3690503"/>
          </a:xfrm>
          <a:prstGeom prst="wedgeEllipseCallout">
            <a:avLst>
              <a:gd fmla="val 66599" name="adj1"/>
              <a:gd fmla="val 36079" name="adj2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Hãy mô tả cơ chế quá trình đóng, mở khí khổng.</a:t>
            </a:r>
            <a:endParaRPr/>
          </a:p>
        </p:txBody>
      </p:sp>
      <p:sp>
        <p:nvSpPr>
          <p:cNvPr id="222" name="Google Shape;222;p12"/>
          <p:cNvSpPr txBox="1"/>
          <p:nvPr/>
        </p:nvSpPr>
        <p:spPr>
          <a:xfrm>
            <a:off x="1612250" y="1359087"/>
            <a:ext cx="39677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Qua khí khổng (90%):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8/21/2021</a:t>
            </a:r>
            <a:endParaRPr/>
          </a:p>
        </p:txBody>
      </p:sp>
      <p:sp>
        <p:nvSpPr>
          <p:cNvPr id="229" name="Google Shape;229;p1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0" name="Google Shape;230;p13"/>
          <p:cNvSpPr txBox="1"/>
          <p:nvPr/>
        </p:nvSpPr>
        <p:spPr>
          <a:xfrm>
            <a:off x="914400" y="596264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2. Hai con đường thoát hơi nước qua lá</a:t>
            </a:r>
            <a:endParaRPr b="1" sz="36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3"/>
          <p:cNvSpPr txBox="1"/>
          <p:nvPr>
            <p:ph type="title"/>
          </p:nvPr>
        </p:nvSpPr>
        <p:spPr>
          <a:xfrm>
            <a:off x="457200" y="82549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/>
              <a:t>II. Thoát hơi nước qua lá</a:t>
            </a:r>
            <a:endParaRPr/>
          </a:p>
        </p:txBody>
      </p:sp>
      <p:sp>
        <p:nvSpPr>
          <p:cNvPr id="232" name="Google Shape;232;p13"/>
          <p:cNvSpPr txBox="1"/>
          <p:nvPr/>
        </p:nvSpPr>
        <p:spPr>
          <a:xfrm>
            <a:off x="1612250" y="1359087"/>
            <a:ext cx="213391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Qua cutin: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3"/>
          <p:cNvSpPr/>
          <p:nvPr/>
        </p:nvSpPr>
        <p:spPr>
          <a:xfrm>
            <a:off x="186748" y="1831906"/>
            <a:ext cx="5756852" cy="4340294"/>
          </a:xfrm>
          <a:prstGeom prst="wedgeEllipseCallout">
            <a:avLst>
              <a:gd fmla="val 66599" name="adj1"/>
              <a:gd fmla="val 36079" name="adj2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Thoát hơi nước qua cutin ở là non hay lá trưởng thành bình thường của cùng 1 cây mai sẽ cao hơn? Vì sao?</a:t>
            </a:r>
            <a:endParaRPr/>
          </a:p>
        </p:txBody>
      </p:sp>
      <p:pic>
        <p:nvPicPr>
          <p:cNvPr descr="http://file.vforum.vn/hinh/2014/4/dau-hoi-cham-1.jpg" id="234" name="Google Shape;23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6416" y="3497299"/>
            <a:ext cx="1206398" cy="156122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5" name="Google Shape;235;p13"/>
          <p:cNvSpPr/>
          <p:nvPr/>
        </p:nvSpPr>
        <p:spPr>
          <a:xfrm>
            <a:off x="8464601" y="5232209"/>
            <a:ext cx="1676400" cy="1174751"/>
          </a:xfrm>
          <a:prstGeom prst="triangle">
            <a:avLst>
              <a:gd fmla="val 50000" name="adj"/>
            </a:avLst>
          </a:prstGeom>
          <a:solidFill>
            <a:srgbClr val="E36C09"/>
          </a:solidFill>
          <a:ln cap="flat" cmpd="sng" w="381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3"/>
          <p:cNvSpPr/>
          <p:nvPr/>
        </p:nvSpPr>
        <p:spPr>
          <a:xfrm>
            <a:off x="6978701" y="5081159"/>
            <a:ext cx="4648200" cy="166806"/>
          </a:xfrm>
          <a:prstGeom prst="rect">
            <a:avLst/>
          </a:prstGeom>
          <a:solidFill>
            <a:srgbClr val="E36C09"/>
          </a:solidFill>
          <a:ln cap="flat" cmpd="sng" w="381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2904" y="1943862"/>
            <a:ext cx="1274174" cy="3121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32152" y="1632940"/>
            <a:ext cx="1268078" cy="3432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8/21/2021</a:t>
            </a:r>
            <a:endParaRPr/>
          </a:p>
        </p:txBody>
      </p:sp>
      <p:sp>
        <p:nvSpPr>
          <p:cNvPr id="245" name="Google Shape;245;p1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6" name="Google Shape;246;p14"/>
          <p:cNvSpPr txBox="1"/>
          <p:nvPr/>
        </p:nvSpPr>
        <p:spPr>
          <a:xfrm>
            <a:off x="914400" y="596264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2. Hai con đường thoát hơi nước qua lá</a:t>
            </a:r>
            <a:endParaRPr b="1" sz="36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4"/>
          <p:cNvSpPr txBox="1"/>
          <p:nvPr>
            <p:ph type="title"/>
          </p:nvPr>
        </p:nvSpPr>
        <p:spPr>
          <a:xfrm>
            <a:off x="457200" y="82549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/>
              <a:t>II. Thoát hơi nước qua lá</a:t>
            </a:r>
            <a:endParaRPr/>
          </a:p>
        </p:txBody>
      </p:sp>
      <p:sp>
        <p:nvSpPr>
          <p:cNvPr id="248" name="Google Shape;248;p14"/>
          <p:cNvSpPr txBox="1"/>
          <p:nvPr/>
        </p:nvSpPr>
        <p:spPr>
          <a:xfrm>
            <a:off x="1612250" y="1359087"/>
            <a:ext cx="213391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Qua cutin: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4"/>
          <p:cNvSpPr/>
          <p:nvPr/>
        </p:nvSpPr>
        <p:spPr>
          <a:xfrm>
            <a:off x="104499" y="1964939"/>
            <a:ext cx="5915301" cy="3690503"/>
          </a:xfrm>
          <a:prstGeom prst="wedgeEllipseCallout">
            <a:avLst>
              <a:gd fmla="val 66599" name="adj1"/>
              <a:gd fmla="val 36079" name="adj2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Giữa lá trưởng thành và lá giá của cùng 1 cây mai, thoát hơi nước qua cutin ở lá nào cao hơn? Vì sao?</a:t>
            </a:r>
            <a:endParaRPr/>
          </a:p>
        </p:txBody>
      </p:sp>
      <p:pic>
        <p:nvPicPr>
          <p:cNvPr descr="http://file.vforum.vn/hinh/2014/4/dau-hoi-cham-1.jpg" id="250" name="Google Shape;25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6416" y="3497299"/>
            <a:ext cx="1206398" cy="156122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1" name="Google Shape;251;p14"/>
          <p:cNvSpPr/>
          <p:nvPr/>
        </p:nvSpPr>
        <p:spPr>
          <a:xfrm>
            <a:off x="8464601" y="5232209"/>
            <a:ext cx="1676400" cy="1174751"/>
          </a:xfrm>
          <a:prstGeom prst="triangle">
            <a:avLst>
              <a:gd fmla="val 50000" name="adj"/>
            </a:avLst>
          </a:prstGeom>
          <a:solidFill>
            <a:srgbClr val="E36C09"/>
          </a:solidFill>
          <a:ln cap="flat" cmpd="sng" w="381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4"/>
          <p:cNvSpPr/>
          <p:nvPr/>
        </p:nvSpPr>
        <p:spPr>
          <a:xfrm>
            <a:off x="6978701" y="5081159"/>
            <a:ext cx="4648200" cy="166806"/>
          </a:xfrm>
          <a:prstGeom prst="rect">
            <a:avLst/>
          </a:prstGeom>
          <a:solidFill>
            <a:srgbClr val="E36C09"/>
          </a:solidFill>
          <a:ln cap="flat" cmpd="sng" w="381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32152" y="1632940"/>
            <a:ext cx="1268078" cy="3432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4"/>
          <p:cNvPicPr preferRelativeResize="0"/>
          <p:nvPr/>
        </p:nvPicPr>
        <p:blipFill rotWithShape="1">
          <a:blip r:embed="rId5">
            <a:alphaModFix/>
          </a:blip>
          <a:srcRect b="35066" l="0" r="50071" t="21140"/>
          <a:stretch/>
        </p:blipFill>
        <p:spPr>
          <a:xfrm rot="5400000">
            <a:off x="6365691" y="3098785"/>
            <a:ext cx="2377850" cy="1564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8/21/2021</a:t>
            </a:r>
            <a:endParaRPr/>
          </a:p>
        </p:txBody>
      </p:sp>
      <p:sp>
        <p:nvSpPr>
          <p:cNvPr id="261" name="Google Shape;261;p1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2" name="Google Shape;262;p15"/>
          <p:cNvSpPr txBox="1"/>
          <p:nvPr>
            <p:ph type="title"/>
          </p:nvPr>
        </p:nvSpPr>
        <p:spPr>
          <a:xfrm>
            <a:off x="457200" y="82549"/>
            <a:ext cx="9220200" cy="1291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/>
              <a:t>III. Các tác nhân ảnh hưởng đến quá trình thoát hơi nước</a:t>
            </a:r>
            <a:endParaRPr/>
          </a:p>
        </p:txBody>
      </p:sp>
      <p:sp>
        <p:nvSpPr>
          <p:cNvPr id="263" name="Google Shape;263;p15"/>
          <p:cNvSpPr/>
          <p:nvPr/>
        </p:nvSpPr>
        <p:spPr>
          <a:xfrm>
            <a:off x="1621" y="1793298"/>
            <a:ext cx="3352800" cy="4455102"/>
          </a:xfrm>
          <a:prstGeom prst="wedgeEllipseCallout">
            <a:avLst>
              <a:gd fmla="val 66599" name="adj1"/>
              <a:gd fmla="val 36079" name="adj2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 những tác nhân nào ảnh hưởng đến quá trình thoát hơi nước?</a:t>
            </a:r>
            <a:endParaRPr/>
          </a:p>
        </p:txBody>
      </p:sp>
      <p:sp>
        <p:nvSpPr>
          <p:cNvPr id="264" name="Google Shape;264;p15"/>
          <p:cNvSpPr/>
          <p:nvPr/>
        </p:nvSpPr>
        <p:spPr>
          <a:xfrm>
            <a:off x="3072810" y="1496067"/>
            <a:ext cx="3289874" cy="145526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Nước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5"/>
          <p:cNvSpPr/>
          <p:nvPr/>
        </p:nvSpPr>
        <p:spPr>
          <a:xfrm>
            <a:off x="4196456" y="2802844"/>
            <a:ext cx="2438400" cy="87976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Ánh sáng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5"/>
          <p:cNvSpPr/>
          <p:nvPr/>
        </p:nvSpPr>
        <p:spPr>
          <a:xfrm>
            <a:off x="5276195" y="3509308"/>
            <a:ext cx="2438400" cy="87976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Nhiệt độ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5"/>
          <p:cNvSpPr/>
          <p:nvPr/>
        </p:nvSpPr>
        <p:spPr>
          <a:xfrm>
            <a:off x="6573247" y="4294817"/>
            <a:ext cx="2438400" cy="87976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Gió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5"/>
          <p:cNvSpPr/>
          <p:nvPr/>
        </p:nvSpPr>
        <p:spPr>
          <a:xfrm>
            <a:off x="7618381" y="5009094"/>
            <a:ext cx="2438400" cy="87976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Một số ion khoáng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5"/>
          <p:cNvSpPr/>
          <p:nvPr/>
        </p:nvSpPr>
        <p:spPr>
          <a:xfrm>
            <a:off x="9501540" y="5750988"/>
            <a:ext cx="2438400" cy="87976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15"/>
          <p:cNvPicPr preferRelativeResize="0"/>
          <p:nvPr/>
        </p:nvPicPr>
        <p:blipFill rotWithShape="1">
          <a:blip r:embed="rId3">
            <a:alphaModFix/>
          </a:blip>
          <a:srcRect b="0" l="0" r="46381" t="0"/>
          <a:stretch/>
        </p:blipFill>
        <p:spPr>
          <a:xfrm>
            <a:off x="7714595" y="765501"/>
            <a:ext cx="4197783" cy="35016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8/21/2021</a:t>
            </a:r>
            <a:endParaRPr/>
          </a:p>
        </p:txBody>
      </p:sp>
      <p:sp>
        <p:nvSpPr>
          <p:cNvPr id="277" name="Google Shape;277;p1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" name="Google Shape;278;p16"/>
          <p:cNvSpPr/>
          <p:nvPr/>
        </p:nvSpPr>
        <p:spPr>
          <a:xfrm>
            <a:off x="789831" y="1623147"/>
            <a:ext cx="4113180" cy="2016702"/>
          </a:xfrm>
          <a:prstGeom prst="wedgeEllipseCallout">
            <a:avLst>
              <a:gd fmla="val 66599" name="adj1"/>
              <a:gd fmla="val 36079" name="adj2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Cân bằng nước là gì?</a:t>
            </a:r>
            <a:endParaRPr/>
          </a:p>
        </p:txBody>
      </p:sp>
      <p:sp>
        <p:nvSpPr>
          <p:cNvPr id="279" name="Google Shape;279;p16"/>
          <p:cNvSpPr txBox="1"/>
          <p:nvPr/>
        </p:nvSpPr>
        <p:spPr>
          <a:xfrm>
            <a:off x="457200" y="82549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IV. Cân bằng nước và tưới tiêu hợp lý</a:t>
            </a:r>
            <a:endParaRPr sz="4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6"/>
          <p:cNvSpPr/>
          <p:nvPr/>
        </p:nvSpPr>
        <p:spPr>
          <a:xfrm>
            <a:off x="7069845" y="1456072"/>
            <a:ext cx="4458512" cy="2016702"/>
          </a:xfrm>
          <a:prstGeom prst="wedgeEllipseCallout">
            <a:avLst>
              <a:gd fmla="val -64091" name="adj1"/>
              <a:gd fmla="val 42833" name="adj2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Tưới tiêu như thế nào là hợp lý?</a:t>
            </a:r>
            <a:endParaRPr/>
          </a:p>
        </p:txBody>
      </p:sp>
      <p:pic>
        <p:nvPicPr>
          <p:cNvPr descr="http://file.vforum.vn/hinh/2014/4/dau-hoi-cham-1.jpg" id="281" name="Google Shape;28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3418969"/>
            <a:ext cx="1947690" cy="252054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8/21/2021</a:t>
            </a:r>
            <a:endParaRPr/>
          </a:p>
        </p:txBody>
      </p:sp>
      <p:sp>
        <p:nvSpPr>
          <p:cNvPr id="288" name="Google Shape;288;p1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9" name="Google Shape;289;p17"/>
          <p:cNvSpPr txBox="1"/>
          <p:nvPr/>
        </p:nvSpPr>
        <p:spPr>
          <a:xfrm>
            <a:off x="457200" y="82549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IV. Cân bằng nước và tưới tiêu hợp lý</a:t>
            </a:r>
            <a:endParaRPr sz="4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file.vforum.vn/hinh/2014/4/dau-hoi-cham-1.jpg" id="290" name="Google Shape;29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37797">
            <a:off x="9250540" y="3713685"/>
            <a:ext cx="1084774" cy="140382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1" name="Google Shape;291;p17"/>
          <p:cNvSpPr/>
          <p:nvPr/>
        </p:nvSpPr>
        <p:spPr>
          <a:xfrm>
            <a:off x="8944115" y="5325255"/>
            <a:ext cx="1225601" cy="768160"/>
          </a:xfrm>
          <a:prstGeom prst="triangle">
            <a:avLst>
              <a:gd fmla="val 50000" name="adj"/>
            </a:avLst>
          </a:prstGeom>
          <a:solidFill>
            <a:srgbClr val="E36C09"/>
          </a:solidFill>
          <a:ln cap="flat" cmpd="sng" w="381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7"/>
          <p:cNvSpPr/>
          <p:nvPr/>
        </p:nvSpPr>
        <p:spPr>
          <a:xfrm rot="1123622">
            <a:off x="7778374" y="5147223"/>
            <a:ext cx="3557081" cy="178032"/>
          </a:xfrm>
          <a:prstGeom prst="rect">
            <a:avLst/>
          </a:prstGeom>
          <a:solidFill>
            <a:srgbClr val="E36C09"/>
          </a:solidFill>
          <a:ln cap="flat" cmpd="sng" w="381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7871">
            <a:off x="8106893" y="3476533"/>
            <a:ext cx="529163" cy="1215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DIA1D5" id="294" name="Google Shape;29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10161521" y="4502640"/>
            <a:ext cx="1797983" cy="12423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file.vforum.vn/hinh/2014/4/dau-hoi-cham-1.jpg" id="295" name="Google Shape;29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81359">
            <a:off x="4824283" y="2629731"/>
            <a:ext cx="1084774" cy="140382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6" name="Google Shape;296;p17"/>
          <p:cNvSpPr/>
          <p:nvPr/>
        </p:nvSpPr>
        <p:spPr>
          <a:xfrm>
            <a:off x="5011226" y="4188297"/>
            <a:ext cx="1225601" cy="768160"/>
          </a:xfrm>
          <a:prstGeom prst="triangle">
            <a:avLst>
              <a:gd fmla="val 50000" name="adj"/>
            </a:avLst>
          </a:prstGeom>
          <a:solidFill>
            <a:srgbClr val="E36C09"/>
          </a:solidFill>
          <a:ln cap="flat" cmpd="sng" w="381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7"/>
          <p:cNvSpPr/>
          <p:nvPr/>
        </p:nvSpPr>
        <p:spPr>
          <a:xfrm rot="-1217189">
            <a:off x="3845485" y="4010265"/>
            <a:ext cx="3557081" cy="178032"/>
          </a:xfrm>
          <a:prstGeom prst="rect">
            <a:avLst/>
          </a:prstGeom>
          <a:solidFill>
            <a:srgbClr val="E36C09"/>
          </a:solidFill>
          <a:ln cap="flat" cmpd="sng" w="381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202433">
            <a:off x="3793266" y="3311408"/>
            <a:ext cx="529163" cy="1215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DIA1D5" id="299" name="Google Shape;29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9820184">
            <a:off x="5984681" y="2449134"/>
            <a:ext cx="1797983" cy="12423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file.vforum.vn/hinh/2014/4/dau-hoi-cham-1.jpg" id="300" name="Google Shape;30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5538" y="911509"/>
            <a:ext cx="1084774" cy="140382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1" name="Google Shape;301;p17"/>
          <p:cNvSpPr/>
          <p:nvPr/>
        </p:nvSpPr>
        <p:spPr>
          <a:xfrm>
            <a:off x="1355538" y="2509006"/>
            <a:ext cx="1225601" cy="768160"/>
          </a:xfrm>
          <a:prstGeom prst="triangle">
            <a:avLst>
              <a:gd fmla="val 50000" name="adj"/>
            </a:avLst>
          </a:prstGeom>
          <a:solidFill>
            <a:srgbClr val="E36C09"/>
          </a:solidFill>
          <a:ln cap="flat" cmpd="sng" w="381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7"/>
          <p:cNvSpPr/>
          <p:nvPr/>
        </p:nvSpPr>
        <p:spPr>
          <a:xfrm>
            <a:off x="189797" y="2330974"/>
            <a:ext cx="3557081" cy="178032"/>
          </a:xfrm>
          <a:prstGeom prst="rect">
            <a:avLst/>
          </a:prstGeom>
          <a:solidFill>
            <a:srgbClr val="E36C09"/>
          </a:solidFill>
          <a:ln cap="flat" cmpd="sng" w="381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530" y="1107510"/>
            <a:ext cx="529163" cy="1215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DIA1D5" id="304" name="Google Shape;30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9820184">
            <a:off x="2477322" y="1158955"/>
            <a:ext cx="1797983" cy="124238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7"/>
          <p:cNvSpPr txBox="1"/>
          <p:nvPr/>
        </p:nvSpPr>
        <p:spPr>
          <a:xfrm>
            <a:off x="1610941" y="2755849"/>
            <a:ext cx="7665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TH1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7"/>
          <p:cNvSpPr txBox="1"/>
          <p:nvPr/>
        </p:nvSpPr>
        <p:spPr>
          <a:xfrm>
            <a:off x="5240746" y="4417799"/>
            <a:ext cx="7665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TH2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7"/>
          <p:cNvSpPr txBox="1"/>
          <p:nvPr/>
        </p:nvSpPr>
        <p:spPr>
          <a:xfrm>
            <a:off x="9160947" y="5606719"/>
            <a:ext cx="76655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TH3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7"/>
          <p:cNvSpPr/>
          <p:nvPr/>
        </p:nvSpPr>
        <p:spPr>
          <a:xfrm>
            <a:off x="7921059" y="943961"/>
            <a:ext cx="4113180" cy="2016702"/>
          </a:xfrm>
          <a:prstGeom prst="wedgeEllipseCallout">
            <a:avLst>
              <a:gd fmla="val 39402" name="adj1"/>
              <a:gd fmla="val 70326" name="adj2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Cân bằng nước là gì?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8/21/2021</a:t>
            </a:r>
            <a:endParaRPr/>
          </a:p>
        </p:txBody>
      </p:sp>
      <p:sp>
        <p:nvSpPr>
          <p:cNvPr id="315" name="Google Shape;315;p1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6" name="Google Shape;316;p18"/>
          <p:cNvSpPr txBox="1"/>
          <p:nvPr/>
        </p:nvSpPr>
        <p:spPr>
          <a:xfrm>
            <a:off x="457200" y="82549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IV. Cân bằng nước và tưới tiêu hợp lý</a:t>
            </a:r>
            <a:endParaRPr sz="4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8"/>
          <p:cNvSpPr/>
          <p:nvPr/>
        </p:nvSpPr>
        <p:spPr>
          <a:xfrm>
            <a:off x="7162800" y="920749"/>
            <a:ext cx="4970293" cy="1670051"/>
          </a:xfrm>
          <a:prstGeom prst="wedgeEllipseCallout">
            <a:avLst>
              <a:gd fmla="val 45654" name="adj1"/>
              <a:gd fmla="val 73704" name="adj2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Tưới tiêu như thế nào là hợp lý?</a:t>
            </a:r>
            <a:endParaRPr/>
          </a:p>
        </p:txBody>
      </p:sp>
      <p:pic>
        <p:nvPicPr>
          <p:cNvPr descr="Vụ xé đề cương môn Sử: Hiệu trưởng, học sinh thanh minh - Học hành - Việt  Giải Trí" id="318" name="Google Shape;318;p18"/>
          <p:cNvPicPr preferRelativeResize="0"/>
          <p:nvPr/>
        </p:nvPicPr>
        <p:blipFill rotWithShape="1">
          <a:blip r:embed="rId3">
            <a:alphaModFix/>
          </a:blip>
          <a:srcRect b="10539" l="62400" r="11999" t="17388"/>
          <a:stretch/>
        </p:blipFill>
        <p:spPr>
          <a:xfrm>
            <a:off x="738762" y="983811"/>
            <a:ext cx="3630038" cy="5561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án cây hoa ngọc lan trắng tại Hà Nội" id="319" name="Google Shape;319;p18"/>
          <p:cNvPicPr preferRelativeResize="0"/>
          <p:nvPr/>
        </p:nvPicPr>
        <p:blipFill rotWithShape="1">
          <a:blip r:embed="rId4">
            <a:alphaModFix/>
          </a:blip>
          <a:srcRect b="6250" l="0" r="0" t="0"/>
          <a:stretch/>
        </p:blipFill>
        <p:spPr>
          <a:xfrm>
            <a:off x="5334000" y="2972105"/>
            <a:ext cx="25908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 chai nước khoáng La Vie 500ml | Bách Hoá XANH" id="320" name="Google Shape;320;p18"/>
          <p:cNvPicPr preferRelativeResize="0"/>
          <p:nvPr/>
        </p:nvPicPr>
        <p:blipFill rotWithShape="1">
          <a:blip r:embed="rId5">
            <a:alphaModFix/>
          </a:blip>
          <a:srcRect b="0" l="0" r="35000" t="0"/>
          <a:stretch/>
        </p:blipFill>
        <p:spPr>
          <a:xfrm>
            <a:off x="8711482" y="3326015"/>
            <a:ext cx="2626291" cy="303033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1" name="Google Shape;321;p18"/>
          <p:cNvSpPr txBox="1"/>
          <p:nvPr/>
        </p:nvSpPr>
        <p:spPr>
          <a:xfrm>
            <a:off x="5246087" y="1131483"/>
            <a:ext cx="1154714" cy="58477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TH1</a:t>
            </a:r>
            <a:endParaRPr sz="32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QUANIMAT" id="322" name="Google Shape;322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37600" y="4267200"/>
            <a:ext cx="1077204" cy="1444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8/21/2021</a:t>
            </a:r>
            <a:endParaRPr/>
          </a:p>
        </p:txBody>
      </p:sp>
      <p:sp>
        <p:nvSpPr>
          <p:cNvPr id="329" name="Google Shape;329;p1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0" name="Google Shape;330;p19"/>
          <p:cNvSpPr txBox="1"/>
          <p:nvPr/>
        </p:nvSpPr>
        <p:spPr>
          <a:xfrm>
            <a:off x="457200" y="82549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IV. Cân bằng nước và tưới tiêu hợp lý</a:t>
            </a:r>
            <a:endParaRPr sz="4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9"/>
          <p:cNvSpPr/>
          <p:nvPr/>
        </p:nvSpPr>
        <p:spPr>
          <a:xfrm>
            <a:off x="7162800" y="920749"/>
            <a:ext cx="4970293" cy="1670051"/>
          </a:xfrm>
          <a:prstGeom prst="wedgeEllipseCallout">
            <a:avLst>
              <a:gd fmla="val 45654" name="adj1"/>
              <a:gd fmla="val 73704" name="adj2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Tưới tiêu như thế nào là hợp lý?</a:t>
            </a:r>
            <a:endParaRPr/>
          </a:p>
        </p:txBody>
      </p:sp>
      <p:pic>
        <p:nvPicPr>
          <p:cNvPr descr="Bán cây hoa ngọc lan trắng tại Hà Nội" id="332" name="Google Shape;332;p19"/>
          <p:cNvPicPr preferRelativeResize="0"/>
          <p:nvPr/>
        </p:nvPicPr>
        <p:blipFill rotWithShape="1">
          <a:blip r:embed="rId3">
            <a:alphaModFix/>
          </a:blip>
          <a:srcRect b="6250" l="0" r="0" t="0"/>
          <a:stretch/>
        </p:blipFill>
        <p:spPr>
          <a:xfrm>
            <a:off x="4882515" y="2514601"/>
            <a:ext cx="25908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 chai nước khoáng La Vie 500ml | Bách Hoá XANH" id="333" name="Google Shape;333;p19"/>
          <p:cNvPicPr preferRelativeResize="0"/>
          <p:nvPr/>
        </p:nvPicPr>
        <p:blipFill rotWithShape="1">
          <a:blip r:embed="rId4">
            <a:alphaModFix/>
          </a:blip>
          <a:srcRect b="0" l="0" r="35000" t="0"/>
          <a:stretch/>
        </p:blipFill>
        <p:spPr>
          <a:xfrm>
            <a:off x="8687069" y="3429000"/>
            <a:ext cx="2626291" cy="303033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4" name="Google Shape;334;p19"/>
          <p:cNvSpPr txBox="1"/>
          <p:nvPr/>
        </p:nvSpPr>
        <p:spPr>
          <a:xfrm>
            <a:off x="5246087" y="1131483"/>
            <a:ext cx="1154714" cy="58477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TH2</a:t>
            </a:r>
            <a:endParaRPr sz="32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Xương rồng Bí Xanh – Cây khỏe đẹp, giá rẻ, ship COD toàn quốc" id="335" name="Google Shape;33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7836" y="1423870"/>
            <a:ext cx="3209401" cy="3209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ANIMAT" id="336" name="Google Shape;336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37600" y="4423757"/>
            <a:ext cx="1077204" cy="1444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8/20/2021</a:t>
            </a:r>
            <a:endParaRPr/>
          </a:p>
        </p:txBody>
      </p:sp>
      <p:sp>
        <p:nvSpPr>
          <p:cNvPr id="97" name="Google Shape;97;p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152400" y="4191000"/>
            <a:ext cx="11811000" cy="144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3185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Vì sao nói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“thoát hơi nước là </a:t>
            </a:r>
            <a:r>
              <a:rPr b="1" i="0" lang="en-US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tai họa tất yếu </a:t>
            </a:r>
            <a:r>
              <a:rPr b="0" i="0" lang="en-US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của cây”?</a:t>
            </a:r>
            <a:endParaRPr b="0" i="0" sz="4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file.vforum.vn/hinh/2014/4/dau-hoi-cham-1.jpg"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9600" y="457200"/>
            <a:ext cx="2743200" cy="355003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8/21/2021</a:t>
            </a:r>
            <a:endParaRPr/>
          </a:p>
        </p:txBody>
      </p:sp>
      <p:sp>
        <p:nvSpPr>
          <p:cNvPr id="343" name="Google Shape;343;p2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4" name="Google Shape;344;p20"/>
          <p:cNvSpPr txBox="1"/>
          <p:nvPr/>
        </p:nvSpPr>
        <p:spPr>
          <a:xfrm>
            <a:off x="457200" y="82549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IV. Cân bằng nước và tưới tiêu hợp lý</a:t>
            </a:r>
            <a:endParaRPr sz="4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0"/>
          <p:cNvSpPr/>
          <p:nvPr/>
        </p:nvSpPr>
        <p:spPr>
          <a:xfrm>
            <a:off x="7162800" y="920749"/>
            <a:ext cx="4970293" cy="1670051"/>
          </a:xfrm>
          <a:prstGeom prst="wedgeEllipseCallout">
            <a:avLst>
              <a:gd fmla="val 45654" name="adj1"/>
              <a:gd fmla="val 73704" name="adj2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Tưới tiêu như thế nào là hợp lý?</a:t>
            </a:r>
            <a:endParaRPr/>
          </a:p>
        </p:txBody>
      </p:sp>
      <p:pic>
        <p:nvPicPr>
          <p:cNvPr descr="6 chai nước khoáng La Vie 500ml | Bách Hoá XANH" id="346" name="Google Shape;346;p20"/>
          <p:cNvPicPr preferRelativeResize="0"/>
          <p:nvPr/>
        </p:nvPicPr>
        <p:blipFill rotWithShape="1">
          <a:blip r:embed="rId3">
            <a:alphaModFix/>
          </a:blip>
          <a:srcRect b="0" l="0" r="35000" t="0"/>
          <a:stretch/>
        </p:blipFill>
        <p:spPr>
          <a:xfrm>
            <a:off x="9200898" y="3508577"/>
            <a:ext cx="2626291" cy="303033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7" name="Google Shape;347;p20"/>
          <p:cNvSpPr txBox="1"/>
          <p:nvPr/>
        </p:nvSpPr>
        <p:spPr>
          <a:xfrm>
            <a:off x="3737372" y="1463387"/>
            <a:ext cx="1154714" cy="58477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TH3</a:t>
            </a:r>
            <a:endParaRPr sz="32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hững bức ảnh động về mưa đẹp lắng đọng - Ngôi sao" id="348" name="Google Shape;34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2529742"/>
            <a:ext cx="8340411" cy="4159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ương rồng Bí Xanh – Cây khỏe đẹp, giá rẻ, ship COD toàn quốc" id="349" name="Google Shape;349;p20"/>
          <p:cNvPicPr preferRelativeResize="0"/>
          <p:nvPr/>
        </p:nvPicPr>
        <p:blipFill rotWithShape="1">
          <a:blip r:embed="rId5">
            <a:alphaModFix/>
          </a:blip>
          <a:srcRect b="1468" l="15990" r="17528" t="8308"/>
          <a:stretch/>
        </p:blipFill>
        <p:spPr>
          <a:xfrm>
            <a:off x="3529182" y="2682142"/>
            <a:ext cx="1362904" cy="1849655"/>
          </a:xfrm>
          <a:prstGeom prst="ellipse">
            <a:avLst/>
          </a:prstGeom>
          <a:noFill/>
          <a:ln>
            <a:noFill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QUANIMAT" id="350" name="Google Shape;350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35748" y="4686300"/>
            <a:ext cx="1077204" cy="1444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1"/>
          <p:cNvSpPr txBox="1"/>
          <p:nvPr>
            <p:ph idx="1" type="body"/>
          </p:nvPr>
        </p:nvSpPr>
        <p:spPr>
          <a:xfrm>
            <a:off x="1257300" y="553181"/>
            <a:ext cx="9677400" cy="4754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None/>
            </a:pPr>
            <a:r>
              <a:rPr b="1" i="1" lang="en-US" sz="4000">
                <a:solidFill>
                  <a:srgbClr val="002060"/>
                </a:solidFill>
              </a:rPr>
              <a:t>1. Vì sao dưới bóng cây lại mát hơn dưới mái che bằng vật liệu xây dựng?</a:t>
            </a:r>
            <a:endParaRPr/>
          </a:p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4000"/>
              <a:buNone/>
            </a:pPr>
            <a:r>
              <a:rPr b="1" i="1" lang="en-US" sz="4000">
                <a:solidFill>
                  <a:srgbClr val="002060"/>
                </a:solidFill>
              </a:rPr>
              <a:t>2. Trong các yếu tố ảnh hưởng đến quá trình thoát hơi nước, yếu tố nào là yếu tố tác động chủ yếu nhất? Vì sao?</a:t>
            </a:r>
            <a:endParaRPr/>
          </a:p>
        </p:txBody>
      </p:sp>
      <p:sp>
        <p:nvSpPr>
          <p:cNvPr id="356" name="Google Shape;356;p2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8/20/2021</a:t>
            </a:r>
            <a:endParaRPr/>
          </a:p>
        </p:txBody>
      </p:sp>
      <p:sp>
        <p:nvSpPr>
          <p:cNvPr id="357" name="Google Shape;357;p2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8" name="Google Shape;358;p21"/>
          <p:cNvSpPr txBox="1"/>
          <p:nvPr/>
        </p:nvSpPr>
        <p:spPr>
          <a:xfrm>
            <a:off x="4724400" y="553181"/>
            <a:ext cx="2590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Luyện tập</a:t>
            </a:r>
            <a:endParaRPr b="1" sz="40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8/20/2021</a:t>
            </a:r>
            <a:endParaRPr/>
          </a:p>
        </p:txBody>
      </p:sp>
      <p:sp>
        <p:nvSpPr>
          <p:cNvPr id="364" name="Google Shape;364;p2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5" name="Google Shape;365;p22"/>
          <p:cNvSpPr txBox="1"/>
          <p:nvPr/>
        </p:nvSpPr>
        <p:spPr>
          <a:xfrm>
            <a:off x="4669983" y="264206"/>
            <a:ext cx="2590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Vận dụng</a:t>
            </a:r>
            <a:endParaRPr b="1" sz="44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2"/>
          <p:cNvSpPr txBox="1"/>
          <p:nvPr/>
        </p:nvSpPr>
        <p:spPr>
          <a:xfrm>
            <a:off x="62041" y="1556834"/>
            <a:ext cx="6155555" cy="15696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Tìm kiếm, nghiên cứu thông tin và xác định số lượng khí khổng ở mặt trên hay mặt dưới của lá nhiều hơn.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2"/>
          <p:cNvSpPr txBox="1"/>
          <p:nvPr/>
        </p:nvSpPr>
        <p:spPr>
          <a:xfrm>
            <a:off x="6032598" y="4313492"/>
            <a:ext cx="5826334" cy="20621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Dựa vào kiến thức đã học, hãy chứng minh sự phù hợp với chức năng của việc phân bố số lượng khí khổng như thế ở lá cây.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8" name="Google Shape;36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1743" y="1012642"/>
            <a:ext cx="5783897" cy="29371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ột số người đến với cuộc đời bạn, họ là lá, cành cây hay rễ cây&amp;quot;?" id="369" name="Google Shape;36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2222" y="3308351"/>
            <a:ext cx="48768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8/20/2021</a:t>
            </a:r>
            <a:endParaRPr/>
          </a:p>
        </p:txBody>
      </p:sp>
      <p:sp>
        <p:nvSpPr>
          <p:cNvPr id="375" name="Google Shape;375;p2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6" name="Google Shape;376;p23"/>
          <p:cNvSpPr txBox="1"/>
          <p:nvPr/>
        </p:nvSpPr>
        <p:spPr>
          <a:xfrm>
            <a:off x="4191000" y="2595880"/>
            <a:ext cx="7620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b="1" lang="en-US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CHÚC CÁC EM HỌC TỐT!!!</a:t>
            </a:r>
            <a:endParaRPr b="1" sz="5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1295400" y="1980236"/>
            <a:ext cx="182133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Bài 3:</a:t>
            </a:r>
            <a:endParaRPr/>
          </a:p>
        </p:txBody>
      </p:sp>
      <p:sp>
        <p:nvSpPr>
          <p:cNvPr id="105" name="Google Shape;105;p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8/20/2021</a:t>
            </a:r>
            <a:endParaRPr/>
          </a:p>
        </p:txBody>
      </p:sp>
      <p:sp>
        <p:nvSpPr>
          <p:cNvPr id="106" name="Google Shape;106;p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3"/>
          <p:cNvSpPr/>
          <p:nvPr/>
        </p:nvSpPr>
        <p:spPr>
          <a:xfrm rot="-735315">
            <a:off x="701815" y="3021508"/>
            <a:ext cx="9967978" cy="1015663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THOÁT HƠI NƯỚC</a:t>
            </a:r>
            <a:endParaRPr b="1" i="0" sz="60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>
            <p:ph type="ctrTitle"/>
          </p:nvPr>
        </p:nvSpPr>
        <p:spPr>
          <a:xfrm>
            <a:off x="1125190" y="393138"/>
            <a:ext cx="10094020" cy="1030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b="1" lang="en-US">
                <a:solidFill>
                  <a:srgbClr val="0070C0"/>
                </a:solidFill>
              </a:rPr>
              <a:t>A –CHUYỂN HÓA VẬT CHẤT VÀ NĂNG LƯỢNG Ở THỰC VẬT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8/20/2021</a:t>
            </a:r>
            <a:endParaRPr/>
          </a:p>
        </p:txBody>
      </p:sp>
      <p:sp>
        <p:nvSpPr>
          <p:cNvPr id="114" name="Google Shape;114;p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4"/>
          <p:cNvSpPr txBox="1"/>
          <p:nvPr>
            <p:ph type="title"/>
          </p:nvPr>
        </p:nvSpPr>
        <p:spPr>
          <a:xfrm>
            <a:off x="457200" y="82549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/>
              <a:t>I. Vai trò của quá trình thoát hơi nước</a:t>
            </a:r>
            <a:endParaRPr/>
          </a:p>
        </p:txBody>
      </p:sp>
      <p:graphicFrame>
        <p:nvGraphicFramePr>
          <p:cNvPr id="116" name="Google Shape;116;p4"/>
          <p:cNvGraphicFramePr/>
          <p:nvPr/>
        </p:nvGraphicFramePr>
        <p:xfrm>
          <a:off x="2056319" y="963376"/>
          <a:ext cx="8128000" cy="5751615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17" name="Google Shape;117;p4"/>
          <p:cNvSpPr/>
          <p:nvPr/>
        </p:nvSpPr>
        <p:spPr>
          <a:xfrm>
            <a:off x="685800" y="1066800"/>
            <a:ext cx="2133600" cy="1371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 họa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8/21/2021</a:t>
            </a:r>
            <a:endParaRPr/>
          </a:p>
        </p:txBody>
      </p:sp>
      <p:sp>
        <p:nvSpPr>
          <p:cNvPr id="123" name="Google Shape;123;p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5"/>
          <p:cNvSpPr txBox="1"/>
          <p:nvPr>
            <p:ph type="title"/>
          </p:nvPr>
        </p:nvSpPr>
        <p:spPr>
          <a:xfrm>
            <a:off x="457200" y="82549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/>
              <a:t>I. Vai trò của quá trình thoát hơi nước</a:t>
            </a:r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685800" y="1066800"/>
            <a:ext cx="2133600" cy="1371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Tất yếu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7903" y="2438400"/>
            <a:ext cx="4508946" cy="3623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9263" y="792130"/>
            <a:ext cx="5943392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8/21/2021</a:t>
            </a:r>
            <a:endParaRPr/>
          </a:p>
        </p:txBody>
      </p:sp>
      <p:sp>
        <p:nvSpPr>
          <p:cNvPr id="133" name="Google Shape;133;p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6"/>
          <p:cNvSpPr txBox="1"/>
          <p:nvPr>
            <p:ph type="title"/>
          </p:nvPr>
        </p:nvSpPr>
        <p:spPr>
          <a:xfrm>
            <a:off x="457200" y="82549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/>
              <a:t>I. Vai trò của quá trình thoát hơi nước</a:t>
            </a: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685800" y="1066800"/>
            <a:ext cx="2133600" cy="1371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Tất yếu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7903" y="2438400"/>
            <a:ext cx="4508946" cy="3623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81790" y="1007702"/>
            <a:ext cx="7481609" cy="5531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8/21/2021</a:t>
            </a:r>
            <a:endParaRPr/>
          </a:p>
        </p:txBody>
      </p:sp>
      <p:sp>
        <p:nvSpPr>
          <p:cNvPr id="143" name="Google Shape;143;p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7"/>
          <p:cNvSpPr txBox="1"/>
          <p:nvPr>
            <p:ph type="title"/>
          </p:nvPr>
        </p:nvSpPr>
        <p:spPr>
          <a:xfrm>
            <a:off x="457200" y="82549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/>
              <a:t>I. Vai trò của quá trình thoát hơi nước</a:t>
            </a:r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685800" y="1066800"/>
            <a:ext cx="2133600" cy="1371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Tất yếu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7903" y="2438400"/>
            <a:ext cx="4508946" cy="36235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ui] Toát mồ hôi hột với loạt ảnh đầy ngang trái, nhưng không sao đó là  cuộc sống mà" id="147" name="Google Shape;14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6439" y="1143000"/>
            <a:ext cx="7361029" cy="471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8/21/2021</a:t>
            </a:r>
            <a:endParaRPr/>
          </a:p>
        </p:txBody>
      </p:sp>
      <p:sp>
        <p:nvSpPr>
          <p:cNvPr id="153" name="Google Shape;153;p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p8"/>
          <p:cNvSpPr txBox="1"/>
          <p:nvPr>
            <p:ph type="title"/>
          </p:nvPr>
        </p:nvSpPr>
        <p:spPr>
          <a:xfrm>
            <a:off x="457200" y="82549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/>
              <a:t>I. Vai trò của quá trình thoát hơi nước</a:t>
            </a:r>
            <a:endParaRPr/>
          </a:p>
        </p:txBody>
      </p:sp>
      <p:sp>
        <p:nvSpPr>
          <p:cNvPr id="155" name="Google Shape;155;p8"/>
          <p:cNvSpPr/>
          <p:nvPr/>
        </p:nvSpPr>
        <p:spPr>
          <a:xfrm>
            <a:off x="685800" y="1066800"/>
            <a:ext cx="2133600" cy="1371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Tất yếu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7903" y="2438400"/>
            <a:ext cx="4508946" cy="3623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6063" y="2438400"/>
            <a:ext cx="3241388" cy="239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0392" y="702225"/>
            <a:ext cx="2650337" cy="24805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ui] Toát mồ hôi hột với loạt ảnh đầy ngang trái, nhưng không sao đó là  cuộc sống mà" id="159" name="Google Shape;159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76823" y="4229099"/>
            <a:ext cx="404436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8"/>
          <p:cNvSpPr/>
          <p:nvPr/>
        </p:nvSpPr>
        <p:spPr>
          <a:xfrm flipH="1" rot="-8936031">
            <a:off x="3178065" y="1826585"/>
            <a:ext cx="1885026" cy="2945531"/>
          </a:xfrm>
          <a:custGeom>
            <a:rect b="b" l="l" r="r" t="t"/>
            <a:pathLst>
              <a:path extrusionOk="0" h="120000" w="120000">
                <a:moveTo>
                  <a:pt x="71525" y="6044"/>
                </a:moveTo>
                <a:lnTo>
                  <a:pt x="71525" y="6044"/>
                </a:lnTo>
                <a:cubicBezTo>
                  <a:pt x="85847" y="9418"/>
                  <a:pt x="98178" y="18918"/>
                  <a:pt x="105543" y="32252"/>
                </a:cubicBezTo>
                <a:cubicBezTo>
                  <a:pt x="112908" y="45586"/>
                  <a:pt x="114640" y="61544"/>
                  <a:pt x="110319" y="76277"/>
                </a:cubicBezTo>
                <a:lnTo>
                  <a:pt x="114934" y="79129"/>
                </a:lnTo>
                <a:lnTo>
                  <a:pt x="101755" y="85806"/>
                </a:lnTo>
                <a:lnTo>
                  <a:pt x="97670" y="68459"/>
                </a:lnTo>
                <a:lnTo>
                  <a:pt x="102204" y="71261"/>
                </a:lnTo>
                <a:cubicBezTo>
                  <a:pt x="107636" y="44884"/>
                  <a:pt x="93368" y="18454"/>
                  <a:pt x="70241" y="12053"/>
                </a:cubicBezTo>
                <a:close/>
              </a:path>
            </a:pathLst>
          </a:cu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8"/>
          <p:cNvSpPr/>
          <p:nvPr/>
        </p:nvSpPr>
        <p:spPr>
          <a:xfrm flipH="1" rot="-6983044">
            <a:off x="4429924" y="581015"/>
            <a:ext cx="1885026" cy="5203481"/>
          </a:xfrm>
          <a:custGeom>
            <a:rect b="b" l="l" r="r" t="t"/>
            <a:pathLst>
              <a:path extrusionOk="0" h="120000" w="120000">
                <a:moveTo>
                  <a:pt x="80012" y="6965"/>
                </a:moveTo>
                <a:cubicBezTo>
                  <a:pt x="102769" y="17148"/>
                  <a:pt x="116016" y="43137"/>
                  <a:pt x="111916" y="69555"/>
                </a:cubicBezTo>
                <a:lnTo>
                  <a:pt x="116132" y="71030"/>
                </a:lnTo>
                <a:lnTo>
                  <a:pt x="105954" y="76077"/>
                </a:lnTo>
                <a:lnTo>
                  <a:pt x="98868" y="64991"/>
                </a:lnTo>
                <a:lnTo>
                  <a:pt x="103038" y="66449"/>
                </a:lnTo>
                <a:cubicBezTo>
                  <a:pt x="105272" y="43340"/>
                  <a:pt x="95353" y="21051"/>
                  <a:pt x="78431" y="11154"/>
                </a:cubicBezTo>
                <a:close/>
              </a:path>
            </a:pathLst>
          </a:cu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8"/>
          <p:cNvSpPr/>
          <p:nvPr/>
        </p:nvSpPr>
        <p:spPr>
          <a:xfrm flipH="1" rot="-5247868">
            <a:off x="6558212" y="-138936"/>
            <a:ext cx="2100914" cy="8973183"/>
          </a:xfrm>
          <a:custGeom>
            <a:rect b="b" l="l" r="r" t="t"/>
            <a:pathLst>
              <a:path extrusionOk="0" h="120000" w="120000">
                <a:moveTo>
                  <a:pt x="66836" y="2214"/>
                </a:moveTo>
                <a:cubicBezTo>
                  <a:pt x="95202" y="6325"/>
                  <a:pt x="115412" y="34755"/>
                  <a:pt x="112349" y="66238"/>
                </a:cubicBezTo>
                <a:lnTo>
                  <a:pt x="116432" y="67162"/>
                </a:lnTo>
                <a:lnTo>
                  <a:pt x="107158" y="70663"/>
                </a:lnTo>
                <a:lnTo>
                  <a:pt x="99169" y="63258"/>
                </a:lnTo>
                <a:lnTo>
                  <a:pt x="103228" y="64176"/>
                </a:lnTo>
                <a:cubicBezTo>
                  <a:pt x="104913" y="34956"/>
                  <a:pt x="88940" y="8979"/>
                  <a:pt x="66560" y="4545"/>
                </a:cubicBezTo>
                <a:close/>
              </a:path>
            </a:pathLst>
          </a:cu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8/21/2021</a:t>
            </a:r>
            <a:endParaRPr/>
          </a:p>
        </p:txBody>
      </p:sp>
      <p:sp>
        <p:nvSpPr>
          <p:cNvPr id="169" name="Google Shape;169;p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116732" y="1379708"/>
            <a:ext cx="6494834" cy="2444602"/>
          </a:xfrm>
          <a:prstGeom prst="wedgeEllipseCallout">
            <a:avLst>
              <a:gd fmla="val 51022" name="adj1"/>
              <a:gd fmla="val 51200" name="adj2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Trên lá, hãy xác định vị trí của cutin, biểu bì lá, khí khổng ở hình bên.</a:t>
            </a:r>
            <a:endParaRPr/>
          </a:p>
        </p:txBody>
      </p:sp>
      <p:sp>
        <p:nvSpPr>
          <p:cNvPr id="171" name="Google Shape;171;p9"/>
          <p:cNvSpPr txBox="1"/>
          <p:nvPr/>
        </p:nvSpPr>
        <p:spPr>
          <a:xfrm>
            <a:off x="914400" y="596264"/>
            <a:ext cx="6705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1. Lá là cơ quan thoát hơi nước</a:t>
            </a:r>
            <a:endParaRPr b="1" i="0" sz="3600" u="none" cap="none" strike="noStrik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"/>
          <p:cNvSpPr txBox="1"/>
          <p:nvPr>
            <p:ph type="title"/>
          </p:nvPr>
        </p:nvSpPr>
        <p:spPr>
          <a:xfrm>
            <a:off x="457200" y="82549"/>
            <a:ext cx="1158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/>
              <a:t>II. Thoát hơi nước qua lá</a:t>
            </a:r>
            <a:endParaRPr/>
          </a:p>
        </p:txBody>
      </p:sp>
      <p:grpSp>
        <p:nvGrpSpPr>
          <p:cNvPr id="173" name="Google Shape;173;p9"/>
          <p:cNvGrpSpPr/>
          <p:nvPr/>
        </p:nvGrpSpPr>
        <p:grpSpPr>
          <a:xfrm>
            <a:off x="6984904" y="381000"/>
            <a:ext cx="5087566" cy="6235099"/>
            <a:chOff x="7086600" y="82549"/>
            <a:chExt cx="5087566" cy="6235099"/>
          </a:xfrm>
        </p:grpSpPr>
        <p:pic>
          <p:nvPicPr>
            <p:cNvPr descr="Evapotranspiration Diagram | Quizlet" id="174" name="Google Shape;174;p9"/>
            <p:cNvPicPr preferRelativeResize="0"/>
            <p:nvPr/>
          </p:nvPicPr>
          <p:blipFill rotWithShape="1">
            <a:blip r:embed="rId3">
              <a:alphaModFix/>
            </a:blip>
            <a:srcRect b="8892" l="26881" r="0" t="0"/>
            <a:stretch/>
          </p:blipFill>
          <p:spPr>
            <a:xfrm>
              <a:off x="7086600" y="82549"/>
              <a:ext cx="5087566" cy="6180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9"/>
            <p:cNvSpPr txBox="1"/>
            <p:nvPr/>
          </p:nvSpPr>
          <p:spPr>
            <a:xfrm>
              <a:off x="11582400" y="530244"/>
              <a:ext cx="4572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9"/>
            <p:cNvSpPr txBox="1"/>
            <p:nvPr/>
          </p:nvSpPr>
          <p:spPr>
            <a:xfrm>
              <a:off x="11555649" y="954096"/>
              <a:ext cx="4572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b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9"/>
            <p:cNvSpPr/>
            <p:nvPr/>
          </p:nvSpPr>
          <p:spPr>
            <a:xfrm rot="299657">
              <a:off x="10965075" y="1398723"/>
              <a:ext cx="693025" cy="160335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9"/>
            <p:cNvSpPr txBox="1"/>
            <p:nvPr/>
          </p:nvSpPr>
          <p:spPr>
            <a:xfrm>
              <a:off x="11582400" y="5380684"/>
              <a:ext cx="4572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9"/>
            <p:cNvSpPr/>
            <p:nvPr/>
          </p:nvSpPr>
          <p:spPr>
            <a:xfrm rot="299657">
              <a:off x="10954267" y="3176901"/>
              <a:ext cx="693025" cy="160335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9"/>
            <p:cNvSpPr/>
            <p:nvPr/>
          </p:nvSpPr>
          <p:spPr>
            <a:xfrm rot="5400000">
              <a:off x="11031215" y="4674198"/>
              <a:ext cx="322607" cy="106760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1" name="Google Shape;181;p9"/>
            <p:cNvCxnSpPr/>
            <p:nvPr/>
          </p:nvCxnSpPr>
          <p:spPr>
            <a:xfrm>
              <a:off x="10763232" y="6019800"/>
              <a:ext cx="742968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82" name="Google Shape;182;p9"/>
            <p:cNvSpPr txBox="1"/>
            <p:nvPr/>
          </p:nvSpPr>
          <p:spPr>
            <a:xfrm>
              <a:off x="11543489" y="5794428"/>
              <a:ext cx="4572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b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9"/>
          <p:cNvSpPr/>
          <p:nvPr/>
        </p:nvSpPr>
        <p:spPr>
          <a:xfrm>
            <a:off x="267511" y="3970474"/>
            <a:ext cx="6494834" cy="2444602"/>
          </a:xfrm>
          <a:prstGeom prst="wedgeEllipseCallout">
            <a:avLst>
              <a:gd fmla="val 66599" name="adj1"/>
              <a:gd fmla="val 36079" name="adj2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 thành phần cấu trúc trên lá này có mối liên hệ gì với nhau?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2015-03-29T15:56:26Z</dcterms:created>
  <dc:creator>u</dc:creator>
</cp:coreProperties>
</file>