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8288000" cy="10287000"/>
  <p:notesSz cx="6858000" cy="9144000"/>
  <p:embeddedFontLst>
    <p:embeddedFont>
      <p:font typeface="Faustina SemiBold" panose="020B0604020202020204" charset="0"/>
      <p:regular r:id="rId50"/>
    </p:embeddedFont>
    <p:embeddedFont>
      <p:font typeface="Cabin SemiBold" panose="020B0604020202020204" charset="0"/>
      <p:regular r:id="rId51"/>
    </p:embeddedFont>
    <p:embeddedFont>
      <p:font typeface="Cabin SemiBold Bold" panose="020B0604020202020204" charset="0"/>
      <p:regular r:id="rId52"/>
    </p:embeddedFont>
    <p:embeddedFont>
      <p:font typeface="DejaVu Serif Bold Italics" panose="020B0604020202020204" charset="0"/>
      <p:regular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Sansita Extra Bold" panose="020B0604020202020204" charset="0"/>
      <p:regular r:id="rId58"/>
    </p:embeddedFont>
    <p:embeddedFont>
      <p:font typeface="Arimo Bold Italics" panose="020B0604020202020204" charset="0"/>
      <p:regular r:id="rId59"/>
    </p:embeddedFont>
    <p:embeddedFont>
      <p:font typeface="DejaVu Serif Bold" panose="020B0604020202020204" charset="0"/>
      <p:regular r:id="rId60"/>
    </p:embeddedFont>
    <p:embeddedFont>
      <p:font typeface="Cabin SemiBold Italics" panose="020B0604020202020204" charset="0"/>
      <p:regular r:id="rId61"/>
    </p:embeddedFont>
    <p:embeddedFont>
      <p:font typeface="DejaVu Serif" panose="020B0604020202020204" charset="0"/>
      <p:regular r:id="rId62"/>
    </p:embeddedFont>
    <p:embeddedFont>
      <p:font typeface="Arimo" panose="020B0604020202020204" charset="0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5.svg"/><Relationship Id="rId7" Type="http://schemas.openxmlformats.org/officeDocument/2006/relationships/image" Target="../media/image5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5.svg"/><Relationship Id="rId7" Type="http://schemas.openxmlformats.org/officeDocument/2006/relationships/image" Target="../media/image5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5.svg"/><Relationship Id="rId7" Type="http://schemas.openxmlformats.org/officeDocument/2006/relationships/image" Target="../media/image5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1.svg"/><Relationship Id="rId7" Type="http://schemas.openxmlformats.org/officeDocument/2006/relationships/image" Target="../media/image5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5.svg"/><Relationship Id="rId7" Type="http://schemas.openxmlformats.org/officeDocument/2006/relationships/image" Target="../media/image5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72.jpeg"/><Relationship Id="rId7" Type="http://schemas.openxmlformats.org/officeDocument/2006/relationships/image" Target="../media/image7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5" Type="http://schemas.openxmlformats.org/officeDocument/2006/relationships/image" Target="../media/image74.png"/><Relationship Id="rId4" Type="http://schemas.openxmlformats.org/officeDocument/2006/relationships/image" Target="../media/image73.jpeg"/><Relationship Id="rId9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37.svg"/><Relationship Id="rId3" Type="http://schemas.openxmlformats.org/officeDocument/2006/relationships/image" Target="../media/image23.svg"/><Relationship Id="rId21" Type="http://schemas.openxmlformats.org/officeDocument/2006/relationships/image" Target="../media/image22.png"/><Relationship Id="rId7" Type="http://schemas.openxmlformats.org/officeDocument/2006/relationships/image" Target="../media/image27.svg"/><Relationship Id="rId12" Type="http://schemas.openxmlformats.org/officeDocument/2006/relationships/image" Target="../media/image31.svg"/><Relationship Id="rId17" Type="http://schemas.openxmlformats.org/officeDocument/2006/relationships/image" Target="../media/image20.png"/><Relationship Id="rId2" Type="http://schemas.openxmlformats.org/officeDocument/2006/relationships/image" Target="../media/image12.png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24" Type="http://schemas.openxmlformats.org/officeDocument/2006/relationships/image" Target="../media/image43.svg"/><Relationship Id="rId5" Type="http://schemas.openxmlformats.org/officeDocument/2006/relationships/image" Target="../media/image25.svg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10" Type="http://schemas.openxmlformats.org/officeDocument/2006/relationships/image" Target="../media/image29.svg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33.svg"/><Relationship Id="rId22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5.sv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Relationship Id="rId9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53.svg"/><Relationship Id="rId7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53.svg"/><Relationship Id="rId7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5.svg"/><Relationship Id="rId7" Type="http://schemas.openxmlformats.org/officeDocument/2006/relationships/image" Target="../media/image5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203" r="37395"/>
          <a:stretch>
            <a:fillRect/>
          </a:stretch>
        </p:blipFill>
        <p:spPr>
          <a:xfrm>
            <a:off x="0" y="6028342"/>
            <a:ext cx="7646480" cy="435346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45203" y="3151878"/>
            <a:ext cx="15997595" cy="3365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4"/>
              </a:lnSpc>
            </a:pPr>
            <a:r>
              <a:rPr lang="en-US" sz="6699">
                <a:solidFill>
                  <a:srgbClr val="125B50"/>
                </a:solidFill>
                <a:latin typeface="Cabin SemiBold Bold"/>
              </a:rPr>
              <a:t>CHÀO MỪNG QUÝ BẬC PHỤ HUYNH ĐẾN THAM DỰ BUỔI TỔNG KẾT CUỐI NĂM</a:t>
            </a:r>
          </a:p>
          <a:p>
            <a:pPr algn="ctr">
              <a:lnSpc>
                <a:spcPts val="7395"/>
              </a:lnSpc>
            </a:pPr>
            <a:r>
              <a:rPr lang="en-US" sz="5100">
                <a:solidFill>
                  <a:srgbClr val="125B50"/>
                </a:solidFill>
                <a:latin typeface="Cabin SemiBold"/>
              </a:rPr>
              <a:t> NĂM HỌC 2021 - 2022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65031" y="6984104"/>
            <a:ext cx="9357937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u="sng">
                <a:solidFill>
                  <a:srgbClr val="125B50"/>
                </a:solidFill>
                <a:latin typeface="DejaVu Serif"/>
              </a:rPr>
              <a:t>GVCN: Vũ Thị Hồng Nhung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5432" r="804"/>
          <a:stretch>
            <a:fillRect/>
          </a:stretch>
        </p:blipFill>
        <p:spPr>
          <a:xfrm>
            <a:off x="7320896" y="6151323"/>
            <a:ext cx="10967104" cy="43534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53402" y="984623"/>
            <a:ext cx="9781197" cy="175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dirty="0">
                <a:solidFill>
                  <a:srgbClr val="125B50"/>
                </a:solidFill>
                <a:latin typeface="DejaVu Serif"/>
              </a:rPr>
              <a:t>TRƯỜNG THPT MINH PHÚ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125B50"/>
                </a:solidFill>
                <a:latin typeface="DejaVu Serif"/>
              </a:rPr>
              <a:t>Chi </a:t>
            </a:r>
            <a:r>
              <a:rPr lang="en-US" sz="5199" dirty="0" err="1">
                <a:solidFill>
                  <a:srgbClr val="125B50"/>
                </a:solidFill>
                <a:latin typeface="DejaVu Serif"/>
              </a:rPr>
              <a:t>đoàn</a:t>
            </a:r>
            <a:r>
              <a:rPr lang="en-US" sz="5199" dirty="0">
                <a:solidFill>
                  <a:srgbClr val="125B50"/>
                </a:solidFill>
                <a:latin typeface="DejaVu Serif"/>
              </a:rPr>
              <a:t>: 11C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82053" y="2379856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623"/>
          <a:stretch>
            <a:fillRect/>
          </a:stretch>
        </p:blipFill>
        <p:spPr>
          <a:xfrm>
            <a:off x="227306" y="2246506"/>
            <a:ext cx="13288087" cy="5473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8087"/>
          <a:stretch>
            <a:fillRect/>
          </a:stretch>
        </p:blipFill>
        <p:spPr>
          <a:xfrm>
            <a:off x="227306" y="8418145"/>
            <a:ext cx="13288087" cy="168030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68318" y="541078"/>
            <a:ext cx="4555480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Vương Ngọc Anh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62207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2207" y="3196663"/>
            <a:ext cx="3995413" cy="503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Cần nhiệt tình tham gia hoạt động và phong trào của trường và lớp hơn.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học tập các môn tự nhiên tốt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8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82053" y="2379856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9165"/>
          <a:stretch>
            <a:fillRect/>
          </a:stretch>
        </p:blipFill>
        <p:spPr>
          <a:xfrm>
            <a:off x="227306" y="2256031"/>
            <a:ext cx="13288087" cy="54392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676"/>
          <a:stretch>
            <a:fillRect/>
          </a:stretch>
        </p:blipFill>
        <p:spPr>
          <a:xfrm>
            <a:off x="227306" y="8346848"/>
            <a:ext cx="13288087" cy="171416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110383" y="554369"/>
            <a:ext cx="6066234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Nguyễn Thị Hồng Ánh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62207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2207" y="3196663"/>
            <a:ext cx="3995413" cy="671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Nhiệt tình, tích cực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học tập tốt, luôn chủ động giúp đỡ bạn bè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Tinh thần học hỏi cao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7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82053" y="2379856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983"/>
          <a:stretch>
            <a:fillRect/>
          </a:stretch>
        </p:blipFill>
        <p:spPr>
          <a:xfrm>
            <a:off x="227306" y="2275081"/>
            <a:ext cx="13288087" cy="54457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8097"/>
          <a:stretch>
            <a:fillRect/>
          </a:stretch>
        </p:blipFill>
        <p:spPr>
          <a:xfrm>
            <a:off x="227306" y="8423719"/>
            <a:ext cx="13288087" cy="167953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986154" y="541078"/>
            <a:ext cx="3951536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Phạm Thị Ánh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62207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2207" y="3196663"/>
            <a:ext cx="3962728" cy="503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Cần tích cực tham gia hoạt động và phong trào của trường và lớp hơn nữa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Cần hòa đồng hơn nữa và cố gắng nhiều hơn nữa trong học tập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82053" y="2379856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9225"/>
          <a:stretch>
            <a:fillRect/>
          </a:stretch>
        </p:blipFill>
        <p:spPr>
          <a:xfrm>
            <a:off x="227306" y="2246506"/>
            <a:ext cx="13288087" cy="54345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542"/>
          <a:stretch>
            <a:fillRect/>
          </a:stretch>
        </p:blipFill>
        <p:spPr>
          <a:xfrm>
            <a:off x="227306" y="8357044"/>
            <a:ext cx="13288087" cy="172442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98921" y="525337"/>
            <a:ext cx="6705749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Nguyễn Thị Tuyết Chinh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62207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2207" y="3196663"/>
            <a:ext cx="3962728" cy="503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Cần nhiệt tình tham gia hoạt động và phong trào của trường và lớp hơn nữa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tốt và hòa đồng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544"/>
          <a:stretch>
            <a:fillRect/>
          </a:stretch>
        </p:blipFill>
        <p:spPr>
          <a:xfrm>
            <a:off x="227306" y="2275081"/>
            <a:ext cx="13288087" cy="5473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943"/>
          <a:stretch>
            <a:fillRect/>
          </a:stretch>
        </p:blipFill>
        <p:spPr>
          <a:xfrm>
            <a:off x="227306" y="8385619"/>
            <a:ext cx="13288087" cy="168967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14134" y="541078"/>
            <a:ext cx="3923556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Trần Hữu Dân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2207" y="3196663"/>
            <a:ext cx="3962728" cy="503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Nhiệt tình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học tập tốt, có trách nhiệm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863"/>
          <a:stretch>
            <a:fillRect/>
          </a:stretch>
        </p:blipFill>
        <p:spPr>
          <a:xfrm>
            <a:off x="335762" y="2303656"/>
            <a:ext cx="13179630" cy="54306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467"/>
          <a:stretch>
            <a:fillRect/>
          </a:stretch>
        </p:blipFill>
        <p:spPr>
          <a:xfrm>
            <a:off x="335762" y="8398269"/>
            <a:ext cx="13179630" cy="172014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134716" y="541078"/>
            <a:ext cx="4874568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Nguyễn Hải Dung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2207" y="3196663"/>
            <a:ext cx="3962728" cy="503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Cần nhiệt tình tham gia hoạt động và phong trào của trường và lớp, hòa đồng hơn nữa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tốt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291"/>
          <a:stretch>
            <a:fillRect/>
          </a:stretch>
        </p:blipFill>
        <p:spPr>
          <a:xfrm>
            <a:off x="227306" y="2308539"/>
            <a:ext cx="13251537" cy="54781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813"/>
          <a:stretch>
            <a:fillRect/>
          </a:stretch>
        </p:blipFill>
        <p:spPr>
          <a:xfrm>
            <a:off x="227306" y="8350705"/>
            <a:ext cx="13251537" cy="169498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40923" y="541078"/>
            <a:ext cx="3869978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Lê Ánh Dương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2207" y="3196663"/>
            <a:ext cx="3962728" cy="503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Cần nhiệt tình tham gia hoạt động và phong trào của trường và lớp, hòa đồng hơn nữa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Còn hay đi học muộn, cần khắc phục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7306" y="2351281"/>
            <a:ext cx="13218393" cy="5435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7306" y="8461819"/>
            <a:ext cx="13218393" cy="167938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70138" y="554369"/>
            <a:ext cx="4504283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Nguyễn Đức Đạt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2207" y="3196663"/>
            <a:ext cx="3962728" cy="447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Cần nhiệt tình tham gia hoạt động và phong trào của trường và lớp hơn nữa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Cần chú ý hơn về nề nếp, giờ giấc ra vào lớp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600"/>
          <a:stretch>
            <a:fillRect/>
          </a:stretch>
        </p:blipFill>
        <p:spPr>
          <a:xfrm>
            <a:off x="227306" y="2341756"/>
            <a:ext cx="13204968" cy="5435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8061"/>
          <a:stretch>
            <a:fillRect/>
          </a:stretch>
        </p:blipFill>
        <p:spPr>
          <a:xfrm>
            <a:off x="227306" y="8404172"/>
            <a:ext cx="13204968" cy="167008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89547" y="541078"/>
            <a:ext cx="6031706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Dương Ngọc Hải Đăng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2207" y="3196663"/>
            <a:ext cx="3962728" cy="334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Có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632"/>
          <a:stretch>
            <a:fillRect/>
          </a:stretch>
        </p:blipFill>
        <p:spPr>
          <a:xfrm>
            <a:off x="227306" y="2322706"/>
            <a:ext cx="13280419" cy="54640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8222"/>
          <a:stretch>
            <a:fillRect/>
          </a:stretch>
        </p:blipFill>
        <p:spPr>
          <a:xfrm>
            <a:off x="227306" y="8405041"/>
            <a:ext cx="13280419" cy="166736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62613" y="541078"/>
            <a:ext cx="4577060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Nguyễn Văn Đức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2207" y="3196663"/>
            <a:ext cx="3962728" cy="3909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Có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tốt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14340" y="2436018"/>
            <a:ext cx="5348132" cy="6015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14350" y="2350293"/>
            <a:ext cx="9969547" cy="231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9" lvl="1" indent="-474979">
              <a:lnSpc>
                <a:spcPts val="6159"/>
              </a:lnSpc>
              <a:buFont typeface="Arial"/>
              <a:buChar char="•"/>
            </a:pPr>
            <a:r>
              <a:rPr lang="en-US" sz="4399">
                <a:solidFill>
                  <a:srgbClr val="125B50"/>
                </a:solidFill>
                <a:latin typeface="DejaVu Serif Bold Italics"/>
              </a:rPr>
              <a:t>Tập trung bù đắp</a:t>
            </a:r>
            <a:r>
              <a:rPr lang="en-US" sz="4399">
                <a:solidFill>
                  <a:srgbClr val="125B50"/>
                </a:solidFill>
                <a:latin typeface="DejaVu Serif"/>
              </a:rPr>
              <a:t> phần hổng kiến thức cho HS sau thời gian dài học trực tuyến.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4350" y="5357934"/>
            <a:ext cx="10301381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1" lvl="1" indent="-474980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125B50"/>
                </a:solidFill>
                <a:latin typeface="DejaVu Serif"/>
              </a:rPr>
              <a:t>Tổ chức </a:t>
            </a:r>
            <a:r>
              <a:rPr lang="en-US" sz="4400">
                <a:solidFill>
                  <a:srgbClr val="125B50"/>
                </a:solidFill>
                <a:latin typeface="DejaVu Serif Bold Italics"/>
              </a:rPr>
              <a:t>thi giữa kì, thi cuối kì</a:t>
            </a:r>
            <a:r>
              <a:rPr lang="en-US" sz="4400">
                <a:solidFill>
                  <a:srgbClr val="125B50"/>
                </a:solidFill>
                <a:latin typeface="DejaVu Serif"/>
              </a:rPr>
              <a:t> các môn chung toàn trường.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4350" y="7640404"/>
            <a:ext cx="10556400" cy="231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1" lvl="1" indent="-474980">
              <a:lnSpc>
                <a:spcPts val="6160"/>
              </a:lnSpc>
              <a:buFont typeface="Arial"/>
              <a:buChar char="•"/>
            </a:pPr>
            <a:r>
              <a:rPr lang="en-US" sz="4400">
                <a:solidFill>
                  <a:srgbClr val="125B50"/>
                </a:solidFill>
                <a:latin typeface="DejaVu Serif"/>
              </a:rPr>
              <a:t>Tổ chức cho HS khối 10, 11 </a:t>
            </a:r>
            <a:r>
              <a:rPr lang="en-US" sz="4400">
                <a:solidFill>
                  <a:srgbClr val="125B50"/>
                </a:solidFill>
                <a:latin typeface="DejaVu Serif Bold Italics"/>
              </a:rPr>
              <a:t>tham gia cuộc thi Olempic</a:t>
            </a:r>
            <a:r>
              <a:rPr lang="en-US" sz="4400">
                <a:solidFill>
                  <a:srgbClr val="125B50"/>
                </a:solidFill>
                <a:latin typeface="DejaVu Serif"/>
              </a:rPr>
              <a:t> cấp cụm.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14340" y="8767127"/>
            <a:ext cx="534813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25B50"/>
                </a:solidFill>
                <a:latin typeface="Cabin SemiBold"/>
              </a:rPr>
              <a:t>Chuyên môn</a:t>
            </a:r>
          </a:p>
        </p:txBody>
      </p:sp>
      <p:sp>
        <p:nvSpPr>
          <p:cNvPr id="7" name="AutoShape 7"/>
          <p:cNvSpPr/>
          <p:nvPr/>
        </p:nvSpPr>
        <p:spPr>
          <a:xfrm>
            <a:off x="0" y="1413217"/>
            <a:ext cx="18329585" cy="0"/>
          </a:xfrm>
          <a:prstGeom prst="line">
            <a:avLst/>
          </a:prstGeom>
          <a:ln w="66675" cap="flat">
            <a:solidFill>
              <a:srgbClr val="125B5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0" y="0"/>
            <a:ext cx="1028700" cy="1413217"/>
            <a:chOff x="0" y="0"/>
            <a:chExt cx="270933" cy="3722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0933" cy="372205"/>
            </a:xfrm>
            <a:custGeom>
              <a:avLst/>
              <a:gdLst/>
              <a:ahLst/>
              <a:cxnLst/>
              <a:rect l="l" t="t" r="r" b="b"/>
              <a:pathLst>
                <a:path w="270933" h="372205">
                  <a:moveTo>
                    <a:pt x="0" y="0"/>
                  </a:moveTo>
                  <a:lnTo>
                    <a:pt x="270933" y="0"/>
                  </a:lnTo>
                  <a:lnTo>
                    <a:pt x="270933" y="372205"/>
                  </a:lnTo>
                  <a:lnTo>
                    <a:pt x="0" y="372205"/>
                  </a:lnTo>
                  <a:close/>
                </a:path>
              </a:pathLst>
            </a:custGeom>
            <a:solidFill>
              <a:srgbClr val="125B5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69544" y="213027"/>
            <a:ext cx="14262993" cy="101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7"/>
              </a:lnSpc>
            </a:pPr>
            <a:r>
              <a:rPr lang="en-US" sz="5998">
                <a:solidFill>
                  <a:srgbClr val="125B50"/>
                </a:solidFill>
                <a:latin typeface="Faustina SemiBold"/>
              </a:rPr>
              <a:t>Các hoạt động của nhà trường trong học kì 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524"/>
          <a:stretch>
            <a:fillRect/>
          </a:stretch>
        </p:blipFill>
        <p:spPr>
          <a:xfrm>
            <a:off x="227306" y="2246506"/>
            <a:ext cx="13288087" cy="54884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924"/>
          <a:stretch>
            <a:fillRect/>
          </a:stretch>
        </p:blipFill>
        <p:spPr>
          <a:xfrm>
            <a:off x="227306" y="8357044"/>
            <a:ext cx="13237334" cy="168864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4183261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Đặng Thị Hạnh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2207" y="3196663"/>
            <a:ext cx="3962728" cy="3909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Nhiệt tình, tích cực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7306" y="2351281"/>
            <a:ext cx="13218393" cy="5435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7306" y="8357044"/>
            <a:ext cx="13218393" cy="167709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5424785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Nguyễn Hồng Hạnh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2207" y="3196663"/>
            <a:ext cx="3962728" cy="447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Có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Có cố gắng trong học tập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B6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445"/>
          <a:stretch>
            <a:fillRect/>
          </a:stretch>
        </p:blipFill>
        <p:spPr>
          <a:xfrm>
            <a:off x="227306" y="2297993"/>
            <a:ext cx="13288087" cy="54815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826"/>
          <a:stretch>
            <a:fillRect/>
          </a:stretch>
        </p:blipFill>
        <p:spPr>
          <a:xfrm>
            <a:off x="227306" y="8366569"/>
            <a:ext cx="13288087" cy="169859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3349675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Ngô Mỹ Hoa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2207" y="3196663"/>
            <a:ext cx="3962728" cy="3909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Có tham gia hoạt động và phong trào của trường và lớp, cần hòa đồng hơn nữa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220"/>
          <a:stretch>
            <a:fillRect/>
          </a:stretch>
        </p:blipFill>
        <p:spPr>
          <a:xfrm>
            <a:off x="227306" y="2351281"/>
            <a:ext cx="13134990" cy="5435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84305"/>
          <a:stretch>
            <a:fillRect/>
          </a:stretch>
        </p:blipFill>
        <p:spPr>
          <a:xfrm>
            <a:off x="227306" y="8461819"/>
            <a:ext cx="13134990" cy="118845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5170736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Trương Việt Hoàng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2207" y="3196663"/>
            <a:ext cx="3962728" cy="447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Cần tích cực tham gia hoạt động và phong trào của trường và lớp, hòa đồng hơn nữa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Cần Chấp hành tốt nội quy nhà trường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490"/>
          <a:stretch>
            <a:fillRect/>
          </a:stretch>
        </p:blipFill>
        <p:spPr>
          <a:xfrm>
            <a:off x="227306" y="2351281"/>
            <a:ext cx="13184713" cy="5435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674"/>
          <a:stretch>
            <a:fillRect/>
          </a:stretch>
        </p:blipFill>
        <p:spPr>
          <a:xfrm>
            <a:off x="227306" y="8409819"/>
            <a:ext cx="13184713" cy="169696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6772721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Nguyễn Thị Minh Huyền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2207" y="3196663"/>
            <a:ext cx="3962728" cy="6157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Nhiệt tình, tích cực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Sẵn sàng nhận nhiệm vụ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Có năng khiếu thẩm mỹ tốt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220"/>
          <a:stretch>
            <a:fillRect/>
          </a:stretch>
        </p:blipFill>
        <p:spPr>
          <a:xfrm>
            <a:off x="227306" y="2351281"/>
            <a:ext cx="13134990" cy="5435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674"/>
          <a:stretch>
            <a:fillRect/>
          </a:stretch>
        </p:blipFill>
        <p:spPr>
          <a:xfrm>
            <a:off x="227306" y="8385619"/>
            <a:ext cx="13134990" cy="169056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3657302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Hồ Diệu Linh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2207" y="3196663"/>
            <a:ext cx="3962728" cy="3909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Có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học tập tốt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6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682"/>
          <a:stretch>
            <a:fillRect/>
          </a:stretch>
        </p:blipFill>
        <p:spPr>
          <a:xfrm>
            <a:off x="227306" y="2351281"/>
            <a:ext cx="13220195" cy="5435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8148"/>
          <a:stretch>
            <a:fillRect/>
          </a:stretch>
        </p:blipFill>
        <p:spPr>
          <a:xfrm>
            <a:off x="227306" y="8402557"/>
            <a:ext cx="13220195" cy="166543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4576465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Nguyễn Thị Linh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671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Nhiệt tình, tích cực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học tập tốt, có rất nhiều tiến bộ trong học tập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Là Lớp trưởng gương mẫu.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5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669"/>
          <a:stretch>
            <a:fillRect/>
          </a:stretch>
        </p:blipFill>
        <p:spPr>
          <a:xfrm>
            <a:off x="227306" y="2246506"/>
            <a:ext cx="13288087" cy="54772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622"/>
          <a:stretch>
            <a:fillRect/>
          </a:stretch>
        </p:blipFill>
        <p:spPr>
          <a:xfrm>
            <a:off x="227306" y="8357044"/>
            <a:ext cx="13288087" cy="171828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5142607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Phùng Quang Linh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5595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Cần tích cực tham gia hoạt động và phong trào của trường và lớp hơn nữa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hòa đồng hơn so với năm học trước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tốt, nhận thức tốt các môn tự nhiên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220"/>
          <a:stretch>
            <a:fillRect/>
          </a:stretch>
        </p:blipFill>
        <p:spPr>
          <a:xfrm>
            <a:off x="227306" y="2332231"/>
            <a:ext cx="13181025" cy="54544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845"/>
          <a:stretch>
            <a:fillRect/>
          </a:stretch>
        </p:blipFill>
        <p:spPr>
          <a:xfrm>
            <a:off x="227306" y="8416564"/>
            <a:ext cx="13181025" cy="168347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4149477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Trần Diệu Linh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447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Có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Cần chú ý giờ giấc ra vào lớp và chú tâm đến việc học hơn nữa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C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220"/>
          <a:stretch>
            <a:fillRect/>
          </a:stretch>
        </p:blipFill>
        <p:spPr>
          <a:xfrm>
            <a:off x="227306" y="2246506"/>
            <a:ext cx="13288087" cy="54987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715"/>
          <a:stretch>
            <a:fillRect/>
          </a:stretch>
        </p:blipFill>
        <p:spPr>
          <a:xfrm>
            <a:off x="227306" y="8372656"/>
            <a:ext cx="13288087" cy="170709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4891832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Hoàng Thị Trà My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334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Có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trường, lớp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413217"/>
            <a:ext cx="18329585" cy="0"/>
          </a:xfrm>
          <a:prstGeom prst="line">
            <a:avLst/>
          </a:prstGeom>
          <a:ln w="66675" cap="flat">
            <a:solidFill>
              <a:srgbClr val="125B5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028700" cy="1413217"/>
            <a:chOff x="0" y="0"/>
            <a:chExt cx="270933" cy="3722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933" cy="372205"/>
            </a:xfrm>
            <a:custGeom>
              <a:avLst/>
              <a:gdLst/>
              <a:ahLst/>
              <a:cxnLst/>
              <a:rect l="l" t="t" r="r" b="b"/>
              <a:pathLst>
                <a:path w="270933" h="372205">
                  <a:moveTo>
                    <a:pt x="0" y="0"/>
                  </a:moveTo>
                  <a:lnTo>
                    <a:pt x="270933" y="0"/>
                  </a:lnTo>
                  <a:lnTo>
                    <a:pt x="270933" y="372205"/>
                  </a:lnTo>
                  <a:lnTo>
                    <a:pt x="0" y="372205"/>
                  </a:lnTo>
                  <a:close/>
                </a:path>
              </a:pathLst>
            </a:custGeom>
            <a:solidFill>
              <a:srgbClr val="125B5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6600" y="3705383"/>
            <a:ext cx="4114800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79239">
            <a:off x="1011687" y="5208943"/>
            <a:ext cx="2777134" cy="7845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312887" y="2750185"/>
            <a:ext cx="36622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25B50"/>
                </a:solidFill>
                <a:latin typeface="Cabin SemiBold"/>
              </a:rPr>
              <a:t>Nề nếp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27894">
            <a:off x="7651711" y="8948233"/>
            <a:ext cx="3259640" cy="9208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095465" flipV="1">
            <a:off x="14086147" y="5122337"/>
            <a:ext cx="2411092" cy="128089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334115" y="2113438"/>
            <a:ext cx="7045015" cy="309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>
                <a:solidFill>
                  <a:srgbClr val="125B50"/>
                </a:solidFill>
                <a:latin typeface="DejaVu Serif"/>
              </a:rPr>
              <a:t>Còn một số tồn tại: còn một số HS hút thuốc, đi dép lê, chưa đúng đồng phục,....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9544" y="213027"/>
            <a:ext cx="14262993" cy="101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7"/>
              </a:lnSpc>
            </a:pPr>
            <a:r>
              <a:rPr lang="en-US" sz="5998">
                <a:solidFill>
                  <a:srgbClr val="125B50"/>
                </a:solidFill>
                <a:latin typeface="Faustina SemiBold"/>
              </a:rPr>
              <a:t>Các hoạt động của nhà trường trong học kì 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282628" y="2826385"/>
            <a:ext cx="7595515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160"/>
              </a:lnSpc>
            </a:pPr>
            <a:r>
              <a:rPr lang="en-US" sz="4400">
                <a:solidFill>
                  <a:srgbClr val="125B50"/>
                </a:solidFill>
                <a:latin typeface="DejaVu Serif"/>
              </a:rPr>
              <a:t>Tuần đầu đi học trực tiếp nề nếp còn </a:t>
            </a:r>
            <a:r>
              <a:rPr lang="en-US" sz="4400">
                <a:solidFill>
                  <a:srgbClr val="125B50"/>
                </a:solidFill>
                <a:latin typeface="DejaVu Serif Bold Italics"/>
              </a:rPr>
              <a:t>chệch choạc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01400" y="6707028"/>
            <a:ext cx="6862756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>
                <a:solidFill>
                  <a:srgbClr val="125B50"/>
                </a:solidFill>
                <a:latin typeface="DejaVu Serif"/>
              </a:rPr>
              <a:t>Nhà trường vào cuộc, </a:t>
            </a:r>
            <a:r>
              <a:rPr lang="en-US" sz="4400">
                <a:solidFill>
                  <a:srgbClr val="125B50"/>
                </a:solidFill>
                <a:latin typeface="DejaVu Serif Bold Italics"/>
              </a:rPr>
              <a:t>nề nếp dần ổn định.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585" y="6572408"/>
            <a:ext cx="7045015" cy="231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159"/>
              </a:lnSpc>
            </a:pPr>
            <a:r>
              <a:rPr lang="en-US" sz="4399">
                <a:solidFill>
                  <a:srgbClr val="125B50"/>
                </a:solidFill>
                <a:latin typeface="DejaVu Serif"/>
              </a:rPr>
              <a:t>Giờ giấc, đầu tóc, trang phục, tham gia giao thông, vệ sinh....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B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220"/>
          <a:stretch>
            <a:fillRect/>
          </a:stretch>
        </p:blipFill>
        <p:spPr>
          <a:xfrm>
            <a:off x="227306" y="2246506"/>
            <a:ext cx="13288087" cy="54987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710"/>
          <a:stretch>
            <a:fillRect/>
          </a:stretch>
        </p:blipFill>
        <p:spPr>
          <a:xfrm>
            <a:off x="227306" y="8395144"/>
            <a:ext cx="13288087" cy="170751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5245447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Nguyễn Hồng Ngọc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447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Nhiệt tình, tích cực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học tập tốt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7306" y="1676175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682"/>
          <a:stretch>
            <a:fillRect/>
          </a:stretch>
        </p:blipFill>
        <p:spPr>
          <a:xfrm>
            <a:off x="227306" y="2332231"/>
            <a:ext cx="13220195" cy="5435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674"/>
          <a:stretch>
            <a:fillRect/>
          </a:stretch>
        </p:blipFill>
        <p:spPr>
          <a:xfrm>
            <a:off x="227306" y="8442769"/>
            <a:ext cx="13220195" cy="170152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5921276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Dương Phạm Yến Nhi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503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Nhiệt tình, tích cực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học tập tốt, sôi nổi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220"/>
          <a:stretch>
            <a:fillRect/>
          </a:stretch>
        </p:blipFill>
        <p:spPr>
          <a:xfrm>
            <a:off x="227306" y="2322706"/>
            <a:ext cx="13181025" cy="54544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875"/>
          <a:stretch>
            <a:fillRect/>
          </a:stretch>
        </p:blipFill>
        <p:spPr>
          <a:xfrm>
            <a:off x="227306" y="8364449"/>
            <a:ext cx="13181025" cy="168123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4361408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Trần Thị Nhung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447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Có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Có nhiều cố gắng trong học tập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4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232"/>
          <a:stretch>
            <a:fillRect/>
          </a:stretch>
        </p:blipFill>
        <p:spPr>
          <a:xfrm>
            <a:off x="227306" y="2341756"/>
            <a:ext cx="13191566" cy="54449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8011"/>
          <a:stretch>
            <a:fillRect/>
          </a:stretch>
        </p:blipFill>
        <p:spPr>
          <a:xfrm>
            <a:off x="227306" y="8347519"/>
            <a:ext cx="13191566" cy="166825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4503093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Đức Thị Nhường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447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Nhiệt tình, tích cực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học tập tốt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220"/>
          <a:stretch>
            <a:fillRect/>
          </a:stretch>
        </p:blipFill>
        <p:spPr>
          <a:xfrm>
            <a:off x="227306" y="2294131"/>
            <a:ext cx="13273096" cy="54925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803"/>
          <a:stretch>
            <a:fillRect/>
          </a:stretch>
        </p:blipFill>
        <p:spPr>
          <a:xfrm>
            <a:off x="227306" y="8357044"/>
            <a:ext cx="13288087" cy="170037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5532537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Nguyễn Thế Phương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447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Cần tích cực tham gia hoạt động và phong trào của trường và lớp, hòa đồng hơn nữa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học tập tốt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682"/>
          <a:stretch>
            <a:fillRect/>
          </a:stretch>
        </p:blipFill>
        <p:spPr>
          <a:xfrm>
            <a:off x="227306" y="2294131"/>
            <a:ext cx="13121841" cy="53949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779"/>
          <a:stretch>
            <a:fillRect/>
          </a:stretch>
        </p:blipFill>
        <p:spPr>
          <a:xfrm>
            <a:off x="227306" y="8357044"/>
            <a:ext cx="13121841" cy="168092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3384798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Tạ Tuấn Sơn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447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Cần tích cực tham gia hoạt động và phong trào của trường và lớp, hòa đồng hơn nữa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học tập tốt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660"/>
          <a:stretch>
            <a:fillRect/>
          </a:stretch>
        </p:blipFill>
        <p:spPr>
          <a:xfrm>
            <a:off x="227306" y="2351281"/>
            <a:ext cx="13216137" cy="5435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8246"/>
          <a:stretch>
            <a:fillRect/>
          </a:stretch>
        </p:blipFill>
        <p:spPr>
          <a:xfrm>
            <a:off x="227306" y="8461819"/>
            <a:ext cx="13216137" cy="165744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4385667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Lê Phương Thảo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447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Có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Có nhiều cố gắng trong học tập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660"/>
          <a:stretch>
            <a:fillRect/>
          </a:stretch>
        </p:blipFill>
        <p:spPr>
          <a:xfrm>
            <a:off x="227306" y="2246506"/>
            <a:ext cx="13288087" cy="54650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822"/>
          <a:stretch>
            <a:fillRect/>
          </a:stretch>
        </p:blipFill>
        <p:spPr>
          <a:xfrm>
            <a:off x="227306" y="8357044"/>
            <a:ext cx="13288087" cy="169892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4855964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Nguyễn Thu Thảo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447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Cần tích cực tham gia hoạt động và phong trào của trường và lớp, hòa đồng hơn nữa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tốt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332"/>
          <a:stretch>
            <a:fillRect/>
          </a:stretch>
        </p:blipFill>
        <p:spPr>
          <a:xfrm>
            <a:off x="227306" y="2246506"/>
            <a:ext cx="13288087" cy="54771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8135"/>
          <a:stretch>
            <a:fillRect/>
          </a:stretch>
        </p:blipFill>
        <p:spPr>
          <a:xfrm>
            <a:off x="227306" y="8423719"/>
            <a:ext cx="13288087" cy="167095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6420445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Phạm Thị Phương Thảo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5595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Cần tích cực tham gia hoạt động và phong trào của trường và lớp, hòa đồng hơn nữa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Cần chú ý 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Cần cố gắng hơn nữa trong học tập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660"/>
          <a:stretch>
            <a:fillRect/>
          </a:stretch>
        </p:blipFill>
        <p:spPr>
          <a:xfrm>
            <a:off x="227306" y="2351281"/>
            <a:ext cx="13216137" cy="5435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8246"/>
          <a:stretch>
            <a:fillRect/>
          </a:stretch>
        </p:blipFill>
        <p:spPr>
          <a:xfrm>
            <a:off x="227306" y="8461819"/>
            <a:ext cx="13216137" cy="165744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6276826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Vương Thị Thanh Thuỷ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447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Cần tích cực tham gia hoạt động và phong trào của trường và lớp, hòa đồng hơn nữa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tốt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413217"/>
            <a:ext cx="18329585" cy="0"/>
          </a:xfrm>
          <a:prstGeom prst="line">
            <a:avLst/>
          </a:prstGeom>
          <a:ln w="66675" cap="flat">
            <a:solidFill>
              <a:srgbClr val="125B5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028700" cy="1486393"/>
            <a:chOff x="0" y="0"/>
            <a:chExt cx="270933" cy="3914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933" cy="391478"/>
            </a:xfrm>
            <a:custGeom>
              <a:avLst/>
              <a:gdLst/>
              <a:ahLst/>
              <a:cxnLst/>
              <a:rect l="l" t="t" r="r" b="b"/>
              <a:pathLst>
                <a:path w="270933" h="391478">
                  <a:moveTo>
                    <a:pt x="0" y="0"/>
                  </a:moveTo>
                  <a:lnTo>
                    <a:pt x="270933" y="0"/>
                  </a:lnTo>
                  <a:lnTo>
                    <a:pt x="270933" y="391478"/>
                  </a:lnTo>
                  <a:lnTo>
                    <a:pt x="0" y="391478"/>
                  </a:lnTo>
                  <a:close/>
                </a:path>
              </a:pathLst>
            </a:custGeom>
            <a:solidFill>
              <a:srgbClr val="125B5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6429" y="3045867"/>
            <a:ext cx="4183619" cy="47744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42304" y="2389519"/>
            <a:ext cx="893608" cy="77408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826445" y="1575142"/>
            <a:ext cx="9969547" cy="231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>
                <a:solidFill>
                  <a:srgbClr val="125B50"/>
                </a:solidFill>
                <a:latin typeface="DejaVu Serif"/>
              </a:rPr>
              <a:t>Tổ chức chuyên đề vào sáng thứ 2 Chào cờ mang tính chất </a:t>
            </a:r>
            <a:r>
              <a:rPr lang="en-US" sz="4399">
                <a:solidFill>
                  <a:srgbClr val="125B50"/>
                </a:solidFill>
                <a:latin typeface="DejaVu Serif Bold Italics"/>
              </a:rPr>
              <a:t>giáo dục và tuyên truyền.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26445" y="4235157"/>
            <a:ext cx="9969547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>
                <a:solidFill>
                  <a:srgbClr val="125B50"/>
                </a:solidFill>
                <a:latin typeface="DejaVu Serif"/>
              </a:rPr>
              <a:t>Tạo sân chơi, các cuộc thi ý nghĩa nhằm </a:t>
            </a:r>
            <a:r>
              <a:rPr lang="en-US" sz="4400">
                <a:solidFill>
                  <a:srgbClr val="125B50"/>
                </a:solidFill>
                <a:latin typeface="DejaVu Serif Bold Italics"/>
              </a:rPr>
              <a:t>phát huy sự sáng tạo</a:t>
            </a:r>
            <a:r>
              <a:rPr lang="en-US" sz="4400">
                <a:solidFill>
                  <a:srgbClr val="125B50"/>
                </a:solidFill>
                <a:latin typeface="DejaVu Serif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26445" y="6114122"/>
            <a:ext cx="10556400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>
                <a:solidFill>
                  <a:srgbClr val="125B50"/>
                </a:solidFill>
                <a:latin typeface="DejaVu Serif"/>
              </a:rPr>
              <a:t>Tổ chức cho HS khối 10, 11 </a:t>
            </a:r>
            <a:r>
              <a:rPr lang="en-US" sz="4400">
                <a:solidFill>
                  <a:srgbClr val="125B50"/>
                </a:solidFill>
                <a:latin typeface="DejaVu Serif Bold Italics"/>
              </a:rPr>
              <a:t>tham gia</a:t>
            </a:r>
            <a:r>
              <a:rPr lang="en-US" sz="4400">
                <a:solidFill>
                  <a:srgbClr val="125B50"/>
                </a:solidFill>
                <a:latin typeface="DejaVu Serif"/>
              </a:rPr>
              <a:t> cuộc thi Olempic cấp cụm.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9544" y="213027"/>
            <a:ext cx="1503725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7"/>
              </a:lnSpc>
            </a:pPr>
            <a:r>
              <a:rPr lang="en-US" sz="5998" dirty="0" err="1">
                <a:solidFill>
                  <a:srgbClr val="125B50"/>
                </a:solidFill>
                <a:latin typeface="Faustina SemiBold"/>
              </a:rPr>
              <a:t>Các</a:t>
            </a:r>
            <a:r>
              <a:rPr lang="en-US" sz="5998" dirty="0">
                <a:solidFill>
                  <a:srgbClr val="125B50"/>
                </a:solidFill>
                <a:latin typeface="Faustina SemiBold"/>
              </a:rPr>
              <a:t> </a:t>
            </a:r>
            <a:r>
              <a:rPr lang="en-US" sz="5998" dirty="0" err="1">
                <a:solidFill>
                  <a:srgbClr val="125B50"/>
                </a:solidFill>
                <a:latin typeface="Faustina SemiBold"/>
              </a:rPr>
              <a:t>hoạt</a:t>
            </a:r>
            <a:r>
              <a:rPr lang="en-US" sz="5998" dirty="0">
                <a:solidFill>
                  <a:srgbClr val="125B50"/>
                </a:solidFill>
                <a:latin typeface="Faustina SemiBold"/>
              </a:rPr>
              <a:t> </a:t>
            </a:r>
            <a:r>
              <a:rPr lang="en-US" sz="5998" dirty="0" err="1">
                <a:solidFill>
                  <a:srgbClr val="125B50"/>
                </a:solidFill>
                <a:latin typeface="Faustina SemiBold"/>
              </a:rPr>
              <a:t>động</a:t>
            </a:r>
            <a:r>
              <a:rPr lang="en-US" sz="5998" dirty="0">
                <a:solidFill>
                  <a:srgbClr val="125B50"/>
                </a:solidFill>
                <a:latin typeface="Faustina SemiBold"/>
              </a:rPr>
              <a:t> </a:t>
            </a:r>
            <a:r>
              <a:rPr lang="en-US" sz="5998" dirty="0" err="1">
                <a:solidFill>
                  <a:srgbClr val="125B50"/>
                </a:solidFill>
                <a:latin typeface="Faustina SemiBold"/>
              </a:rPr>
              <a:t>của</a:t>
            </a:r>
            <a:r>
              <a:rPr lang="en-US" sz="5998" dirty="0">
                <a:solidFill>
                  <a:srgbClr val="125B50"/>
                </a:solidFill>
                <a:latin typeface="Faustina SemiBold"/>
              </a:rPr>
              <a:t> </a:t>
            </a:r>
            <a:r>
              <a:rPr lang="en-US" sz="5998" dirty="0" err="1">
                <a:solidFill>
                  <a:srgbClr val="125B50"/>
                </a:solidFill>
                <a:latin typeface="Faustina SemiBold"/>
              </a:rPr>
              <a:t>nhà</a:t>
            </a:r>
            <a:r>
              <a:rPr lang="en-US" sz="5998" dirty="0">
                <a:solidFill>
                  <a:srgbClr val="125B50"/>
                </a:solidFill>
                <a:latin typeface="Faustina SemiBold"/>
              </a:rPr>
              <a:t> </a:t>
            </a:r>
            <a:r>
              <a:rPr lang="en-US" sz="5998" dirty="0" err="1">
                <a:solidFill>
                  <a:srgbClr val="125B50"/>
                </a:solidFill>
                <a:latin typeface="Faustina SemiBold"/>
              </a:rPr>
              <a:t>trường</a:t>
            </a:r>
            <a:r>
              <a:rPr lang="en-US" sz="5998" dirty="0">
                <a:solidFill>
                  <a:srgbClr val="125B50"/>
                </a:solidFill>
                <a:latin typeface="Faustina SemiBold"/>
              </a:rPr>
              <a:t> </a:t>
            </a:r>
            <a:r>
              <a:rPr lang="en-US" sz="5998" dirty="0" err="1">
                <a:solidFill>
                  <a:srgbClr val="125B50"/>
                </a:solidFill>
                <a:latin typeface="Faustina SemiBold"/>
              </a:rPr>
              <a:t>trong</a:t>
            </a:r>
            <a:r>
              <a:rPr lang="en-US" sz="5998" dirty="0">
                <a:solidFill>
                  <a:srgbClr val="125B50"/>
                </a:solidFill>
                <a:latin typeface="Faustina SemiBold"/>
              </a:rPr>
              <a:t> </a:t>
            </a:r>
            <a:r>
              <a:rPr lang="en-US" sz="5998" dirty="0" err="1">
                <a:solidFill>
                  <a:srgbClr val="125B50"/>
                </a:solidFill>
                <a:latin typeface="Faustina SemiBold"/>
              </a:rPr>
              <a:t>học</a:t>
            </a:r>
            <a:r>
              <a:rPr lang="en-US" sz="5998" dirty="0">
                <a:solidFill>
                  <a:srgbClr val="125B50"/>
                </a:solidFill>
                <a:latin typeface="Faustina SemiBold"/>
              </a:rPr>
              <a:t> </a:t>
            </a:r>
            <a:r>
              <a:rPr lang="en-US" sz="5998" dirty="0" err="1">
                <a:solidFill>
                  <a:srgbClr val="125B50"/>
                </a:solidFill>
                <a:latin typeface="Faustina SemiBold"/>
              </a:rPr>
              <a:t>kì</a:t>
            </a:r>
            <a:r>
              <a:rPr lang="en-US" sz="5998" dirty="0">
                <a:solidFill>
                  <a:srgbClr val="125B50"/>
                </a:solidFill>
                <a:latin typeface="Faustina SemiBold"/>
              </a:rPr>
              <a:t> 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4172" y="8371205"/>
            <a:ext cx="534813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25B50"/>
                </a:solidFill>
                <a:latin typeface="Cabin SemiBold"/>
              </a:rPr>
              <a:t>Đoàn thể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26445" y="7855585"/>
            <a:ext cx="10556400" cy="231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>
                <a:solidFill>
                  <a:srgbClr val="125B50"/>
                </a:solidFill>
                <a:latin typeface="DejaVu Serif"/>
              </a:rPr>
              <a:t>Phối kết hợp với nhà trường tổ chức </a:t>
            </a:r>
            <a:r>
              <a:rPr lang="en-US" sz="4400">
                <a:solidFill>
                  <a:srgbClr val="125B50"/>
                </a:solidFill>
                <a:latin typeface="DejaVu Serif Bold Italics"/>
              </a:rPr>
              <a:t>Lễ Bế giảng toàn trường</a:t>
            </a:r>
            <a:r>
              <a:rPr lang="en-US" sz="4400">
                <a:solidFill>
                  <a:srgbClr val="125B50"/>
                </a:solidFill>
                <a:latin typeface="DejaVu Serif"/>
              </a:rPr>
              <a:t>, </a:t>
            </a:r>
            <a:r>
              <a:rPr lang="en-US" sz="4400">
                <a:solidFill>
                  <a:srgbClr val="125B50"/>
                </a:solidFill>
                <a:latin typeface="DejaVu Serif Bold Italics"/>
              </a:rPr>
              <a:t>Lễ Tri ân với HS khối 12.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42304" y="4659009"/>
            <a:ext cx="893608" cy="7740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42304" y="6537973"/>
            <a:ext cx="893608" cy="7740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42304" y="8669961"/>
            <a:ext cx="893608" cy="77408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5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732"/>
          <a:stretch>
            <a:fillRect/>
          </a:stretch>
        </p:blipFill>
        <p:spPr>
          <a:xfrm>
            <a:off x="227306" y="2332231"/>
            <a:ext cx="13229344" cy="5435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8037"/>
          <a:stretch>
            <a:fillRect/>
          </a:stretch>
        </p:blipFill>
        <p:spPr>
          <a:xfrm>
            <a:off x="227306" y="8442769"/>
            <a:ext cx="13229344" cy="167500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4143077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Như Xuân Tiến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503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Cần nhiệt tình, tích cực tham gia hoạt động và phong trào của trường và lớp, hòa đồng hơn nữa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học tập tốt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732"/>
          <a:stretch>
            <a:fillRect/>
          </a:stretch>
        </p:blipFill>
        <p:spPr>
          <a:xfrm>
            <a:off x="227306" y="2351281"/>
            <a:ext cx="13229344" cy="5435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973"/>
          <a:stretch>
            <a:fillRect/>
          </a:stretch>
        </p:blipFill>
        <p:spPr>
          <a:xfrm>
            <a:off x="227306" y="8412129"/>
            <a:ext cx="13229344" cy="167988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5080099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Nguyễn Thu Trang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5595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Nhiệt tình, tích cực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tốt, cần cố gắng hơn nữa trong học tập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732"/>
          <a:stretch>
            <a:fillRect/>
          </a:stretch>
        </p:blipFill>
        <p:spPr>
          <a:xfrm>
            <a:off x="227306" y="2351281"/>
            <a:ext cx="13229344" cy="5435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8401"/>
          <a:stretch>
            <a:fillRect/>
          </a:stretch>
        </p:blipFill>
        <p:spPr>
          <a:xfrm>
            <a:off x="227306" y="8461819"/>
            <a:ext cx="13229344" cy="164729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4187130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Trần Thị Tuyến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503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Cần tích cực tham gia hoạt động và phong trào của trường và lớp, hòa đồng hơn nữa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tốt, hơi trầm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732"/>
          <a:stretch>
            <a:fillRect/>
          </a:stretch>
        </p:blipFill>
        <p:spPr>
          <a:xfrm>
            <a:off x="227306" y="2351281"/>
            <a:ext cx="13229344" cy="5435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973"/>
          <a:stretch>
            <a:fillRect/>
          </a:stretch>
        </p:blipFill>
        <p:spPr>
          <a:xfrm>
            <a:off x="227306" y="8461819"/>
            <a:ext cx="13229344" cy="167988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030821" y="541078"/>
            <a:ext cx="5207050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Nguyễn Ngọc Lê Vy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95524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5370" y="2981225"/>
            <a:ext cx="3962728" cy="447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Cần tích cực tham gia hoạt động và phong trào của trường và lớp, hòa đồng hơn nữa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tốt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413217"/>
            <a:ext cx="18329585" cy="0"/>
          </a:xfrm>
          <a:prstGeom prst="line">
            <a:avLst/>
          </a:prstGeom>
          <a:ln w="66675" cap="flat">
            <a:solidFill>
              <a:srgbClr val="125B5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028700" cy="1486393"/>
            <a:chOff x="0" y="0"/>
            <a:chExt cx="270933" cy="3914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933" cy="391478"/>
            </a:xfrm>
            <a:custGeom>
              <a:avLst/>
              <a:gdLst/>
              <a:ahLst/>
              <a:cxnLst/>
              <a:rect l="l" t="t" r="r" b="b"/>
              <a:pathLst>
                <a:path w="270933" h="391478">
                  <a:moveTo>
                    <a:pt x="0" y="0"/>
                  </a:moveTo>
                  <a:lnTo>
                    <a:pt x="270933" y="0"/>
                  </a:lnTo>
                  <a:lnTo>
                    <a:pt x="270933" y="391478"/>
                  </a:lnTo>
                  <a:lnTo>
                    <a:pt x="0" y="391478"/>
                  </a:lnTo>
                  <a:close/>
                </a:path>
              </a:pathLst>
            </a:custGeom>
            <a:solidFill>
              <a:srgbClr val="125B5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42771" y="1987509"/>
            <a:ext cx="13113317" cy="1881012"/>
            <a:chOff x="0" y="0"/>
            <a:chExt cx="3851728" cy="552503"/>
          </a:xfrm>
        </p:grpSpPr>
        <p:sp>
          <p:nvSpPr>
            <p:cNvPr id="7" name="Freeform 7"/>
            <p:cNvSpPr/>
            <p:nvPr/>
          </p:nvSpPr>
          <p:spPr>
            <a:xfrm>
              <a:off x="203200" y="-443"/>
              <a:ext cx="3445328" cy="553388"/>
            </a:xfrm>
            <a:custGeom>
              <a:avLst/>
              <a:gdLst/>
              <a:ahLst/>
              <a:cxnLst/>
              <a:rect l="l" t="t" r="r" b="b"/>
              <a:pathLst>
                <a:path w="3445328" h="553388">
                  <a:moveTo>
                    <a:pt x="3445328" y="443"/>
                  </a:moveTo>
                  <a:cubicBezTo>
                    <a:pt x="3346339" y="0"/>
                    <a:pt x="3254679" y="52557"/>
                    <a:pt x="3205056" y="138211"/>
                  </a:cubicBezTo>
                  <a:cubicBezTo>
                    <a:pt x="3155433" y="223865"/>
                    <a:pt x="3155433" y="329524"/>
                    <a:pt x="3205056" y="415178"/>
                  </a:cubicBezTo>
                  <a:cubicBezTo>
                    <a:pt x="3254679" y="500833"/>
                    <a:pt x="3346339" y="553389"/>
                    <a:pt x="3445328" y="552946"/>
                  </a:cubicBezTo>
                  <a:lnTo>
                    <a:pt x="0" y="552946"/>
                  </a:lnTo>
                  <a:cubicBezTo>
                    <a:pt x="98989" y="553389"/>
                    <a:pt x="190650" y="500833"/>
                    <a:pt x="240272" y="415178"/>
                  </a:cubicBezTo>
                  <a:cubicBezTo>
                    <a:pt x="289895" y="329524"/>
                    <a:pt x="289895" y="223865"/>
                    <a:pt x="240272" y="138211"/>
                  </a:cubicBezTo>
                  <a:cubicBezTo>
                    <a:pt x="190650" y="52557"/>
                    <a:pt x="98989" y="0"/>
                    <a:pt x="0" y="443"/>
                  </a:cubicBezTo>
                  <a:close/>
                </a:path>
              </a:pathLst>
            </a:custGeom>
            <a:solidFill>
              <a:srgbClr val="BBDED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671771" y="3868521"/>
            <a:ext cx="14317986" cy="1881012"/>
            <a:chOff x="0" y="0"/>
            <a:chExt cx="4205572" cy="552503"/>
          </a:xfrm>
        </p:grpSpPr>
        <p:sp>
          <p:nvSpPr>
            <p:cNvPr id="10" name="Freeform 10"/>
            <p:cNvSpPr/>
            <p:nvPr/>
          </p:nvSpPr>
          <p:spPr>
            <a:xfrm>
              <a:off x="203200" y="-443"/>
              <a:ext cx="3799172" cy="553388"/>
            </a:xfrm>
            <a:custGeom>
              <a:avLst/>
              <a:gdLst/>
              <a:ahLst/>
              <a:cxnLst/>
              <a:rect l="l" t="t" r="r" b="b"/>
              <a:pathLst>
                <a:path w="3799172" h="553388">
                  <a:moveTo>
                    <a:pt x="3799172" y="443"/>
                  </a:moveTo>
                  <a:cubicBezTo>
                    <a:pt x="3700182" y="0"/>
                    <a:pt x="3608522" y="52557"/>
                    <a:pt x="3558899" y="138211"/>
                  </a:cubicBezTo>
                  <a:cubicBezTo>
                    <a:pt x="3509276" y="223865"/>
                    <a:pt x="3509276" y="329524"/>
                    <a:pt x="3558899" y="415178"/>
                  </a:cubicBezTo>
                  <a:cubicBezTo>
                    <a:pt x="3608522" y="500833"/>
                    <a:pt x="3700182" y="553389"/>
                    <a:pt x="3799172" y="552946"/>
                  </a:cubicBezTo>
                  <a:lnTo>
                    <a:pt x="0" y="552946"/>
                  </a:lnTo>
                  <a:cubicBezTo>
                    <a:pt x="98989" y="553389"/>
                    <a:pt x="190650" y="500833"/>
                    <a:pt x="240272" y="415178"/>
                  </a:cubicBezTo>
                  <a:cubicBezTo>
                    <a:pt x="289895" y="329524"/>
                    <a:pt x="289895" y="223865"/>
                    <a:pt x="240272" y="138211"/>
                  </a:cubicBezTo>
                  <a:cubicBezTo>
                    <a:pt x="190650" y="52557"/>
                    <a:pt x="98989" y="0"/>
                    <a:pt x="0" y="443"/>
                  </a:cubicBezTo>
                  <a:close/>
                </a:path>
              </a:pathLst>
            </a:custGeom>
            <a:solidFill>
              <a:srgbClr val="B9CCE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522354" y="3971096"/>
            <a:ext cx="11613642" cy="159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29"/>
              </a:lnSpc>
            </a:pPr>
            <a:r>
              <a:rPr lang="en-US" sz="3021">
                <a:solidFill>
                  <a:srgbClr val="125B50"/>
                </a:solidFill>
                <a:latin typeface="DejaVu Serif"/>
              </a:rPr>
              <a:t>Nhìn chung lớp đều </a:t>
            </a:r>
            <a:r>
              <a:rPr lang="en-US" sz="3021">
                <a:solidFill>
                  <a:srgbClr val="125B50"/>
                </a:solidFill>
                <a:latin typeface="DejaVu Serif Bold Italics"/>
              </a:rPr>
              <a:t>có ý thức chấp hành nội quy</a:t>
            </a:r>
            <a:r>
              <a:rPr lang="en-US" sz="3021">
                <a:solidFill>
                  <a:srgbClr val="125B50"/>
                </a:solidFill>
                <a:latin typeface="DejaVu Serif"/>
              </a:rPr>
              <a:t> của trường và lớp chỉ trừ một số trường </a:t>
            </a:r>
            <a:r>
              <a:rPr lang="en-US" sz="3021">
                <a:solidFill>
                  <a:srgbClr val="125B50"/>
                </a:solidFill>
                <a:latin typeface="Arimo"/>
              </a:rPr>
              <a:t>hợp còn vướng vào lỗi đi học muộn. (có danh sách liệt kê)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942771" y="5749533"/>
            <a:ext cx="13525833" cy="1881012"/>
            <a:chOff x="0" y="0"/>
            <a:chExt cx="3972895" cy="552503"/>
          </a:xfrm>
        </p:grpSpPr>
        <p:sp>
          <p:nvSpPr>
            <p:cNvPr id="14" name="Freeform 14"/>
            <p:cNvSpPr/>
            <p:nvPr/>
          </p:nvSpPr>
          <p:spPr>
            <a:xfrm>
              <a:off x="203200" y="-443"/>
              <a:ext cx="3566495" cy="553388"/>
            </a:xfrm>
            <a:custGeom>
              <a:avLst/>
              <a:gdLst/>
              <a:ahLst/>
              <a:cxnLst/>
              <a:rect l="l" t="t" r="r" b="b"/>
              <a:pathLst>
                <a:path w="3566495" h="553388">
                  <a:moveTo>
                    <a:pt x="3566495" y="443"/>
                  </a:moveTo>
                  <a:cubicBezTo>
                    <a:pt x="3467506" y="0"/>
                    <a:pt x="3375845" y="52557"/>
                    <a:pt x="3326223" y="138211"/>
                  </a:cubicBezTo>
                  <a:cubicBezTo>
                    <a:pt x="3276600" y="223865"/>
                    <a:pt x="3276600" y="329524"/>
                    <a:pt x="3326223" y="415178"/>
                  </a:cubicBezTo>
                  <a:cubicBezTo>
                    <a:pt x="3375845" y="500833"/>
                    <a:pt x="3467506" y="553389"/>
                    <a:pt x="3566495" y="552946"/>
                  </a:cubicBezTo>
                  <a:lnTo>
                    <a:pt x="0" y="552946"/>
                  </a:lnTo>
                  <a:cubicBezTo>
                    <a:pt x="98989" y="553389"/>
                    <a:pt x="190650" y="500833"/>
                    <a:pt x="240272" y="415178"/>
                  </a:cubicBezTo>
                  <a:cubicBezTo>
                    <a:pt x="289895" y="329524"/>
                    <a:pt x="289895" y="223865"/>
                    <a:pt x="240272" y="138211"/>
                  </a:cubicBezTo>
                  <a:cubicBezTo>
                    <a:pt x="190650" y="52557"/>
                    <a:pt x="98989" y="0"/>
                    <a:pt x="0" y="443"/>
                  </a:cubicBezTo>
                  <a:close/>
                </a:path>
              </a:pathLst>
            </a:custGeom>
            <a:solidFill>
              <a:srgbClr val="F1D1D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91772" y="1948016"/>
            <a:ext cx="1959997" cy="195999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2CDC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  <a:spcBef>
                  <a:spcPct val="0"/>
                </a:spcBef>
              </a:pPr>
              <a:r>
                <a:rPr lang="en-US" sz="6999">
                  <a:solidFill>
                    <a:srgbClr val="FAF5E4"/>
                  </a:solidFill>
                  <a:latin typeface="Faustina SemiBold"/>
                </a:rPr>
                <a:t>1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34958" y="176439"/>
            <a:ext cx="9446776" cy="101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7"/>
              </a:lnSpc>
            </a:pPr>
            <a:r>
              <a:rPr lang="en-US" sz="5998">
                <a:solidFill>
                  <a:srgbClr val="125B50"/>
                </a:solidFill>
                <a:latin typeface="Faustina SemiBold"/>
              </a:rPr>
              <a:t>Một số chú ý cho năm học tới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805694" y="2099609"/>
            <a:ext cx="10731803" cy="159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29"/>
              </a:lnSpc>
            </a:pPr>
            <a:r>
              <a:rPr lang="en-US" sz="3021">
                <a:solidFill>
                  <a:srgbClr val="125B50"/>
                </a:solidFill>
                <a:latin typeface="DejaVu Serif"/>
              </a:rPr>
              <a:t>Đối với lớp, trường thì lớp mình </a:t>
            </a:r>
            <a:r>
              <a:rPr lang="en-US" sz="3021">
                <a:solidFill>
                  <a:srgbClr val="125B50"/>
                </a:solidFill>
                <a:latin typeface="DejaVu Serif Bold Italics"/>
              </a:rPr>
              <a:t>chưa nhiệt tình tham gia bất cứ một hoạt động</a:t>
            </a:r>
            <a:r>
              <a:rPr lang="en-US" sz="3021">
                <a:solidFill>
                  <a:srgbClr val="125B50"/>
                </a:solidFill>
                <a:latin typeface="DejaVu Serif"/>
              </a:rPr>
              <a:t> nào trừ khi </a:t>
            </a:r>
            <a:r>
              <a:rPr lang="en-US" sz="3021">
                <a:solidFill>
                  <a:srgbClr val="125B50"/>
                </a:solidFill>
                <a:latin typeface="Arimo"/>
              </a:rPr>
              <a:t>có nói đánh vào hạnh kiểm thì mọi người sẽ  tham gia.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449414" y="3890932"/>
            <a:ext cx="1872472" cy="187247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E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  <a:spcBef>
                  <a:spcPct val="0"/>
                </a:spcBef>
              </a:pPr>
              <a:r>
                <a:rPr lang="en-US" sz="6999">
                  <a:solidFill>
                    <a:srgbClr val="FAF5E4"/>
                  </a:solidFill>
                  <a:latin typeface="Faustina SemiBold"/>
                </a:rPr>
                <a:t>2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845697" y="5718582"/>
            <a:ext cx="1959997" cy="195999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4BFB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  <a:spcBef>
                  <a:spcPct val="0"/>
                </a:spcBef>
              </a:pPr>
              <a:r>
                <a:rPr lang="en-US" sz="6999">
                  <a:solidFill>
                    <a:srgbClr val="FAF5E4"/>
                  </a:solidFill>
                  <a:latin typeface="Faustina SemiBold"/>
                </a:rPr>
                <a:t>3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175102" y="5861633"/>
            <a:ext cx="9588926" cy="159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29"/>
              </a:lnSpc>
            </a:pPr>
            <a:r>
              <a:rPr lang="en-US" sz="3021">
                <a:solidFill>
                  <a:srgbClr val="125B50"/>
                </a:solidFill>
                <a:latin typeface="DejaVu Serif Bold Italics"/>
              </a:rPr>
              <a:t>Thờ ơ, thiếu văn hóa xác nhận khi nhận tin thông báo</a:t>
            </a:r>
            <a:r>
              <a:rPr lang="en-US" sz="3021">
                <a:solidFill>
                  <a:srgbClr val="125B50"/>
                </a:solidFill>
                <a:latin typeface="DejaVu Serif"/>
              </a:rPr>
              <a:t> là một việc rất </a:t>
            </a:r>
            <a:r>
              <a:rPr lang="en-US" sz="3021">
                <a:solidFill>
                  <a:srgbClr val="125B50"/>
                </a:solidFill>
                <a:latin typeface="Arimo"/>
              </a:rPr>
              <a:t>phổ biến ở lớp mình, cần sửa.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514350" y="7597022"/>
            <a:ext cx="17503684" cy="2164617"/>
            <a:chOff x="0" y="0"/>
            <a:chExt cx="5141295" cy="635805"/>
          </a:xfrm>
        </p:grpSpPr>
        <p:sp>
          <p:nvSpPr>
            <p:cNvPr id="29" name="Freeform 29"/>
            <p:cNvSpPr/>
            <p:nvPr/>
          </p:nvSpPr>
          <p:spPr>
            <a:xfrm>
              <a:off x="203200" y="-509"/>
              <a:ext cx="4734895" cy="636824"/>
            </a:xfrm>
            <a:custGeom>
              <a:avLst/>
              <a:gdLst/>
              <a:ahLst/>
              <a:cxnLst/>
              <a:rect l="l" t="t" r="r" b="b"/>
              <a:pathLst>
                <a:path w="4734895" h="636824">
                  <a:moveTo>
                    <a:pt x="4734895" y="509"/>
                  </a:moveTo>
                  <a:lnTo>
                    <a:pt x="4734895" y="509"/>
                  </a:lnTo>
                  <a:cubicBezTo>
                    <a:pt x="4620981" y="0"/>
                    <a:pt x="4515501" y="60480"/>
                    <a:pt x="4458396" y="159049"/>
                  </a:cubicBezTo>
                  <a:cubicBezTo>
                    <a:pt x="4401292" y="257617"/>
                    <a:pt x="4401292" y="379206"/>
                    <a:pt x="4458396" y="477775"/>
                  </a:cubicBezTo>
                  <a:cubicBezTo>
                    <a:pt x="4515501" y="576344"/>
                    <a:pt x="4620981" y="636824"/>
                    <a:pt x="4734895" y="636314"/>
                  </a:cubicBezTo>
                  <a:lnTo>
                    <a:pt x="0" y="636314"/>
                  </a:lnTo>
                  <a:cubicBezTo>
                    <a:pt x="113914" y="636824"/>
                    <a:pt x="219394" y="576344"/>
                    <a:pt x="276499" y="477775"/>
                  </a:cubicBezTo>
                  <a:cubicBezTo>
                    <a:pt x="333604" y="379206"/>
                    <a:pt x="333604" y="257617"/>
                    <a:pt x="276499" y="159049"/>
                  </a:cubicBezTo>
                  <a:cubicBezTo>
                    <a:pt x="219394" y="60480"/>
                    <a:pt x="113914" y="0"/>
                    <a:pt x="0" y="509"/>
                  </a:cubicBezTo>
                  <a:close/>
                </a:path>
              </a:pathLst>
            </a:custGeom>
            <a:solidFill>
              <a:srgbClr val="F4C7AB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84797" y="7589873"/>
            <a:ext cx="2164617" cy="2164617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FB98E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  <a:spcBef>
                  <a:spcPct val="0"/>
                </a:spcBef>
              </a:pPr>
              <a:r>
                <a:rPr lang="en-US" sz="6999">
                  <a:solidFill>
                    <a:srgbClr val="FAF5E4"/>
                  </a:solidFill>
                  <a:latin typeface="Faustina SemiBold"/>
                </a:rPr>
                <a:t>4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449414" y="7638102"/>
            <a:ext cx="15273070" cy="2123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29"/>
              </a:lnSpc>
            </a:pPr>
            <a:r>
              <a:rPr lang="en-US" sz="3021">
                <a:solidFill>
                  <a:srgbClr val="125B50"/>
                </a:solidFill>
                <a:latin typeface="DejaVu Serif"/>
              </a:rPr>
              <a:t>Một số thành viên có tư tưởng </a:t>
            </a:r>
            <a:r>
              <a:rPr lang="en-US" sz="3021">
                <a:solidFill>
                  <a:srgbClr val="125B50"/>
                </a:solidFill>
                <a:latin typeface="DejaVu Serif Bold Italics"/>
              </a:rPr>
              <a:t>đứng núi này trông núi nọ</a:t>
            </a:r>
            <a:r>
              <a:rPr lang="en-US" sz="3021">
                <a:solidFill>
                  <a:srgbClr val="125B50"/>
                </a:solidFill>
                <a:latin typeface="DejaVu Serif"/>
              </a:rPr>
              <a:t> vẫn chưa hoàn toàn hòa nhập </a:t>
            </a:r>
            <a:r>
              <a:rPr lang="en-US" sz="3021">
                <a:solidFill>
                  <a:srgbClr val="125B50"/>
                </a:solidFill>
                <a:latin typeface="Arimo"/>
              </a:rPr>
              <a:t>vào một tập thể. So sánh lớp mình và lớp khác khi mà bản thân mình chưa gương mẫu. </a:t>
            </a:r>
            <a:r>
              <a:rPr lang="en-US" sz="3021">
                <a:solidFill>
                  <a:srgbClr val="125B50"/>
                </a:solidFill>
                <a:latin typeface="Arimo Bold Italics"/>
              </a:rPr>
              <a:t>Mình là một phần của tập thể, tập thể như thế nào là do mình một phần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413217"/>
            <a:ext cx="18329585" cy="0"/>
          </a:xfrm>
          <a:prstGeom prst="line">
            <a:avLst/>
          </a:prstGeom>
          <a:ln w="66675" cap="flat">
            <a:solidFill>
              <a:srgbClr val="125B5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028700" cy="1486393"/>
            <a:chOff x="0" y="0"/>
            <a:chExt cx="270933" cy="3914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933" cy="391478"/>
            </a:xfrm>
            <a:custGeom>
              <a:avLst/>
              <a:gdLst/>
              <a:ahLst/>
              <a:cxnLst/>
              <a:rect l="l" t="t" r="r" b="b"/>
              <a:pathLst>
                <a:path w="270933" h="391478">
                  <a:moveTo>
                    <a:pt x="0" y="0"/>
                  </a:moveTo>
                  <a:lnTo>
                    <a:pt x="270933" y="0"/>
                  </a:lnTo>
                  <a:lnTo>
                    <a:pt x="270933" y="391478"/>
                  </a:lnTo>
                  <a:lnTo>
                    <a:pt x="0" y="391478"/>
                  </a:lnTo>
                  <a:close/>
                </a:path>
              </a:pathLst>
            </a:custGeom>
            <a:solidFill>
              <a:srgbClr val="125B5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1307"/>
          <a:stretch>
            <a:fillRect/>
          </a:stretch>
        </p:blipFill>
        <p:spPr>
          <a:xfrm>
            <a:off x="514350" y="3349145"/>
            <a:ext cx="2793823" cy="2067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14353"/>
          <a:stretch>
            <a:fillRect/>
          </a:stretch>
        </p:blipFill>
        <p:spPr>
          <a:xfrm>
            <a:off x="14534282" y="2069818"/>
            <a:ext cx="3290222" cy="21134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t="13428"/>
          <a:stretch>
            <a:fillRect/>
          </a:stretch>
        </p:blipFill>
        <p:spPr>
          <a:xfrm>
            <a:off x="470106" y="6373526"/>
            <a:ext cx="3040713" cy="1974291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5400000">
            <a:off x="5303268" y="6043726"/>
            <a:ext cx="7614789" cy="0"/>
          </a:xfrm>
          <a:prstGeom prst="line">
            <a:avLst/>
          </a:prstGeom>
          <a:ln w="66675" cap="flat">
            <a:solidFill>
              <a:srgbClr val="29717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8618903" y="2564828"/>
            <a:ext cx="916843" cy="938674"/>
            <a:chOff x="0" y="0"/>
            <a:chExt cx="1417120" cy="1450863"/>
          </a:xfrm>
        </p:grpSpPr>
        <p:sp>
          <p:nvSpPr>
            <p:cNvPr id="11" name="Freeform 11"/>
            <p:cNvSpPr/>
            <p:nvPr/>
          </p:nvSpPr>
          <p:spPr>
            <a:xfrm>
              <a:off x="-13635" y="0"/>
              <a:ext cx="1444389" cy="1450863"/>
            </a:xfrm>
            <a:custGeom>
              <a:avLst/>
              <a:gdLst/>
              <a:ahLst/>
              <a:cxnLst/>
              <a:rect l="l" t="t" r="r" b="b"/>
              <a:pathLst>
                <a:path w="1444389" h="1450863">
                  <a:moveTo>
                    <a:pt x="722195" y="0"/>
                  </a:moveTo>
                  <a:cubicBezTo>
                    <a:pt x="1121573" y="1786"/>
                    <a:pt x="1444390" y="326049"/>
                    <a:pt x="1444390" y="725432"/>
                  </a:cubicBezTo>
                  <a:cubicBezTo>
                    <a:pt x="1444390" y="1124814"/>
                    <a:pt x="1121573" y="1449077"/>
                    <a:pt x="722195" y="1450863"/>
                  </a:cubicBezTo>
                  <a:cubicBezTo>
                    <a:pt x="322816" y="1449077"/>
                    <a:pt x="0" y="1124814"/>
                    <a:pt x="0" y="725432"/>
                  </a:cubicBezTo>
                  <a:cubicBezTo>
                    <a:pt x="0" y="326049"/>
                    <a:pt x="322816" y="1786"/>
                    <a:pt x="722195" y="0"/>
                  </a:cubicBezTo>
                  <a:close/>
                </a:path>
              </a:pathLst>
            </a:custGeom>
            <a:solidFill>
              <a:srgbClr val="29717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FFFFFF"/>
                  </a:solidFill>
                  <a:latin typeface="Sansita Extra Bold"/>
                </a:rPr>
                <a:t>1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618903" y="4090894"/>
            <a:ext cx="916843" cy="938674"/>
            <a:chOff x="0" y="0"/>
            <a:chExt cx="1417120" cy="1450863"/>
          </a:xfrm>
        </p:grpSpPr>
        <p:sp>
          <p:nvSpPr>
            <p:cNvPr id="14" name="Freeform 14"/>
            <p:cNvSpPr/>
            <p:nvPr/>
          </p:nvSpPr>
          <p:spPr>
            <a:xfrm>
              <a:off x="-13635" y="0"/>
              <a:ext cx="1444389" cy="1450863"/>
            </a:xfrm>
            <a:custGeom>
              <a:avLst/>
              <a:gdLst/>
              <a:ahLst/>
              <a:cxnLst/>
              <a:rect l="l" t="t" r="r" b="b"/>
              <a:pathLst>
                <a:path w="1444389" h="1450863">
                  <a:moveTo>
                    <a:pt x="722195" y="0"/>
                  </a:moveTo>
                  <a:cubicBezTo>
                    <a:pt x="1121573" y="1786"/>
                    <a:pt x="1444390" y="326049"/>
                    <a:pt x="1444390" y="725432"/>
                  </a:cubicBezTo>
                  <a:cubicBezTo>
                    <a:pt x="1444390" y="1124814"/>
                    <a:pt x="1121573" y="1449077"/>
                    <a:pt x="722195" y="1450863"/>
                  </a:cubicBezTo>
                  <a:cubicBezTo>
                    <a:pt x="322816" y="1449077"/>
                    <a:pt x="0" y="1124814"/>
                    <a:pt x="0" y="725432"/>
                  </a:cubicBezTo>
                  <a:cubicBezTo>
                    <a:pt x="0" y="326049"/>
                    <a:pt x="322816" y="1786"/>
                    <a:pt x="722195" y="0"/>
                  </a:cubicBezTo>
                  <a:close/>
                </a:path>
              </a:pathLst>
            </a:custGeom>
            <a:solidFill>
              <a:srgbClr val="29717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FFFFFF"/>
                  </a:solidFill>
                  <a:latin typeface="Sansita Extra Bold"/>
                </a:rPr>
                <a:t>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618903" y="6891334"/>
            <a:ext cx="916843" cy="938674"/>
            <a:chOff x="0" y="0"/>
            <a:chExt cx="1417120" cy="1450863"/>
          </a:xfrm>
        </p:grpSpPr>
        <p:sp>
          <p:nvSpPr>
            <p:cNvPr id="17" name="Freeform 17"/>
            <p:cNvSpPr/>
            <p:nvPr/>
          </p:nvSpPr>
          <p:spPr>
            <a:xfrm>
              <a:off x="-13635" y="0"/>
              <a:ext cx="1444389" cy="1450863"/>
            </a:xfrm>
            <a:custGeom>
              <a:avLst/>
              <a:gdLst/>
              <a:ahLst/>
              <a:cxnLst/>
              <a:rect l="l" t="t" r="r" b="b"/>
              <a:pathLst>
                <a:path w="1444389" h="1450863">
                  <a:moveTo>
                    <a:pt x="722195" y="0"/>
                  </a:moveTo>
                  <a:cubicBezTo>
                    <a:pt x="1121573" y="1786"/>
                    <a:pt x="1444390" y="326049"/>
                    <a:pt x="1444390" y="725432"/>
                  </a:cubicBezTo>
                  <a:cubicBezTo>
                    <a:pt x="1444390" y="1124814"/>
                    <a:pt x="1121573" y="1449077"/>
                    <a:pt x="722195" y="1450863"/>
                  </a:cubicBezTo>
                  <a:cubicBezTo>
                    <a:pt x="322816" y="1449077"/>
                    <a:pt x="0" y="1124814"/>
                    <a:pt x="0" y="725432"/>
                  </a:cubicBezTo>
                  <a:cubicBezTo>
                    <a:pt x="0" y="326049"/>
                    <a:pt x="322816" y="1786"/>
                    <a:pt x="722195" y="0"/>
                  </a:cubicBezTo>
                  <a:close/>
                </a:path>
              </a:pathLst>
            </a:custGeom>
            <a:solidFill>
              <a:srgbClr val="29717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FFFFFF"/>
                  </a:solidFill>
                  <a:latin typeface="Sansita Extra Bold"/>
                </a:rPr>
                <a:t>4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618903" y="5558578"/>
            <a:ext cx="916843" cy="938674"/>
            <a:chOff x="0" y="0"/>
            <a:chExt cx="1417120" cy="1450863"/>
          </a:xfrm>
        </p:grpSpPr>
        <p:sp>
          <p:nvSpPr>
            <p:cNvPr id="20" name="Freeform 20"/>
            <p:cNvSpPr/>
            <p:nvPr/>
          </p:nvSpPr>
          <p:spPr>
            <a:xfrm>
              <a:off x="-13635" y="0"/>
              <a:ext cx="1444389" cy="1450863"/>
            </a:xfrm>
            <a:custGeom>
              <a:avLst/>
              <a:gdLst/>
              <a:ahLst/>
              <a:cxnLst/>
              <a:rect l="l" t="t" r="r" b="b"/>
              <a:pathLst>
                <a:path w="1444389" h="1450863">
                  <a:moveTo>
                    <a:pt x="722195" y="0"/>
                  </a:moveTo>
                  <a:cubicBezTo>
                    <a:pt x="1121573" y="1786"/>
                    <a:pt x="1444390" y="326049"/>
                    <a:pt x="1444390" y="725432"/>
                  </a:cubicBezTo>
                  <a:cubicBezTo>
                    <a:pt x="1444390" y="1124814"/>
                    <a:pt x="1121573" y="1449077"/>
                    <a:pt x="722195" y="1450863"/>
                  </a:cubicBezTo>
                  <a:cubicBezTo>
                    <a:pt x="322816" y="1449077"/>
                    <a:pt x="0" y="1124814"/>
                    <a:pt x="0" y="725432"/>
                  </a:cubicBezTo>
                  <a:cubicBezTo>
                    <a:pt x="0" y="326049"/>
                    <a:pt x="322816" y="1786"/>
                    <a:pt x="722195" y="0"/>
                  </a:cubicBezTo>
                  <a:close/>
                </a:path>
              </a:pathLst>
            </a:custGeom>
            <a:solidFill>
              <a:srgbClr val="29717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FFFFFF"/>
                  </a:solidFill>
                  <a:latin typeface="Sansita Extra Bold"/>
                </a:rPr>
                <a:t>3</a:t>
              </a: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75009" y="4888745"/>
            <a:ext cx="861234" cy="105672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296127" y="3228687"/>
            <a:ext cx="1171480" cy="1154440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8618903" y="8420558"/>
            <a:ext cx="916843" cy="938674"/>
            <a:chOff x="0" y="0"/>
            <a:chExt cx="1417120" cy="1450863"/>
          </a:xfrm>
        </p:grpSpPr>
        <p:sp>
          <p:nvSpPr>
            <p:cNvPr id="25" name="Freeform 25"/>
            <p:cNvSpPr/>
            <p:nvPr/>
          </p:nvSpPr>
          <p:spPr>
            <a:xfrm>
              <a:off x="-13635" y="0"/>
              <a:ext cx="1444389" cy="1450863"/>
            </a:xfrm>
            <a:custGeom>
              <a:avLst/>
              <a:gdLst/>
              <a:ahLst/>
              <a:cxnLst/>
              <a:rect l="l" t="t" r="r" b="b"/>
              <a:pathLst>
                <a:path w="1444389" h="1450863">
                  <a:moveTo>
                    <a:pt x="722195" y="0"/>
                  </a:moveTo>
                  <a:cubicBezTo>
                    <a:pt x="1121573" y="1786"/>
                    <a:pt x="1444390" y="326049"/>
                    <a:pt x="1444390" y="725432"/>
                  </a:cubicBezTo>
                  <a:cubicBezTo>
                    <a:pt x="1444390" y="1124814"/>
                    <a:pt x="1121573" y="1449077"/>
                    <a:pt x="722195" y="1450863"/>
                  </a:cubicBezTo>
                  <a:cubicBezTo>
                    <a:pt x="322816" y="1449077"/>
                    <a:pt x="0" y="1124814"/>
                    <a:pt x="0" y="725432"/>
                  </a:cubicBezTo>
                  <a:cubicBezTo>
                    <a:pt x="0" y="326049"/>
                    <a:pt x="322816" y="1786"/>
                    <a:pt x="722195" y="0"/>
                  </a:cubicBezTo>
                  <a:close/>
                </a:path>
              </a:pathLst>
            </a:custGeom>
            <a:solidFill>
              <a:srgbClr val="297179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>
                  <a:solidFill>
                    <a:srgbClr val="FFFFFF"/>
                  </a:solidFill>
                  <a:latin typeface="Sansita Extra Bold"/>
                </a:rPr>
                <a:t>5</a:t>
              </a:r>
            </a:p>
          </p:txBody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9"/>
          <a:srcRect t="26609"/>
          <a:stretch>
            <a:fillRect/>
          </a:stretch>
        </p:blipFill>
        <p:spPr>
          <a:xfrm>
            <a:off x="14237645" y="5143500"/>
            <a:ext cx="3586858" cy="1974322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1199511" y="176439"/>
            <a:ext cx="15930562" cy="101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7"/>
              </a:lnSpc>
            </a:pPr>
            <a:r>
              <a:rPr lang="en-US" sz="5998">
                <a:solidFill>
                  <a:srgbClr val="125B50"/>
                </a:solidFill>
                <a:latin typeface="Faustina SemiBold"/>
              </a:rPr>
              <a:t>Thành tích, hoạt động của lớp trong năm học qua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69124" y="3646204"/>
            <a:ext cx="5582729" cy="177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66"/>
              </a:lnSpc>
            </a:pPr>
            <a:r>
              <a:rPr lang="en-US" sz="3404">
                <a:solidFill>
                  <a:srgbClr val="297179"/>
                </a:solidFill>
                <a:latin typeface="Faustina SemiBold"/>
              </a:rPr>
              <a:t>Đạt nhiều giải cá nhân, tập thể trong các cuộc thi của trường, của huyện.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707573" y="2212519"/>
            <a:ext cx="4731459" cy="177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6"/>
              </a:lnSpc>
            </a:pPr>
            <a:r>
              <a:rPr lang="en-US" sz="3404">
                <a:solidFill>
                  <a:srgbClr val="297179"/>
                </a:solidFill>
                <a:latin typeface="Faustina SemiBold"/>
              </a:rPr>
              <a:t>Tổ chức các buổi chuyên đề, sinh hoạt ý nghĩa: Gieo hạt sách,...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472719" y="6697277"/>
            <a:ext cx="5079133" cy="117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66"/>
              </a:lnSpc>
            </a:pPr>
            <a:r>
              <a:rPr lang="en-US" sz="3404">
                <a:solidFill>
                  <a:srgbClr val="297179"/>
                </a:solidFill>
                <a:latin typeface="Faustina SemiBold"/>
              </a:rPr>
              <a:t>Tham gia các buổi lao động của trường  lớp.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697672" y="5163036"/>
            <a:ext cx="3932209" cy="177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6"/>
              </a:lnSpc>
            </a:pPr>
            <a:r>
              <a:rPr lang="en-US" sz="3404">
                <a:solidFill>
                  <a:srgbClr val="297179"/>
                </a:solidFill>
                <a:latin typeface="Faustina SemiBold"/>
              </a:rPr>
              <a:t>Hoàn thành các nhiệm vụ, hoạt động trường lớp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97672" y="8275905"/>
            <a:ext cx="7129209" cy="117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6"/>
              </a:lnSpc>
            </a:pPr>
            <a:r>
              <a:rPr lang="en-US" sz="3404">
                <a:solidFill>
                  <a:srgbClr val="297179"/>
                </a:solidFill>
                <a:latin typeface="Faustina SemiBold"/>
              </a:rPr>
              <a:t>Có các buổi trò chuyện để lắng nghe, chia sẻ, thấu hiểu.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413217"/>
            <a:ext cx="18329585" cy="0"/>
          </a:xfrm>
          <a:prstGeom prst="line">
            <a:avLst/>
          </a:prstGeom>
          <a:ln w="66675" cap="flat">
            <a:solidFill>
              <a:srgbClr val="125B5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028700" cy="1486393"/>
            <a:chOff x="0" y="0"/>
            <a:chExt cx="270933" cy="3914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933" cy="391478"/>
            </a:xfrm>
            <a:custGeom>
              <a:avLst/>
              <a:gdLst/>
              <a:ahLst/>
              <a:cxnLst/>
              <a:rect l="l" t="t" r="r" b="b"/>
              <a:pathLst>
                <a:path w="270933" h="391478">
                  <a:moveTo>
                    <a:pt x="0" y="0"/>
                  </a:moveTo>
                  <a:lnTo>
                    <a:pt x="270933" y="0"/>
                  </a:lnTo>
                  <a:lnTo>
                    <a:pt x="270933" y="391478"/>
                  </a:lnTo>
                  <a:lnTo>
                    <a:pt x="0" y="391478"/>
                  </a:lnTo>
                  <a:close/>
                </a:path>
              </a:pathLst>
            </a:custGeom>
            <a:solidFill>
              <a:srgbClr val="125B5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rot="-5400000">
            <a:off x="8071332" y="4266453"/>
            <a:ext cx="1402511" cy="0"/>
          </a:xfrm>
          <a:prstGeom prst="line">
            <a:avLst/>
          </a:prstGeom>
          <a:ln w="47625" cap="flat">
            <a:solidFill>
              <a:srgbClr val="125B5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8796400" y="4762921"/>
            <a:ext cx="8648369" cy="0"/>
          </a:xfrm>
          <a:prstGeom prst="line">
            <a:avLst/>
          </a:prstGeom>
          <a:ln w="47625" cap="flat">
            <a:solidFill>
              <a:srgbClr val="125B5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6897764" y="5559863"/>
            <a:ext cx="1851011" cy="0"/>
          </a:xfrm>
          <a:prstGeom prst="line">
            <a:avLst/>
          </a:prstGeom>
          <a:ln w="47625" cap="flat">
            <a:solidFill>
              <a:srgbClr val="125B5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00000">
            <a:off x="8655814" y="7637818"/>
            <a:ext cx="1866347" cy="0"/>
          </a:xfrm>
          <a:prstGeom prst="line">
            <a:avLst/>
          </a:prstGeom>
          <a:ln w="47625" cap="flat">
            <a:solidFill>
              <a:srgbClr val="125B5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67956" y="4366247"/>
            <a:ext cx="3879873" cy="3195604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1199286" y="3598534"/>
            <a:ext cx="7549489" cy="0"/>
          </a:xfrm>
          <a:prstGeom prst="line">
            <a:avLst/>
          </a:prstGeom>
          <a:ln w="47625" cap="flat">
            <a:solidFill>
              <a:srgbClr val="125B5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981075" y="7707323"/>
            <a:ext cx="5916689" cy="0"/>
          </a:xfrm>
          <a:prstGeom prst="line">
            <a:avLst/>
          </a:prstGeom>
          <a:ln w="47625" cap="flat">
            <a:solidFill>
              <a:srgbClr val="125B5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-5400000">
            <a:off x="5824034" y="6633593"/>
            <a:ext cx="2195085" cy="0"/>
          </a:xfrm>
          <a:prstGeom prst="line">
            <a:avLst/>
          </a:prstGeom>
          <a:ln w="47625" cap="flat">
            <a:solidFill>
              <a:srgbClr val="125B5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9612800" y="8547179"/>
            <a:ext cx="7646500" cy="0"/>
          </a:xfrm>
          <a:prstGeom prst="line">
            <a:avLst/>
          </a:prstGeom>
          <a:ln w="47625" cap="flat">
            <a:solidFill>
              <a:srgbClr val="125B5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9800367" y="5691354"/>
            <a:ext cx="449805" cy="44980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7ADB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99286" y="184452"/>
            <a:ext cx="8825984" cy="101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7"/>
              </a:lnSpc>
            </a:pPr>
            <a:r>
              <a:rPr lang="en-US" sz="5998">
                <a:solidFill>
                  <a:srgbClr val="125B50"/>
                </a:solidFill>
                <a:latin typeface="Faustina SemiBold"/>
              </a:rPr>
              <a:t>Mục tiêu, kế hoạch năm tới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0455" y="1990206"/>
            <a:ext cx="6897764" cy="1465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1"/>
              </a:lnSpc>
            </a:pPr>
            <a:r>
              <a:rPr lang="en-US" sz="4179">
                <a:solidFill>
                  <a:srgbClr val="125B50"/>
                </a:solidFill>
                <a:latin typeface="Faustina SemiBold"/>
              </a:rPr>
              <a:t>Lớp đoàn kết, lắng nghe và thấu hiểu nhau.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00367" y="3126080"/>
            <a:ext cx="7644401" cy="146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5"/>
              </a:lnSpc>
            </a:pPr>
            <a:r>
              <a:rPr lang="en-US" sz="4182">
                <a:solidFill>
                  <a:srgbClr val="125B50"/>
                </a:solidFill>
                <a:latin typeface="Faustina SemiBold"/>
              </a:rPr>
              <a:t>Cố gắng không còn học sinh TB, đạt mục tiêu năm tới nhiều HSG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50173" y="6931734"/>
            <a:ext cx="7128756" cy="1465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1"/>
              </a:lnSpc>
            </a:pPr>
            <a:r>
              <a:rPr lang="en-US" sz="4179">
                <a:solidFill>
                  <a:srgbClr val="125B50"/>
                </a:solidFill>
                <a:latin typeface="Faustina SemiBold"/>
              </a:rPr>
              <a:t>Lớp 100% đỗ tốt nghiệp, HS tìm được ngành học phù hợp.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66775" y="6055434"/>
            <a:ext cx="6030989" cy="1465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1"/>
              </a:lnSpc>
            </a:pPr>
            <a:r>
              <a:rPr lang="en-US" sz="4179">
                <a:solidFill>
                  <a:srgbClr val="125B50"/>
                </a:solidFill>
                <a:latin typeface="Faustina SemiBold"/>
              </a:rPr>
              <a:t>Tích cực, chủ động trong các hoạt động trường lớp.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413217"/>
            <a:ext cx="18329585" cy="0"/>
          </a:xfrm>
          <a:prstGeom prst="line">
            <a:avLst/>
          </a:prstGeom>
          <a:ln w="66675" cap="flat">
            <a:solidFill>
              <a:srgbClr val="125B5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028700" cy="1486393"/>
            <a:chOff x="0" y="0"/>
            <a:chExt cx="270933" cy="3914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933" cy="391478"/>
            </a:xfrm>
            <a:custGeom>
              <a:avLst/>
              <a:gdLst/>
              <a:ahLst/>
              <a:cxnLst/>
              <a:rect l="l" t="t" r="r" b="b"/>
              <a:pathLst>
                <a:path w="270933" h="391478">
                  <a:moveTo>
                    <a:pt x="0" y="0"/>
                  </a:moveTo>
                  <a:lnTo>
                    <a:pt x="270933" y="0"/>
                  </a:lnTo>
                  <a:lnTo>
                    <a:pt x="270933" y="391478"/>
                  </a:lnTo>
                  <a:lnTo>
                    <a:pt x="0" y="391478"/>
                  </a:lnTo>
                  <a:close/>
                </a:path>
              </a:pathLst>
            </a:custGeom>
            <a:solidFill>
              <a:srgbClr val="125B5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576553" y="5841538"/>
            <a:ext cx="17138027" cy="0"/>
          </a:xfrm>
          <a:prstGeom prst="line">
            <a:avLst/>
          </a:prstGeom>
          <a:ln w="66675" cap="flat">
            <a:solidFill>
              <a:srgbClr val="47C3C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281752" y="5586584"/>
            <a:ext cx="509907" cy="50990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A0B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161351" y="5586584"/>
            <a:ext cx="509907" cy="50990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A0B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34807" y="5586584"/>
            <a:ext cx="509907" cy="50990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A0B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683956" y="5586584"/>
            <a:ext cx="509907" cy="50990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A0B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911546" y="5586584"/>
            <a:ext cx="509907" cy="50990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A0B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472077" y="5610055"/>
            <a:ext cx="509907" cy="50990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A0B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112326" y="5620147"/>
            <a:ext cx="509907" cy="50990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A0B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2"/>
          <a:srcRect r="20379"/>
          <a:stretch>
            <a:fillRect/>
          </a:stretch>
        </p:blipFill>
        <p:spPr>
          <a:xfrm>
            <a:off x="-297701" y="6963958"/>
            <a:ext cx="7957312" cy="3323042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5921363" y="6346202"/>
            <a:ext cx="2136796" cy="117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</a:pPr>
            <a:r>
              <a:rPr lang="en-US" sz="3427">
                <a:solidFill>
                  <a:srgbClr val="525E75"/>
                </a:solidFill>
                <a:latin typeface="Faustina SemiBold"/>
              </a:rPr>
              <a:t>Ngày 18/6  -19/6/2022: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353055" y="6269862"/>
            <a:ext cx="2136796" cy="117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</a:pPr>
            <a:r>
              <a:rPr lang="en-US" sz="3427">
                <a:solidFill>
                  <a:srgbClr val="525E75"/>
                </a:solidFill>
                <a:latin typeface="Faustina SemiBold"/>
              </a:rPr>
              <a:t>Ngày 6/7 -9/7/2022: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658633" y="6269862"/>
            <a:ext cx="2136796" cy="117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</a:pPr>
            <a:r>
              <a:rPr lang="en-US" sz="3427">
                <a:solidFill>
                  <a:srgbClr val="525E75"/>
                </a:solidFill>
                <a:latin typeface="Faustina SemiBold"/>
              </a:rPr>
              <a:t>Ngày 18/7/2022: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298882" y="6269862"/>
            <a:ext cx="2136796" cy="117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</a:pPr>
            <a:r>
              <a:rPr lang="en-US" sz="3427">
                <a:solidFill>
                  <a:srgbClr val="525E75"/>
                </a:solidFill>
                <a:latin typeface="Faustina SemiBold"/>
              </a:rPr>
              <a:t>Ngày 18/7/2022: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842590" y="6269862"/>
            <a:ext cx="2136796" cy="117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</a:pPr>
            <a:r>
              <a:rPr lang="en-US" sz="3427">
                <a:solidFill>
                  <a:srgbClr val="525E75"/>
                </a:solidFill>
                <a:latin typeface="Faustina SemiBold"/>
              </a:rPr>
              <a:t>Ngày 5,6/8/2022: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2"/>
          <a:srcRect l="21780" r="20379"/>
          <a:stretch>
            <a:fillRect/>
          </a:stretch>
        </p:blipFill>
        <p:spPr>
          <a:xfrm>
            <a:off x="7499746" y="6963958"/>
            <a:ext cx="5780573" cy="3323042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/>
          <a:srcRect l="42464" r="5116"/>
          <a:stretch>
            <a:fillRect/>
          </a:stretch>
        </p:blipFill>
        <p:spPr>
          <a:xfrm>
            <a:off x="13090704" y="6963958"/>
            <a:ext cx="5238882" cy="3323042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1199286" y="184452"/>
            <a:ext cx="12081034" cy="101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7"/>
              </a:lnSpc>
            </a:pPr>
            <a:r>
              <a:rPr lang="en-US" sz="5998">
                <a:solidFill>
                  <a:srgbClr val="125B50"/>
                </a:solidFill>
                <a:latin typeface="Faustina SemiBold"/>
              </a:rPr>
              <a:t>Một số hoạt động trong cuối năm học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04916" y="3501035"/>
            <a:ext cx="2463579" cy="1782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</a:pPr>
            <a:r>
              <a:rPr lang="en-US" sz="3427">
                <a:solidFill>
                  <a:srgbClr val="525E75"/>
                </a:solidFill>
                <a:latin typeface="Faustina SemiBold"/>
              </a:rPr>
              <a:t>14h – 19h tổ chức Lễ tri ân khối 12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179188" y="2292770"/>
            <a:ext cx="2474231" cy="2990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</a:pPr>
            <a:r>
              <a:rPr lang="en-US" sz="3427">
                <a:solidFill>
                  <a:srgbClr val="525E75"/>
                </a:solidFill>
                <a:latin typeface="Faustina SemiBold"/>
              </a:rPr>
              <a:t>7h – 10h: Tổ chức Lễ bế giảng năm học 2021 – 2022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921363" y="4105168"/>
            <a:ext cx="2136796" cy="117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</a:pPr>
            <a:r>
              <a:rPr lang="en-US" sz="3427">
                <a:solidFill>
                  <a:srgbClr val="525E75"/>
                </a:solidFill>
                <a:latin typeface="Faustina SemiBold"/>
              </a:rPr>
              <a:t>Thi tuyển sinh 10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279667" y="3501035"/>
            <a:ext cx="1731799" cy="1782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</a:pPr>
            <a:r>
              <a:rPr lang="en-US" sz="3427">
                <a:solidFill>
                  <a:srgbClr val="525E75"/>
                </a:solidFill>
                <a:latin typeface="Faustina SemiBold"/>
              </a:rPr>
              <a:t>Thi tốt nghiệp THPT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403679" y="3501035"/>
            <a:ext cx="2136796" cy="1782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</a:pPr>
            <a:r>
              <a:rPr lang="en-US" sz="3427">
                <a:solidFill>
                  <a:srgbClr val="525E75"/>
                </a:solidFill>
                <a:latin typeface="Faustina SemiBold"/>
              </a:rPr>
              <a:t>Tập trung HS hoạt động hè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160472" y="4105168"/>
            <a:ext cx="2413614" cy="117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</a:pPr>
            <a:r>
              <a:rPr lang="en-US" sz="3427">
                <a:solidFill>
                  <a:srgbClr val="525E75"/>
                </a:solidFill>
                <a:latin typeface="Faustina SemiBold"/>
              </a:rPr>
              <a:t>Học sinh rèn luyện hè.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842590" y="4105168"/>
            <a:ext cx="2140493" cy="117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</a:pPr>
            <a:r>
              <a:rPr lang="en-US" sz="3427">
                <a:solidFill>
                  <a:srgbClr val="525E75"/>
                </a:solidFill>
                <a:latin typeface="Faustina SemiBold"/>
              </a:rPr>
              <a:t>Ôn tập và thi lại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57562" y="6346202"/>
            <a:ext cx="2136796" cy="117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</a:pPr>
            <a:r>
              <a:rPr lang="en-US" sz="3427">
                <a:solidFill>
                  <a:srgbClr val="525E75"/>
                </a:solidFill>
                <a:latin typeface="Faustina SemiBold"/>
              </a:rPr>
              <a:t>Ngày 23/5/2022: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347906" y="6346202"/>
            <a:ext cx="2136796" cy="117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</a:pPr>
            <a:r>
              <a:rPr lang="en-US" sz="3427">
                <a:solidFill>
                  <a:srgbClr val="525E75"/>
                </a:solidFill>
                <a:latin typeface="Faustina SemiBold"/>
              </a:rPr>
              <a:t>Ngày 24/5/2022: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145203" y="3570039"/>
            <a:ext cx="15997595" cy="248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4"/>
              </a:lnSpc>
            </a:pPr>
            <a:r>
              <a:rPr lang="vi-VN" sz="6000" dirty="0" smtClean="0">
                <a:solidFill>
                  <a:srgbClr val="125B50"/>
                </a:solidFill>
                <a:latin typeface="Cabin SemiBold Bold"/>
              </a:rPr>
              <a:t>CHÂN THÀNH CẢM ƠN CÁC BẬC PHỤ HUYNH ĐÃ LẮNG NGHE</a:t>
            </a:r>
            <a:endParaRPr lang="en-US" sz="6000" dirty="0">
              <a:solidFill>
                <a:srgbClr val="125B50"/>
              </a:solidFill>
              <a:latin typeface="Cabin SemiBold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203" r="37395"/>
          <a:stretch>
            <a:fillRect/>
          </a:stretch>
        </p:blipFill>
        <p:spPr>
          <a:xfrm>
            <a:off x="0" y="6028342"/>
            <a:ext cx="7646480" cy="43534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5432" r="804"/>
          <a:stretch>
            <a:fillRect/>
          </a:stretch>
        </p:blipFill>
        <p:spPr>
          <a:xfrm>
            <a:off x="7320896" y="6256254"/>
            <a:ext cx="10967104" cy="43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90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786" r="38429"/>
          <a:stretch>
            <a:fillRect/>
          </a:stretch>
        </p:blipFill>
        <p:spPr>
          <a:xfrm>
            <a:off x="2350444" y="5838374"/>
            <a:ext cx="4002480" cy="730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-941423" y="5875626"/>
            <a:ext cx="7305960" cy="730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4614" y="5054490"/>
            <a:ext cx="1713886" cy="17138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4914" y="1792145"/>
            <a:ext cx="1973287" cy="19732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74024" y="4924955"/>
            <a:ext cx="1973287" cy="19732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4914" y="8058879"/>
            <a:ext cx="1973287" cy="19732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b="52898"/>
          <a:stretch>
            <a:fillRect/>
          </a:stretch>
        </p:blipFill>
        <p:spPr>
          <a:xfrm>
            <a:off x="8418936" y="3759575"/>
            <a:ext cx="7315200" cy="79248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418936" y="1958605"/>
            <a:ext cx="8156326" cy="792489"/>
            <a:chOff x="0" y="0"/>
            <a:chExt cx="10875101" cy="1056652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 b="52898"/>
            <a:stretch>
              <a:fillRect/>
            </a:stretch>
          </p:blipFill>
          <p:spPr>
            <a:xfrm>
              <a:off x="0" y="0"/>
              <a:ext cx="9753600" cy="1056652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9966421" y="84209"/>
              <a:ext cx="908680" cy="888234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893752" y="3822731"/>
            <a:ext cx="681510" cy="666176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0" y="1413217"/>
            <a:ext cx="18329585" cy="0"/>
          </a:xfrm>
          <a:prstGeom prst="line">
            <a:avLst/>
          </a:prstGeom>
          <a:ln w="66675" cap="flat">
            <a:solidFill>
              <a:srgbClr val="125B5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0" y="0"/>
            <a:ext cx="1028700" cy="1486393"/>
            <a:chOff x="0" y="0"/>
            <a:chExt cx="270933" cy="39147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0933" cy="391478"/>
            </a:xfrm>
            <a:custGeom>
              <a:avLst/>
              <a:gdLst/>
              <a:ahLst/>
              <a:cxnLst/>
              <a:rect l="l" t="t" r="r" b="b"/>
              <a:pathLst>
                <a:path w="270933" h="391478">
                  <a:moveTo>
                    <a:pt x="0" y="0"/>
                  </a:moveTo>
                  <a:lnTo>
                    <a:pt x="270933" y="0"/>
                  </a:lnTo>
                  <a:lnTo>
                    <a:pt x="270933" y="391478"/>
                  </a:lnTo>
                  <a:lnTo>
                    <a:pt x="0" y="391478"/>
                  </a:lnTo>
                  <a:close/>
                </a:path>
              </a:pathLst>
            </a:custGeom>
            <a:solidFill>
              <a:srgbClr val="125B5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 r="23232" b="55086"/>
          <a:stretch>
            <a:fillRect/>
          </a:stretch>
        </p:blipFill>
        <p:spPr>
          <a:xfrm>
            <a:off x="8418936" y="5568883"/>
            <a:ext cx="5615664" cy="75567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893752" y="5613632"/>
            <a:ext cx="681510" cy="66617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 r="77256" b="56055"/>
          <a:stretch>
            <a:fillRect/>
          </a:stretch>
        </p:blipFill>
        <p:spPr>
          <a:xfrm>
            <a:off x="8418936" y="7403758"/>
            <a:ext cx="1663734" cy="73935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5893752" y="7403758"/>
            <a:ext cx="681510" cy="66617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993234" y="5347413"/>
            <a:ext cx="1436647" cy="1167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4290">
                <a:solidFill>
                  <a:srgbClr val="FCFDFC"/>
                </a:solidFill>
                <a:latin typeface="Faustina SemiBold"/>
              </a:rPr>
              <a:t>38</a:t>
            </a:r>
          </a:p>
          <a:p>
            <a:pPr algn="ctr">
              <a:lnSpc>
                <a:spcPts val="4505"/>
              </a:lnSpc>
            </a:pPr>
            <a:r>
              <a:rPr lang="en-US" sz="4290">
                <a:solidFill>
                  <a:srgbClr val="FCFDFC"/>
                </a:solidFill>
                <a:latin typeface="Faustina SemiBold"/>
              </a:rPr>
              <a:t>HS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42344" y="5283156"/>
            <a:ext cx="1436647" cy="1167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4290">
                <a:solidFill>
                  <a:srgbClr val="FFFFFF"/>
                </a:solidFill>
                <a:latin typeface="Faustina SemiBold"/>
              </a:rPr>
              <a:t>28</a:t>
            </a:r>
          </a:p>
          <a:p>
            <a:pPr algn="ctr">
              <a:lnSpc>
                <a:spcPts val="4505"/>
              </a:lnSpc>
            </a:pPr>
            <a:r>
              <a:rPr lang="en-US" sz="4290">
                <a:solidFill>
                  <a:srgbClr val="FFFFFF"/>
                </a:solidFill>
                <a:latin typeface="Faustina SemiBold"/>
              </a:rPr>
              <a:t>HSTT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93234" y="2087401"/>
            <a:ext cx="1436647" cy="1167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4290">
                <a:solidFill>
                  <a:srgbClr val="FFFFFF"/>
                </a:solidFill>
                <a:latin typeface="Faustina SemiBold"/>
              </a:rPr>
              <a:t>5</a:t>
            </a:r>
          </a:p>
          <a:p>
            <a:pPr algn="ctr">
              <a:lnSpc>
                <a:spcPts val="4505"/>
              </a:lnSpc>
            </a:pPr>
            <a:r>
              <a:rPr lang="en-US" sz="4290">
                <a:solidFill>
                  <a:srgbClr val="FFFFFF"/>
                </a:solidFill>
                <a:latin typeface="Faustina SemiBold"/>
              </a:rPr>
              <a:t>HSG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93234" y="8388190"/>
            <a:ext cx="1436647" cy="1167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4290">
                <a:solidFill>
                  <a:srgbClr val="FFFFFF"/>
                </a:solidFill>
                <a:latin typeface="Faustina SemiBold"/>
              </a:rPr>
              <a:t>5</a:t>
            </a:r>
          </a:p>
          <a:p>
            <a:pPr algn="ctr">
              <a:lnSpc>
                <a:spcPts val="4505"/>
              </a:lnSpc>
            </a:pPr>
            <a:r>
              <a:rPr lang="en-US" sz="4290">
                <a:solidFill>
                  <a:srgbClr val="FFFFFF"/>
                </a:solidFill>
                <a:latin typeface="Faustina SemiBold"/>
              </a:rPr>
              <a:t>HSTB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418936" y="2893969"/>
            <a:ext cx="7105180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297179"/>
                </a:solidFill>
                <a:latin typeface="Cabin SemiBold"/>
              </a:rPr>
              <a:t>100% học sinh được lên lớp.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418936" y="4694938"/>
            <a:ext cx="7105180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297179"/>
                </a:solidFill>
                <a:latin typeface="Cabin SemiBold"/>
              </a:rPr>
              <a:t>100% học sinh không phải thi lại.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79218" y="176439"/>
            <a:ext cx="11544598" cy="101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7"/>
              </a:lnSpc>
            </a:pPr>
            <a:r>
              <a:rPr lang="en-US" sz="5998">
                <a:solidFill>
                  <a:srgbClr val="125B50"/>
                </a:solidFill>
                <a:latin typeface="Faustina SemiBold"/>
              </a:rPr>
              <a:t>Kết quả học tập năm học 2021-2022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418936" y="6495908"/>
            <a:ext cx="7315200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297179"/>
                </a:solidFill>
                <a:latin typeface="Cabin SemiBold"/>
              </a:rPr>
              <a:t>78,9% học sinh chọn ban Xã hội.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418936" y="8296877"/>
            <a:ext cx="7105180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297179"/>
                </a:solidFill>
                <a:latin typeface="Cabin SemiBold"/>
              </a:rPr>
              <a:t>21,1% học sinh chọn ban Tự nhiên.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509949" y="9182100"/>
            <a:ext cx="10398001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297179"/>
                </a:solidFill>
                <a:latin typeface="Cabin SemiBold Italics"/>
              </a:rPr>
              <a:t>(Mong muốn chọn ban của HS ở thời điểm hiện tại)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426" b="426"/>
          <a:stretch>
            <a:fillRect/>
          </a:stretch>
        </p:blipFill>
        <p:spPr>
          <a:xfrm>
            <a:off x="227306" y="2332231"/>
            <a:ext cx="13288087" cy="54354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7306" y="8415331"/>
            <a:ext cx="13288087" cy="168593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24583" y="541078"/>
            <a:ext cx="6237833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Hoàng Văn Hoàng Anh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662207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848728" y="2379856"/>
            <a:ext cx="4075399" cy="7694405"/>
            <a:chOff x="0" y="0"/>
            <a:chExt cx="15759377" cy="297539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3662207" y="3196663"/>
            <a:ext cx="3995413" cy="503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Nhiệt tình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Ý thức học tập tốt</a:t>
            </a:r>
          </a:p>
          <a:p>
            <a:pPr>
              <a:lnSpc>
                <a:spcPts val="4494"/>
              </a:lnSpc>
            </a:pPr>
            <a:endParaRPr lang="en-US" sz="3210">
              <a:solidFill>
                <a:srgbClr val="125B50"/>
              </a:solidFill>
              <a:latin typeface="Faustina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23046" y="541078"/>
            <a:ext cx="5840909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Nguyễn Thị Kim Anh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15370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b="28752"/>
          <a:stretch>
            <a:fillRect/>
          </a:stretch>
        </p:blipFill>
        <p:spPr>
          <a:xfrm>
            <a:off x="227306" y="2351281"/>
            <a:ext cx="13057760" cy="53687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 t="77982"/>
          <a:stretch>
            <a:fillRect/>
          </a:stretch>
        </p:blipFill>
        <p:spPr>
          <a:xfrm>
            <a:off x="227306" y="8426547"/>
            <a:ext cx="13057760" cy="1659092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3715370" y="2351281"/>
            <a:ext cx="4075399" cy="7694405"/>
            <a:chOff x="0" y="0"/>
            <a:chExt cx="15759377" cy="297539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3662207" y="3196663"/>
            <a:ext cx="3995413" cy="447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Nhiệt tình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>
              <a:lnSpc>
                <a:spcPts val="4494"/>
              </a:lnSpc>
            </a:pPr>
            <a:endParaRPr lang="en-US" sz="3210">
              <a:solidFill>
                <a:srgbClr val="125B50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4991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b="28601"/>
          <a:stretch>
            <a:fillRect/>
          </a:stretch>
        </p:blipFill>
        <p:spPr>
          <a:xfrm>
            <a:off x="317257" y="2379856"/>
            <a:ext cx="12958822" cy="53340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t="78155"/>
          <a:stretch>
            <a:fillRect/>
          </a:stretch>
        </p:blipFill>
        <p:spPr>
          <a:xfrm>
            <a:off x="317257" y="8442339"/>
            <a:ext cx="12958822" cy="163192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01751" y="541078"/>
            <a:ext cx="6083498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Nguyễn Thị Minh Anh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662207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782053" y="2379856"/>
            <a:ext cx="4075399" cy="7694405"/>
            <a:chOff x="0" y="0"/>
            <a:chExt cx="15759377" cy="297539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3662207" y="3196663"/>
            <a:ext cx="3995413" cy="4471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Nhiệt tình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Ý thức học tập tốt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84197"/>
            <a:ext cx="9144000" cy="1062425"/>
            <a:chOff x="0" y="0"/>
            <a:chExt cx="28161882" cy="32720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61881" cy="3272079"/>
            </a:xfrm>
            <a:custGeom>
              <a:avLst/>
              <a:gdLst/>
              <a:ahLst/>
              <a:cxnLst/>
              <a:rect l="l" t="t" r="r" b="b"/>
              <a:pathLst>
                <a:path w="28161881" h="3272079">
                  <a:moveTo>
                    <a:pt x="28161881" y="1636039"/>
                  </a:moveTo>
                  <a:lnTo>
                    <a:pt x="28161881" y="1636039"/>
                  </a:lnTo>
                  <a:cubicBezTo>
                    <a:pt x="28161881" y="2843581"/>
                    <a:pt x="27733510" y="3272079"/>
                    <a:pt x="27204938" y="3272079"/>
                  </a:cubicBezTo>
                  <a:lnTo>
                    <a:pt x="956945" y="3272079"/>
                  </a:lnTo>
                  <a:cubicBezTo>
                    <a:pt x="428371" y="3272079"/>
                    <a:pt x="0" y="2843581"/>
                    <a:pt x="0" y="1636039"/>
                  </a:cubicBezTo>
                  <a:lnTo>
                    <a:pt x="0" y="163603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7204938" y="0"/>
                  </a:lnTo>
                  <a:cubicBezTo>
                    <a:pt x="27733383" y="0"/>
                    <a:pt x="28161881" y="428371"/>
                    <a:pt x="28161881" y="16360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2906" b="10639"/>
          <a:stretch>
            <a:fillRect/>
          </a:stretch>
        </p:blipFill>
        <p:spPr>
          <a:xfrm>
            <a:off x="0" y="484197"/>
            <a:ext cx="1881957" cy="1062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782053" y="2379856"/>
            <a:ext cx="4075399" cy="7694405"/>
            <a:chOff x="0" y="0"/>
            <a:chExt cx="15759377" cy="297539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59376" cy="29753905"/>
            </a:xfrm>
            <a:custGeom>
              <a:avLst/>
              <a:gdLst/>
              <a:ahLst/>
              <a:cxnLst/>
              <a:rect l="l" t="t" r="r" b="b"/>
              <a:pathLst>
                <a:path w="15759376" h="29753905">
                  <a:moveTo>
                    <a:pt x="154545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9449105"/>
                  </a:lnTo>
                  <a:cubicBezTo>
                    <a:pt x="0" y="29618015"/>
                    <a:pt x="135890" y="29753905"/>
                    <a:pt x="304800" y="29753905"/>
                  </a:cubicBezTo>
                  <a:lnTo>
                    <a:pt x="15454576" y="29753905"/>
                  </a:lnTo>
                  <a:cubicBezTo>
                    <a:pt x="15623487" y="29753905"/>
                    <a:pt x="15759376" y="29618015"/>
                    <a:pt x="15759376" y="29449105"/>
                  </a:cubicBezTo>
                  <a:lnTo>
                    <a:pt x="15759376" y="304800"/>
                  </a:lnTo>
                  <a:cubicBezTo>
                    <a:pt x="15759376" y="135890"/>
                    <a:pt x="15623487" y="0"/>
                    <a:pt x="154545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6683987" y="9639977"/>
            <a:ext cx="1577355" cy="55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91352">
            <a:off x="13542051" y="2334285"/>
            <a:ext cx="1577355" cy="5592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b="28555"/>
          <a:stretch>
            <a:fillRect/>
          </a:stretch>
        </p:blipFill>
        <p:spPr>
          <a:xfrm>
            <a:off x="227306" y="2361158"/>
            <a:ext cx="13190595" cy="54255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t="77806"/>
          <a:stretch>
            <a:fillRect/>
          </a:stretch>
        </p:blipFill>
        <p:spPr>
          <a:xfrm>
            <a:off x="227306" y="8471344"/>
            <a:ext cx="13190595" cy="168540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113491" y="541078"/>
            <a:ext cx="4730948" cy="85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6"/>
              </a:lnSpc>
            </a:pPr>
            <a:r>
              <a:rPr lang="en-US" sz="5026">
                <a:solidFill>
                  <a:srgbClr val="125B50"/>
                </a:solidFill>
                <a:latin typeface="Faustina SemiBold"/>
              </a:rPr>
              <a:t>Phan Quỳnh Anh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306" y="1599975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Kết quả học tập cả năm: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306" y="7710513"/>
            <a:ext cx="5710384" cy="6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Tổng hợp kết quả: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62207" y="1592253"/>
            <a:ext cx="4195245" cy="65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3796">
                <a:solidFill>
                  <a:srgbClr val="125B50"/>
                </a:solidFill>
                <a:latin typeface="Cabin SemiBold"/>
              </a:rPr>
              <a:t>Nhận xét của GVCN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2207" y="3196663"/>
            <a:ext cx="3995413" cy="503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Faustina SemiBold"/>
              </a:rPr>
              <a:t>Nhiệt tình tham gia hoạt động và phong trào của trường và lớp, hòa đồng 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Chấp hành tốt nội quy nhà trường</a:t>
            </a:r>
          </a:p>
          <a:p>
            <a:pPr marL="693188" lvl="1" indent="-346594">
              <a:lnSpc>
                <a:spcPts val="4494"/>
              </a:lnSpc>
              <a:buFont typeface="Arial"/>
              <a:buChar char="•"/>
            </a:pPr>
            <a:r>
              <a:rPr lang="en-US" sz="3210">
                <a:solidFill>
                  <a:srgbClr val="125B50"/>
                </a:solidFill>
                <a:latin typeface="Arimo"/>
              </a:rPr>
              <a:t>Là Bí Thư gương mẫu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2610</Words>
  <PresentationFormat>Custom</PresentationFormat>
  <Paragraphs>336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Faustina SemiBold</vt:lpstr>
      <vt:lpstr>Cabin SemiBold</vt:lpstr>
      <vt:lpstr>Cabin SemiBold Bold</vt:lpstr>
      <vt:lpstr>DejaVu Serif Bold Italics</vt:lpstr>
      <vt:lpstr>Calibri</vt:lpstr>
      <vt:lpstr>Arial</vt:lpstr>
      <vt:lpstr>Sansita Extra Bold</vt:lpstr>
      <vt:lpstr>Arimo Bold Italics</vt:lpstr>
      <vt:lpstr>DejaVu Serif Bold</vt:lpstr>
      <vt:lpstr>Cabin SemiBold Italics</vt:lpstr>
      <vt:lpstr>DejaVu Serif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2022-08-25T07:12:12Z</dcterms:modified>
  <dc:identifier>DAFBVt0QyWw</dc:identifier>
</cp:coreProperties>
</file>