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22" r:id="rId10"/>
    <p:sldId id="341" r:id="rId11"/>
    <p:sldId id="342" r:id="rId12"/>
    <p:sldId id="343" r:id="rId13"/>
    <p:sldId id="345" r:id="rId14"/>
    <p:sldId id="344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>
        <p:scale>
          <a:sx n="48" d="100"/>
          <a:sy n="48" d="100"/>
        </p:scale>
        <p:origin x="48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97324" y="11082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words in Task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1" y="1819460"/>
            <a:ext cx="6191284" cy="4953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643" y="2941983"/>
            <a:ext cx="27564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smtClean="0">
                <a:solidFill>
                  <a:srgbClr val="C00000"/>
                </a:solidFill>
              </a:rPr>
              <a:t>1. historical</a:t>
            </a:r>
            <a:endParaRPr lang="en-US" sz="3200" b="1">
              <a:solidFill>
                <a:srgbClr val="C00000"/>
              </a:solidFill>
            </a:endParaRPr>
          </a:p>
          <a:p>
            <a:pPr lvl="0"/>
            <a:r>
              <a:rPr lang="en-US" sz="3200" b="1" smtClean="0">
                <a:solidFill>
                  <a:srgbClr val="C00000"/>
                </a:solidFill>
              </a:rPr>
              <a:t>2. historic</a:t>
            </a:r>
            <a:endParaRPr lang="en-US" sz="3200" b="1">
              <a:solidFill>
                <a:srgbClr val="C00000"/>
              </a:solidFill>
            </a:endParaRPr>
          </a:p>
          <a:p>
            <a:pPr lvl="0"/>
            <a:r>
              <a:rPr lang="en-US" sz="3200" b="1" smtClean="0">
                <a:solidFill>
                  <a:srgbClr val="C00000"/>
                </a:solidFill>
              </a:rPr>
              <a:t>3. restore</a:t>
            </a:r>
            <a:endParaRPr lang="en-US" sz="3200" b="1">
              <a:solidFill>
                <a:srgbClr val="C00000"/>
              </a:solidFill>
            </a:endParaRPr>
          </a:p>
          <a:p>
            <a:pPr lvl="0"/>
            <a:r>
              <a:rPr lang="en-US" sz="3200" b="1" smtClean="0">
                <a:solidFill>
                  <a:srgbClr val="C00000"/>
                </a:solidFill>
              </a:rPr>
              <a:t>4. preserve</a:t>
            </a:r>
            <a:endParaRPr lang="en-US" sz="3200" b="1">
              <a:solidFill>
                <a:srgbClr val="C00000"/>
              </a:solidFill>
            </a:endParaRPr>
          </a:p>
          <a:p>
            <a:pPr lvl="0"/>
            <a:r>
              <a:rPr lang="en-US" sz="3200" b="1" smtClean="0">
                <a:solidFill>
                  <a:srgbClr val="C00000"/>
                </a:solidFill>
              </a:rPr>
              <a:t>5. folk</a:t>
            </a:r>
            <a:endParaRPr lang="en-US" sz="3200" b="1">
              <a:solidFill>
                <a:srgbClr val="C0000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583264"/>
              </p:ext>
            </p:extLst>
          </p:nvPr>
        </p:nvGraphicFramePr>
        <p:xfrm>
          <a:off x="1868556" y="1272209"/>
          <a:ext cx="8971722" cy="4757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5861"/>
                <a:gridCol w="4485861"/>
              </a:tblGrid>
              <a:tr h="42937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>
                          <a:effectLst/>
                        </a:rPr>
                        <a:t>A to-infinitive clause can be used: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0738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u="none">
                          <a:solidFill>
                            <a:schemeClr val="tx1"/>
                          </a:solidFill>
                          <a:effectLst/>
                        </a:rPr>
                        <a:t>1. to express purpose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u="non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i="1" u="none">
                          <a:effectLst/>
                        </a:rPr>
                        <a:t>E.g: He studied hard </a:t>
                      </a:r>
                      <a:r>
                        <a:rPr lang="en-US" sz="2400" i="1" u="none">
                          <a:solidFill>
                            <a:srgbClr val="C00000"/>
                          </a:solidFill>
                          <a:effectLst/>
                        </a:rPr>
                        <a:t>to pass the exam.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i="1" u="none">
                          <a:effectLst/>
                        </a:rPr>
                        <a:t>I bought some souvenirs </a:t>
                      </a:r>
                      <a:r>
                        <a:rPr lang="en-US" sz="2400" i="1" u="none">
                          <a:solidFill>
                            <a:srgbClr val="C00000"/>
                          </a:solidFill>
                          <a:effectLst/>
                        </a:rPr>
                        <a:t>to give to my parents.</a:t>
                      </a:r>
                      <a:endParaRPr lang="en-US" sz="2400" i="1" u="non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9549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u="none">
                          <a:solidFill>
                            <a:schemeClr val="tx1"/>
                          </a:solidFill>
                          <a:effectLst/>
                        </a:rPr>
                        <a:t>2. to modify a noun or noun phrase that contain ordinal numbers (the first, the second, etc.), superlatives (the best, the most beautiful, etc.) and next, last, </a:t>
                      </a:r>
                      <a:r>
                        <a:rPr lang="en-US" sz="2400" u="none">
                          <a:solidFill>
                            <a:schemeClr val="tx1"/>
                          </a:solidFill>
                          <a:effectLst/>
                        </a:rPr>
                        <a:t>and </a:t>
                      </a:r>
                      <a:r>
                        <a:rPr lang="en-US" sz="2400" u="none" smtClean="0">
                          <a:solidFill>
                            <a:schemeClr val="tx1"/>
                          </a:solidFill>
                          <a:effectLst/>
                        </a:rPr>
                        <a:t>only.</a:t>
                      </a:r>
                      <a:endParaRPr lang="en-US" sz="24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i="1" u="none">
                          <a:effectLst/>
                        </a:rPr>
                        <a:t>E.g. Ethan is usually </a:t>
                      </a:r>
                      <a:r>
                        <a:rPr lang="en-US" sz="2400" i="1" u="sng">
                          <a:effectLst/>
                        </a:rPr>
                        <a:t>the last </a:t>
                      </a:r>
                      <a:r>
                        <a:rPr lang="en-US" sz="2400" i="1" u="none">
                          <a:effectLst/>
                        </a:rPr>
                        <a:t>person </a:t>
                      </a:r>
                      <a:r>
                        <a:rPr lang="en-US" sz="2400" i="1" u="none">
                          <a:solidFill>
                            <a:srgbClr val="C00000"/>
                          </a:solidFill>
                          <a:effectLst/>
                        </a:rPr>
                        <a:t>to understand the joke.</a:t>
                      </a:r>
                      <a:endParaRPr lang="en-US" sz="2400" i="1" u="non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80042" y="111157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30" y="1853167"/>
            <a:ext cx="9439140" cy="4434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9793" y="3087755"/>
            <a:ext cx="81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went to Hue to see the monuments </a:t>
            </a:r>
            <a:r>
              <a:rPr lang="en-US" sz="3200" b="1">
                <a:solidFill>
                  <a:srgbClr val="C00000"/>
                </a:solidFill>
              </a:rPr>
              <a:t>there</a:t>
            </a:r>
            <a:r>
              <a:rPr lang="en-US" sz="3200" b="1" smtClean="0">
                <a:solidFill>
                  <a:srgbClr val="C00000"/>
                </a:solidFill>
              </a:rPr>
              <a:t>.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1341" y="5592418"/>
            <a:ext cx="826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created a website to give more information about local historic sites to visitors.</a:t>
            </a:r>
          </a:p>
          <a:p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80042" y="111157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249" y="1853167"/>
            <a:ext cx="8486664" cy="4485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9634" y="3339547"/>
            <a:ext cx="7765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took a boat trip around the floating market to listen to Cai Luong </a:t>
            </a:r>
            <a:r>
              <a:rPr lang="en-US" sz="3200" b="1">
                <a:solidFill>
                  <a:srgbClr val="C00000"/>
                </a:solidFill>
                <a:latin typeface="+mj-lt"/>
              </a:rPr>
              <a:t>there</a:t>
            </a:r>
            <a:r>
              <a:rPr lang="en-US" sz="3200" b="1" smtClean="0">
                <a:solidFill>
                  <a:srgbClr val="C00000"/>
                </a:solidFill>
                <a:latin typeface="+mj-lt"/>
              </a:rPr>
              <a:t>.</a:t>
            </a:r>
            <a:endParaRPr lang="en-US" sz="32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0085" y="5684508"/>
            <a:ext cx="7765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opened a small shop behind the museum to sell postcards and souvenirs to tourists. </a:t>
            </a:r>
            <a:endParaRPr lang="en-US" sz="3200" b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17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80042" y="92419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heritage sites of traditions, using to-infinitive clauses.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0041" y="2123515"/>
            <a:ext cx="9445767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Suggested answer:</a:t>
            </a:r>
            <a:endParaRPr lang="en-US" sz="280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The only thing </a:t>
            </a:r>
            <a:r>
              <a:rPr lang="en-US" sz="2800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see </a:t>
            </a:r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the Citadel of the Ho Dynasty is the stone walls.</a:t>
            </a:r>
            <a:endParaRPr lang="en-US" sz="280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The Complex of Hue Monuments was the first site in Viet Nam </a:t>
            </a:r>
            <a:r>
              <a:rPr lang="en-US" sz="2800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US" sz="2800" i="1" u="sng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 recognised </a:t>
            </a:r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a World Heritage Site by UNESCO.</a:t>
            </a:r>
            <a:endParaRPr lang="en-US" sz="280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Bao Dai was the last king of the Nguyen Dynasty </a:t>
            </a:r>
            <a:r>
              <a:rPr lang="en-US" sz="2800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rule Viet Nam.</a:t>
            </a:r>
            <a:endParaRPr lang="en-US" sz="2800" u="sng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My brother is the youngest person </a:t>
            </a:r>
            <a:r>
              <a:rPr lang="en-US" sz="2800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win a folk song competition.</a:t>
            </a:r>
            <a:endParaRPr lang="en-US" sz="2800" u="sng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smtClean="0">
                <a:cs typeface="Arial" panose="020B0604020202020204" pitchFamily="34" charset="0"/>
              </a:rPr>
              <a:t>What have you learnt today?</a:t>
            </a:r>
            <a:endParaRPr lang="en-US" sz="2800" smtClean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smtClean="0">
                <a:cs typeface="Arial" panose="020B0604020202020204" pitchFamily="34" charset="0"/>
              </a:rPr>
              <a:t>Some lexical items about </a:t>
            </a:r>
            <a:r>
              <a:rPr lang="en-US" sz="2800" smtClean="0">
                <a:cs typeface="Arial" panose="020B0604020202020204" pitchFamily="34" charset="0"/>
              </a:rPr>
              <a:t>heritage;</a:t>
            </a:r>
            <a:endParaRPr lang="en-US" sz="2800" smtClean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ntonation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statements, commands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lists;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To-infinitive clauses.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</a:t>
            </a:r>
            <a:r>
              <a:rPr lang="en-US" sz="2400" smtClean="0">
                <a:solidFill>
                  <a:srgbClr val="F26532"/>
                </a:solidFill>
                <a:latin typeface="Bookman Old Style" pitchFamily="18" charset="0"/>
              </a:rPr>
              <a:t>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Preserving our heritage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1976284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</a:t>
            </a:r>
            <a:r>
              <a:rPr lang="en-US" smtClean="0">
                <a:solidFill>
                  <a:schemeClr val="tx1"/>
                </a:solidFill>
              </a:rPr>
              <a:t>Listen </a:t>
            </a:r>
            <a:r>
              <a:rPr lang="en-US">
                <a:solidFill>
                  <a:schemeClr val="tx1"/>
                </a:solidFill>
              </a:rPr>
              <a:t>and repeat.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>
                <a:solidFill>
                  <a:schemeClr val="tx1"/>
                </a:solidFill>
              </a:rPr>
              <a:t>2: </a:t>
            </a:r>
            <a:r>
              <a:rPr lang="en-US">
                <a:solidFill>
                  <a:schemeClr val="tx1"/>
                </a:solidFill>
              </a:rPr>
              <a:t>Listen and mark the intonation in </a:t>
            </a:r>
            <a:r>
              <a:rPr lang="en-US">
                <a:solidFill>
                  <a:schemeClr val="tx1"/>
                </a:solidFill>
              </a:rPr>
              <a:t>these </a:t>
            </a:r>
            <a:r>
              <a:rPr lang="en-US" smtClean="0">
                <a:solidFill>
                  <a:schemeClr val="tx1"/>
                </a:solidFill>
              </a:rPr>
              <a:t>sentences.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2981938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>
                <a:solidFill>
                  <a:schemeClr val="tx1"/>
                </a:solidFill>
              </a:rPr>
              <a:t>Match the words with their meanings 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/>
                </a:solidFill>
              </a:rPr>
              <a:t>Task 2: </a:t>
            </a:r>
            <a:r>
              <a:rPr lang="en-GB">
                <a:solidFill>
                  <a:schemeClr val="tx1"/>
                </a:solidFill>
              </a:rPr>
              <a:t>Complete the sentences using the words in Task 1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145821"/>
            <a:ext cx="4879382" cy="1330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1: </a:t>
            </a:r>
            <a:r>
              <a:rPr lang="en-US">
                <a:solidFill>
                  <a:schemeClr val="tx1"/>
                </a:solidFill>
              </a:rPr>
              <a:t>Combine the sentences using to-infinitive </a:t>
            </a:r>
            <a:r>
              <a:rPr lang="en-US">
                <a:solidFill>
                  <a:schemeClr val="tx1"/>
                </a:solidFill>
              </a:rPr>
              <a:t>clauses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>
                <a:solidFill>
                  <a:schemeClr val="tx1"/>
                </a:solidFill>
              </a:rPr>
              <a:t>2. </a:t>
            </a:r>
            <a:r>
              <a:rPr lang="en-US">
                <a:solidFill>
                  <a:schemeClr val="tx1"/>
                </a:solidFill>
              </a:rPr>
              <a:t>Ask and answer questions about heritage sites of traditions, using to-infinitive clauses.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</a:t>
            </a:r>
            <a:r>
              <a:rPr lang="en-US" smtClean="0">
                <a:solidFill>
                  <a:srgbClr val="F26532"/>
                </a:solidFill>
                <a:latin typeface="Bookman Old Style" pitchFamily="18" charset="0"/>
              </a:rPr>
              <a:t>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</a:t>
            </a:r>
            <a:r>
              <a:rPr lang="en-US" sz="3200" smtClean="0"/>
              <a:t>ork </a:t>
            </a:r>
            <a:r>
              <a:rPr lang="en-US" sz="3200"/>
              <a:t>in 4 groups</a:t>
            </a:r>
            <a:r>
              <a:rPr lang="en-US" sz="3200" smtClean="0"/>
              <a:t>.</a:t>
            </a: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</a:t>
            </a:r>
            <a:r>
              <a:rPr lang="en-US" sz="3200" smtClean="0"/>
              <a:t>atch </a:t>
            </a:r>
            <a:r>
              <a:rPr lang="en-US" sz="3200"/>
              <a:t>the </a:t>
            </a:r>
            <a:r>
              <a:rPr lang="en-US" sz="3200" smtClean="0"/>
              <a:t>video </a:t>
            </a:r>
            <a:r>
              <a:rPr lang="en-US" sz="3200"/>
              <a:t>and list out </a:t>
            </a:r>
            <a:r>
              <a:rPr lang="en-US" sz="3200" smtClean="0"/>
              <a:t>name </a:t>
            </a:r>
            <a:r>
              <a:rPr lang="en-US" sz="3200"/>
              <a:t>the destinations and cultural heritage of Vietnam that they see in the video.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smtClean="0"/>
              <a:t>Stick </a:t>
            </a:r>
            <a:r>
              <a:rPr lang="en-US" sz="3200"/>
              <a:t>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smtClean="0"/>
              <a:t>The </a:t>
            </a:r>
            <a:r>
              <a:rPr lang="en-US" sz="3200"/>
              <a:t>group </a:t>
            </a:r>
            <a:r>
              <a:rPr lang="en-US" sz="3200" smtClean="0"/>
              <a:t>with the </a:t>
            </a:r>
            <a:r>
              <a:rPr lang="en-US" sz="3200"/>
              <a:t>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et Nam's Cultural Herit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838" y="184895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3583" y="893201"/>
            <a:ext cx="1093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C00000"/>
                </a:solidFill>
                <a:latin typeface="Berlin Sans FB" panose="020E0602020502020306" pitchFamily="34" charset="0"/>
              </a:rPr>
              <a:t>Destinations </a:t>
            </a:r>
            <a:r>
              <a:rPr lang="en-US" sz="4000">
                <a:solidFill>
                  <a:srgbClr val="C00000"/>
                </a:solidFill>
                <a:latin typeface="Berlin Sans FB" panose="020E0602020502020306" pitchFamily="34" charset="0"/>
              </a:rPr>
              <a:t>and cultural heritage </a:t>
            </a:r>
            <a:r>
              <a:rPr lang="en-US" sz="4000">
                <a:solidFill>
                  <a:srgbClr val="C00000"/>
                </a:solidFill>
                <a:latin typeface="Berlin Sans FB" panose="020E0602020502020306" pitchFamily="34" charset="0"/>
              </a:rPr>
              <a:t>of </a:t>
            </a:r>
            <a:r>
              <a:rPr lang="en-US" sz="4000" smtClean="0">
                <a:solidFill>
                  <a:srgbClr val="C00000"/>
                </a:solidFill>
                <a:latin typeface="Berlin Sans FB" panose="020E0602020502020306" pitchFamily="34" charset="0"/>
              </a:rPr>
              <a:t>Vietnam</a:t>
            </a:r>
            <a:endParaRPr lang="en-GB" sz="40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3583" y="1601087"/>
            <a:ext cx="107056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- Complex of Huế Monuments</a:t>
            </a:r>
            <a:endParaRPr lang="en-US" sz="2400"/>
          </a:p>
          <a:p>
            <a:r>
              <a:rPr lang="en-US" sz="2400" i="1"/>
              <a:t>- Hội An Ancient Town </a:t>
            </a:r>
            <a:endParaRPr lang="en-US" sz="2400"/>
          </a:p>
          <a:p>
            <a:r>
              <a:rPr lang="en-US" sz="2400" i="1"/>
              <a:t>- Mỹ Sơn Sanctuary</a:t>
            </a:r>
            <a:endParaRPr lang="en-US" sz="2400"/>
          </a:p>
          <a:p>
            <a:r>
              <a:rPr lang="en-US" sz="2400" i="1"/>
              <a:t>- Hạ Long Bay </a:t>
            </a:r>
            <a:endParaRPr lang="en-US" sz="2400"/>
          </a:p>
          <a:p>
            <a:r>
              <a:rPr lang="en-US" sz="2400" i="1"/>
              <a:t>- Phong Nha – Kẻ Bàng National Park</a:t>
            </a:r>
            <a:endParaRPr lang="en-US" sz="2400"/>
          </a:p>
          <a:p>
            <a:r>
              <a:rPr lang="en-US" sz="2400" i="1"/>
              <a:t>- Imperial Citadel of Thăng Long </a:t>
            </a:r>
            <a:endParaRPr lang="en-US" sz="2400"/>
          </a:p>
          <a:p>
            <a:r>
              <a:rPr lang="en-US" sz="2400" i="1"/>
              <a:t>- Tràng An Scenic Landscape Complex </a:t>
            </a:r>
            <a:endParaRPr lang="en-US" sz="2400"/>
          </a:p>
          <a:p>
            <a:pPr fontAlgn="base"/>
            <a:r>
              <a:rPr lang="en-US" sz="2400" i="1"/>
              <a:t>- Space of Gong Culture - Không gian văn hoá Cồng chiêng Tây Nguyên</a:t>
            </a:r>
            <a:endParaRPr lang="en-US" sz="2400"/>
          </a:p>
          <a:p>
            <a:pPr fontAlgn="base"/>
            <a:r>
              <a:rPr lang="en-US" sz="2400" i="1"/>
              <a:t>- Vietnamese Court Music - Nhã Nhạc Cung Đình Huế </a:t>
            </a:r>
            <a:endParaRPr lang="en-US" sz="2400"/>
          </a:p>
          <a:p>
            <a:pPr fontAlgn="base"/>
            <a:r>
              <a:rPr lang="en-US" sz="2400" i="1"/>
              <a:t>- Folk Songs - Quan họ Bắc Ninh </a:t>
            </a:r>
            <a:endParaRPr lang="en-US" sz="2400"/>
          </a:p>
          <a:p>
            <a:pPr fontAlgn="base"/>
            <a:r>
              <a:rPr lang="en-US" sz="2400" i="1"/>
              <a:t>- Ca Tru Singing </a:t>
            </a:r>
            <a:endParaRPr lang="en-US" sz="2400"/>
          </a:p>
          <a:p>
            <a:pPr fontAlgn="base"/>
            <a:r>
              <a:rPr lang="en-US" sz="2400" i="1"/>
              <a:t>- Art of Đờn ca tài tử music and song in southern Vietnam </a:t>
            </a:r>
            <a:endParaRPr lang="en-US" sz="2400"/>
          </a:p>
          <a:p>
            <a:pPr fontAlgn="base"/>
            <a:r>
              <a:rPr lang="en-US" sz="2400" i="1"/>
              <a:t>-  Practices related to Viet beliefs in the Mother Goddesses of Three Realms - Tín ngưỡng thờ Mẫu Tam Phủ </a:t>
            </a: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0773" y="924023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falling intonation and level-rising intonation in the following sentences.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54" y="2240176"/>
            <a:ext cx="8693802" cy="31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01869" y="916302"/>
            <a:ext cx="9922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mark the intonation in these sentences, using falling intonation or level-rising intonation. Then practise saying them in pairs.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704" y="2661007"/>
            <a:ext cx="88460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Hoi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Ancient Town became a world heritage site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1999.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Please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light.      It’s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in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may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temples, 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pagodas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</a:t>
            </a:r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20" y="3219421"/>
            <a:ext cx="600159" cy="419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378" y="3701751"/>
            <a:ext cx="600159" cy="419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347" y="3765343"/>
            <a:ext cx="600159" cy="41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81" y="4742516"/>
            <a:ext cx="495369" cy="352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58" y="4325829"/>
            <a:ext cx="495369" cy="352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537" y="4742516"/>
            <a:ext cx="600159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03"/>
          <a:stretch/>
        </p:blipFill>
        <p:spPr>
          <a:xfrm>
            <a:off x="1796957" y="1614181"/>
            <a:ext cx="2500221" cy="5243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73" y="1219760"/>
            <a:ext cx="3766691" cy="56382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97178" y="1895061"/>
            <a:ext cx="3680631" cy="286246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44360" y="1689213"/>
            <a:ext cx="3733449" cy="111564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44360" y="4376531"/>
            <a:ext cx="3786267" cy="1639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55684" y="2804856"/>
            <a:ext cx="3867899" cy="239165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" idx="1"/>
          </p:cNvCxnSpPr>
          <p:nvPr/>
        </p:nvCxnSpPr>
        <p:spPr>
          <a:xfrm flipV="1">
            <a:off x="4191542" y="4038881"/>
            <a:ext cx="3680631" cy="23895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2682</TotalTime>
  <Words>581</Words>
  <Application>Microsoft Office PowerPoint</Application>
  <PresentationFormat>Widescreen</PresentationFormat>
  <Paragraphs>109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Adobe Gothic Std B</vt:lpstr>
      <vt:lpstr>Arial</vt:lpstr>
      <vt:lpstr>Berlin Sans FB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104THAIHA</cp:lastModifiedBy>
  <cp:revision>153</cp:revision>
  <dcterms:created xsi:type="dcterms:W3CDTF">2020-12-09T02:04:09Z</dcterms:created>
  <dcterms:modified xsi:type="dcterms:W3CDTF">2023-01-06T08:34:19Z</dcterms:modified>
</cp:coreProperties>
</file>