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316" r:id="rId5"/>
    <p:sldId id="333" r:id="rId6"/>
    <p:sldId id="283" r:id="rId7"/>
    <p:sldId id="334" r:id="rId8"/>
    <p:sldId id="298" r:id="rId9"/>
    <p:sldId id="335" r:id="rId10"/>
    <p:sldId id="337" r:id="rId11"/>
    <p:sldId id="338" r:id="rId12"/>
    <p:sldId id="313" r:id="rId13"/>
    <p:sldId id="331" r:id="rId14"/>
    <p:sldId id="325" r:id="rId15"/>
    <p:sldId id="332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6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72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8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44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80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16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52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88" algn="l" defTabSz="9142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FBCDCD"/>
    <a:srgbClr val="EF4B66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2" autoAdjust="0"/>
    <p:restoredTop sz="94315" autoAdjust="0"/>
  </p:normalViewPr>
  <p:slideViewPr>
    <p:cSldViewPr snapToGrid="0" showGuides="1">
      <p:cViewPr varScale="1">
        <p:scale>
          <a:sx n="105" d="100"/>
          <a:sy n="105" d="100"/>
        </p:scale>
        <p:origin x="96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6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2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8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44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80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16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52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88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78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98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4"/>
            <a:ext cx="9144002" cy="23876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40"/>
            <a:ext cx="9144002" cy="1655760"/>
          </a:xfrm>
        </p:spPr>
        <p:txBody>
          <a:bodyPr/>
          <a:lstStyle>
            <a:lvl1pPr marL="0" indent="0" algn="ctr">
              <a:buNone/>
              <a:defRPr sz="2300"/>
            </a:lvl1pPr>
            <a:lvl2pPr marL="457136" indent="0" algn="ctr">
              <a:buNone/>
              <a:defRPr sz="2100"/>
            </a:lvl2pPr>
            <a:lvl3pPr marL="914272" indent="0" algn="ctr">
              <a:buNone/>
              <a:defRPr sz="1900"/>
            </a:lvl3pPr>
            <a:lvl4pPr marL="1371408" indent="0" algn="ctr">
              <a:buNone/>
              <a:defRPr sz="1600"/>
            </a:lvl4pPr>
            <a:lvl5pPr marL="1828544" indent="0" algn="ctr">
              <a:buNone/>
              <a:defRPr sz="1600"/>
            </a:lvl5pPr>
            <a:lvl6pPr marL="2285680" indent="0" algn="ctr">
              <a:buNone/>
              <a:defRPr sz="1600"/>
            </a:lvl6pPr>
            <a:lvl7pPr marL="2742816" indent="0" algn="ctr">
              <a:buNone/>
              <a:defRPr sz="1600"/>
            </a:lvl7pPr>
            <a:lvl8pPr marL="3199952" indent="0" algn="ctr">
              <a:buNone/>
              <a:defRPr sz="1600"/>
            </a:lvl8pPr>
            <a:lvl9pPr marL="365708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3"/>
            <a:ext cx="2628900" cy="58118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3"/>
            <a:ext cx="7734302" cy="581184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1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8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571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2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2" y="1825627"/>
            <a:ext cx="5181600" cy="4351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7"/>
            <a:ext cx="5181600" cy="4351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3"/>
            <a:ext cx="10515600" cy="13255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6"/>
            <a:ext cx="5157787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36" indent="0">
              <a:buNone/>
              <a:defRPr sz="2100" b="1"/>
            </a:lvl2pPr>
            <a:lvl3pPr marL="914272" indent="0">
              <a:buNone/>
              <a:defRPr sz="1900" b="1"/>
            </a:lvl3pPr>
            <a:lvl4pPr marL="1371408" indent="0">
              <a:buNone/>
              <a:defRPr sz="1600" b="1"/>
            </a:lvl4pPr>
            <a:lvl5pPr marL="1828544" indent="0">
              <a:buNone/>
              <a:defRPr sz="1600" b="1"/>
            </a:lvl5pPr>
            <a:lvl6pPr marL="2285680" indent="0">
              <a:buNone/>
              <a:defRPr sz="1600" b="1"/>
            </a:lvl6pPr>
            <a:lvl7pPr marL="2742816" indent="0">
              <a:buNone/>
              <a:defRPr sz="1600" b="1"/>
            </a:lvl7pPr>
            <a:lvl8pPr marL="3199952" indent="0">
              <a:buNone/>
              <a:defRPr sz="1600" b="1"/>
            </a:lvl8pPr>
            <a:lvl9pPr marL="365708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6"/>
            <a:ext cx="5183188" cy="82391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36" indent="0">
              <a:buNone/>
              <a:defRPr sz="2100" b="1"/>
            </a:lvl2pPr>
            <a:lvl3pPr marL="914272" indent="0">
              <a:buNone/>
              <a:defRPr sz="1900" b="1"/>
            </a:lvl3pPr>
            <a:lvl4pPr marL="1371408" indent="0">
              <a:buNone/>
              <a:defRPr sz="1600" b="1"/>
            </a:lvl4pPr>
            <a:lvl5pPr marL="1828544" indent="0">
              <a:buNone/>
              <a:defRPr sz="1600" b="1"/>
            </a:lvl5pPr>
            <a:lvl6pPr marL="2285680" indent="0">
              <a:buNone/>
              <a:defRPr sz="1600" b="1"/>
            </a:lvl6pPr>
            <a:lvl7pPr marL="2742816" indent="0">
              <a:buNone/>
              <a:defRPr sz="1600" b="1"/>
            </a:lvl7pPr>
            <a:lvl8pPr marL="3199952" indent="0">
              <a:buNone/>
              <a:defRPr sz="1600" b="1"/>
            </a:lvl8pPr>
            <a:lvl9pPr marL="365708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90"/>
          </a:xfrm>
        </p:spPr>
        <p:txBody>
          <a:bodyPr/>
          <a:lstStyle>
            <a:lvl1pPr marL="0" indent="0">
              <a:buNone/>
              <a:defRPr sz="1600"/>
            </a:lvl1pPr>
            <a:lvl2pPr marL="457136" indent="0">
              <a:buNone/>
              <a:defRPr sz="1400"/>
            </a:lvl2pPr>
            <a:lvl3pPr marL="914272" indent="0">
              <a:buNone/>
              <a:defRPr sz="1200"/>
            </a:lvl3pPr>
            <a:lvl4pPr marL="1371408" indent="0">
              <a:buNone/>
              <a:defRPr sz="1200"/>
            </a:lvl4pPr>
            <a:lvl5pPr marL="1828544" indent="0">
              <a:buNone/>
              <a:defRPr sz="1200"/>
            </a:lvl5pPr>
            <a:lvl6pPr marL="2285680" indent="0">
              <a:buNone/>
              <a:defRPr sz="1200"/>
            </a:lvl6pPr>
            <a:lvl7pPr marL="2742816" indent="0">
              <a:buNone/>
              <a:defRPr sz="1200"/>
            </a:lvl7pPr>
            <a:lvl8pPr marL="3199952" indent="0">
              <a:buNone/>
              <a:defRPr sz="1200"/>
            </a:lvl8pPr>
            <a:lvl9pPr marL="365708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6" indent="0">
              <a:buNone/>
              <a:defRPr sz="2800"/>
            </a:lvl2pPr>
            <a:lvl3pPr marL="914272" indent="0">
              <a:buNone/>
              <a:defRPr sz="2300"/>
            </a:lvl3pPr>
            <a:lvl4pPr marL="1371408" indent="0">
              <a:buNone/>
              <a:defRPr sz="2100"/>
            </a:lvl4pPr>
            <a:lvl5pPr marL="1828544" indent="0">
              <a:buNone/>
              <a:defRPr sz="2100"/>
            </a:lvl5pPr>
            <a:lvl6pPr marL="2285680" indent="0">
              <a:buNone/>
              <a:defRPr sz="2100"/>
            </a:lvl6pPr>
            <a:lvl7pPr marL="2742816" indent="0">
              <a:buNone/>
              <a:defRPr sz="2100"/>
            </a:lvl7pPr>
            <a:lvl8pPr marL="3199952" indent="0">
              <a:buNone/>
              <a:defRPr sz="2100"/>
            </a:lvl8pPr>
            <a:lvl9pPr marL="3657088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90"/>
          </a:xfrm>
        </p:spPr>
        <p:txBody>
          <a:bodyPr/>
          <a:lstStyle>
            <a:lvl1pPr marL="0" indent="0">
              <a:buNone/>
              <a:defRPr sz="1600"/>
            </a:lvl1pPr>
            <a:lvl2pPr marL="457136" indent="0">
              <a:buNone/>
              <a:defRPr sz="1400"/>
            </a:lvl2pPr>
            <a:lvl3pPr marL="914272" indent="0">
              <a:buNone/>
              <a:defRPr sz="1200"/>
            </a:lvl3pPr>
            <a:lvl4pPr marL="1371408" indent="0">
              <a:buNone/>
              <a:defRPr sz="1200"/>
            </a:lvl4pPr>
            <a:lvl5pPr marL="1828544" indent="0">
              <a:buNone/>
              <a:defRPr sz="1200"/>
            </a:lvl5pPr>
            <a:lvl6pPr marL="2285680" indent="0">
              <a:buNone/>
              <a:defRPr sz="1200"/>
            </a:lvl6pPr>
            <a:lvl7pPr marL="2742816" indent="0">
              <a:buNone/>
              <a:defRPr sz="1200"/>
            </a:lvl7pPr>
            <a:lvl8pPr marL="3199952" indent="0">
              <a:buNone/>
              <a:defRPr sz="1200"/>
            </a:lvl8pPr>
            <a:lvl9pPr marL="365708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3"/>
            <a:ext cx="10515600" cy="1325565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4351335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2" y="6356359"/>
            <a:ext cx="2743200" cy="365123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9"/>
            <a:ext cx="4114800" cy="365123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2" y="6356359"/>
            <a:ext cx="2743200" cy="365123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27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4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0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6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12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8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4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22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6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8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4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0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6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2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8" algn="l" defTabSz="9142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4286" y="1146351"/>
            <a:ext cx="4979809" cy="461651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400" b="1" dirty="0"/>
              <a:t>Choose the correct answer A, B, or C.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125875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6" y="1023238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9E2CC-0F44-9A99-4B6C-651A8C06CFD6}"/>
              </a:ext>
            </a:extLst>
          </p:cNvPr>
          <p:cNvSpPr txBox="1"/>
          <p:nvPr/>
        </p:nvSpPr>
        <p:spPr>
          <a:xfrm>
            <a:off x="487071" y="1996808"/>
            <a:ext cx="11525224" cy="4031859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200" b="1" dirty="0">
                <a:solidFill>
                  <a:srgbClr val="E0702A"/>
                </a:solidFill>
              </a:rPr>
              <a:t>1. </a:t>
            </a:r>
            <a:r>
              <a:rPr lang="en-US" sz="3200" dirty="0"/>
              <a:t>Many people add ______ to their text messages to express their feelings. </a:t>
            </a:r>
          </a:p>
          <a:p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emojis 		</a:t>
            </a:r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words 		</a:t>
            </a:r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letters 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I send ______ messages when I don’t feel like typing. </a:t>
            </a:r>
          </a:p>
          <a:p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group 		</a:t>
            </a:r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text 			</a:t>
            </a:r>
            <a:r>
              <a:rPr lang="en-US" sz="3200" dirty="0">
                <a:solidFill>
                  <a:srgbClr val="00B0F0"/>
                </a:solidFill>
              </a:rPr>
              <a:t>C.</a:t>
            </a:r>
            <a:r>
              <a:rPr lang="en-US" sz="3200" dirty="0"/>
              <a:t> voice 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Many teenagers like to meet on social ______ rather than face to face. </a:t>
            </a:r>
          </a:p>
          <a:p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 </a:t>
            </a:r>
            <a:r>
              <a:rPr lang="en-US" sz="3200" dirty="0"/>
              <a:t>television 		</a:t>
            </a:r>
            <a:r>
              <a:rPr lang="en-US" sz="3200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networks 		</a:t>
            </a:r>
            <a:r>
              <a:rPr lang="en-US" sz="3200" dirty="0">
                <a:solidFill>
                  <a:srgbClr val="00B0F0"/>
                </a:solidFill>
              </a:rPr>
              <a:t>C.</a:t>
            </a:r>
            <a:r>
              <a:rPr lang="en-US" sz="3200" dirty="0"/>
              <a:t> projects </a:t>
            </a:r>
          </a:p>
        </p:txBody>
      </p:sp>
      <p:sp>
        <p:nvSpPr>
          <p:cNvPr id="2" name="Oval 1"/>
          <p:cNvSpPr/>
          <p:nvPr/>
        </p:nvSpPr>
        <p:spPr>
          <a:xfrm>
            <a:off x="1358900" y="30226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699500" y="3974637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5431304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071" y="13594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4285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4286" y="1146351"/>
            <a:ext cx="4979809" cy="461651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400" b="1" dirty="0"/>
              <a:t>Choose the correct answer A, B, or C.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125875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6" y="1023238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9E2CC-0F44-9A99-4B6C-651A8C06CFD6}"/>
              </a:ext>
            </a:extLst>
          </p:cNvPr>
          <p:cNvSpPr txBox="1"/>
          <p:nvPr/>
        </p:nvSpPr>
        <p:spPr>
          <a:xfrm>
            <a:off x="242582" y="1996808"/>
            <a:ext cx="11949417" cy="2554531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200" b="1" dirty="0" smtClean="0">
                <a:solidFill>
                  <a:srgbClr val="E0702A"/>
                </a:solidFill>
              </a:rPr>
              <a:t>4. </a:t>
            </a:r>
            <a:r>
              <a:rPr lang="en-US" sz="3200" dirty="0"/>
              <a:t>In a ______, people in different places can join the conversation. </a:t>
            </a:r>
          </a:p>
          <a:p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voice message 	</a:t>
            </a:r>
            <a:r>
              <a:rPr lang="en-US" sz="3200" dirty="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group call 		</a:t>
            </a:r>
            <a:r>
              <a:rPr lang="en-US" sz="3200" dirty="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system of </a:t>
            </a:r>
            <a:r>
              <a:rPr lang="en-US" sz="3200" dirty="0" err="1"/>
              <a:t>emojis</a:t>
            </a:r>
            <a:r>
              <a:rPr lang="en-US" sz="3200" dirty="0"/>
              <a:t> </a:t>
            </a:r>
          </a:p>
          <a:p>
            <a:r>
              <a:rPr lang="en-US" sz="3200" b="1" dirty="0" smtClean="0">
                <a:solidFill>
                  <a:srgbClr val="E0702A"/>
                </a:solidFill>
              </a:rPr>
              <a:t>5. </a:t>
            </a:r>
            <a:r>
              <a:rPr lang="en-US" sz="3200" dirty="0"/>
              <a:t>By using ______, you can attend a meeting with your 3D image instead of being there in person. </a:t>
            </a:r>
          </a:p>
          <a:p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holography 	</a:t>
            </a:r>
            <a:r>
              <a:rPr lang="en-US" sz="3200" dirty="0" smtClean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voice </a:t>
            </a:r>
            <a:r>
              <a:rPr lang="en-US" sz="3200" dirty="0" smtClean="0"/>
              <a:t>messages </a:t>
            </a:r>
            <a:r>
              <a:rPr lang="en-US" sz="3200" dirty="0"/>
              <a:t>	</a:t>
            </a:r>
            <a:r>
              <a:rPr lang="en-US" sz="3200" dirty="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social </a:t>
            </a:r>
            <a:r>
              <a:rPr lang="en-US" sz="3200" dirty="0" smtClean="0"/>
              <a:t>networks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4746766" y="25019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01586" y="3979839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071" y="13594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60586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155337"/>
            <a:ext cx="7088378" cy="461651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400" b="1" dirty="0"/>
              <a:t>Complete the sentences with the words from the box.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134861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6" y="1032224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71" y="20767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063D8389-5EB7-1373-5D60-6385BE7575E6}"/>
              </a:ext>
            </a:extLst>
          </p:cNvPr>
          <p:cNvSpPr txBox="1"/>
          <p:nvPr/>
        </p:nvSpPr>
        <p:spPr>
          <a:xfrm>
            <a:off x="330870" y="2483101"/>
            <a:ext cx="11344457" cy="4031859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1. </a:t>
            </a:r>
            <a:r>
              <a:rPr lang="en-US" sz="3200" dirty="0" smtClean="0"/>
              <a:t>Do </a:t>
            </a:r>
            <a:r>
              <a:rPr lang="en-US" sz="3200" dirty="0"/>
              <a:t>you often send </a:t>
            </a:r>
            <a:r>
              <a:rPr lang="en-US" sz="3200" dirty="0" smtClean="0"/>
              <a:t>_______ </a:t>
            </a:r>
            <a:r>
              <a:rPr lang="en-US" sz="3200" dirty="0"/>
              <a:t>messages to your friends? </a:t>
            </a:r>
          </a:p>
          <a:p>
            <a:pPr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2. </a:t>
            </a:r>
            <a:r>
              <a:rPr lang="en-US" sz="3200" dirty="0" smtClean="0"/>
              <a:t>Can </a:t>
            </a:r>
            <a:r>
              <a:rPr lang="en-US" sz="3200" dirty="0"/>
              <a:t>learning English help you overcome the _________ barrier when living abroad? </a:t>
            </a:r>
          </a:p>
          <a:p>
            <a:pPr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3. </a:t>
            </a:r>
            <a:r>
              <a:rPr lang="en-US" sz="3200" dirty="0" smtClean="0"/>
              <a:t>Telephone </a:t>
            </a:r>
            <a:r>
              <a:rPr lang="en-US" sz="3200" dirty="0"/>
              <a:t>helps you communicate in </a:t>
            </a:r>
            <a:r>
              <a:rPr lang="en-US" sz="3200" dirty="0" smtClean="0"/>
              <a:t>_______ </a:t>
            </a:r>
            <a:r>
              <a:rPr lang="en-US" sz="3200" dirty="0"/>
              <a:t>time. </a:t>
            </a:r>
          </a:p>
          <a:p>
            <a:pPr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4. </a:t>
            </a:r>
            <a:r>
              <a:rPr lang="en-US" sz="3200" dirty="0" smtClean="0"/>
              <a:t>Do </a:t>
            </a:r>
            <a:r>
              <a:rPr lang="en-US" sz="3200" dirty="0"/>
              <a:t>you think translators will lose their jobs when </a:t>
            </a:r>
            <a:r>
              <a:rPr lang="en-US" sz="3200" dirty="0" smtClean="0"/>
              <a:t>___________ </a:t>
            </a:r>
            <a:r>
              <a:rPr lang="en-US" sz="3200" dirty="0"/>
              <a:t>machines become popular? </a:t>
            </a:r>
            <a:endParaRPr lang="en-US" sz="3200" dirty="0" smtClean="0"/>
          </a:p>
          <a:p>
            <a:pPr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5. </a:t>
            </a:r>
            <a:r>
              <a:rPr lang="en-US" sz="3200" dirty="0" smtClean="0"/>
              <a:t>Many </a:t>
            </a:r>
            <a:r>
              <a:rPr lang="en-US" sz="3200" dirty="0"/>
              <a:t>people reply to messages _________, but others take a long time to respond.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D981FE2-9138-740D-E113-9931F201939C}"/>
              </a:ext>
            </a:extLst>
          </p:cNvPr>
          <p:cNvSpPr/>
          <p:nvPr/>
        </p:nvSpPr>
        <p:spPr>
          <a:xfrm>
            <a:off x="628987" y="1802254"/>
            <a:ext cx="10778712" cy="5283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b"/>
          <a:lstStyle/>
          <a:p>
            <a:r>
              <a:rPr lang="en-US" sz="2800" dirty="0">
                <a:solidFill>
                  <a:srgbClr val="C00000"/>
                </a:solidFill>
                <a:latin typeface="ChronicaPro"/>
              </a:rPr>
              <a:t>translation 	 </a:t>
            </a:r>
            <a:r>
              <a:rPr lang="en-US" sz="2800" dirty="0" smtClean="0">
                <a:solidFill>
                  <a:srgbClr val="C00000"/>
                </a:solidFill>
                <a:latin typeface="ChronicaPro"/>
              </a:rPr>
              <a:t>     real </a:t>
            </a:r>
            <a:r>
              <a:rPr lang="en-US" sz="2800" dirty="0">
                <a:solidFill>
                  <a:srgbClr val="C00000"/>
                </a:solidFill>
                <a:latin typeface="ChronicaPro"/>
              </a:rPr>
              <a:t>	 </a:t>
            </a:r>
            <a:r>
              <a:rPr lang="en-US" sz="2800" dirty="0" smtClean="0">
                <a:solidFill>
                  <a:srgbClr val="C00000"/>
                </a:solidFill>
                <a:latin typeface="ChronicaPro"/>
              </a:rPr>
              <a:t>    language 	  instantly </a:t>
            </a:r>
            <a:r>
              <a:rPr lang="en-US" sz="2800" dirty="0">
                <a:solidFill>
                  <a:srgbClr val="C00000"/>
                </a:solidFill>
                <a:latin typeface="ChronicaPro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latin typeface="ChronicaPro"/>
              </a:rPr>
              <a:t>       private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BBBBFB-FC5E-94A6-CB72-41CCA1DC0F1E}"/>
              </a:ext>
            </a:extLst>
          </p:cNvPr>
          <p:cNvSpPr txBox="1"/>
          <p:nvPr/>
        </p:nvSpPr>
        <p:spPr>
          <a:xfrm>
            <a:off x="3993501" y="2490619"/>
            <a:ext cx="1492900" cy="584761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private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594110-173F-7EDF-A988-A5A124F9091B}"/>
              </a:ext>
            </a:extLst>
          </p:cNvPr>
          <p:cNvSpPr txBox="1"/>
          <p:nvPr/>
        </p:nvSpPr>
        <p:spPr>
          <a:xfrm>
            <a:off x="8139513" y="3003335"/>
            <a:ext cx="1750324" cy="584761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language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4786B0-EDA7-6CBD-4E0C-7B98A6D2D6EF}"/>
              </a:ext>
            </a:extLst>
          </p:cNvPr>
          <p:cNvSpPr txBox="1"/>
          <p:nvPr/>
        </p:nvSpPr>
        <p:spPr>
          <a:xfrm>
            <a:off x="7322129" y="3963416"/>
            <a:ext cx="1022349" cy="584761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real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3867AE-91A6-C9A4-CE71-319A3FB45DAE}"/>
              </a:ext>
            </a:extLst>
          </p:cNvPr>
          <p:cNvSpPr txBox="1"/>
          <p:nvPr/>
        </p:nvSpPr>
        <p:spPr>
          <a:xfrm>
            <a:off x="8996493" y="4436474"/>
            <a:ext cx="2177029" cy="584761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translations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F27CBB-D170-9AF1-2265-E1EDC083AD26}"/>
              </a:ext>
            </a:extLst>
          </p:cNvPr>
          <p:cNvSpPr txBox="1"/>
          <p:nvPr/>
        </p:nvSpPr>
        <p:spPr>
          <a:xfrm>
            <a:off x="6172055" y="5441560"/>
            <a:ext cx="1666777" cy="584761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instantly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71" y="194966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8C3CC7A-AC6D-1D15-5ABC-A2D623929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71" y="1406531"/>
            <a:ext cx="9984062" cy="404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91796"/>
            <a:ext cx="9381039" cy="523206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800" b="1" dirty="0"/>
              <a:t>Listen and repeat the words. Pay attention to the word stress.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5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6" y="1188338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71" y="194966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870" y="2597887"/>
            <a:ext cx="83439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rack 6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4595" y="17935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88330"/>
            <a:ext cx="10815317" cy="954093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800" b="1" dirty="0"/>
              <a:t>Mark the stress in the underlined words. Then listen and repeat the sentences.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185288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6" y="1082651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71" y="194966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36EE8F6B-2FE7-29A0-1564-5A85D5C72020}"/>
              </a:ext>
            </a:extLst>
          </p:cNvPr>
          <p:cNvSpPr txBox="1"/>
          <p:nvPr/>
        </p:nvSpPr>
        <p:spPr>
          <a:xfrm>
            <a:off x="487071" y="2298562"/>
            <a:ext cx="11665290" cy="3785638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1. </a:t>
            </a:r>
            <a:r>
              <a:rPr lang="en-US" sz="3200" dirty="0" smtClean="0"/>
              <a:t>The </a:t>
            </a:r>
            <a:r>
              <a:rPr lang="en-US" sz="3200" u="sng" dirty="0"/>
              <a:t>interviewees</a:t>
            </a:r>
            <a:r>
              <a:rPr lang="en-US" sz="3200" dirty="0"/>
              <a:t> said that they were </a:t>
            </a:r>
            <a:r>
              <a:rPr lang="en-US" sz="3200" u="sng" dirty="0"/>
              <a:t>Taiwanese</a:t>
            </a:r>
            <a:r>
              <a:rPr lang="en-US" sz="3200" dirty="0"/>
              <a:t>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2. </a:t>
            </a:r>
            <a:r>
              <a:rPr lang="en-US" sz="3200" dirty="0" smtClean="0"/>
              <a:t>Joe </a:t>
            </a:r>
            <a:r>
              <a:rPr lang="en-US" sz="3200" u="sng" dirty="0"/>
              <a:t>agrees</a:t>
            </a:r>
            <a:r>
              <a:rPr lang="en-US" sz="3200" dirty="0"/>
              <a:t> with me that learning </a:t>
            </a:r>
            <a:r>
              <a:rPr lang="en-US" sz="3200" u="sng" dirty="0"/>
              <a:t>Chinese</a:t>
            </a:r>
            <a:r>
              <a:rPr lang="en-US" sz="3200" dirty="0"/>
              <a:t> is difficult.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3. </a:t>
            </a:r>
            <a:r>
              <a:rPr lang="en-US" sz="3200" dirty="0" smtClean="0"/>
              <a:t>She </a:t>
            </a:r>
            <a:r>
              <a:rPr lang="en-US" sz="3200" dirty="0"/>
              <a:t>obtained a bachelor’s </a:t>
            </a:r>
            <a:r>
              <a:rPr lang="en-US" sz="3200" u="sng" dirty="0"/>
              <a:t>degree</a:t>
            </a:r>
            <a:r>
              <a:rPr lang="en-US" sz="3200" dirty="0"/>
              <a:t> in </a:t>
            </a:r>
            <a:r>
              <a:rPr lang="en-US" sz="3200" u="sng" dirty="0"/>
              <a:t>Japanese</a:t>
            </a:r>
            <a:r>
              <a:rPr lang="en-US" sz="3200" dirty="0"/>
              <a:t>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4. </a:t>
            </a:r>
            <a:r>
              <a:rPr lang="en-US" sz="3200" dirty="0" smtClean="0"/>
              <a:t>The </a:t>
            </a:r>
            <a:r>
              <a:rPr lang="en-US" sz="3200" u="sng" dirty="0"/>
              <a:t>Taiwanese</a:t>
            </a:r>
            <a:r>
              <a:rPr lang="en-US" sz="3200" dirty="0"/>
              <a:t> company gave each </a:t>
            </a:r>
            <a:r>
              <a:rPr lang="en-US" sz="3200" u="sng" dirty="0"/>
              <a:t>awardee</a:t>
            </a:r>
            <a:r>
              <a:rPr lang="en-US" sz="3200" dirty="0"/>
              <a:t> a smartphone. </a:t>
            </a:r>
            <a:endParaRPr lang="en-US" sz="3200" dirty="0" smtClean="0"/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 smtClean="0">
                <a:solidFill>
                  <a:srgbClr val="E0702A"/>
                </a:solidFill>
              </a:rPr>
              <a:t>5. </a:t>
            </a:r>
            <a:r>
              <a:rPr lang="en-US" sz="3200" dirty="0" smtClean="0"/>
              <a:t>The </a:t>
            </a:r>
            <a:r>
              <a:rPr lang="en-US" sz="3200" u="sng" dirty="0"/>
              <a:t>Japanese</a:t>
            </a:r>
            <a:r>
              <a:rPr lang="en-US" sz="3200" dirty="0"/>
              <a:t> teacher sent a video to the </a:t>
            </a:r>
            <a:r>
              <a:rPr lang="en-US" sz="3200" u="sng" dirty="0"/>
              <a:t>absentees</a:t>
            </a:r>
            <a:r>
              <a:rPr lang="en-US" sz="3200" dirty="0"/>
              <a:t> on Monday.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21189" y="2328764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49668" y="2341326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93840" y="3099609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56855" y="3088458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30220" y="3795464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43864" y="3809785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86301" y="4545763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99050" y="4545762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66883" y="5288961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16076" y="5306676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0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6985" y="1270374"/>
            <a:ext cx="10815317" cy="523206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5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6" y="1188338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71" y="20767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90" y="1322265"/>
            <a:ext cx="3203943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94808" y="2398590"/>
            <a:ext cx="10845621" cy="304697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136" indent="-45713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Vocabulary</a:t>
            </a:r>
            <a:r>
              <a:rPr lang="en-US" sz="3200" dirty="0"/>
              <a:t>: The lexical items related to </a:t>
            </a:r>
            <a:r>
              <a:rPr lang="en-US" sz="3200" i="1" dirty="0"/>
              <a:t>Communication</a:t>
            </a:r>
          </a:p>
          <a:p>
            <a:pPr marL="457136" indent="-45713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Pronunciation</a:t>
            </a:r>
            <a:r>
              <a:rPr lang="en-US" sz="3200" dirty="0"/>
              <a:t>: How to correctly stress words </a:t>
            </a:r>
            <a:r>
              <a:rPr lang="en-US" sz="3200"/>
              <a:t>that </a:t>
            </a:r>
            <a:r>
              <a:rPr lang="en-US" sz="3200" smtClean="0"/>
              <a:t>ending in  </a:t>
            </a:r>
            <a:br>
              <a:rPr lang="en-US" sz="3200" smtClean="0"/>
            </a:br>
            <a:r>
              <a:rPr lang="en-US" sz="3200" i="1" smtClean="0"/>
              <a:t>-</a:t>
            </a:r>
            <a:r>
              <a:rPr lang="en-US" sz="3200" i="1" smtClean="0"/>
              <a:t>ese </a:t>
            </a:r>
            <a:r>
              <a:rPr lang="en-US" sz="3200" dirty="0"/>
              <a:t>and </a:t>
            </a:r>
            <a:r>
              <a:rPr lang="en-US" sz="3200" i="1" dirty="0"/>
              <a:t>-</a:t>
            </a:r>
            <a:r>
              <a:rPr lang="en-US" sz="3200" i="1" dirty="0" err="1"/>
              <a:t>ee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0374"/>
            <a:ext cx="10815317" cy="523206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5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6" y="1195395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71" y="20767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6" y="2198186"/>
            <a:ext cx="8149852" cy="75468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- Do exercises in the Workbook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4" y="3473123"/>
            <a:ext cx="4249428" cy="29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2" y="5926234"/>
            <a:ext cx="6096000" cy="677094"/>
          </a:xfrm>
          <a:prstGeom prst="rect">
            <a:avLst/>
          </a:prstGeom>
        </p:spPr>
        <p:txBody>
          <a:bodyPr lIns="91425" tIns="45713" rIns="91425" bIns="45713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smtClean="0">
                <a:latin typeface="Calibri" panose="020F0502020204030204" pitchFamily="34" charset="0"/>
              </a:rPr>
              <a:t>facebook.com/tienganhglobalsuccess.vn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17"/>
            <a:ext cx="12192000" cy="1083308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3" y="112192"/>
            <a:ext cx="712318" cy="709215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31"/>
            <a:ext cx="4384749" cy="625643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34"/>
            <a:ext cx="964452" cy="91649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4" y="1839394"/>
            <a:ext cx="3660776" cy="4154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30"/>
            <a:ext cx="1252347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3" y="88283"/>
            <a:ext cx="8871568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7845" y="109065"/>
            <a:ext cx="801657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1026" name="Picture 2" descr="Communication Vectors &amp; Illustrations for Free Download | Freepik">
            <a:extLst>
              <a:ext uri="{FF2B5EF4-FFF2-40B4-BE49-F238E27FC236}">
                <a16:creationId xmlns:a16="http://schemas.microsoft.com/office/drawing/2014/main" id="{D2056001-882B-EA98-F3BF-3FE71DEE7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08" y="2367143"/>
            <a:ext cx="6570028" cy="43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8" y="379976"/>
            <a:ext cx="3948887" cy="625643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41" y="1755499"/>
            <a:ext cx="2162852" cy="845903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28" tIns="11428" rIns="11428" bIns="11428" numCol="1" spcCol="1269" anchor="ctr" anchorCtr="0">
            <a:noAutofit/>
          </a:bodyPr>
          <a:lstStyle/>
          <a:p>
            <a:pPr marL="0" lvl="1" defTabSz="79998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9"/>
            <a:ext cx="1835915" cy="612203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39163" y="2695290"/>
            <a:ext cx="1835915" cy="617610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49464" y="4044762"/>
            <a:ext cx="2075308" cy="601448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1812" y="1318847"/>
            <a:ext cx="5956542" cy="61800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Game: Jumbled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1812" y="2202110"/>
            <a:ext cx="5956542" cy="121771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US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1: Write the correct word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or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phrase. 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Choose the correct answer A, B, or C.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Complete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the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sentences.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1061" y="3742205"/>
            <a:ext cx="5956542" cy="120656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x-none" altLang="x-none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x-none" altLang="x-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repeat the words. Pay attention to the word stress.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Mark the stress in the underlined words. Then listen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and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repeat.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6"/>
            <a:ext cx="1452043" cy="128613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587119" y="3004094"/>
            <a:ext cx="1452045" cy="104066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8" y="518501"/>
            <a:ext cx="3596798" cy="41548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79776" y="5333594"/>
            <a:ext cx="2095299" cy="60415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3"/>
            <a:endCxn id="27" idx="0"/>
          </p:cNvCxnSpPr>
          <p:nvPr/>
        </p:nvCxnSpPr>
        <p:spPr>
          <a:xfrm>
            <a:off x="2624772" y="4345486"/>
            <a:ext cx="1202654" cy="98810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1" y="5242819"/>
            <a:ext cx="5947293" cy="68496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4" y="240611"/>
            <a:ext cx="964452" cy="91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71" y="208436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88513A8A-0635-254D-1842-B22D3DC2C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400" y="1266964"/>
            <a:ext cx="4374977" cy="501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C00000"/>
                </a:solidFill>
              </a:rPr>
              <a:t>1. </a:t>
            </a:r>
            <a:r>
              <a:rPr lang="en-US" sz="3200" dirty="0" err="1">
                <a:solidFill>
                  <a:srgbClr val="C00000"/>
                </a:solidFill>
              </a:rPr>
              <a:t>devio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receonnfc</a:t>
            </a:r>
            <a:endParaRPr lang="en-US" sz="3200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C00000"/>
                </a:solidFill>
                <a:cs typeface="Calibri" panose="020F0502020204030204" pitchFamily="34" charset="0"/>
              </a:rPr>
              <a:t>2</a:t>
            </a:r>
            <a:r>
              <a:rPr lang="en-US" sz="32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vi-VN" sz="32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atlbet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C00000"/>
                </a:solidFill>
                <a:cs typeface="Calibri" panose="020F0502020204030204" pitchFamily="34" charset="0"/>
              </a:rPr>
              <a:t>3. </a:t>
            </a:r>
            <a:r>
              <a:rPr lang="vi-VN" sz="32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tinerent neitonccon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C00000"/>
                </a:solidFill>
                <a:cs typeface="Calibri" panose="020F0502020204030204" pitchFamily="34" charset="0"/>
              </a:rPr>
              <a:t>4. </a:t>
            </a:r>
            <a:r>
              <a:rPr lang="vi-VN" sz="32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oomz ni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C00000"/>
                </a:solidFill>
                <a:cs typeface="Calibri" panose="020F0502020204030204" pitchFamily="34" charset="0"/>
              </a:rPr>
              <a:t>5. </a:t>
            </a:r>
            <a:r>
              <a:rPr lang="vi-VN" sz="32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cebwam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1281000"/>
            <a:ext cx="5378623" cy="6402615"/>
            <a:chOff x="-19221" y="197691"/>
            <a:chExt cx="5378624" cy="6402614"/>
          </a:xfrm>
        </p:grpSpPr>
        <p:sp>
          <p:nvSpPr>
            <p:cNvPr id="24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98889" y="3275944"/>
            <a:ext cx="3721758" cy="181586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5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JUMBLED WORDS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3400" y="2126156"/>
            <a:ext cx="3511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→ video conference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83400" y="3072456"/>
            <a:ext cx="162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→ tablet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83399" y="4050356"/>
            <a:ext cx="3945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→ internet connection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83398" y="5053712"/>
            <a:ext cx="1967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→ zoom in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83400" y="6031612"/>
            <a:ext cx="2054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→ webcam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4F60337-05F9-EEEB-02A3-A4B3B7500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81" y="1036127"/>
            <a:ext cx="6730213" cy="582822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71" y="13594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90C9062D-FCD6-8807-C2CA-5FEC45389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13" y="1109232"/>
            <a:ext cx="5403996" cy="95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Work in pairs. Find the words in the word search.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34D546-5D42-E947-1FEB-A19218367828}"/>
              </a:ext>
            </a:extLst>
          </p:cNvPr>
          <p:cNvSpPr txBox="1"/>
          <p:nvPr/>
        </p:nvSpPr>
        <p:spPr>
          <a:xfrm>
            <a:off x="487071" y="2097723"/>
            <a:ext cx="4132695" cy="3416306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voice message 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social network 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group call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smart phone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emojis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holography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3E1683-8E94-C785-1F57-DDA4E00CB8FD}"/>
              </a:ext>
            </a:extLst>
          </p:cNvPr>
          <p:cNvSpPr/>
          <p:nvPr/>
        </p:nvSpPr>
        <p:spPr>
          <a:xfrm>
            <a:off x="5423030" y="2462214"/>
            <a:ext cx="401508" cy="424815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56B0EBA-DC9A-0072-D3A0-56F816C4A212}"/>
              </a:ext>
            </a:extLst>
          </p:cNvPr>
          <p:cNvSpPr/>
          <p:nvPr/>
        </p:nvSpPr>
        <p:spPr>
          <a:xfrm>
            <a:off x="7586662" y="1166813"/>
            <a:ext cx="2528887" cy="39052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>
              <a:solidFill>
                <a:srgbClr val="7030A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57C215-8A23-DCD7-1471-C85CB7807C8D}"/>
              </a:ext>
            </a:extLst>
          </p:cNvPr>
          <p:cNvSpPr/>
          <p:nvPr/>
        </p:nvSpPr>
        <p:spPr>
          <a:xfrm>
            <a:off x="6297774" y="2468570"/>
            <a:ext cx="4172106" cy="34164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277209-FBB5-8969-0779-548900008316}"/>
              </a:ext>
            </a:extLst>
          </p:cNvPr>
          <p:cNvSpPr/>
          <p:nvPr/>
        </p:nvSpPr>
        <p:spPr>
          <a:xfrm>
            <a:off x="7158037" y="3324225"/>
            <a:ext cx="3824287" cy="3810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22AC532-939A-6CE7-54CB-271DF201216E}"/>
              </a:ext>
            </a:extLst>
          </p:cNvPr>
          <p:cNvSpPr/>
          <p:nvPr/>
        </p:nvSpPr>
        <p:spPr>
          <a:xfrm>
            <a:off x="6731794" y="3755230"/>
            <a:ext cx="5103019" cy="38576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9F7D3E5-28FC-7FB4-2FE8-848608165199}"/>
              </a:ext>
            </a:extLst>
          </p:cNvPr>
          <p:cNvSpPr/>
          <p:nvPr/>
        </p:nvSpPr>
        <p:spPr>
          <a:xfrm>
            <a:off x="6297773" y="4183856"/>
            <a:ext cx="5537040" cy="38223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6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71" y="19309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125111"/>
              </p:ext>
            </p:extLst>
          </p:nvPr>
        </p:nvGraphicFramePr>
        <p:xfrm>
          <a:off x="1278544" y="1410544"/>
          <a:ext cx="10466265" cy="477822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67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3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5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47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927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social network (n)</a:t>
                      </a:r>
                      <a:endParaRPr lang="vi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3" marR="71753" marT="71753" marB="71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səʊʃl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netwɜːk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3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3" marR="36193" marT="71753" marB="717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mạng xã hội</a:t>
                      </a:r>
                    </a:p>
                  </a:txBody>
                  <a:tcPr marL="36193" marR="36193" marT="71753" marB="7175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voice message (n)</a:t>
                      </a:r>
                      <a:endParaRPr lang="vi-VN" sz="30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3" marR="71753" marT="71753" marB="71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vɔɪs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mesɪdʒ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3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3" marR="36193" marT="71753" marB="717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0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tin nhắn thoại</a:t>
                      </a:r>
                    </a:p>
                  </a:txBody>
                  <a:tcPr marL="36193" marR="36193" marT="71753" marB="7175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call (n)</a:t>
                      </a:r>
                      <a:endParaRPr lang="vi-VN" sz="30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3" marR="71753" marT="71753" marB="71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ɡruːp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kɔːl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3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3" marR="36193" marT="71753" marB="717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0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cuộc gọi nhóm</a:t>
                      </a:r>
                    </a:p>
                  </a:txBody>
                  <a:tcPr marL="36193" marR="36193" marT="71753" marB="7175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16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smartphone (n)</a:t>
                      </a:r>
                      <a:endParaRPr lang="vi-VN" sz="30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3" marR="71753" marT="71753" marB="71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smɑːtfəʊn</a:t>
                      </a:r>
                      <a:r>
                        <a:rPr lang="en-US" sz="3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3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3" marR="36193" marT="71753" marB="717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0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điện thoại thông minh</a:t>
                      </a:r>
                    </a:p>
                  </a:txBody>
                  <a:tcPr marL="36193" marR="36193" marT="71753" marB="7175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vi-VN" sz="3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emoji </a:t>
                      </a:r>
                      <a:r>
                        <a:rPr lang="vi-VN" sz="3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(n)</a:t>
                      </a:r>
                      <a:endParaRPr lang="vi-VN" sz="30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3" marR="71753" marT="71753" marB="71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ɪˈməʊdʒi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3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3" marR="36193" marT="71753" marB="717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0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biểu tượng cảm xúc</a:t>
                      </a:r>
                    </a:p>
                  </a:txBody>
                  <a:tcPr marL="36193" marR="36193" marT="71753" marB="71753"/>
                </a:tc>
                <a:extLst>
                  <a:ext uri="{0D108BD9-81ED-4DB2-BD59-A6C34878D82A}">
                    <a16:rowId xmlns:a16="http://schemas.microsoft.com/office/drawing/2014/main" val="972522505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30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 holography (n)</a:t>
                      </a:r>
                    </a:p>
                  </a:txBody>
                  <a:tcPr marL="71753" marR="71753" marT="71753" marB="7175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0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hɒlˈɒɡrəfi</a:t>
                      </a:r>
                      <a:r>
                        <a:rPr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endParaRPr lang="vi-VN" sz="3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3" marR="36193" marT="71753" marB="717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3000" b="0" i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hình chiếu 3 chiều</a:t>
                      </a:r>
                    </a:p>
                  </a:txBody>
                  <a:tcPr marL="36193" marR="36193" marT="71753" marB="71753"/>
                </a:tc>
                <a:extLst>
                  <a:ext uri="{0D108BD9-81ED-4DB2-BD59-A6C34878D82A}">
                    <a16:rowId xmlns:a16="http://schemas.microsoft.com/office/drawing/2014/main" val="1926800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74438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5" y="1135227"/>
            <a:ext cx="10338243" cy="461651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400" b="1" dirty="0"/>
              <a:t>Write the correct word or phrase from the box under each picture.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81" y="1071800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3A14271-C282-1C42-C88F-F897FF9EE275}"/>
              </a:ext>
            </a:extLst>
          </p:cNvPr>
          <p:cNvSpPr/>
          <p:nvPr/>
        </p:nvSpPr>
        <p:spPr>
          <a:xfrm>
            <a:off x="1474062" y="1764283"/>
            <a:ext cx="8899177" cy="9597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b"/>
          <a:lstStyle/>
          <a:p>
            <a:r>
              <a:rPr lang="en-US" sz="2800" dirty="0">
                <a:solidFill>
                  <a:schemeClr val="tx1"/>
                </a:solidFill>
              </a:rPr>
              <a:t>voice message		smartphone 	</a:t>
            </a:r>
            <a:r>
              <a:rPr lang="en-US" sz="2800" dirty="0" smtClean="0">
                <a:solidFill>
                  <a:schemeClr val="tx1"/>
                </a:solidFill>
              </a:rPr>
              <a:t>social </a:t>
            </a:r>
            <a:r>
              <a:rPr lang="en-US" sz="2800" dirty="0">
                <a:solidFill>
                  <a:schemeClr val="tx1"/>
                </a:solidFill>
              </a:rPr>
              <a:t>network</a:t>
            </a:r>
          </a:p>
          <a:p>
            <a:r>
              <a:rPr lang="en-US" sz="2800" dirty="0">
                <a:solidFill>
                  <a:schemeClr val="tx1"/>
                </a:solidFill>
              </a:rPr>
              <a:t>emojis			group call		holography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6978075-B0DF-85D5-9FC3-92CB1C57182D}"/>
              </a:ext>
            </a:extLst>
          </p:cNvPr>
          <p:cNvGrpSpPr/>
          <p:nvPr/>
        </p:nvGrpSpPr>
        <p:grpSpPr>
          <a:xfrm>
            <a:off x="664145" y="3077075"/>
            <a:ext cx="4374998" cy="2391442"/>
            <a:chOff x="352678" y="2132223"/>
            <a:chExt cx="1976400" cy="1080329"/>
          </a:xfrm>
        </p:grpSpPr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A981525E-BA93-9912-828D-DA5246312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678" y="2132223"/>
              <a:ext cx="1976400" cy="1080329"/>
            </a:xfrm>
            <a:prstGeom prst="round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5530956-F0EA-2601-B5BA-CA63C039BD39}"/>
                </a:ext>
              </a:extLst>
            </p:cNvPr>
            <p:cNvSpPr/>
            <p:nvPr/>
          </p:nvSpPr>
          <p:spPr>
            <a:xfrm>
              <a:off x="352678" y="2133366"/>
              <a:ext cx="1976400" cy="1076851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55C7FBA-CF8D-CFE2-4274-D329953F1DC0}"/>
              </a:ext>
            </a:extLst>
          </p:cNvPr>
          <p:cNvGrpSpPr/>
          <p:nvPr/>
        </p:nvGrpSpPr>
        <p:grpSpPr>
          <a:xfrm>
            <a:off x="6864389" y="3100816"/>
            <a:ext cx="4374998" cy="2383739"/>
            <a:chOff x="2865020" y="2166737"/>
            <a:chExt cx="1976400" cy="1076851"/>
          </a:xfrm>
        </p:grpSpPr>
        <p:pic>
          <p:nvPicPr>
            <p:cNvPr id="1033" name="Picture 9" descr="The origin of modern day emoji dates back to 1999. (Image: Shutterstock)">
              <a:extLst>
                <a:ext uri="{FF2B5EF4-FFF2-40B4-BE49-F238E27FC236}">
                  <a16:creationId xmlns:a16="http://schemas.microsoft.com/office/drawing/2014/main" id="{023C4BA0-1C56-0F8A-9DAB-9F288CB02E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752" y="2193951"/>
              <a:ext cx="1563589" cy="1042392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ADA0DF4-0465-CC49-60B1-44C67FF0908C}"/>
                </a:ext>
              </a:extLst>
            </p:cNvPr>
            <p:cNvSpPr/>
            <p:nvPr/>
          </p:nvSpPr>
          <p:spPr>
            <a:xfrm>
              <a:off x="2865020" y="2166737"/>
              <a:ext cx="1976400" cy="1076851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16ED3E9-09EC-0657-D123-2C43E9C714AE}"/>
              </a:ext>
            </a:extLst>
          </p:cNvPr>
          <p:cNvSpPr txBox="1"/>
          <p:nvPr/>
        </p:nvSpPr>
        <p:spPr>
          <a:xfrm>
            <a:off x="1474062" y="5557232"/>
            <a:ext cx="4069426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1. </a:t>
            </a:r>
            <a:r>
              <a:rPr lang="en-US" sz="3200" dirty="0"/>
              <a:t>___________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183FF-3ABE-1067-EFC8-EB71E6CFE237}"/>
              </a:ext>
            </a:extLst>
          </p:cNvPr>
          <p:cNvSpPr txBox="1"/>
          <p:nvPr/>
        </p:nvSpPr>
        <p:spPr>
          <a:xfrm>
            <a:off x="7842978" y="5562393"/>
            <a:ext cx="3025048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2.</a:t>
            </a:r>
            <a:r>
              <a:rPr lang="en-US" sz="3200" dirty="0"/>
              <a:t> 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8A109F-2DD0-B4FE-1760-42CD09A9A6F9}"/>
              </a:ext>
            </a:extLst>
          </p:cNvPr>
          <p:cNvSpPr txBox="1"/>
          <p:nvPr/>
        </p:nvSpPr>
        <p:spPr>
          <a:xfrm>
            <a:off x="1943437" y="5557930"/>
            <a:ext cx="2495151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smart phone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351647-58A8-D4D0-E3DA-3FC3F9013754}"/>
              </a:ext>
            </a:extLst>
          </p:cNvPr>
          <p:cNvSpPr txBox="1"/>
          <p:nvPr/>
        </p:nvSpPr>
        <p:spPr>
          <a:xfrm>
            <a:off x="8485170" y="5557232"/>
            <a:ext cx="1976398" cy="754680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emojis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7071" y="13594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13379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74438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5" y="1135227"/>
            <a:ext cx="10338243" cy="461651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400" b="1" dirty="0"/>
              <a:t>Write the correct word or phrase from the box under each picture.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81" y="1071800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3A14271-C282-1C42-C88F-F897FF9EE275}"/>
              </a:ext>
            </a:extLst>
          </p:cNvPr>
          <p:cNvSpPr/>
          <p:nvPr/>
        </p:nvSpPr>
        <p:spPr>
          <a:xfrm>
            <a:off x="1474062" y="1764283"/>
            <a:ext cx="8899177" cy="9597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b"/>
          <a:lstStyle/>
          <a:p>
            <a:r>
              <a:rPr lang="en-US" sz="2800" dirty="0">
                <a:solidFill>
                  <a:schemeClr val="tx1"/>
                </a:solidFill>
              </a:rPr>
              <a:t>voice message		smartphone 	</a:t>
            </a:r>
            <a:r>
              <a:rPr lang="en-US" sz="2800" dirty="0" smtClean="0">
                <a:solidFill>
                  <a:schemeClr val="tx1"/>
                </a:solidFill>
              </a:rPr>
              <a:t>social </a:t>
            </a:r>
            <a:r>
              <a:rPr lang="en-US" sz="2800" dirty="0">
                <a:solidFill>
                  <a:schemeClr val="tx1"/>
                </a:solidFill>
              </a:rPr>
              <a:t>network</a:t>
            </a:r>
          </a:p>
          <a:p>
            <a:r>
              <a:rPr lang="en-US" sz="2800" dirty="0">
                <a:solidFill>
                  <a:schemeClr val="tx1"/>
                </a:solidFill>
              </a:rPr>
              <a:t>emojis			group call		holography</a:t>
            </a:r>
          </a:p>
        </p:txBody>
      </p:sp>
      <p:pic>
        <p:nvPicPr>
          <p:cNvPr id="1035" name="Picture 11" descr="Concept image, futuristic holographic interface">
            <a:extLst>
              <a:ext uri="{FF2B5EF4-FFF2-40B4-BE49-F238E27FC236}">
                <a16:creationId xmlns:a16="http://schemas.microsoft.com/office/drawing/2014/main" id="{892BE8A9-0B77-06FE-2A3F-0E534C5C8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68" y="3190556"/>
            <a:ext cx="4026323" cy="2246457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E340AB2-CD8F-5052-E0DD-FBBE87A9A907}"/>
              </a:ext>
            </a:extLst>
          </p:cNvPr>
          <p:cNvGrpSpPr/>
          <p:nvPr/>
        </p:nvGrpSpPr>
        <p:grpSpPr>
          <a:xfrm>
            <a:off x="848324" y="3197108"/>
            <a:ext cx="4111012" cy="2239905"/>
            <a:chOff x="352678" y="3982153"/>
            <a:chExt cx="1976400" cy="1076851"/>
          </a:xfrm>
        </p:grpSpPr>
        <p:pic>
          <p:nvPicPr>
            <p:cNvPr id="1037" name="Picture 13" descr="Bild: Mr Aesthetics | Shutterstock">
              <a:extLst>
                <a:ext uri="{FF2B5EF4-FFF2-40B4-BE49-F238E27FC236}">
                  <a16:creationId xmlns:a16="http://schemas.microsoft.com/office/drawing/2014/main" id="{402B6AAC-836D-0EF7-C9B3-F7551320F1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678" y="4105941"/>
              <a:ext cx="1973571" cy="848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CC943198-A920-B68E-42F4-8FA3520A1DB3}"/>
                </a:ext>
              </a:extLst>
            </p:cNvPr>
            <p:cNvSpPr/>
            <p:nvPr/>
          </p:nvSpPr>
          <p:spPr>
            <a:xfrm>
              <a:off x="352678" y="3982153"/>
              <a:ext cx="1976400" cy="1076851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8FC8C4C-84C9-0946-DBDA-CEA5D59C92B8}"/>
              </a:ext>
            </a:extLst>
          </p:cNvPr>
          <p:cNvSpPr txBox="1"/>
          <p:nvPr/>
        </p:nvSpPr>
        <p:spPr>
          <a:xfrm>
            <a:off x="1192802" y="5431719"/>
            <a:ext cx="3766534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3.</a:t>
            </a:r>
            <a:r>
              <a:rPr lang="en-US" sz="3200" dirty="0"/>
              <a:t> </a:t>
            </a:r>
            <a:r>
              <a:rPr lang="en-US" sz="3200" dirty="0" smtClean="0"/>
              <a:t>_____________</a:t>
            </a:r>
            <a:endParaRPr lang="en-US" sz="32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5606D3-6610-79A2-5EC7-ADB27BC117A9}"/>
              </a:ext>
            </a:extLst>
          </p:cNvPr>
          <p:cNvSpPr txBox="1"/>
          <p:nvPr/>
        </p:nvSpPr>
        <p:spPr>
          <a:xfrm>
            <a:off x="7711797" y="5448467"/>
            <a:ext cx="3766534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4.</a:t>
            </a:r>
            <a:r>
              <a:rPr lang="en-US" sz="3200" dirty="0"/>
              <a:t> ___________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72AD94-A1FC-E830-BE57-B83D19766F69}"/>
              </a:ext>
            </a:extLst>
          </p:cNvPr>
          <p:cNvSpPr txBox="1"/>
          <p:nvPr/>
        </p:nvSpPr>
        <p:spPr>
          <a:xfrm>
            <a:off x="1647669" y="5449585"/>
            <a:ext cx="3243897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voice message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98BB34-ABD5-7DEF-C734-2A5B21B044C9}"/>
              </a:ext>
            </a:extLst>
          </p:cNvPr>
          <p:cNvSpPr txBox="1"/>
          <p:nvPr/>
        </p:nvSpPr>
        <p:spPr>
          <a:xfrm>
            <a:off x="8121704" y="5471582"/>
            <a:ext cx="3243897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holography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7071" y="13594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9"/>
            <a:ext cx="12192000" cy="1083308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74438"/>
            <a:ext cx="502607" cy="50260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5" y="1135227"/>
            <a:ext cx="10338243" cy="461651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400" b="1" dirty="0"/>
              <a:t>Write the correct word or phrase from the box under each picture.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81" y="1071800"/>
            <a:ext cx="397035" cy="69248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3A14271-C282-1C42-C88F-F897FF9EE275}"/>
              </a:ext>
            </a:extLst>
          </p:cNvPr>
          <p:cNvSpPr/>
          <p:nvPr/>
        </p:nvSpPr>
        <p:spPr>
          <a:xfrm>
            <a:off x="1474062" y="1764283"/>
            <a:ext cx="8899177" cy="9597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b"/>
          <a:lstStyle/>
          <a:p>
            <a:r>
              <a:rPr lang="en-US" sz="2800" dirty="0">
                <a:solidFill>
                  <a:schemeClr val="tx1"/>
                </a:solidFill>
              </a:rPr>
              <a:t>voice message		smartphone 	</a:t>
            </a:r>
            <a:r>
              <a:rPr lang="en-US" sz="2800" dirty="0" smtClean="0">
                <a:solidFill>
                  <a:schemeClr val="tx1"/>
                </a:solidFill>
              </a:rPr>
              <a:t>social </a:t>
            </a:r>
            <a:r>
              <a:rPr lang="en-US" sz="2800" dirty="0">
                <a:solidFill>
                  <a:schemeClr val="tx1"/>
                </a:solidFill>
              </a:rPr>
              <a:t>network</a:t>
            </a:r>
          </a:p>
          <a:p>
            <a:r>
              <a:rPr lang="en-US" sz="2800" dirty="0">
                <a:solidFill>
                  <a:schemeClr val="tx1"/>
                </a:solidFill>
              </a:rPr>
              <a:t>emojis			group call		holography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E666AC1-81A2-B534-F1E2-0B4E8974D683}"/>
              </a:ext>
            </a:extLst>
          </p:cNvPr>
          <p:cNvGrpSpPr/>
          <p:nvPr/>
        </p:nvGrpSpPr>
        <p:grpSpPr>
          <a:xfrm>
            <a:off x="6669002" y="2964811"/>
            <a:ext cx="4847036" cy="2648656"/>
            <a:chOff x="349849" y="5456450"/>
            <a:chExt cx="1976400" cy="1080000"/>
          </a:xfrm>
        </p:grpSpPr>
        <p:pic>
          <p:nvPicPr>
            <p:cNvPr id="1039" name="Picture 15" descr="A social video call is one way to acclimate to a new career when working from home.">
              <a:extLst>
                <a:ext uri="{FF2B5EF4-FFF2-40B4-BE49-F238E27FC236}">
                  <a16:creationId xmlns:a16="http://schemas.microsoft.com/office/drawing/2014/main" id="{D247034E-88C8-4715-E2E7-FC3903BCD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49" y="5456450"/>
              <a:ext cx="1620000" cy="108000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E40412D3-E57A-3416-07DD-63FF1BEE3DF4}"/>
                </a:ext>
              </a:extLst>
            </p:cNvPr>
            <p:cNvSpPr/>
            <p:nvPr/>
          </p:nvSpPr>
          <p:spPr>
            <a:xfrm>
              <a:off x="349849" y="5456450"/>
              <a:ext cx="1976400" cy="1076851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0B35C6C-416E-DF4D-453B-EC29ED07C8FC}"/>
              </a:ext>
            </a:extLst>
          </p:cNvPr>
          <p:cNvSpPr txBox="1"/>
          <p:nvPr/>
        </p:nvSpPr>
        <p:spPr>
          <a:xfrm>
            <a:off x="1702146" y="5586086"/>
            <a:ext cx="3793498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5.</a:t>
            </a:r>
            <a:r>
              <a:rPr lang="en-US" sz="3200" dirty="0"/>
              <a:t> ___________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884A7-3BA2-4F79-97A4-C549D83D7385}"/>
              </a:ext>
            </a:extLst>
          </p:cNvPr>
          <p:cNvSpPr txBox="1"/>
          <p:nvPr/>
        </p:nvSpPr>
        <p:spPr>
          <a:xfrm>
            <a:off x="7387112" y="5613467"/>
            <a:ext cx="3793498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</a:rPr>
              <a:t>6. </a:t>
            </a:r>
            <a:r>
              <a:rPr lang="en-US" sz="3200" dirty="0"/>
              <a:t>___________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08C556-EE6F-1A91-D6DF-E42C891BCA30}"/>
              </a:ext>
            </a:extLst>
          </p:cNvPr>
          <p:cNvSpPr txBox="1"/>
          <p:nvPr/>
        </p:nvSpPr>
        <p:spPr>
          <a:xfrm>
            <a:off x="2212681" y="5589236"/>
            <a:ext cx="3267120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smartphone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1D047B-AA31-B8F2-B3B1-F4F91507B35B}"/>
              </a:ext>
            </a:extLst>
          </p:cNvPr>
          <p:cNvSpPr txBox="1"/>
          <p:nvPr/>
        </p:nvSpPr>
        <p:spPr>
          <a:xfrm>
            <a:off x="7924725" y="5617532"/>
            <a:ext cx="3267120" cy="830983"/>
          </a:xfrm>
          <a:prstGeom prst="rect">
            <a:avLst/>
          </a:prstGeom>
          <a:noFill/>
        </p:spPr>
        <p:txBody>
          <a:bodyPr wrap="square" lIns="91425" tIns="45713" rIns="91425" bIns="4571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group call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" t="1771" r="1732" b="3308"/>
          <a:stretch/>
        </p:blipFill>
        <p:spPr bwMode="auto">
          <a:xfrm>
            <a:off x="1107299" y="2984378"/>
            <a:ext cx="4116560" cy="260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87071" y="135941"/>
            <a:ext cx="4132695" cy="661705"/>
          </a:xfrm>
          <a:prstGeom prst="rect">
            <a:avLst/>
          </a:prstGeom>
          <a:noFill/>
          <a:effectLst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3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94890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3960</TotalTime>
  <Words>626</Words>
  <PresentationFormat>Widescreen</PresentationFormat>
  <Paragraphs>166</Paragraphs>
  <Slides>18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Adobe Gothic Std B</vt:lpstr>
      <vt:lpstr>ChronicaPro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2023-08-30T03:37:49Z</dcterms:modified>
</cp:coreProperties>
</file>