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01" r:id="rId2"/>
    <p:sldId id="500" r:id="rId3"/>
    <p:sldId id="461" r:id="rId4"/>
    <p:sldId id="499" r:id="rId5"/>
    <p:sldId id="484" r:id="rId6"/>
    <p:sldId id="495" r:id="rId7"/>
    <p:sldId id="502" r:id="rId8"/>
    <p:sldId id="503" r:id="rId9"/>
    <p:sldId id="504" r:id="rId10"/>
    <p:sldId id="505" r:id="rId11"/>
    <p:sldId id="506" r:id="rId12"/>
    <p:sldId id="507" r:id="rId13"/>
    <p:sldId id="509" r:id="rId14"/>
    <p:sldId id="510" r:id="rId15"/>
    <p:sldId id="508" r:id="rId16"/>
    <p:sldId id="511" r:id="rId17"/>
    <p:sldId id="512" r:id="rId18"/>
    <p:sldId id="513" r:id="rId19"/>
    <p:sldId id="26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-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23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78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96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svg"/><Relationship Id="rId3" Type="http://schemas.openxmlformats.org/officeDocument/2006/relationships/image" Target="../media/image41.svg"/><Relationship Id="rId7" Type="http://schemas.openxmlformats.org/officeDocument/2006/relationships/image" Target="../media/image44.sv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../media/image24.sv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50.sv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svg"/><Relationship Id="rId7" Type="http://schemas.openxmlformats.org/officeDocument/2006/relationships/image" Target="../media/image7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7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80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svg"/><Relationship Id="rId3" Type="http://schemas.openxmlformats.org/officeDocument/2006/relationships/image" Target="../media/image41.svg"/><Relationship Id="rId7" Type="http://schemas.openxmlformats.org/officeDocument/2006/relationships/image" Target="../media/image44.sv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../media/image24.sv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50.sv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0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333FF"/>
                </a:solidFill>
                <a:latin typeface="More Sugar"/>
              </a:rPr>
              <a:t>BÀI 1: VECT</a:t>
            </a:r>
            <a:r>
              <a:rPr lang="vi-VN" sz="48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48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48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4800" b="1" dirty="0">
                <a:solidFill>
                  <a:srgbClr val="3333FF"/>
                </a:solidFill>
                <a:latin typeface="More Sugar"/>
              </a:rPr>
              <a:t> TRONG KHÔNG GIAN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52656"/>
            <a:ext cx="3566386" cy="885166"/>
            <a:chOff x="3307257" y="1047723"/>
            <a:chExt cx="3502976" cy="1071866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62038" y="1047723"/>
              <a:ext cx="3193414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704" y="864212"/>
                <a:ext cx="11622994" cy="59055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chuyển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tuyến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máy</a:t>
                </a:r>
                <a:r>
                  <a:rPr lang="en-US" sz="2400" dirty="0"/>
                  <a:t> bay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trạm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soát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chuyến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tuyến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máy</a:t>
                </a:r>
                <a:r>
                  <a:rPr lang="en-US" sz="2400" dirty="0"/>
                  <a:t> bay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trạm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4" y="864212"/>
                <a:ext cx="11622994" cy="5905562"/>
              </a:xfrm>
              <a:prstGeom prst="rect">
                <a:avLst/>
              </a:prstGeom>
              <a:blipFill>
                <a:blip r:embed="rId7"/>
                <a:stretch>
                  <a:fillRect l="-4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2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75882-8D39-2374-861F-793AE3955B01}"/>
              </a:ext>
            </a:extLst>
          </p:cNvPr>
          <p:cNvSpPr txBox="1">
            <a:spLocks/>
          </p:cNvSpPr>
          <p:nvPr/>
        </p:nvSpPr>
        <p:spPr>
          <a:xfrm>
            <a:off x="3440578" y="1931490"/>
            <a:ext cx="7921066" cy="420759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khái</a:t>
            </a:r>
            <a:r>
              <a:rPr lang="en-US" sz="2800" dirty="0"/>
              <a:t> </a:t>
            </a:r>
            <a:r>
              <a:rPr lang="en-US" sz="2800" dirty="0" err="1"/>
              <a:t>niệm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vectơ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vectơ</a:t>
            </a:r>
            <a:r>
              <a:rPr lang="en-US" sz="2800" dirty="0"/>
              <a:t>;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vectơ</a:t>
            </a:r>
            <a:r>
              <a:rPr lang="en-US" sz="2800" dirty="0"/>
              <a:t>;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vectơ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,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, </a:t>
            </a:r>
            <a:r>
              <a:rPr lang="en-US" sz="2800" dirty="0" err="1"/>
              <a:t>ngược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,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; </a:t>
            </a:r>
            <a:r>
              <a:rPr lang="en-US" sz="2800" dirty="0" err="1"/>
              <a:t>vectơ-không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phẳng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72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tồn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dirty="0"/>
                  <a:t> </a:t>
                </a:r>
              </a:p>
            </p:txBody>
          </p:sp>
        </mc:Choice>
        <mc:Fallback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A587E0A7-ED6B-427A-B795-4DEF991B22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32FDE97-41A1-4EC1-AA91-880AF76651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D64B14-CF9D-C0A2-A003-00EEEB0C8799}"/>
              </a:ext>
            </a:extLst>
          </p:cNvPr>
          <p:cNvSpPr txBox="1"/>
          <p:nvPr/>
        </p:nvSpPr>
        <p:spPr>
          <a:xfrm>
            <a:off x="1287995" y="5579518"/>
            <a:ext cx="6522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87639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3).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4C8346E-1086-4379-BD8F-477FCEF87E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493187"/>
            <a:ext cx="3924260" cy="31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Chúng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ta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850" b="-174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57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Hai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hành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78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32127"/>
            <a:ext cx="4424515" cy="864638"/>
            <a:chOff x="3307257" y="1072581"/>
            <a:chExt cx="3502976" cy="1047008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67668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86562" y="1072581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884836"/>
                <a:ext cx="11805365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chóp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S.ABCD.</a:t>
                </a:r>
                <a:br>
                  <a:rPr lang="en-US" sz="2400" dirty="0"/>
                </a:br>
                <a:r>
                  <a:rPr lang="en-US" sz="2400" dirty="0"/>
                  <a:t>a) </a:t>
                </a:r>
                <a:r>
                  <a:rPr lang="en-US" sz="2400" dirty="0" err="1"/>
                  <a:t>Chỉ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đỉnh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b)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c)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884836"/>
                <a:ext cx="11805365" cy="5884938"/>
              </a:xfrm>
              <a:prstGeom prst="rect">
                <a:avLst/>
              </a:prstGeom>
              <a:blipFill>
                <a:blip r:embed="rId7"/>
                <a:stretch>
                  <a:fillRect l="-3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2 trang 42 Toán 12 Tập 1 Chân trời sáng tạo | Giải Toán 12">
            <a:extLst>
              <a:ext uri="{FF2B5EF4-FFF2-40B4-BE49-F238E27FC236}">
                <a16:creationId xmlns:a16="http://schemas.microsoft.com/office/drawing/2014/main" id="{A9B6C4AD-25C7-40FA-855A-F99630F7C99D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22" y="3724925"/>
            <a:ext cx="4236999" cy="304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79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2246" y="-38096"/>
            <a:ext cx="4288228" cy="870607"/>
            <a:chOff x="3307257" y="1065353"/>
            <a:chExt cx="3502976" cy="1054236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67668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06307" y="1065353"/>
              <a:ext cx="2435204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 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884836"/>
                <a:ext cx="11805365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6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đầu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cuối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đỉnh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đáy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Vì</a:t>
                </a:r>
                <a:r>
                  <a:rPr lang="en-US" sz="2600" dirty="0"/>
                  <a:t> S.ABCD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chóp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𝐶𝑆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𝐷𝑆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dài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dài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/>
                  <a:t>c) </a:t>
                </a:r>
                <a:r>
                  <a:rPr lang="en-US" sz="2600" dirty="0" err="1"/>
                  <a:t>Vì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vuông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Mà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ngược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hướng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nhau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  <a:br>
                  <a:rPr lang="en-US" sz="2600" dirty="0"/>
                </a:br>
                <a:r>
                  <a:rPr lang="en-US" sz="2600" dirty="0"/>
                  <a:t>Hai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dài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nhau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hướng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884836"/>
                <a:ext cx="11805365" cy="5884938"/>
              </a:xfrm>
              <a:prstGeom prst="rect">
                <a:avLst/>
              </a:prstGeom>
              <a:blipFill>
                <a:blip r:embed="rId7"/>
                <a:stretch>
                  <a:fillRect l="-3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72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647051" y="156686"/>
            <a:ext cx="5023252" cy="803906"/>
            <a:chOff x="-422099" y="165245"/>
            <a:chExt cx="5023252" cy="803906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322558" cy="700191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22099" y="165245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912" y="958490"/>
                <a:ext cx="11669888" cy="559541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4,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biếu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dây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cáp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nặng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phắng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AB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AC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AD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2" y="958490"/>
                <a:ext cx="11669888" cy="5595414"/>
              </a:xfrm>
              <a:prstGeom prst="rect">
                <a:avLst/>
              </a:prstGeom>
              <a:blipFill>
                <a:blip r:embed="rId5"/>
                <a:stretch>
                  <a:fillRect l="-36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Vận dụng 1 trang 43 Toán 12 Tập 1 Chân trời sáng tạo | Giải Toán 12">
            <a:extLst>
              <a:ext uri="{FF2B5EF4-FFF2-40B4-BE49-F238E27FC236}">
                <a16:creationId xmlns:a16="http://schemas.microsoft.com/office/drawing/2014/main" id="{126C88F5-44F2-4791-A129-A08F7411A625}"/>
              </a:ext>
            </a:extLst>
          </p:cNvPr>
          <p:cNvPicPr/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31" y="801589"/>
            <a:ext cx="3934052" cy="364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8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TIẾT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VECTƠ TRONG KHÔNG GIAN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VECTƠ TRONG KHÔNG GIAN.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490875"/>
            <a:ext cx="11430000" cy="614907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vô</a:t>
            </a:r>
            <a:r>
              <a:rPr lang="en-US" sz="2800" dirty="0"/>
              <a:t> </a:t>
            </a:r>
            <a:r>
              <a:rPr lang="en-US" sz="2800" dirty="0" err="1"/>
              <a:t>tuyến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bay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trạm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soát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A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bay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S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trạm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soát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Hoạt động khởi động trang 41 Toán 12 Tập 1 Chân trời sáng tạo | Giải Toán 12">
            <a:extLst>
              <a:ext uri="{FF2B5EF4-FFF2-40B4-BE49-F238E27FC236}">
                <a16:creationId xmlns:a16="http://schemas.microsoft.com/office/drawing/2014/main" id="{68E2C189-5D57-4373-8E7B-7365C496726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46" y="1969478"/>
            <a:ext cx="3588508" cy="2340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59996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200" dirty="0" err="1"/>
              <a:t>Nhắc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nghỉa</a:t>
            </a:r>
            <a:r>
              <a:rPr lang="en-US" sz="2200" dirty="0"/>
              <a:t> </a:t>
            </a:r>
            <a:r>
              <a:rPr lang="en-US" sz="2200" dirty="0" err="1"/>
              <a:t>vectơ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phẳng</a:t>
            </a:r>
            <a:r>
              <a:rPr lang="en-US" sz="2200" dirty="0"/>
              <a:t>. </a:t>
            </a:r>
          </a:p>
          <a:p>
            <a:pPr>
              <a:lnSpc>
                <a:spcPct val="160000"/>
              </a:lnSpc>
            </a:pP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nghĩa</a:t>
            </a:r>
            <a:r>
              <a:rPr lang="en-US" sz="2200" dirty="0"/>
              <a:t> </a:t>
            </a:r>
            <a:r>
              <a:rPr lang="en-US" sz="2200" dirty="0" err="1"/>
              <a:t>vectơ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</a:p>
          <a:p>
            <a:pPr>
              <a:lnSpc>
                <a:spcPct val="160000"/>
              </a:lnSpc>
            </a:pP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nghĩa</a:t>
            </a:r>
            <a:r>
              <a:rPr lang="en-US" sz="2200" dirty="0"/>
              <a:t> </a:t>
            </a:r>
            <a:r>
              <a:rPr lang="en-US" sz="2200" dirty="0" err="1"/>
              <a:t>vectơ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phẳng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?</a:t>
            </a:r>
          </a:p>
          <a:p>
            <a:pPr>
              <a:lnSpc>
                <a:spcPct val="160000"/>
              </a:lnSpc>
            </a:pPr>
            <a:endParaRPr lang="en-US" sz="2200" dirty="0"/>
          </a:p>
          <a:p>
            <a:pPr algn="ctr">
              <a:lnSpc>
                <a:spcPct val="160000"/>
              </a:lnSpc>
            </a:pPr>
            <a:r>
              <a:rPr lang="en-US" sz="2200" b="1" dirty="0"/>
              <a:t>Lời </a:t>
            </a:r>
            <a:r>
              <a:rPr lang="en-US" sz="2200" b="1" dirty="0" err="1"/>
              <a:t>giải</a:t>
            </a:r>
            <a:endParaRPr lang="en-US" sz="2200" b="1" dirty="0"/>
          </a:p>
          <a:p>
            <a:pPr>
              <a:lnSpc>
                <a:spcPct val="160000"/>
              </a:lnSpc>
            </a:pPr>
            <a:r>
              <a:rPr lang="en-US" sz="2200" dirty="0" err="1"/>
              <a:t>Vectơ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đoạn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hướng</a:t>
            </a:r>
            <a:r>
              <a:rPr lang="en-US" sz="2200" dirty="0"/>
              <a:t>, </a:t>
            </a:r>
            <a:r>
              <a:rPr lang="en-US" sz="2200" dirty="0" err="1"/>
              <a:t>nghĩa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chỉ</a:t>
            </a:r>
            <a:r>
              <a:rPr lang="en-US" sz="2200" dirty="0"/>
              <a:t> ra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cuối</a:t>
            </a:r>
            <a:r>
              <a:rPr lang="en-US" sz="2200" dirty="0"/>
              <a:t>.</a:t>
            </a:r>
          </a:p>
          <a:p>
            <a:pPr>
              <a:lnSpc>
                <a:spcPct val="160000"/>
              </a:lnSpc>
            </a:pPr>
            <a:r>
              <a:rPr lang="en-US" sz="2200" dirty="0"/>
              <a:t>Ta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nghĩa</a:t>
            </a:r>
            <a:r>
              <a:rPr lang="en-US" sz="2200" dirty="0"/>
              <a:t> </a:t>
            </a:r>
            <a:r>
              <a:rPr lang="en-US" sz="2200" dirty="0" err="1"/>
              <a:t>vectơ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nghĩa</a:t>
            </a:r>
            <a:r>
              <a:rPr lang="en-US" sz="2200" dirty="0"/>
              <a:t> </a:t>
            </a:r>
            <a:r>
              <a:rPr lang="en-US" sz="2200" dirty="0" err="1"/>
              <a:t>vectơ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mă̆t</a:t>
            </a:r>
            <a:r>
              <a:rPr lang="en-US" sz="2200" dirty="0"/>
              <a:t> </a:t>
            </a:r>
            <a:r>
              <a:rPr lang="en-US" sz="2200" dirty="0" err="1"/>
              <a:t>phẳng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cákh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dưg</a:t>
            </a:r>
            <a:r>
              <a:rPr lang="en-US" sz="2200" dirty="0"/>
              <a:t> </a:t>
            </a:r>
            <a:r>
              <a:rPr lang="en-US" sz="2200" dirty="0" err="1"/>
              <a:t>đoąn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hướng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43ABE8-60DA-410B-B9FB-B216D3466D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3388" y="1086886"/>
            <a:ext cx="4451738" cy="25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75882-8D39-2374-861F-793AE3955B01}"/>
              </a:ext>
            </a:extLst>
          </p:cNvPr>
          <p:cNvSpPr txBox="1">
            <a:spLocks/>
          </p:cNvSpPr>
          <p:nvPr/>
        </p:nvSpPr>
        <p:spPr>
          <a:xfrm>
            <a:off x="3440578" y="1931490"/>
            <a:ext cx="7921066" cy="420759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Vectơ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62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chỉ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cuối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rõ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cuối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FF17C3B6-4E7F-4304-82A0-F4DB57CC7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C009985-0979-48D9-A363-7AB9B1E41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chỉ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đỉnh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đỉnh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B18543-11F1-408D-9315-53D8DACECC3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926" y="1505243"/>
            <a:ext cx="2422183" cy="26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1092</Words>
  <Application>Microsoft Office PowerPoint</Application>
  <PresentationFormat>Widescreen</PresentationFormat>
  <Paragraphs>144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2024-11-18T01:45:15Z</dcterms:modified>
</cp:coreProperties>
</file>