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42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2546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3950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2380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1820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598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8662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1607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791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0434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9177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102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75DF1-998A-4B2E-8A1A-8F2B43F7E37B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12C55-6856-4325-A404-2291F98D5E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069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AiLaTrieuPhu-VA_43vp2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239000" y="5547360"/>
            <a:ext cx="1905000" cy="3200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         200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39000" y="5166360"/>
            <a:ext cx="1905000" cy="3200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2        400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239000" y="4785360"/>
            <a:ext cx="1905000" cy="3200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3        600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39000" y="4404360"/>
            <a:ext cx="1905000" cy="3200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4        1000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239000" y="4023360"/>
            <a:ext cx="1905000" cy="32004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5        2,000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239000" y="3642360"/>
            <a:ext cx="1905000" cy="3200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6        3,000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239000" y="3276600"/>
            <a:ext cx="1905000" cy="3200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7        6,000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39000" y="2956560"/>
            <a:ext cx="1905000" cy="3200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8        10,000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239000" y="2575560"/>
            <a:ext cx="1905000" cy="3200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9        14,000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39000" y="2193925"/>
            <a:ext cx="1905000" cy="3206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10        20,000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239000" y="1813560"/>
            <a:ext cx="1920240" cy="3200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11        30,000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224713" y="1447800"/>
            <a:ext cx="1905000" cy="3200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12        40,000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224713" y="1066800"/>
            <a:ext cx="1905000" cy="3200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13        60,000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218363" y="685800"/>
            <a:ext cx="1905000" cy="32004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14        80,000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239000" y="304800"/>
            <a:ext cx="1905000" cy="32004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1"/>
                </a:solidFill>
                <a:latin typeface=".VnArabia" pitchFamily="34" charset="0"/>
              </a:rPr>
              <a:t>15        100,000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467600" y="5546725"/>
            <a:ext cx="1630362" cy="320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513638" y="5143500"/>
            <a:ext cx="1630362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437438" y="4805363"/>
            <a:ext cx="1630362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437438" y="4427538"/>
            <a:ext cx="1630362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437438" y="4046538"/>
            <a:ext cx="161925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437438" y="3673475"/>
            <a:ext cx="1619250" cy="3048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437438" y="3276600"/>
            <a:ext cx="1611312" cy="3048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437438" y="2955925"/>
            <a:ext cx="1611312" cy="3048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437438" y="2598738"/>
            <a:ext cx="1611312" cy="3048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7437438" y="2225675"/>
            <a:ext cx="1611312" cy="30480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7421563" y="1836738"/>
            <a:ext cx="16129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7413625" y="1485900"/>
            <a:ext cx="16129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391400" y="1135063"/>
            <a:ext cx="16129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7378700" y="769938"/>
            <a:ext cx="16129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7391400" y="373063"/>
            <a:ext cx="1635125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467600" y="4038600"/>
            <a:ext cx="1620838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7391400" y="2209800"/>
            <a:ext cx="1617663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353300" y="304800"/>
            <a:ext cx="16383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9" name="Picture 5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58674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5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854700"/>
            <a:ext cx="1752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oup 3"/>
          <p:cNvGrpSpPr>
            <a:grpSpLocks/>
          </p:cNvGrpSpPr>
          <p:nvPr/>
        </p:nvGrpSpPr>
        <p:grpSpPr bwMode="auto">
          <a:xfrm>
            <a:off x="228600" y="4343400"/>
            <a:ext cx="1096963" cy="1096963"/>
            <a:chOff x="274638" y="2590800"/>
            <a:chExt cx="1096962" cy="1096963"/>
          </a:xfrm>
        </p:grpSpPr>
        <p:sp>
          <p:nvSpPr>
            <p:cNvPr id="42" name="Oval 41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3" name="Picture 6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74638" y="2724150"/>
              <a:ext cx="1045029" cy="914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4" name="Group 4"/>
          <p:cNvGrpSpPr>
            <a:grpSpLocks/>
          </p:cNvGrpSpPr>
          <p:nvPr/>
        </p:nvGrpSpPr>
        <p:grpSpPr bwMode="auto">
          <a:xfrm>
            <a:off x="228600" y="3124200"/>
            <a:ext cx="1096963" cy="1096963"/>
            <a:chOff x="309563" y="4008438"/>
            <a:chExt cx="1096962" cy="1096962"/>
          </a:xfrm>
        </p:grpSpPr>
        <p:sp>
          <p:nvSpPr>
            <p:cNvPr id="45" name="Oval 44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6" name="Picture 6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Group 2"/>
          <p:cNvGrpSpPr>
            <a:grpSpLocks/>
          </p:cNvGrpSpPr>
          <p:nvPr/>
        </p:nvGrpSpPr>
        <p:grpSpPr bwMode="auto">
          <a:xfrm>
            <a:off x="228600" y="533400"/>
            <a:ext cx="1096963" cy="1096963"/>
            <a:chOff x="274638" y="1168400"/>
            <a:chExt cx="1096962" cy="1096963"/>
          </a:xfrm>
        </p:grpSpPr>
        <p:sp>
          <p:nvSpPr>
            <p:cNvPr id="48" name="Oval 47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9" name="Picture 6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TextBox 6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09800" y="5943600"/>
            <a:ext cx="173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Chơi</a:t>
            </a:r>
          </a:p>
        </p:txBody>
      </p:sp>
      <p:sp>
        <p:nvSpPr>
          <p:cNvPr id="54" name="TextBox 6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867400" y="5867400"/>
            <a:ext cx="1866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Bỏ qua</a:t>
            </a:r>
          </a:p>
        </p:txBody>
      </p:sp>
      <p:pic>
        <p:nvPicPr>
          <p:cNvPr id="55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19075" y="6426200"/>
            <a:ext cx="40957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08400" y="6440488"/>
            <a:ext cx="40957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6988" y="6440488"/>
            <a:ext cx="40957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6" name="Group 3"/>
          <p:cNvGrpSpPr>
            <a:grpSpLocks/>
          </p:cNvGrpSpPr>
          <p:nvPr/>
        </p:nvGrpSpPr>
        <p:grpSpPr bwMode="auto">
          <a:xfrm>
            <a:off x="228600" y="1828800"/>
            <a:ext cx="1096963" cy="1096963"/>
            <a:chOff x="274638" y="2590800"/>
            <a:chExt cx="1096962" cy="1096963"/>
          </a:xfrm>
        </p:grpSpPr>
        <p:sp>
          <p:nvSpPr>
            <p:cNvPr id="87" name="Oval 86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8" name="Picture 60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-0.04444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116 L -3.61111E-6 -0.0544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000"/>
                            </p:stCondLst>
                            <p:childTnLst>
                              <p:par>
                                <p:cTn id="14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Ha Noi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Hai Duong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Vung Tau</a:t>
            </a:r>
          </a:p>
        </p:txBody>
      </p:sp>
      <p:sp>
        <p:nvSpPr>
          <p:cNvPr id="33" name="Hexagon 32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Bac Ninh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Rounded Rectangle 42"/>
          <p:cNvSpPr/>
          <p:nvPr/>
        </p:nvSpPr>
        <p:spPr>
          <a:xfrm>
            <a:off x="111125" y="2173288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$10.000</a:t>
            </a:r>
          </a:p>
        </p:txBody>
      </p: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pic>
        <p:nvPicPr>
          <p:cNvPr id="45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52400" y="76200"/>
            <a:ext cx="2011680" cy="1962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51" name="Oval 5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</a:rPr>
              <a:t>9. Which is the smallest province in Vietnam?</a:t>
            </a:r>
          </a:p>
        </p:txBody>
      </p:sp>
      <p:pic>
        <p:nvPicPr>
          <p:cNvPr id="54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0" grpId="0" build="allAtOnce" animBg="1"/>
      <p:bldP spid="32" grpId="0" build="allAtOnce" animBg="1"/>
      <p:bldP spid="46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C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W</a:t>
            </a:r>
          </a:p>
        </p:txBody>
      </p:sp>
      <p:sp>
        <p:nvSpPr>
          <p:cNvPr id="33" name="Hexagon 32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G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Rounded Rectangle 42"/>
          <p:cNvSpPr/>
          <p:nvPr/>
        </p:nvSpPr>
        <p:spPr>
          <a:xfrm>
            <a:off x="111125" y="2173288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$14.000</a:t>
            </a:r>
          </a:p>
        </p:txBody>
      </p: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pic>
        <p:nvPicPr>
          <p:cNvPr id="45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52400" y="76200"/>
            <a:ext cx="2011680" cy="1962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51" name="Oval 5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</a:rPr>
              <a:t>10. Which alphabet is a source of salt?</a:t>
            </a:r>
          </a:p>
        </p:txBody>
      </p:sp>
      <p:pic>
        <p:nvPicPr>
          <p:cNvPr id="54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9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2" grpId="0" build="allAtOnce" animBg="1"/>
      <p:bldP spid="33" grpId="0" build="allAtOnce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Ha Noi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</a:rPr>
              <a:t>Hoi An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</a:rPr>
              <a:t>Hue</a:t>
            </a:r>
          </a:p>
        </p:txBody>
      </p:sp>
      <p:sp>
        <p:nvSpPr>
          <p:cNvPr id="33" name="Hexagon 32"/>
          <p:cNvSpPr/>
          <p:nvPr/>
        </p:nvSpPr>
        <p:spPr>
          <a:xfrm>
            <a:off x="5867400" y="5476875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</a:rPr>
              <a:t>Da Nang</a:t>
            </a:r>
          </a:p>
        </p:txBody>
      </p:sp>
      <p:sp>
        <p:nvSpPr>
          <p:cNvPr id="34" name="Hexagon 33"/>
          <p:cNvSpPr/>
          <p:nvPr/>
        </p:nvSpPr>
        <p:spPr>
          <a:xfrm>
            <a:off x="6858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11.Which Vietnamese city is famous for its silk lanterms?.</a:t>
            </a:r>
          </a:p>
        </p:txBody>
      </p:sp>
      <p:grpSp>
        <p:nvGrpSpPr>
          <p:cNvPr id="37" name="Group 72"/>
          <p:cNvGrpSpPr>
            <a:grpSpLocks/>
          </p:cNvGrpSpPr>
          <p:nvPr/>
        </p:nvGrpSpPr>
        <p:grpSpPr bwMode="auto">
          <a:xfrm>
            <a:off x="7391400" y="152400"/>
            <a:ext cx="1371600" cy="1188720"/>
            <a:chOff x="274638" y="2590800"/>
            <a:chExt cx="1096962" cy="1096963"/>
          </a:xfrm>
        </p:grpSpPr>
        <p:sp>
          <p:nvSpPr>
            <p:cNvPr id="38" name="Oval 37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5"/>
          <p:cNvGrpSpPr>
            <a:grpSpLocks/>
          </p:cNvGrpSpPr>
          <p:nvPr/>
        </p:nvGrpSpPr>
        <p:grpSpPr bwMode="auto">
          <a:xfrm>
            <a:off x="7315200" y="1600200"/>
            <a:ext cx="1371600" cy="1188720"/>
            <a:chOff x="309563" y="4008438"/>
            <a:chExt cx="1096962" cy="1096962"/>
          </a:xfrm>
        </p:grpSpPr>
        <p:sp>
          <p:nvSpPr>
            <p:cNvPr id="41" name="Oval 40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Group 78"/>
          <p:cNvGrpSpPr>
            <a:grpSpLocks/>
          </p:cNvGrpSpPr>
          <p:nvPr/>
        </p:nvGrpSpPr>
        <p:grpSpPr bwMode="auto">
          <a:xfrm>
            <a:off x="5791200" y="228600"/>
            <a:ext cx="1371600" cy="1188720"/>
            <a:chOff x="274638" y="1168400"/>
            <a:chExt cx="1096962" cy="1096963"/>
          </a:xfrm>
        </p:grpSpPr>
        <p:sp>
          <p:nvSpPr>
            <p:cNvPr id="44" name="Oval 43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5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Rounded Rectangle 45"/>
          <p:cNvSpPr/>
          <p:nvPr/>
        </p:nvSpPr>
        <p:spPr>
          <a:xfrm>
            <a:off x="111125" y="2097088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$20.000</a:t>
            </a:r>
          </a:p>
        </p:txBody>
      </p:sp>
      <p:sp>
        <p:nvSpPr>
          <p:cNvPr id="47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pic>
        <p:nvPicPr>
          <p:cNvPr id="48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28599" y="76200"/>
            <a:ext cx="2061643" cy="2011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9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50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51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52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3" name="Group 72"/>
          <p:cNvGrpSpPr>
            <a:grpSpLocks/>
          </p:cNvGrpSpPr>
          <p:nvPr/>
        </p:nvGrpSpPr>
        <p:grpSpPr bwMode="auto">
          <a:xfrm>
            <a:off x="5791200" y="1600200"/>
            <a:ext cx="1371600" cy="1188720"/>
            <a:chOff x="274638" y="2590800"/>
            <a:chExt cx="1096962" cy="1096963"/>
          </a:xfrm>
        </p:grpSpPr>
        <p:sp>
          <p:nvSpPr>
            <p:cNvPr id="54" name="Oval 5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5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0" grpId="0" build="allAtOnce" animBg="1"/>
      <p:bldP spid="32" grpId="0" build="allAtOnce" animBg="1"/>
      <p:bldP spid="49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him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they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he</a:t>
            </a:r>
          </a:p>
        </p:txBody>
      </p:sp>
      <p:sp>
        <p:nvSpPr>
          <p:cNvPr id="33" name="Hexagon 32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his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Rounded Rectangle 42"/>
          <p:cNvSpPr/>
          <p:nvPr/>
        </p:nvSpPr>
        <p:spPr>
          <a:xfrm>
            <a:off x="111125" y="2173288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$30.000</a:t>
            </a:r>
          </a:p>
        </p:txBody>
      </p: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pic>
        <p:nvPicPr>
          <p:cNvPr id="45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52400" y="76200"/>
            <a:ext cx="2011680" cy="1962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51" name="Oval 5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</a:rPr>
              <a:t>12. Telling somebody that …… is laid off is a very tought task?</a:t>
            </a:r>
          </a:p>
        </p:txBody>
      </p:sp>
      <p:pic>
        <p:nvPicPr>
          <p:cNvPr id="54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E34C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10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0" grpId="0" build="allAtOnce" animBg="1"/>
      <p:bldP spid="33" grpId="0" build="allAtOnce" animBg="1"/>
      <p:bldP spid="46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Except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Near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Beside</a:t>
            </a:r>
          </a:p>
        </p:txBody>
      </p:sp>
      <p:sp>
        <p:nvSpPr>
          <p:cNvPr id="33" name="Hexagon 32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Besides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Rounded Rectangle 42"/>
          <p:cNvSpPr/>
          <p:nvPr/>
        </p:nvSpPr>
        <p:spPr>
          <a:xfrm>
            <a:off x="111125" y="2173288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$40.000</a:t>
            </a:r>
          </a:p>
        </p:txBody>
      </p: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pic>
        <p:nvPicPr>
          <p:cNvPr id="45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52400" y="76200"/>
            <a:ext cx="2011680" cy="1962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51" name="Oval 5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</a:rPr>
              <a:t>13. ……. Stamps, my brother collects coins?</a:t>
            </a:r>
          </a:p>
        </p:txBody>
      </p:sp>
      <p:pic>
        <p:nvPicPr>
          <p:cNvPr id="5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8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31" grpId="0" build="allAtOnce" animBg="1"/>
      <p:bldP spid="32" grpId="0" build="allAtOnce" animBg="1"/>
      <p:bldP spid="47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to going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To go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go</a:t>
            </a:r>
          </a:p>
        </p:txBody>
      </p:sp>
      <p:sp>
        <p:nvSpPr>
          <p:cNvPr id="33" name="Hexagon 32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going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Rounded Rectangle 42"/>
          <p:cNvSpPr/>
          <p:nvPr/>
        </p:nvSpPr>
        <p:spPr>
          <a:xfrm>
            <a:off x="111125" y="2173288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$60.000</a:t>
            </a:r>
          </a:p>
        </p:txBody>
      </p: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pic>
        <p:nvPicPr>
          <p:cNvPr id="45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52400" y="76200"/>
            <a:ext cx="2011680" cy="1962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51" name="Oval 5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</a:rPr>
              <a:t>14. I’m really looking for word….. To university.</a:t>
            </a:r>
          </a:p>
        </p:txBody>
      </p:sp>
      <p:pic>
        <p:nvPicPr>
          <p:cNvPr id="54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9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2" grpId="0" build="allAtOnce" animBg="1"/>
      <p:bldP spid="33" grpId="0" build="allAtOnce" animBg="1"/>
      <p:bldP spid="48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If not</a:t>
            </a:r>
          </a:p>
        </p:txBody>
      </p:sp>
      <p:sp>
        <p:nvSpPr>
          <p:cNvPr id="5" name="Hexagon 4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</a:rPr>
              <a:t>other wise</a:t>
            </a:r>
          </a:p>
        </p:txBody>
      </p:sp>
      <p:sp>
        <p:nvSpPr>
          <p:cNvPr id="6" name="Hexagon 5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</a:rPr>
              <a:t>Or so</a:t>
            </a:r>
          </a:p>
        </p:txBody>
      </p:sp>
      <p:sp>
        <p:nvSpPr>
          <p:cNvPr id="7" name="Hexagon 6"/>
          <p:cNvSpPr/>
          <p:nvPr/>
        </p:nvSpPr>
        <p:spPr>
          <a:xfrm>
            <a:off x="5867400" y="5476875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</a:rPr>
              <a:t>unless</a:t>
            </a:r>
          </a:p>
        </p:txBody>
      </p:sp>
      <p:sp>
        <p:nvSpPr>
          <p:cNvPr id="8" name="Hexagon 7"/>
          <p:cNvSpPr/>
          <p:nvPr/>
        </p:nvSpPr>
        <p:spPr>
          <a:xfrm>
            <a:off x="6858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15. “ Never be late for an interview,….. You can’t get the job</a:t>
            </a:r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7391400" y="152400"/>
            <a:ext cx="1371600" cy="1188720"/>
            <a:chOff x="274638" y="2590800"/>
            <a:chExt cx="1096962" cy="1096963"/>
          </a:xfrm>
        </p:grpSpPr>
        <p:sp>
          <p:nvSpPr>
            <p:cNvPr id="10" name="Oval 9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7315200" y="1600200"/>
            <a:ext cx="1371600" cy="1188720"/>
            <a:chOff x="309563" y="4008438"/>
            <a:chExt cx="1096962" cy="1096962"/>
          </a:xfrm>
        </p:grpSpPr>
        <p:sp>
          <p:nvSpPr>
            <p:cNvPr id="13" name="Oval 12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4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78"/>
          <p:cNvGrpSpPr>
            <a:grpSpLocks/>
          </p:cNvGrpSpPr>
          <p:nvPr/>
        </p:nvGrpSpPr>
        <p:grpSpPr bwMode="auto">
          <a:xfrm>
            <a:off x="5791200" y="228600"/>
            <a:ext cx="1371600" cy="1188720"/>
            <a:chOff x="274638" y="1168400"/>
            <a:chExt cx="1096962" cy="1096963"/>
          </a:xfrm>
        </p:grpSpPr>
        <p:sp>
          <p:nvSpPr>
            <p:cNvPr id="16" name="Oval 15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7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Rounded Rectangle 17"/>
          <p:cNvSpPr/>
          <p:nvPr/>
        </p:nvSpPr>
        <p:spPr>
          <a:xfrm>
            <a:off x="111125" y="2097088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$80.000</a:t>
            </a:r>
          </a:p>
        </p:txBody>
      </p:sp>
      <p:sp>
        <p:nvSpPr>
          <p:cNvPr id="19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pic>
        <p:nvPicPr>
          <p:cNvPr id="20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28599" y="76200"/>
            <a:ext cx="2061643" cy="2011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22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23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24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25" name="Group 72"/>
          <p:cNvGrpSpPr>
            <a:grpSpLocks/>
          </p:cNvGrpSpPr>
          <p:nvPr/>
        </p:nvGrpSpPr>
        <p:grpSpPr bwMode="auto">
          <a:xfrm>
            <a:off x="5791200" y="1600200"/>
            <a:ext cx="1371600" cy="1188720"/>
            <a:chOff x="274638" y="2590800"/>
            <a:chExt cx="1096962" cy="1096963"/>
          </a:xfrm>
        </p:grpSpPr>
        <p:sp>
          <p:nvSpPr>
            <p:cNvPr id="26" name="Oval 25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7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4" grpId="0" build="allAtOnce" animBg="1"/>
      <p:bldP spid="6" grpId="0" build="allAtOnce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Ha Noi</a:t>
            </a:r>
          </a:p>
        </p:txBody>
      </p:sp>
      <p:sp>
        <p:nvSpPr>
          <p:cNvPr id="5" name="Hexagon 4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Hai Duong</a:t>
            </a:r>
          </a:p>
        </p:txBody>
      </p:sp>
      <p:sp>
        <p:nvSpPr>
          <p:cNvPr id="6" name="Hexagon 5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Vung Tau</a:t>
            </a:r>
          </a:p>
        </p:txBody>
      </p:sp>
      <p:sp>
        <p:nvSpPr>
          <p:cNvPr id="7" name="Hexagon 6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Bac Ninh</a:t>
            </a:r>
          </a:p>
        </p:txBody>
      </p: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9" name="Oval 8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12" name="Oval 11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15" name="Oval 14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ounded Rectangle 16"/>
          <p:cNvSpPr/>
          <p:nvPr/>
        </p:nvSpPr>
        <p:spPr>
          <a:xfrm>
            <a:off x="111125" y="2173288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$100.000</a:t>
            </a:r>
          </a:p>
        </p:txBody>
      </p:sp>
      <p:sp>
        <p:nvSpPr>
          <p:cNvPr id="18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pic>
        <p:nvPicPr>
          <p:cNvPr id="19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52400" y="76200"/>
            <a:ext cx="2011680" cy="1962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21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22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23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24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25" name="Oval 2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6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Hexagon 26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</a:rPr>
              <a:t>9. Which is the smallest province in Vietnam?</a:t>
            </a:r>
          </a:p>
        </p:txBody>
      </p:sp>
      <p:pic>
        <p:nvPicPr>
          <p:cNvPr id="28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4" grpId="0" build="allAtOnce" animBg="1"/>
      <p:bldP spid="6" grpId="0" build="allAtOnce" animBg="1"/>
      <p:bldP spid="20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Will</a:t>
            </a:r>
          </a:p>
        </p:txBody>
      </p:sp>
      <p:sp>
        <p:nvSpPr>
          <p:cNvPr id="21" name="Hexagon 20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</a:rPr>
              <a:t>Might</a:t>
            </a:r>
          </a:p>
        </p:txBody>
      </p:sp>
      <p:sp>
        <p:nvSpPr>
          <p:cNvPr id="22" name="Hexagon 21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</a:rPr>
              <a:t> Must</a:t>
            </a:r>
          </a:p>
        </p:txBody>
      </p:sp>
      <p:sp>
        <p:nvSpPr>
          <p:cNvPr id="23" name="Hexagon 22"/>
          <p:cNvSpPr/>
          <p:nvPr/>
        </p:nvSpPr>
        <p:spPr>
          <a:xfrm>
            <a:off x="5867400" y="5476875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</a:rPr>
              <a:t> Can</a:t>
            </a:r>
          </a:p>
        </p:txBody>
      </p:sp>
      <p:sp>
        <p:nvSpPr>
          <p:cNvPr id="24" name="Hexagon 23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1. The office …….. Close on the day before the holiday. It all depends how busy we are next week.</a:t>
            </a:r>
          </a:p>
        </p:txBody>
      </p:sp>
      <p:grpSp>
        <p:nvGrpSpPr>
          <p:cNvPr id="30" name="Group 72"/>
          <p:cNvGrpSpPr>
            <a:grpSpLocks/>
          </p:cNvGrpSpPr>
          <p:nvPr/>
        </p:nvGrpSpPr>
        <p:grpSpPr bwMode="auto">
          <a:xfrm>
            <a:off x="7391400" y="152400"/>
            <a:ext cx="1371600" cy="1188720"/>
            <a:chOff x="274638" y="2590800"/>
            <a:chExt cx="1096962" cy="1096963"/>
          </a:xfrm>
        </p:grpSpPr>
        <p:sp>
          <p:nvSpPr>
            <p:cNvPr id="31" name="Oval 3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2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75"/>
          <p:cNvGrpSpPr>
            <a:grpSpLocks/>
          </p:cNvGrpSpPr>
          <p:nvPr/>
        </p:nvGrpSpPr>
        <p:grpSpPr bwMode="auto">
          <a:xfrm>
            <a:off x="7315200" y="1600200"/>
            <a:ext cx="1371600" cy="1188720"/>
            <a:chOff x="309563" y="4008438"/>
            <a:chExt cx="1096962" cy="1096962"/>
          </a:xfrm>
        </p:grpSpPr>
        <p:sp>
          <p:nvSpPr>
            <p:cNvPr id="34" name="Oval 33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5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Group 78"/>
          <p:cNvGrpSpPr>
            <a:grpSpLocks/>
          </p:cNvGrpSpPr>
          <p:nvPr/>
        </p:nvGrpSpPr>
        <p:grpSpPr bwMode="auto">
          <a:xfrm>
            <a:off x="5791200" y="228600"/>
            <a:ext cx="1371600" cy="1188720"/>
            <a:chOff x="274638" y="1168400"/>
            <a:chExt cx="1096962" cy="1096963"/>
          </a:xfrm>
        </p:grpSpPr>
        <p:sp>
          <p:nvSpPr>
            <p:cNvPr id="37" name="Oval 36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8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Rounded Rectangle 41"/>
          <p:cNvSpPr/>
          <p:nvPr/>
        </p:nvSpPr>
        <p:spPr>
          <a:xfrm>
            <a:off x="111125" y="2097088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$200</a:t>
            </a:r>
          </a:p>
        </p:txBody>
      </p:sp>
      <p:sp>
        <p:nvSpPr>
          <p:cNvPr id="56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pic>
        <p:nvPicPr>
          <p:cNvPr id="57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28599" y="76200"/>
            <a:ext cx="2061643" cy="2011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8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59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60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61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62" name="Group 72"/>
          <p:cNvGrpSpPr>
            <a:grpSpLocks/>
          </p:cNvGrpSpPr>
          <p:nvPr/>
        </p:nvGrpSpPr>
        <p:grpSpPr bwMode="auto">
          <a:xfrm>
            <a:off x="5791200" y="1600200"/>
            <a:ext cx="1371600" cy="1188720"/>
            <a:chOff x="274638" y="2590800"/>
            <a:chExt cx="1096962" cy="1096963"/>
          </a:xfrm>
        </p:grpSpPr>
        <p:sp>
          <p:nvSpPr>
            <p:cNvPr id="63" name="Oval 62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4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20" grpId="0" build="allAtOnce" animBg="1"/>
      <p:bldP spid="22" grpId="0" build="allAtOnce" animBg="1"/>
      <p:bldP spid="58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Hexagon 52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D</a:t>
            </a:r>
          </a:p>
        </p:txBody>
      </p:sp>
      <p:sp>
        <p:nvSpPr>
          <p:cNvPr id="54" name="Hexagon 53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B</a:t>
            </a:r>
          </a:p>
        </p:txBody>
      </p:sp>
      <p:sp>
        <p:nvSpPr>
          <p:cNvPr id="55" name="Hexagon 54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56" name="Hexagon 55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</a:t>
            </a:r>
          </a:p>
        </p:txBody>
      </p:sp>
      <p:grpSp>
        <p:nvGrpSpPr>
          <p:cNvPr id="60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61" name="Oval 6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2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3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64" name="Oval 63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5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6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67" name="Oval 66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8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9" name="Rounded Rectangle 68"/>
          <p:cNvSpPr/>
          <p:nvPr/>
        </p:nvSpPr>
        <p:spPr>
          <a:xfrm>
            <a:off x="111125" y="2173288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$400</a:t>
            </a:r>
          </a:p>
        </p:txBody>
      </p:sp>
      <p:sp>
        <p:nvSpPr>
          <p:cNvPr id="70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pic>
        <p:nvPicPr>
          <p:cNvPr id="71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52400" y="76200"/>
            <a:ext cx="2011680" cy="1962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2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73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74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75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76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77" name="Oval 76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8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9" name="Hexagon 78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</a:rPr>
              <a:t>2. Which alphabet is drink?</a:t>
            </a:r>
          </a:p>
        </p:txBody>
      </p:sp>
      <p:pic>
        <p:nvPicPr>
          <p:cNvPr id="2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3" grpId="0" build="allAtOnce" animBg="1"/>
      <p:bldP spid="55" grpId="0" build="allAtOnce" animBg="1"/>
      <p:bldP spid="72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Hexagon 78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To work</a:t>
            </a:r>
          </a:p>
        </p:txBody>
      </p:sp>
      <p:sp>
        <p:nvSpPr>
          <p:cNvPr id="80" name="Hexagon 79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Work</a:t>
            </a:r>
          </a:p>
        </p:txBody>
      </p:sp>
      <p:sp>
        <p:nvSpPr>
          <p:cNvPr id="81" name="Hexagon 80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Worked</a:t>
            </a:r>
          </a:p>
        </p:txBody>
      </p:sp>
      <p:sp>
        <p:nvSpPr>
          <p:cNvPr id="82" name="Hexagon 81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Working</a:t>
            </a:r>
          </a:p>
        </p:txBody>
      </p:sp>
      <p:grpSp>
        <p:nvGrpSpPr>
          <p:cNvPr id="83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84" name="Oval 8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5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6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87" name="Oval 8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8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9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90" name="Oval 8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1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" name="Rounded Rectangle 91"/>
          <p:cNvSpPr/>
          <p:nvPr/>
        </p:nvSpPr>
        <p:spPr>
          <a:xfrm>
            <a:off x="111125" y="2173288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$600</a:t>
            </a:r>
          </a:p>
        </p:txBody>
      </p:sp>
      <p:sp>
        <p:nvSpPr>
          <p:cNvPr id="93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pic>
        <p:nvPicPr>
          <p:cNvPr id="94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52400" y="76200"/>
            <a:ext cx="2011680" cy="1962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5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96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97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98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99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100" name="Oval 99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1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" name="Hexagon 101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</a:rPr>
              <a:t>3. If we keep…….. Like this, we should be done before the deadline</a:t>
            </a:r>
          </a:p>
        </p:txBody>
      </p:sp>
      <p:pic>
        <p:nvPicPr>
          <p:cNvPr id="2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9" grpId="0" build="allAtOnce" animBg="1"/>
      <p:bldP spid="81" grpId="0" build="allAtOnce" animBg="1"/>
      <p:bldP spid="95" grpId="0" animBg="1"/>
      <p:bldP spid="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exagon 26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Three years</a:t>
            </a:r>
          </a:p>
        </p:txBody>
      </p:sp>
      <p:sp>
        <p:nvSpPr>
          <p:cNvPr id="28" name="Hexagon 27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</a:rPr>
              <a:t>Five years</a:t>
            </a:r>
          </a:p>
        </p:txBody>
      </p:sp>
      <p:sp>
        <p:nvSpPr>
          <p:cNvPr id="29" name="Hexagon 28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</a:rPr>
              <a:t>Four years</a:t>
            </a:r>
          </a:p>
        </p:txBody>
      </p:sp>
      <p:sp>
        <p:nvSpPr>
          <p:cNvPr id="30" name="Hexagon 29"/>
          <p:cNvSpPr/>
          <p:nvPr/>
        </p:nvSpPr>
        <p:spPr>
          <a:xfrm>
            <a:off x="5867400" y="5476875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chemeClr val="tx1"/>
                </a:solidFill>
              </a:rPr>
              <a:t>Six years</a:t>
            </a:r>
          </a:p>
        </p:txBody>
      </p:sp>
      <p:sp>
        <p:nvSpPr>
          <p:cNvPr id="31" name="Hexagon 30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4. What is the term of the President of the Vietnamese?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391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7315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791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Rounded Rectangle 42"/>
          <p:cNvSpPr/>
          <p:nvPr/>
        </p:nvSpPr>
        <p:spPr>
          <a:xfrm>
            <a:off x="111125" y="2097088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$1000</a:t>
            </a:r>
          </a:p>
        </p:txBody>
      </p: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pic>
        <p:nvPicPr>
          <p:cNvPr id="45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28599" y="76200"/>
            <a:ext cx="2061643" cy="2011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5791200" y="1600200"/>
            <a:ext cx="1371600" cy="1188720"/>
            <a:chOff x="274638" y="2590800"/>
            <a:chExt cx="1096962" cy="1096963"/>
          </a:xfrm>
        </p:grpSpPr>
        <p:sp>
          <p:nvSpPr>
            <p:cNvPr id="51" name="Oval 5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3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9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27" grpId="0" build="allAtOnce" animBg="1"/>
      <p:bldP spid="29" grpId="0" build="allAtOnce" animBg="1"/>
      <p:bldP spid="46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Hexagon 78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Quang Tri</a:t>
            </a:r>
          </a:p>
        </p:txBody>
      </p:sp>
      <p:sp>
        <p:nvSpPr>
          <p:cNvPr id="80" name="Hexagon 79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Quang Binh</a:t>
            </a:r>
          </a:p>
        </p:txBody>
      </p:sp>
      <p:sp>
        <p:nvSpPr>
          <p:cNvPr id="81" name="Hexagon 80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Nghe An</a:t>
            </a:r>
          </a:p>
        </p:txBody>
      </p:sp>
      <p:sp>
        <p:nvSpPr>
          <p:cNvPr id="82" name="Hexagon 81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Ha Tinh</a:t>
            </a:r>
          </a:p>
        </p:txBody>
      </p:sp>
      <p:grpSp>
        <p:nvGrpSpPr>
          <p:cNvPr id="83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84" name="Oval 83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5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6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87" name="Oval 86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8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9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90" name="Oval 89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1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" name="Rounded Rectangle 91"/>
          <p:cNvSpPr/>
          <p:nvPr/>
        </p:nvSpPr>
        <p:spPr>
          <a:xfrm>
            <a:off x="111125" y="2173288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$2000</a:t>
            </a:r>
          </a:p>
        </p:txBody>
      </p:sp>
      <p:sp>
        <p:nvSpPr>
          <p:cNvPr id="93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pic>
        <p:nvPicPr>
          <p:cNvPr id="94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52400" y="76200"/>
            <a:ext cx="2011680" cy="1962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5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96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97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98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99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100" name="Oval 99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1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" name="Hexagon 101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</a:rPr>
              <a:t>5. Which is the province where President HCM was born?</a:t>
            </a:r>
          </a:p>
        </p:txBody>
      </p:sp>
      <p:pic>
        <p:nvPicPr>
          <p:cNvPr id="2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E34C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audio>
              <p:cMediaNode>
                <p:cTn id="10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9" grpId="0" build="allAtOnce" animBg="1"/>
      <p:bldP spid="82" grpId="0" build="allAtOnce" animBg="1"/>
      <p:bldP spid="95" grpId="0" animBg="1"/>
      <p:bldP spid="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Van Lang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Dai Co Viet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Dai Viet</a:t>
            </a:r>
          </a:p>
        </p:txBody>
      </p:sp>
      <p:sp>
        <p:nvSpPr>
          <p:cNvPr id="33" name="Hexagon 32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Dai Nam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Rounded Rectangle 42"/>
          <p:cNvSpPr/>
          <p:nvPr/>
        </p:nvSpPr>
        <p:spPr>
          <a:xfrm>
            <a:off x="111125" y="2173288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$3000</a:t>
            </a:r>
          </a:p>
        </p:txBody>
      </p: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pic>
        <p:nvPicPr>
          <p:cNvPr id="45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52400" y="76200"/>
            <a:ext cx="2011680" cy="1962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51" name="Oval 5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</a:rPr>
              <a:t>6. What was the first name of Vietnam?</a:t>
            </a:r>
          </a:p>
        </p:txBody>
      </p:sp>
      <p:pic>
        <p:nvPicPr>
          <p:cNvPr id="26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9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32" grpId="0" build="allAtOnce" animBg="1"/>
      <p:bldP spid="33" grpId="0" build="allAtOnce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tx1"/>
                </a:solidFill>
              </a:rPr>
              <a:t> a centipede</a:t>
            </a:r>
          </a:p>
        </p:txBody>
      </p:sp>
      <p:sp>
        <p:nvSpPr>
          <p:cNvPr id="5" name="Hexagon 4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chemeClr val="tx1"/>
                </a:solidFill>
              </a:rPr>
              <a:t> a tree</a:t>
            </a:r>
          </a:p>
        </p:txBody>
      </p:sp>
      <p:sp>
        <p:nvSpPr>
          <p:cNvPr id="6" name="Hexagon 5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chemeClr val="tx1"/>
                </a:solidFill>
              </a:rPr>
              <a:t> a stick</a:t>
            </a:r>
          </a:p>
        </p:txBody>
      </p:sp>
      <p:sp>
        <p:nvSpPr>
          <p:cNvPr id="7" name="Hexagon 6"/>
          <p:cNvSpPr/>
          <p:nvPr/>
        </p:nvSpPr>
        <p:spPr>
          <a:xfrm>
            <a:off x="5867400" y="5476875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chemeClr val="tx1"/>
                </a:solidFill>
              </a:rPr>
              <a:t> a hedgehong</a:t>
            </a:r>
          </a:p>
        </p:txBody>
      </p:sp>
      <p:sp>
        <p:nvSpPr>
          <p:cNvPr id="8" name="Hexagon 7"/>
          <p:cNvSpPr/>
          <p:nvPr/>
        </p:nvSpPr>
        <p:spPr>
          <a:xfrm>
            <a:off x="914400" y="2971800"/>
            <a:ext cx="74676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</a:rPr>
              <a:t>7. What has A hundered limbs, but cannot walk?</a:t>
            </a:r>
          </a:p>
        </p:txBody>
      </p: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7696200" y="152400"/>
            <a:ext cx="1371600" cy="1188720"/>
            <a:chOff x="274638" y="2590800"/>
            <a:chExt cx="1096962" cy="1096963"/>
          </a:xfrm>
        </p:grpSpPr>
        <p:sp>
          <p:nvSpPr>
            <p:cNvPr id="12" name="Oval 11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75"/>
          <p:cNvGrpSpPr>
            <a:grpSpLocks/>
          </p:cNvGrpSpPr>
          <p:nvPr/>
        </p:nvGrpSpPr>
        <p:grpSpPr bwMode="auto">
          <a:xfrm>
            <a:off x="7620000" y="1600200"/>
            <a:ext cx="1371600" cy="1188720"/>
            <a:chOff x="309563" y="4008438"/>
            <a:chExt cx="1096962" cy="1096962"/>
          </a:xfrm>
        </p:grpSpPr>
        <p:sp>
          <p:nvSpPr>
            <p:cNvPr id="15" name="Oval 14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78"/>
          <p:cNvGrpSpPr>
            <a:grpSpLocks/>
          </p:cNvGrpSpPr>
          <p:nvPr/>
        </p:nvGrpSpPr>
        <p:grpSpPr bwMode="auto">
          <a:xfrm>
            <a:off x="6096000" y="228600"/>
            <a:ext cx="1371600" cy="1188720"/>
            <a:chOff x="274638" y="1168400"/>
            <a:chExt cx="1096962" cy="1096963"/>
          </a:xfrm>
        </p:grpSpPr>
        <p:sp>
          <p:nvSpPr>
            <p:cNvPr id="18" name="Oval 17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9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Rounded Rectangle 19"/>
          <p:cNvSpPr/>
          <p:nvPr/>
        </p:nvSpPr>
        <p:spPr>
          <a:xfrm>
            <a:off x="111125" y="2097088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$4000</a:t>
            </a:r>
          </a:p>
        </p:txBody>
      </p:sp>
      <p:sp>
        <p:nvSpPr>
          <p:cNvPr id="21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pic>
        <p:nvPicPr>
          <p:cNvPr id="22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28600" y="76200"/>
            <a:ext cx="1780510" cy="1737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24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25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26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27" name="Group 72"/>
          <p:cNvGrpSpPr>
            <a:grpSpLocks/>
          </p:cNvGrpSpPr>
          <p:nvPr/>
        </p:nvGrpSpPr>
        <p:grpSpPr bwMode="auto">
          <a:xfrm>
            <a:off x="6096000" y="1600200"/>
            <a:ext cx="1371600" cy="1188720"/>
            <a:chOff x="274638" y="2590800"/>
            <a:chExt cx="1096962" cy="1096963"/>
          </a:xfrm>
        </p:grpSpPr>
        <p:sp>
          <p:nvSpPr>
            <p:cNvPr id="28" name="Oval 27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9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9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4" grpId="0" build="allAtOnce" animBg="1"/>
      <p:bldP spid="6" grpId="0" build="allAtOnce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xagon 29"/>
          <p:cNvSpPr/>
          <p:nvPr/>
        </p:nvSpPr>
        <p:spPr>
          <a:xfrm>
            <a:off x="1295400" y="42672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school is </a:t>
            </a:r>
          </a:p>
        </p:txBody>
      </p:sp>
      <p:sp>
        <p:nvSpPr>
          <p:cNvPr id="31" name="Hexagon 30"/>
          <p:cNvSpPr/>
          <p:nvPr/>
        </p:nvSpPr>
        <p:spPr>
          <a:xfrm>
            <a:off x="1295400" y="5410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school’s is</a:t>
            </a:r>
          </a:p>
        </p:txBody>
      </p:sp>
      <p:sp>
        <p:nvSpPr>
          <p:cNvPr id="32" name="Hexagon 31"/>
          <p:cNvSpPr/>
          <p:nvPr/>
        </p:nvSpPr>
        <p:spPr>
          <a:xfrm>
            <a:off x="5867400" y="4267200"/>
            <a:ext cx="2514600" cy="4572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School are</a:t>
            </a:r>
          </a:p>
        </p:txBody>
      </p:sp>
      <p:sp>
        <p:nvSpPr>
          <p:cNvPr id="33" name="Hexagon 32"/>
          <p:cNvSpPr/>
          <p:nvPr/>
        </p:nvSpPr>
        <p:spPr>
          <a:xfrm>
            <a:off x="5867400" y="5486400"/>
            <a:ext cx="2514600" cy="457200"/>
          </a:xfrm>
          <a:prstGeom prst="hexagon">
            <a:avLst>
              <a:gd name="adj" fmla="val 2049"/>
              <a:gd name="vf" fmla="val 11547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Schools are</a:t>
            </a:r>
          </a:p>
        </p:txBody>
      </p:sp>
      <p:grpSp>
        <p:nvGrpSpPr>
          <p:cNvPr id="34" name="Group 72"/>
          <p:cNvGrpSpPr>
            <a:grpSpLocks/>
          </p:cNvGrpSpPr>
          <p:nvPr/>
        </p:nvGrpSpPr>
        <p:grpSpPr bwMode="auto">
          <a:xfrm>
            <a:off x="7010400" y="152400"/>
            <a:ext cx="1371600" cy="1188720"/>
            <a:chOff x="274638" y="2590800"/>
            <a:chExt cx="1096962" cy="1096963"/>
          </a:xfrm>
        </p:grpSpPr>
        <p:sp>
          <p:nvSpPr>
            <p:cNvPr id="35" name="Oval 34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6" name="Picture 6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6670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6934200" y="1600200"/>
            <a:ext cx="1371600" cy="1188720"/>
            <a:chOff x="309563" y="4008438"/>
            <a:chExt cx="1096962" cy="1096962"/>
          </a:xfrm>
        </p:grpSpPr>
        <p:sp>
          <p:nvSpPr>
            <p:cNvPr id="38" name="Oval 37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9" name="Picture 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046538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78"/>
          <p:cNvGrpSpPr>
            <a:grpSpLocks/>
          </p:cNvGrpSpPr>
          <p:nvPr/>
        </p:nvGrpSpPr>
        <p:grpSpPr bwMode="auto">
          <a:xfrm>
            <a:off x="5410200" y="228600"/>
            <a:ext cx="1371600" cy="1188720"/>
            <a:chOff x="274638" y="1168400"/>
            <a:chExt cx="1096962" cy="1096963"/>
          </a:xfrm>
        </p:grpSpPr>
        <p:sp>
          <p:nvSpPr>
            <p:cNvPr id="41" name="Oval 40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2" name="Picture 6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8300" y="1260475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Rounded Rectangle 42"/>
          <p:cNvSpPr/>
          <p:nvPr/>
        </p:nvSpPr>
        <p:spPr>
          <a:xfrm>
            <a:off x="111125" y="2173288"/>
            <a:ext cx="1981200" cy="5699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/>
              <a:t>$6.000</a:t>
            </a:r>
          </a:p>
        </p:txBody>
      </p:sp>
      <p:sp>
        <p:nvSpPr>
          <p:cNvPr id="44" name="answer"/>
          <p:cNvSpPr/>
          <p:nvPr/>
        </p:nvSpPr>
        <p:spPr>
          <a:xfrm>
            <a:off x="3733800" y="6172200"/>
            <a:ext cx="1503363" cy="533400"/>
          </a:xfrm>
          <a:prstGeom prst="snip2Diag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/>
              <a:t>Trả lời</a:t>
            </a:r>
          </a:p>
        </p:txBody>
      </p:sp>
      <p:pic>
        <p:nvPicPr>
          <p:cNvPr id="45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52400" y="76200"/>
            <a:ext cx="2011680" cy="1962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6" name="A"/>
          <p:cNvSpPr/>
          <p:nvPr/>
        </p:nvSpPr>
        <p:spPr>
          <a:xfrm>
            <a:off x="70104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</a:t>
            </a:r>
          </a:p>
        </p:txBody>
      </p:sp>
      <p:sp>
        <p:nvSpPr>
          <p:cNvPr id="47" name="B"/>
          <p:cNvSpPr/>
          <p:nvPr/>
        </p:nvSpPr>
        <p:spPr>
          <a:xfrm>
            <a:off x="701040" y="5410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48" name="C"/>
          <p:cNvSpPr/>
          <p:nvPr/>
        </p:nvSpPr>
        <p:spPr>
          <a:xfrm>
            <a:off x="5334000" y="42672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49" name="D"/>
          <p:cNvSpPr/>
          <p:nvPr/>
        </p:nvSpPr>
        <p:spPr>
          <a:xfrm>
            <a:off x="5349240" y="5486400"/>
            <a:ext cx="365760" cy="457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D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5410200" y="1600200"/>
            <a:ext cx="1371600" cy="1188720"/>
            <a:chOff x="274638" y="2590800"/>
            <a:chExt cx="1096962" cy="1096963"/>
          </a:xfrm>
        </p:grpSpPr>
        <p:sp>
          <p:nvSpPr>
            <p:cNvPr id="51" name="Oval 50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2724150"/>
              <a:ext cx="914400" cy="8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Hexagon 52"/>
          <p:cNvSpPr/>
          <p:nvPr/>
        </p:nvSpPr>
        <p:spPr>
          <a:xfrm>
            <a:off x="457200" y="2971800"/>
            <a:ext cx="8458200" cy="1143000"/>
          </a:xfrm>
          <a:prstGeom prst="hexagon">
            <a:avLst>
              <a:gd name="adj" fmla="val 0"/>
              <a:gd name="vf" fmla="val 11547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</a:rPr>
              <a:t>8. The science classes at this…. difficult</a:t>
            </a:r>
          </a:p>
        </p:txBody>
      </p:sp>
      <p:pic>
        <p:nvPicPr>
          <p:cNvPr id="54" name="AiLaTrieuPhu-VA_43vp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286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DE34C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CEA17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10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30" grpId="0" build="allAtOnce" animBg="1"/>
      <p:bldP spid="33" grpId="0" build="allAtOnce" animBg="1"/>
      <p:bldP spid="46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525</Words>
  <PresentationFormat>Trình chiếu Trên màn hình (4:3)</PresentationFormat>
  <Paragraphs>197</Paragraphs>
  <Slides>18</Slides>
  <Notes>0</Notes>
  <HiddenSlides>0</HiddenSlides>
  <MMClips>17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18</vt:i4>
      </vt:variant>
    </vt:vector>
  </HeadingPairs>
  <TitlesOfParts>
    <vt:vector size="24" baseType="lpstr">
      <vt:lpstr>.VnArabia</vt:lpstr>
      <vt:lpstr>Arial</vt:lpstr>
      <vt:lpstr>Calibri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2017-09-22T04:51:26Z</dcterms:created>
  <dcterms:modified xsi:type="dcterms:W3CDTF">2023-09-16T08:50:01Z</dcterms:modified>
</cp:coreProperties>
</file>