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80" r:id="rId6"/>
    <p:sldId id="381" r:id="rId7"/>
    <p:sldId id="301" r:id="rId8"/>
    <p:sldId id="346" r:id="rId9"/>
    <p:sldId id="306" r:id="rId10"/>
    <p:sldId id="334" r:id="rId11"/>
    <p:sldId id="348" r:id="rId12"/>
    <p:sldId id="357" r:id="rId13"/>
    <p:sldId id="336" r:id="rId14"/>
    <p:sldId id="369" r:id="rId15"/>
    <p:sldId id="371" r:id="rId16"/>
    <p:sldId id="372" r:id="rId17"/>
    <p:sldId id="373" r:id="rId18"/>
    <p:sldId id="374" r:id="rId19"/>
    <p:sldId id="363" r:id="rId20"/>
    <p:sldId id="342" r:id="rId21"/>
    <p:sldId id="375" r:id="rId22"/>
    <p:sldId id="376" r:id="rId23"/>
    <p:sldId id="377" r:id="rId24"/>
    <p:sldId id="379" r:id="rId25"/>
    <p:sldId id="378" r:id="rId26"/>
    <p:sldId id="315" r:id="rId27"/>
    <p:sldId id="332" r:id="rId28"/>
    <p:sldId id="331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ạm Thị Hoài - Viện Ngôn ngữ" initials="PTH-VNn" lastIdx="1" clrIdx="0">
    <p:extLst>
      <p:ext uri="{19B8F6BF-5375-455C-9EA6-DF929625EA0E}">
        <p15:presenceInfo xmlns:p15="http://schemas.microsoft.com/office/powerpoint/2012/main" userId="Phạm Thị Hoài - Viện Ngôn ngữ" providerId="None"/>
      </p:ext>
    </p:extLst>
  </p:cmAuthor>
  <p:cmAuthor id="2" name="Rieu Phan Van" initials="RPV" lastIdx="3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7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1CC27F-F00F-473E-86CF-DAD8621AF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42" y="410668"/>
            <a:ext cx="9928485" cy="27406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B4C149-1AE7-4E7C-B1A7-4F9D5D9EE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8505" y="3533653"/>
            <a:ext cx="7330190" cy="2030379"/>
          </a:xfrm>
          <a:prstGeom prst="rect">
            <a:avLst/>
          </a:prstGeom>
        </p:spPr>
      </p:pic>
      <p:pic>
        <p:nvPicPr>
          <p:cNvPr id="3" name="CD1-TRACK 62">
            <a:hlinkClick r:id="" action="ppaction://media"/>
            <a:extLst>
              <a:ext uri="{FF2B5EF4-FFF2-40B4-BE49-F238E27FC236}">
                <a16:creationId xmlns:a16="http://schemas.microsoft.com/office/drawing/2014/main" id="{92C156AD-9995-47C5-83D7-36D4774562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515" y="4083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3C1938-38B1-4619-BD40-CE104AA0A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33" y="514505"/>
            <a:ext cx="10620258" cy="2502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E973BF-B3C0-4AC1-B366-2C834E7E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744" y="3556263"/>
            <a:ext cx="8007245" cy="19691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9789FB-71FF-4A65-8928-0FB9FF9320D4}"/>
              </a:ext>
            </a:extLst>
          </p:cNvPr>
          <p:cNvCxnSpPr/>
          <p:nvPr/>
        </p:nvCxnSpPr>
        <p:spPr>
          <a:xfrm>
            <a:off x="1061588" y="2203554"/>
            <a:ext cx="7240249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27ABE8-F49E-44D9-8B88-F62408C7FDC9}"/>
              </a:ext>
            </a:extLst>
          </p:cNvPr>
          <p:cNvSpPr/>
          <p:nvPr/>
        </p:nvSpPr>
        <p:spPr>
          <a:xfrm>
            <a:off x="8499423" y="2098624"/>
            <a:ext cx="869429" cy="20985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D8F02-AB3B-4479-84C0-F6918EA2705F}"/>
              </a:ext>
            </a:extLst>
          </p:cNvPr>
          <p:cNvSpPr/>
          <p:nvPr/>
        </p:nvSpPr>
        <p:spPr>
          <a:xfrm>
            <a:off x="9578715" y="1424066"/>
            <a:ext cx="2103131" cy="250241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Wrong. There's no </a:t>
            </a:r>
          </a:p>
          <a:p>
            <a:pPr algn="ctr"/>
            <a:r>
              <a:rPr lang="en-US" sz="3000" dirty="0">
                <a:solidFill>
                  <a:schemeClr val="tx1"/>
                </a:solidFill>
              </a:rPr>
              <a:t>connected speech.</a:t>
            </a:r>
          </a:p>
        </p:txBody>
      </p:sp>
      <p:pic>
        <p:nvPicPr>
          <p:cNvPr id="4" name="CD1-TRACK 63">
            <a:hlinkClick r:id="" action="ppaction://media"/>
            <a:extLst>
              <a:ext uri="{FF2B5EF4-FFF2-40B4-BE49-F238E27FC236}">
                <a16:creationId xmlns:a16="http://schemas.microsoft.com/office/drawing/2014/main" id="{8878FE61-758B-4B3A-8B3E-54705F0FC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9337" y="52206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9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1F4201-6427-4665-B56F-50CAC057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20" y="438462"/>
            <a:ext cx="7877175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88418C-4122-4BDC-B5B0-E34C9159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25" y="2248525"/>
            <a:ext cx="4954318" cy="3359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5742C-393B-49BF-A910-6372D2432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7021" y="438462"/>
            <a:ext cx="3800475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D7262-1CB9-4803-8481-71B22EB02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9213" y="1887862"/>
            <a:ext cx="5591175" cy="146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367FB0-A438-427F-AF06-37CBDA1B0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0056" y="3218628"/>
            <a:ext cx="4943475" cy="167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9C61F0-D689-4E6C-8ECE-9B559F7E1A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0576" y="4804112"/>
            <a:ext cx="342900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3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DE353-C88B-4025-8289-209D302E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" y="908517"/>
            <a:ext cx="3751279" cy="26560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E754FB-4267-4BF8-B4E8-CEB49E349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312" y="343822"/>
            <a:ext cx="3547198" cy="2534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6DA8E0-5511-425D-9FA5-833DE33AA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322" y="52545"/>
            <a:ext cx="3446751" cy="2371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CA59F3-943D-46F3-9027-24EABA783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464" y="3584002"/>
            <a:ext cx="3542201" cy="2488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9F534F-AAC1-4E0F-98D3-8F35E83AB2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5665" y="2898118"/>
            <a:ext cx="3587657" cy="248888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08AEDBD-6EA4-4CC5-A80B-29452D001ED0}"/>
              </a:ext>
            </a:extLst>
          </p:cNvPr>
          <p:cNvSpPr/>
          <p:nvPr/>
        </p:nvSpPr>
        <p:spPr>
          <a:xfrm>
            <a:off x="7292317" y="2400128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079EB4-6901-451E-B453-9EF423DDD77C}"/>
              </a:ext>
            </a:extLst>
          </p:cNvPr>
          <p:cNvSpPr/>
          <p:nvPr/>
        </p:nvSpPr>
        <p:spPr>
          <a:xfrm>
            <a:off x="7400709" y="3355109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>
            <a:extLst>
              <a:ext uri="{FF2B5EF4-FFF2-40B4-BE49-F238E27FC236}">
                <a16:creationId xmlns:a16="http://schemas.microsoft.com/office/drawing/2014/main" id="{3F7ED426-B4ED-4074-9A4D-156DA40E38FC}"/>
              </a:ext>
            </a:extLst>
          </p:cNvPr>
          <p:cNvSpPr/>
          <p:nvPr/>
        </p:nvSpPr>
        <p:spPr>
          <a:xfrm>
            <a:off x="7483432" y="4689622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to the mall on Friday night?</a:t>
            </a:r>
          </a:p>
        </p:txBody>
      </p:sp>
      <p:sp>
        <p:nvSpPr>
          <p:cNvPr id="25" name="Speech Bubble: Rectangle with Corners Rounded 6">
            <a:extLst>
              <a:ext uri="{FF2B5EF4-FFF2-40B4-BE49-F238E27FC236}">
                <a16:creationId xmlns:a16="http://schemas.microsoft.com/office/drawing/2014/main" id="{24ABDB10-A39A-4304-93B3-A221BFD45A52}"/>
              </a:ext>
            </a:extLst>
          </p:cNvPr>
          <p:cNvSpPr/>
          <p:nvPr/>
        </p:nvSpPr>
        <p:spPr>
          <a:xfrm>
            <a:off x="8426337" y="5735167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</p:spTree>
    <p:extLst>
      <p:ext uri="{BB962C8B-B14F-4D97-AF65-F5344CB8AC3E}">
        <p14:creationId xmlns:p14="http://schemas.microsoft.com/office/powerpoint/2010/main" val="40438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DE353-C88B-4025-8289-209D302E9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6" y="1445002"/>
            <a:ext cx="4294983" cy="304104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08AEDBD-6EA4-4CC5-A80B-29452D001ED0}"/>
              </a:ext>
            </a:extLst>
          </p:cNvPr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079EB4-6901-451E-B453-9EF423DDD77C}"/>
              </a:ext>
            </a:extLst>
          </p:cNvPr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>
            <a:extLst>
              <a:ext uri="{FF2B5EF4-FFF2-40B4-BE49-F238E27FC236}">
                <a16:creationId xmlns:a16="http://schemas.microsoft.com/office/drawing/2014/main" id="{3F7ED426-B4ED-4074-9A4D-156DA40E38FC}"/>
              </a:ext>
            </a:extLst>
          </p:cNvPr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to the mall on Friday night?</a:t>
            </a:r>
          </a:p>
        </p:txBody>
      </p:sp>
      <p:sp>
        <p:nvSpPr>
          <p:cNvPr id="25" name="Speech Bubble: Rectangle with Corners Rounded 6">
            <a:extLst>
              <a:ext uri="{FF2B5EF4-FFF2-40B4-BE49-F238E27FC236}">
                <a16:creationId xmlns:a16="http://schemas.microsoft.com/office/drawing/2014/main" id="{24ABDB10-A39A-4304-93B3-A221BFD45A52}"/>
              </a:ext>
            </a:extLst>
          </p:cNvPr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</p:spTree>
    <p:extLst>
      <p:ext uri="{BB962C8B-B14F-4D97-AF65-F5344CB8AC3E}">
        <p14:creationId xmlns:p14="http://schemas.microsoft.com/office/powerpoint/2010/main" val="14213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08AEDBD-6EA4-4CC5-A80B-29452D001ED0}"/>
              </a:ext>
            </a:extLst>
          </p:cNvPr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079EB4-6901-451E-B453-9EF423DDD77C}"/>
              </a:ext>
            </a:extLst>
          </p:cNvPr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>
            <a:extLst>
              <a:ext uri="{FF2B5EF4-FFF2-40B4-BE49-F238E27FC236}">
                <a16:creationId xmlns:a16="http://schemas.microsoft.com/office/drawing/2014/main" id="{3F7ED426-B4ED-4074-9A4D-156DA40E38FC}"/>
              </a:ext>
            </a:extLst>
          </p:cNvPr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to the mall on Friday night?</a:t>
            </a:r>
          </a:p>
        </p:txBody>
      </p:sp>
      <p:sp>
        <p:nvSpPr>
          <p:cNvPr id="25" name="Speech Bubble: Rectangle with Corners Rounded 6">
            <a:extLst>
              <a:ext uri="{FF2B5EF4-FFF2-40B4-BE49-F238E27FC236}">
                <a16:creationId xmlns:a16="http://schemas.microsoft.com/office/drawing/2014/main" id="{24ABDB10-A39A-4304-93B3-A221BFD45A52}"/>
              </a:ext>
            </a:extLst>
          </p:cNvPr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2D9030-5511-44F7-BA5E-C075B3216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74" y="1545682"/>
            <a:ext cx="4157308" cy="297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9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08AEDBD-6EA4-4CC5-A80B-29452D001ED0}"/>
              </a:ext>
            </a:extLst>
          </p:cNvPr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079EB4-6901-451E-B453-9EF423DDD77C}"/>
              </a:ext>
            </a:extLst>
          </p:cNvPr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>
            <a:extLst>
              <a:ext uri="{FF2B5EF4-FFF2-40B4-BE49-F238E27FC236}">
                <a16:creationId xmlns:a16="http://schemas.microsoft.com/office/drawing/2014/main" id="{3F7ED426-B4ED-4074-9A4D-156DA40E38FC}"/>
              </a:ext>
            </a:extLst>
          </p:cNvPr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to the mall on Friday night?</a:t>
            </a:r>
          </a:p>
        </p:txBody>
      </p:sp>
      <p:sp>
        <p:nvSpPr>
          <p:cNvPr id="25" name="Speech Bubble: Rectangle with Corners Rounded 6">
            <a:extLst>
              <a:ext uri="{FF2B5EF4-FFF2-40B4-BE49-F238E27FC236}">
                <a16:creationId xmlns:a16="http://schemas.microsoft.com/office/drawing/2014/main" id="{24ABDB10-A39A-4304-93B3-A221BFD45A52}"/>
              </a:ext>
            </a:extLst>
          </p:cNvPr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845A9F-3B60-46AC-BB4A-DB2DA8673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25" y="1524505"/>
            <a:ext cx="4157308" cy="286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4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08AEDBD-6EA4-4CC5-A80B-29452D001ED0}"/>
              </a:ext>
            </a:extLst>
          </p:cNvPr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079EB4-6901-451E-B453-9EF423DDD77C}"/>
              </a:ext>
            </a:extLst>
          </p:cNvPr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>
            <a:extLst>
              <a:ext uri="{FF2B5EF4-FFF2-40B4-BE49-F238E27FC236}">
                <a16:creationId xmlns:a16="http://schemas.microsoft.com/office/drawing/2014/main" id="{3F7ED426-B4ED-4074-9A4D-156DA40E38FC}"/>
              </a:ext>
            </a:extLst>
          </p:cNvPr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to the mall on Friday night?</a:t>
            </a:r>
          </a:p>
        </p:txBody>
      </p:sp>
      <p:sp>
        <p:nvSpPr>
          <p:cNvPr id="25" name="Speech Bubble: Rectangle with Corners Rounded 6">
            <a:extLst>
              <a:ext uri="{FF2B5EF4-FFF2-40B4-BE49-F238E27FC236}">
                <a16:creationId xmlns:a16="http://schemas.microsoft.com/office/drawing/2014/main" id="{24ABDB10-A39A-4304-93B3-A221BFD45A52}"/>
              </a:ext>
            </a:extLst>
          </p:cNvPr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000F9A-35EA-43DC-ABF4-F624794D8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7" y="1968458"/>
            <a:ext cx="4157308" cy="292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0" y="343822"/>
            <a:ext cx="3140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Do the same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208AEDBD-6EA4-4CC5-A80B-29452D001ED0}"/>
              </a:ext>
            </a:extLst>
          </p:cNvPr>
          <p:cNvSpPr/>
          <p:nvPr/>
        </p:nvSpPr>
        <p:spPr>
          <a:xfrm>
            <a:off x="6452867" y="491925"/>
            <a:ext cx="4892490" cy="745828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later?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6079EB4-6901-451E-B453-9EF423DDD77C}"/>
              </a:ext>
            </a:extLst>
          </p:cNvPr>
          <p:cNvSpPr/>
          <p:nvPr/>
        </p:nvSpPr>
        <p:spPr>
          <a:xfrm>
            <a:off x="4906247" y="158495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24" name="Speech Bubble: Rectangle with Corners Rounded 5">
            <a:extLst>
              <a:ext uri="{FF2B5EF4-FFF2-40B4-BE49-F238E27FC236}">
                <a16:creationId xmlns:a16="http://schemas.microsoft.com/office/drawing/2014/main" id="{3F7ED426-B4ED-4074-9A4D-156DA40E38FC}"/>
              </a:ext>
            </a:extLst>
          </p:cNvPr>
          <p:cNvSpPr/>
          <p:nvPr/>
        </p:nvSpPr>
        <p:spPr>
          <a:xfrm>
            <a:off x="6452867" y="3249121"/>
            <a:ext cx="4157308" cy="898565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Do you want to go out to the mall on Friday night?</a:t>
            </a:r>
          </a:p>
        </p:txBody>
      </p:sp>
      <p:sp>
        <p:nvSpPr>
          <p:cNvPr id="25" name="Speech Bubble: Rectangle with Corners Rounded 6">
            <a:extLst>
              <a:ext uri="{FF2B5EF4-FFF2-40B4-BE49-F238E27FC236}">
                <a16:creationId xmlns:a16="http://schemas.microsoft.com/office/drawing/2014/main" id="{24ABDB10-A39A-4304-93B3-A221BFD45A52}"/>
              </a:ext>
            </a:extLst>
          </p:cNvPr>
          <p:cNvSpPr/>
          <p:nvPr/>
        </p:nvSpPr>
        <p:spPr>
          <a:xfrm>
            <a:off x="4672315" y="4686492"/>
            <a:ext cx="2847369" cy="675439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prstClr val="white"/>
                </a:solidFill>
              </a:rPr>
              <a:t>Sure, I’m free.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E9A4F0-8A00-46DC-A541-7E90A7EB9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789" y="1761315"/>
            <a:ext cx="4144526" cy="28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2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3" grpId="0" animBg="1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02" y="399720"/>
            <a:ext cx="7629525" cy="113347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3E6C881-7FEF-4C4D-848E-CD626289E247}"/>
              </a:ext>
            </a:extLst>
          </p:cNvPr>
          <p:cNvSpPr/>
          <p:nvPr/>
        </p:nvSpPr>
        <p:spPr>
          <a:xfrm>
            <a:off x="666663" y="1537193"/>
            <a:ext cx="4892490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Do you want to …………on……..?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792BC38-C87D-45D0-BDCB-0443EEFFB360}"/>
              </a:ext>
            </a:extLst>
          </p:cNvPr>
          <p:cNvSpPr/>
          <p:nvPr/>
        </p:nvSpPr>
        <p:spPr>
          <a:xfrm>
            <a:off x="6632848" y="1817005"/>
            <a:ext cx="4430987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Thanks, but I’m sorry I can’t. I have to………..</a:t>
            </a:r>
          </a:p>
        </p:txBody>
      </p:sp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id="{0A2D8A59-0B9D-4339-808A-8E80D7AE1329}"/>
              </a:ext>
            </a:extLst>
          </p:cNvPr>
          <p:cNvSpPr/>
          <p:nvPr/>
        </p:nvSpPr>
        <p:spPr>
          <a:xfrm>
            <a:off x="666663" y="3565117"/>
            <a:ext cx="4892489" cy="112535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Do you want to ……….. on ………..?</a:t>
            </a:r>
          </a:p>
        </p:txBody>
      </p:sp>
      <p:sp>
        <p:nvSpPr>
          <p:cNvPr id="12" name="Speech Bubble: Rectangle with Corners Rounded 6">
            <a:extLst>
              <a:ext uri="{FF2B5EF4-FFF2-40B4-BE49-F238E27FC236}">
                <a16:creationId xmlns:a16="http://schemas.microsoft.com/office/drawing/2014/main" id="{44E41248-727F-4B4B-8620-32FFE6D5FA85}"/>
              </a:ext>
            </a:extLst>
          </p:cNvPr>
          <p:cNvSpPr/>
          <p:nvPr/>
        </p:nvSpPr>
        <p:spPr>
          <a:xfrm>
            <a:off x="6632848" y="3915636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Sure, I’m free.</a:t>
            </a:r>
          </a:p>
        </p:txBody>
      </p:sp>
    </p:spTree>
    <p:extLst>
      <p:ext uri="{BB962C8B-B14F-4D97-AF65-F5344CB8AC3E}">
        <p14:creationId xmlns:p14="http://schemas.microsoft.com/office/powerpoint/2010/main" val="124927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3132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DED46F-314E-4068-84F4-FD545592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57" y="57266"/>
            <a:ext cx="7323008" cy="821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61591B-7D29-4421-B7B2-F4A4963D8454}"/>
              </a:ext>
            </a:extLst>
          </p:cNvPr>
          <p:cNvSpPr/>
          <p:nvPr/>
        </p:nvSpPr>
        <p:spPr>
          <a:xfrm>
            <a:off x="357878" y="864900"/>
            <a:ext cx="118341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Look at the table. Practice inviting and declining your friend’s invitations. Decide a time to meet.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611139-79B5-4A01-8AA6-92C28A089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78" y="2019426"/>
            <a:ext cx="5188483" cy="4431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D853FD-C923-41BF-9BD9-6C51E6971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506" y="2038225"/>
            <a:ext cx="5826801" cy="441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418BF9-91E0-4F78-BA5A-AA6ECF9EC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8" y="797600"/>
            <a:ext cx="5188483" cy="4431123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C0A11201-BB22-42A1-ABE0-A9AE3F4C8119}"/>
              </a:ext>
            </a:extLst>
          </p:cNvPr>
          <p:cNvSpPr/>
          <p:nvPr/>
        </p:nvSpPr>
        <p:spPr>
          <a:xfrm>
            <a:off x="6266328" y="456014"/>
            <a:ext cx="5582784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Hey! Do you want to go to the movies on Monday evening?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18433C3-A5A0-4601-9DA1-EF1E76050C18}"/>
              </a:ext>
            </a:extLst>
          </p:cNvPr>
          <p:cNvSpPr/>
          <p:nvPr/>
        </p:nvSpPr>
        <p:spPr>
          <a:xfrm>
            <a:off x="6096000" y="1900308"/>
            <a:ext cx="5582784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Thanks, but I’m sorry I can’t. I have to finish my project</a:t>
            </a:r>
          </a:p>
        </p:txBody>
      </p:sp>
      <p:sp>
        <p:nvSpPr>
          <p:cNvPr id="7" name="Speech Bubble: Rectangle with Corners Rounded 5">
            <a:extLst>
              <a:ext uri="{FF2B5EF4-FFF2-40B4-BE49-F238E27FC236}">
                <a16:creationId xmlns:a16="http://schemas.microsoft.com/office/drawing/2014/main" id="{8FDF0884-1BE5-4327-A885-C16D0688630D}"/>
              </a:ext>
            </a:extLst>
          </p:cNvPr>
          <p:cNvSpPr/>
          <p:nvPr/>
        </p:nvSpPr>
        <p:spPr>
          <a:xfrm>
            <a:off x="6266328" y="3344602"/>
            <a:ext cx="5412456" cy="148396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Do you want to go to the shopping mall on Saturday evening?</a:t>
            </a:r>
          </a:p>
        </p:txBody>
      </p: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73FFEFE4-9C9D-4A5B-9750-C4B99C1B82A5}"/>
              </a:ext>
            </a:extLst>
          </p:cNvPr>
          <p:cNvSpPr/>
          <p:nvPr/>
        </p:nvSpPr>
        <p:spPr>
          <a:xfrm>
            <a:off x="7427856" y="5153293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Sure, I’m free.</a:t>
            </a:r>
          </a:p>
        </p:txBody>
      </p:sp>
    </p:spTree>
    <p:extLst>
      <p:ext uri="{BB962C8B-B14F-4D97-AF65-F5344CB8AC3E}">
        <p14:creationId xmlns:p14="http://schemas.microsoft.com/office/powerpoint/2010/main" val="13892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B733B3-F409-422D-8055-EA0D7C7C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99" y="1069383"/>
            <a:ext cx="5489363" cy="41568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6026DD1-F77C-42C8-8806-EA5DA4AD7272}"/>
              </a:ext>
            </a:extLst>
          </p:cNvPr>
          <p:cNvSpPr/>
          <p:nvPr/>
        </p:nvSpPr>
        <p:spPr>
          <a:xfrm>
            <a:off x="6266328" y="456014"/>
            <a:ext cx="5582784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Hey! Do you want play video games on Monday evening?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7A3DEDC-18A7-4882-9A8A-13934FC92D7D}"/>
              </a:ext>
            </a:extLst>
          </p:cNvPr>
          <p:cNvSpPr/>
          <p:nvPr/>
        </p:nvSpPr>
        <p:spPr>
          <a:xfrm>
            <a:off x="6096000" y="1900308"/>
            <a:ext cx="5582784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Thanks, but I’m sorry I can’t. I have to write a book report.</a:t>
            </a:r>
          </a:p>
        </p:txBody>
      </p:sp>
      <p:sp>
        <p:nvSpPr>
          <p:cNvPr id="5" name="Speech Bubble: Rectangle with Corners Rounded 5">
            <a:extLst>
              <a:ext uri="{FF2B5EF4-FFF2-40B4-BE49-F238E27FC236}">
                <a16:creationId xmlns:a16="http://schemas.microsoft.com/office/drawing/2014/main" id="{F92F5679-1416-43C7-8237-F4EECD0C8AC9}"/>
              </a:ext>
            </a:extLst>
          </p:cNvPr>
          <p:cNvSpPr/>
          <p:nvPr/>
        </p:nvSpPr>
        <p:spPr>
          <a:xfrm>
            <a:off x="6266328" y="3344602"/>
            <a:ext cx="5412456" cy="148396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Do you want to play soccer on Sunday morning?</a:t>
            </a:r>
          </a:p>
        </p:txBody>
      </p:sp>
      <p:sp>
        <p:nvSpPr>
          <p:cNvPr id="6" name="Speech Bubble: Rectangle with Corners Rounded 6">
            <a:extLst>
              <a:ext uri="{FF2B5EF4-FFF2-40B4-BE49-F238E27FC236}">
                <a16:creationId xmlns:a16="http://schemas.microsoft.com/office/drawing/2014/main" id="{782D2925-927E-4AB1-8E95-F9236E585F59}"/>
              </a:ext>
            </a:extLst>
          </p:cNvPr>
          <p:cNvSpPr/>
          <p:nvPr/>
        </p:nvSpPr>
        <p:spPr>
          <a:xfrm>
            <a:off x="7427856" y="5153293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Sure, I’m free.</a:t>
            </a:r>
          </a:p>
        </p:txBody>
      </p:sp>
    </p:spTree>
    <p:extLst>
      <p:ext uri="{BB962C8B-B14F-4D97-AF65-F5344CB8AC3E}">
        <p14:creationId xmlns:p14="http://schemas.microsoft.com/office/powerpoint/2010/main" val="198407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8A0625-6314-4C56-8908-B8A23F2EFDC8}"/>
              </a:ext>
            </a:extLst>
          </p:cNvPr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Information exchange-work in pairs.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86B6C-2FCD-4EA4-A52B-C89FD735C336}"/>
              </a:ext>
            </a:extLst>
          </p:cNvPr>
          <p:cNvSpPr/>
          <p:nvPr/>
        </p:nvSpPr>
        <p:spPr>
          <a:xfrm>
            <a:off x="539645" y="855241"/>
            <a:ext cx="11437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Student A: Write the activities you want to do and invite Student B to join you. Your friend B is too busy with school and decline the invitation (B looks at activity file 4,p.119). Complete the table with what your friend has to do. </a:t>
            </a:r>
            <a:endParaRPr lang="en-US" sz="2400" b="1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CEA7C899-258C-4D5F-9545-C99110EB5C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3261325"/>
              </p:ext>
            </p:extLst>
          </p:nvPr>
        </p:nvGraphicFramePr>
        <p:xfrm>
          <a:off x="2916419" y="2062669"/>
          <a:ext cx="8970781" cy="414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0256">
                  <a:extLst>
                    <a:ext uri="{9D8B030D-6E8A-4147-A177-3AD203B41FA5}">
                      <a16:colId xmlns:a16="http://schemas.microsoft.com/office/drawing/2014/main" val="1333475752"/>
                    </a:ext>
                  </a:extLst>
                </a:gridCol>
                <a:gridCol w="3013023">
                  <a:extLst>
                    <a:ext uri="{9D8B030D-6E8A-4147-A177-3AD203B41FA5}">
                      <a16:colId xmlns:a16="http://schemas.microsoft.com/office/drawing/2014/main" val="1823222144"/>
                    </a:ext>
                  </a:extLst>
                </a:gridCol>
                <a:gridCol w="3807502">
                  <a:extLst>
                    <a:ext uri="{9D8B030D-6E8A-4147-A177-3AD203B41FA5}">
                      <a16:colId xmlns:a16="http://schemas.microsoft.com/office/drawing/2014/main" val="3255444829"/>
                    </a:ext>
                  </a:extLst>
                </a:gridCol>
              </a:tblGrid>
              <a:tr h="818349">
                <a:tc>
                  <a:txBody>
                    <a:bodyPr/>
                    <a:lstStyle/>
                    <a:p>
                      <a:r>
                        <a:rPr lang="en-US" sz="2800" dirty="0"/>
                        <a:t>Days of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I want 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(B)has to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73048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06019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Tuesday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840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6552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Thursday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96353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Friday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2515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Saturday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20784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Sunday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2892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683DDC9-F092-4031-818E-613E59C3C640}"/>
              </a:ext>
            </a:extLst>
          </p:cNvPr>
          <p:cNvSpPr/>
          <p:nvPr/>
        </p:nvSpPr>
        <p:spPr>
          <a:xfrm>
            <a:off x="789575" y="3059668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A</a:t>
            </a:r>
          </a:p>
        </p:txBody>
      </p:sp>
    </p:spTree>
    <p:extLst>
      <p:ext uri="{BB962C8B-B14F-4D97-AF65-F5344CB8AC3E}">
        <p14:creationId xmlns:p14="http://schemas.microsoft.com/office/powerpoint/2010/main" val="211433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596572-490A-4FD5-AFFC-25F6E20D42C5}"/>
              </a:ext>
            </a:extLst>
          </p:cNvPr>
          <p:cNvSpPr txBox="1"/>
          <p:nvPr/>
        </p:nvSpPr>
        <p:spPr>
          <a:xfrm>
            <a:off x="554634" y="340792"/>
            <a:ext cx="8619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Example 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97799A25-4365-4594-A597-E492A991FC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25467"/>
              </p:ext>
            </p:extLst>
          </p:nvPr>
        </p:nvGraphicFramePr>
        <p:xfrm>
          <a:off x="315227" y="1173480"/>
          <a:ext cx="6137640" cy="4876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93455">
                  <a:extLst>
                    <a:ext uri="{9D8B030D-6E8A-4147-A177-3AD203B41FA5}">
                      <a16:colId xmlns:a16="http://schemas.microsoft.com/office/drawing/2014/main" val="1333475752"/>
                    </a:ext>
                  </a:extLst>
                </a:gridCol>
                <a:gridCol w="1839164">
                  <a:extLst>
                    <a:ext uri="{9D8B030D-6E8A-4147-A177-3AD203B41FA5}">
                      <a16:colId xmlns:a16="http://schemas.microsoft.com/office/drawing/2014/main" val="1823222144"/>
                    </a:ext>
                  </a:extLst>
                </a:gridCol>
                <a:gridCol w="2605021">
                  <a:extLst>
                    <a:ext uri="{9D8B030D-6E8A-4147-A177-3AD203B41FA5}">
                      <a16:colId xmlns:a16="http://schemas.microsoft.com/office/drawing/2014/main" val="3255444829"/>
                    </a:ext>
                  </a:extLst>
                </a:gridCol>
              </a:tblGrid>
              <a:tr h="599268">
                <a:tc>
                  <a:txBody>
                    <a:bodyPr/>
                    <a:lstStyle/>
                    <a:p>
                      <a:r>
                        <a:rPr lang="en-US" sz="2800" dirty="0"/>
                        <a:t>Days of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I want 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my friend (B)has to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73048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r>
                        <a:rPr lang="en-US" sz="2400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Movies-evening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Math homework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06019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r>
                        <a:rPr lang="en-US" sz="2400" dirty="0"/>
                        <a:t>Tuesday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8401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r>
                        <a:rPr lang="en-US" sz="2400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65521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r>
                        <a:rPr lang="en-US" sz="2400" dirty="0"/>
                        <a:t>Thursday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96353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r>
                        <a:rPr lang="en-US" sz="2400" dirty="0"/>
                        <a:t>Friday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2515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r>
                        <a:rPr lang="en-US" sz="2400" dirty="0"/>
                        <a:t>Saturday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20784"/>
                  </a:ext>
                </a:extLst>
              </a:tr>
              <a:tr h="289968">
                <a:tc>
                  <a:txBody>
                    <a:bodyPr/>
                    <a:lstStyle/>
                    <a:p>
                      <a:r>
                        <a:rPr lang="en-US" sz="2400" dirty="0"/>
                        <a:t>Sunday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Soccer-morning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289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60889C8-FD63-4DB9-9E66-39561966F0AB}"/>
              </a:ext>
            </a:extLst>
          </p:cNvPr>
          <p:cNvSpPr/>
          <p:nvPr/>
        </p:nvSpPr>
        <p:spPr>
          <a:xfrm>
            <a:off x="3205006" y="402347"/>
            <a:ext cx="1659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A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BE648FD-A2EB-4F42-9BE2-79CB638CAA52}"/>
              </a:ext>
            </a:extLst>
          </p:cNvPr>
          <p:cNvSpPr/>
          <p:nvPr/>
        </p:nvSpPr>
        <p:spPr>
          <a:xfrm>
            <a:off x="6452867" y="1999949"/>
            <a:ext cx="5582784" cy="1125360"/>
          </a:xfrm>
          <a:prstGeom prst="wedgeRoundRectCallout">
            <a:avLst>
              <a:gd name="adj1" fmla="val 42727"/>
              <a:gd name="adj2" fmla="val 7033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Thanks, but I’m sorry I can’t. I have to do my </a:t>
            </a:r>
            <a:r>
              <a:rPr lang="en-US" sz="3000" b="1" u="sng" dirty="0">
                <a:solidFill>
                  <a:prstClr val="white"/>
                </a:solidFill>
              </a:rPr>
              <a:t>Math homework</a:t>
            </a:r>
            <a:r>
              <a:rPr lang="en-US" sz="30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10" name="Speech Bubble: Rectangle with Corners Rounded 5">
            <a:extLst>
              <a:ext uri="{FF2B5EF4-FFF2-40B4-BE49-F238E27FC236}">
                <a16:creationId xmlns:a16="http://schemas.microsoft.com/office/drawing/2014/main" id="{A3FBA1A0-BEAF-4BC5-B9D3-26E008190822}"/>
              </a:ext>
            </a:extLst>
          </p:cNvPr>
          <p:cNvSpPr/>
          <p:nvPr/>
        </p:nvSpPr>
        <p:spPr>
          <a:xfrm>
            <a:off x="6726435" y="3218487"/>
            <a:ext cx="5412456" cy="148396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Do you want to play </a:t>
            </a:r>
            <a:r>
              <a:rPr lang="en-US" sz="3000" b="1" u="sng" dirty="0">
                <a:solidFill>
                  <a:prstClr val="white"/>
                </a:solidFill>
              </a:rPr>
              <a:t>soccer on Sunday morning</a:t>
            </a:r>
            <a:r>
              <a:rPr lang="en-US" sz="3000" dirty="0">
                <a:solidFill>
                  <a:prstClr val="white"/>
                </a:solidFill>
              </a:rPr>
              <a:t>?</a:t>
            </a:r>
          </a:p>
        </p:txBody>
      </p:sp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AEC78DC1-6373-42CA-882A-AAAE9C73AD2A}"/>
              </a:ext>
            </a:extLst>
          </p:cNvPr>
          <p:cNvSpPr/>
          <p:nvPr/>
        </p:nvSpPr>
        <p:spPr>
          <a:xfrm>
            <a:off x="6726435" y="5166980"/>
            <a:ext cx="3937035" cy="1125360"/>
          </a:xfrm>
          <a:prstGeom prst="wedgeRoundRectCallout">
            <a:avLst>
              <a:gd name="adj1" fmla="val 48686"/>
              <a:gd name="adj2" fmla="val 6718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B: Sure, I’m free.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D85A1A9-82C0-4D63-818B-BE966164FE65}"/>
              </a:ext>
            </a:extLst>
          </p:cNvPr>
          <p:cNvSpPr/>
          <p:nvPr/>
        </p:nvSpPr>
        <p:spPr>
          <a:xfrm>
            <a:off x="6579116" y="471032"/>
            <a:ext cx="5582784" cy="1125360"/>
          </a:xfrm>
          <a:prstGeom prst="wedgeRoundRectCallout">
            <a:avLst>
              <a:gd name="adj1" fmla="val -43329"/>
              <a:gd name="adj2" fmla="val 7081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dirty="0">
                <a:solidFill>
                  <a:prstClr val="white"/>
                </a:solidFill>
              </a:rPr>
              <a:t>A: Hey! Do you want go to the </a:t>
            </a:r>
            <a:r>
              <a:rPr lang="en-US" sz="3000" b="1" u="sng" dirty="0">
                <a:solidFill>
                  <a:prstClr val="white"/>
                </a:solidFill>
              </a:rPr>
              <a:t>movies</a:t>
            </a:r>
            <a:r>
              <a:rPr lang="en-US" sz="3000" dirty="0">
                <a:solidFill>
                  <a:prstClr val="white"/>
                </a:solidFill>
              </a:rPr>
              <a:t> on </a:t>
            </a:r>
            <a:r>
              <a:rPr lang="en-US" sz="3000" b="1" u="sng" dirty="0">
                <a:solidFill>
                  <a:prstClr val="white"/>
                </a:solidFill>
              </a:rPr>
              <a:t>Monday evening</a:t>
            </a:r>
            <a:r>
              <a:rPr lang="en-US" sz="3000" dirty="0">
                <a:solidFill>
                  <a:prstClr val="white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39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7DC2D-10EC-4C5A-A7DF-0A302AFB85EB}"/>
              </a:ext>
            </a:extLst>
          </p:cNvPr>
          <p:cNvSpPr/>
          <p:nvPr/>
        </p:nvSpPr>
        <p:spPr>
          <a:xfrm>
            <a:off x="175253" y="231312"/>
            <a:ext cx="37294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Swap roles and repeat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86677A-E930-48CC-A565-4F492B645C98}"/>
              </a:ext>
            </a:extLst>
          </p:cNvPr>
          <p:cNvSpPr/>
          <p:nvPr/>
        </p:nvSpPr>
        <p:spPr>
          <a:xfrm>
            <a:off x="175253" y="785310"/>
            <a:ext cx="116969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Student B: Write the activities you want to do and invite Student A to join you. Your friend A is too busy with school and decline the invitation (A looks at activity file 5</a:t>
            </a:r>
            <a:r>
              <a:rPr lang="en-US" sz="2800" dirty="0" smtClean="0"/>
              <a:t>, p.120</a:t>
            </a:r>
            <a:r>
              <a:rPr lang="en-US" sz="2800" dirty="0"/>
              <a:t>). Complete the table with what your friend has to do. </a:t>
            </a:r>
            <a:endParaRPr lang="en-US" sz="2800" b="1" dirty="0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E24692B1-5CC3-4393-A00C-3D389F2A72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0306915"/>
              </p:ext>
            </p:extLst>
          </p:nvPr>
        </p:nvGraphicFramePr>
        <p:xfrm>
          <a:off x="2901429" y="2170305"/>
          <a:ext cx="8970781" cy="4145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50256">
                  <a:extLst>
                    <a:ext uri="{9D8B030D-6E8A-4147-A177-3AD203B41FA5}">
                      <a16:colId xmlns:a16="http://schemas.microsoft.com/office/drawing/2014/main" val="1333475752"/>
                    </a:ext>
                  </a:extLst>
                </a:gridCol>
                <a:gridCol w="3013023">
                  <a:extLst>
                    <a:ext uri="{9D8B030D-6E8A-4147-A177-3AD203B41FA5}">
                      <a16:colId xmlns:a16="http://schemas.microsoft.com/office/drawing/2014/main" val="1823222144"/>
                    </a:ext>
                  </a:extLst>
                </a:gridCol>
                <a:gridCol w="3807502">
                  <a:extLst>
                    <a:ext uri="{9D8B030D-6E8A-4147-A177-3AD203B41FA5}">
                      <a16:colId xmlns:a16="http://schemas.microsoft.com/office/drawing/2014/main" val="3255444829"/>
                    </a:ext>
                  </a:extLst>
                </a:gridCol>
              </a:tblGrid>
              <a:tr h="818349">
                <a:tc>
                  <a:txBody>
                    <a:bodyPr/>
                    <a:lstStyle/>
                    <a:p>
                      <a:r>
                        <a:rPr lang="en-US" sz="2800" dirty="0"/>
                        <a:t>Days of week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Things  I want to 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Things my friend (A)has to 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8573048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5106019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Tuesday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46840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5165521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Thursday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9796353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Friday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12515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Saturday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720784"/>
                  </a:ext>
                </a:extLst>
              </a:tr>
              <a:tr h="428103">
                <a:tc>
                  <a:txBody>
                    <a:bodyPr/>
                    <a:lstStyle/>
                    <a:p>
                      <a:r>
                        <a:rPr lang="en-US" sz="2400" dirty="0"/>
                        <a:t>Sunday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82892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F860CFB-3427-44BD-AF06-192BF4A86A8B}"/>
              </a:ext>
            </a:extLst>
          </p:cNvPr>
          <p:cNvSpPr/>
          <p:nvPr/>
        </p:nvSpPr>
        <p:spPr>
          <a:xfrm>
            <a:off x="789575" y="3059668"/>
            <a:ext cx="16432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411970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92337A-6F16-4DAE-83BA-4DFFFF49A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0" y="1993380"/>
            <a:ext cx="11961899" cy="3448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40BD6A3-7408-4351-9C59-97AE85E2C2FF}"/>
              </a:ext>
            </a:extLst>
          </p:cNvPr>
          <p:cNvSpPr/>
          <p:nvPr/>
        </p:nvSpPr>
        <p:spPr>
          <a:xfrm>
            <a:off x="202223" y="624253"/>
            <a:ext cx="1573823" cy="70338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WB p. 33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222" y="2694615"/>
            <a:ext cx="1112465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declining invitations and expressing obligations, using </a:t>
            </a:r>
            <a:r>
              <a:rPr lang="en-US" sz="3600" b="1" i="1" dirty="0">
                <a:solidFill>
                  <a:srgbClr val="0070C0"/>
                </a:solidFill>
              </a:rPr>
              <a:t>have to.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sound change.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declining invitations and expressing obligations, using </a:t>
            </a:r>
            <a:r>
              <a:rPr lang="en-US" sz="3600" b="1" i="1" dirty="0">
                <a:solidFill>
                  <a:srgbClr val="0070C0"/>
                </a:solidFill>
              </a:rPr>
              <a:t>have to.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practice sound change.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931896" y="1898685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</a:t>
            </a:r>
            <a:r>
              <a:rPr lang="en-US" sz="3600" b="1" i="1" dirty="0">
                <a:solidFill>
                  <a:srgbClr val="0070C0"/>
                </a:solidFill>
              </a:rPr>
              <a:t>have to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46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all the vocabularies and grammar in the unit.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barbecue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container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grocery	 	D.animal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volunteer		B. fantasy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onion		D</a:t>
            </a:r>
            <a:r>
              <a:rPr lang="en-US" sz="3200">
                <a:latin typeface="+mj-lt"/>
              </a:rPr>
              <a:t>. vegetable</a:t>
            </a: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teaspoon		 B. action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lemon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bamboo</a:t>
            </a: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129" y="202460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3797529" y="1344696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0367" y="326100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303847" y="520402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74703" y="1598863"/>
            <a:ext cx="24667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/ˈbɑ:rbəkju:/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/kənˈteɪnər/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ɡrəʊsəri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ænɪməl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3" y="5524505"/>
            <a:ext cx="275984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ækʃən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lemən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303847" y="3552292"/>
            <a:ext cx="2493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ˈvedʒtəbl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9216" y="3628408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vɑ:lən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ˈtɪr/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01987" y="362692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/ˈfæntəsi/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/bæmˈbuː/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41773" y="360735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/ˈʌnjən/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12961" y="5565015"/>
            <a:ext cx="2993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</a:rPr>
              <a:t>ˈ</a:t>
            </a:r>
            <a:r>
              <a:rPr lang="en-US" sz="3200" smtClean="0">
                <a:solidFill>
                  <a:srgbClr val="FF0000"/>
                </a:solidFill>
              </a:rPr>
              <a:t>ti:spu:n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351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v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tamin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med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cine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equ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pment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mus</a:t>
            </a:r>
            <a:r>
              <a:rPr lang="en-US" sz="3200" u="sng" dirty="0" smtClean="0">
                <a:latin typeface="+mj-lt"/>
              </a:rPr>
              <a:t>i</a:t>
            </a:r>
            <a:r>
              <a:rPr lang="en-US" sz="3200" dirty="0" smtClean="0">
                <a:latin typeface="+mj-lt"/>
              </a:rPr>
              <a:t>cian</a:t>
            </a: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wash</a:t>
            </a:r>
            <a:r>
              <a:rPr lang="en-US" sz="3200" u="sng" dirty="0" smtClean="0">
                <a:latin typeface="+mj-lt"/>
              </a:rPr>
              <a:t>es</a:t>
            </a:r>
            <a:r>
              <a:rPr lang="en-US" sz="3200" dirty="0" smtClean="0">
                <a:latin typeface="+mj-lt"/>
              </a:rPr>
              <a:t>		B. arrive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install</a:t>
            </a:r>
            <a:r>
              <a:rPr lang="en-US" sz="3200" u="sng" dirty="0" smtClean="0">
                <a:latin typeface="+mj-lt"/>
              </a:rPr>
              <a:t>s</a:t>
            </a:r>
            <a:r>
              <a:rPr lang="en-US" sz="3200" dirty="0" smtClean="0">
                <a:latin typeface="+mj-lt"/>
              </a:rPr>
              <a:t>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open</a:t>
            </a:r>
            <a:r>
              <a:rPr lang="en-US" sz="3200" u="sng" dirty="0" smtClean="0">
                <a:latin typeface="+mj-lt"/>
              </a:rPr>
              <a:t>s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stick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r</a:t>
            </a:r>
            <a:r>
              <a:rPr lang="en-US" sz="3200" dirty="0" smtClean="0">
                <a:latin typeface="+mj-lt"/>
              </a:rPr>
              <a:t>		B. </a:t>
            </a:r>
            <a:r>
              <a:rPr lang="en-US" sz="3200" dirty="0">
                <a:latin typeface="+mj-lt"/>
              </a:rPr>
              <a:t>socc</a:t>
            </a:r>
            <a:r>
              <a:rPr lang="en-US" sz="3200" u="sng" dirty="0">
                <a:latin typeface="+mj-lt"/>
              </a:rPr>
              <a:t>e</a:t>
            </a:r>
            <a:r>
              <a:rPr lang="en-US" sz="3200" dirty="0">
                <a:latin typeface="+mj-lt"/>
              </a:rPr>
              <a:t>r</a:t>
            </a:r>
            <a:r>
              <a:rPr lang="en-US" sz="3200" dirty="0" smtClean="0">
                <a:latin typeface="+mj-lt"/>
              </a:rPr>
              <a:t>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m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ssage	D. knowl</a:t>
            </a:r>
            <a:r>
              <a:rPr lang="en-US" sz="3200" u="sng" dirty="0" smtClean="0">
                <a:latin typeface="+mj-lt"/>
              </a:rPr>
              <a:t>e</a:t>
            </a:r>
            <a:r>
              <a:rPr lang="en-US" sz="3200" dirty="0" smtClean="0">
                <a:latin typeface="+mj-lt"/>
              </a:rPr>
              <a:t>dge </a:t>
            </a: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1112" y="1439532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2811" y="337973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6534303" y="529630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</a:rPr>
              <a:t>vaɪtəmɪn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51137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/ˈmedɪsn/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557121" y="1798714"/>
            <a:ext cx="24884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kwɪpmənt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mju:ˈzɪʃən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/wɑːʃiz/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raɪvz/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/ɪnˈ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stɑ:lz/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oʊpənz/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/ˈstɪkər/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48195" y="5709153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sɒkər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4256" y="566684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mesɪdʒ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540317" y="5653031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</a:rPr>
              <a:t>nɑːlɪdʒ</a:t>
            </a:r>
            <a:r>
              <a:rPr lang="en-US" sz="3200" dirty="0" smtClean="0">
                <a:solidFill>
                  <a:srgbClr val="FF0000"/>
                </a:solidFill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831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961" y="409257"/>
            <a:ext cx="1187814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pairs, matching the verbs to the appropriate nouns.</a:t>
            </a:r>
            <a:endParaRPr lang="en-US" sz="33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167072"/>
              </p:ext>
            </p:extLst>
          </p:nvPr>
        </p:nvGraphicFramePr>
        <p:xfrm>
          <a:off x="1469036" y="1163860"/>
          <a:ext cx="9390093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19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2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355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Verbs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</a:rPr>
                        <a:t>Nouns 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Finish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video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Go to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book report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Play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my project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Take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presentation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Do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the movies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baseline="0" dirty="0"/>
                        <a:t>Write  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a test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3551">
                <a:tc>
                  <a:txBody>
                    <a:bodyPr/>
                    <a:lstStyle/>
                    <a:p>
                      <a:r>
                        <a:rPr lang="en-US" sz="3600" dirty="0"/>
                        <a:t>Give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homework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6EAD95-FEA1-4B5A-BE79-4B391D5B48D7}"/>
              </a:ext>
            </a:extLst>
          </p:cNvPr>
          <p:cNvCxnSpPr/>
          <p:nvPr/>
        </p:nvCxnSpPr>
        <p:spPr>
          <a:xfrm>
            <a:off x="2818151" y="2173574"/>
            <a:ext cx="3277849" cy="12554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453F364-2D72-43B3-B86E-C58616F693CF}"/>
              </a:ext>
            </a:extLst>
          </p:cNvPr>
          <p:cNvCxnSpPr>
            <a:cxnSpLocks/>
          </p:cNvCxnSpPr>
          <p:nvPr/>
        </p:nvCxnSpPr>
        <p:spPr>
          <a:xfrm>
            <a:off x="2550826" y="2801287"/>
            <a:ext cx="3790013" cy="19955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BCE818-80AD-4034-B4E7-EA9F86FA1743}"/>
              </a:ext>
            </a:extLst>
          </p:cNvPr>
          <p:cNvCxnSpPr>
            <a:cxnSpLocks/>
          </p:cNvCxnSpPr>
          <p:nvPr/>
        </p:nvCxnSpPr>
        <p:spPr>
          <a:xfrm flipV="1">
            <a:off x="2550826" y="2173574"/>
            <a:ext cx="3790013" cy="1367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D9BB48-36B2-4F7F-AC69-44590A836C96}"/>
              </a:ext>
            </a:extLst>
          </p:cNvPr>
          <p:cNvCxnSpPr>
            <a:cxnSpLocks/>
          </p:cNvCxnSpPr>
          <p:nvPr/>
        </p:nvCxnSpPr>
        <p:spPr>
          <a:xfrm>
            <a:off x="2550826" y="4058752"/>
            <a:ext cx="3790013" cy="121982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BE84B4-EEF3-4B06-99C4-F686BEDE6007}"/>
              </a:ext>
            </a:extLst>
          </p:cNvPr>
          <p:cNvCxnSpPr>
            <a:cxnSpLocks/>
          </p:cNvCxnSpPr>
          <p:nvPr/>
        </p:nvCxnSpPr>
        <p:spPr>
          <a:xfrm>
            <a:off x="2340964" y="4668664"/>
            <a:ext cx="3823118" cy="12289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28D1AC9-7A8B-4CDB-8BF5-2FFE5A20EDD1}"/>
              </a:ext>
            </a:extLst>
          </p:cNvPr>
          <p:cNvCxnSpPr>
            <a:cxnSpLocks/>
          </p:cNvCxnSpPr>
          <p:nvPr/>
        </p:nvCxnSpPr>
        <p:spPr>
          <a:xfrm flipV="1">
            <a:off x="2550826" y="2799248"/>
            <a:ext cx="3613256" cy="2497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0B2FD14-2585-4A59-A9B1-18E9EE137B14}"/>
              </a:ext>
            </a:extLst>
          </p:cNvPr>
          <p:cNvCxnSpPr>
            <a:cxnSpLocks/>
          </p:cNvCxnSpPr>
          <p:nvPr/>
        </p:nvCxnSpPr>
        <p:spPr>
          <a:xfrm flipV="1">
            <a:off x="2698230" y="4178039"/>
            <a:ext cx="3957403" cy="18740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61" y="442911"/>
            <a:ext cx="38771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30" y="409257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513161" y="1584357"/>
            <a:ext cx="5290110" cy="24172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Which activities do you have to do in your class?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6388731" y="2497421"/>
            <a:ext cx="5423026" cy="2462543"/>
          </a:xfrm>
          <a:prstGeom prst="wedgeEllipse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B0F0"/>
                </a:solidFill>
              </a:rPr>
              <a:t>I have to write an essay and give a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5493</TotalTime>
  <Words>981</Words>
  <Application>Microsoft Office PowerPoint</Application>
  <PresentationFormat>Widescreen</PresentationFormat>
  <Paragraphs>177</Paragraphs>
  <Slides>31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263</cp:revision>
  <dcterms:created xsi:type="dcterms:W3CDTF">2020-12-08T03:17:05Z</dcterms:created>
  <dcterms:modified xsi:type="dcterms:W3CDTF">2022-07-13T04:49:12Z</dcterms:modified>
</cp:coreProperties>
</file>