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67" r:id="rId2"/>
    <p:sldId id="277" r:id="rId3"/>
    <p:sldId id="290" r:id="rId4"/>
    <p:sldId id="291" r:id="rId5"/>
    <p:sldId id="292" r:id="rId6"/>
    <p:sldId id="293" r:id="rId7"/>
    <p:sldId id="294" r:id="rId8"/>
    <p:sldId id="284" r:id="rId9"/>
    <p:sldId id="276" r:id="rId10"/>
    <p:sldId id="285" r:id="rId11"/>
    <p:sldId id="286" r:id="rId12"/>
    <p:sldId id="287" r:id="rId13"/>
    <p:sldId id="28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8119"/>
    <a:srgbClr val="FF7707"/>
    <a:srgbClr val="FFAF6C"/>
    <a:srgbClr val="FFFFFF"/>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varScale="1">
        <p:scale>
          <a:sx n="72" d="100"/>
          <a:sy n="72" d="100"/>
        </p:scale>
        <p:origin x="3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7942A-E984-4829-8352-44B8609E3DE2}" type="datetimeFigureOut">
              <a:rPr lang="en-US" smtClean="0"/>
              <a:t>11/11/2021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99FDF-E6F1-4C8F-B4D9-736CD9EC84AD}" type="slidenum">
              <a:rPr lang="en-US" smtClean="0"/>
              <a:t>‹#›</a:t>
            </a:fld>
            <a:endParaRPr lang="en-US"/>
          </a:p>
        </p:txBody>
      </p:sp>
    </p:spTree>
    <p:extLst>
      <p:ext uri="{BB962C8B-B14F-4D97-AF65-F5344CB8AC3E}">
        <p14:creationId xmlns:p14="http://schemas.microsoft.com/office/powerpoint/2010/main" val="7862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t>3</a:t>
            </a:fld>
            <a:endParaRPr lang="en-US"/>
          </a:p>
        </p:txBody>
      </p:sp>
    </p:spTree>
    <p:extLst>
      <p:ext uri="{BB962C8B-B14F-4D97-AF65-F5344CB8AC3E}">
        <p14:creationId xmlns:p14="http://schemas.microsoft.com/office/powerpoint/2010/main" val="3630674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2" r:id="rId4"/>
    <p:sldLayoutId id="2147483651" r:id="rId5"/>
    <p:sldLayoutId id="2147483654" r:id="rId6"/>
    <p:sldLayoutId id="2147483655" r:id="rId7"/>
    <p:sldLayoutId id="2147483656" r:id="rId8"/>
    <p:sldLayoutId id="2147483657" r:id="rId9"/>
    <p:sldLayoutId id="2147483658" r:id="rId10"/>
    <p:sldLayoutId id="2147483659" r:id="rId11"/>
    <p:sldLayoutId id="21474836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slideLayout" Target="../slideLayouts/slideLayout1.xml"/><Relationship Id="rId7" Type="http://schemas.openxmlformats.org/officeDocument/2006/relationships/image" Target="../media/image12.gif"/><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gif"/><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8.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8.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8.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8.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644C23-6EAC-490C-A720-65A1C3E914A9}"/>
              </a:ext>
            </a:extLst>
          </p:cNvPr>
          <p:cNvSpPr/>
          <p:nvPr/>
        </p:nvSpPr>
        <p:spPr>
          <a:xfrm>
            <a:off x="2346591" y="2489812"/>
            <a:ext cx="7348251" cy="2104222"/>
          </a:xfrm>
          <a:prstGeom prst="roundRect">
            <a:avLst/>
          </a:prstGeom>
          <a:solidFill>
            <a:srgbClr val="FF8119"/>
          </a:solid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A0CB2D8-8CEA-4B4A-AE31-C621F555572A}"/>
              </a:ext>
            </a:extLst>
          </p:cNvPr>
          <p:cNvSpPr>
            <a:spLocks noGrp="1"/>
          </p:cNvSpPr>
          <p:nvPr>
            <p:ph type="ctrTitle"/>
          </p:nvPr>
        </p:nvSpPr>
        <p:spPr>
          <a:xfrm>
            <a:off x="1524000" y="974560"/>
            <a:ext cx="9144000" cy="2387600"/>
          </a:xfrm>
        </p:spPr>
        <p:txBody>
          <a:bodyPr>
            <a:norm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TUẦN 12- TIẾT 8</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8290B9B-78D3-47BF-8F38-E7F0A7E750CE}"/>
              </a:ext>
            </a:extLst>
          </p:cNvPr>
          <p:cNvSpPr>
            <a:spLocks noGrp="1"/>
          </p:cNvSpPr>
          <p:nvPr>
            <p:ph type="subTitle" idx="1"/>
          </p:nvPr>
        </p:nvSpPr>
        <p:spPr>
          <a:xfrm>
            <a:off x="1448716" y="3570750"/>
            <a:ext cx="9144000" cy="1655762"/>
          </a:xfrm>
        </p:spPr>
        <p:txBody>
          <a:bodyPr>
            <a:normAutofit/>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VIẾT 2: VIẾT VỀ ÔNG BÀ</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AAC7166-F503-422D-BDE1-A83D50999971}"/>
              </a:ext>
            </a:extLst>
          </p:cNvPr>
          <p:cNvSpPr/>
          <p:nvPr/>
        </p:nvSpPr>
        <p:spPr>
          <a:xfrm>
            <a:off x="8738592" y="181195"/>
            <a:ext cx="2805576" cy="584775"/>
          </a:xfrm>
          <a:prstGeom prst="rect">
            <a:avLst/>
          </a:prstGeom>
        </p:spPr>
        <p:txBody>
          <a:bodyPr wrap="none">
            <a:sp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 VIỆT </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8" name="Rectangle 7">
            <a:extLst>
              <a:ext uri="{FF2B5EF4-FFF2-40B4-BE49-F238E27FC236}">
                <a16:creationId xmlns:a16="http://schemas.microsoft.com/office/drawing/2014/main" id="{43101047-25E6-45B1-9FAC-C1D2B827DC01}"/>
              </a:ext>
            </a:extLst>
          </p:cNvPr>
          <p:cNvSpPr/>
          <p:nvPr/>
        </p:nvSpPr>
        <p:spPr>
          <a:xfrm>
            <a:off x="10309534" y="628964"/>
            <a:ext cx="971741"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52700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a16="http://schemas.microsoft.com/office/drawing/2014/main" id="{ACD2A31B-E011-4769-9A63-FA528615979D}"/>
              </a:ext>
            </a:extLst>
          </p:cNvPr>
          <p:cNvSpPr txBox="1">
            <a:spLocks/>
          </p:cNvSpPr>
          <p:nvPr/>
        </p:nvSpPr>
        <p:spPr>
          <a:xfrm>
            <a:off x="371062" y="265043"/>
            <a:ext cx="115558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0000"/>
                </a:solidFill>
                <a:latin typeface="Arial" panose="020B0604020202020204" pitchFamily="34" charset="0"/>
                <a:cs typeface="Arial" panose="020B0604020202020204" pitchFamily="34" charset="0"/>
              </a:rPr>
              <a:t>2. Dựa vào những điều vừa kể, em hãy viết 4-5 câu về ông (bà) của em</a:t>
            </a:r>
            <a:r>
              <a:rPr lang="en-US" sz="2800" b="1">
                <a:solidFill>
                  <a:srgbClr val="FF0000"/>
                </a:solidFill>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6" name="Hình chữ nhật: Góc Tròn 5">
            <a:extLst>
              <a:ext uri="{FF2B5EF4-FFF2-40B4-BE49-F238E27FC236}">
                <a16:creationId xmlns:a16="http://schemas.microsoft.com/office/drawing/2014/main" id="{E6B26E05-A477-4415-AF02-EBA02368CB08}"/>
              </a:ext>
            </a:extLst>
          </p:cNvPr>
          <p:cNvSpPr/>
          <p:nvPr/>
        </p:nvSpPr>
        <p:spPr>
          <a:xfrm>
            <a:off x="1073425" y="1603512"/>
            <a:ext cx="3101009" cy="6260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Câu hỏi gợi ý</a:t>
            </a:r>
          </a:p>
        </p:txBody>
      </p:sp>
      <p:sp>
        <p:nvSpPr>
          <p:cNvPr id="7" name="Hình chữ nhật: Góc Tròn 6">
            <a:extLst>
              <a:ext uri="{FF2B5EF4-FFF2-40B4-BE49-F238E27FC236}">
                <a16:creationId xmlns:a16="http://schemas.microsoft.com/office/drawing/2014/main" id="{AB599981-925C-4BCC-8186-CBADFF7469BE}"/>
              </a:ext>
            </a:extLst>
          </p:cNvPr>
          <p:cNvSpPr/>
          <p:nvPr/>
        </p:nvSpPr>
        <p:spPr>
          <a:xfrm>
            <a:off x="7679634" y="1523153"/>
            <a:ext cx="3101009" cy="659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Trả lời</a:t>
            </a:r>
          </a:p>
        </p:txBody>
      </p:sp>
      <p:cxnSp>
        <p:nvCxnSpPr>
          <p:cNvPr id="8" name="Đường nối Thẳng 7">
            <a:extLst>
              <a:ext uri="{FF2B5EF4-FFF2-40B4-BE49-F238E27FC236}">
                <a16:creationId xmlns:a16="http://schemas.microsoft.com/office/drawing/2014/main" id="{76054C24-8D04-4FA1-8528-D8579BD2D3ED}"/>
              </a:ext>
            </a:extLst>
          </p:cNvPr>
          <p:cNvCxnSpPr>
            <a:cxnSpLocks/>
          </p:cNvCxnSpPr>
          <p:nvPr/>
        </p:nvCxnSpPr>
        <p:spPr>
          <a:xfrm>
            <a:off x="5817708" y="1967948"/>
            <a:ext cx="0" cy="46626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E34FF963-4902-437D-891B-7FFD5EDCFD07}"/>
              </a:ext>
            </a:extLst>
          </p:cNvPr>
          <p:cNvSpPr txBox="1"/>
          <p:nvPr/>
        </p:nvSpPr>
        <p:spPr>
          <a:xfrm>
            <a:off x="371062" y="2464907"/>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sẽ kể về ông hay bà?</a:t>
            </a:r>
          </a:p>
        </p:txBody>
      </p:sp>
      <p:sp>
        <p:nvSpPr>
          <p:cNvPr id="10" name="Hộp Văn bản 9">
            <a:extLst>
              <a:ext uri="{FF2B5EF4-FFF2-40B4-BE49-F238E27FC236}">
                <a16:creationId xmlns:a16="http://schemas.microsoft.com/office/drawing/2014/main" id="{811B900A-D61C-499E-B98C-7FED77199230}"/>
              </a:ext>
            </a:extLst>
          </p:cNvPr>
          <p:cNvSpPr txBox="1"/>
          <p:nvPr/>
        </p:nvSpPr>
        <p:spPr>
          <a:xfrm>
            <a:off x="371062" y="3049682"/>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Ông (bà) bao nhiêu tuổi?</a:t>
            </a:r>
          </a:p>
        </p:txBody>
      </p:sp>
      <p:sp>
        <p:nvSpPr>
          <p:cNvPr id="11" name="Hộp Văn bản 10">
            <a:extLst>
              <a:ext uri="{FF2B5EF4-FFF2-40B4-BE49-F238E27FC236}">
                <a16:creationId xmlns:a16="http://schemas.microsoft.com/office/drawing/2014/main" id="{AF45C1E1-EC05-4CFC-A5E2-CF3E57207EA5}"/>
              </a:ext>
            </a:extLst>
          </p:cNvPr>
          <p:cNvSpPr txBox="1"/>
          <p:nvPr/>
        </p:nvSpPr>
        <p:spPr>
          <a:xfrm>
            <a:off x="371062" y="3647664"/>
            <a:ext cx="5274360" cy="830997"/>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Hình dáng, tính tình của ông (bà)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 thế nào?</a:t>
            </a:r>
          </a:p>
        </p:txBody>
      </p:sp>
      <p:sp>
        <p:nvSpPr>
          <p:cNvPr id="12" name="Hộp Văn bản 11">
            <a:extLst>
              <a:ext uri="{FF2B5EF4-FFF2-40B4-BE49-F238E27FC236}">
                <a16:creationId xmlns:a16="http://schemas.microsoft.com/office/drawing/2014/main" id="{1F40C1EB-CD63-40C1-A181-B0D21FC59DDD}"/>
              </a:ext>
            </a:extLst>
          </p:cNvPr>
          <p:cNvSpPr txBox="1"/>
          <p:nvPr/>
        </p:nvSpPr>
        <p:spPr>
          <a:xfrm>
            <a:off x="457205" y="4742871"/>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Bà yêu quý em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 thế nào?</a:t>
            </a:r>
          </a:p>
        </p:txBody>
      </p:sp>
      <p:sp>
        <p:nvSpPr>
          <p:cNvPr id="13" name="Hộp Văn bản 12">
            <a:extLst>
              <a:ext uri="{FF2B5EF4-FFF2-40B4-BE49-F238E27FC236}">
                <a16:creationId xmlns:a16="http://schemas.microsoft.com/office/drawing/2014/main" id="{F49CCC1E-ECC5-4FC4-BF54-5B746B805CAE}"/>
              </a:ext>
            </a:extLst>
          </p:cNvPr>
          <p:cNvSpPr txBox="1"/>
          <p:nvPr/>
        </p:nvSpPr>
        <p:spPr>
          <a:xfrm>
            <a:off x="457205" y="5898938"/>
            <a:ext cx="5274360" cy="830997"/>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đã thể hiện tình cảm yêu th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ơng ông (bà)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 thế nào?</a:t>
            </a:r>
          </a:p>
        </p:txBody>
      </p:sp>
      <p:sp>
        <p:nvSpPr>
          <p:cNvPr id="14" name="Hộp Văn bản 13">
            <a:extLst>
              <a:ext uri="{FF2B5EF4-FFF2-40B4-BE49-F238E27FC236}">
                <a16:creationId xmlns:a16="http://schemas.microsoft.com/office/drawing/2014/main" id="{FF32749D-31F1-4813-AEEF-3561C142E115}"/>
              </a:ext>
            </a:extLst>
          </p:cNvPr>
          <p:cNvSpPr txBox="1"/>
          <p:nvPr/>
        </p:nvSpPr>
        <p:spPr>
          <a:xfrm>
            <a:off x="5989995" y="2398846"/>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sẽ kể về bà ngoại của em.</a:t>
            </a:r>
          </a:p>
        </p:txBody>
      </p:sp>
      <p:sp>
        <p:nvSpPr>
          <p:cNvPr id="15" name="Hộp Văn bản 14">
            <a:extLst>
              <a:ext uri="{FF2B5EF4-FFF2-40B4-BE49-F238E27FC236}">
                <a16:creationId xmlns:a16="http://schemas.microsoft.com/office/drawing/2014/main" id="{5F63489D-DD97-42AF-97F0-9FD60B03316E}"/>
              </a:ext>
            </a:extLst>
          </p:cNvPr>
          <p:cNvSpPr txBox="1"/>
          <p:nvPr/>
        </p:nvSpPr>
        <p:spPr>
          <a:xfrm>
            <a:off x="5989995" y="2950302"/>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Bà đã ngoài 60 tuổi.</a:t>
            </a:r>
          </a:p>
        </p:txBody>
      </p:sp>
      <p:sp>
        <p:nvSpPr>
          <p:cNvPr id="16" name="Hộp Văn bản 15">
            <a:extLst>
              <a:ext uri="{FF2B5EF4-FFF2-40B4-BE49-F238E27FC236}">
                <a16:creationId xmlns:a16="http://schemas.microsoft.com/office/drawing/2014/main" id="{4F7FAED9-02EA-4897-BA60-A24EDEABF171}"/>
              </a:ext>
            </a:extLst>
          </p:cNvPr>
          <p:cNvSpPr txBox="1"/>
          <p:nvPr/>
        </p:nvSpPr>
        <p:spPr>
          <a:xfrm>
            <a:off x="5989994" y="3508528"/>
            <a:ext cx="5830941" cy="1200329"/>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Dù lớn tuổi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ng bà vẫn rất khỏe mạnh. Bà đi lại nhanh nhẹn, c</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ời nói vui vẻ.</a:t>
            </a:r>
          </a:p>
        </p:txBody>
      </p:sp>
      <p:sp>
        <p:nvSpPr>
          <p:cNvPr id="17" name="Hộp Văn bản 16">
            <a:extLst>
              <a:ext uri="{FF2B5EF4-FFF2-40B4-BE49-F238E27FC236}">
                <a16:creationId xmlns:a16="http://schemas.microsoft.com/office/drawing/2014/main" id="{F703190D-7B9C-4B7F-A88F-10556E13D5D0}"/>
              </a:ext>
            </a:extLst>
          </p:cNvPr>
          <p:cNvSpPr txBox="1"/>
          <p:nvPr/>
        </p:nvSpPr>
        <p:spPr>
          <a:xfrm>
            <a:off x="6076138" y="4684100"/>
            <a:ext cx="5274360" cy="1200329"/>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Bà rất yêu em. Bà chăm sóc em từ khi em mới chào đời và luôn dành cho em những điều tuyệt vời nhất.</a:t>
            </a:r>
          </a:p>
        </p:txBody>
      </p:sp>
      <p:sp>
        <p:nvSpPr>
          <p:cNvPr id="18" name="Hộp Văn bản 17">
            <a:extLst>
              <a:ext uri="{FF2B5EF4-FFF2-40B4-BE49-F238E27FC236}">
                <a16:creationId xmlns:a16="http://schemas.microsoft.com/office/drawing/2014/main" id="{5C34AE8D-0B4E-4A61-8761-1E30219FCC3C}"/>
              </a:ext>
            </a:extLst>
          </p:cNvPr>
          <p:cNvSpPr txBox="1"/>
          <p:nvPr/>
        </p:nvSpPr>
        <p:spPr>
          <a:xfrm>
            <a:off x="5989995" y="5884429"/>
            <a:ext cx="5274360" cy="830997"/>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yêu th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ơng bà và hứa sẽ học thật giỏi để bà vui, sống mãi với em.</a:t>
            </a:r>
          </a:p>
        </p:txBody>
      </p:sp>
    </p:spTree>
    <p:extLst>
      <p:ext uri="{BB962C8B-B14F-4D97-AF65-F5344CB8AC3E}">
        <p14:creationId xmlns:p14="http://schemas.microsoft.com/office/powerpoint/2010/main" val="63252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1884C49-E646-42C7-B68A-B71E25836C93}"/>
              </a:ext>
            </a:extLst>
          </p:cNvPr>
          <p:cNvSpPr txBox="1"/>
          <p:nvPr/>
        </p:nvSpPr>
        <p:spPr>
          <a:xfrm>
            <a:off x="821639" y="1643472"/>
            <a:ext cx="10548725" cy="4524315"/>
          </a:xfrm>
          <a:prstGeom prst="rect">
            <a:avLst/>
          </a:prstGeom>
          <a:noFill/>
        </p:spPr>
        <p:txBody>
          <a:bodyPr wrap="square" rtlCol="0">
            <a:spAutoFit/>
          </a:bodyPr>
          <a:lstStyle/>
          <a:p>
            <a:pPr algn="just">
              <a:lnSpc>
                <a:spcPct val="150000"/>
              </a:lnSpc>
            </a:pPr>
            <a:r>
              <a:rPr lang="en-US" sz="3200">
                <a:latin typeface="Arial" panose="020B0604020202020204" pitchFamily="34" charset="0"/>
                <a:cs typeface="Arial" panose="020B0604020202020204" pitchFamily="34" charset="0"/>
              </a:rPr>
              <a:t>      Em sẽ kể về bà ngoại của em. Bà đã ngoài 60 tuổi. Dù lớn tuổi nh</a:t>
            </a:r>
            <a:r>
              <a:rPr lang="vi-VN" sz="3200">
                <a:latin typeface="Arial" panose="020B0604020202020204" pitchFamily="34" charset="0"/>
                <a:cs typeface="Arial" panose="020B0604020202020204" pitchFamily="34" charset="0"/>
              </a:rPr>
              <a:t>ư</a:t>
            </a:r>
            <a:r>
              <a:rPr lang="en-US" sz="3200">
                <a:latin typeface="Arial" panose="020B0604020202020204" pitchFamily="34" charset="0"/>
                <a:cs typeface="Arial" panose="020B0604020202020204" pitchFamily="34" charset="0"/>
              </a:rPr>
              <a:t>ng bà vẫn rất khỏe mạnh. Bà đi lại nhanh nhẹn, c</a:t>
            </a:r>
            <a:r>
              <a:rPr lang="vi-VN" sz="3200">
                <a:latin typeface="Arial" panose="020B0604020202020204" pitchFamily="34" charset="0"/>
                <a:cs typeface="Arial" panose="020B0604020202020204" pitchFamily="34" charset="0"/>
              </a:rPr>
              <a:t>ư</a:t>
            </a:r>
            <a:r>
              <a:rPr lang="en-US" sz="3200">
                <a:latin typeface="Arial" panose="020B0604020202020204" pitchFamily="34" charset="0"/>
                <a:cs typeface="Arial" panose="020B0604020202020204" pitchFamily="34" charset="0"/>
              </a:rPr>
              <a:t>ời nói vui vẻ. Bà rất yêu em. Bà chăm sóc em từ khi em mới chào đời và luôn dành cho em những điều tuyệt vời nhất. Em yêu th</a:t>
            </a:r>
            <a:r>
              <a:rPr lang="vi-VN" sz="3200">
                <a:latin typeface="Arial" panose="020B0604020202020204" pitchFamily="34" charset="0"/>
                <a:cs typeface="Arial" panose="020B0604020202020204" pitchFamily="34" charset="0"/>
              </a:rPr>
              <a:t>ư</a:t>
            </a:r>
            <a:r>
              <a:rPr lang="en-US" sz="3200">
                <a:latin typeface="Arial" panose="020B0604020202020204" pitchFamily="34" charset="0"/>
                <a:cs typeface="Arial" panose="020B0604020202020204" pitchFamily="34" charset="0"/>
              </a:rPr>
              <a:t>ơng bà và hứa sẽ học thật giỏi để bà vui và sống mãi với em.</a:t>
            </a:r>
          </a:p>
        </p:txBody>
      </p:sp>
      <p:sp>
        <p:nvSpPr>
          <p:cNvPr id="5" name="Hình Bầu dục 4">
            <a:extLst>
              <a:ext uri="{FF2B5EF4-FFF2-40B4-BE49-F238E27FC236}">
                <a16:creationId xmlns:a16="http://schemas.microsoft.com/office/drawing/2014/main" id="{06A8A045-0F50-40E8-82B5-7AC5AFF870F6}"/>
              </a:ext>
            </a:extLst>
          </p:cNvPr>
          <p:cNvSpPr/>
          <p:nvPr/>
        </p:nvSpPr>
        <p:spPr>
          <a:xfrm>
            <a:off x="463826" y="675861"/>
            <a:ext cx="11529391" cy="8613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Nối các câu trả lời lại, ta có đoạn văn:</a:t>
            </a:r>
          </a:p>
        </p:txBody>
      </p:sp>
    </p:spTree>
    <p:extLst>
      <p:ext uri="{BB962C8B-B14F-4D97-AF65-F5344CB8AC3E}">
        <p14:creationId xmlns:p14="http://schemas.microsoft.com/office/powerpoint/2010/main" val="1551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9A3BE5CC-ECF5-4531-9185-A95629C43B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565" y="484688"/>
            <a:ext cx="8348870" cy="6282182"/>
          </a:xfrm>
        </p:spPr>
      </p:pic>
    </p:spTree>
    <p:extLst>
      <p:ext uri="{BB962C8B-B14F-4D97-AF65-F5344CB8AC3E}">
        <p14:creationId xmlns:p14="http://schemas.microsoft.com/office/powerpoint/2010/main" val="230117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F9097D8D-CF3F-4CA4-9DA1-FFE06A1EBA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7671" y="431718"/>
            <a:ext cx="7323808" cy="6426282"/>
          </a:xfrm>
        </p:spPr>
      </p:pic>
    </p:spTree>
    <p:extLst>
      <p:ext uri="{BB962C8B-B14F-4D97-AF65-F5344CB8AC3E}">
        <p14:creationId xmlns:p14="http://schemas.microsoft.com/office/powerpoint/2010/main" val="197901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524000" y="2840855"/>
            <a:ext cx="9144000" cy="899928"/>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69257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7258" y="2606145"/>
            <a:ext cx="7557772" cy="1569532"/>
          </a:xfrm>
          <a:prstGeom prst="rect">
            <a:avLst/>
          </a:prstGeom>
          <a:noFill/>
        </p:spPr>
        <p:txBody>
          <a:bodyPr wrap="square" rtlCol="0">
            <a:spAutoFit/>
          </a:bodyPr>
          <a:lstStyle/>
          <a:p>
            <a:pPr algn="ctr"/>
            <a:r>
              <a:rPr lang="en-US" sz="9599"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95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295" y="4190852"/>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635" y="4221203"/>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B4477A8-6557-4333-A5BB-49DA8051E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2" y="-168163"/>
            <a:ext cx="12575717" cy="7091195"/>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02875" y="5793398"/>
            <a:ext cx="1563744" cy="975361"/>
          </a:xfrm>
          <a:prstGeom prst="rect">
            <a:avLst/>
          </a:prstGeom>
        </p:spPr>
      </p:pic>
      <p:sp>
        <p:nvSpPr>
          <p:cNvPr id="7" name="TextBox 6"/>
          <p:cNvSpPr txBox="1"/>
          <p:nvPr/>
        </p:nvSpPr>
        <p:spPr>
          <a:xfrm>
            <a:off x="406400" y="755211"/>
            <a:ext cx="5384800" cy="769441"/>
          </a:xfrm>
          <a:prstGeom prst="rect">
            <a:avLst/>
          </a:prstGeom>
          <a:noFill/>
        </p:spPr>
        <p:txBody>
          <a:bodyPr wrap="square" rtlCol="0">
            <a:spAutoFit/>
          </a:bodyPr>
          <a:lstStyle/>
          <a:p>
            <a:pPr lvl="0"/>
            <a:r>
              <a:rPr lang="en-US" sz="4400" b="1">
                <a:solidFill>
                  <a:schemeClr val="bg1"/>
                </a:solidFill>
                <a:latin typeface="Times New Roman" panose="02020603050405020304" pitchFamily="18" charset="0"/>
                <a:cs typeface="Times New Roman" panose="02020603050405020304" pitchFamily="18" charset="0"/>
              </a:rPr>
              <a:t>TRÒ CHƠI CÂU CÁ</a:t>
            </a:r>
            <a:endParaRPr lang="vi-VN" sz="4400" b="1">
              <a:solidFill>
                <a:schemeClr val="bg1"/>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3425360"/>
            <a:ext cx="1563744" cy="975361"/>
          </a:xfrm>
          <a:prstGeom prst="rect">
            <a:avLst/>
          </a:prstGeom>
        </p:spPr>
      </p:pic>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89847" y="4180840"/>
            <a:ext cx="1563744" cy="975361"/>
          </a:xfrm>
          <a:prstGeom prst="rect">
            <a:avLst/>
          </a:prstGeom>
        </p:spPr>
      </p:pic>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5829134"/>
            <a:ext cx="1563744" cy="975361"/>
          </a:xfrm>
          <a:prstGeom prst="rect">
            <a:avLst/>
          </a:prstGeom>
        </p:spPr>
      </p:pic>
      <p:sp>
        <p:nvSpPr>
          <p:cNvPr id="2" name="Arrow: Pentagon 1">
            <a:extLst>
              <a:ext uri="{FF2B5EF4-FFF2-40B4-BE49-F238E27FC236}">
                <a16:creationId xmlns:a16="http://schemas.microsoft.com/office/drawing/2014/main" id="{D1155387-879E-40B6-9945-AA291C540A15}"/>
              </a:ext>
            </a:extLst>
          </p:cNvPr>
          <p:cNvSpPr/>
          <p:nvPr/>
        </p:nvSpPr>
        <p:spPr>
          <a:xfrm>
            <a:off x="3860801" y="4180839"/>
            <a:ext cx="4223897" cy="164423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solidFill>
                  <a:srgbClr val="FF0000"/>
                </a:solidFill>
              </a:rPr>
              <a:t>GO</a:t>
            </a:r>
          </a:p>
        </p:txBody>
      </p:sp>
      <p:pic>
        <p:nvPicPr>
          <p:cNvPr id="3" name="introcauca">
            <a:hlinkClick r:id="" action="ppaction://media"/>
            <a:extLst>
              <a:ext uri="{FF2B5EF4-FFF2-40B4-BE49-F238E27FC236}">
                <a16:creationId xmlns:a16="http://schemas.microsoft.com/office/drawing/2014/main"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02664" y="-980963"/>
            <a:ext cx="812800" cy="812800"/>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3C094418-56A9-4E4D-BFA6-B1FB9CAA8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0" y="-69092"/>
            <a:ext cx="12562696" cy="7066517"/>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a:off x="-2844800" y="5156201"/>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a:solidFill>
                    <a:srgbClr val="FF0000"/>
                  </a:solidFill>
                  <a:latin typeface="Times New Roman" panose="02020603050405020304" pitchFamily="18" charset="0"/>
                  <a:cs typeface="Times New Roman" panose="02020603050405020304" pitchFamily="18" charset="0"/>
                </a:rPr>
                <a:t>C. Bà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181600" cy="1405641"/>
          </a:xfrm>
          <a:prstGeom prst="rect">
            <a:avLst/>
          </a:prstGeom>
          <a:noFill/>
        </p:spPr>
        <p:txBody>
          <a:bodyPr wrap="square" rtlCol="0">
            <a:spAutoFit/>
          </a:bodyPr>
          <a:lstStyle/>
          <a:p>
            <a:pPr defTabSz="1219170">
              <a:defRPr/>
            </a:pPr>
            <a:r>
              <a:rPr lang="en-US" sz="4267" b="1">
                <a:solidFill>
                  <a:prstClr val="white"/>
                </a:solidFill>
                <a:latin typeface="Times New Roman" panose="02020603050405020304" pitchFamily="18" charset="0"/>
                <a:cs typeface="Times New Roman" panose="02020603050405020304" pitchFamily="18" charset="0"/>
              </a:rPr>
              <a:t>Người phụ nữ sinh ra mẹ em, em gọi là gì?</a:t>
            </a:r>
            <a:endParaRPr lang="vi-VN" sz="4267" b="1">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Times New Roman" panose="02020603050405020304" pitchFamily="18" charset="0"/>
                  <a:cs typeface="Times New Roman" panose="02020603050405020304" pitchFamily="18" charset="0"/>
                </a:rPr>
                <a:t>C. Bà ngoại</a:t>
              </a:r>
              <a:endParaRPr lang="vi-VN" sz="1867"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288976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A.Bà nội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206515"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Dì</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flipH="1">
            <a:off x="12206515" y="51692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Bác</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26269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E9251A6-7CFD-45B1-9913-FCF167E60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5" y="-81034"/>
            <a:ext cx="12520885" cy="7042998"/>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flipH="1">
            <a:off x="12192000" y="5143842"/>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Ông nội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689600" cy="1405641"/>
          </a:xfrm>
          <a:prstGeom prst="rect">
            <a:avLst/>
          </a:prstGeom>
          <a:noFill/>
        </p:spPr>
        <p:txBody>
          <a:bodyPr wrap="square" rtlCol="0">
            <a:spAutoFit/>
          </a:bodyPr>
          <a:lstStyle/>
          <a:p>
            <a:pPr defTabSz="1219170">
              <a:defRPr/>
            </a:pPr>
            <a:r>
              <a:rPr lang="en-US" sz="4267" b="1">
                <a:solidFill>
                  <a:prstClr val="white"/>
                </a:solidFill>
                <a:latin typeface="Times New Roman" panose="02020603050405020304" pitchFamily="18" charset="0"/>
                <a:cs typeface="Times New Roman" panose="02020603050405020304" pitchFamily="18" charset="0"/>
              </a:rPr>
              <a:t>Người đàn ông sinh ra bố em, em gọi là gì?</a:t>
            </a:r>
            <a:endParaRPr lang="vi-VN" sz="4267" b="1">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Times New Roman" panose="02020603050405020304" pitchFamily="18" charset="0"/>
                  <a:cs typeface="Times New Roman" panose="02020603050405020304" pitchFamily="18" charset="0"/>
                </a:rPr>
                <a:t>D. Ông nội</a:t>
              </a:r>
              <a:endParaRPr lang="vi-VN" sz="1867"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323884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Bác</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192000"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Ông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a:off x="-2844800" y="5257801"/>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Cậu</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11468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1000" fill="hold"/>
                                        <p:tgtEl>
                                          <p:spTgt spid="39"/>
                                        </p:tgtEl>
                                        <p:attrNameLst>
                                          <p:attrName>ppt_x</p:attrName>
                                        </p:attrNameLst>
                                      </p:cBhvr>
                                      <p:tavLst>
                                        <p:tav tm="0">
                                          <p:val>
                                            <p:strVal val="1+#ppt_w/2"/>
                                          </p:val>
                                        </p:tav>
                                        <p:tav tm="100000">
                                          <p:val>
                                            <p:strVal val="#ppt_x"/>
                                          </p:val>
                                        </p:tav>
                                      </p:tavLst>
                                    </p:anim>
                                    <p:anim calcmode="lin" valueType="num">
                                      <p:cBhvr additive="base">
                                        <p:cTn id="25" dur="1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FB6933C7-8515-4651-B26E-30F861486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2" y="-61415"/>
            <a:ext cx="12678770" cy="7131808"/>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a:off x="-2844800" y="3020406"/>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Ông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399" y="381000"/>
            <a:ext cx="5473981" cy="1405641"/>
          </a:xfrm>
          <a:prstGeom prst="rect">
            <a:avLst/>
          </a:prstGeom>
          <a:noFill/>
        </p:spPr>
        <p:txBody>
          <a:bodyPr wrap="square" rtlCol="0">
            <a:spAutoFit/>
          </a:bodyPr>
          <a:lstStyle/>
          <a:p>
            <a:pPr defTabSz="1219170">
              <a:defRPr/>
            </a:pPr>
            <a:r>
              <a:rPr lang="en-US" sz="4267" b="1">
                <a:solidFill>
                  <a:prstClr val="white"/>
                </a:solidFill>
                <a:latin typeface="Times New Roman" panose="02020603050405020304" pitchFamily="18" charset="0"/>
                <a:cs typeface="Times New Roman" panose="02020603050405020304" pitchFamily="18" charset="0"/>
              </a:rPr>
              <a:t>Tên gọi của người đàn ông sinh ra mẹ em?</a:t>
            </a:r>
            <a:endParaRPr lang="vi-VN" sz="4267" b="1">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Times New Roman" panose="02020603050405020304" pitchFamily="18" charset="0"/>
                  <a:cs typeface="Times New Roman" panose="02020603050405020304" pitchFamily="18" charset="0"/>
                </a:rPr>
                <a:t>A. Ông ngoại</a:t>
              </a:r>
              <a:endParaRPr lang="vi-VN" sz="1867"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5156201"/>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Bác</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192000" y="34420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Ông nội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flipH="1">
            <a:off x="12192000" y="51438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Chú</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48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8000" fill="hold"/>
                                        <p:tgtEl>
                                          <p:spTgt spid="39"/>
                                        </p:tgtEl>
                                        <p:attrNameLst>
                                          <p:attrName>ppt_x</p:attrName>
                                        </p:attrNameLst>
                                      </p:cBhvr>
                                      <p:tavLst>
                                        <p:tav tm="0">
                                          <p:val>
                                            <p:strVal val="1+#ppt_w/2"/>
                                          </p:val>
                                        </p:tav>
                                        <p:tav tm="100000">
                                          <p:val>
                                            <p:strVal val="#ppt_x"/>
                                          </p:val>
                                        </p:tav>
                                      </p:tavLst>
                                    </p:anim>
                                    <p:anim calcmode="lin" valueType="num">
                                      <p:cBhvr additive="base">
                                        <p:cTn id="25" dur="8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0" fill="hold"/>
                                        <p:tgtEl>
                                          <p:spTgt spid="44"/>
                                        </p:tgtEl>
                                        <p:attrNameLst>
                                          <p:attrName>ppt_x</p:attrName>
                                        </p:attrNameLst>
                                      </p:cBhvr>
                                      <p:tavLst>
                                        <p:tav tm="0">
                                          <p:val>
                                            <p:strVal val="0-#ppt_w/2"/>
                                          </p:val>
                                        </p:tav>
                                        <p:tav tm="100000">
                                          <p:val>
                                            <p:strVal val="#ppt_x"/>
                                          </p:val>
                                        </p:tav>
                                      </p:tavLst>
                                    </p:anim>
                                    <p:anim calcmode="lin" valueType="num">
                                      <p:cBhvr additive="base">
                                        <p:cTn id="29" dur="10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2000" fill="hold"/>
                                        <p:tgtEl>
                                          <p:spTgt spid="47"/>
                                        </p:tgtEl>
                                        <p:attrNameLst>
                                          <p:attrName>ppt_x</p:attrName>
                                        </p:attrNameLst>
                                      </p:cBhvr>
                                      <p:tavLst>
                                        <p:tav tm="0">
                                          <p:val>
                                            <p:strVal val="0-#ppt_w/2"/>
                                          </p:val>
                                        </p:tav>
                                        <p:tav tm="100000">
                                          <p:val>
                                            <p:strVal val="#ppt_x"/>
                                          </p:val>
                                        </p:tav>
                                      </p:tavLst>
                                    </p:anim>
                                    <p:anim calcmode="lin" valueType="num">
                                      <p:cBhvr additive="base">
                                        <p:cTn id="33"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Hình ảnh 27">
            <a:extLst>
              <a:ext uri="{FF2B5EF4-FFF2-40B4-BE49-F238E27FC236}">
                <a16:creationId xmlns:a16="http://schemas.microsoft.com/office/drawing/2014/main" id="{E436844F-500A-4A27-BE66-63A697E63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2" y="-61415"/>
            <a:ext cx="12678770" cy="7131808"/>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flipH="1">
            <a:off x="12192000" y="5156201"/>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Bà nội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288346" y="445573"/>
            <a:ext cx="5473981" cy="1405641"/>
          </a:xfrm>
          <a:prstGeom prst="rect">
            <a:avLst/>
          </a:prstGeom>
          <a:noFill/>
        </p:spPr>
        <p:txBody>
          <a:bodyPr wrap="square" rtlCol="0">
            <a:spAutoFit/>
          </a:bodyPr>
          <a:lstStyle/>
          <a:p>
            <a:pPr defTabSz="1219170">
              <a:defRPr/>
            </a:pPr>
            <a:r>
              <a:rPr lang="en-US" sz="4267" b="1">
                <a:solidFill>
                  <a:prstClr val="white"/>
                </a:solidFill>
                <a:latin typeface="Times New Roman" panose="02020603050405020304" pitchFamily="18" charset="0"/>
                <a:cs typeface="Times New Roman" panose="02020603050405020304" pitchFamily="18" charset="0"/>
              </a:rPr>
              <a:t>Tên gọi của người phụ nữ sinh ra bố em?</a:t>
            </a:r>
            <a:endParaRPr lang="vi-VN" sz="4267" b="1">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Times New Roman" panose="02020603050405020304" pitchFamily="18" charset="0"/>
                  <a:cs typeface="Times New Roman" panose="02020603050405020304" pitchFamily="18" charset="0"/>
                </a:rPr>
                <a:t>D.Ông nội</a:t>
              </a:r>
              <a:endParaRPr lang="vi-VN" sz="1867"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313724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Dì</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192000" y="3429001"/>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Mợ</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a:off x="-2844800" y="5156201"/>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Bà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8171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7DB8AB7-01E4-4A4B-BCE8-EE495F68BDA4}"/>
              </a:ext>
            </a:extLst>
          </p:cNvPr>
          <p:cNvSpPr>
            <a:spLocks noGrp="1"/>
          </p:cNvSpPr>
          <p:nvPr>
            <p:ph type="title"/>
          </p:nvPr>
        </p:nvSpPr>
        <p:spPr>
          <a:xfrm>
            <a:off x="3680791" y="-122155"/>
            <a:ext cx="6115876" cy="1325563"/>
          </a:xfrm>
        </p:spPr>
        <p:txBody>
          <a:bodyPr>
            <a:normAutofit/>
          </a:bodyPr>
          <a:lstStyle/>
          <a:p>
            <a:r>
              <a:rPr lang="en-US" sz="3600" b="1">
                <a:solidFill>
                  <a:srgbClr val="FF0000"/>
                </a:solidFill>
                <a:latin typeface="Arial" panose="020B0604020202020204" pitchFamily="34" charset="0"/>
                <a:cs typeface="Arial" panose="020B0604020202020204" pitchFamily="34" charset="0"/>
              </a:rPr>
              <a:t>1. Kể về ông bà của em</a:t>
            </a:r>
            <a:r>
              <a:rPr lang="en-US" sz="2800">
                <a:latin typeface="Arial" panose="020B0604020202020204" pitchFamily="34" charset="0"/>
                <a:cs typeface="Arial" panose="020B0604020202020204" pitchFamily="34" charset="0"/>
              </a:rPr>
              <a:t>:</a:t>
            </a:r>
          </a:p>
        </p:txBody>
      </p:sp>
      <p:sp>
        <p:nvSpPr>
          <p:cNvPr id="4" name="Hình chữ nhật: Góc Tròn 3">
            <a:extLst>
              <a:ext uri="{FF2B5EF4-FFF2-40B4-BE49-F238E27FC236}">
                <a16:creationId xmlns:a16="http://schemas.microsoft.com/office/drawing/2014/main" id="{98F30DEF-2258-4853-9C4A-FFE666F83F30}"/>
              </a:ext>
            </a:extLst>
          </p:cNvPr>
          <p:cNvSpPr/>
          <p:nvPr/>
        </p:nvSpPr>
        <p:spPr>
          <a:xfrm>
            <a:off x="1073425" y="927660"/>
            <a:ext cx="3101009" cy="6260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Câu hỏi gợi ý</a:t>
            </a:r>
          </a:p>
        </p:txBody>
      </p:sp>
      <p:sp>
        <p:nvSpPr>
          <p:cNvPr id="5" name="Hình chữ nhật: Góc Tròn 4">
            <a:extLst>
              <a:ext uri="{FF2B5EF4-FFF2-40B4-BE49-F238E27FC236}">
                <a16:creationId xmlns:a16="http://schemas.microsoft.com/office/drawing/2014/main" id="{A855FAE6-76CA-4AA5-A2E8-73294AE5D541}"/>
              </a:ext>
            </a:extLst>
          </p:cNvPr>
          <p:cNvSpPr/>
          <p:nvPr/>
        </p:nvSpPr>
        <p:spPr>
          <a:xfrm>
            <a:off x="7679634" y="873805"/>
            <a:ext cx="3101009" cy="659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Trả lời</a:t>
            </a:r>
          </a:p>
        </p:txBody>
      </p:sp>
      <p:cxnSp>
        <p:nvCxnSpPr>
          <p:cNvPr id="7" name="Đường nối Thẳng 6">
            <a:extLst>
              <a:ext uri="{FF2B5EF4-FFF2-40B4-BE49-F238E27FC236}">
                <a16:creationId xmlns:a16="http://schemas.microsoft.com/office/drawing/2014/main" id="{60C2E145-2DF0-4D76-AC7C-7625E5DEB9CA}"/>
              </a:ext>
            </a:extLst>
          </p:cNvPr>
          <p:cNvCxnSpPr>
            <a:cxnSpLocks/>
          </p:cNvCxnSpPr>
          <p:nvPr/>
        </p:nvCxnSpPr>
        <p:spPr>
          <a:xfrm>
            <a:off x="5817708" y="1384860"/>
            <a:ext cx="0" cy="46626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Hộp Văn bản 7">
            <a:extLst>
              <a:ext uri="{FF2B5EF4-FFF2-40B4-BE49-F238E27FC236}">
                <a16:creationId xmlns:a16="http://schemas.microsoft.com/office/drawing/2014/main" id="{EFE5AC46-CAE2-4CCB-8FD8-E34C3BD9E3D8}"/>
              </a:ext>
            </a:extLst>
          </p:cNvPr>
          <p:cNvSpPr txBox="1"/>
          <p:nvPr/>
        </p:nvSpPr>
        <p:spPr>
          <a:xfrm>
            <a:off x="371062" y="1881819"/>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sẽ kể về ông hay bà?</a:t>
            </a:r>
          </a:p>
        </p:txBody>
      </p:sp>
      <p:sp>
        <p:nvSpPr>
          <p:cNvPr id="9" name="Hộp Văn bản 8">
            <a:extLst>
              <a:ext uri="{FF2B5EF4-FFF2-40B4-BE49-F238E27FC236}">
                <a16:creationId xmlns:a16="http://schemas.microsoft.com/office/drawing/2014/main" id="{9387A55D-9535-47F9-B742-9AAA72917B26}"/>
              </a:ext>
            </a:extLst>
          </p:cNvPr>
          <p:cNvSpPr txBox="1"/>
          <p:nvPr/>
        </p:nvSpPr>
        <p:spPr>
          <a:xfrm>
            <a:off x="371062" y="2466594"/>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Ông (bà) bao nhiêu tuổi?</a:t>
            </a:r>
          </a:p>
        </p:txBody>
      </p:sp>
      <p:sp>
        <p:nvSpPr>
          <p:cNvPr id="10" name="Hộp Văn bản 9">
            <a:extLst>
              <a:ext uri="{FF2B5EF4-FFF2-40B4-BE49-F238E27FC236}">
                <a16:creationId xmlns:a16="http://schemas.microsoft.com/office/drawing/2014/main" id="{E1B9A7BF-27A5-49B8-AC52-FFC43FD2299E}"/>
              </a:ext>
            </a:extLst>
          </p:cNvPr>
          <p:cNvSpPr txBox="1"/>
          <p:nvPr/>
        </p:nvSpPr>
        <p:spPr>
          <a:xfrm>
            <a:off x="371062" y="3064576"/>
            <a:ext cx="5274360" cy="830997"/>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Hình dáng, tính tình của ông (bà)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 thế nào?</a:t>
            </a:r>
          </a:p>
        </p:txBody>
      </p:sp>
      <p:sp>
        <p:nvSpPr>
          <p:cNvPr id="11" name="Hộp Văn bản 10">
            <a:extLst>
              <a:ext uri="{FF2B5EF4-FFF2-40B4-BE49-F238E27FC236}">
                <a16:creationId xmlns:a16="http://schemas.microsoft.com/office/drawing/2014/main" id="{02563A18-DBD2-4836-9B11-7A91415018E9}"/>
              </a:ext>
            </a:extLst>
          </p:cNvPr>
          <p:cNvSpPr txBox="1"/>
          <p:nvPr/>
        </p:nvSpPr>
        <p:spPr>
          <a:xfrm>
            <a:off x="457205" y="4159783"/>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Bà yêu quý em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 thế nào?</a:t>
            </a:r>
          </a:p>
        </p:txBody>
      </p:sp>
      <p:sp>
        <p:nvSpPr>
          <p:cNvPr id="12" name="Hộp Văn bản 11">
            <a:extLst>
              <a:ext uri="{FF2B5EF4-FFF2-40B4-BE49-F238E27FC236}">
                <a16:creationId xmlns:a16="http://schemas.microsoft.com/office/drawing/2014/main" id="{4E222AF6-199F-4A97-9752-4DD0EDA0EA44}"/>
              </a:ext>
            </a:extLst>
          </p:cNvPr>
          <p:cNvSpPr txBox="1"/>
          <p:nvPr/>
        </p:nvSpPr>
        <p:spPr>
          <a:xfrm>
            <a:off x="457205" y="5315850"/>
            <a:ext cx="5274360" cy="830997"/>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đã thể hiện tình cảm yêu th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ơng ông (bà)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 thế nào?</a:t>
            </a:r>
          </a:p>
        </p:txBody>
      </p:sp>
      <p:sp>
        <p:nvSpPr>
          <p:cNvPr id="20" name="Hộp Văn bản 19">
            <a:extLst>
              <a:ext uri="{FF2B5EF4-FFF2-40B4-BE49-F238E27FC236}">
                <a16:creationId xmlns:a16="http://schemas.microsoft.com/office/drawing/2014/main" id="{3654043A-73B4-4D14-82DC-5979CE4A857D}"/>
              </a:ext>
            </a:extLst>
          </p:cNvPr>
          <p:cNvSpPr txBox="1"/>
          <p:nvPr/>
        </p:nvSpPr>
        <p:spPr>
          <a:xfrm>
            <a:off x="5989995" y="1815758"/>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sẽ kể về bà ngoại của em.</a:t>
            </a:r>
          </a:p>
        </p:txBody>
      </p:sp>
      <p:sp>
        <p:nvSpPr>
          <p:cNvPr id="21" name="Hộp Văn bản 20">
            <a:extLst>
              <a:ext uri="{FF2B5EF4-FFF2-40B4-BE49-F238E27FC236}">
                <a16:creationId xmlns:a16="http://schemas.microsoft.com/office/drawing/2014/main" id="{6E85E886-0959-4D93-9C6A-156FCAD943C5}"/>
              </a:ext>
            </a:extLst>
          </p:cNvPr>
          <p:cNvSpPr txBox="1"/>
          <p:nvPr/>
        </p:nvSpPr>
        <p:spPr>
          <a:xfrm>
            <a:off x="5989995" y="2367214"/>
            <a:ext cx="5274360" cy="46166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Bà đã ngoài 60 tuổi</a:t>
            </a:r>
          </a:p>
        </p:txBody>
      </p:sp>
      <p:sp>
        <p:nvSpPr>
          <p:cNvPr id="22" name="Hộp Văn bản 21">
            <a:extLst>
              <a:ext uri="{FF2B5EF4-FFF2-40B4-BE49-F238E27FC236}">
                <a16:creationId xmlns:a16="http://schemas.microsoft.com/office/drawing/2014/main" id="{3B2F3F01-0C80-4B7A-A7FB-88F1E10F30CA}"/>
              </a:ext>
            </a:extLst>
          </p:cNvPr>
          <p:cNvSpPr txBox="1"/>
          <p:nvPr/>
        </p:nvSpPr>
        <p:spPr>
          <a:xfrm>
            <a:off x="5989994" y="2925440"/>
            <a:ext cx="5830941" cy="1200329"/>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Dù lớn tuổi nh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ng bà vẫn rất khỏe mạnh. Bà đi lại nhanh nhẹn, c</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ời nói vui vẻ.</a:t>
            </a:r>
          </a:p>
        </p:txBody>
      </p:sp>
      <p:sp>
        <p:nvSpPr>
          <p:cNvPr id="23" name="Hộp Văn bản 22">
            <a:extLst>
              <a:ext uri="{FF2B5EF4-FFF2-40B4-BE49-F238E27FC236}">
                <a16:creationId xmlns:a16="http://schemas.microsoft.com/office/drawing/2014/main" id="{D234823E-896F-4358-9694-778FD56BAA65}"/>
              </a:ext>
            </a:extLst>
          </p:cNvPr>
          <p:cNvSpPr txBox="1"/>
          <p:nvPr/>
        </p:nvSpPr>
        <p:spPr>
          <a:xfrm>
            <a:off x="6076138" y="4101012"/>
            <a:ext cx="5274360" cy="1200329"/>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Bà rất yêu em. Bà chăm sóc em từ khi em mới chào đời và luôn dành cho em những điều tuyệt vời nhất.</a:t>
            </a:r>
          </a:p>
        </p:txBody>
      </p:sp>
      <p:sp>
        <p:nvSpPr>
          <p:cNvPr id="24" name="Hộp Văn bản 23">
            <a:extLst>
              <a:ext uri="{FF2B5EF4-FFF2-40B4-BE49-F238E27FC236}">
                <a16:creationId xmlns:a16="http://schemas.microsoft.com/office/drawing/2014/main" id="{B088CBB5-ACE8-4707-B145-C4BBF33479C6}"/>
              </a:ext>
            </a:extLst>
          </p:cNvPr>
          <p:cNvSpPr txBox="1"/>
          <p:nvPr/>
        </p:nvSpPr>
        <p:spPr>
          <a:xfrm>
            <a:off x="5989995" y="5301341"/>
            <a:ext cx="5274360" cy="830997"/>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Em yêu th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ơng bà và hứa sẽ học thật giỏi để bà vui, sống mãi với em.</a:t>
            </a:r>
          </a:p>
        </p:txBody>
      </p:sp>
    </p:spTree>
    <p:extLst>
      <p:ext uri="{BB962C8B-B14F-4D97-AF65-F5344CB8AC3E}">
        <p14:creationId xmlns:p14="http://schemas.microsoft.com/office/powerpoint/2010/main" val="16382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80">
                                          <p:stCondLst>
                                            <p:cond delay="0"/>
                                          </p:stCondLst>
                                        </p:cTn>
                                        <p:tgtEl>
                                          <p:spTgt spid="23"/>
                                        </p:tgtEl>
                                      </p:cBhvr>
                                    </p:animEffect>
                                    <p:anim calcmode="lin" valueType="num">
                                      <p:cBhvr>
                                        <p:cTn id="5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9" dur="26">
                                          <p:stCondLst>
                                            <p:cond delay="650"/>
                                          </p:stCondLst>
                                        </p:cTn>
                                        <p:tgtEl>
                                          <p:spTgt spid="23"/>
                                        </p:tgtEl>
                                      </p:cBhvr>
                                      <p:to x="100000" y="60000"/>
                                    </p:animScale>
                                    <p:animScale>
                                      <p:cBhvr>
                                        <p:cTn id="60" dur="166" decel="50000">
                                          <p:stCondLst>
                                            <p:cond delay="676"/>
                                          </p:stCondLst>
                                        </p:cTn>
                                        <p:tgtEl>
                                          <p:spTgt spid="23"/>
                                        </p:tgtEl>
                                      </p:cBhvr>
                                      <p:to x="100000" y="100000"/>
                                    </p:animScale>
                                    <p:animScale>
                                      <p:cBhvr>
                                        <p:cTn id="61" dur="26">
                                          <p:stCondLst>
                                            <p:cond delay="1312"/>
                                          </p:stCondLst>
                                        </p:cTn>
                                        <p:tgtEl>
                                          <p:spTgt spid="23"/>
                                        </p:tgtEl>
                                      </p:cBhvr>
                                      <p:to x="100000" y="80000"/>
                                    </p:animScale>
                                    <p:animScale>
                                      <p:cBhvr>
                                        <p:cTn id="62" dur="166" decel="50000">
                                          <p:stCondLst>
                                            <p:cond delay="1338"/>
                                          </p:stCondLst>
                                        </p:cTn>
                                        <p:tgtEl>
                                          <p:spTgt spid="23"/>
                                        </p:tgtEl>
                                      </p:cBhvr>
                                      <p:to x="100000" y="100000"/>
                                    </p:animScale>
                                    <p:animScale>
                                      <p:cBhvr>
                                        <p:cTn id="63" dur="26">
                                          <p:stCondLst>
                                            <p:cond delay="1642"/>
                                          </p:stCondLst>
                                        </p:cTn>
                                        <p:tgtEl>
                                          <p:spTgt spid="23"/>
                                        </p:tgtEl>
                                      </p:cBhvr>
                                      <p:to x="100000" y="90000"/>
                                    </p:animScale>
                                    <p:animScale>
                                      <p:cBhvr>
                                        <p:cTn id="64" dur="166" decel="50000">
                                          <p:stCondLst>
                                            <p:cond delay="1668"/>
                                          </p:stCondLst>
                                        </p:cTn>
                                        <p:tgtEl>
                                          <p:spTgt spid="23"/>
                                        </p:tgtEl>
                                      </p:cBhvr>
                                      <p:to x="100000" y="100000"/>
                                    </p:animScale>
                                    <p:animScale>
                                      <p:cBhvr>
                                        <p:cTn id="65" dur="26">
                                          <p:stCondLst>
                                            <p:cond delay="1808"/>
                                          </p:stCondLst>
                                        </p:cTn>
                                        <p:tgtEl>
                                          <p:spTgt spid="23"/>
                                        </p:tgtEl>
                                      </p:cBhvr>
                                      <p:to x="100000" y="95000"/>
                                    </p:animScale>
                                    <p:animScale>
                                      <p:cBhvr>
                                        <p:cTn id="66" dur="166" decel="50000">
                                          <p:stCondLst>
                                            <p:cond delay="1834"/>
                                          </p:stCondLst>
                                        </p:cTn>
                                        <p:tgtEl>
                                          <p:spTgt spid="2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p:bldP spid="11" grpId="0"/>
      <p:bldP spid="12"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Thực hành kể về ông (bà)</a:t>
            </a:r>
          </a:p>
        </p:txBody>
      </p:sp>
      <p:sp>
        <p:nvSpPr>
          <p:cNvPr id="6" name="Content Placeholder 5">
            <a:extLst>
              <a:ext uri="{FF2B5EF4-FFF2-40B4-BE49-F238E27FC236}">
                <a16:creationId xmlns:a16="http://schemas.microsoft.com/office/drawing/2014/main" id="{B76A6C44-95B1-4093-9FBF-EB649CB9A827}"/>
              </a:ext>
            </a:extLst>
          </p:cNvPr>
          <p:cNvSpPr>
            <a:spLocks noGrp="1"/>
          </p:cNvSpPr>
          <p:nvPr>
            <p:ph idx="1"/>
          </p:nvPr>
        </p:nvSpPr>
        <p:spPr/>
        <p:txBody>
          <a:bodyPr/>
          <a:lstStyle/>
          <a:p>
            <a:endParaRPr lang="en-US"/>
          </a:p>
        </p:txBody>
      </p:sp>
      <p:pic>
        <p:nvPicPr>
          <p:cNvPr id="7" name="Hình ảnh 6">
            <a:extLst>
              <a:ext uri="{FF2B5EF4-FFF2-40B4-BE49-F238E27FC236}">
                <a16:creationId xmlns:a16="http://schemas.microsoft.com/office/drawing/2014/main" id="{60BC32DF-E1CA-47E6-8B18-BFFEF0516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66" y="3757178"/>
            <a:ext cx="3304492" cy="2463962"/>
          </a:xfrm>
          <a:prstGeom prst="rect">
            <a:avLst/>
          </a:prstGeom>
        </p:spPr>
      </p:pic>
      <p:pic>
        <p:nvPicPr>
          <p:cNvPr id="8"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BB2D4028-2E6D-49EB-B1BF-636A602E60C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1195691" y="3429000"/>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9" name="10">
            <a:extLst>
              <a:ext uri="{FF2B5EF4-FFF2-40B4-BE49-F238E27FC236}">
                <a16:creationId xmlns:a16="http://schemas.microsoft.com/office/drawing/2014/main" id="{6B0D819D-6F4C-4D64-AD34-B0FB2AEED34A}"/>
              </a:ext>
            </a:extLst>
          </p:cNvPr>
          <p:cNvPicPr>
            <a:picLocks noChangeAspect="1"/>
          </p:cNvPicPr>
          <p:nvPr/>
        </p:nvPicPr>
        <p:blipFill rotWithShape="1">
          <a:blip r:embed="rId5">
            <a:extLst>
              <a:ext uri="{28A0092B-C50C-407E-A947-70E740481C1C}">
                <a14:useLocalDpi xmlns:a14="http://schemas.microsoft.com/office/drawing/2010/main" val="0"/>
              </a:ext>
            </a:extLst>
          </a:blip>
          <a:srcRect l="71467" t="31526" r="6533" b="22726"/>
          <a:stretch/>
        </p:blipFill>
        <p:spPr>
          <a:xfrm>
            <a:off x="9642675" y="3429000"/>
            <a:ext cx="1831840" cy="2142698"/>
          </a:xfrm>
          <a:prstGeom prst="rect">
            <a:avLst/>
          </a:prstGeom>
        </p:spPr>
      </p:pic>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614</Words>
  <Application>Microsoft Office PowerPoint</Application>
  <PresentationFormat>Màn hình rộng</PresentationFormat>
  <Paragraphs>62</Paragraphs>
  <Slides>14</Slides>
  <Notes>1</Notes>
  <HiddenSlides>0</HiddenSlides>
  <MMClips>1</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14</vt:i4>
      </vt:variant>
    </vt:vector>
  </HeadingPairs>
  <TitlesOfParts>
    <vt:vector size="19" baseType="lpstr">
      <vt:lpstr>Arial</vt:lpstr>
      <vt:lpstr>Calibri</vt:lpstr>
      <vt:lpstr>UTM Avo</vt:lpstr>
      <vt:lpstr>Times New Roman</vt:lpstr>
      <vt:lpstr>Office Theme</vt:lpstr>
      <vt:lpstr>TUẦN 12- TIẾT 8</vt:lpstr>
      <vt:lpstr>Bản trình bày PowerPoint</vt:lpstr>
      <vt:lpstr>Bản trình bày PowerPoint</vt:lpstr>
      <vt:lpstr>Bản trình bày PowerPoint</vt:lpstr>
      <vt:lpstr>Bản trình bày PowerPoint</vt:lpstr>
      <vt:lpstr>Bản trình bày PowerPoint</vt:lpstr>
      <vt:lpstr>Bản trình bày PowerPoint</vt:lpstr>
      <vt:lpstr>1. Kể về ông bà của em:</vt:lpstr>
      <vt:lpstr>Thực hành kể về ông (bà)</vt:lpstr>
      <vt:lpstr>Bản trình bày PowerPoint</vt:lpstr>
      <vt:lpstr>Bản trình bày PowerPoint</vt:lpstr>
      <vt:lpstr>Bản trình bày PowerPoint</vt:lpstr>
      <vt:lpstr>Bản trình bày PowerPoint</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53</cp:revision>
  <dcterms:created xsi:type="dcterms:W3CDTF">2021-11-01T08:16:43Z</dcterms:created>
  <dcterms:modified xsi:type="dcterms:W3CDTF">2021-11-11T02:58:32Z</dcterms:modified>
</cp:coreProperties>
</file>