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1" r:id="rId2"/>
    <p:sldId id="262" r:id="rId3"/>
    <p:sldId id="268" r:id="rId4"/>
    <p:sldId id="270" r:id="rId5"/>
    <p:sldId id="277" r:id="rId6"/>
    <p:sldId id="271" r:id="rId7"/>
    <p:sldId id="272" r:id="rId8"/>
    <p:sldId id="279" r:id="rId9"/>
    <p:sldId id="281" r:id="rId10"/>
    <p:sldId id="263" r:id="rId11"/>
    <p:sldId id="282" r:id="rId12"/>
    <p:sldId id="295" r:id="rId13"/>
    <p:sldId id="296" r:id="rId14"/>
    <p:sldId id="297" r:id="rId15"/>
    <p:sldId id="298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64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569D-5D07-468D-9833-F382205AE0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C966-D777-4DAB-A459-4A358E9A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C966-D777-4DAB-A459-4A358E9A66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25/02/2020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28.xml"/><Relationship Id="rId3" Type="http://schemas.openxmlformats.org/officeDocument/2006/relationships/slide" Target="slide41.xml"/><Relationship Id="rId7" Type="http://schemas.openxmlformats.org/officeDocument/2006/relationships/slide" Target="slide36.xml"/><Relationship Id="rId12" Type="http://schemas.openxmlformats.org/officeDocument/2006/relationships/slide" Target="slide30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31.xml"/><Relationship Id="rId5" Type="http://schemas.openxmlformats.org/officeDocument/2006/relationships/slide" Target="slide43.xml"/><Relationship Id="rId15" Type="http://schemas.openxmlformats.org/officeDocument/2006/relationships/slide" Target="slide27.xml"/><Relationship Id="rId10" Type="http://schemas.openxmlformats.org/officeDocument/2006/relationships/slide" Target="slide32.xml"/><Relationship Id="rId4" Type="http://schemas.openxmlformats.org/officeDocument/2006/relationships/slide" Target="slide42.xml"/><Relationship Id="rId9" Type="http://schemas.openxmlformats.org/officeDocument/2006/relationships/slide" Target="slide38.xml"/><Relationship Id="rId14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slide" Target="slide26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slide" Target="slide26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18.png"/><Relationship Id="rId4" Type="http://schemas.openxmlformats.org/officeDocument/2006/relationships/image" Target="../media/image1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4.png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0.png"/><Relationship Id="rId9" Type="http://schemas.openxmlformats.org/officeDocument/2006/relationships/slide" Target="slide2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8.xml"/><Relationship Id="rId18" Type="http://schemas.openxmlformats.org/officeDocument/2006/relationships/slide" Target="slide50.xml"/><Relationship Id="rId3" Type="http://schemas.openxmlformats.org/officeDocument/2006/relationships/slide" Target="slide57.xml"/><Relationship Id="rId7" Type="http://schemas.openxmlformats.org/officeDocument/2006/relationships/slide" Target="slide51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slide" Target="slide56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54.xml"/><Relationship Id="rId5" Type="http://schemas.openxmlformats.org/officeDocument/2006/relationships/slide" Target="slide59.xml"/><Relationship Id="rId15" Type="http://schemas.openxmlformats.org/officeDocument/2006/relationships/slide" Target="slide9.xml"/><Relationship Id="rId10" Type="http://schemas.openxmlformats.org/officeDocument/2006/relationships/slide" Target="slide53.xml"/><Relationship Id="rId19" Type="http://schemas.openxmlformats.org/officeDocument/2006/relationships/slide" Target="slide45.xml"/><Relationship Id="rId4" Type="http://schemas.openxmlformats.org/officeDocument/2006/relationships/slide" Target="slide58.xml"/><Relationship Id="rId9" Type="http://schemas.openxmlformats.org/officeDocument/2006/relationships/slide" Target="slide52.xml"/><Relationship Id="rId1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6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3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10" Type="http://schemas.openxmlformats.org/officeDocument/2006/relationships/slide" Target="slide44.xml"/><Relationship Id="rId9" Type="http://schemas.openxmlformats.org/officeDocument/2006/relationships/image" Target="../media/image11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35.png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5" Type="http://schemas.openxmlformats.org/officeDocument/2006/relationships/slide" Target="slide44.xml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Relationship Id="rId14" Type="http://schemas.openxmlformats.org/officeDocument/2006/relationships/image" Target="../media/image13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3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3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3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36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slide" Target="slide44.xml"/><Relationship Id="rId7" Type="http://schemas.openxmlformats.org/officeDocument/2006/relationships/image" Target="../media/image411.png"/><Relationship Id="rId12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0.png"/><Relationship Id="rId11" Type="http://schemas.openxmlformats.org/officeDocument/2006/relationships/image" Target="../media/image430.png"/><Relationship Id="rId5" Type="http://schemas.openxmlformats.org/officeDocument/2006/relationships/image" Target="../media/image390.png"/><Relationship Id="rId10" Type="http://schemas.openxmlformats.org/officeDocument/2006/relationships/image" Target="../media/image420.png"/><Relationship Id="rId4" Type="http://schemas.openxmlformats.org/officeDocument/2006/relationships/image" Target="../media/image380.png"/><Relationship Id="rId9" Type="http://schemas.openxmlformats.org/officeDocument/2006/relationships/image" Target="../media/image14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4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4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5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image" Target="../media/image5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image" Target="../media/image5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image" Target="../media/image6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image" Target="../media/image6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832" y="227606"/>
            <a:ext cx="1177088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Câu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1: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Đường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cong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trong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hình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bên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là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đồ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thị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của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một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hàm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số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trong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bốn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hàm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số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được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liệt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kê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ở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bốn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phương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án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A, B, C, D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dưới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đây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.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Hỏi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hàm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số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đó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là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hàm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số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 </a:t>
            </a:r>
            <a:r>
              <a:rPr lang="en-US" altLang="en-US" sz="3200" dirty="0" err="1">
                <a:latin typeface="+mn-lt"/>
                <a:ea typeface="Times New Roman" panose="02020603050405020304" pitchFamily="18" charset="0"/>
                <a:cs typeface="Chu Văn An (Uni)"/>
              </a:rPr>
              <a:t>nào</a:t>
            </a:r>
            <a:r>
              <a:rPr lang="en-US" altLang="en-US" sz="3200" dirty="0">
                <a:latin typeface="+mn-lt"/>
                <a:ea typeface="Times New Roman" panose="02020603050405020304" pitchFamily="18" charset="0"/>
                <a:cs typeface="Chu Văn An (Uni)"/>
              </a:rPr>
              <a:t>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en-US" altLang="en-US" sz="3200" dirty="0">
              <a:latin typeface="+mn-lt"/>
              <a:ea typeface="Times New Roman" panose="02020603050405020304" pitchFamily="18" charset="0"/>
              <a:cs typeface="Chu Văn An (Uni)"/>
            </a:endParaRPr>
          </a:p>
        </p:txBody>
      </p:sp>
      <p:pic>
        <p:nvPicPr>
          <p:cNvPr id="20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66" y="1417816"/>
            <a:ext cx="4583969" cy="38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1282" y="899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094" y="1781613"/>
                <a:ext cx="8297839" cy="240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15000"/>
                  </a:lnSpc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4414F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630555" algn="just">
                  <a:lnSpc>
                    <a:spcPct val="115000"/>
                  </a:lnSpc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4414F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630555" algn="just">
                  <a:lnSpc>
                    <a:spcPct val="115000"/>
                  </a:lnSpc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630555" algn="just">
                  <a:lnSpc>
                    <a:spcPct val="115000"/>
                  </a:lnSpc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4414F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" y="1781613"/>
                <a:ext cx="8297839" cy="2408865"/>
              </a:xfrm>
              <a:prstGeom prst="rect">
                <a:avLst/>
              </a:prstGeom>
              <a:blipFill rotWithShape="0">
                <a:blip r:embed="rId4"/>
                <a:stretch>
                  <a:fillRect t="-1772" b="-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01283" y="4190478"/>
                <a:ext cx="9947031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283" y="4190478"/>
                <a:ext cx="9947031" cy="1154162"/>
              </a:xfrm>
              <a:prstGeom prst="rect">
                <a:avLst/>
              </a:prstGeom>
              <a:blipFill rotWithShape="0">
                <a:blip r:embed="rId5"/>
                <a:stretch>
                  <a:fillRect t="-7895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51970" y="4261887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otched Right Arrow 8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buClr>
                    <a:srgbClr val="0000CC"/>
                  </a:buClr>
                  <a:buSzPts val="1200"/>
                  <a:tabLst>
                    <a:tab pos="630555" algn="l"/>
                  </a:tabLst>
                </a:pPr>
                <a:r>
                  <a:rPr lang="en-US" altLang="en-US" sz="3200" b="1" dirty="0" err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Câu</a:t>
                </a:r>
                <a:r>
                  <a:rPr lang="en-US" altLang="en-US" sz="3200" b="1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3200" b="1" dirty="0" smtClean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2: </a:t>
                </a:r>
                <a:r>
                  <a:rPr lang="en-US" sz="3200" dirty="0" err="1" smtClean="0"/>
                  <a:t>Đường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cong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bên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đồ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thị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bốn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được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liệt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kê</a:t>
                </a:r>
                <a:r>
                  <a:rPr lang="en-US" sz="3200" dirty="0"/>
                  <a:t> ở </a:t>
                </a:r>
                <a:r>
                  <a:rPr lang="en-US" sz="3200" dirty="0" err="1"/>
                  <a:t>bốn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án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dưới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đây</a:t>
                </a:r>
                <a:r>
                  <a:rPr lang="en-US" sz="3200" dirty="0">
                    <a:effectLst/>
                  </a:rPr>
                  <a:t>. </a:t>
                </a:r>
                <a:r>
                  <a:rPr lang="en-US" sz="3200" dirty="0" err="1">
                    <a:effectLst/>
                  </a:rPr>
                  <a:t>Hỏi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hàm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số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đó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là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hàm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số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nào</a:t>
                </a:r>
                <a:r>
                  <a:rPr lang="en-US" sz="3200" dirty="0">
                    <a:effectLst/>
                  </a:rPr>
                  <a:t>?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91260"/>
              </a:xfrm>
              <a:prstGeom prst="rect">
                <a:avLst/>
              </a:prstGeom>
              <a:blipFill rotWithShape="0">
                <a:blip r:embed="rId2"/>
                <a:stretch>
                  <a:fillRect l="-1250" t="-3061" r="-1250" b="-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175" y="1326359"/>
            <a:ext cx="3793221" cy="4181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52894" y="1754132"/>
                <a:ext cx="10611294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62865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4414F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4414F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 dirty="0" smtClean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2865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2894" y="1754132"/>
                <a:ext cx="10611294" cy="1154162"/>
              </a:xfrm>
              <a:prstGeom prst="rect">
                <a:avLst/>
              </a:prstGeom>
              <a:blipFill rotWithShape="0">
                <a:blip r:embed="rId4"/>
                <a:stretch>
                  <a:fillRect t="-6349" b="-1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32557" y="2908294"/>
                <a:ext cx="9200110" cy="2292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C, D.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557" y="2908294"/>
                <a:ext cx="9200110" cy="2292935"/>
              </a:xfrm>
              <a:prstGeom prst="rect">
                <a:avLst/>
              </a:prstGeom>
              <a:blipFill rotWithShape="0">
                <a:blip r:embed="rId5"/>
                <a:stretch>
                  <a:fillRect t="-3989" b="-7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91628" y="3043679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0241" y="0"/>
                <a:ext cx="11851759" cy="5998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buClr>
                    <a:srgbClr val="0000CC"/>
                  </a:buClr>
                  <a:buSzPts val="1200"/>
                  <a:tabLst>
                    <a:tab pos="630555" algn="l"/>
                  </a:tabLst>
                </a:pPr>
                <a:r>
                  <a:rPr lang="en-US" altLang="en-US" sz="3200" b="1" dirty="0" err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Câu</a:t>
                </a:r>
                <a:r>
                  <a:rPr lang="en-US" altLang="en-US" sz="3200" b="1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3200" b="1" dirty="0" smtClean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3: </a:t>
                </a:r>
                <a:r>
                  <a:rPr lang="en-US" sz="3200" dirty="0" smtClean="0"/>
                  <a:t>Cho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có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đồ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thị</a:t>
                </a:r>
                <a:r>
                  <a:rPr lang="en-US" sz="3200" dirty="0"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</a:rPr>
                  <a:t>. </a:t>
                </a:r>
                <a:r>
                  <a:rPr lang="en-US" sz="3200" dirty="0" err="1">
                    <a:effectLst/>
                  </a:rPr>
                  <a:t>Mệnh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đề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nào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dưới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đây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đúng</a:t>
                </a:r>
                <a:r>
                  <a:rPr lang="en-US" sz="3200" dirty="0">
                    <a:effectLst/>
                  </a:rPr>
                  <a:t> ?</a:t>
                </a:r>
              </a:p>
              <a:p>
                <a:pPr marL="457200" marR="0" indent="-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 indent="-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1" y="0"/>
                <a:ext cx="11851759" cy="5998565"/>
              </a:xfrm>
              <a:prstGeom prst="rect">
                <a:avLst/>
              </a:prstGeom>
              <a:blipFill rotWithShape="0">
                <a:blip r:embed="rId2"/>
                <a:stretch>
                  <a:fillRect l="-1337" t="-915" r="-128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28938" y="3816838"/>
            <a:ext cx="2136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otched Right Arrow 3">
            <a:hlinkClick r:id="rId3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52" y="928767"/>
            <a:ext cx="6805848" cy="3040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77032"/>
            <a:ext cx="12127445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30555" algn="l"/>
              </a:tabLst>
            </a:pP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4: </a:t>
            </a:r>
            <a:r>
              <a:rPr lang="en-US" sz="3200" dirty="0" err="1" smtClean="0"/>
              <a:t>Bảng</a:t>
            </a:r>
            <a:r>
              <a:rPr lang="en-US" sz="3200" dirty="0" smtClean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hàm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hàm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ở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A, B, C, D?</a:t>
            </a:r>
            <a:endParaRPr lang="en-US" sz="32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9739" y="1131045"/>
                <a:ext cx="10944447" cy="259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3355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3200" b="1" dirty="0" smtClean="0">
                    <a:solidFill>
                      <a:srgbClr val="4414F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3200" b="1" dirty="0" smtClean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 marR="0" indent="-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3200" b="1" dirty="0" smtClean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indent="-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3200" b="1" dirty="0" smtClean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4414F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131045"/>
                <a:ext cx="10944447" cy="2599686"/>
              </a:xfrm>
              <a:prstGeom prst="rect">
                <a:avLst/>
              </a:prstGeom>
              <a:blipFill rotWithShape="0">
                <a:blip r:embed="rId3"/>
                <a:stretch>
                  <a:fillRect t="-93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867" y="3883741"/>
                <a:ext cx="11936819" cy="2785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BBT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A,C.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7" y="3883741"/>
                <a:ext cx="11936819" cy="2785378"/>
              </a:xfrm>
              <a:prstGeom prst="rect">
                <a:avLst/>
              </a:prstGeom>
              <a:blipFill rotWithShape="0">
                <a:blip r:embed="rId4"/>
                <a:stretch>
                  <a:fillRect t="-3063" b="-5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67331" y="3867657"/>
            <a:ext cx="2136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5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5182" y="246376"/>
                <a:ext cx="1193681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Câu</a:t>
                </a:r>
                <a:r>
                  <a:rPr lang="en-US" altLang="en-US" sz="3200" b="1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3200" b="1" dirty="0" smtClean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5: </a:t>
                </a:r>
                <a:r>
                  <a:rPr lang="en-US" sz="32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B, C, D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–2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b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2" y="246376"/>
                <a:ext cx="11936818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328" t="-5814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6" y="1184290"/>
            <a:ext cx="11390754" cy="25280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3767" y="3712347"/>
            <a:ext cx="1096571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00CC"/>
              </a:buClr>
              <a:buSzPts val="1200"/>
              <a:tabLst>
                <a:tab pos="630555" algn="l"/>
              </a:tabLst>
            </a:pPr>
            <a:r>
              <a:rPr lang="en-US" sz="3200" b="1" dirty="0">
                <a:solidFill>
                  <a:srgbClr val="3366FF"/>
                </a:solidFill>
              </a:rPr>
              <a:t>A. </a:t>
            </a:r>
            <a:r>
              <a:rPr lang="en-US" sz="3200" dirty="0" err="1">
                <a:solidFill>
                  <a:srgbClr val="000000"/>
                </a:solidFill>
              </a:rPr>
              <a:t>Hình</a:t>
            </a:r>
            <a:r>
              <a:rPr lang="en-US" sz="3200" dirty="0">
                <a:solidFill>
                  <a:srgbClr val="000000"/>
                </a:solidFill>
              </a:rPr>
              <a:t> A.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3366FF"/>
                </a:solidFill>
              </a:rPr>
              <a:t>B. </a:t>
            </a:r>
            <a:r>
              <a:rPr lang="en-US" sz="3200" dirty="0" err="1">
                <a:solidFill>
                  <a:srgbClr val="000000"/>
                </a:solidFill>
              </a:rPr>
              <a:t>Hình</a:t>
            </a:r>
            <a:r>
              <a:rPr lang="en-US" sz="3200" dirty="0">
                <a:solidFill>
                  <a:srgbClr val="000000"/>
                </a:solidFill>
              </a:rPr>
              <a:t> D.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3366FF"/>
                </a:solidFill>
              </a:rPr>
              <a:t>C. </a:t>
            </a:r>
            <a:r>
              <a:rPr lang="en-US" sz="3200" dirty="0" err="1">
                <a:solidFill>
                  <a:srgbClr val="000000"/>
                </a:solidFill>
              </a:rPr>
              <a:t>Hình</a:t>
            </a:r>
            <a:r>
              <a:rPr lang="en-US" sz="3200" dirty="0">
                <a:solidFill>
                  <a:srgbClr val="000000"/>
                </a:solidFill>
              </a:rPr>
              <a:t> B.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3366FF"/>
                </a:solidFill>
              </a:rPr>
              <a:t>D. </a:t>
            </a:r>
            <a:r>
              <a:rPr lang="en-US" sz="3200" dirty="0" err="1">
                <a:solidFill>
                  <a:srgbClr val="000000"/>
                </a:solidFill>
              </a:rPr>
              <a:t>Hình</a:t>
            </a:r>
            <a:r>
              <a:rPr lang="en-US" sz="3200" dirty="0">
                <a:solidFill>
                  <a:srgbClr val="000000"/>
                </a:solidFill>
              </a:rPr>
              <a:t> C</a:t>
            </a:r>
            <a:endParaRPr lang="en-US" sz="32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4254441"/>
                <a:ext cx="11390754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C,D.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4441"/>
                <a:ext cx="11390754" cy="2708434"/>
              </a:xfrm>
              <a:prstGeom prst="rect">
                <a:avLst/>
              </a:prstGeom>
              <a:blipFill rotWithShape="0">
                <a:blip r:embed="rId4"/>
                <a:stretch>
                  <a:fillRect t="-3378" r="-1338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636244" y="4337775"/>
            <a:ext cx="151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13" name="Notched Right Arrow 12">
            <a:hlinkClick r:id="rId5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97466"/>
                <a:ext cx="12041875" cy="164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u="sng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97466"/>
                <a:ext cx="12041875" cy="1643527"/>
              </a:xfrm>
              <a:prstGeom prst="rect">
                <a:avLst/>
              </a:prstGeom>
              <a:blipFill rotWithShape="0">
                <a:blip r:embed="rId2"/>
                <a:stretch>
                  <a:fillRect l="-1266" t="-5185" r="-1266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24" y="487438"/>
            <a:ext cx="2047875" cy="21050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49492" y="1546061"/>
                <a:ext cx="12341491" cy="413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&gt;0⇒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492" y="1546061"/>
                <a:ext cx="12341491" cy="4139531"/>
              </a:xfrm>
              <a:prstGeom prst="rect">
                <a:avLst/>
              </a:prstGeom>
              <a:blipFill rotWithShape="0">
                <a:blip r:embed="rId4"/>
                <a:stretch>
                  <a:fillRect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5995" y="8765413"/>
            <a:ext cx="4555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3915" y="5819200"/>
                <a:ext cx="123550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5" y="5819200"/>
                <a:ext cx="12355033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00545" y="153995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endParaRPr lang="en-US" dirty="0"/>
          </a:p>
        </p:txBody>
      </p:sp>
      <p:sp>
        <p:nvSpPr>
          <p:cNvPr id="9" name="Notched Right Arrow 8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indent="-629920" algn="just">
              <a:spcBef>
                <a:spcPts val="60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205" y="1077218"/>
            <a:ext cx="2325184" cy="3129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917" y="861916"/>
                <a:ext cx="9144000" cy="177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−3.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u="sng" dirty="0" smtClean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u="sng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−3.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7" y="861916"/>
                <a:ext cx="9144000" cy="1779911"/>
              </a:xfrm>
              <a:prstGeom prst="rect">
                <a:avLst/>
              </a:prstGeom>
              <a:blipFill rotWithShape="0">
                <a:blip r:embed="rId3"/>
                <a:stretch>
                  <a:fillRect b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2556767"/>
                <a:ext cx="11405389" cy="3835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ctr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0;−3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−3.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6767"/>
                <a:ext cx="11405389" cy="3835217"/>
              </a:xfrm>
              <a:prstGeom prst="rect">
                <a:avLst/>
              </a:prstGeom>
              <a:blipFill rotWithShape="0">
                <a:blip r:embed="rId4"/>
                <a:stretch>
                  <a:fillRect t="-2381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804323" y="2546969"/>
            <a:ext cx="215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510363" y="0"/>
                <a:ext cx="1192973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</a:t>
                </a:r>
                <a:r>
                  <a:rPr lang="vi-VN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(SỞ GDĐT KIÊN GIANG 2019)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u="sng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0363" y="0"/>
                <a:ext cx="11929730" cy="3170099"/>
              </a:xfrm>
              <a:prstGeom prst="rect">
                <a:avLst/>
              </a:prstGeom>
              <a:blipFill rotWithShape="0">
                <a:blip r:embed="rId2"/>
                <a:stretch>
                  <a:fillRect t="-1731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826" y="1237500"/>
            <a:ext cx="2639797" cy="1932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0" y="2859020"/>
                <a:ext cx="11759609" cy="3429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59020"/>
                <a:ext cx="11759609" cy="3429593"/>
              </a:xfrm>
              <a:prstGeom prst="rect">
                <a:avLst/>
              </a:prstGeom>
              <a:blipFill rotWithShape="0">
                <a:blip r:embed="rId4"/>
                <a:stretch>
                  <a:fillRect t="-2664" b="-4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936138" y="2859020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dirty="0"/>
          </a:p>
        </p:txBody>
      </p:sp>
      <p:sp>
        <p:nvSpPr>
          <p:cNvPr id="32" name="Notched Right Arrow 31">
            <a:hlinkClick r:id="rId5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1246" y="0"/>
                <a:ext cx="468264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fr-FR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6" y="0"/>
                <a:ext cx="4682644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2604" t="-3356" r="-2734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90" y="-48926"/>
            <a:ext cx="6644575" cy="1913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2631" y="1827142"/>
                <a:ext cx="12540716" cy="2042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u="sng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31" y="1827142"/>
                <a:ext cx="12540716" cy="2042995"/>
              </a:xfrm>
              <a:prstGeom prst="rect">
                <a:avLst/>
              </a:prstGeom>
              <a:blipFill rotWithShape="0">
                <a:blip r:embed="rId4"/>
                <a:stretch>
                  <a:fillRect t="-2090" b="-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8596" y="4030511"/>
                <a:ext cx="11936819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6" y="4030511"/>
                <a:ext cx="11936819" cy="2400657"/>
              </a:xfrm>
              <a:prstGeom prst="rect">
                <a:avLst/>
              </a:prstGeom>
              <a:blipFill rotWithShape="0">
                <a:blip r:embed="rId5"/>
                <a:stretch>
                  <a:fillRect t="-2792" b="-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10634" y="4030511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dirty="0"/>
          </a:p>
        </p:txBody>
      </p:sp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126299" y="6048396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 5_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BA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đồ thị nào trong các đồ thị dưới đây?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50" t="-7910" r="-125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67" y="875215"/>
            <a:ext cx="5139038" cy="3648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172" y="538609"/>
            <a:ext cx="5414881" cy="3607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8473" y="5301324"/>
                <a:ext cx="11349148" cy="117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</a:p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 hàm số đã cho cắt trục tung tại điểm có tung độ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3" y="5301324"/>
                <a:ext cx="11349148" cy="1179810"/>
              </a:xfrm>
              <a:prstGeom prst="rect">
                <a:avLst/>
              </a:prstGeom>
              <a:blipFill rotWithShape="0">
                <a:blip r:embed="rId5"/>
                <a:stretch>
                  <a:fillRect t="-7254" b="-1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otched Right Arrow 5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5645" y="4523251"/>
            <a:ext cx="1112105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just">
              <a:lnSpc>
                <a:spcPct val="115000"/>
              </a:lnSpc>
              <a:tabLst>
                <a:tab pos="2160270" algn="l"/>
                <a:tab pos="3599815" algn="l"/>
                <a:tab pos="5039995" algn="l"/>
              </a:tabLst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1.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2.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4.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7930" y="5266706"/>
            <a:ext cx="2136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Aft>
                <a:spcPts val="800"/>
              </a:spcAft>
              <a:tabLst>
                <a:tab pos="1440180" algn="l"/>
              </a:tabLst>
            </a:pPr>
            <a:r>
              <a:rPr lang="vi-VN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213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11.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0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CHUYÊN LÊ HỒNG PHONG – NAM ĐỊNH 2019 – LẦN 1)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135969"/>
              </a:xfrm>
              <a:prstGeom prst="rect">
                <a:avLst/>
              </a:prstGeom>
              <a:blipFill rotWithShape="0">
                <a:blip r:embed="rId2"/>
                <a:stretch>
                  <a:fillRect l="-1250" t="-4000" r="-1250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61" r="32770" b="12140"/>
          <a:stretch/>
        </p:blipFill>
        <p:spPr>
          <a:xfrm>
            <a:off x="7615451" y="1278948"/>
            <a:ext cx="3248167" cy="390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4718953"/>
                <a:ext cx="12192000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8953"/>
                <a:ext cx="12192000" cy="1646605"/>
              </a:xfrm>
              <a:prstGeom prst="rect">
                <a:avLst/>
              </a:prstGeom>
              <a:blipFill rotWithShape="0">
                <a:blip r:embed="rId4"/>
                <a:stretch>
                  <a:fillRect t="-5556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10547497" y="5698782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380" y="4718953"/>
            <a:ext cx="2136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Aft>
                <a:spcPts val="800"/>
              </a:spcAft>
              <a:tabLst>
                <a:tab pos="1440180" algn="l"/>
              </a:tabLst>
            </a:pPr>
            <a:r>
              <a:rPr lang="vi-VN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12.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50" t="-5447" r="-1250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511" b="6504"/>
          <a:stretch/>
        </p:blipFill>
        <p:spPr>
          <a:xfrm>
            <a:off x="6740064" y="1222904"/>
            <a:ext cx="5451936" cy="3499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40241" y="4706878"/>
                <a:ext cx="1190846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&lt;4. </m:t>
                    </m:r>
                  </m:oMath>
                </a14:m>
                <a:endParaRPr lang="en-US" sz="3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1;2;3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0241" y="4706878"/>
                <a:ext cx="11908464" cy="2062103"/>
              </a:xfrm>
              <a:prstGeom prst="rect">
                <a:avLst/>
              </a:prstGeom>
              <a:blipFill rotWithShape="0">
                <a:blip r:embed="rId4"/>
                <a:stretch>
                  <a:fillRect t="-4142" r="-1279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4158" y="1569660"/>
            <a:ext cx="859110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 5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82009" y="239281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2140" marR="0" indent="0" algn="ctr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5" action="ppaction://hlinksldjump"/>
          </p:cNvPr>
          <p:cNvSpPr/>
          <p:nvPr/>
        </p:nvSpPr>
        <p:spPr>
          <a:xfrm>
            <a:off x="10356111" y="6216347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7701" y="3469731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13.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25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62" y="584775"/>
            <a:ext cx="8529276" cy="3203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74428" y="3555402"/>
                <a:ext cx="12340856" cy="125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just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428" y="3555402"/>
                <a:ext cx="12340856" cy="1253677"/>
              </a:xfrm>
              <a:prstGeom prst="rect">
                <a:avLst/>
              </a:prstGeom>
              <a:blipFill rotWithShape="0">
                <a:blip r:embed="rId4"/>
                <a:stretch>
                  <a:fillRect t="-7282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921" y="4576651"/>
                <a:ext cx="12004158" cy="2085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+2=0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" y="4576651"/>
                <a:ext cx="12004158" cy="2085186"/>
              </a:xfrm>
              <a:prstGeom prst="rect">
                <a:avLst/>
              </a:prstGeom>
              <a:blipFill rotWithShape="0">
                <a:blip r:embed="rId5"/>
                <a:stretch>
                  <a:fillRect r="-91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360638" y="3889852"/>
            <a:ext cx="151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dirty="0"/>
          </a:p>
        </p:txBody>
      </p:sp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885967" y="5998317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98841"/>
                <a:ext cx="1219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14.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841"/>
                <a:ext cx="121920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50" t="-7955" r="-1250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897" t="2771" r="2126" b="15416"/>
          <a:stretch/>
        </p:blipFill>
        <p:spPr>
          <a:xfrm>
            <a:off x="7974419" y="829340"/>
            <a:ext cx="4104167" cy="3444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117598"/>
                <a:ext cx="9144000" cy="2923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7598"/>
                <a:ext cx="9144000" cy="2923877"/>
              </a:xfrm>
              <a:prstGeom prst="rect">
                <a:avLst/>
              </a:prstGeom>
              <a:blipFill rotWithShape="0">
                <a:blip r:embed="rId4"/>
                <a:stretch>
                  <a:fillRect t="-187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223" y="4329733"/>
                <a:ext cx="1153632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3" y="4329733"/>
                <a:ext cx="11536326" cy="2062103"/>
              </a:xfrm>
              <a:prstGeom prst="rect">
                <a:avLst/>
              </a:prstGeom>
              <a:blipFill rotWithShape="0">
                <a:blip r:embed="rId5"/>
                <a:stretch>
                  <a:fillRect t="-4130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557864" y="4307304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6502" y="6047958"/>
            <a:ext cx="124369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242" y="765544"/>
            <a:ext cx="4231758" cy="4279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77550"/>
                <a:ext cx="1219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đồ thị là đường cong như hình vẽ. Tính tổng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550"/>
                <a:ext cx="121920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250" t="-7955" r="-1250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56930" y="1230286"/>
                <a:ext cx="8399721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/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0" y="1230286"/>
                <a:ext cx="8399721" cy="1224951"/>
              </a:xfrm>
              <a:prstGeom prst="rect">
                <a:avLst/>
              </a:prstGeom>
              <a:blipFill rotWithShape="0">
                <a:blip r:embed="rId4"/>
                <a:stretch>
                  <a:fillRect t="-4478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6447" y="2905197"/>
                <a:ext cx="7683795" cy="216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ctr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 hàm số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7" y="2905197"/>
                <a:ext cx="7683795" cy="2164695"/>
              </a:xfrm>
              <a:prstGeom prst="rect">
                <a:avLst/>
              </a:prstGeom>
              <a:blipFill rotWithShape="0">
                <a:blip r:embed="rId5"/>
                <a:stretch>
                  <a:fillRect t="-4225" r="-1983" b="-7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otched Right Arrow 5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5506" y="2872881"/>
            <a:ext cx="215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 algn="just">
              <a:spcAft>
                <a:spcPts val="800"/>
              </a:spcAft>
              <a:tabLst>
                <a:tab pos="1440180" algn="l"/>
              </a:tabLst>
            </a:pPr>
            <a:r>
              <a:rPr lang="vi-VN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50" t="-7910" r="-125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1077218"/>
            <a:ext cx="2835137" cy="3158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169" y="645329"/>
            <a:ext cx="4513779" cy="3290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1956" y="1259391"/>
                <a:ext cx="536595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3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6" y="1259391"/>
                <a:ext cx="5365951" cy="2062103"/>
              </a:xfrm>
              <a:prstGeom prst="rect">
                <a:avLst/>
              </a:prstGeom>
              <a:blipFill rotWithShape="0">
                <a:blip r:embed="rId5"/>
                <a:stretch>
                  <a:fillRect l="-2841" t="-4142" r="-568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6931" y="33137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6131" y="3443685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0053" y="4352904"/>
                <a:ext cx="125889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đối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xứng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của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nó</a:t>
                </a:r>
                <a:r>
                  <a:rPr lang="en-US" sz="3200" dirty="0" smtClean="0"/>
                  <a:t> qua </a:t>
                </a:r>
                <a:r>
                  <a:rPr lang="en-US" sz="3200" dirty="0" err="1" smtClean="0"/>
                  <a:t>trục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tung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nên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chọn</a:t>
                </a:r>
                <a:r>
                  <a:rPr lang="en-US" sz="3200" dirty="0" smtClean="0"/>
                  <a:t> A.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3" y="4352904"/>
                <a:ext cx="12588948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259" t="-847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otched Right Arrow 8">
            <a:hlinkClick r:id="rId7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50" t="-7910" r="-125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1" y="1077218"/>
            <a:ext cx="10568763" cy="3393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247689"/>
                <a:ext cx="12192000" cy="1151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1.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7689"/>
                <a:ext cx="12192000" cy="1151084"/>
              </a:xfrm>
              <a:prstGeom prst="rect">
                <a:avLst/>
              </a:prstGeom>
              <a:blipFill rotWithShape="0">
                <a:blip r:embed="rId4"/>
                <a:stretch>
                  <a:fillRect t="-7937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-223285" y="5353676"/>
            <a:ext cx="2785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indent="0" algn="ctr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4888" y="5398773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001853"/>
                <a:ext cx="12142381" cy="3623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B;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&gt;0⇒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D;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&lt;0⇒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01853"/>
                <a:ext cx="12142381" cy="3623300"/>
              </a:xfrm>
              <a:prstGeom prst="rect">
                <a:avLst/>
              </a:prstGeom>
              <a:blipFill rotWithShape="0">
                <a:blip r:embed="rId2"/>
                <a:stretch>
                  <a:fillRect t="-2521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3" y="-27296"/>
            <a:ext cx="9609597" cy="3081278"/>
          </a:xfrm>
          <a:prstGeom prst="rect">
            <a:avLst/>
          </a:prstGeom>
        </p:spPr>
      </p:pic>
      <p:sp>
        <p:nvSpPr>
          <p:cNvPr id="4" name="Notched Right Arrow 3">
            <a:hlinkClick r:id="rId4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381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arpada" charset="0"/>
                <a:ea typeface="Arial" pitchFamily="34" charset="0"/>
                <a:cs typeface="Times New Roman" pitchFamily="18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803407"/>
                  </p:ext>
                </p:extLst>
              </p:nvPr>
            </p:nvGraphicFramePr>
            <p:xfrm>
              <a:off x="349532" y="1300821"/>
              <a:ext cx="11842468" cy="4876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8424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7970">
                    <a:tc>
                      <a:txBody>
                        <a:bodyPr/>
                        <a:lstStyle/>
                        <a:p>
                          <a:pPr marL="0" marR="0" indent="27051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3200" b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Hàm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32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32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2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𝑐𝑥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sz="3200" b="0" dirty="0" smtClean="0"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3200" b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2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≠0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hàm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US" sz="3200" b="0" baseline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baseline="0" dirty="0" err="1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ba</a:t>
                          </a:r>
                          <a:r>
                            <a:rPr lang="en-US" sz="3200" b="0" dirty="0" smtClean="0">
                              <a:solidFill>
                                <a:srgbClr val="0000CC"/>
                              </a:solidFill>
                              <a:effectLst/>
                              <a:latin typeface="Calibri" panose="020F050202020403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803407"/>
                  </p:ext>
                </p:extLst>
              </p:nvPr>
            </p:nvGraphicFramePr>
            <p:xfrm>
              <a:off x="349532" y="1300821"/>
              <a:ext cx="11842468" cy="4876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842468"/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1" t="-23457" r="-154" b="-506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50419" y="66342"/>
            <a:ext cx="90033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A. KIẾN THỨC CƠ BẢN.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Định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nghĩa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8289" y="4945753"/>
                <a:ext cx="11255422" cy="17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 Hàm số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không có 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cực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trị khi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không đổi dấu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nl-NL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</m:oMath>
                </a14:m>
                <a:r>
                  <a:rPr lang="nl-NL" sz="3200" dirty="0">
                    <a:latin typeface="Varpada"/>
                    <a:ea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∆′</m:t>
                            </m:r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    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đơn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điệu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toàn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Varpada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9" y="4945753"/>
                <a:ext cx="11255422" cy="1757148"/>
              </a:xfrm>
              <a:prstGeom prst="rect">
                <a:avLst/>
              </a:prstGeom>
              <a:blipFill rotWithShape="0">
                <a:blip r:embed="rId3"/>
                <a:stretch>
                  <a:fillRect l="-433" b="-7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1963932"/>
            <a:ext cx="3848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en-US" sz="32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nl-NL" sz="32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</a:rPr>
              <a:t>2. Tính chất: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86526" y="2555817"/>
                <a:ext cx="119963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 smtClean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∆′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526" y="2555817"/>
                <a:ext cx="1199638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356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200170" y="3309938"/>
                <a:ext cx="12988121" cy="17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.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Cực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trị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: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   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Hàm 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số có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2 </a:t>
                </a:r>
                <a:r>
                  <a:rPr lang="nl-NL" sz="3200" dirty="0">
                    <a:effectLst/>
                    <a:latin typeface="Varpada"/>
                    <a:ea typeface="Times New Roman" panose="02020603050405020304" pitchFamily="18" charset="0"/>
                  </a:rPr>
                  <a:t>cực </a:t>
                </a:r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trị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có 2 nghiệm phân biệt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</m:oMath>
                </a14:m>
                <a:r>
                  <a:rPr lang="nl-NL" sz="3200" dirty="0" smtClean="0">
                    <a:effectLst/>
                    <a:latin typeface="Varpada"/>
                    <a:ea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sz="32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∆′&gt;0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170" y="3309938"/>
                <a:ext cx="12988121" cy="1757148"/>
              </a:xfrm>
              <a:prstGeom prst="rect">
                <a:avLst/>
              </a:prstGeom>
              <a:blipFill rotWithShape="0">
                <a:blip r:embed="rId5"/>
                <a:stretch>
                  <a:fillRect l="-328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8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195099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CC"/>
                    </a:solidFill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B.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3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D.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950995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276" t="-4142" r="-1276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873" y="651814"/>
            <a:ext cx="3323053" cy="2306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462138" y="1804998"/>
                <a:ext cx="12654137" cy="187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138" y="1804998"/>
                <a:ext cx="12654137" cy="1875322"/>
              </a:xfrm>
              <a:prstGeom prst="rect">
                <a:avLst/>
              </a:prstGeom>
              <a:blipFill rotWithShape="0">
                <a:blip r:embed="rId4"/>
                <a:stretch>
                  <a:fillRect t="-4870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79583" y="1994049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249486" y="3693567"/>
                <a:ext cx="11738344" cy="2881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&gt;0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𝑎𝑐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486" y="3693567"/>
                <a:ext cx="11738344" cy="2881494"/>
              </a:xfrm>
              <a:prstGeom prst="rect">
                <a:avLst/>
              </a:prstGeom>
              <a:blipFill rotWithShape="0">
                <a:blip r:embed="rId5"/>
                <a:stretch>
                  <a:fillRect t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95337"/>
                <a:ext cx="1195099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337"/>
                <a:ext cx="11950995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76" t="-7910" r="-127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528" y="893135"/>
            <a:ext cx="3379500" cy="2738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272555"/>
                <a:ext cx="6096000" cy="23575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.	</a:t>
                </a:r>
                <a:endParaRPr lang="en-US" sz="3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2555"/>
                <a:ext cx="6096000" cy="2357568"/>
              </a:xfrm>
              <a:prstGeom prst="rect">
                <a:avLst/>
              </a:prstGeom>
              <a:blipFill rotWithShape="0">
                <a:blip r:embed="rId4"/>
                <a:stretch>
                  <a:fillRect t="-2332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74237" y="3584241"/>
                <a:ext cx="1232523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237" y="3584241"/>
                <a:ext cx="12325231" cy="2554545"/>
              </a:xfrm>
              <a:prstGeom prst="rect">
                <a:avLst/>
              </a:prstGeom>
              <a:blipFill rotWithShape="0">
                <a:blip r:embed="rId5"/>
                <a:stretch>
                  <a:fillRect t="-3580" r="-891" b="-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75497" y="3337735"/>
            <a:ext cx="215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222562" y="5987690"/>
                <a:ext cx="11997590" cy="80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562" y="5987690"/>
                <a:ext cx="11997590" cy="80163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otched Right Arrow 7">
            <a:hlinkClick r:id="rId7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" y="-44496"/>
                <a:ext cx="119084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-44496"/>
                <a:ext cx="11908465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80" t="-5447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MyPC\Pictures\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51" y="918968"/>
            <a:ext cx="3456911" cy="32044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61507" y="1599364"/>
                <a:ext cx="8633637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507" y="1599364"/>
                <a:ext cx="8633637" cy="1224951"/>
              </a:xfrm>
              <a:prstGeom prst="rect">
                <a:avLst/>
              </a:prstGeom>
              <a:blipFill rotWithShape="0">
                <a:blip r:embed="rId4"/>
                <a:stretch>
                  <a:fillRect t="-4478" b="-1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61507" y="2645217"/>
                <a:ext cx="11546957" cy="425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fr-FR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&amp;−4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&amp;32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+12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&amp;8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&gt;0⇒4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507" y="2645217"/>
                <a:ext cx="11546957" cy="4255652"/>
              </a:xfrm>
              <a:prstGeom prst="rect">
                <a:avLst/>
              </a:prstGeom>
              <a:blipFill rotWithShape="0">
                <a:blip r:embed="rId5"/>
                <a:stretch>
                  <a:fillRect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503274" y="2854690"/>
                <a:ext cx="12284148" cy="1357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lvl="0"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Aft>
                    <a:spcPts val="1000"/>
                  </a:spcAft>
                  <a:tabLst>
                    <a:tab pos="1440180" algn="l"/>
                  </a:tabLst>
                </a:pP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(1),(2)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274" y="2854690"/>
                <a:ext cx="12284148" cy="1357231"/>
              </a:xfrm>
              <a:prstGeom prst="rect">
                <a:avLst/>
              </a:prstGeom>
              <a:blipFill rotWithShape="0">
                <a:blip r:embed="rId2"/>
                <a:stretch>
                  <a:fillRect t="-6278" b="-1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410378" y="3533305"/>
            <a:ext cx="215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Aft>
                <a:spcPts val="1000"/>
              </a:spcAft>
              <a:tabLst>
                <a:tab pos="1440180" algn="l"/>
              </a:tabLst>
            </a:pPr>
            <a:r>
              <a:rPr lang="fr-FR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otched Right Arrow 3">
            <a:hlinkClick r:id="rId3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74871" y="37377"/>
                <a:ext cx="12192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871" y="37377"/>
                <a:ext cx="121920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300" t="-5426" r="-125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958" y="1225692"/>
            <a:ext cx="3252921" cy="3388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1870" y="1503119"/>
                <a:ext cx="8569842" cy="2612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/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70" y="1503119"/>
                <a:ext cx="8569842" cy="26128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70121" y="3875488"/>
                <a:ext cx="12021879" cy="3157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.(1)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−4=−4⇔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−4=0⇔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121" y="3875488"/>
                <a:ext cx="12021879" cy="3157980"/>
              </a:xfrm>
              <a:prstGeom prst="rect">
                <a:avLst/>
              </a:prstGeom>
              <a:blipFill rotWithShape="0">
                <a:blip r:embed="rId5"/>
                <a:stretch>
                  <a:fillRect t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11673" y="3583100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tabLst>
                <a:tab pos="1440180" algn="l"/>
              </a:tabLst>
            </a:pPr>
            <a:r>
              <a:rPr lang="en-US" sz="3200" b="1" dirty="0" err="1" smtClean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44861"/>
                <a:ext cx="12192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7.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u="sng" dirty="0" smtClean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u="sng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861"/>
                <a:ext cx="121920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50" t="-7955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422079"/>
                <a:ext cx="12489712" cy="5589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&lt;4.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lvl="0">
                  <a:spcBef>
                    <a:spcPts val="600"/>
                  </a:spcBef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2079"/>
                <a:ext cx="12489712" cy="5589415"/>
              </a:xfrm>
              <a:prstGeom prst="rect">
                <a:avLst/>
              </a:prstGeom>
              <a:blipFill rotWithShape="0">
                <a:blip r:embed="rId3"/>
                <a:stretch>
                  <a:fillRect t="-1636" r="-146" b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44856" y="1422079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 algn="just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>
            <a:hlinkClick r:id="rId4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651" y="0"/>
                <a:ext cx="1219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8.	</a:t>
                </a:r>
                <a:r>
                  <a:rPr lang="en-US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" y="0"/>
                <a:ext cx="1219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1" y="584775"/>
            <a:ext cx="8591107" cy="18607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" y="2607237"/>
                <a:ext cx="124046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607237"/>
                <a:ext cx="12404651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87" y="4159028"/>
            <a:ext cx="7585925" cy="1986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205562" y="3192012"/>
                <a:ext cx="12397562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ctr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562" y="3192012"/>
                <a:ext cx="12397562" cy="1154162"/>
              </a:xfrm>
              <a:prstGeom prst="rect">
                <a:avLst/>
              </a:prstGeom>
              <a:blipFill rotWithShape="0">
                <a:blip r:embed="rId6"/>
                <a:stretch>
                  <a:fillRect t="-7937" b="-1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898561" y="3359337"/>
            <a:ext cx="213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482009" y="5780782"/>
                <a:ext cx="1219200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2009" y="5780782"/>
                <a:ext cx="12192001" cy="1077218"/>
              </a:xfrm>
              <a:prstGeom prst="rect">
                <a:avLst/>
              </a:prstGeom>
              <a:blipFill rotWithShape="0">
                <a:blip r:embed="rId7"/>
                <a:stretch>
                  <a:fillRect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otched Right Arrow 8">
            <a:hlinkClick r:id="rId8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772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72601"/>
              </a:xfrm>
              <a:prstGeom prst="rect">
                <a:avLst/>
              </a:prstGeom>
              <a:blipFill rotWithShape="0">
                <a:blip r:embed="rId2"/>
                <a:stretch>
                  <a:fillRect l="-1250" t="-4811" r="-1250" b="-3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53" y="1451344"/>
            <a:ext cx="4475200" cy="250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8976" y="1451344"/>
                <a:ext cx="8910084" cy="1787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6" y="1451344"/>
                <a:ext cx="8910084" cy="1787412"/>
              </a:xfrm>
              <a:prstGeom prst="rect">
                <a:avLst/>
              </a:prstGeom>
              <a:blipFill rotWithShape="0">
                <a:blip r:embed="rId4"/>
                <a:stretch>
                  <a:fillRect b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236353" y="3238756"/>
                <a:ext cx="12428353" cy="1926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 algn="ctr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=0⇔−2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−1=2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ycbt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−1&lt;0⇔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53" y="3238756"/>
                <a:ext cx="12428353" cy="1926489"/>
              </a:xfrm>
              <a:prstGeom prst="rect">
                <a:avLst/>
              </a:prstGeom>
              <a:blipFill rotWithShape="0">
                <a:blip r:embed="rId5"/>
                <a:stretch>
                  <a:fillRect t="-4747" b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031829" y="5421467"/>
            <a:ext cx="215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marR="0" indent="0">
              <a:spcBef>
                <a:spcPts val="60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0"/>
                <a:ext cx="12192000" cy="2001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10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 các giá trị thực của tham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để phương trình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nghiệm phân biệt là: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/>
                  <a:t> 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−3;+∞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01702"/>
              </a:xfrm>
              <a:prstGeom prst="rect">
                <a:avLst/>
              </a:prstGeom>
              <a:blipFill rotWithShape="0">
                <a:blip r:embed="rId2"/>
                <a:stretch>
                  <a:fillRect l="-1250" t="-4268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2034363" y="2001702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9345" y="2104006"/>
            <a:ext cx="215488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32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2718681"/>
                <a:ext cx="11873023" cy="179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18681"/>
                <a:ext cx="11873023" cy="1791837"/>
              </a:xfrm>
              <a:prstGeom prst="rect">
                <a:avLst/>
              </a:prstGeom>
              <a:blipFill rotWithShape="0">
                <a:blip r:embed="rId3"/>
                <a:stretch>
                  <a:fillRect l="-1283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8601" y="4282564"/>
            <a:ext cx="7424601" cy="2205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0" y="3855529"/>
                <a:ext cx="6096000" cy="25790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fr-FR" sz="3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−20&lt;1−2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&lt;7</m:t>
                      </m:r>
                    </m:oMath>
                  </m:oMathPara>
                </a14:m>
                <a:endParaRPr lang="en-US" sz="32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3&lt;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55529"/>
                <a:ext cx="6096000" cy="2579039"/>
              </a:xfrm>
              <a:prstGeom prst="rect">
                <a:avLst/>
              </a:prstGeom>
              <a:blipFill rotWithShape="0">
                <a:blip r:embed="rId5"/>
                <a:stretch>
                  <a:fillRect l="-2500" t="-2123" r="-250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Notched Right Arrow 10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95337"/>
                <a:ext cx="1219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337"/>
                <a:ext cx="1219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25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86" y="715865"/>
            <a:ext cx="4106885" cy="3935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95592" y="715865"/>
                <a:ext cx="10028689" cy="164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5592" y="715865"/>
                <a:ext cx="10028689" cy="1643527"/>
              </a:xfrm>
              <a:prstGeom prst="rect">
                <a:avLst/>
              </a:prstGeom>
              <a:blipFill rotWithShape="0">
                <a:blip r:embed="rId4"/>
                <a:stretch>
                  <a:fillRect t="-5556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311773"/>
                <a:ext cx="11868652" cy="437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0">
                  <a:spcBef>
                    <a:spcPts val="60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</m:eqAr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 marR="0" indent="0" algn="just"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11773"/>
                <a:ext cx="11868652" cy="4370171"/>
              </a:xfrm>
              <a:prstGeom prst="rect">
                <a:avLst/>
              </a:prstGeom>
              <a:blipFill rotWithShape="0">
                <a:blip r:embed="rId5"/>
                <a:stretch>
                  <a:fillRect t="-2092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67834" y="2311773"/>
            <a:ext cx="205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>
              <a:spcBef>
                <a:spcPts val="600"/>
              </a:spcBef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ChọnC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677" y="-13227"/>
                <a:ext cx="11942142" cy="4248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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 uốn: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”=6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+2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”=0 </m:t>
                    </m:r>
                  </m:oMath>
                </a14:m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nl-NL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 thị hàm số nhận điểm uốn làm tâm đối xứng</a:t>
                </a:r>
              </a:p>
              <a:p>
                <a:r>
                  <a:rPr lang="nl-NL" altLang="en-US" sz="3200" b="1" dirty="0" smtClean="0">
                    <a:solidFill>
                      <a:srgbClr val="0000CC"/>
                    </a:solidFill>
                    <a:latin typeface="Varpada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. </a:t>
                </a:r>
                <a:r>
                  <a:rPr lang="en-US" sz="3200" b="1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</a:rPr>
                  <a:t>     </a:t>
                </a:r>
              </a:p>
              <a:p>
                <a:endParaRPr lang="en-US" sz="3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-13227"/>
                <a:ext cx="11942142" cy="4248727"/>
              </a:xfrm>
              <a:prstGeom prst="rect">
                <a:avLst/>
              </a:prstGeom>
              <a:blipFill rotWithShape="0">
                <a:blip r:embed="rId2"/>
                <a:stretch>
                  <a:fillRect l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8836998"/>
                  </p:ext>
                </p:extLst>
              </p:nvPr>
            </p:nvGraphicFramePr>
            <p:xfrm>
              <a:off x="994770" y="1852429"/>
              <a:ext cx="8258412" cy="2321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29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292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6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7538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=+∞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2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=+∞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8836998"/>
                  </p:ext>
                </p:extLst>
              </p:nvPr>
            </p:nvGraphicFramePr>
            <p:xfrm>
              <a:off x="994770" y="1852429"/>
              <a:ext cx="8258412" cy="2321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29206"/>
                    <a:gridCol w="4129206"/>
                  </a:tblGrid>
                  <a:tr h="7046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862" r="-100147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95" t="-862" r="-295" b="-231034"/>
                          </a:stretch>
                        </a:blipFill>
                      </a:tcPr>
                    </a:tc>
                  </a:tr>
                  <a:tr h="887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80137" r="-100147" b="-8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95" t="-80137" r="-295" b="-83562"/>
                          </a:stretch>
                        </a:blipFill>
                      </a:tcPr>
                    </a:tc>
                  </a:tr>
                  <a:tr h="729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219167" r="-10014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95" t="-219167" r="-295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033176" y="4509879"/>
            <a:ext cx="583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999" y="310952"/>
            <a:ext cx="2778791" cy="3750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77210" y="0"/>
                <a:ext cx="12744894" cy="349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ts val="1200"/>
                  <a:tabLst>
                    <a:tab pos="630555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12. </a:t>
                </a:r>
                <a:r>
                  <a:rPr lang="nl-NL" sz="3200" dirty="0" smtClean="0"/>
                  <a:t>Đường </a:t>
                </a:r>
                <a:r>
                  <a:rPr lang="en-US" sz="3200" dirty="0" err="1">
                    <a:effectLst/>
                  </a:rPr>
                  <a:t>cong</a:t>
                </a:r>
                <a:r>
                  <a:rPr lang="nl-NL" sz="3200" dirty="0">
                    <a:effectLst/>
                  </a:rPr>
                  <a:t> hình bên là đồ thị hàm số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</a:rPr>
                  <a:t>. </a:t>
                </a:r>
                <a:endParaRPr lang="en-US" sz="3200" dirty="0">
                  <a:effectLst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các phát biểu sau: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 phát biểu </a:t>
                </a:r>
                <a:r>
                  <a:rPr lang="nl-NL" sz="32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sai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là:	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	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nl-NL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10" y="0"/>
                <a:ext cx="12744894" cy="3490186"/>
              </a:xfrm>
              <a:prstGeom prst="rect">
                <a:avLst/>
              </a:prstGeom>
              <a:blipFill rotWithShape="0">
                <a:blip r:embed="rId3"/>
                <a:stretch>
                  <a:fillRect l="-1243" t="-1571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5684" y="3328991"/>
                <a:ext cx="12192000" cy="3198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=−∞⇒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phát biểu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Sai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(0)=</m:t>
                    </m:r>
                    <m:func>
                      <m:func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fName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1&gt;0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phát biểu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phát biểu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đều Sai.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(−1)=0⇒−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=0⇒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(Đúng), Phát biểu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đúng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các phát biểu 1,2,4 sai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3 phát biểu sai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4" y="3328991"/>
                <a:ext cx="12192000" cy="3198761"/>
              </a:xfrm>
              <a:prstGeom prst="rect">
                <a:avLst/>
              </a:prstGeom>
              <a:blipFill rotWithShape="0">
                <a:blip r:embed="rId4"/>
                <a:stretch>
                  <a:fillRect l="-1300" t="-2667" r="-700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096000" y="3382154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B </a:t>
            </a:r>
            <a:endParaRPr lang="en-US" dirty="0"/>
          </a:p>
        </p:txBody>
      </p:sp>
      <p:sp>
        <p:nvSpPr>
          <p:cNvPr id="6" name="Notched Right Arrow 5">
            <a:hlinkClick r:id="rId5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32888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13. 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Mệnh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28888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236" t="-7910" r="-34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030" y="701749"/>
            <a:ext cx="3762320" cy="2670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014564"/>
                <a:ext cx="6096000" cy="23575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4564"/>
                <a:ext cx="6096000" cy="2357568"/>
              </a:xfrm>
              <a:prstGeom prst="rect">
                <a:avLst/>
              </a:prstGeom>
              <a:blipFill rotWithShape="0">
                <a:blip r:embed="rId4"/>
                <a:stretch>
                  <a:fillRect t="-2326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382154"/>
                <a:ext cx="12192000" cy="2213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=−∞⇒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phát biểu </a:t>
                </a:r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A.Sai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fName>
                      <m:e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Sai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nh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độ đ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u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1&gt;0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nl-NL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&lt; 0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Sai.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2154"/>
                <a:ext cx="12192000" cy="2213876"/>
              </a:xfrm>
              <a:prstGeom prst="rect">
                <a:avLst/>
              </a:prstGeom>
              <a:blipFill rotWithShape="0">
                <a:blip r:embed="rId5"/>
                <a:stretch>
                  <a:fillRect l="-1250" t="-3857" b="-7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96000" y="338215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endParaRPr lang="en-US" dirty="0"/>
          </a:p>
        </p:txBody>
      </p:sp>
      <p:sp>
        <p:nvSpPr>
          <p:cNvPr id="8" name="Notched Right Arrow 7">
            <a:hlinkClick r:id="rId6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54" y="166133"/>
            <a:ext cx="2795146" cy="2882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9413358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14.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tục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b="1" dirty="0">
                    <a:effectLst/>
                    <a:latin typeface="UTM Centur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413358" cy="4031873"/>
              </a:xfrm>
              <a:prstGeom prst="rect">
                <a:avLst/>
              </a:prstGeom>
              <a:blipFill rotWithShape="0">
                <a:blip r:embed="rId4"/>
                <a:stretch>
                  <a:fillRect l="-1619" t="-2118" r="-1619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6764" y="3844879"/>
            <a:ext cx="2743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41"/>
              </p:ext>
            </p:extLst>
          </p:nvPr>
        </p:nvGraphicFramePr>
        <p:xfrm>
          <a:off x="911937" y="4535047"/>
          <a:ext cx="4592323" cy="117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739900" imgH="444500" progId="Equation.DSMT4">
                  <p:embed/>
                </p:oleObj>
              </mc:Choice>
              <mc:Fallback>
                <p:oleObj name="Equation" r:id="rId5" imgW="17399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937" y="4535047"/>
                        <a:ext cx="4592323" cy="1179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8291" y="5714496"/>
            <a:ext cx="109295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60475" algn="l"/>
                <a:tab pos="2517775" algn="l"/>
                <a:tab pos="377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60475" algn="l"/>
                <a:tab pos="2517775" algn="l"/>
                <a:tab pos="3775075" algn="l"/>
              </a:tabLst>
            </a:pP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2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fr-FR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kumimoji="0" lang="fr-FR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M Centur" charset="0"/>
                <a:ea typeface="Times New Roman" panose="02020603050405020304" pitchFamily="18" charset="0"/>
              </a:rPr>
              <a:t> C.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Notched Right Arrow 6">
            <a:hlinkClick r:id="rId7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3535" y="225531"/>
                <a:ext cx="754202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15. 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Hỏi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5" y="225531"/>
                <a:ext cx="7542028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2102" t="-3341" r="-202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175" y="156081"/>
            <a:ext cx="2700577" cy="241019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0549" y="3997841"/>
            <a:ext cx="262394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40237"/>
              </p:ext>
            </p:extLst>
          </p:nvPr>
        </p:nvGraphicFramePr>
        <p:xfrm>
          <a:off x="2049787" y="3415898"/>
          <a:ext cx="7263085" cy="206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2374900" imgH="673100" progId="Equation.DSMT4">
                  <p:embed/>
                </p:oleObj>
              </mc:Choice>
              <mc:Fallback>
                <p:oleObj name="Equation" r:id="rId5" imgW="23749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787" y="3415898"/>
                        <a:ext cx="7263085" cy="2062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3535" y="2828836"/>
                <a:ext cx="1079559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5" y="2828836"/>
                <a:ext cx="10795591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469" t="-5426" r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6548" y="5780782"/>
                <a:ext cx="87541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228600" algn="l"/>
                    <a:tab pos="1261110" algn="l"/>
                    <a:tab pos="2518410" algn="l"/>
                    <a:tab pos="377571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48" y="5780782"/>
                <a:ext cx="8754139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174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otched Right Arrow 7">
            <a:hlinkClick r:id="rId9" action="ppaction://hlinksldjump"/>
          </p:cNvPr>
          <p:cNvSpPr/>
          <p:nvPr/>
        </p:nvSpPr>
        <p:spPr>
          <a:xfrm>
            <a:off x="10334846" y="5350073"/>
            <a:ext cx="1212112" cy="7655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E0B09E-1316-4544-8A9E-E2A7D5A33271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F6554B-AA50-44B2-B08E-F52F90684437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4BF410-8D3D-45DE-84D0-491BCAD6B787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1AD9B-4484-4E33-9F43-E383441B4775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5" action="ppaction://hlinksldjump"/>
            <a:extLst>
              <a:ext uri="{FF2B5EF4-FFF2-40B4-BE49-F238E27FC236}">
                <a16:creationId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52091B-3AAE-4DA4-BDD2-AB56358481DF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154" y="479521"/>
                <a:ext cx="104061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r>
                  <a:rPr lang="vi-VN" sz="20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 đạt cực tiểu tại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 và đồ thị hàm số cắt trục tung tại điểm có tung độ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B.</a:t>
                </a:r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4" y="479521"/>
                <a:ext cx="10406131" cy="1015663"/>
              </a:xfrm>
              <a:prstGeom prst="rect">
                <a:avLst/>
              </a:prstGeom>
              <a:blipFill>
                <a:blip r:embed="rId3"/>
                <a:stretch>
                  <a:fillRect l="-527" t="-3614" b="-10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0455" y="2126195"/>
                <a:ext cx="11539472" cy="2540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b="1" dirty="0">
                    <a:solidFill>
                      <a:srgbClr val="0000FF"/>
                    </a:solidFill>
                    <a:latin typeface="Time New Roman"/>
                    <a:ea typeface="Times New Roman" panose="02020603050405020304" pitchFamily="18" charset="0"/>
                  </a:rPr>
                  <a:t>Lời giải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b="1" dirty="0">
                    <a:solidFill>
                      <a:srgbClr val="0000FF"/>
                    </a:solidFill>
                    <a:latin typeface="Time New Roman"/>
                    <a:ea typeface="Times New Roman" panose="02020603050405020304" pitchFamily="18" charset="0"/>
                  </a:rPr>
                  <a:t>Chọn D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 đạt cực tiểu tại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Theo giả thiết ta có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=−9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Thử lại ta thấy thỏa mãn. 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vi-VN" dirty="0">
                    <a:solidFill>
                      <a:srgbClr val="7030A0"/>
                    </a:solidFill>
                    <a:latin typeface="Time New Roman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5" y="2126195"/>
                <a:ext cx="11539472" cy="2540632"/>
              </a:xfrm>
              <a:prstGeom prst="rect">
                <a:avLst/>
              </a:prstGeom>
              <a:blipFill>
                <a:blip r:embed="rId4"/>
                <a:stretch>
                  <a:fillRect t="-1439" b="-2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354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0" y="12878"/>
            <a:ext cx="1107584" cy="360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2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71471" y="12878"/>
                <a:ext cx="11320529" cy="1087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endParaRPr lang="vi-VN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000" dirty="0" smtClean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vi-VN" sz="2000" b="1" dirty="0" smtClean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≤0</m:t>
                    </m:r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71" y="12878"/>
                <a:ext cx="11320529" cy="1087670"/>
              </a:xfrm>
              <a:prstGeom prst="rect">
                <a:avLst/>
              </a:prstGeom>
              <a:blipFill>
                <a:blip r:embed="rId3"/>
                <a:stretch>
                  <a:fillRect b="-27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6975" y="1788037"/>
                <a:ext cx="10908405" cy="363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fr-FR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0000CC"/>
                    </a:solidFill>
                    <a:latin typeface="Times New Roman Bold" panose="02020803070505020304" pitchFamily="18" charset="0"/>
                    <a:ea typeface="Times New Roman" panose="02020603050405020304" pitchFamily="18" charset="0"/>
                  </a:rPr>
                  <a:t>Chọn B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−6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&gt;0,∀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−6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+6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−3−6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&gt;0,∀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−1−2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&gt;0,∀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,∀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limLow>
                        <m:limLow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𝑚𝑖𝑛</m:t>
                          </m:r>
                        </m:e>
                        <m:lim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&gt;2</m:t>
                          </m:r>
                        </m:lim>
                      </m:limLow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&lt;−</m:t>
                      </m:r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5" y="1788037"/>
                <a:ext cx="10908405" cy="3636508"/>
              </a:xfrm>
              <a:prstGeom prst="rect">
                <a:avLst/>
              </a:prstGeom>
              <a:blipFill>
                <a:blip r:embed="rId4"/>
                <a:stretch>
                  <a:fillRect t="-3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18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51516"/>
            <a:ext cx="1143386" cy="347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3</a:t>
            </a:r>
            <a:endParaRPr lang="vi-VN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45744"/>
            <a:ext cx="95728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sv-SE" altLang="vi-VN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kumimoji="0" lang="sv-SE" altLang="vi-VN" sz="20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Cho hàm 2018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y=ax3+bx2+cx+d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có đồ thị cắt trục tung tại điểm có tung độ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-3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; </a:t>
            </a: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hoành độ điểm cực đại là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và đi qua điểm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1;-1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như hình vẽ.</a:t>
            </a: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3647" r="34456" b="22507"/>
          <a:stretch>
            <a:fillRect/>
          </a:stretch>
        </p:blipFill>
        <p:spPr bwMode="auto">
          <a:xfrm>
            <a:off x="9384271" y="289774"/>
            <a:ext cx="2672149" cy="25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4302" y="1281440"/>
            <a:ext cx="8042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0588" algn="l"/>
                <a:tab pos="3600450" algn="l"/>
                <a:tab pos="5040313" algn="l"/>
              </a:tabLst>
            </a:pP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Tỷ số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b/a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bằng</a:t>
            </a: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0588" algn="l"/>
                <a:tab pos="3600450" algn="l"/>
                <a:tab pos="5040313" algn="l"/>
              </a:tabLst>
            </a:pPr>
            <a:r>
              <a:rPr kumimoji="0" lang="sv-SE" altLang="vi-VN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-1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	</a:t>
            </a:r>
            <a:r>
              <a:rPr kumimoji="0" lang="sv-SE" altLang="vi-VN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1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	</a:t>
            </a:r>
            <a:r>
              <a:rPr kumimoji="0" lang="sv-SE" altLang="vi-VN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C.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-3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	</a:t>
            </a:r>
            <a:r>
              <a:rPr kumimoji="0" lang="sv-SE" altLang="vi-VN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D.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3</a:t>
            </a:r>
            <a:r>
              <a:rPr kumimoji="0" lang="sv-SE" altLang="vi-VN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sv-SE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86413" y="2092336"/>
                <a:ext cx="1183876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C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 thị cắt trục tung tại điểm có tung độ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hoành độ điểm cực đại là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ta có: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413" y="2092336"/>
                <a:ext cx="11838762" cy="1508105"/>
              </a:xfrm>
              <a:prstGeom prst="rect">
                <a:avLst/>
              </a:prstGeom>
              <a:blipFill>
                <a:blip r:embed="rId5"/>
                <a:stretch>
                  <a:fillRect t="-806" b="-4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4302" y="3791888"/>
                <a:ext cx="4076629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&amp;12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&amp;8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2" y="3791888"/>
                <a:ext cx="4076629" cy="1340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0" y="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7" imgW="215713" imgH="152268" progId="Equation.DSMT4">
                  <p:embed/>
                </p:oleObj>
              </mc:Choice>
              <mc:Fallback>
                <p:oleObj name="Equation" r:id="rId7" imgW="215713" imgH="152268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763946" y="4169065"/>
                <a:ext cx="2044983" cy="60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 smtClean="0"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46" y="4169065"/>
                <a:ext cx="2044983" cy="602088"/>
              </a:xfrm>
              <a:prstGeom prst="rect">
                <a:avLst/>
              </a:prstGeom>
              <a:blipFill>
                <a:blip r:embed="rId9"/>
                <a:stretch>
                  <a:fillRect r="-2381" b="-60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>
            <a:hlinkClick r:id="rId10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907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0887" y="98010"/>
            <a:ext cx="1116856" cy="3734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4</a:t>
            </a:r>
            <a:endParaRPr lang="vi-V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6859" y="58968"/>
            <a:ext cx="11153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vi-VN" altLang="vi-VN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 Bold" panose="02020803070505020304" pitchFamily="18" charset="0"/>
                <a:ea typeface="Times New Roman" panose="02020603050405020304" pitchFamily="18" charset="0"/>
              </a:rPr>
              <a:t>  </a:t>
            </a:r>
            <a:r>
              <a:rPr kumimoji="0" lang="vi-VN" altLang="vi-VN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Cho hàm số </a:t>
            </a:r>
            <a:r>
              <a:rPr kumimoji="0" lang="vi-VN" altLang="vi-V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y= f(x)= ax</a:t>
            </a:r>
            <a:r>
              <a:rPr lang="vi-VN" altLang="vi-VN" sz="2000" i="1" baseline="30000" dirty="0" smtClean="0">
                <a:latin typeface="Cambria Math" panose="02040503050406030204" pitchFamily="18" charset="0"/>
                <a:ea typeface="Times New Roman" panose="02020603050405020304" pitchFamily="18" charset="0"/>
              </a:rPr>
              <a:t>3</a:t>
            </a:r>
            <a:r>
              <a:rPr lang="vi-VN" altLang="vi-VN" sz="2000" i="1" baseline="-25000" dirty="0"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altLang="vi-VN" sz="2000" i="1" dirty="0" smtClean="0">
                <a:latin typeface="Cambria Math" panose="02040503050406030204" pitchFamily="18" charset="0"/>
                <a:ea typeface="Times New Roman" panose="02020603050405020304" pitchFamily="18" charset="0"/>
              </a:rPr>
              <a:t> +bx</a:t>
            </a:r>
            <a:r>
              <a:rPr lang="vi-VN" altLang="vi-VN" sz="2000" i="1" baseline="30000" dirty="0" smtClean="0">
                <a:latin typeface="Cambria Math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vi-VN" altLang="vi-VN" sz="2000" i="1" dirty="0" smtClean="0">
                <a:latin typeface="Cambria Math" panose="02040503050406030204" pitchFamily="18" charset="0"/>
                <a:ea typeface="Times New Roman" panose="02020603050405020304" pitchFamily="18" charset="0"/>
              </a:rPr>
              <a:t>+cx+d </a:t>
            </a:r>
            <a:r>
              <a:rPr kumimoji="0" lang="vi-VN" altLang="vi-VN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có đồ thị  như hình vẽ. Mệnh đề nào dưới đây là đúng?</a:t>
            </a: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7098" y="839277"/>
            <a:ext cx="39573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3486150" algn="l"/>
                <a:tab pos="5029200" algn="l"/>
              </a:tabLst>
            </a:pPr>
            <a:r>
              <a:rPr kumimoji="0" lang="vi-VN" altLang="vi-VN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kumimoji="0" lang="vi-VN" altLang="vi-VN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kumimoji="0" lang="vi-VN" altLang="vi-VN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B. </a:t>
            </a: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3486150" algn="l"/>
                <a:tab pos="5029200" algn="l"/>
              </a:tabLst>
            </a:pPr>
            <a:r>
              <a:rPr kumimoji="0" lang="vi-VN" altLang="vi-VN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C. </a:t>
            </a:r>
            <a:r>
              <a:rPr kumimoji="0" lang="vi-VN" altLang="vi-VN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kumimoji="0" lang="vi-VN" altLang="vi-VN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D. </a:t>
            </a:r>
            <a:endParaRPr kumimoji="0" lang="vi-VN" alt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70" y="471497"/>
            <a:ext cx="18192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9" y="737938"/>
            <a:ext cx="2234486" cy="33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99" y="868193"/>
            <a:ext cx="2611555" cy="3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9" y="1162989"/>
            <a:ext cx="2144334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69" y="1225083"/>
            <a:ext cx="2536985" cy="39450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347098" y="1679759"/>
            <a:ext cx="8771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Lời </a:t>
            </a:r>
            <a:r>
              <a:rPr lang="vi-VN" dirty="0" smtClean="0"/>
              <a:t>giải    Chọn</a:t>
            </a:r>
            <a:r>
              <a:rPr lang="vi-VN" dirty="0"/>
              <a:t>.	A.</a:t>
            </a:r>
          </a:p>
          <a:p>
            <a:r>
              <a:rPr lang="vi-VN" dirty="0"/>
              <a:t>Đồ thị đi xuống từ  </a:t>
            </a:r>
            <a:r>
              <a:rPr lang="vi-VN" dirty="0" smtClean="0"/>
              <a:t>          và          </a:t>
            </a:r>
            <a:r>
              <a:rPr lang="vi-VN" dirty="0"/>
              <a:t>; đi lên </a:t>
            </a:r>
            <a:r>
              <a:rPr lang="vi-VN" dirty="0" smtClean="0"/>
              <a:t>          nên a&lt; 0 </a:t>
            </a:r>
            <a:endParaRPr lang="vi-VN" dirty="0"/>
          </a:p>
          <a:p>
            <a:r>
              <a:rPr lang="vi-VN" dirty="0"/>
              <a:t>Từ đồ thị hàm số Cho  .</a:t>
            </a:r>
          </a:p>
          <a:p>
            <a:r>
              <a:rPr lang="vi-VN" dirty="0"/>
              <a:t>  </a:t>
            </a:r>
            <a:r>
              <a:rPr lang="vi-VN" dirty="0" smtClean="0"/>
              <a:t>                               có </a:t>
            </a:r>
            <a:r>
              <a:rPr lang="vi-VN" dirty="0"/>
              <a:t>2 nghiệm phân biệt trái </a:t>
            </a:r>
            <a:r>
              <a:rPr lang="vi-VN" dirty="0" smtClean="0"/>
              <a:t>dấu   </a:t>
            </a:r>
            <a:endParaRPr lang="vi-VN" dirty="0"/>
          </a:p>
        </p:txBody>
      </p:sp>
      <p:pic>
        <p:nvPicPr>
          <p:cNvPr id="39" name="Picture 38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83" y="2008941"/>
            <a:ext cx="632100" cy="27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91" y="2034520"/>
            <a:ext cx="518577" cy="24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83" y="2060101"/>
            <a:ext cx="513324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72" y="2233488"/>
            <a:ext cx="2202287" cy="39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3" y="2505491"/>
            <a:ext cx="2035494" cy="3798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62643" y="3183309"/>
          <a:ext cx="6717944" cy="271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2171520" imgH="1028520" progId="Equation.DSMT4">
                  <p:embed/>
                </p:oleObj>
              </mc:Choice>
              <mc:Fallback>
                <p:oleObj name="Equation" r:id="rId13" imgW="2171520" imgH="10285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643" y="3183309"/>
                        <a:ext cx="6717944" cy="2718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Arrow 17">
            <a:hlinkClick r:id="rId1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757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0304" y="154546"/>
            <a:ext cx="1339403" cy="4250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5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2049" y="687895"/>
                <a:ext cx="101142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.Tìm tất cả các giá trị thực của tham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4;+∞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−2;4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4;+∞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−2;4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9" y="687895"/>
                <a:ext cx="10114208" cy="1107996"/>
              </a:xfrm>
              <a:prstGeom prst="rect">
                <a:avLst/>
              </a:prstGeom>
              <a:blipFill>
                <a:blip r:embed="rId3"/>
                <a:stretch>
                  <a:fillRect l="-301" t="-1648" r="-603" b="-686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610567"/>
                <a:ext cx="10560676" cy="128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0" algn="l"/>
                  </a:tabLst>
                </a:pPr>
                <a:r>
                  <a:rPr lang="vi-V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0" algn="l"/>
                  </a:tabLst>
                </a:pPr>
                <a:r>
                  <a:rPr lang="vi-V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D.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&gt;0,∀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&lt;0⇔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−9&lt;0⇔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−8&lt;0⇔−2&lt;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&lt;4</m:t>
                    </m:r>
                  </m:oMath>
                </a14:m>
                <a:r>
                  <a:rPr lang="vi-VN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0567"/>
                <a:ext cx="10560676" cy="1283428"/>
              </a:xfrm>
              <a:prstGeom prst="rect">
                <a:avLst/>
              </a:prstGeom>
              <a:blipFill>
                <a:blip r:embed="rId4"/>
                <a:stretch>
                  <a:fillRect t="-948" b="-66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056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0916" y="0"/>
            <a:ext cx="5575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dirty="0">
                <a:solidFill>
                  <a:srgbClr val="0000CC"/>
                </a:solidFill>
                <a:latin typeface="Varpada" charset="0"/>
                <a:ea typeface="Arial" panose="020B0604020202020204" pitchFamily="34" charset="0"/>
                <a:sym typeface="Wingdings 2" panose="05020102010507070707" pitchFamily="18" charset="2"/>
              </a:rPr>
              <a:t>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Dạng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đồ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thị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Arial" panose="020B0604020202020204" pitchFamily="34" charset="0"/>
              </a:rPr>
              <a:t>: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 charset="0"/>
              <a:ea typeface="Arial" panose="020B0604020202020204" pitchFamily="34" charset="0"/>
              <a:sym typeface="Wingdings 2" panose="050201020105070707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68478"/>
                  </p:ext>
                </p:extLst>
              </p:nvPr>
            </p:nvGraphicFramePr>
            <p:xfrm>
              <a:off x="341195" y="584775"/>
              <a:ext cx="11764369" cy="62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71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898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3466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TRƯỜNG HỢP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7865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trình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nghiệm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biệt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1537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trình</a:t>
                          </a: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1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nghiệm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066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trình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vô </a:t>
                          </a:r>
                          <a:r>
                            <a:rPr lang="en-US" sz="32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nghiệm</a:t>
                          </a:r>
                          <a:r>
                            <a:rPr lang="en-US" sz="3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68478"/>
                  </p:ext>
                </p:extLst>
              </p:nvPr>
            </p:nvGraphicFramePr>
            <p:xfrm>
              <a:off x="341195" y="584775"/>
              <a:ext cx="11764369" cy="62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348"/>
                    <a:gridCol w="4217158"/>
                    <a:gridCol w="4189863"/>
                  </a:tblGrid>
                  <a:tr h="63466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TRƯỜNG HỢP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9769" t="-11538" r="-99711" b="-893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0814" t="-11538" r="-291" b="-893269"/>
                          </a:stretch>
                        </a:blipFill>
                      </a:tcPr>
                    </a:tc>
                  </a:tr>
                  <a:tr h="2042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1" t="-34524" r="-250817" b="-176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042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1" t="-134524" r="-250817" b="-76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1" t="-309020" r="-250817" b="-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594"/>
          <a:stretch/>
        </p:blipFill>
        <p:spPr>
          <a:xfrm>
            <a:off x="4520537" y="1168558"/>
            <a:ext cx="2411204" cy="2079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9043"/>
          <a:stretch/>
        </p:blipFill>
        <p:spPr>
          <a:xfrm>
            <a:off x="8938147" y="1343795"/>
            <a:ext cx="2150031" cy="174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11897"/>
          <a:stretch/>
        </p:blipFill>
        <p:spPr>
          <a:xfrm>
            <a:off x="8938147" y="3248167"/>
            <a:ext cx="2085117" cy="199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16667"/>
          <a:stretch/>
        </p:blipFill>
        <p:spPr>
          <a:xfrm>
            <a:off x="4896887" y="5240740"/>
            <a:ext cx="1658503" cy="1637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2176" t="24886" r="39796" b="28768"/>
          <a:stretch/>
        </p:blipFill>
        <p:spPr>
          <a:xfrm>
            <a:off x="4631056" y="3248166"/>
            <a:ext cx="1483142" cy="1992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34701" t="23556" r="38301" b="44955"/>
          <a:stretch/>
        </p:blipFill>
        <p:spPr>
          <a:xfrm>
            <a:off x="8938147" y="5327893"/>
            <a:ext cx="1556981" cy="17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296214"/>
            <a:ext cx="1159099" cy="4636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6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59098" y="174091"/>
                <a:ext cx="80750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bảng biến thiên như sau:</a:t>
                </a:r>
                <a:endParaRPr lang="vi-VN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98" y="174091"/>
                <a:ext cx="8075053" cy="400110"/>
              </a:xfrm>
              <a:prstGeom prst="rect">
                <a:avLst/>
              </a:prstGeom>
              <a:blipFill>
                <a:blip r:embed="rId3"/>
                <a:stretch>
                  <a:fillRect l="-75" t="-9231" b="-2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644" y="574201"/>
            <a:ext cx="4333333" cy="1076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92049" y="1865540"/>
                <a:ext cx="6096000" cy="10064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Mệnh đề nào dưới đây đúng?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7282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AutoNum type="alphaUcPeriod"/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    </a:t>
                </a:r>
                <a:r>
                  <a:rPr lang="vi-VN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97282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AutoNum type="alphaUcPeriod"/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vi-VN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9" y="1865540"/>
                <a:ext cx="6096000" cy="1006429"/>
              </a:xfrm>
              <a:prstGeom prst="rect">
                <a:avLst/>
              </a:prstGeom>
              <a:blipFill>
                <a:blip r:embed="rId5"/>
                <a:stretch>
                  <a:fillRect t="-3030"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70455" y="3131087"/>
                <a:ext cx="11921545" cy="276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 vào bảng biến thiên ta thấy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 dương.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𝑎𝑐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hệ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5" y="3131087"/>
                <a:ext cx="11921545" cy="2767809"/>
              </a:xfrm>
              <a:prstGeom prst="rect">
                <a:avLst/>
              </a:prstGeom>
              <a:blipFill>
                <a:blip r:embed="rId6"/>
                <a:stretch>
                  <a:fillRect t="-661" b="-30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385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0" y="154546"/>
            <a:ext cx="1210614" cy="4765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7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0614" y="0"/>
                <a:ext cx="9942490" cy="2003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 tuyến của 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song song với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phương trình là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14" y="0"/>
                <a:ext cx="9942490" cy="2003112"/>
              </a:xfrm>
              <a:prstGeom prst="rect">
                <a:avLst/>
              </a:prstGeom>
              <a:blipFill>
                <a:blip r:embed="rId3"/>
                <a:stretch>
                  <a:fillRect l="-674" b="-9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0106" y="2578606"/>
                <a:ext cx="9805117" cy="275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dẫn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 tuyến song song với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có hệ số góc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+3=3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phương trình tiếp tuyến là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</m:t>
                        </m:r>
                        <m:f>
                          <m:fPr>
                            <m:ctrlPr>
                              <a:rPr lang="vi-V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có phương trình tiếp tuyến là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06" y="2578606"/>
                <a:ext cx="9805117" cy="2756396"/>
              </a:xfrm>
              <a:prstGeom prst="rect">
                <a:avLst/>
              </a:prstGeom>
              <a:blipFill>
                <a:blip r:embed="rId4"/>
                <a:stretch>
                  <a:fillRect l="-622" t="-442" b="-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936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5910" y="193183"/>
            <a:ext cx="1159098" cy="4507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8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8140" y="193183"/>
                <a:ext cx="9676328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với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hai điểm phân biệt. Tìm tung độ tiếp điểm.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 smtClean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40" y="193183"/>
                <a:ext cx="9676328" cy="1154162"/>
              </a:xfrm>
              <a:prstGeom prst="rect">
                <a:avLst/>
              </a:prstGeom>
              <a:blipFill>
                <a:blip r:embed="rId3"/>
                <a:stretch>
                  <a:fillRect l="-693" t="-1587" r="-6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28789" y="1556561"/>
                <a:ext cx="11990231" cy="496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0070C0"/>
                    </a:solidFill>
                    <a:latin typeface="Times New Roman Bold" panose="02020803070505020304" pitchFamily="18" charset="0"/>
                    <a:ea typeface="Calibri" panose="020F0502020204030204" pitchFamily="34" charset="0"/>
                  </a:rPr>
                  <a:t>Lời giải</a:t>
                </a:r>
                <a:endParaRPr lang="vi-VN" sz="2000" dirty="0">
                  <a:effectLst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A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xúc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cong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&amp;−2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−1=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&amp;−8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+8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  <m:d>
                                <m:d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fr-FR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với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hai điểm phân biệt khi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Hay tung độ tiếp điểm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000" dirty="0">
                    <a:solidFill>
                      <a:srgbClr val="6A3B9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789" y="1556561"/>
                <a:ext cx="11990231" cy="4968091"/>
              </a:xfrm>
              <a:prstGeom prst="rect">
                <a:avLst/>
              </a:prstGeom>
              <a:blipFill>
                <a:blip r:embed="rId4"/>
                <a:stretch>
                  <a:fillRect t="-245" b="-7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288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3031" y="309093"/>
            <a:ext cx="1146220" cy="5022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9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3644" y="146245"/>
                <a:ext cx="9676327" cy="1098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với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4;</m:t>
                        </m:r>
                        <m:f>
                          <m:f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0;4;6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sz="2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44" y="146245"/>
                <a:ext cx="9676327" cy="1098955"/>
              </a:xfrm>
              <a:prstGeom prst="rect">
                <a:avLst/>
              </a:prstGeom>
              <a:blipFill>
                <a:blip r:embed="rId3"/>
                <a:stretch>
                  <a:fillRect l="-63" b="-2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031" y="1633472"/>
                <a:ext cx="10212946" cy="425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điểm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hệ sau có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+2)</m:t>
                            </m:r>
                            <m:sSubSup>
                              <m:sSub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+1=1(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−(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+2)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=0(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)⇔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=0∨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1633472"/>
                <a:ext cx="10212946" cy="4250266"/>
              </a:xfrm>
              <a:prstGeom prst="rect">
                <a:avLst/>
              </a:prstGeom>
              <a:blipFill>
                <a:blip r:embed="rId4"/>
                <a:stretch>
                  <a:fillRect t="-8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947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1"/>
            <a:ext cx="1249251" cy="4765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10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7532" y="0"/>
                <a:ext cx="11221792" cy="1683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s-ES" sz="2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s-ES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s-E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Tìm trên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các điểm mà từ đó kẻ được đúng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với </a:t>
                </a:r>
                <a:r>
                  <a:rPr lang="vi-VN" sz="2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7;4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7;4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(9;4)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−5;4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32" y="0"/>
                <a:ext cx="11221792" cy="1683923"/>
              </a:xfrm>
              <a:prstGeom prst="rect">
                <a:avLst/>
              </a:prstGeom>
              <a:blipFill>
                <a:blip r:embed="rId3"/>
                <a:stretch>
                  <a:fillRect l="-598" t="-725" b="-10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4625" y="1704254"/>
                <a:ext cx="10951336" cy="4797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D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Phương trình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SymbolPS"/>
                    <a:ea typeface="Times New Roman" panose="02020603050405020304" pitchFamily="18" charset="0"/>
                    <a:sym typeface="SymbolPS"/>
                  </a:rPr>
                  <a:t>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+2=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)+4(1)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&amp;3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−3=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+1)</m:t>
                    </m:r>
                    <m:d>
                      <m:dPr>
                        <m:begChr m:val="["/>
                        <m:endChr m:val="]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−(3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+2)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+2)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+2=0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bài toán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nhau, tức là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thỏa mãn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phân biệt, trong đó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kép khác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các điểm cần tìm là: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5" y="1704254"/>
                <a:ext cx="10951336" cy="4797595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02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0"/>
            <a:ext cx="1352282" cy="4636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11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4617" y="110751"/>
                <a:ext cx="10715222" cy="2398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kẻ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biệt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&lt;−2∨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&lt;−7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&lt;−3∨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&lt;−1∨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17" y="110751"/>
                <a:ext cx="10715222" cy="2398990"/>
              </a:xfrm>
              <a:prstGeom prst="rect">
                <a:avLst/>
              </a:prstGeom>
              <a:blipFill>
                <a:blip r:embed="rId4"/>
                <a:stretch>
                  <a:fillRect l="-569" t="-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97476" y="2398990"/>
                <a:ext cx="11968766" cy="1642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     </a:t>
                </a:r>
                <a:r>
                  <a:rPr lang="pt-BR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;2)∈(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)+2</m:t>
                            </m:r>
                            <m:r>
                              <m:rPr>
                                <m:nor/>
                              </m:rP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&amp;−3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      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7476" y="2398990"/>
                <a:ext cx="11968766" cy="1642757"/>
              </a:xfrm>
              <a:prstGeom prst="rect">
                <a:avLst/>
              </a:prstGeom>
              <a:blipFill>
                <a:blip r:embed="rId5"/>
                <a:stretch>
                  <a:fillRect t="-2230" r="-4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8919" y="3220368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 và  ta được: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+1)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−4=0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−2)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−(3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−1)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+2=0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19" y="3220368"/>
                <a:ext cx="6096000" cy="923330"/>
              </a:xfrm>
              <a:prstGeom prst="rect">
                <a:avLst/>
              </a:prstGeom>
              <a:blipFill>
                <a:blip r:embed="rId6"/>
                <a:stretch>
                  <a:fillRect t="-3289" r="-900" b="-9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6315" y="4216794"/>
                <a:ext cx="108740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kẻ được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đến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</a:t>
                </a:r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5" y="4216794"/>
                <a:ext cx="10874062" cy="369332"/>
              </a:xfrm>
              <a:prstGeom prst="rect">
                <a:avLst/>
              </a:prstGeom>
              <a:blipFill>
                <a:blip r:embed="rId7"/>
                <a:stretch>
                  <a:fillRect l="-448" t="-10000"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0" y="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8" imgW="215713" imgH="152268" progId="Equation.DSMT4">
                  <p:embed/>
                </p:oleObj>
              </mc:Choice>
              <mc:Fallback>
                <p:oleObj name="Equation" r:id="rId8" imgW="215713" imgH="152268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56315" y="4620971"/>
                <a:ext cx="105392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 khác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có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 </a:t>
                </a:r>
                <a:endParaRPr lang="vi-VN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5" y="4620971"/>
                <a:ext cx="10539212" cy="369332"/>
              </a:xfrm>
              <a:prstGeom prst="rect">
                <a:avLst/>
              </a:prstGeom>
              <a:blipFill>
                <a:blip r:embed="rId10"/>
                <a:stretch>
                  <a:fillRect l="-463" t="-8197" b="-245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6315" y="5025148"/>
                <a:ext cx="372172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(2)≠0</m:t>
                              </m:r>
                            </m:e>
                          </m:eqAr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&lt;−1∨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5" y="5025148"/>
                <a:ext cx="3721724" cy="9766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45971" y="5680712"/>
                <a:ext cx="7894749" cy="919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&lt;−1∨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thể kẻ được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71" y="5680712"/>
                <a:ext cx="7894749" cy="919675"/>
              </a:xfrm>
              <a:prstGeom prst="rect">
                <a:avLst/>
              </a:prstGeom>
              <a:blipFill>
                <a:blip r:embed="rId1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>
            <a:hlinkClick r:id="rId13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24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34" grpId="0"/>
      <p:bldP spid="35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103032"/>
            <a:ext cx="1339404" cy="6181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12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9404" y="0"/>
                <a:ext cx="10217240" cy="130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gọi đồ thị của hàm số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Viết phương trình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2;9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vi-VN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</a:t>
                </a:r>
                <a:r>
                  <a:rPr lang="vi-VN" sz="2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=−8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+25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=−8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+25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4" y="0"/>
                <a:ext cx="10217240" cy="1306127"/>
              </a:xfrm>
              <a:prstGeom prst="rect">
                <a:avLst/>
              </a:prstGeom>
              <a:blipFill>
                <a:blip r:embed="rId3"/>
                <a:stretch>
                  <a:fillRect l="-656" b="-7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09472" y="1788008"/>
                <a:ext cx="11666116" cy="3847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2;9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−2)+9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tại điểm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f>
                              <m:f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+4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−2=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−2)+9(1)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&amp;−2</m:t>
                            </m:r>
                            <m:sSubSup>
                              <m:sSub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+4=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−2=(−2</m:t>
                    </m:r>
                    <m:sSubSup>
                      <m:sSub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+4)(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−2)+9</m:t>
                    </m:r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sSubSup>
                      <m:sSub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−15</m:t>
                    </m:r>
                    <m:sSubSup>
                      <m:sSub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+12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−9=0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=−8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phương trình tiếp tuyến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=−8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+25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472" y="1788008"/>
                <a:ext cx="11666116" cy="3847720"/>
              </a:xfrm>
              <a:prstGeom prst="rect">
                <a:avLst/>
              </a:prstGeom>
              <a:blipFill>
                <a:blip r:embed="rId4"/>
                <a:stretch>
                  <a:fillRect t="-792" r="-575" b="-1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161414"/>
            <a:ext cx="1390918" cy="6241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13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1172" y="0"/>
                <a:ext cx="10526332" cy="118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tham số thực. Khi 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hãy tìm giá trị nhỏ nhất của biểu thức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b="1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Min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 smtClean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b="1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Min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dirty="0" smtClean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vi-VN" b="1" dirty="0" smtClean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b="1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Min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dirty="0" smtClean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</a:t>
                </a:r>
                <a:r>
                  <a:rPr lang="vi-VN" b="1" dirty="0" smtClean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b="1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Min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72" y="0"/>
                <a:ext cx="10526332" cy="1181221"/>
              </a:xfrm>
              <a:prstGeom prst="rect">
                <a:avLst/>
              </a:prstGeom>
              <a:blipFill>
                <a:blip r:embed="rId3"/>
                <a:stretch>
                  <a:fillRect l="-521" t="-1031" r="-463" b="-2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152" y="1646789"/>
                <a:ext cx="10998558" cy="376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b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b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vi-VN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b="1" dirty="0">
                    <a:solidFill>
                      <a:srgbClr val="4F81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−∞;+∞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−∞;+∞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≤0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≤0⇔−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𝑀𝑖𝑛𝐴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vi-V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vi-V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dirty="0">
                    <a:solidFill>
                      <a:srgbClr val="88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" y="1646789"/>
                <a:ext cx="10998558" cy="3764044"/>
              </a:xfrm>
              <a:prstGeom prst="rect">
                <a:avLst/>
              </a:prstGeom>
              <a:blipFill>
                <a:blip r:embed="rId4"/>
                <a:stretch>
                  <a:fillRect t="-3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292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117578"/>
            <a:ext cx="1378039" cy="500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14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8038" y="117578"/>
                <a:ext cx="9981127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giá trị thực nào của tham số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 cực trị ?</a:t>
                </a: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−3;1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−3;1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−∞;−3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−3;1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38" y="117578"/>
                <a:ext cx="9981127" cy="1061829"/>
              </a:xfrm>
              <a:prstGeom prst="rect">
                <a:avLst/>
              </a:prstGeom>
              <a:blipFill>
                <a:blip r:embed="rId3"/>
                <a:stretch>
                  <a:fillRect l="-611" t="-1149" b="-97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7380" y="2267311"/>
                <a:ext cx="8749048" cy="1748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A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+6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có 2 cực trị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070735" algn="l"/>
                    <a:tab pos="3420745" algn="l"/>
                    <a:tab pos="4770755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≠−2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−3&lt;0</m:t>
                            </m:r>
                          </m:e>
                        </m:eqAr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≠−2</m:t>
                            </m:r>
                          </m:e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&amp;−3&lt;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−3;1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80" y="2267311"/>
                <a:ext cx="8749048" cy="1748364"/>
              </a:xfrm>
              <a:prstGeom prst="rect">
                <a:avLst/>
              </a:prstGeom>
              <a:blipFill>
                <a:blip r:embed="rId4"/>
                <a:stretch>
                  <a:fillRect l="-767" t="-10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499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1" y="115910"/>
            <a:ext cx="1455313" cy="515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15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5312" y="0"/>
                <a:ext cx="1003264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2 điểm cực trị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−1;18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3;−16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0.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3.</m:t>
                    </m:r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12" y="0"/>
                <a:ext cx="10032643" cy="1015663"/>
              </a:xfrm>
              <a:prstGeom prst="rect">
                <a:avLst/>
              </a:prstGeom>
              <a:blipFill>
                <a:blip r:embed="rId3"/>
                <a:stretch>
                  <a:fillRect l="-668" t="-2994" r="-608" b="-9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4547" y="1300766"/>
                <a:ext cx="11513712" cy="244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 dẫn giải: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630555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Chọn B.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marR="0"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2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=−1+3⇒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=−1.3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=−9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marR="0"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2 điểm cực trị là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(−1;18)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(3;−16)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đồ thị hàm số  nên ta có: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marR="0"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27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+9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=−16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hệ 4 phương trình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−153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203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7" y="1300766"/>
                <a:ext cx="11513712" cy="2444195"/>
              </a:xfrm>
              <a:prstGeom prst="rect">
                <a:avLst/>
              </a:prstGeom>
              <a:blipFill>
                <a:blip r:embed="rId4"/>
                <a:stretch>
                  <a:fillRect l="-424" t="-1247" b="-4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1910" y="6230447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0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047" y="0"/>
            <a:ext cx="13432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B. DẠNG TOÁN. 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2873" y="1119282"/>
            <a:ext cx="13246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nl-NL" sz="3200" b="1" dirty="0">
                <a:solidFill>
                  <a:srgbClr val="0000CC"/>
                </a:solidFill>
                <a:latin typeface="Calibri" panose="020F0502020204030204" pitchFamily="34" charset="0"/>
                <a:ea typeface="Arial" panose="020B0604020202020204" pitchFamily="34" charset="0"/>
                <a:sym typeface="Wingdings 2" panose="05020102010507070707" pitchFamily="18" charset="2"/>
              </a:rPr>
              <a:t></a:t>
            </a:r>
            <a:r>
              <a:rPr lang="nl-NL" sz="3200" b="1" dirty="0">
                <a:solidFill>
                  <a:srgbClr val="0000C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r>
              <a:rPr lang="nl-NL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/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562736"/>
                <a:ext cx="11955439" cy="326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Arial" panose="020B0604020202020204" pitchFamily="34" charset="0"/>
                  </a:rPr>
                  <a:t> </a:t>
                </a:r>
                <a:r>
                  <a:rPr lang="nl-NL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pháp</a:t>
                </a:r>
                <a:r>
                  <a:rPr lang="en-US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 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Nhánh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vô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cực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2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</a:t>
                </a: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+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Oy</a:t>
                </a:r>
                <a:r>
                  <a:rPr lang="en-US" sz="3200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phía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phía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</a:rPr>
                  <a:t>+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Hoành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độ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điểm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uốn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suy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ra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dấu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của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Calibri" panose="020F0502020204030204" pitchFamily="34" charset="0"/>
                  </a:rPr>
                  <a:t> b</a:t>
                </a:r>
              </a:p>
              <a:p>
                <a:pPr marL="685800" marR="0" indent="-2286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</a:rPr>
                  <a:t>+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Điểm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cực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trị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của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hàm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latin typeface="Calibri" panose="020F0502020204030204" pitchFamily="34" charset="0"/>
                  </a:rPr>
                  <a:t>số</a:t>
                </a:r>
                <a:endParaRPr lang="en-US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62736"/>
                <a:ext cx="11955439" cy="3263842"/>
              </a:xfrm>
              <a:prstGeom prst="rect">
                <a:avLst/>
              </a:prstGeom>
              <a:blipFill rotWithShape="0">
                <a:blip r:embed="rId2"/>
                <a:stretch>
                  <a:fillRect t="-2612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4674" y="2341009"/>
            <a:ext cx="12540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19580" algn="l"/>
                <a:tab pos="3262630" algn="l"/>
                <a:tab pos="4806315" algn="l"/>
              </a:tabLst>
            </a:pP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719580" algn="l"/>
                <a:tab pos="3262630" algn="l"/>
                <a:tab pos="4806315" algn="l"/>
              </a:tabLst>
            </a:pPr>
            <a:r>
              <a:rPr lang="en-US" sz="32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suy</a:t>
            </a:r>
            <a:r>
              <a:rPr lang="en-US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69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947041" y="6230569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4131"/>
            <a:ext cx="104662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lang="vi-VN" altLang="vi-VN" b="1" dirty="0" smtClean="0">
                <a:solidFill>
                  <a:srgbClr val="FF00FF"/>
                </a:solidFill>
                <a:latin typeface="Times New Roman Bold" panose="02020803070505020304" pitchFamily="18" charset="0"/>
                <a:ea typeface="Times New Roman" panose="02020603050405020304" pitchFamily="18" charset="0"/>
              </a:rPr>
              <a:t>Câu 1  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Cho hàm số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y=f(x)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có đồ thị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y=f'(x)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cắt trục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Ox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tại ba điểm có hoành độ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a&lt;b&lt;c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như hình vẽ.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Mệnh đề nào dưới đây là đúng?</a:t>
            </a:r>
            <a:endParaRPr kumimoji="0" lang="vi-VN" alt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vi-VN" alt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315334"/>
            <a:ext cx="1639630" cy="19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90979" y="690266"/>
            <a:ext cx="5522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3486150" algn="l"/>
                <a:tab pos="5029200" algn="l"/>
              </a:tabLst>
            </a:pPr>
            <a:r>
              <a:rPr kumimoji="0" lang="vi-VN" altLang="vi-V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f(c)&gt;f(a)&gt;f(b).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kumimoji="0" lang="vi-VN" altLang="vi-V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f(c)&gt;f(b)&gt;f(a).</a:t>
            </a:r>
            <a:endParaRPr kumimoji="0" lang="vi-VN" alt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3486150" algn="l"/>
                <a:tab pos="5029200" algn="l"/>
              </a:tabLst>
            </a:pPr>
            <a:r>
              <a:rPr kumimoji="0" lang="vi-VN" altLang="vi-V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C.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f(a)&gt;f(b)&gt;f(c).</a:t>
            </a:r>
            <a:r>
              <a:rPr kumimoji="0" lang="vi-VN" altLang="vi-VN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kumimoji="0" lang="vi-VN" altLang="vi-V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D. </a:t>
            </a:r>
            <a:r>
              <a:rPr kumimoji="0" lang="vi-VN" altLang="vi-V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f(b)&gt;f(a)&gt;f(c).</a:t>
            </a:r>
            <a:endParaRPr kumimoji="0" lang="vi-VN" alt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425003" y="1589329"/>
                <a:ext cx="11050901" cy="506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marR="0" indent="-179705" algn="ctr">
                  <a:spcBef>
                    <a:spcPts val="600"/>
                  </a:spcBef>
                  <a:spcAft>
                    <a:spcPts val="0"/>
                  </a:spcAft>
                  <a:tabLst>
                    <a:tab pos="571500" algn="l"/>
                    <a:tab pos="2057400" algn="l"/>
                    <a:tab pos="3543300" algn="l"/>
                    <a:tab pos="5029200" algn="l"/>
                  </a:tabLst>
                </a:pPr>
                <a:r>
                  <a:rPr lang="fr-FR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fr-FR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A.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8650" marR="22225" indent="1905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liên tục trên các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lại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nguyên hàm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diện tích của hình phẳng giới hạn bởi các đường: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 tự: diện tích của hình phẳng giới hạn bởi các đường: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p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 khác, dựa vào hình vẽ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.=&gt; A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003" y="1589329"/>
                <a:ext cx="11050901" cy="5063437"/>
              </a:xfrm>
              <a:prstGeom prst="rect">
                <a:avLst/>
              </a:prstGeom>
              <a:blipFill>
                <a:blip r:embed="rId4"/>
                <a:stretch>
                  <a:fillRect t="-723" b="-40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" y="185050"/>
            <a:ext cx="1249250" cy="3816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2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3644" y="30504"/>
                <a:ext cx="9994007" cy="1683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Tìm trên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các điểm mà từ đó kẻ được đúng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7;4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7;4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(9;4)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−5;4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44" y="30504"/>
                <a:ext cx="9994007" cy="1683923"/>
              </a:xfrm>
              <a:prstGeom prst="rect">
                <a:avLst/>
              </a:prstGeom>
              <a:blipFill>
                <a:blip r:embed="rId3"/>
                <a:stretch>
                  <a:fillRect l="-610" t="-725" r="-488" b="-10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33083" y="1728843"/>
                <a:ext cx="12007403" cy="433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D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Phương trình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SymbolPS"/>
                    <a:ea typeface="Times New Roman" panose="02020603050405020304" pitchFamily="18" charset="0"/>
                    <a:sym typeface="SymbolPS"/>
                  </a:rPr>
                  <a:t>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)+4(1)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&amp;3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+1)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−(3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+2)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+2)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+2=0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bài toán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nhau, tức là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thỏa mãn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phân biệt, trong đó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bằng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TH2: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kép khác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−1⇔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các điểm cần tìm là: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(−1;4)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(2;4)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083" y="1728843"/>
                <a:ext cx="12007403" cy="4334648"/>
              </a:xfrm>
              <a:prstGeom prst="rect">
                <a:avLst/>
              </a:prstGeom>
              <a:blipFill>
                <a:blip r:embed="rId4"/>
                <a:stretch>
                  <a:fillRect t="-844" r="-4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0947041" y="6230569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03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167425" y="43636"/>
            <a:ext cx="1133340" cy="4457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3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2049" y="43636"/>
                <a:ext cx="11108030" cy="2168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kẻ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biệt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vi-VN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&lt;−2∨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&lt;−7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&lt;−3∨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&lt;−1∨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9" y="43636"/>
                <a:ext cx="11108030" cy="2168286"/>
              </a:xfrm>
              <a:prstGeom prst="rect">
                <a:avLst/>
              </a:prstGeom>
              <a:blipFill>
                <a:blip r:embed="rId3"/>
                <a:stretch>
                  <a:fillRect l="-494" t="-5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2049" y="2019687"/>
                <a:ext cx="10758152" cy="4928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;2)∈(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Symbol" panose="05050102010706020507" pitchFamily="18" charset="2"/>
                    <a:ea typeface="Times New Roman" panose="02020603050405020304" pitchFamily="18" charset="0"/>
                  </a:rPr>
                  <a:t>&lt;=&gt;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phương trình sau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)+2</m:t>
                            </m:r>
                            <m:r>
                              <m:rPr>
                                <m:nor/>
                              </m:rP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&amp;−3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      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 và  ta được: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+1)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−4=0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−2)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−(3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−1)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+2=0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kẻ được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đến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phân biệt đồng thời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hai nghiệm phân biệt khác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có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khác nhau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(2)≠0</m:t>
                            </m:r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&lt;−1∨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&lt;−1∨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thể kẻ được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9" y="2019687"/>
                <a:ext cx="10758152" cy="4928465"/>
              </a:xfrm>
              <a:prstGeom prst="rect">
                <a:avLst/>
              </a:prstGeom>
              <a:blipFill>
                <a:blip r:embed="rId4"/>
                <a:stretch>
                  <a:fillRect t="-618" r="-4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0947041" y="6230569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818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0"/>
            <a:ext cx="1171977" cy="4893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4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350" y="276605"/>
                <a:ext cx="11644649" cy="12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+(4−3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đồ thị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 giá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trên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tồn tại một điểm duy nhất có hoành độ âm mà tiếp tuyến tại đó vuông góc với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&lt;12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vi-VN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vi-VN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0" y="276605"/>
                <a:ext cx="11644649" cy="1255408"/>
              </a:xfrm>
              <a:prstGeom prst="rect">
                <a:avLst/>
              </a:prstGeom>
              <a:blipFill>
                <a:blip r:embed="rId3"/>
                <a:stretch>
                  <a:fillRect l="-471" r="-471" b="-19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738" y="2351854"/>
                <a:ext cx="10925577" cy="363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tiếp tuyến có hệ số góc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hoành độ tiếp điểm thì: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′=2⇔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+(4−3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+2−3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bài toán,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đúng một nghiệm âm.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29200" algn="l"/>
                  </a:tabLst>
                </a:pPr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dễ thấy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là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2−3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Do đó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một nghiệm âm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2−3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marR="0" indent="-179705"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8" y="2351854"/>
                <a:ext cx="10925577" cy="3635995"/>
              </a:xfrm>
              <a:prstGeom prst="rect">
                <a:avLst/>
              </a:prstGeom>
              <a:blipFill>
                <a:blip r:embed="rId4"/>
                <a:stretch>
                  <a:fillRect t="-1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0947041" y="6230569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136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" y="0"/>
            <a:ext cx="1210614" cy="309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Câu 5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0615" y="38637"/>
                <a:ext cx="113462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indent="-450215" algn="just">
                  <a:spcBef>
                    <a:spcPts val="600"/>
                  </a:spcBef>
                  <a:spcAft>
                    <a:spcPts val="0"/>
                  </a:spcAft>
                  <a:tabLst>
                    <a:tab pos="450215" algn="l"/>
                  </a:tabLst>
                </a:pPr>
                <a:r>
                  <a:rPr lang="vi-VN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 m để đồ thị hàm số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hai điểm cực trị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 xứng nhau qua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−5=0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 algn="just">
                  <a:spcBef>
                    <a:spcPts val="0"/>
                  </a:spcBef>
                  <a:spcAft>
                    <a:spcPts val="0"/>
                  </a:spcAft>
                  <a:tabLst>
                    <a:tab pos="3327400" algn="ctr"/>
                    <a:tab pos="6197600" algn="r"/>
                    <a:tab pos="2160270" algn="l"/>
                    <a:tab pos="3327400" algn="ctr"/>
                    <a:tab pos="3599815" algn="l"/>
                    <a:tab pos="5039995" algn="l"/>
                    <a:tab pos="6197600" algn="r"/>
                  </a:tabLst>
                </a:pPr>
                <a:r>
                  <a:rPr lang="fr-FR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	</a:t>
                </a:r>
                <a:r>
                  <a:rPr lang="fr-FR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vi-VN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15" y="38637"/>
                <a:ext cx="11346288" cy="646331"/>
              </a:xfrm>
              <a:prstGeom prst="rect">
                <a:avLst/>
              </a:prstGeom>
              <a:blipFill>
                <a:blip r:embed="rId3"/>
                <a:stretch>
                  <a:fillRect l="-484" t="-4717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5308" y="723605"/>
                <a:ext cx="10393250" cy="6479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</a:t>
                </a:r>
                <a:r>
                  <a:rPr lang="vi-VN" sz="1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1.</a:t>
                </a: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Áp </a:t>
                </a: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 công thức giải nhanh, ta có phương trình đi qua hai điểm cực trị cần lập là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𝑎𝑐</m:t>
                        </m:r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=1;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=−3;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9−3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 xứng nhau qua đường thẳng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−5=0</m:t>
                    </m:r>
                  </m:oMath>
                </a14:m>
                <a:endParaRPr lang="vi-VN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 bài toán chỉ có một đáp số nên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 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 mãn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2.</a:t>
                </a: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′=3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′=0⇔3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có hai cực trị khi và chỉ khi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′=9−3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&gt;0⇔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&lt;3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hai điểm cực trị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vi-V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phương trình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viết lại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 xứng nhau qua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thỏa mãn điều kiên cần là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có dạng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hai điểm cực trị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2;−4</m:t>
                        </m:r>
                      </m:e>
                    </m:d>
                  </m:oMath>
                </a14:m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</a:t>
                </a: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 trung điểm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1;−2</m:t>
                        </m:r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giá trị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đáp số của bài toán</a:t>
                </a:r>
                <a:r>
                  <a:rPr lang="vi-VN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TN: Thử vớigiá tri m tương ứng .</a:t>
                </a:r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marR="0" indent="-45021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vi-V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8" y="723605"/>
                <a:ext cx="10393250" cy="6479146"/>
              </a:xfrm>
              <a:prstGeom prst="rect">
                <a:avLst/>
              </a:prstGeom>
              <a:blipFill>
                <a:blip r:embed="rId4"/>
                <a:stretch>
                  <a:fillRect l="-293" t="-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0947041" y="6230569"/>
            <a:ext cx="1043189" cy="43788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/>
              <a:t>về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02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979" y="254744"/>
            <a:ext cx="1126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thị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98473" y="967546"/>
                <a:ext cx="1209821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3" y="967546"/>
                <a:ext cx="12098216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554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1" y="2567984"/>
                <a:ext cx="1230923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a typeface="Times New Roman" panose="02020603050405020304" pitchFamily="18" charset="0"/>
                    <a:cs typeface="Chu Văn An (Uni)"/>
                  </a:rPr>
                  <a:t>Lập </a:t>
                </a:r>
                <a:r>
                  <a:rPr lang="nl-NL" sz="3200" dirty="0">
                    <a:ea typeface="Times New Roman" panose="02020603050405020304" pitchFamily="18" charset="0"/>
                    <a:cs typeface="Chu Văn An (Uni)"/>
                  </a:rPr>
                  <a:t>phương trình hoành độ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:</a:t>
                </a:r>
                <a:endParaRPr lang="nl-NL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67984"/>
                <a:ext cx="12309231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48979" y="3762882"/>
                <a:ext cx="4421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ba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giao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9" y="3762882"/>
                <a:ext cx="442133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5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870318" y="3833961"/>
                <a:ext cx="54649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ba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nghiệm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phân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biệt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8" y="3833961"/>
                <a:ext cx="5464958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1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61985" y="4536416"/>
                <a:ext cx="94816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effectLst/>
                  </a:rPr>
                  <a:t>Hoặc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hàm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số</a:t>
                </a:r>
                <a:r>
                  <a:rPr lang="en-US" sz="32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giá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trái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dấu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5" y="4536416"/>
                <a:ext cx="9481624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607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6" grpId="0"/>
      <p:bldP spid="83" grpId="0"/>
      <p:bldP spid="9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979" y="254744"/>
            <a:ext cx="1126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thị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98473" y="967546"/>
                <a:ext cx="1209821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3" y="967546"/>
                <a:ext cx="12098216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554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1" y="2567984"/>
                <a:ext cx="1230923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a typeface="Times New Roman" panose="02020603050405020304" pitchFamily="18" charset="0"/>
                    <a:cs typeface="Chu Văn An (Uni)"/>
                  </a:rPr>
                  <a:t>Lập </a:t>
                </a:r>
                <a:r>
                  <a:rPr lang="nl-NL" sz="3200" dirty="0">
                    <a:ea typeface="Times New Roman" panose="02020603050405020304" pitchFamily="18" charset="0"/>
                    <a:cs typeface="Chu Văn An (Uni)"/>
                  </a:rPr>
                  <a:t>phương trình hoành độ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:</a:t>
                </a:r>
                <a:endParaRPr lang="nl-NL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67984"/>
                <a:ext cx="12309231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48979" y="3762882"/>
                <a:ext cx="45159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giao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9" y="3762882"/>
                <a:ext cx="4515916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5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870318" y="3833961"/>
                <a:ext cx="3783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nghiệm</a:t>
                </a:r>
                <a:endParaRPr lang="en-US" sz="32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8" y="3833961"/>
                <a:ext cx="3783985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306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61985" y="4536416"/>
                <a:ext cx="94816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effectLst/>
                  </a:rPr>
                  <a:t>Hoặc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hàm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số</a:t>
                </a:r>
                <a:r>
                  <a:rPr lang="en-US" sz="32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,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trong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đó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một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giá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= </a:t>
                </a:r>
                <a:r>
                  <a:rPr lang="fr-FR" sz="3200" i="0" dirty="0" smtClean="0">
                    <a:effectLst/>
                    <a:latin typeface="+mj-lt"/>
                    <a:ea typeface="Times New Roman" panose="02020603050405020304" pitchFamily="18" charset="0"/>
                    <a:cs typeface="Chu Văn An (Uni)"/>
                  </a:rPr>
                  <a:t>0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5" y="4536416"/>
                <a:ext cx="9481624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607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6" grpId="0"/>
      <p:bldP spid="83" grpId="0"/>
      <p:bldP spid="9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979" y="254744"/>
            <a:ext cx="1126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b="1" u="sng" dirty="0" err="1">
                <a:solidFill>
                  <a:srgbClr val="0000CC"/>
                </a:solidFill>
                <a:ea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solidFill>
                  <a:srgbClr val="0000CC"/>
                </a:solidFill>
                <a:ea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a typeface="Times New Roman" panose="02020603050405020304" pitchFamily="18" charset="0"/>
              </a:rPr>
              <a:t>thị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98473" y="967546"/>
                <a:ext cx="1209821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ea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3" y="967546"/>
                <a:ext cx="12098216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554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1" y="2567984"/>
                <a:ext cx="1230923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nl-NL" sz="3200" dirty="0" smtClean="0">
                    <a:ea typeface="Times New Roman" panose="02020603050405020304" pitchFamily="18" charset="0"/>
                    <a:cs typeface="Chu Văn An (Uni)"/>
                  </a:rPr>
                  <a:t>Lập </a:t>
                </a:r>
                <a:r>
                  <a:rPr lang="nl-NL" sz="3200" dirty="0">
                    <a:ea typeface="Times New Roman" panose="02020603050405020304" pitchFamily="18" charset="0"/>
                    <a:cs typeface="Chu Văn An (Uni)"/>
                  </a:rPr>
                  <a:t>phương trình hoành độ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nl-NL" sz="3200" dirty="0">
                    <a:effectLst/>
                    <a:ea typeface="Times New Roman" panose="02020603050405020304" pitchFamily="18" charset="0"/>
                    <a:cs typeface="Chu Văn An (Uni)"/>
                  </a:rPr>
                  <a:t>:</a:t>
                </a:r>
                <a:endParaRPr lang="nl-NL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630555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𝑐𝑥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67984"/>
                <a:ext cx="12309231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48979" y="3762882"/>
                <a:ext cx="4421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ba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giao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9" y="3762882"/>
                <a:ext cx="442133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5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870318" y="3833961"/>
                <a:ext cx="54649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ba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nghiệm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phân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>
                    <a:effectLst/>
                    <a:ea typeface="Times New Roman" panose="02020603050405020304" pitchFamily="18" charset="0"/>
                    <a:cs typeface="Chu Văn An (Uni)"/>
                  </a:rPr>
                  <a:t>biệt</a:t>
                </a:r>
                <a:r>
                  <a:rPr lang="fr-FR" sz="3200" dirty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8" y="3833961"/>
                <a:ext cx="5464958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1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61985" y="4536416"/>
                <a:ext cx="948162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ffectLst/>
                    <a:sym typeface="Symbol" panose="05050102010706020507" pitchFamily="18" charset="2"/>
                  </a:rPr>
                  <a:t> </a:t>
                </a:r>
                <a:r>
                  <a:rPr lang="en-US" sz="3200" dirty="0" err="1" smtClean="0">
                    <a:effectLst/>
                  </a:rPr>
                  <a:t>Hoặc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hàm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3200" dirty="0" err="1" smtClean="0">
                    <a:effectLst/>
                  </a:rPr>
                  <a:t>số</a:t>
                </a:r>
                <a:r>
                  <a:rPr lang="en-US" sz="32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3200" dirty="0" smtClean="0">
                  <a:effectLst/>
                  <a:ea typeface="Times New Roman" panose="02020603050405020304" pitchFamily="18" charset="0"/>
                  <a:cs typeface="Chu Văn An (Uni)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có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hai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điểm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và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giá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cực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trị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cùng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 </a:t>
                </a:r>
                <a:r>
                  <a:rPr lang="fr-FR" sz="3200" dirty="0" err="1" smtClean="0">
                    <a:effectLst/>
                    <a:ea typeface="Times New Roman" panose="02020603050405020304" pitchFamily="18" charset="0"/>
                    <a:cs typeface="Chu Văn An (Uni)"/>
                  </a:rPr>
                  <a:t>dấu</a:t>
                </a:r>
                <a:r>
                  <a:rPr lang="fr-FR" sz="3200" dirty="0" smtClean="0">
                    <a:effectLst/>
                    <a:ea typeface="Times New Roman" panose="02020603050405020304" pitchFamily="18" charset="0"/>
                    <a:cs typeface="Chu Văn An (Uni)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200" dirty="0" err="1" smtClean="0"/>
                  <a:t>Không</a:t>
                </a:r>
                <a:r>
                  <a:rPr lang="fr-FR" sz="3200" dirty="0" smtClean="0"/>
                  <a:t> </a:t>
                </a:r>
                <a:r>
                  <a:rPr lang="fr-FR" sz="3200" dirty="0" err="1" smtClean="0"/>
                  <a:t>có</a:t>
                </a:r>
                <a:r>
                  <a:rPr lang="fr-FR" sz="3200" dirty="0" smtClean="0"/>
                  <a:t> </a:t>
                </a:r>
                <a:r>
                  <a:rPr lang="fr-FR" sz="3200" dirty="0" err="1" smtClean="0"/>
                  <a:t>cực</a:t>
                </a:r>
                <a:r>
                  <a:rPr lang="fr-FR" sz="3200" dirty="0" smtClean="0"/>
                  <a:t> </a:t>
                </a:r>
                <a:r>
                  <a:rPr lang="fr-FR" sz="3200" dirty="0" err="1" smtClean="0"/>
                  <a:t>trị</a:t>
                </a:r>
                <a:r>
                  <a:rPr lang="fr-FR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5" y="4536416"/>
                <a:ext cx="948162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607" t="-5814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9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6" grpId="0"/>
      <p:bldP spid="83" grpId="0"/>
      <p:bldP spid="93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4063</TotalTime>
  <Words>2355</Words>
  <PresentationFormat>Widescreen</PresentationFormat>
  <Paragraphs>628</Paragraphs>
  <Slides>65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Chu Văn An (Uni)</vt:lpstr>
      <vt:lpstr>Symbol</vt:lpstr>
      <vt:lpstr>SymbolPS</vt:lpstr>
      <vt:lpstr>Time New Roman</vt:lpstr>
      <vt:lpstr>Times New Roman</vt:lpstr>
      <vt:lpstr>Times New Roman Bold</vt:lpstr>
      <vt:lpstr>UTM Centur</vt:lpstr>
      <vt:lpstr>Vani</vt:lpstr>
      <vt:lpstr>Varpada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2020-02-25T15:02:06Z</dcterms:modified>
</cp:coreProperties>
</file>