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82" r:id="rId4"/>
    <p:sldId id="257" r:id="rId5"/>
    <p:sldId id="267" r:id="rId6"/>
    <p:sldId id="268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66" r:id="rId17"/>
    <p:sldId id="265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9DEAAB-BDBB-47DA-BD26-FB27EEB7701C}">
          <p14:sldIdLst>
            <p14:sldId id="256"/>
            <p14:sldId id="258"/>
            <p14:sldId id="282"/>
            <p14:sldId id="257"/>
            <p14:sldId id="267"/>
            <p14:sldId id="268"/>
            <p14:sldId id="281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EE9"/>
    <a:srgbClr val="FDD28A"/>
    <a:srgbClr val="B2DCF6"/>
    <a:srgbClr val="FCE680"/>
    <a:srgbClr val="FFECCC"/>
    <a:srgbClr val="D0E39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19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sv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3.svg"/><Relationship Id="rId7" Type="http://schemas.openxmlformats.org/officeDocument/2006/relationships/image" Target="../media/image24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svg"/><Relationship Id="rId7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.sv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2.svg"/><Relationship Id="rId5" Type="http://schemas.openxmlformats.org/officeDocument/2006/relationships/image" Target="../media/image17.sv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7.sv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svg"/><Relationship Id="rId7" Type="http://schemas.openxmlformats.org/officeDocument/2006/relationships/image" Target="../media/image37.png"/><Relationship Id="rId12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2.svg"/><Relationship Id="rId5" Type="http://schemas.openxmlformats.org/officeDocument/2006/relationships/image" Target="../media/image35.png"/><Relationship Id="rId10" Type="http://schemas.openxmlformats.org/officeDocument/2006/relationships/image" Target="../media/image11.png"/><Relationship Id="rId4" Type="http://schemas.openxmlformats.org/officeDocument/2006/relationships/image" Target="../media/image34.pn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sv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12.svg"/><Relationship Id="rId4" Type="http://schemas.openxmlformats.org/officeDocument/2006/relationships/image" Target="../media/image35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4494110" y="-994969"/>
            <a:ext cx="9299781" cy="1227693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93613" y="3042924"/>
            <a:ext cx="10900773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MỚI!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79222">
            <a:off x="1150182" y="6611468"/>
            <a:ext cx="3146379" cy="32651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43711" y="4970383"/>
            <a:ext cx="3053681" cy="31521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75771" y="1724327"/>
            <a:ext cx="1582099" cy="989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0A8EA5-8995-6674-A643-A3B94878E8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05" y="6334420"/>
            <a:ext cx="4788564" cy="4096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F8E540-9E3B-F02B-AC62-9BDF38778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559" y="1072773"/>
            <a:ext cx="2877372" cy="1746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  <a:solidFill>
            <a:srgbClr val="FFFFFF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3960" y="8075384"/>
            <a:ext cx="3442869" cy="2159618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0844">
            <a:off x="572168" y="7107491"/>
            <a:ext cx="1514106" cy="27851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288D26-7412-4E6B-6DC4-C53DD2C19D4D}"/>
              </a:ext>
            </a:extLst>
          </p:cNvPr>
          <p:cNvSpPr txBox="1"/>
          <p:nvPr/>
        </p:nvSpPr>
        <p:spPr>
          <a:xfrm>
            <a:off x="1350003" y="2401885"/>
            <a:ext cx="9247892" cy="4671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đang chơi đùa cùng chú cún nhỏ trong sân vườn. Đột nhiên, chiếc máy bay đồ chơi của bạn hàng xóm rơi trước mặt em.</a:t>
            </a:r>
          </a:p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sẽ làm gì?</a:t>
            </a:r>
            <a:endParaRPr lang="en-US" sz="4000" b="1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64E0D-FEFC-59CB-9FED-9CFB08DC5E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37" y="7198056"/>
            <a:ext cx="2444584" cy="24445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F25AF2-7CA7-1C85-DD74-3DF705FD56A2}"/>
              </a:ext>
            </a:extLst>
          </p:cNvPr>
          <p:cNvSpPr txBox="1"/>
          <p:nvPr/>
        </p:nvSpPr>
        <p:spPr>
          <a:xfrm>
            <a:off x="5356732" y="7410636"/>
            <a:ext cx="965849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Nhặt chiếc máy bay lên và đem trả cho chủ của bạn trong hình.</a:t>
            </a:r>
            <a:endParaRPr lang="en-US" sz="40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0348D6F5-EA62-37C5-352F-66FD54F2B711}"/>
              </a:ext>
            </a:extLst>
          </p:cNvPr>
          <p:cNvSpPr/>
          <p:nvPr/>
        </p:nvSpPr>
        <p:spPr>
          <a:xfrm>
            <a:off x="1329221" y="1148454"/>
            <a:ext cx="4800600" cy="1002710"/>
          </a:xfrm>
          <a:prstGeom prst="flowChartTerminator">
            <a:avLst/>
          </a:prstGeom>
          <a:solidFill>
            <a:srgbClr val="FDD28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8E321B-D4A3-9CAC-0E23-424A26EA0E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1651" y="2466258"/>
            <a:ext cx="6610983" cy="415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9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  <a:solidFill>
            <a:srgbClr val="FFFFFF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3960" y="8075384"/>
            <a:ext cx="3442869" cy="2159618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0844">
            <a:off x="572168" y="7107491"/>
            <a:ext cx="1514106" cy="27851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288D26-7412-4E6B-6DC4-C53DD2C19D4D}"/>
              </a:ext>
            </a:extLst>
          </p:cNvPr>
          <p:cNvSpPr txBox="1"/>
          <p:nvPr/>
        </p:nvSpPr>
        <p:spPr>
          <a:xfrm>
            <a:off x="1752600" y="3779359"/>
            <a:ext cx="9247892" cy="282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nhìn thấy một người lạ trèo vào tường của nhà hàng xóm</a:t>
            </a:r>
          </a:p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sẽ làm gì?</a:t>
            </a:r>
            <a:endParaRPr lang="en-US" sz="4000" b="1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64E0D-FEFC-59CB-9FED-9CFB08DC5E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37" y="7198056"/>
            <a:ext cx="2444584" cy="24445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F25AF2-7CA7-1C85-DD74-3DF705FD56A2}"/>
              </a:ext>
            </a:extLst>
          </p:cNvPr>
          <p:cNvSpPr txBox="1"/>
          <p:nvPr/>
        </p:nvSpPr>
        <p:spPr>
          <a:xfrm>
            <a:off x="5356732" y="7410636"/>
            <a:ext cx="965849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 báo cho nhà hàng xóm biết có trộm đột nhập.</a:t>
            </a:r>
            <a:endParaRPr lang="en-US" sz="40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0348D6F5-EA62-37C5-352F-66FD54F2B711}"/>
              </a:ext>
            </a:extLst>
          </p:cNvPr>
          <p:cNvSpPr/>
          <p:nvPr/>
        </p:nvSpPr>
        <p:spPr>
          <a:xfrm>
            <a:off x="1731818" y="2235791"/>
            <a:ext cx="4800600" cy="1002710"/>
          </a:xfrm>
          <a:prstGeom prst="flowChartTerminator">
            <a:avLst/>
          </a:prstGeom>
          <a:solidFill>
            <a:srgbClr val="FDD28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48033-6D08-C20A-E952-2C22830312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7794" y="2660999"/>
            <a:ext cx="6527130" cy="415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8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  <a:solidFill>
            <a:srgbClr val="FFFFFF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3960" y="8075384"/>
            <a:ext cx="3442869" cy="2159618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0844">
            <a:off x="572168" y="7107491"/>
            <a:ext cx="1514106" cy="27851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288D26-7412-4E6B-6DC4-C53DD2C19D4D}"/>
              </a:ext>
            </a:extLst>
          </p:cNvPr>
          <p:cNvSpPr txBox="1"/>
          <p:nvPr/>
        </p:nvSpPr>
        <p:spPr>
          <a:xfrm>
            <a:off x="9231609" y="2565364"/>
            <a:ext cx="7708870" cy="374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 huống:</a:t>
            </a:r>
          </a:p>
          <a:p>
            <a:pPr marL="571500" marR="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bạn nhỏ đem rác vứt sang nhà hang xóm. Nếu em đứng ở đó, em sẽ làm gì?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64E0D-FEFC-59CB-9FED-9CFB08DC5E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54" y="7199792"/>
            <a:ext cx="2444584" cy="24445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F25AF2-7CA7-1C85-DD74-3DF705FD56A2}"/>
              </a:ext>
            </a:extLst>
          </p:cNvPr>
          <p:cNvSpPr txBox="1"/>
          <p:nvPr/>
        </p:nvSpPr>
        <p:spPr>
          <a:xfrm>
            <a:off x="4915246" y="7439023"/>
            <a:ext cx="10392099" cy="19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Khuyên bạn biết giữ gìn vệ sinh.</a:t>
            </a:r>
          </a:p>
          <a:p>
            <a:pPr marL="571500" marR="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 nên vứt rác sang nhà hàng xóm.</a:t>
            </a:r>
            <a:endParaRPr lang="en-US" sz="40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ED9F08-BF5A-0BCF-EFB7-D525C13E2B8F}"/>
              </a:ext>
            </a:extLst>
          </p:cNvPr>
          <p:cNvSpPr txBox="1"/>
          <p:nvPr/>
        </p:nvSpPr>
        <p:spPr>
          <a:xfrm>
            <a:off x="1073135" y="897906"/>
            <a:ext cx="15087600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 Cho lời khuyên phù hợp với hành động trong tranh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EBFE46-380A-6E4B-58CE-8F83FC4D89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0427" y="2390768"/>
            <a:ext cx="7606652" cy="478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9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  <a:solidFill>
            <a:srgbClr val="FFFFFF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0844">
            <a:off x="430381" y="7611116"/>
            <a:ext cx="1514106" cy="27851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288D26-7412-4E6B-6DC4-C53DD2C19D4D}"/>
              </a:ext>
            </a:extLst>
          </p:cNvPr>
          <p:cNvSpPr txBox="1"/>
          <p:nvPr/>
        </p:nvSpPr>
        <p:spPr>
          <a:xfrm>
            <a:off x="1733003" y="3792623"/>
            <a:ext cx="8567852" cy="390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 ý:</a:t>
            </a:r>
          </a:p>
          <a:p>
            <a:pPr marL="571500" marR="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 thăm sức khỏe của hang xóm.</a:t>
            </a:r>
          </a:p>
          <a:p>
            <a:pPr marL="571500" marR="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 xách giúp đồ.</a:t>
            </a:r>
          </a:p>
          <a:p>
            <a:pPr marL="571500" marR="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ào hỏi lễ phép.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ED9F08-BF5A-0BCF-EFB7-D525C13E2B8F}"/>
              </a:ext>
            </a:extLst>
          </p:cNvPr>
          <p:cNvSpPr txBox="1"/>
          <p:nvPr/>
        </p:nvSpPr>
        <p:spPr>
          <a:xfrm>
            <a:off x="1187435" y="2066032"/>
            <a:ext cx="15087600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Chia sẻ các việc làm thể hiện sự quan tâm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455605BC-5CF5-F7B5-0E86-AEE2C93A2A54}"/>
              </a:ext>
            </a:extLst>
          </p:cNvPr>
          <p:cNvSpPr txBox="1"/>
          <p:nvPr/>
        </p:nvSpPr>
        <p:spPr>
          <a:xfrm>
            <a:off x="1336148" y="1156095"/>
            <a:ext cx="8188852" cy="559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4500" b="1" spc="1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CA21A-5B0E-24D0-8BBB-FCA6BC5EF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0855" y="3949392"/>
            <a:ext cx="6429375" cy="4819650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713960" y="8075384"/>
            <a:ext cx="3442869" cy="215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1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  <a:solidFill>
            <a:srgbClr val="FFFFFF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288D26-7412-4E6B-6DC4-C53DD2C19D4D}"/>
              </a:ext>
            </a:extLst>
          </p:cNvPr>
          <p:cNvSpPr txBox="1"/>
          <p:nvPr/>
        </p:nvSpPr>
        <p:spPr>
          <a:xfrm>
            <a:off x="2645773" y="3540193"/>
            <a:ext cx="6117228" cy="901593"/>
          </a:xfrm>
          <a:prstGeom prst="rect">
            <a:avLst/>
          </a:prstGeom>
          <a:solidFill>
            <a:srgbClr val="B2DCF6"/>
          </a:solidFill>
        </p:spPr>
        <p:txBody>
          <a:bodyPr wrap="square" rtlCol="0">
            <a:spAutoFit/>
          </a:bodyPr>
          <a:lstStyle/>
          <a:p>
            <a:pPr marL="571500" marR="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Bác hàng xóm bị ốm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ED9F08-BF5A-0BCF-EFB7-D525C13E2B8F}"/>
              </a:ext>
            </a:extLst>
          </p:cNvPr>
          <p:cNvSpPr txBox="1"/>
          <p:nvPr/>
        </p:nvSpPr>
        <p:spPr>
          <a:xfrm>
            <a:off x="1187435" y="2066032"/>
            <a:ext cx="15087600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 Thể hiện quan tâm đến hàng xóm láng giềng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455605BC-5CF5-F7B5-0E86-AEE2C93A2A54}"/>
              </a:ext>
            </a:extLst>
          </p:cNvPr>
          <p:cNvSpPr txBox="1"/>
          <p:nvPr/>
        </p:nvSpPr>
        <p:spPr>
          <a:xfrm>
            <a:off x="1336148" y="1156095"/>
            <a:ext cx="8188852" cy="559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4500" b="1" spc="1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3960" y="8075384"/>
            <a:ext cx="3442869" cy="21596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90A3EB-6AAB-02A0-F86F-C0DB771DAFA2}"/>
              </a:ext>
            </a:extLst>
          </p:cNvPr>
          <p:cNvSpPr txBox="1"/>
          <p:nvPr/>
        </p:nvSpPr>
        <p:spPr>
          <a:xfrm>
            <a:off x="1187434" y="4960845"/>
            <a:ext cx="8229601" cy="1824923"/>
          </a:xfrm>
          <a:prstGeom prst="rect">
            <a:avLst/>
          </a:prstGeom>
          <a:solidFill>
            <a:srgbClr val="FDD28A"/>
          </a:solidFill>
        </p:spPr>
        <p:txBody>
          <a:bodyPr wrap="square" rtlCol="0">
            <a:spAutoFit/>
          </a:bodyPr>
          <a:lstStyle/>
          <a:p>
            <a:pPr marL="571500" marR="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 đình bác hàng xóm có chuyện vui hoặc chuyện buồn.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1B8EAE-B6B9-30C7-D145-3E097E141E4F}"/>
              </a:ext>
            </a:extLst>
          </p:cNvPr>
          <p:cNvSpPr txBox="1"/>
          <p:nvPr/>
        </p:nvSpPr>
        <p:spPr>
          <a:xfrm>
            <a:off x="1876660" y="7438626"/>
            <a:ext cx="7107828" cy="1824923"/>
          </a:xfrm>
          <a:prstGeom prst="rect">
            <a:avLst/>
          </a:prstGeom>
          <a:solidFill>
            <a:srgbClr val="C4CEE9"/>
          </a:solidFill>
        </p:spPr>
        <p:txBody>
          <a:bodyPr wrap="square" rtlCol="0">
            <a:spAutoFit/>
          </a:bodyPr>
          <a:lstStyle/>
          <a:p>
            <a:pPr marL="571500" marR="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 đình bác hàng xóm gặp khó khăn.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24FD2-0269-B3CB-6504-6663F79C12FC}"/>
              </a:ext>
            </a:extLst>
          </p:cNvPr>
          <p:cNvSpPr txBox="1"/>
          <p:nvPr/>
        </p:nvSpPr>
        <p:spPr>
          <a:xfrm>
            <a:off x="9417035" y="3540193"/>
            <a:ext cx="7456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Sang hỏi thăm sức khỏe bác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FEAA96-F7E9-53B7-EFAA-22CD69B62329}"/>
              </a:ext>
            </a:extLst>
          </p:cNvPr>
          <p:cNvSpPr txBox="1"/>
          <p:nvPr/>
        </p:nvSpPr>
        <p:spPr>
          <a:xfrm>
            <a:off x="9497291" y="5010674"/>
            <a:ext cx="745698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Hỏi chuyện, chia sẻ cùng gia đình bác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0844">
            <a:off x="430381" y="7611116"/>
            <a:ext cx="1514106" cy="27851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8BA092-E302-4383-005E-EE33F7C4ADD2}"/>
              </a:ext>
            </a:extLst>
          </p:cNvPr>
          <p:cNvSpPr txBox="1"/>
          <p:nvPr/>
        </p:nvSpPr>
        <p:spPr>
          <a:xfrm>
            <a:off x="9497291" y="7208570"/>
            <a:ext cx="745698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Chia sẻ khó khan với bác trong khả năng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8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3" grpId="0"/>
      <p:bldP spid="14" grpId="0" animBg="1"/>
      <p:bldP spid="15" grpId="0" animBg="1"/>
      <p:bldP spid="7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  <a:solidFill>
            <a:srgbClr val="FFFFFF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455605BC-5CF5-F7B5-0E86-AEE2C93A2A54}"/>
              </a:ext>
            </a:extLst>
          </p:cNvPr>
          <p:cNvSpPr txBox="1"/>
          <p:nvPr/>
        </p:nvSpPr>
        <p:spPr>
          <a:xfrm>
            <a:off x="6143899" y="1620860"/>
            <a:ext cx="8188852" cy="559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4500" b="1" spc="1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mục “Lời khuyên”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3960" y="8075384"/>
            <a:ext cx="3442869" cy="2159618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0844">
            <a:off x="430381" y="7611116"/>
            <a:ext cx="1514106" cy="2785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3562BD-2B46-B4E9-29E0-D5520F4223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4" y="2112947"/>
            <a:ext cx="17609715" cy="5931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8E8707-9287-E5B2-2190-3E74AC6FF5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864" y="6726917"/>
            <a:ext cx="4112505" cy="351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0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23550" y="1282306"/>
            <a:ext cx="12052838" cy="1113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6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251259" y="3092060"/>
            <a:ext cx="11785483" cy="6166240"/>
            <a:chOff x="0" y="0"/>
            <a:chExt cx="6290592" cy="32912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C8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70996" y="2737245"/>
            <a:ext cx="2544092" cy="29645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82908">
            <a:off x="1913327" y="6459468"/>
            <a:ext cx="2069482" cy="3027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107590-D99F-C8F8-8A9B-CD056053AA09}"/>
              </a:ext>
            </a:extLst>
          </p:cNvPr>
          <p:cNvSpPr txBox="1"/>
          <p:nvPr/>
        </p:nvSpPr>
        <p:spPr>
          <a:xfrm>
            <a:off x="4492793" y="5392232"/>
            <a:ext cx="41910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Ôn tập lại nội dung bài học ngày hôm nay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5A0021-B9B2-7D7A-C74F-BE7FDA0520BC}"/>
              </a:ext>
            </a:extLst>
          </p:cNvPr>
          <p:cNvSpPr txBox="1"/>
          <p:nvPr/>
        </p:nvSpPr>
        <p:spPr>
          <a:xfrm>
            <a:off x="9476874" y="5392233"/>
            <a:ext cx="4688562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Đọc trước chuẩn bị cho Bài 4: Em ham học hỏi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D4BFCA-7BA3-2378-DB04-BEE5EE708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693" y="4085940"/>
            <a:ext cx="12192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DFC1B8-F366-B097-9F1D-230FE698B3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3450" y="421950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589"/>
          <a:stretch>
            <a:fillRect/>
          </a:stretch>
        </p:blipFill>
        <p:spPr>
          <a:xfrm>
            <a:off x="2772143" y="1378611"/>
            <a:ext cx="12743714" cy="752977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09784" y="3270986"/>
            <a:ext cx="12268431" cy="2912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3355" y="6984841"/>
            <a:ext cx="2873249" cy="22734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22249" y="140456"/>
            <a:ext cx="2093608" cy="2476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E6817-FC34-0522-511F-8F8E6A43FD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84" y="5185650"/>
            <a:ext cx="5615114" cy="56151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0256F-83B9-DF49-F66C-E015469C11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7" t="52263"/>
          <a:stretch/>
        </p:blipFill>
        <p:spPr>
          <a:xfrm>
            <a:off x="1790263" y="485404"/>
            <a:ext cx="2439041" cy="2273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TextBox 7"/>
          <p:cNvSpPr txBox="1"/>
          <p:nvPr/>
        </p:nvSpPr>
        <p:spPr>
          <a:xfrm>
            <a:off x="7349021" y="1241589"/>
            <a:ext cx="4648200" cy="559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5000" b="1" spc="1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0844">
            <a:off x="572168" y="7107491"/>
            <a:ext cx="1514106" cy="278514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6B4552-CE7F-344D-5BDB-70AA4C38EA5A}"/>
              </a:ext>
            </a:extLst>
          </p:cNvPr>
          <p:cNvSpPr txBox="1"/>
          <p:nvPr/>
        </p:nvSpPr>
        <p:spPr>
          <a:xfrm>
            <a:off x="2978211" y="2356891"/>
            <a:ext cx="12674809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giới thiệu về người hàng xóm yêu quý của em </a:t>
            </a:r>
            <a:endParaRPr lang="en-US" sz="3800" b="1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928AF6-5934-F8E9-E766-309959158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037626"/>
            <a:ext cx="11925632" cy="5333408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661565" y="7781617"/>
            <a:ext cx="3442869" cy="2159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TextBox 7"/>
          <p:cNvSpPr txBox="1"/>
          <p:nvPr/>
        </p:nvSpPr>
        <p:spPr>
          <a:xfrm>
            <a:off x="7349021" y="1241589"/>
            <a:ext cx="4648200" cy="559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5000" b="1" spc="1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0844">
            <a:off x="572168" y="7107491"/>
            <a:ext cx="1514106" cy="278514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6B4552-CE7F-344D-5BDB-70AA4C38EA5A}"/>
              </a:ext>
            </a:extLst>
          </p:cNvPr>
          <p:cNvSpPr txBox="1"/>
          <p:nvPr/>
        </p:nvSpPr>
        <p:spPr>
          <a:xfrm>
            <a:off x="7696200" y="2952720"/>
            <a:ext cx="8915400" cy="547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 ý: </a:t>
            </a:r>
          </a:p>
          <a:p>
            <a:pPr marL="571500" marR="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3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 hàng xóm của em tên là gì?</a:t>
            </a:r>
          </a:p>
          <a:p>
            <a:pPr marL="571500" marR="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 điểm bề ngoài của người đó như thế nào?</a:t>
            </a:r>
          </a:p>
          <a:p>
            <a:pPr marL="571500" marR="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điểm gì khiến em yêu quý người đó?</a:t>
            </a:r>
            <a:endParaRPr lang="en-US" sz="3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61565" y="7781617"/>
            <a:ext cx="3442869" cy="2159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95C5A-2959-D9BD-F0F6-102E961705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9" y="2324101"/>
            <a:ext cx="72390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4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4" b="28892"/>
          <a:stretch>
            <a:fillRect/>
          </a:stretch>
        </p:blipFill>
        <p:spPr>
          <a:xfrm>
            <a:off x="2036297" y="342900"/>
            <a:ext cx="13972544" cy="8115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14872" flipH="1">
            <a:off x="1932166" y="7547632"/>
            <a:ext cx="1959725" cy="24496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036664" y="722602"/>
            <a:ext cx="1742955" cy="206156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429000" y="2294582"/>
            <a:ext cx="11720539" cy="464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QUAN TÂM ĐẾN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XÓM LÁNG GIỀNG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E87492F7-E306-95B9-314C-2FEABF2205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44163">
            <a:off x="14222427" y="5280220"/>
            <a:ext cx="5083147" cy="4515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TextBox 7"/>
          <p:cNvSpPr txBox="1"/>
          <p:nvPr/>
        </p:nvSpPr>
        <p:spPr>
          <a:xfrm>
            <a:off x="1336148" y="1156095"/>
            <a:ext cx="8188852" cy="559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4500" b="1" spc="1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61565" y="7781617"/>
            <a:ext cx="3442869" cy="21596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C519F0-9A0C-15C7-2DDA-8F84A2B5452B}"/>
              </a:ext>
            </a:extLst>
          </p:cNvPr>
          <p:cNvSpPr txBox="1"/>
          <p:nvPr/>
        </p:nvSpPr>
        <p:spPr>
          <a:xfrm>
            <a:off x="253029" y="1615235"/>
            <a:ext cx="119634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Kể chuyện theo tranh và trả lời câu hỏi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C11A22-95BF-DFE4-EB12-38630FC0EC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" y="2437620"/>
            <a:ext cx="5572903" cy="39248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039615-684C-3267-6392-1969210A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92" y="2836485"/>
            <a:ext cx="4972744" cy="33532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E48BC0-6162-406C-C614-02D8F02CC1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8" y="5965936"/>
            <a:ext cx="5010849" cy="35437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F473E9-C7D5-9217-2628-FCB392E2FC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33" y="6115051"/>
            <a:ext cx="5219700" cy="34861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43CF56-698E-B1CE-84F3-1D6E981A50FB}"/>
              </a:ext>
            </a:extLst>
          </p:cNvPr>
          <p:cNvSpPr txBox="1"/>
          <p:nvPr/>
        </p:nvSpPr>
        <p:spPr>
          <a:xfrm>
            <a:off x="11597920" y="3547691"/>
            <a:ext cx="5669836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Câu hỏi: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Hành động quan tâm của chú hàng xóm được thể hiện như thế nào?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90844">
            <a:off x="144675" y="7170726"/>
            <a:ext cx="1514106" cy="27851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789F5D-6685-906E-E06B-85DC68913A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51965" y="330838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7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  <a:solidFill>
            <a:srgbClr val="FFFFFF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13960" y="8075384"/>
            <a:ext cx="3442869" cy="21596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65D4DF-D83B-B7BF-194B-ECE72D2288E8}"/>
              </a:ext>
            </a:extLst>
          </p:cNvPr>
          <p:cNvSpPr txBox="1"/>
          <p:nvPr/>
        </p:nvSpPr>
        <p:spPr>
          <a:xfrm>
            <a:off x="986058" y="1930771"/>
            <a:ext cx="10047267" cy="261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Sự quan tâm của chú hàng xóm ở trong câu chuyện được thể hiện qua hành động cứu giúp bạn nhỏ khi có cháy xảy ra.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0844">
            <a:off x="572168" y="7107491"/>
            <a:ext cx="1514106" cy="2785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098EE8-36E4-EBED-3F3C-78CB22916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4051" y="1013058"/>
            <a:ext cx="6660766" cy="4450886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BACEC8-9EAE-EE74-CB20-91EA45E74F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4342293"/>
            <a:ext cx="5513828" cy="551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46315F-E71F-12FB-78D6-303F7CC88BE7}"/>
              </a:ext>
            </a:extLst>
          </p:cNvPr>
          <p:cNvSpPr txBox="1"/>
          <p:nvPr/>
        </p:nvSpPr>
        <p:spPr>
          <a:xfrm>
            <a:off x="7713091" y="5494001"/>
            <a:ext cx="9919999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Các việc làm để thể hiện sự quan tâm: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Chào hỏi lễ phép.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Giúp đỡ khi họ cần giúp đỡ.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Hỏi thăm sức khỏe.</a:t>
            </a:r>
          </a:p>
        </p:txBody>
      </p:sp>
    </p:spTree>
    <p:extLst>
      <p:ext uri="{BB962C8B-B14F-4D97-AF65-F5344CB8AC3E}">
        <p14:creationId xmlns:p14="http://schemas.microsoft.com/office/powerpoint/2010/main" val="27903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  <a:solidFill>
            <a:srgbClr val="FFFFFF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63CCBD-82C8-AF0E-B177-C0356668C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611" y="2149509"/>
            <a:ext cx="3926422" cy="27535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01672A-5D36-FD9D-FEFF-40578D001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033" y="1616276"/>
            <a:ext cx="4600142" cy="33759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65D4DF-D83B-B7BF-194B-ECE72D2288E8}"/>
              </a:ext>
            </a:extLst>
          </p:cNvPr>
          <p:cNvSpPr txBox="1"/>
          <p:nvPr/>
        </p:nvSpPr>
        <p:spPr>
          <a:xfrm>
            <a:off x="1143000" y="897906"/>
            <a:ext cx="10732493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 Quan sát tranh và trả lời câu hỏi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A284C7-A369-0D51-2CCB-FA7F91994A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14" t="5598" b="3954"/>
          <a:stretch/>
        </p:blipFill>
        <p:spPr>
          <a:xfrm>
            <a:off x="1460174" y="5081392"/>
            <a:ext cx="4185146" cy="2993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813093-B708-2117-B49D-6F3C99B3A1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460"/>
          <a:stretch/>
        </p:blipFill>
        <p:spPr>
          <a:xfrm>
            <a:off x="5450387" y="4885785"/>
            <a:ext cx="4273461" cy="307964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13960" y="8075384"/>
            <a:ext cx="3442869" cy="2159618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90844">
            <a:off x="572168" y="7107491"/>
            <a:ext cx="1514106" cy="27851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288D26-7412-4E6B-6DC4-C53DD2C19D4D}"/>
              </a:ext>
            </a:extLst>
          </p:cNvPr>
          <p:cNvSpPr txBox="1"/>
          <p:nvPr/>
        </p:nvSpPr>
        <p:spPr>
          <a:xfrm>
            <a:off x="9703066" y="2672826"/>
            <a:ext cx="7620000" cy="474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hỏi:</a:t>
            </a: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Bạn nào trong tranh biết quan tâm hàng xóm, láng giềng?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Vì sao em phải quan tâm hàng xóm láng giềng?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B4D5E4-EC16-6DB4-63C5-24F99E0875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14042">
            <a:off x="14445806" y="2063224"/>
            <a:ext cx="1219200" cy="1219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EC2C3C-AF15-4FBA-7E04-9214E15757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439058">
            <a:off x="10222837" y="7838767"/>
            <a:ext cx="1219200" cy="1219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F9173D-BCE5-DB63-F2DC-3DBA279A08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42008">
            <a:off x="15523262" y="698724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  <a:solidFill>
            <a:srgbClr val="FFFFFF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01672A-5D36-FD9D-FEFF-40578D001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635" y="2086846"/>
            <a:ext cx="5116368" cy="37548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65D4DF-D83B-B7BF-194B-ECE72D2288E8}"/>
              </a:ext>
            </a:extLst>
          </p:cNvPr>
          <p:cNvSpPr txBox="1"/>
          <p:nvPr/>
        </p:nvSpPr>
        <p:spPr>
          <a:xfrm>
            <a:off x="1143000" y="897906"/>
            <a:ext cx="10732493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 Quan sát tranh và trả lời câu hỏi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A284C7-A369-0D51-2CCB-FA7F91994A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14" t="5598" b="3954"/>
          <a:stretch/>
        </p:blipFill>
        <p:spPr>
          <a:xfrm>
            <a:off x="6509246" y="2251041"/>
            <a:ext cx="5019150" cy="35906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813093-B708-2117-B49D-6F3C99B3A1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460"/>
          <a:stretch/>
        </p:blipFill>
        <p:spPr>
          <a:xfrm>
            <a:off x="11870560" y="2209406"/>
            <a:ext cx="4948805" cy="3566325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713960" y="8075384"/>
            <a:ext cx="3442869" cy="2159618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90844">
            <a:off x="572168" y="7107491"/>
            <a:ext cx="1514106" cy="27851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288D26-7412-4E6B-6DC4-C53DD2C19D4D}"/>
              </a:ext>
            </a:extLst>
          </p:cNvPr>
          <p:cNvSpPr txBox="1"/>
          <p:nvPr/>
        </p:nvSpPr>
        <p:spPr>
          <a:xfrm>
            <a:off x="4284911" y="6841942"/>
            <a:ext cx="1215048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 bạn trong hình 2, 3, 4 biết quan tâm đến hàng xóm láng giềng.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64E0D-FEFC-59CB-9FED-9CFB08DC5E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19" y="6460364"/>
            <a:ext cx="2444584" cy="24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3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  <a:solidFill>
            <a:srgbClr val="FFFFFF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65D4DF-D83B-B7BF-194B-ECE72D2288E8}"/>
              </a:ext>
            </a:extLst>
          </p:cNvPr>
          <p:cNvSpPr txBox="1"/>
          <p:nvPr/>
        </p:nvSpPr>
        <p:spPr>
          <a:xfrm>
            <a:off x="1066800" y="1878228"/>
            <a:ext cx="10732493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Xử lí tình huống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3960" y="8075384"/>
            <a:ext cx="3442869" cy="2159618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0844">
            <a:off x="572168" y="7107491"/>
            <a:ext cx="1514106" cy="27851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288D26-7412-4E6B-6DC4-C53DD2C19D4D}"/>
              </a:ext>
            </a:extLst>
          </p:cNvPr>
          <p:cNvSpPr txBox="1"/>
          <p:nvPr/>
        </p:nvSpPr>
        <p:spPr>
          <a:xfrm>
            <a:off x="2182477" y="4196057"/>
            <a:ext cx="7342523" cy="282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An rủ em đi bấm chuông trêu chọc nhà hàng xóm.</a:t>
            </a:r>
          </a:p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sẽ làm gì?</a:t>
            </a:r>
            <a:endParaRPr lang="en-US" sz="4000" b="1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64E0D-FEFC-59CB-9FED-9CFB08DC5E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70" y="7186480"/>
            <a:ext cx="2444584" cy="2444584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3C7111B9-4E8E-C078-AF9D-EEFCC172FCA6}"/>
              </a:ext>
            </a:extLst>
          </p:cNvPr>
          <p:cNvSpPr txBox="1"/>
          <p:nvPr/>
        </p:nvSpPr>
        <p:spPr>
          <a:xfrm>
            <a:off x="1336148" y="1156095"/>
            <a:ext cx="8188852" cy="559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4500" b="1" spc="1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AAE0AF-7563-FD4F-984C-A677D0CAF2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8286" y="2628900"/>
            <a:ext cx="6806652" cy="42846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F25AF2-7CA7-1C85-DD74-3DF705FD56A2}"/>
              </a:ext>
            </a:extLst>
          </p:cNvPr>
          <p:cNvSpPr txBox="1"/>
          <p:nvPr/>
        </p:nvSpPr>
        <p:spPr>
          <a:xfrm>
            <a:off x="4833204" y="7453209"/>
            <a:ext cx="965849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đồng tình, khuyên bạn không nên trêu chọc hàng xóm.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0348D6F5-EA62-37C5-352F-66FD54F2B711}"/>
              </a:ext>
            </a:extLst>
          </p:cNvPr>
          <p:cNvSpPr/>
          <p:nvPr/>
        </p:nvSpPr>
        <p:spPr>
          <a:xfrm>
            <a:off x="1632446" y="3070319"/>
            <a:ext cx="4800600" cy="1002710"/>
          </a:xfrm>
          <a:prstGeom prst="flowChartTerminator">
            <a:avLst/>
          </a:prstGeom>
          <a:solidFill>
            <a:srgbClr val="FDD28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1</a:t>
            </a:r>
          </a:p>
        </p:txBody>
      </p:sp>
    </p:spTree>
    <p:extLst>
      <p:ext uri="{BB962C8B-B14F-4D97-AF65-F5344CB8AC3E}">
        <p14:creationId xmlns:p14="http://schemas.microsoft.com/office/powerpoint/2010/main" val="7168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4" grpId="0"/>
      <p:bldP spid="16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556</Words>
  <Application>Microsoft Office PowerPoint</Application>
  <PresentationFormat>Custom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Peach Classroom Rules Presentation </dc:title>
  <cp:lastModifiedBy>Thảo Đào</cp:lastModifiedBy>
  <cp:revision>7</cp:revision>
  <dcterms:created xsi:type="dcterms:W3CDTF">2006-08-16T00:00:00Z</dcterms:created>
  <dcterms:modified xsi:type="dcterms:W3CDTF">2022-07-25T08:21:50Z</dcterms:modified>
  <dc:identifier>DAFGjHa0LSQ</dc:identifier>
</cp:coreProperties>
</file>