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44"/>
  </p:handoutMasterIdLst>
  <p:sldIdLst>
    <p:sldId id="256" r:id="rId2"/>
    <p:sldId id="257" r:id="rId3"/>
    <p:sldId id="261" r:id="rId4"/>
    <p:sldId id="299" r:id="rId5"/>
    <p:sldId id="264" r:id="rId6"/>
    <p:sldId id="293" r:id="rId7"/>
    <p:sldId id="294" r:id="rId8"/>
    <p:sldId id="260" r:id="rId9"/>
    <p:sldId id="262" r:id="rId10"/>
    <p:sldId id="297" r:id="rId11"/>
    <p:sldId id="298" r:id="rId12"/>
    <p:sldId id="296" r:id="rId13"/>
    <p:sldId id="295" r:id="rId14"/>
    <p:sldId id="263" r:id="rId15"/>
    <p:sldId id="258" r:id="rId16"/>
    <p:sldId id="289" r:id="rId17"/>
    <p:sldId id="291" r:id="rId18"/>
    <p:sldId id="290" r:id="rId19"/>
    <p:sldId id="287" r:id="rId20"/>
    <p:sldId id="265" r:id="rId21"/>
    <p:sldId id="288" r:id="rId22"/>
    <p:sldId id="305" r:id="rId23"/>
    <p:sldId id="300" r:id="rId24"/>
    <p:sldId id="301" r:id="rId25"/>
    <p:sldId id="267" r:id="rId26"/>
    <p:sldId id="268" r:id="rId27"/>
    <p:sldId id="269" r:id="rId28"/>
    <p:sldId id="266" r:id="rId29"/>
    <p:sldId id="304" r:id="rId30"/>
    <p:sldId id="303" r:id="rId31"/>
    <p:sldId id="302" r:id="rId32"/>
    <p:sldId id="270" r:id="rId33"/>
    <p:sldId id="271" r:id="rId34"/>
    <p:sldId id="272" r:id="rId35"/>
    <p:sldId id="273" r:id="rId36"/>
    <p:sldId id="275" r:id="rId37"/>
    <p:sldId id="276" r:id="rId38"/>
    <p:sldId id="277" r:id="rId39"/>
    <p:sldId id="278" r:id="rId40"/>
    <p:sldId id="279" r:id="rId41"/>
    <p:sldId id="306" r:id="rId42"/>
    <p:sldId id="307" r:id="rId43"/>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9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6A6FCF29-E846-4C50-8643-694DDDA3F191}" type="datetimeFigureOut">
              <a:rPr lang="vi-VN" smtClean="0"/>
              <a:t>04/10/2023</a:t>
            </a:fld>
            <a:endParaRPr lang="vi-VN"/>
          </a:p>
        </p:txBody>
      </p:sp>
      <p:sp>
        <p:nvSpPr>
          <p:cNvPr id="4" name="Footer Placeholder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FEA30A39-2EFF-491B-BB2F-980905A35898}" type="slidenum">
              <a:rPr lang="vi-VN" smtClean="0"/>
              <a:t>‹#›</a:t>
            </a:fld>
            <a:endParaRPr lang="vi-VN"/>
          </a:p>
        </p:txBody>
      </p:sp>
    </p:spTree>
    <p:extLst>
      <p:ext uri="{BB962C8B-B14F-4D97-AF65-F5344CB8AC3E}">
        <p14:creationId xmlns:p14="http://schemas.microsoft.com/office/powerpoint/2010/main" val="180413831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10/4/2023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10/4/2023</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10/4/2023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10/4/2023</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10/4/2023</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10/4/2023</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10/4/2023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1"/>
            <a:ext cx="8610600" cy="838200"/>
          </a:xfrm>
        </p:spPr>
        <p:txBody>
          <a:bodyPr>
            <a:normAutofit/>
          </a:bodyPr>
          <a:lstStyle/>
          <a:p>
            <a:pPr algn="ctr"/>
            <a:r>
              <a:rPr lang="en-US" sz="2400" smtClean="0">
                <a:solidFill>
                  <a:schemeClr val="tx1"/>
                </a:solidFill>
                <a:latin typeface="Arial" pitchFamily="34" charset="0"/>
                <a:cs typeface="Arial" pitchFamily="34" charset="0"/>
              </a:rPr>
              <a:t>PHÒNG DÂN SỐ - TT&amp;GDSK </a:t>
            </a:r>
            <a:r>
              <a:rPr lang="en-US" sz="2400" b="1" smtClean="0">
                <a:solidFill>
                  <a:schemeClr val="tx1"/>
                </a:solidFill>
                <a:latin typeface="Arial" pitchFamily="34" charset="0"/>
                <a:cs typeface="Arial" pitchFamily="34" charset="0"/>
              </a:rPr>
              <a:t/>
            </a:r>
            <a:br>
              <a:rPr lang="en-US" sz="2400" b="1" smtClean="0">
                <a:solidFill>
                  <a:schemeClr val="tx1"/>
                </a:solidFill>
                <a:latin typeface="Arial" pitchFamily="34" charset="0"/>
                <a:cs typeface="Arial" pitchFamily="34" charset="0"/>
              </a:rPr>
            </a:br>
            <a:r>
              <a:rPr lang="en-US" sz="2400" b="1" smtClean="0">
                <a:solidFill>
                  <a:schemeClr val="tx1"/>
                </a:solidFill>
                <a:latin typeface="Arial" pitchFamily="34" charset="0"/>
                <a:cs typeface="Arial" pitchFamily="34" charset="0"/>
              </a:rPr>
              <a:t>HOÀNG </a:t>
            </a:r>
            <a:r>
              <a:rPr lang="en-US" sz="2400" b="1" dirty="0" smtClean="0">
                <a:solidFill>
                  <a:schemeClr val="tx1"/>
                </a:solidFill>
                <a:latin typeface="Arial" pitchFamily="34" charset="0"/>
                <a:cs typeface="Arial" pitchFamily="34" charset="0"/>
              </a:rPr>
              <a:t>MAI</a:t>
            </a:r>
            <a:endParaRPr lang="vi-VN" sz="2400" b="1" dirty="0">
              <a:solidFill>
                <a:schemeClr val="tx1"/>
              </a:solidFill>
              <a:latin typeface="Arial" pitchFamily="34" charset="0"/>
              <a:cs typeface="Arial" pitchFamily="34" charset="0"/>
            </a:endParaRPr>
          </a:p>
        </p:txBody>
      </p:sp>
      <p:sp>
        <p:nvSpPr>
          <p:cNvPr id="3" name="Subtitle 2"/>
          <p:cNvSpPr>
            <a:spLocks noGrp="1"/>
          </p:cNvSpPr>
          <p:nvPr>
            <p:ph type="subTitle" idx="1"/>
          </p:nvPr>
        </p:nvSpPr>
        <p:spPr>
          <a:xfrm>
            <a:off x="2057400" y="2743200"/>
            <a:ext cx="6400800" cy="2819400"/>
          </a:xfrm>
        </p:spPr>
        <p:txBody>
          <a:bodyPr>
            <a:normAutofit/>
          </a:bodyPr>
          <a:lstStyle/>
          <a:p>
            <a:pPr algn="ctr"/>
            <a:r>
              <a:rPr lang="en-US" sz="2800" b="1" dirty="0" smtClean="0">
                <a:solidFill>
                  <a:schemeClr val="tx1"/>
                </a:solidFill>
                <a:latin typeface="Arial" pitchFamily="34" charset="0"/>
                <a:cs typeface="Arial" pitchFamily="34" charset="0"/>
              </a:rPr>
              <a:t>PHÒNG CHỐNG XÂM HẠI TÌNH DỤC </a:t>
            </a:r>
          </a:p>
          <a:p>
            <a:pPr algn="ctr"/>
            <a:r>
              <a:rPr lang="en-US" sz="2800" b="1" dirty="0" smtClean="0">
                <a:solidFill>
                  <a:schemeClr val="tx1"/>
                </a:solidFill>
                <a:latin typeface="Arial" pitchFamily="34" charset="0"/>
                <a:cs typeface="Arial" pitchFamily="34" charset="0"/>
              </a:rPr>
              <a:t>TRẺ EM, TRẺ VỊ THÀNH NIÊN</a:t>
            </a:r>
            <a:endParaRPr lang="vi-VN" sz="28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612634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4800" y="381000"/>
            <a:ext cx="7924800" cy="6092825"/>
          </a:xfrm>
        </p:spPr>
      </p:pic>
    </p:spTree>
    <p:extLst>
      <p:ext uri="{BB962C8B-B14F-4D97-AF65-F5344CB8AC3E}">
        <p14:creationId xmlns:p14="http://schemas.microsoft.com/office/powerpoint/2010/main" val="3003362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457200"/>
            <a:ext cx="7620000" cy="5940000"/>
          </a:xfrm>
        </p:spPr>
      </p:pic>
    </p:spTree>
    <p:extLst>
      <p:ext uri="{BB962C8B-B14F-4D97-AF65-F5344CB8AC3E}">
        <p14:creationId xmlns:p14="http://schemas.microsoft.com/office/powerpoint/2010/main" val="752788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304800"/>
            <a:ext cx="7467600" cy="6169025"/>
          </a:xfrm>
        </p:spPr>
      </p:pic>
    </p:spTree>
    <p:extLst>
      <p:ext uri="{BB962C8B-B14F-4D97-AF65-F5344CB8AC3E}">
        <p14:creationId xmlns:p14="http://schemas.microsoft.com/office/powerpoint/2010/main" val="3996104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38200" y="609600"/>
            <a:ext cx="7086600" cy="5940000"/>
          </a:xfrm>
        </p:spPr>
      </p:pic>
    </p:spTree>
    <p:extLst>
      <p:ext uri="{BB962C8B-B14F-4D97-AF65-F5344CB8AC3E}">
        <p14:creationId xmlns:p14="http://schemas.microsoft.com/office/powerpoint/2010/main" val="3257101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81000" y="228600"/>
            <a:ext cx="8141865" cy="6264000"/>
          </a:xfrm>
        </p:spPr>
      </p:pic>
    </p:spTree>
    <p:extLst>
      <p:ext uri="{BB962C8B-B14F-4D97-AF65-F5344CB8AC3E}">
        <p14:creationId xmlns:p14="http://schemas.microsoft.com/office/powerpoint/2010/main" val="373343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sz="quarter" idx="1"/>
          </p:nvPr>
        </p:nvSpPr>
        <p:spPr/>
        <p:txBody>
          <a:bodyPr/>
          <a:lstStyle/>
          <a:p>
            <a:pPr marL="0" indent="0" algn="just">
              <a:buNone/>
            </a:pPr>
            <a:r>
              <a:rPr lang="vi-VN" dirty="0" smtClean="0"/>
              <a:t>	</a:t>
            </a:r>
            <a:r>
              <a:rPr lang="vi-VN" sz="2800" dirty="0" smtClean="0">
                <a:latin typeface="Arial" pitchFamily="34" charset="0"/>
                <a:cs typeface="Arial" pitchFamily="34" charset="0"/>
              </a:rPr>
              <a:t>Theo </a:t>
            </a:r>
            <a:r>
              <a:rPr lang="vi-VN" sz="2800" dirty="0">
                <a:latin typeface="Arial" pitchFamily="34" charset="0"/>
                <a:cs typeface="Arial" pitchFamily="34" charset="0"/>
              </a:rPr>
              <a:t>thống kê của Tổng cục Cảnh sát - Bộ Công an, mặc dù chỉ là phần nhỏ so với thực tế nhưng mỗi năm trung bình có 1.600 - 1.800 vụ xâm hại trẻ em được phát hiện, trong số 1.000 vụ xâm hại tình dục, số vụ mà trẻ em là nạn nhân chiếm đến 65%, đa số nạn nhân là nữ ở độ tuổi 12-15 (chiếm 57,46%), tuy nhiên số trẻ em dưới 6 tuổi bị xâm hại là vấn đề rất đáng báo động, chiếm tới 13,2%.</a:t>
            </a:r>
          </a:p>
        </p:txBody>
      </p:sp>
    </p:spTree>
    <p:extLst>
      <p:ext uri="{BB962C8B-B14F-4D97-AF65-F5344CB8AC3E}">
        <p14:creationId xmlns:p14="http://schemas.microsoft.com/office/powerpoint/2010/main" val="1196801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sz="quarter" idx="1"/>
          </p:nvPr>
        </p:nvSpPr>
        <p:spPr>
          <a:xfrm>
            <a:off x="457200" y="2362200"/>
            <a:ext cx="7467600" cy="4111752"/>
          </a:xfrm>
        </p:spPr>
        <p:txBody>
          <a:bodyPr/>
          <a:lstStyle/>
          <a:p>
            <a:pPr marL="0" indent="0" algn="just">
              <a:buNone/>
            </a:pPr>
            <a:r>
              <a:rPr lang="vi-VN" dirty="0" smtClean="0"/>
              <a:t>	</a:t>
            </a:r>
            <a:r>
              <a:rPr lang="vi-VN" sz="2800" dirty="0" smtClean="0">
                <a:latin typeface="Arial" pitchFamily="34" charset="0"/>
                <a:cs typeface="Arial" pitchFamily="34" charset="0"/>
              </a:rPr>
              <a:t>Trước </a:t>
            </a:r>
            <a:r>
              <a:rPr lang="vi-VN" sz="2800" dirty="0">
                <a:latin typeface="Arial" pitchFamily="34" charset="0"/>
                <a:cs typeface="Arial" pitchFamily="34" charset="0"/>
              </a:rPr>
              <a:t>thực trạng đó, chúng ta cần nâng cao hiểu biết và trang bị các kiến thức, kỹ năng để hướng dẫn các em mình chủ động phòng chống nạn xâm hại tình dục</a:t>
            </a:r>
          </a:p>
          <a:p>
            <a:pPr algn="just"/>
            <a:endParaRPr lang="vi-VN" sz="2800" dirty="0">
              <a:latin typeface="Arial" pitchFamily="34" charset="0"/>
              <a:cs typeface="Arial" pitchFamily="34" charset="0"/>
            </a:endParaRPr>
          </a:p>
        </p:txBody>
      </p:sp>
    </p:spTree>
    <p:extLst>
      <p:ext uri="{BB962C8B-B14F-4D97-AF65-F5344CB8AC3E}">
        <p14:creationId xmlns:p14="http://schemas.microsoft.com/office/powerpoint/2010/main" val="2225811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pPr algn="ctr"/>
            <a:r>
              <a:rPr lang="vi-VN" b="1" dirty="0">
                <a:solidFill>
                  <a:schemeClr val="tx1"/>
                </a:solidFill>
                <a:latin typeface="Arial" pitchFamily="34" charset="0"/>
                <a:cs typeface="Arial" pitchFamily="34" charset="0"/>
              </a:rPr>
              <a:t>Thế nào là xâm hại tình </a:t>
            </a:r>
            <a:r>
              <a:rPr lang="vi-VN" b="1" dirty="0" smtClean="0">
                <a:solidFill>
                  <a:schemeClr val="tx1"/>
                </a:solidFill>
                <a:latin typeface="Arial" pitchFamily="34" charset="0"/>
                <a:cs typeface="Arial" pitchFamily="34" charset="0"/>
              </a:rPr>
              <a:t>dục trẻ em</a:t>
            </a:r>
            <a:endParaRPr lang="vi-VN"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p:txBody>
          <a:bodyPr/>
          <a:lstStyle/>
          <a:p>
            <a:pPr marL="0" indent="0" algn="just">
              <a:buNone/>
            </a:pPr>
            <a:r>
              <a:rPr lang="vi-VN" dirty="0" smtClean="0"/>
              <a:t>	Xâm </a:t>
            </a:r>
            <a:r>
              <a:rPr lang="vi-VN" dirty="0"/>
              <a:t>hại tình dục trẻ em là sử dụng trẻ em để thoả mãn nhu cầu tình dục của người lớn hơn. Xâm hại tình dục trẻ em bao gồm lạm dụng tình dục trẻ em và bóc lột tình dục trẻ em.</a:t>
            </a:r>
          </a:p>
          <a:p>
            <a:endParaRPr lang="vi-VN" dirty="0"/>
          </a:p>
        </p:txBody>
      </p:sp>
    </p:spTree>
    <p:extLst>
      <p:ext uri="{BB962C8B-B14F-4D97-AF65-F5344CB8AC3E}">
        <p14:creationId xmlns:p14="http://schemas.microsoft.com/office/powerpoint/2010/main" val="2044717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b="1" dirty="0">
                <a:solidFill>
                  <a:schemeClr val="tx1"/>
                </a:solidFill>
                <a:latin typeface="Arial" pitchFamily="34" charset="0"/>
                <a:cs typeface="Arial" pitchFamily="34" charset="0"/>
              </a:rPr>
              <a:t>Các mức độ xâm hại tình dục</a:t>
            </a:r>
            <a:r>
              <a:rPr lang="vi-VN" dirty="0">
                <a:solidFill>
                  <a:schemeClr val="tx1"/>
                </a:solidFill>
                <a:latin typeface="Arial" pitchFamily="34" charset="0"/>
                <a:cs typeface="Arial" pitchFamily="34" charset="0"/>
              </a:rPr>
              <a:t/>
            </a:r>
            <a:br>
              <a:rPr lang="vi-VN" dirty="0">
                <a:solidFill>
                  <a:schemeClr val="tx1"/>
                </a:solidFill>
                <a:latin typeface="Arial" pitchFamily="34" charset="0"/>
                <a:cs typeface="Arial" pitchFamily="34" charset="0"/>
              </a:rPr>
            </a:br>
            <a:endParaRPr lang="vi-VN"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p:txBody>
          <a:bodyPr/>
          <a:lstStyle/>
          <a:p>
            <a:pPr marL="0" indent="0" algn="just">
              <a:buNone/>
            </a:pPr>
            <a:r>
              <a:rPr lang="vi-VN" dirty="0" smtClean="0"/>
              <a:t>	Hành </a:t>
            </a:r>
            <a:r>
              <a:rPr lang="vi-VN" dirty="0"/>
              <a:t>vi xâm hại tình dục có thể thay đổi từ việc sờ mó bộ phận sinh dục của trẻ, thủ dâm, tiếp xúc miệng với bộ phận sinh dục, giao hợp bằng ngón tay, giao hợp qua đường sinh dục hoặc hậu môn. </a:t>
            </a:r>
            <a:endParaRPr lang="vi-VN" dirty="0" smtClean="0"/>
          </a:p>
          <a:p>
            <a:pPr marL="0" indent="0" algn="just">
              <a:buNone/>
            </a:pPr>
            <a:r>
              <a:rPr lang="vi-VN" dirty="0"/>
              <a:t>	</a:t>
            </a:r>
            <a:r>
              <a:rPr lang="vi-VN" dirty="0" smtClean="0"/>
              <a:t>Xâm </a:t>
            </a:r>
            <a:r>
              <a:rPr lang="vi-VN" dirty="0"/>
              <a:t>hại tình dục ở trẻ em không chỉ giới hạn vào các tiếp xúc cơ thể mà còn bao gồm cả những hành vi không tiếp xúc như khoe bộ phận sinh dục cho trẻ thấy, kể cho trẻ nghe về tình dục, cho xem phim, truyện khiêu dâm, tìm cách hướng dẫn, kích thích tình dục trẻ, rình xem trộm hoặc sử dụng hình ảnh khiêu dâm trẻ em.</a:t>
            </a:r>
          </a:p>
          <a:p>
            <a:endParaRPr lang="vi-VN" dirty="0"/>
          </a:p>
        </p:txBody>
      </p:sp>
    </p:spTree>
    <p:extLst>
      <p:ext uri="{BB962C8B-B14F-4D97-AF65-F5344CB8AC3E}">
        <p14:creationId xmlns:p14="http://schemas.microsoft.com/office/powerpoint/2010/main" val="2957448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52400" y="0"/>
            <a:ext cx="8839200" cy="7200000"/>
          </a:xfrm>
        </p:spPr>
      </p:pic>
    </p:spTree>
    <p:extLst>
      <p:ext uri="{BB962C8B-B14F-4D97-AF65-F5344CB8AC3E}">
        <p14:creationId xmlns:p14="http://schemas.microsoft.com/office/powerpoint/2010/main" val="1634375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sz="quarter" idx="1"/>
          </p:nvPr>
        </p:nvSpPr>
        <p:spPr>
          <a:xfrm>
            <a:off x="457200" y="1828800"/>
            <a:ext cx="7467600" cy="4645152"/>
          </a:xfrm>
        </p:spPr>
        <p:txBody>
          <a:bodyPr/>
          <a:lstStyle/>
          <a:p>
            <a:pPr marL="0" indent="0" algn="just">
              <a:buNone/>
            </a:pPr>
            <a:r>
              <a:rPr lang="vi-VN" dirty="0" smtClean="0"/>
              <a:t>	</a:t>
            </a:r>
          </a:p>
          <a:p>
            <a:pPr marL="0" indent="0" algn="just">
              <a:buNone/>
            </a:pPr>
            <a:endParaRPr lang="vi-VN" dirty="0"/>
          </a:p>
          <a:p>
            <a:pPr marL="0" indent="0" algn="just">
              <a:buNone/>
            </a:pPr>
            <a:r>
              <a:rPr lang="vi-VN" dirty="0" smtClean="0"/>
              <a:t>	Trong </a:t>
            </a:r>
            <a:r>
              <a:rPr lang="vi-VN" dirty="0"/>
              <a:t>thời gian gần đây, trên cả nước xảy ra hàng loạt vụ việc xâm hại tình dục trẻ em, gây bức xúc dư luận và gây hoang mang cho nhiều bậc phụ huynh. </a:t>
            </a:r>
            <a:endParaRPr lang="vi-VN" dirty="0" smtClean="0"/>
          </a:p>
          <a:p>
            <a:pPr marL="0" indent="0" algn="just">
              <a:buNone/>
            </a:pPr>
            <a:endParaRPr lang="vi-VN" dirty="0"/>
          </a:p>
        </p:txBody>
      </p:sp>
    </p:spTree>
    <p:extLst>
      <p:ext uri="{BB962C8B-B14F-4D97-AF65-F5344CB8AC3E}">
        <p14:creationId xmlns:p14="http://schemas.microsoft.com/office/powerpoint/2010/main" val="2021495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10" name="Content Placeholder 9"/>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838200"/>
            <a:ext cx="8759782" cy="5184000"/>
          </a:xfrm>
        </p:spPr>
      </p:pic>
    </p:spTree>
    <p:extLst>
      <p:ext uri="{BB962C8B-B14F-4D97-AF65-F5344CB8AC3E}">
        <p14:creationId xmlns:p14="http://schemas.microsoft.com/office/powerpoint/2010/main" val="3925380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b="1" dirty="0">
                <a:solidFill>
                  <a:schemeClr val="tx1"/>
                </a:solidFill>
                <a:latin typeface="Arial" pitchFamily="34" charset="0"/>
                <a:cs typeface="Arial" pitchFamily="34" charset="0"/>
              </a:rPr>
              <a:t>Đối tượng xâm hại</a:t>
            </a:r>
            <a:br>
              <a:rPr lang="vi-VN" b="1" dirty="0">
                <a:solidFill>
                  <a:schemeClr val="tx1"/>
                </a:solidFill>
                <a:latin typeface="Arial" pitchFamily="34" charset="0"/>
                <a:cs typeface="Arial" pitchFamily="34" charset="0"/>
              </a:rPr>
            </a:br>
            <a:endParaRPr lang="vi-VN" b="1"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a:xfrm>
            <a:off x="457200" y="2133600"/>
            <a:ext cx="7467600" cy="4340352"/>
          </a:xfrm>
        </p:spPr>
        <p:txBody>
          <a:bodyPr/>
          <a:lstStyle/>
          <a:p>
            <a:pPr marL="0" indent="0">
              <a:buNone/>
            </a:pPr>
            <a:r>
              <a:rPr lang="vi-VN" dirty="0"/>
              <a:t>+ Người quen thân thiết: chú, bác, anh em, hàng xóm….</a:t>
            </a:r>
          </a:p>
          <a:p>
            <a:pPr marL="0" indent="0">
              <a:buNone/>
            </a:pPr>
            <a:r>
              <a:rPr lang="vi-VN" dirty="0"/>
              <a:t>+ Người không quen biết.</a:t>
            </a:r>
          </a:p>
          <a:p>
            <a:pPr marL="0" indent="0">
              <a:buNone/>
            </a:pPr>
            <a:r>
              <a:rPr lang="vi-VN" dirty="0"/>
              <a:t>+ Thành phần: nam, nữ mọi lứa tuổi.</a:t>
            </a:r>
          </a:p>
          <a:p>
            <a:endParaRPr lang="vi-VN" dirty="0"/>
          </a:p>
        </p:txBody>
      </p:sp>
    </p:spTree>
    <p:extLst>
      <p:ext uri="{BB962C8B-B14F-4D97-AF65-F5344CB8AC3E}">
        <p14:creationId xmlns:p14="http://schemas.microsoft.com/office/powerpoint/2010/main" val="2735969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228600"/>
            <a:ext cx="7772400" cy="6172200"/>
          </a:xfrm>
        </p:spPr>
      </p:pic>
    </p:spTree>
    <p:extLst>
      <p:ext uri="{BB962C8B-B14F-4D97-AF65-F5344CB8AC3E}">
        <p14:creationId xmlns:p14="http://schemas.microsoft.com/office/powerpoint/2010/main" val="4276954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pPr algn="ctr"/>
            <a:r>
              <a:rPr lang="vi-VN" b="1" dirty="0">
                <a:solidFill>
                  <a:schemeClr val="tx1"/>
                </a:solidFill>
                <a:latin typeface="Arial" pitchFamily="34" charset="0"/>
                <a:cs typeface="Arial" pitchFamily="34" charset="0"/>
              </a:rPr>
              <a:t>Các mức độ xâm hại tình dục</a:t>
            </a:r>
            <a:endParaRPr lang="vi-VN"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p:txBody>
          <a:bodyPr/>
          <a:lstStyle/>
          <a:p>
            <a:pPr marL="0" indent="0" algn="just">
              <a:buNone/>
            </a:pPr>
            <a:r>
              <a:rPr lang="vi-VN" dirty="0"/>
              <a:t>Hành vi xâm hại tình dục có thể thay đổi từ việc sờ mó bộ phận sinh dục của trẻ, thủ dâm, tiếp xúc miệng với bộ phận sinh dục, giao hợp bằng ngón tay, giao hợp qua đường sinh dục hoặc hậu môn. Xâm hại tình dục ở trẻ em không chỉ giới hạn vào các tiếp xúc cơ thể mà còn bao gồm cả những hành vi không tiếp xúc như khoe bộ phận sinh dục cho trẻ thấy, kể cho trẻ nghe về tình dục, cho xem phim, truyện khiêu dâm, tìm cách hướng dẫn, kích thích tình dục trẻ, rình xem trộm hoặc sử dụng hình ảnh khiêu dâm trẻ em.</a:t>
            </a:r>
          </a:p>
          <a:p>
            <a:pPr algn="just"/>
            <a:endParaRPr lang="vi-VN" dirty="0"/>
          </a:p>
        </p:txBody>
      </p:sp>
    </p:spTree>
    <p:extLst>
      <p:ext uri="{BB962C8B-B14F-4D97-AF65-F5344CB8AC3E}">
        <p14:creationId xmlns:p14="http://schemas.microsoft.com/office/powerpoint/2010/main" val="2974303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pPr algn="ctr"/>
            <a:r>
              <a:rPr lang="vi-VN" b="1" dirty="0">
                <a:solidFill>
                  <a:schemeClr val="tx1"/>
                </a:solidFill>
                <a:latin typeface="Arial" pitchFamily="34" charset="0"/>
                <a:cs typeface="Arial" pitchFamily="34" charset="0"/>
              </a:rPr>
              <a:t>Tác hại của việc xâm hại tình dục</a:t>
            </a:r>
            <a:endParaRPr lang="vi-VN" dirty="0">
              <a:solidFill>
                <a:schemeClr val="tx1"/>
              </a:solidFill>
              <a:latin typeface="Arial" pitchFamily="34" charset="0"/>
              <a:cs typeface="Arial" pitchFamily="34" charset="0"/>
            </a:endParaRPr>
          </a:p>
        </p:txBody>
      </p:sp>
      <p:sp>
        <p:nvSpPr>
          <p:cNvPr id="3" name="Content Placeholder 2"/>
          <p:cNvSpPr>
            <a:spLocks noGrp="1"/>
          </p:cNvSpPr>
          <p:nvPr>
            <p:ph sz="quarter" idx="1"/>
          </p:nvPr>
        </p:nvSpPr>
        <p:spPr/>
        <p:txBody>
          <a:bodyPr/>
          <a:lstStyle/>
          <a:p>
            <a:pPr marL="0" indent="0">
              <a:buNone/>
            </a:pPr>
            <a:r>
              <a:rPr lang="vi-VN" dirty="0"/>
              <a:t>+ Làm tổn hại nghiêm trọng đến tinh thần, tâm lý, sức khoẻ của trẻ.</a:t>
            </a:r>
          </a:p>
          <a:p>
            <a:pPr marL="0" indent="0">
              <a:buNone/>
            </a:pPr>
            <a:r>
              <a:rPr lang="vi-VN" dirty="0"/>
              <a:t>+ Gây hoang mang, lo lắng cho gia đình và xã hội.</a:t>
            </a:r>
          </a:p>
          <a:p>
            <a:pPr marL="0" indent="0">
              <a:buNone/>
            </a:pPr>
            <a:r>
              <a:rPr lang="vi-VN" dirty="0"/>
              <a:t>+ Làm ảnh hưởng đến tương lai của trẻ em, của dân tộc.</a:t>
            </a:r>
          </a:p>
          <a:p>
            <a:pPr marL="0" indent="0">
              <a:buNone/>
            </a:pPr>
            <a:r>
              <a:rPr lang="vi-VN" dirty="0"/>
              <a:t>+ Làm gia tăng tệ nạn mại dâm, tệ nạn buôn bán phụ nữ, tăng sự lây nhiễm HIV/AIDS và các bệnh lây qua đường tình dục.</a:t>
            </a:r>
          </a:p>
          <a:p>
            <a:pPr marL="0" indent="0">
              <a:buNone/>
            </a:pPr>
            <a:r>
              <a:rPr lang="vi-VN" dirty="0"/>
              <a:t>+ Gây ảnh hưởng xấu đến thuần phong mỹ tục và truyền thống đạo đức tốt đẹp của nhân dân ta.</a:t>
            </a:r>
          </a:p>
          <a:p>
            <a:endParaRPr lang="vi-VN" dirty="0"/>
          </a:p>
        </p:txBody>
      </p:sp>
    </p:spTree>
    <p:extLst>
      <p:ext uri="{BB962C8B-B14F-4D97-AF65-F5344CB8AC3E}">
        <p14:creationId xmlns:p14="http://schemas.microsoft.com/office/powerpoint/2010/main" val="2277419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b="1" dirty="0"/>
              <a:t>     	</a:t>
            </a:r>
            <a:r>
              <a:rPr lang="vi-VN" b="1" dirty="0">
                <a:solidFill>
                  <a:schemeClr val="tx1"/>
                </a:solidFill>
              </a:rPr>
              <a:t>5.</a:t>
            </a:r>
            <a:r>
              <a:rPr lang="vi-VN" dirty="0">
                <a:solidFill>
                  <a:schemeClr val="tx1"/>
                </a:solidFill>
              </a:rPr>
              <a:t> </a:t>
            </a:r>
            <a:r>
              <a:rPr lang="vi-VN" b="1" dirty="0">
                <a:solidFill>
                  <a:schemeClr val="tx1"/>
                </a:solidFill>
              </a:rPr>
              <a:t>Các quy tắc phòng chống nguy cơ bị xâm hại:</a:t>
            </a:r>
            <a:r>
              <a:rPr lang="vi-VN" dirty="0">
                <a:solidFill>
                  <a:schemeClr val="tx1"/>
                </a:solidFill>
              </a:rPr>
              <a:t> </a:t>
            </a:r>
          </a:p>
        </p:txBody>
      </p:sp>
      <p:sp>
        <p:nvSpPr>
          <p:cNvPr id="3" name="Content Placeholder 2"/>
          <p:cNvSpPr>
            <a:spLocks noGrp="1"/>
          </p:cNvSpPr>
          <p:nvPr>
            <p:ph sz="quarter" idx="1"/>
          </p:nvPr>
        </p:nvSpPr>
        <p:spPr/>
        <p:txBody>
          <a:bodyPr>
            <a:normAutofit/>
          </a:bodyPr>
          <a:lstStyle/>
          <a:p>
            <a:pPr marL="0" indent="0">
              <a:buNone/>
            </a:pPr>
            <a:r>
              <a:rPr lang="vi-VN" dirty="0"/>
              <a:t>- Không đi một mình ở nơi tối tăm, vắng vẻ.</a:t>
            </a:r>
          </a:p>
          <a:p>
            <a:pPr marL="0" indent="0">
              <a:buNone/>
            </a:pPr>
            <a:r>
              <a:rPr lang="vi-VN" dirty="0"/>
              <a:t>- Không ở trong phòng kín một mình với người lạ. Nếu đó là người quen của gia đình thì cửa phòng phải luôn được mở.</a:t>
            </a:r>
          </a:p>
          <a:p>
            <a:pPr marL="0" indent="0">
              <a:buNone/>
            </a:pPr>
            <a:r>
              <a:rPr lang="vi-VN" dirty="0"/>
              <a:t>- Không nhận tiền, quà hoặc nhận sự giúp đỡ đặc biệt của người khác mà không rõ lý do</a:t>
            </a:r>
            <a:r>
              <a:rPr lang="vi-VN" dirty="0" smtClean="0"/>
              <a:t>.</a:t>
            </a:r>
            <a:endParaRPr lang="vi-VN" dirty="0"/>
          </a:p>
        </p:txBody>
      </p:sp>
    </p:spTree>
    <p:extLst>
      <p:ext uri="{BB962C8B-B14F-4D97-AF65-F5344CB8AC3E}">
        <p14:creationId xmlns:p14="http://schemas.microsoft.com/office/powerpoint/2010/main" val="2372701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solidFill>
                  <a:schemeClr val="tx1"/>
                </a:solidFill>
              </a:rPr>
              <a:t>5.</a:t>
            </a:r>
            <a:r>
              <a:rPr lang="vi-VN" dirty="0">
                <a:solidFill>
                  <a:schemeClr val="tx1"/>
                </a:solidFill>
              </a:rPr>
              <a:t> </a:t>
            </a:r>
            <a:r>
              <a:rPr lang="vi-VN" b="1" dirty="0">
                <a:solidFill>
                  <a:schemeClr val="tx1"/>
                </a:solidFill>
              </a:rPr>
              <a:t>Các quy tắc phòng chống nguy cơ bị xâm hại:</a:t>
            </a:r>
            <a:r>
              <a:rPr lang="vi-VN" dirty="0">
                <a:solidFill>
                  <a:schemeClr val="tx1"/>
                </a:solidFill>
              </a:rPr>
              <a:t> </a:t>
            </a:r>
            <a:endParaRPr lang="vi-VN" dirty="0"/>
          </a:p>
        </p:txBody>
      </p:sp>
      <p:sp>
        <p:nvSpPr>
          <p:cNvPr id="3" name="Content Placeholder 2"/>
          <p:cNvSpPr>
            <a:spLocks noGrp="1"/>
          </p:cNvSpPr>
          <p:nvPr>
            <p:ph sz="quarter" idx="1"/>
          </p:nvPr>
        </p:nvSpPr>
        <p:spPr/>
        <p:txBody>
          <a:bodyPr>
            <a:normAutofit/>
          </a:bodyPr>
          <a:lstStyle/>
          <a:p>
            <a:pPr marL="0" indent="0">
              <a:buNone/>
            </a:pPr>
            <a:r>
              <a:rPr lang="vi-VN" dirty="0"/>
              <a:t>- Không đi nhờ xe người lạ, hoặc sử dụng ăn uống của người lạ đưa .</a:t>
            </a:r>
          </a:p>
          <a:p>
            <a:pPr marL="0" indent="0">
              <a:buNone/>
            </a:pPr>
            <a:r>
              <a:rPr lang="vi-VN" dirty="0"/>
              <a:t>- Không để cho người lạ đến gần đến mức họ có thể chạm tay vào người mình.</a:t>
            </a:r>
          </a:p>
          <a:p>
            <a:pPr marL="0" indent="0">
              <a:buNone/>
            </a:pPr>
            <a:r>
              <a:rPr lang="vi-VN" dirty="0"/>
              <a:t>- Không để người lạ vào nhà, nhất là khi trong nhà chỉ có một mình.</a:t>
            </a:r>
          </a:p>
          <a:p>
            <a:endParaRPr lang="vi-VN" dirty="0"/>
          </a:p>
          <a:p>
            <a:endParaRPr lang="vi-VN" dirty="0"/>
          </a:p>
        </p:txBody>
      </p:sp>
    </p:spTree>
    <p:extLst>
      <p:ext uri="{BB962C8B-B14F-4D97-AF65-F5344CB8AC3E}">
        <p14:creationId xmlns:p14="http://schemas.microsoft.com/office/powerpoint/2010/main" val="2047962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solidFill>
                  <a:schemeClr val="tx1"/>
                </a:solidFill>
              </a:rPr>
              <a:t>5.</a:t>
            </a:r>
            <a:r>
              <a:rPr lang="vi-VN" dirty="0">
                <a:solidFill>
                  <a:schemeClr val="tx1"/>
                </a:solidFill>
              </a:rPr>
              <a:t> </a:t>
            </a:r>
            <a:r>
              <a:rPr lang="vi-VN" b="1" dirty="0">
                <a:solidFill>
                  <a:schemeClr val="tx1"/>
                </a:solidFill>
              </a:rPr>
              <a:t>Các quy tắc phòng chống nguy cơ bị xâm hại:</a:t>
            </a:r>
            <a:r>
              <a:rPr lang="vi-VN" dirty="0">
                <a:solidFill>
                  <a:schemeClr val="tx1"/>
                </a:solidFill>
              </a:rPr>
              <a:t> </a:t>
            </a:r>
            <a:endParaRPr lang="vi-VN" dirty="0"/>
          </a:p>
        </p:txBody>
      </p:sp>
      <p:sp>
        <p:nvSpPr>
          <p:cNvPr id="3" name="Content Placeholder 2"/>
          <p:cNvSpPr>
            <a:spLocks noGrp="1"/>
          </p:cNvSpPr>
          <p:nvPr>
            <p:ph sz="quarter" idx="1"/>
          </p:nvPr>
        </p:nvSpPr>
        <p:spPr/>
        <p:txBody>
          <a:bodyPr/>
          <a:lstStyle/>
          <a:p>
            <a:pPr marL="0" indent="0">
              <a:buNone/>
            </a:pPr>
            <a:r>
              <a:rPr lang="vi-VN" dirty="0"/>
              <a:t>- Không nói chuyện điện thọai với người lạ khi đang ở nhà một mình.</a:t>
            </a:r>
          </a:p>
          <a:p>
            <a:pPr marL="0" indent="0">
              <a:buNone/>
            </a:pPr>
            <a:r>
              <a:rPr lang="vi-VN" dirty="0"/>
              <a:t>- Không cho ai có quyền tùy tiện động chạm, sờ mó vào chỗ kín của cơ thể hoặc bất kỳ hành động thô lỗ nào với các em.</a:t>
            </a:r>
          </a:p>
          <a:p>
            <a:pPr marL="0" indent="0">
              <a:buNone/>
            </a:pPr>
            <a:r>
              <a:rPr lang="vi-VN" dirty="0"/>
              <a:t>- Không ăn mặc hở hang, không gần gũi quá mức với người lạ, kể cả những người thân họ hàng (trừ Bố mẹ, ông Bà, anh chị em ruột của mình)  .</a:t>
            </a:r>
          </a:p>
          <a:p>
            <a:pPr marL="0" indent="0">
              <a:buNone/>
            </a:pPr>
            <a:r>
              <a:rPr lang="vi-VN" dirty="0"/>
              <a:t>- Tin vào linh tính của bản thân khi thấy điều gì không bình thường cần cảnh giác và chủ động nghĩ cách phòng tránh để thoát ra khỏi tình huống đó.</a:t>
            </a:r>
          </a:p>
          <a:p>
            <a:endParaRPr lang="vi-VN" dirty="0"/>
          </a:p>
        </p:txBody>
      </p:sp>
    </p:spTree>
    <p:extLst>
      <p:ext uri="{BB962C8B-B14F-4D97-AF65-F5344CB8AC3E}">
        <p14:creationId xmlns:p14="http://schemas.microsoft.com/office/powerpoint/2010/main" val="2261008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81000" y="457200"/>
            <a:ext cx="7808549" cy="6096000"/>
          </a:xfrm>
        </p:spPr>
      </p:pic>
    </p:spTree>
    <p:extLst>
      <p:ext uri="{BB962C8B-B14F-4D97-AF65-F5344CB8AC3E}">
        <p14:creationId xmlns:p14="http://schemas.microsoft.com/office/powerpoint/2010/main" val="2560910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09600" y="381000"/>
            <a:ext cx="7924800" cy="6172200"/>
          </a:xfrm>
        </p:spPr>
      </p:pic>
    </p:spTree>
    <p:extLst>
      <p:ext uri="{BB962C8B-B14F-4D97-AF65-F5344CB8AC3E}">
        <p14:creationId xmlns:p14="http://schemas.microsoft.com/office/powerpoint/2010/main" val="2558571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09600" y="457200"/>
            <a:ext cx="7315200" cy="5562600"/>
          </a:xfrm>
        </p:spPr>
      </p:pic>
    </p:spTree>
    <p:extLst>
      <p:ext uri="{BB962C8B-B14F-4D97-AF65-F5344CB8AC3E}">
        <p14:creationId xmlns:p14="http://schemas.microsoft.com/office/powerpoint/2010/main" val="1377497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81000" y="381000"/>
            <a:ext cx="8100000" cy="5943600"/>
          </a:xfrm>
        </p:spPr>
      </p:pic>
    </p:spTree>
    <p:extLst>
      <p:ext uri="{BB962C8B-B14F-4D97-AF65-F5344CB8AC3E}">
        <p14:creationId xmlns:p14="http://schemas.microsoft.com/office/powerpoint/2010/main" val="3999991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8600" y="228600"/>
            <a:ext cx="8458200" cy="6400800"/>
          </a:xfrm>
        </p:spPr>
      </p:pic>
    </p:spTree>
    <p:extLst>
      <p:ext uri="{BB962C8B-B14F-4D97-AF65-F5344CB8AC3E}">
        <p14:creationId xmlns:p14="http://schemas.microsoft.com/office/powerpoint/2010/main" val="3566610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609600"/>
            <a:ext cx="7696200" cy="5599487"/>
          </a:xfrm>
        </p:spPr>
      </p:pic>
    </p:spTree>
    <p:extLst>
      <p:ext uri="{BB962C8B-B14F-4D97-AF65-F5344CB8AC3E}">
        <p14:creationId xmlns:p14="http://schemas.microsoft.com/office/powerpoint/2010/main" val="1255251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85800" y="381000"/>
            <a:ext cx="7255497" cy="6096000"/>
          </a:xfrm>
        </p:spPr>
      </p:pic>
    </p:spTree>
    <p:extLst>
      <p:ext uri="{BB962C8B-B14F-4D97-AF65-F5344CB8AC3E}">
        <p14:creationId xmlns:p14="http://schemas.microsoft.com/office/powerpoint/2010/main" val="1672032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4800" y="685800"/>
            <a:ext cx="7920000" cy="5410200"/>
          </a:xfrm>
        </p:spPr>
      </p:pic>
    </p:spTree>
    <p:extLst>
      <p:ext uri="{BB962C8B-B14F-4D97-AF65-F5344CB8AC3E}">
        <p14:creationId xmlns:p14="http://schemas.microsoft.com/office/powerpoint/2010/main" val="4174272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85800" y="838200"/>
            <a:ext cx="7543800" cy="5029200"/>
          </a:xfrm>
        </p:spPr>
      </p:pic>
    </p:spTree>
    <p:extLst>
      <p:ext uri="{BB962C8B-B14F-4D97-AF65-F5344CB8AC3E}">
        <p14:creationId xmlns:p14="http://schemas.microsoft.com/office/powerpoint/2010/main" val="2417364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vi-VN" b="1" dirty="0">
                <a:solidFill>
                  <a:schemeClr val="tx1"/>
                </a:solidFill>
              </a:rPr>
              <a:t>Những biện pháp giúp các em tránh nguy cơ bị động chạm không an toàn, bị xâm hại:</a:t>
            </a:r>
            <a:endParaRPr lang="vi-VN" dirty="0">
              <a:solidFill>
                <a:schemeClr val="tx1"/>
              </a:solidFill>
            </a:endParaRPr>
          </a:p>
        </p:txBody>
      </p:sp>
      <p:sp>
        <p:nvSpPr>
          <p:cNvPr id="3" name="Content Placeholder 2"/>
          <p:cNvSpPr>
            <a:spLocks noGrp="1"/>
          </p:cNvSpPr>
          <p:nvPr>
            <p:ph sz="quarter" idx="1"/>
          </p:nvPr>
        </p:nvSpPr>
        <p:spPr/>
        <p:txBody>
          <a:bodyPr>
            <a:normAutofit/>
          </a:bodyPr>
          <a:lstStyle/>
          <a:p>
            <a:pPr marL="0" indent="0">
              <a:buNone/>
            </a:pPr>
            <a:endParaRPr lang="vi-VN" b="1" dirty="0" smtClean="0"/>
          </a:p>
          <a:p>
            <a:pPr marL="0" indent="0">
              <a:buNone/>
            </a:pPr>
            <a:endParaRPr lang="vi-VN" b="1" dirty="0"/>
          </a:p>
          <a:p>
            <a:pPr algn="just">
              <a:buFontTx/>
              <a:buChar char="-"/>
            </a:pPr>
            <a:r>
              <a:rPr lang="vi-VN" sz="2800" b="1" dirty="0" smtClean="0">
                <a:latin typeface="Arial" pitchFamily="34" charset="0"/>
                <a:cs typeface="Arial" pitchFamily="34" charset="0"/>
              </a:rPr>
              <a:t>Bắt </a:t>
            </a:r>
            <a:r>
              <a:rPr lang="vi-VN" sz="2800" b="1" dirty="0">
                <a:latin typeface="Arial" pitchFamily="34" charset="0"/>
                <a:cs typeface="Arial" pitchFamily="34" charset="0"/>
              </a:rPr>
              <a:t>đầu trò chuyện về giới tính khi trẻ 2 tuổi. </a:t>
            </a:r>
            <a:endParaRPr lang="vi-VN" sz="2800" b="1" dirty="0" smtClean="0">
              <a:latin typeface="Arial" pitchFamily="34" charset="0"/>
              <a:cs typeface="Arial" pitchFamily="34" charset="0"/>
            </a:endParaRPr>
          </a:p>
          <a:p>
            <a:pPr algn="just">
              <a:buFontTx/>
              <a:buChar char="-"/>
            </a:pPr>
            <a:r>
              <a:rPr lang="vi-VN" sz="2800" dirty="0" smtClean="0">
                <a:latin typeface="Arial" pitchFamily="34" charset="0"/>
                <a:cs typeface="Arial" pitchFamily="34" charset="0"/>
              </a:rPr>
              <a:t>Hãy </a:t>
            </a:r>
            <a:r>
              <a:rPr lang="vi-VN" sz="2800" dirty="0">
                <a:latin typeface="Arial" pitchFamily="34" charset="0"/>
                <a:cs typeface="Arial" pitchFamily="34" charset="0"/>
              </a:rPr>
              <a:t>cho trẻ biết rằng, cơ thể trẻ thuộc về chính bé. Không ai có quyền làm bất cứ điều gì với cơ thể bé mà khiến bé khó chịu. Nếu ai cố tình, trẻ cần biết nói “Không”.</a:t>
            </a:r>
          </a:p>
          <a:p>
            <a:pPr marL="0" indent="0" algn="just">
              <a:buNone/>
            </a:pPr>
            <a:r>
              <a:rPr lang="vi-VN" sz="2800" dirty="0">
                <a:latin typeface="Arial" pitchFamily="34" charset="0"/>
                <a:cs typeface="Arial" pitchFamily="34" charset="0"/>
              </a:rPr>
              <a:t>    	</a:t>
            </a:r>
          </a:p>
        </p:txBody>
      </p:sp>
    </p:spTree>
    <p:extLst>
      <p:ext uri="{BB962C8B-B14F-4D97-AF65-F5344CB8AC3E}">
        <p14:creationId xmlns:p14="http://schemas.microsoft.com/office/powerpoint/2010/main" val="3084431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dirty="0">
                <a:solidFill>
                  <a:schemeClr val="tx1"/>
                </a:solidFill>
              </a:rPr>
              <a:t>Những biện pháp giúp các em tránh nguy cơ bị động chạm không an toàn, bị xâm hại:</a:t>
            </a:r>
            <a:endParaRPr lang="vi-VN" dirty="0"/>
          </a:p>
        </p:txBody>
      </p:sp>
      <p:sp>
        <p:nvSpPr>
          <p:cNvPr id="3" name="Content Placeholder 2"/>
          <p:cNvSpPr>
            <a:spLocks noGrp="1"/>
          </p:cNvSpPr>
          <p:nvPr>
            <p:ph sz="quarter" idx="1"/>
          </p:nvPr>
        </p:nvSpPr>
        <p:spPr/>
        <p:txBody>
          <a:bodyPr>
            <a:normAutofit/>
          </a:bodyPr>
          <a:lstStyle/>
          <a:p>
            <a:pPr marL="0" indent="0" algn="just">
              <a:buNone/>
            </a:pPr>
            <a:r>
              <a:rPr lang="vi-VN" dirty="0"/>
              <a:t>- Khi tắm cho trẻ, hãy nói cho trẻ biết rằng, không một ai có thể được nhìn hay chạm vào vùng kín của con, trừ một số người như bác sĩ, y tá hay bố hoặc mẹ. Tuy nhiên, bác sĩ y tá cần phải mặc đồng phục và đang trong giờ khám chữa bệnh, phải giải thích được cho con là họ cần chạm vào để làm gì và cần có sự đồng ý của con.</a:t>
            </a:r>
          </a:p>
          <a:p>
            <a:pPr marL="0" indent="0" algn="just">
              <a:buNone/>
            </a:pPr>
            <a:r>
              <a:rPr lang="vi-VN" dirty="0"/>
              <a:t>	</a:t>
            </a:r>
          </a:p>
        </p:txBody>
      </p:sp>
    </p:spTree>
    <p:extLst>
      <p:ext uri="{BB962C8B-B14F-4D97-AF65-F5344CB8AC3E}">
        <p14:creationId xmlns:p14="http://schemas.microsoft.com/office/powerpoint/2010/main" val="3352226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dirty="0">
                <a:solidFill>
                  <a:schemeClr val="tx1"/>
                </a:solidFill>
              </a:rPr>
              <a:t>Những biện pháp giúp các em tránh nguy cơ bị động chạm không an toàn, bị xâm hại:</a:t>
            </a:r>
            <a:endParaRPr lang="vi-VN" dirty="0"/>
          </a:p>
        </p:txBody>
      </p:sp>
      <p:sp>
        <p:nvSpPr>
          <p:cNvPr id="3" name="Content Placeholder 2"/>
          <p:cNvSpPr>
            <a:spLocks noGrp="1"/>
          </p:cNvSpPr>
          <p:nvPr>
            <p:ph sz="quarter" idx="1"/>
          </p:nvPr>
        </p:nvSpPr>
        <p:spPr/>
        <p:txBody>
          <a:bodyPr>
            <a:normAutofit/>
          </a:bodyPr>
          <a:lstStyle/>
          <a:p>
            <a:pPr algn="just">
              <a:buFontTx/>
              <a:buChar char="-"/>
            </a:pPr>
            <a:r>
              <a:rPr lang="vi-VN" dirty="0" smtClean="0"/>
              <a:t>Hãy </a:t>
            </a:r>
            <a:r>
              <a:rPr lang="vi-VN" dirty="0"/>
              <a:t>giải thích cho trẻ về sự khác biệt giữa những bí mật "tốt" và "xấu". </a:t>
            </a:r>
            <a:endParaRPr lang="vi-VN" dirty="0" smtClean="0"/>
          </a:p>
          <a:p>
            <a:pPr algn="just">
              <a:buFontTx/>
              <a:buChar char="-"/>
            </a:pPr>
            <a:r>
              <a:rPr lang="vi-VN" dirty="0" smtClean="0"/>
              <a:t>Những </a:t>
            </a:r>
            <a:r>
              <a:rPr lang="vi-VN" dirty="0"/>
              <a:t>câu như “Đây là bí mật của riêng hai chú cháu mình" thường của những kẻ lạm dụng khiến trẻ con cảm thấy lo lắng và sợ không dám kể cho ai khác nghe. </a:t>
            </a:r>
            <a:endParaRPr lang="vi-VN" dirty="0" smtClean="0"/>
          </a:p>
          <a:p>
            <a:pPr algn="just">
              <a:buFontTx/>
              <a:buChar char="-"/>
            </a:pPr>
            <a:r>
              <a:rPr lang="vi-VN" dirty="0" smtClean="0"/>
              <a:t>Những </a:t>
            </a:r>
            <a:r>
              <a:rPr lang="vi-VN" dirty="0"/>
              <a:t>bí mật "tốt" có thể là món quà hay bữa tiệc. </a:t>
            </a:r>
            <a:endParaRPr lang="vi-VN" dirty="0" smtClean="0"/>
          </a:p>
          <a:p>
            <a:pPr algn="just">
              <a:buFontTx/>
              <a:buChar char="-"/>
            </a:pPr>
            <a:r>
              <a:rPr lang="vi-VN" dirty="0" smtClean="0"/>
              <a:t>Những </a:t>
            </a:r>
            <a:r>
              <a:rPr lang="vi-VN" dirty="0"/>
              <a:t>bí mật "xấu" là cái khiến con cảm thấy buồn, lo lắng, sợ hãi và con cần nói ra</a:t>
            </a:r>
            <a:r>
              <a:rPr lang="vi-VN" dirty="0" smtClean="0"/>
              <a:t>.</a:t>
            </a:r>
          </a:p>
          <a:p>
            <a:pPr algn="just">
              <a:buFontTx/>
              <a:buChar char="-"/>
            </a:pPr>
            <a:r>
              <a:rPr lang="vi-VN" dirty="0" smtClean="0"/>
              <a:t>Hãy </a:t>
            </a:r>
            <a:r>
              <a:rPr lang="vi-VN" dirty="0"/>
              <a:t>nói với con khi nào bé cảm thấy buồn, lo lắng, sợ hãi, bé nên lên tiếng với người bé tin tưởng, có thể nói với bố mẹ, hay chị gái, cô giáo...</a:t>
            </a:r>
          </a:p>
          <a:p>
            <a:pPr marL="0" indent="0" algn="just">
              <a:buNone/>
            </a:pPr>
            <a:r>
              <a:rPr lang="vi-VN" dirty="0"/>
              <a:t>   	</a:t>
            </a:r>
          </a:p>
        </p:txBody>
      </p:sp>
    </p:spTree>
    <p:extLst>
      <p:ext uri="{BB962C8B-B14F-4D97-AF65-F5344CB8AC3E}">
        <p14:creationId xmlns:p14="http://schemas.microsoft.com/office/powerpoint/2010/main" val="4284255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vi-VN" b="1" dirty="0">
                <a:solidFill>
                  <a:schemeClr val="tx1"/>
                </a:solidFill>
              </a:rPr>
              <a:t>Những biện pháp giúp các em tránh nguy cơ bị động chạm không an toàn, bị xâm hại:</a:t>
            </a:r>
            <a:endParaRPr lang="vi-VN" dirty="0"/>
          </a:p>
        </p:txBody>
      </p:sp>
      <p:sp>
        <p:nvSpPr>
          <p:cNvPr id="3" name="Content Placeholder 2"/>
          <p:cNvSpPr>
            <a:spLocks noGrp="1"/>
          </p:cNvSpPr>
          <p:nvPr>
            <p:ph sz="quarter" idx="1"/>
          </p:nvPr>
        </p:nvSpPr>
        <p:spPr/>
        <p:txBody>
          <a:bodyPr>
            <a:normAutofit/>
          </a:bodyPr>
          <a:lstStyle/>
          <a:p>
            <a:pPr marL="0" indent="0">
              <a:buNone/>
            </a:pPr>
            <a:r>
              <a:rPr lang="vi-VN" dirty="0"/>
              <a:t>- Đứng ngay dậy</a:t>
            </a:r>
          </a:p>
          <a:p>
            <a:pPr marL="0" indent="0">
              <a:buNone/>
            </a:pPr>
            <a:r>
              <a:rPr lang="vi-VN" dirty="0" smtClean="0"/>
              <a:t>- </a:t>
            </a:r>
            <a:r>
              <a:rPr lang="vi-VN" dirty="0"/>
              <a:t>Nhìn thẳng vào kẻ định sàm sỡ</a:t>
            </a:r>
          </a:p>
          <a:p>
            <a:pPr marL="0" indent="0">
              <a:buNone/>
            </a:pPr>
            <a:r>
              <a:rPr lang="vi-VN" dirty="0" smtClean="0"/>
              <a:t>- </a:t>
            </a:r>
            <a:r>
              <a:rPr lang="vi-VN" dirty="0"/>
              <a:t>Lùi ra xa đủ để không cho họ với tay được đến mình.</a:t>
            </a:r>
          </a:p>
          <a:p>
            <a:pPr marL="0" indent="0">
              <a:buNone/>
            </a:pPr>
            <a:r>
              <a:rPr lang="vi-VN" dirty="0" smtClean="0"/>
              <a:t>- </a:t>
            </a:r>
            <a:r>
              <a:rPr lang="vi-VN" dirty="0"/>
              <a:t>Nói to/hét to và kiên quyết: </a:t>
            </a:r>
            <a:r>
              <a:rPr lang="vi-VN" b="1" dirty="0"/>
              <a:t>Không! Hãy dừng lại! Tôi không cho phép!</a:t>
            </a:r>
            <a:r>
              <a:rPr lang="vi-VN" dirty="0"/>
              <a:t> </a:t>
            </a:r>
            <a:r>
              <a:rPr lang="vi-VN" b="1" dirty="0"/>
              <a:t>Tôi không muốn! Nếu không dừng lại, tôi sẽ mách với mọi người</a:t>
            </a:r>
            <a:r>
              <a:rPr lang="vi-VN" dirty="0"/>
              <a:t> …(Có thể nhắc đi nhắc lại).      </a:t>
            </a:r>
            <a:endParaRPr lang="vi-VN" dirty="0" smtClean="0"/>
          </a:p>
          <a:p>
            <a:pPr marL="0" indent="0">
              <a:buNone/>
            </a:pPr>
            <a:r>
              <a:rPr lang="vi-VN" dirty="0" smtClean="0"/>
              <a:t>- </a:t>
            </a:r>
            <a:r>
              <a:rPr lang="vi-VN" dirty="0"/>
              <a:t>Bỏ chạy đến chỗ an toàn nếu họ tìm cách sờ nắn hoặc ôm ấp mình và kêu to cầu cứu sự giúp đỡ của mọi người xung quanh.</a:t>
            </a:r>
          </a:p>
          <a:p>
            <a:pPr marL="0" indent="0">
              <a:buNone/>
            </a:pPr>
            <a:r>
              <a:rPr lang="vi-VN" dirty="0"/>
              <a:t>     	</a:t>
            </a:r>
          </a:p>
        </p:txBody>
      </p:sp>
    </p:spTree>
    <p:extLst>
      <p:ext uri="{BB962C8B-B14F-4D97-AF65-F5344CB8AC3E}">
        <p14:creationId xmlns:p14="http://schemas.microsoft.com/office/powerpoint/2010/main" val="3821487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81000" y="457200"/>
            <a:ext cx="8153400" cy="5580000"/>
          </a:xfrm>
        </p:spPr>
      </p:pic>
    </p:spTree>
    <p:extLst>
      <p:ext uri="{BB962C8B-B14F-4D97-AF65-F5344CB8AC3E}">
        <p14:creationId xmlns:p14="http://schemas.microsoft.com/office/powerpoint/2010/main" val="4216050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vi-VN" b="1" dirty="0">
                <a:solidFill>
                  <a:schemeClr val="tx1"/>
                </a:solidFill>
              </a:rPr>
              <a:t>Những biện pháp giúp các em tránh nguy cơ bị động chạm không an toàn, bị xâm hại:</a:t>
            </a:r>
            <a:endParaRPr lang="vi-VN" dirty="0"/>
          </a:p>
        </p:txBody>
      </p:sp>
      <p:sp>
        <p:nvSpPr>
          <p:cNvPr id="3" name="Content Placeholder 2"/>
          <p:cNvSpPr>
            <a:spLocks noGrp="1"/>
          </p:cNvSpPr>
          <p:nvPr>
            <p:ph sz="quarter" idx="1"/>
          </p:nvPr>
        </p:nvSpPr>
        <p:spPr/>
        <p:txBody>
          <a:bodyPr/>
          <a:lstStyle/>
          <a:p>
            <a:pPr marL="0" indent="0">
              <a:buNone/>
            </a:pPr>
            <a:r>
              <a:rPr lang="vi-VN" dirty="0"/>
              <a:t> - Kể ngay với cha mẹ hoặc những người tin cậy. Nếu người thứ nhất chưa tin lời em thì kể với người thứ hai, nếu người thứ hai chưa tin thì kể cho người thứ ba,… cho đến lúc có người tin và giúp đỡ. Cha mẹ, người lớn trong gia đình, thầy cô giáo, bạn bè, trụ sở công an gần nhất,… hay bất cứ người nào mà các em tin tưởng là người các em cần tìm và nhờ họ giúp đỡ, bảo vệ.</a:t>
            </a:r>
          </a:p>
          <a:p>
            <a:pPr>
              <a:buFontTx/>
              <a:buChar char="-"/>
            </a:pPr>
            <a:r>
              <a:rPr lang="vi-VN" dirty="0" smtClean="0"/>
              <a:t>Nếu </a:t>
            </a:r>
            <a:r>
              <a:rPr lang="vi-VN" dirty="0"/>
              <a:t>em bị sàm sỡ, xâm hại, hãy kể ngay với cha mẹ, người thân và cùng người lớn đến cơ sở y tế để khám</a:t>
            </a:r>
            <a:r>
              <a:rPr lang="vi-VN" dirty="0" smtClean="0"/>
              <a:t>.</a:t>
            </a:r>
          </a:p>
          <a:p>
            <a:pPr>
              <a:buFontTx/>
              <a:buChar char="-"/>
            </a:pPr>
            <a:r>
              <a:rPr lang="vi-VN" dirty="0" smtClean="0"/>
              <a:t>- </a:t>
            </a:r>
            <a:r>
              <a:rPr lang="vi-VN" dirty="0"/>
              <a:t>Các em không nên phớt lờ, chối bỏ, né tránh vấn đề.</a:t>
            </a:r>
          </a:p>
          <a:p>
            <a:endParaRPr lang="vi-VN" dirty="0"/>
          </a:p>
          <a:p>
            <a:endParaRPr lang="vi-VN" dirty="0"/>
          </a:p>
        </p:txBody>
      </p:sp>
    </p:spTree>
    <p:extLst>
      <p:ext uri="{BB962C8B-B14F-4D97-AF65-F5344CB8AC3E}">
        <p14:creationId xmlns:p14="http://schemas.microsoft.com/office/powerpoint/2010/main" val="3807265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b="1" dirty="0">
                <a:solidFill>
                  <a:schemeClr val="tx1"/>
                </a:solidFill>
              </a:rPr>
              <a:t>Cách xử lý khi bị xâm hại tình dục</a:t>
            </a:r>
            <a:endParaRPr lang="vi-VN" dirty="0">
              <a:solidFill>
                <a:schemeClr val="tx1"/>
              </a:solidFill>
            </a:endParaRPr>
          </a:p>
        </p:txBody>
      </p:sp>
      <p:sp>
        <p:nvSpPr>
          <p:cNvPr id="3" name="Content Placeholder 2"/>
          <p:cNvSpPr>
            <a:spLocks noGrp="1"/>
          </p:cNvSpPr>
          <p:nvPr>
            <p:ph sz="quarter" idx="1"/>
          </p:nvPr>
        </p:nvSpPr>
        <p:spPr/>
        <p:txBody>
          <a:bodyPr>
            <a:normAutofit/>
          </a:bodyPr>
          <a:lstStyle/>
          <a:p>
            <a:pPr marL="0" indent="0">
              <a:buNone/>
            </a:pPr>
            <a:r>
              <a:rPr lang="vi-VN" dirty="0"/>
              <a:t>+ Nói chuyện với bố, mẹ, người thân,… về  việc đã xảy ra để có cách giải quyết.</a:t>
            </a:r>
          </a:p>
          <a:p>
            <a:pPr marL="0" indent="0">
              <a:buNone/>
            </a:pPr>
            <a:r>
              <a:rPr lang="vi-VN" dirty="0" smtClean="0"/>
              <a:t>+ </a:t>
            </a:r>
            <a:r>
              <a:rPr lang="vi-VN" dirty="0"/>
              <a:t>Không giấu diếm mọi chuyện mà phải tìm cách vạch trần “yêu râu xanh” để tránh gây hại cho những bạn khác.</a:t>
            </a:r>
          </a:p>
          <a:p>
            <a:pPr marL="0" indent="0">
              <a:buNone/>
            </a:pPr>
            <a:r>
              <a:rPr lang="vi-VN" dirty="0" smtClean="0"/>
              <a:t>+ </a:t>
            </a:r>
            <a:r>
              <a:rPr lang="vi-VN" dirty="0"/>
              <a:t>Không che giấu, thu mình vào một thế giới hoang mang của riêng mình.</a:t>
            </a:r>
          </a:p>
          <a:p>
            <a:pPr marL="0" indent="0">
              <a:buNone/>
            </a:pPr>
            <a:r>
              <a:rPr lang="vi-VN" dirty="0" smtClean="0"/>
              <a:t>+ </a:t>
            </a:r>
            <a:r>
              <a:rPr lang="vi-VN" dirty="0"/>
              <a:t>Nhờ bố mẹ, người thân đưa đi khám để xác định mức độ và điều trị tổn thương thực tế.</a:t>
            </a:r>
          </a:p>
          <a:p>
            <a:pPr marL="0" indent="0">
              <a:buNone/>
            </a:pPr>
            <a:r>
              <a:rPr lang="vi-VN" dirty="0"/>
              <a:t>Trên đây là một số kỹ năng giúp các em phòng chống quấy rối và xâm hại. Nhà trường, gia đình và thầy, cô giáo luôn tin tưởng các em, mong các em luôn dũng cảm, luyện tập trước những kỹ năng ứng biến để bình tĩnh, xử lý!</a:t>
            </a:r>
          </a:p>
          <a:p>
            <a:endParaRPr lang="vi-VN" dirty="0"/>
          </a:p>
        </p:txBody>
      </p:sp>
    </p:spTree>
    <p:extLst>
      <p:ext uri="{BB962C8B-B14F-4D97-AF65-F5344CB8AC3E}">
        <p14:creationId xmlns:p14="http://schemas.microsoft.com/office/powerpoint/2010/main" val="3453447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sz="quarter" idx="1"/>
          </p:nvPr>
        </p:nvSpPr>
        <p:spPr/>
        <p:txBody>
          <a:bodyPr/>
          <a:lstStyle/>
          <a:p>
            <a:pPr marL="0" indent="0">
              <a:buNone/>
            </a:pPr>
            <a:r>
              <a:rPr lang="vi-VN" b="1" i="1" dirty="0"/>
              <a:t>         Hãy nhớ rằng em không phải là người có lỗi khi bị xâm hại tình dục.</a:t>
            </a:r>
            <a:endParaRPr lang="vi-VN" dirty="0"/>
          </a:p>
          <a:p>
            <a:pPr marL="0" indent="0">
              <a:buNone/>
            </a:pPr>
            <a:r>
              <a:rPr lang="vi-VN" b="1" i="1" dirty="0"/>
              <a:t>	</a:t>
            </a:r>
            <a:r>
              <a:rPr lang="vi-VN" b="1" i="1" dirty="0" smtClean="0"/>
              <a:t>Hãy </a:t>
            </a:r>
            <a:r>
              <a:rPr lang="vi-VN" b="1" i="1" dirty="0"/>
              <a:t>nhớ rằng em có quyền được bảo vệ và có quyền được giúp đỡ để được an toàn.</a:t>
            </a:r>
            <a:r>
              <a:rPr lang="vi-VN" dirty="0"/>
              <a:t> </a:t>
            </a:r>
            <a:endParaRPr lang="vi-VN" dirty="0" smtClean="0"/>
          </a:p>
          <a:p>
            <a:pPr marL="0" indent="0">
              <a:buNone/>
            </a:pPr>
            <a:endParaRPr lang="vi-VN" dirty="0"/>
          </a:p>
          <a:p>
            <a:pPr marL="0" indent="0">
              <a:buNone/>
            </a:pPr>
            <a:endParaRPr lang="vi-VN" dirty="0" smtClean="0"/>
          </a:p>
          <a:p>
            <a:pPr marL="0" indent="0">
              <a:buNone/>
            </a:pPr>
            <a:r>
              <a:rPr lang="vi-VN" b="1" i="1" dirty="0"/>
              <a:t> </a:t>
            </a:r>
            <a:r>
              <a:rPr lang="vi-VN" b="1" i="1" dirty="0" smtClean="0"/>
              <a:t>          TỔNG </a:t>
            </a:r>
            <a:r>
              <a:rPr lang="vi-VN" b="1" i="1" dirty="0"/>
              <a:t>ĐÀI QUỐC GIA BẢO VỆ TRẺ EM: 111</a:t>
            </a:r>
            <a:r>
              <a:rPr lang="vi-VN" dirty="0"/>
              <a:t> </a:t>
            </a:r>
          </a:p>
        </p:txBody>
      </p:sp>
    </p:spTree>
    <p:extLst>
      <p:ext uri="{BB962C8B-B14F-4D97-AF65-F5344CB8AC3E}">
        <p14:creationId xmlns:p14="http://schemas.microsoft.com/office/powerpoint/2010/main" val="689291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447800" y="609600"/>
            <a:ext cx="6019800" cy="5976000"/>
          </a:xfrm>
        </p:spPr>
      </p:pic>
    </p:spTree>
    <p:extLst>
      <p:ext uri="{BB962C8B-B14F-4D97-AF65-F5344CB8AC3E}">
        <p14:creationId xmlns:p14="http://schemas.microsoft.com/office/powerpoint/2010/main" val="55701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38200" y="228600"/>
            <a:ext cx="7696200" cy="6408000"/>
          </a:xfrm>
        </p:spPr>
      </p:pic>
    </p:spTree>
    <p:extLst>
      <p:ext uri="{BB962C8B-B14F-4D97-AF65-F5344CB8AC3E}">
        <p14:creationId xmlns:p14="http://schemas.microsoft.com/office/powerpoint/2010/main" val="2428090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8600" y="457200"/>
            <a:ext cx="8315999" cy="5544000"/>
          </a:xfrm>
        </p:spPr>
      </p:pic>
    </p:spTree>
    <p:extLst>
      <p:ext uri="{BB962C8B-B14F-4D97-AF65-F5344CB8AC3E}">
        <p14:creationId xmlns:p14="http://schemas.microsoft.com/office/powerpoint/2010/main" val="4129147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8600" y="685800"/>
            <a:ext cx="8493404" cy="5652000"/>
          </a:xfrm>
        </p:spPr>
      </p:pic>
    </p:spTree>
    <p:extLst>
      <p:ext uri="{BB962C8B-B14F-4D97-AF65-F5344CB8AC3E}">
        <p14:creationId xmlns:p14="http://schemas.microsoft.com/office/powerpoint/2010/main" val="2621204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33400" y="304800"/>
            <a:ext cx="7696200" cy="6408000"/>
          </a:xfrm>
        </p:spPr>
      </p:pic>
    </p:spTree>
    <p:extLst>
      <p:ext uri="{BB962C8B-B14F-4D97-AF65-F5344CB8AC3E}">
        <p14:creationId xmlns:p14="http://schemas.microsoft.com/office/powerpoint/2010/main" val="18791969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128</TotalTime>
  <Words>1158</Words>
  <PresentationFormat>On-screen Show (4:3)</PresentationFormat>
  <Paragraphs>76</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Century Schoolbook</vt:lpstr>
      <vt:lpstr>Times New Roman</vt:lpstr>
      <vt:lpstr>Wingdings</vt:lpstr>
      <vt:lpstr>Wingdings 2</vt:lpstr>
      <vt:lpstr>Oriel</vt:lpstr>
      <vt:lpstr>PHÒNG DÂN SỐ - TT&amp;GDSK  HOÀNG MAI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Thế nào là xâm hại tình dục trẻ em</vt:lpstr>
      <vt:lpstr>Các mức độ xâm hại tình dục </vt:lpstr>
      <vt:lpstr>PowerPoint Presentation</vt:lpstr>
      <vt:lpstr>PowerPoint Presentation</vt:lpstr>
      <vt:lpstr>Đối tượng xâm hại </vt:lpstr>
      <vt:lpstr>PowerPoint Presentation</vt:lpstr>
      <vt:lpstr>Các mức độ xâm hại tình dục</vt:lpstr>
      <vt:lpstr>Tác hại của việc xâm hại tình dục</vt:lpstr>
      <vt:lpstr>      5. Các quy tắc phòng chống nguy cơ bị xâm hại: </vt:lpstr>
      <vt:lpstr>5. Các quy tắc phòng chống nguy cơ bị xâm hại: </vt:lpstr>
      <vt:lpstr>5. Các quy tắc phòng chống nguy cơ bị xâm hại: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biện pháp giúp các em tránh nguy cơ bị động chạm không an toàn, bị xâm hại:</vt:lpstr>
      <vt:lpstr>Những biện pháp giúp các em tránh nguy cơ bị động chạm không an toàn, bị xâm hại:</vt:lpstr>
      <vt:lpstr>Những biện pháp giúp các em tránh nguy cơ bị động chạm không an toàn, bị xâm hại:</vt:lpstr>
      <vt:lpstr>Những biện pháp giúp các em tránh nguy cơ bị động chạm không an toàn, bị xâm hại:</vt:lpstr>
      <vt:lpstr>Những biện pháp giúp các em tránh nguy cơ bị động chạm không an toàn, bị xâm hại:</vt:lpstr>
      <vt:lpstr>Cách xử lý khi bị xâm hại tình dục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Printed>2021-02-17T04:10:49Z</cp:lastPrinted>
  <dcterms:created xsi:type="dcterms:W3CDTF">2006-08-16T00:00:00Z</dcterms:created>
  <dcterms:modified xsi:type="dcterms:W3CDTF">2023-10-04T03:39:27Z</dcterms:modified>
</cp:coreProperties>
</file>