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96"/>
  </p:notesMasterIdLst>
  <p:sldIdLst>
    <p:sldId id="256" r:id="rId2"/>
    <p:sldId id="312" r:id="rId3"/>
    <p:sldId id="362" r:id="rId4"/>
    <p:sldId id="259" r:id="rId5"/>
    <p:sldId id="258" r:id="rId6"/>
    <p:sldId id="260" r:id="rId7"/>
    <p:sldId id="313" r:id="rId8"/>
    <p:sldId id="320" r:id="rId9"/>
    <p:sldId id="262" r:id="rId10"/>
    <p:sldId id="363" r:id="rId11"/>
    <p:sldId id="364" r:id="rId12"/>
    <p:sldId id="263" r:id="rId13"/>
    <p:sldId id="365" r:id="rId14"/>
    <p:sldId id="270" r:id="rId15"/>
    <p:sldId id="266" r:id="rId16"/>
    <p:sldId id="267" r:id="rId17"/>
    <p:sldId id="264" r:id="rId18"/>
    <p:sldId id="269" r:id="rId19"/>
    <p:sldId id="271" r:id="rId20"/>
    <p:sldId id="366" r:id="rId21"/>
    <p:sldId id="265" r:id="rId22"/>
    <p:sldId id="367" r:id="rId23"/>
    <p:sldId id="317" r:id="rId24"/>
    <p:sldId id="368" r:id="rId25"/>
    <p:sldId id="268" r:id="rId26"/>
    <p:sldId id="323" r:id="rId27"/>
    <p:sldId id="369" r:id="rId28"/>
    <p:sldId id="370" r:id="rId29"/>
    <p:sldId id="371" r:id="rId30"/>
    <p:sldId id="372" r:id="rId31"/>
    <p:sldId id="373" r:id="rId32"/>
    <p:sldId id="374" r:id="rId33"/>
    <p:sldId id="375" r:id="rId34"/>
    <p:sldId id="376" r:id="rId35"/>
    <p:sldId id="377" r:id="rId36"/>
    <p:sldId id="378" r:id="rId37"/>
    <p:sldId id="379" r:id="rId38"/>
    <p:sldId id="381" r:id="rId39"/>
    <p:sldId id="382" r:id="rId40"/>
    <p:sldId id="380" r:id="rId41"/>
    <p:sldId id="272" r:id="rId42"/>
    <p:sldId id="273" r:id="rId43"/>
    <p:sldId id="275" r:id="rId44"/>
    <p:sldId id="324" r:id="rId45"/>
    <p:sldId id="383" r:id="rId46"/>
    <p:sldId id="326" r:id="rId47"/>
    <p:sldId id="384" r:id="rId48"/>
    <p:sldId id="385" r:id="rId49"/>
    <p:sldId id="386" r:id="rId50"/>
    <p:sldId id="278" r:id="rId51"/>
    <p:sldId id="387" r:id="rId52"/>
    <p:sldId id="388" r:id="rId53"/>
    <p:sldId id="389" r:id="rId54"/>
    <p:sldId id="325" r:id="rId55"/>
    <p:sldId id="329" r:id="rId56"/>
    <p:sldId id="276" r:id="rId57"/>
    <p:sldId id="277" r:id="rId58"/>
    <p:sldId id="327" r:id="rId59"/>
    <p:sldId id="330" r:id="rId60"/>
    <p:sldId id="279" r:id="rId61"/>
    <p:sldId id="281" r:id="rId62"/>
    <p:sldId id="390" r:id="rId63"/>
    <p:sldId id="391" r:id="rId64"/>
    <p:sldId id="332" r:id="rId65"/>
    <p:sldId id="334" r:id="rId66"/>
    <p:sldId id="339" r:id="rId67"/>
    <p:sldId id="392" r:id="rId68"/>
    <p:sldId id="331" r:id="rId69"/>
    <p:sldId id="393" r:id="rId70"/>
    <p:sldId id="394" r:id="rId71"/>
    <p:sldId id="335" r:id="rId72"/>
    <p:sldId id="395" r:id="rId73"/>
    <p:sldId id="396" r:id="rId74"/>
    <p:sldId id="282" r:id="rId75"/>
    <p:sldId id="341" r:id="rId76"/>
    <p:sldId id="402" r:id="rId77"/>
    <p:sldId id="397" r:id="rId78"/>
    <p:sldId id="398" r:id="rId79"/>
    <p:sldId id="399" r:id="rId80"/>
    <p:sldId id="400" r:id="rId81"/>
    <p:sldId id="401" r:id="rId82"/>
    <p:sldId id="403" r:id="rId83"/>
    <p:sldId id="349" r:id="rId84"/>
    <p:sldId id="286" r:id="rId85"/>
    <p:sldId id="404" r:id="rId86"/>
    <p:sldId id="287" r:id="rId87"/>
    <p:sldId id="405" r:id="rId88"/>
    <p:sldId id="353" r:id="rId89"/>
    <p:sldId id="288" r:id="rId90"/>
    <p:sldId id="351" r:id="rId91"/>
    <p:sldId id="289" r:id="rId92"/>
    <p:sldId id="354" r:id="rId93"/>
    <p:sldId id="291" r:id="rId94"/>
    <p:sldId id="361" r:id="rId95"/>
  </p:sldIdLst>
  <p:sldSz cx="9144000" cy="5143500" type="screen16x9"/>
  <p:notesSz cx="6858000" cy="9144000"/>
  <p:embeddedFontLst>
    <p:embeddedFont>
      <p:font typeface="Anaheim" panose="020B0604020202020204" charset="0"/>
      <p:regular r:id="rId97"/>
    </p:embeddedFont>
    <p:embeddedFont>
      <p:font typeface="Bebas Neue" panose="020B0606020202050201" pitchFamily="34" charset="0"/>
      <p:regular r:id="rId98"/>
    </p:embeddedFont>
    <p:embeddedFont>
      <p:font typeface="Calibri" panose="020F0502020204030204" pitchFamily="34" charset="0"/>
      <p:regular r:id="rId99"/>
      <p:bold r:id="rId100"/>
      <p:italic r:id="rId101"/>
      <p:boldItalic r:id="rId102"/>
    </p:embeddedFont>
    <p:embeddedFont>
      <p:font typeface="Cambria Math" panose="02040503050406030204" pitchFamily="18" charset="0"/>
      <p:regular r:id="rId103"/>
    </p:embeddedFont>
    <p:embeddedFont>
      <p:font typeface="DM Serif Display" pitchFamily="2" charset="0"/>
      <p:regular r:id="rId104"/>
      <p:italic r:id="rId105"/>
    </p:embeddedFont>
    <p:embeddedFont>
      <p:font typeface="Londrina Solid" panose="020B0604020202020204" charset="0"/>
      <p:regular r:id="rId106"/>
    </p:embeddedFont>
    <p:embeddedFont>
      <p:font typeface="Nunito Light" pitchFamily="2" charset="0"/>
      <p:regular r:id="rId107"/>
      <p:italic r:id="rId108"/>
    </p:embeddedFont>
    <p:embeddedFont>
      <p:font typeface="PT Sans" panose="020B0503020203020204" pitchFamily="34" charset="0"/>
      <p:regular r:id="rId109"/>
      <p:bold r:id="rId110"/>
      <p:italic r:id="rId111"/>
      <p:boldItalic r:id="rId112"/>
    </p:embeddedFont>
    <p:embeddedFont>
      <p:font typeface="Roboto" panose="02000000000000000000" pitchFamily="2" charset="0"/>
      <p:regular r:id="rId113"/>
      <p:bold r:id="rId114"/>
      <p:italic r:id="rId115"/>
      <p:boldItalic r:id="rId1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D55"/>
    <a:srgbClr val="FADA8A"/>
    <a:srgbClr val="DDF6FF"/>
    <a:srgbClr val="DFF3C9"/>
    <a:srgbClr val="E5F8FF"/>
    <a:srgbClr val="E1F7FF"/>
    <a:srgbClr val="C5F0FF"/>
    <a:srgbClr val="FDF0CF"/>
    <a:srgbClr val="B57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E8E5F5-9CC0-4240-9C40-B4C1BE116D09}">
  <a:tblStyle styleId="{D1E8E5F5-9CC0-4240-9C40-B4C1BE116D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8509" autoAdjust="0"/>
  </p:normalViewPr>
  <p:slideViewPr>
    <p:cSldViewPr snapToGrid="0">
      <p:cViewPr varScale="1">
        <p:scale>
          <a:sx n="70" d="100"/>
          <a:sy n="70"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6.fntdata"/><Relationship Id="rId16" Type="http://schemas.openxmlformats.org/officeDocument/2006/relationships/slide" Target="slides/slide15.xml"/><Relationship Id="rId107" Type="http://schemas.openxmlformats.org/officeDocument/2006/relationships/font" Target="fonts/font11.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7.fntdata"/><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7.fntdata"/><Relationship Id="rId108" Type="http://schemas.openxmlformats.org/officeDocument/2006/relationships/font" Target="fonts/font12.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8.fntdata"/><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font" Target="fonts/font8.fntdata"/><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4.fntdata"/><Relationship Id="rId115"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5.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7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67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815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250e33e2a1d_1_14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250e33e2a1d_1_14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0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733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9913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68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367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583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419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616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819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369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1129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168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354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250e33e2a1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250e33e2a1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702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1745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515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250e33e2a1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250e33e2a1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403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675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155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251dc2f7ca7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251dc2f7ca7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27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2897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804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441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604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250e33e2a1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250e33e2a1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643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943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02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930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923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359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604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2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1"/>
        <p:cNvGrpSpPr/>
        <p:nvPr/>
      </p:nvGrpSpPr>
      <p:grpSpPr>
        <a:xfrm>
          <a:off x="0" y="0"/>
          <a:ext cx="0" cy="0"/>
          <a:chOff x="0" y="0"/>
          <a:chExt cx="0" cy="0"/>
        </a:xfrm>
      </p:grpSpPr>
      <p:sp>
        <p:nvSpPr>
          <p:cNvPr id="2732" name="Google Shape;2732;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3" name="Google Shape;2733;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1" name="Google Shape;277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747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1" name="Google Shape;277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84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7"/>
        <p:cNvGrpSpPr/>
        <p:nvPr/>
      </p:nvGrpSpPr>
      <p:grpSpPr>
        <a:xfrm>
          <a:off x="0" y="0"/>
          <a:ext cx="0" cy="0"/>
          <a:chOff x="0" y="0"/>
          <a:chExt cx="0" cy="0"/>
        </a:xfrm>
      </p:grpSpPr>
      <p:sp>
        <p:nvSpPr>
          <p:cNvPr id="2848" name="Google Shape;2848;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9" name="Google Shape;2849;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17958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1" name="Google Shape;277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2178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982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3277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9612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0713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91327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887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696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96982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340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6210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2199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150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6461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9" name="Google Shape;305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7671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5" name="Google Shape;306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69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02238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7971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8852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1"/>
        <p:cNvGrpSpPr/>
        <p:nvPr/>
      </p:nvGrpSpPr>
      <p:grpSpPr>
        <a:xfrm>
          <a:off x="0" y="0"/>
          <a:ext cx="0" cy="0"/>
          <a:chOff x="0" y="0"/>
          <a:chExt cx="0" cy="0"/>
        </a:xfrm>
      </p:grpSpPr>
      <p:sp>
        <p:nvSpPr>
          <p:cNvPr id="3212" name="Google Shape;3212;g25231c905fb_0_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3" name="Google Shape;3213;g25231c905fb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7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84742" y="-705986"/>
            <a:ext cx="11970364" cy="7679263"/>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197040" y="1609688"/>
            <a:ext cx="4749900" cy="1610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3" name="Google Shape;73;p2"/>
          <p:cNvSpPr txBox="1">
            <a:spLocks noGrp="1"/>
          </p:cNvSpPr>
          <p:nvPr>
            <p:ph type="subTitle" idx="1"/>
          </p:nvPr>
        </p:nvSpPr>
        <p:spPr>
          <a:xfrm>
            <a:off x="2197060" y="3058013"/>
            <a:ext cx="47499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4" name="Google Shape;74;p2"/>
          <p:cNvGrpSpPr/>
          <p:nvPr/>
        </p:nvGrpSpPr>
        <p:grpSpPr>
          <a:xfrm>
            <a:off x="1587836" y="190427"/>
            <a:ext cx="7315677" cy="48374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226403" y="109123"/>
            <a:ext cx="8606183" cy="4878872"/>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7"/>
        <p:cNvGrpSpPr/>
        <p:nvPr/>
      </p:nvGrpSpPr>
      <p:grpSpPr>
        <a:xfrm>
          <a:off x="0" y="0"/>
          <a:ext cx="0" cy="0"/>
          <a:chOff x="0" y="0"/>
          <a:chExt cx="0" cy="0"/>
        </a:xfrm>
      </p:grpSpPr>
      <p:grpSp>
        <p:nvGrpSpPr>
          <p:cNvPr id="578" name="Google Shape;578;p13"/>
          <p:cNvGrpSpPr/>
          <p:nvPr/>
        </p:nvGrpSpPr>
        <p:grpSpPr>
          <a:xfrm>
            <a:off x="-857778" y="-2021309"/>
            <a:ext cx="12107713" cy="911871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789425"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3383246"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5977067" y="2517825"/>
            <a:ext cx="237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1599470"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5" name="Google Shape;665;p13"/>
          <p:cNvSpPr txBox="1">
            <a:spLocks noGrp="1"/>
          </p:cNvSpPr>
          <p:nvPr>
            <p:ph type="title" idx="5" hasCustomPrompt="1"/>
          </p:nvPr>
        </p:nvSpPr>
        <p:spPr>
          <a:xfrm>
            <a:off x="4193291"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6" name="Google Shape;666;p13"/>
          <p:cNvSpPr txBox="1">
            <a:spLocks noGrp="1"/>
          </p:cNvSpPr>
          <p:nvPr>
            <p:ph type="title" idx="6" hasCustomPrompt="1"/>
          </p:nvPr>
        </p:nvSpPr>
        <p:spPr>
          <a:xfrm>
            <a:off x="6787112" y="1684100"/>
            <a:ext cx="757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a:spLocks noGrp="1"/>
          </p:cNvSpPr>
          <p:nvPr>
            <p:ph type="subTitle" idx="7"/>
          </p:nvPr>
        </p:nvSpPr>
        <p:spPr>
          <a:xfrm>
            <a:off x="789425"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3383246"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5977067" y="2200593"/>
            <a:ext cx="2377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70" name="Google Shape;670;p13"/>
          <p:cNvGrpSpPr/>
          <p:nvPr/>
        </p:nvGrpSpPr>
        <p:grpSpPr>
          <a:xfrm>
            <a:off x="104552" y="153363"/>
            <a:ext cx="8798397" cy="4753387"/>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3"/>
          <p:cNvGrpSpPr/>
          <p:nvPr/>
        </p:nvGrpSpPr>
        <p:grpSpPr>
          <a:xfrm>
            <a:off x="143386" y="709115"/>
            <a:ext cx="8835064" cy="3773037"/>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857129" y="2373175"/>
            <a:ext cx="41883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6" name="Google Shape;686;p14"/>
          <p:cNvSpPr txBox="1">
            <a:spLocks noGrp="1"/>
          </p:cNvSpPr>
          <p:nvPr>
            <p:ph type="title" idx="2" hasCustomPrompt="1"/>
          </p:nvPr>
        </p:nvSpPr>
        <p:spPr>
          <a:xfrm flipH="1">
            <a:off x="2268479" y="15736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87" name="Google Shape;687;p14"/>
          <p:cNvSpPr txBox="1">
            <a:spLocks noGrp="1"/>
          </p:cNvSpPr>
          <p:nvPr>
            <p:ph type="subTitle" idx="1"/>
          </p:nvPr>
        </p:nvSpPr>
        <p:spPr>
          <a:xfrm flipH="1">
            <a:off x="857129" y="31949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497787" y="-1201359"/>
            <a:ext cx="11156047" cy="8165115"/>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503601" y="286775"/>
            <a:ext cx="8450790" cy="473202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14"/>
          <p:cNvGrpSpPr/>
          <p:nvPr/>
        </p:nvGrpSpPr>
        <p:grpSpPr>
          <a:xfrm>
            <a:off x="179093" y="4388915"/>
            <a:ext cx="8733977" cy="652637"/>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760"/>
        <p:cNvGrpSpPr/>
        <p:nvPr/>
      </p:nvGrpSpPr>
      <p:grpSpPr>
        <a:xfrm>
          <a:off x="0" y="0"/>
          <a:ext cx="0" cy="0"/>
          <a:chOff x="0" y="0"/>
          <a:chExt cx="0" cy="0"/>
        </a:xfrm>
      </p:grpSpPr>
      <p:sp>
        <p:nvSpPr>
          <p:cNvPr id="761" name="Google Shape;761;p1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2" name="Google Shape;762;p15"/>
          <p:cNvGrpSpPr/>
          <p:nvPr/>
        </p:nvGrpSpPr>
        <p:grpSpPr>
          <a:xfrm>
            <a:off x="186983" y="675958"/>
            <a:ext cx="8763439" cy="4336240"/>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5"/>
          <p:cNvGrpSpPr/>
          <p:nvPr/>
        </p:nvGrpSpPr>
        <p:grpSpPr>
          <a:xfrm>
            <a:off x="221862" y="124009"/>
            <a:ext cx="8735155" cy="4895482"/>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5"/>
          <p:cNvGrpSpPr/>
          <p:nvPr/>
        </p:nvGrpSpPr>
        <p:grpSpPr>
          <a:xfrm>
            <a:off x="-2085137" y="-158825"/>
            <a:ext cx="10819504" cy="7680171"/>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186983" y="124009"/>
            <a:ext cx="8735155" cy="4895482"/>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6"/>
          <p:cNvGrpSpPr/>
          <p:nvPr/>
        </p:nvGrpSpPr>
        <p:grpSpPr>
          <a:xfrm>
            <a:off x="193578" y="675958"/>
            <a:ext cx="8763439" cy="4336240"/>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6"/>
          <p:cNvGrpSpPr/>
          <p:nvPr/>
        </p:nvGrpSpPr>
        <p:grpSpPr>
          <a:xfrm>
            <a:off x="-2092891" y="454088"/>
            <a:ext cx="13423843" cy="4850427"/>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04561" y="709115"/>
            <a:ext cx="8873889" cy="3695712"/>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7"/>
          <p:cNvGrpSpPr/>
          <p:nvPr/>
        </p:nvGrpSpPr>
        <p:grpSpPr>
          <a:xfrm>
            <a:off x="320612" y="153363"/>
            <a:ext cx="8582337" cy="4803412"/>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7"/>
          <p:cNvGrpSpPr/>
          <p:nvPr/>
        </p:nvGrpSpPr>
        <p:grpSpPr>
          <a:xfrm>
            <a:off x="-2004421" y="-1162384"/>
            <a:ext cx="13117750" cy="7167046"/>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6"/>
        <p:cNvGrpSpPr/>
        <p:nvPr/>
      </p:nvGrpSpPr>
      <p:grpSpPr>
        <a:xfrm>
          <a:off x="0" y="0"/>
          <a:ext cx="0" cy="0"/>
          <a:chOff x="0" y="0"/>
          <a:chExt cx="0" cy="0"/>
        </a:xfrm>
      </p:grpSpPr>
      <p:sp>
        <p:nvSpPr>
          <p:cNvPr id="927" name="Google Shape;927;p18"/>
          <p:cNvSpPr txBox="1">
            <a:spLocks noGrp="1"/>
          </p:cNvSpPr>
          <p:nvPr>
            <p:ph type="title"/>
          </p:nvPr>
        </p:nvSpPr>
        <p:spPr>
          <a:xfrm>
            <a:off x="1882813" y="3141275"/>
            <a:ext cx="53784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8" name="Google Shape;928;p18"/>
          <p:cNvSpPr txBox="1">
            <a:spLocks noGrp="1"/>
          </p:cNvSpPr>
          <p:nvPr>
            <p:ph type="subTitle" idx="1"/>
          </p:nvPr>
        </p:nvSpPr>
        <p:spPr>
          <a:xfrm>
            <a:off x="1226388" y="14535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929" name="Google Shape;929;p18"/>
          <p:cNvGrpSpPr/>
          <p:nvPr/>
        </p:nvGrpSpPr>
        <p:grpSpPr>
          <a:xfrm>
            <a:off x="193578" y="675958"/>
            <a:ext cx="8763439" cy="4336240"/>
            <a:chOff x="193578" y="675958"/>
            <a:chExt cx="8763439" cy="4336240"/>
          </a:xfrm>
        </p:grpSpPr>
        <p:sp>
          <p:nvSpPr>
            <p:cNvPr id="930" name="Google Shape;930;p18"/>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8"/>
          <p:cNvGrpSpPr/>
          <p:nvPr/>
        </p:nvGrpSpPr>
        <p:grpSpPr>
          <a:xfrm>
            <a:off x="186983" y="124009"/>
            <a:ext cx="8735155" cy="4895482"/>
            <a:chOff x="186983" y="124009"/>
            <a:chExt cx="8735155" cy="4895482"/>
          </a:xfrm>
        </p:grpSpPr>
        <p:sp>
          <p:nvSpPr>
            <p:cNvPr id="933" name="Google Shape;933;p18"/>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8"/>
          <p:cNvGrpSpPr/>
          <p:nvPr/>
        </p:nvGrpSpPr>
        <p:grpSpPr>
          <a:xfrm>
            <a:off x="-2295984" y="771087"/>
            <a:ext cx="13582563" cy="4447685"/>
            <a:chOff x="-2295984" y="771087"/>
            <a:chExt cx="13582563" cy="4447685"/>
          </a:xfrm>
        </p:grpSpPr>
        <p:sp>
          <p:nvSpPr>
            <p:cNvPr id="942" name="Google Shape;942;p18"/>
            <p:cNvSpPr/>
            <p:nvPr/>
          </p:nvSpPr>
          <p:spPr>
            <a:xfrm>
              <a:off x="850200" y="4262522"/>
              <a:ext cx="7832950" cy="956250"/>
            </a:xfrm>
            <a:custGeom>
              <a:avLst/>
              <a:gdLst/>
              <a:ahLst/>
              <a:cxnLst/>
              <a:rect l="l" t="t" r="r" b="b"/>
              <a:pathLst>
                <a:path w="313318" h="38250" extrusionOk="0">
                  <a:moveTo>
                    <a:pt x="0" y="38250"/>
                  </a:moveTo>
                  <a:cubicBezTo>
                    <a:pt x="8931" y="34786"/>
                    <a:pt x="34866" y="19435"/>
                    <a:pt x="53586" y="17464"/>
                  </a:cubicBezTo>
                  <a:cubicBezTo>
                    <a:pt x="72306" y="15494"/>
                    <a:pt x="89374" y="29319"/>
                    <a:pt x="112321" y="26427"/>
                  </a:cubicBezTo>
                  <a:cubicBezTo>
                    <a:pt x="135269" y="23535"/>
                    <a:pt x="166830" y="1541"/>
                    <a:pt x="191271" y="111"/>
                  </a:cubicBezTo>
                  <a:cubicBezTo>
                    <a:pt x="215712" y="-1319"/>
                    <a:pt x="243840" y="14572"/>
                    <a:pt x="258969" y="17846"/>
                  </a:cubicBezTo>
                  <a:cubicBezTo>
                    <a:pt x="274098" y="21120"/>
                    <a:pt x="272985" y="16479"/>
                    <a:pt x="282043" y="19753"/>
                  </a:cubicBezTo>
                  <a:cubicBezTo>
                    <a:pt x="291101" y="23027"/>
                    <a:pt x="308106" y="34532"/>
                    <a:pt x="313318" y="37488"/>
                  </a:cubicBezTo>
                </a:path>
              </a:pathLst>
            </a:custGeom>
            <a:noFill/>
            <a:ln w="19050" cap="flat" cmpd="sng">
              <a:solidFill>
                <a:schemeClr val="accent5"/>
              </a:solidFill>
              <a:prstDash val="dash"/>
              <a:round/>
              <a:headEnd type="none" w="med" len="med"/>
              <a:tailEnd type="none" w="med" len="med"/>
            </a:ln>
          </p:spPr>
        </p:sp>
        <p:grpSp>
          <p:nvGrpSpPr>
            <p:cNvPr id="943" name="Google Shape;943;p18"/>
            <p:cNvGrpSpPr/>
            <p:nvPr/>
          </p:nvGrpSpPr>
          <p:grpSpPr>
            <a:xfrm rot="1800033">
              <a:off x="-1841814" y="1225257"/>
              <a:ext cx="2481608" cy="2481608"/>
              <a:chOff x="2530475" y="1998650"/>
              <a:chExt cx="2100600" cy="2100600"/>
            </a:xfrm>
          </p:grpSpPr>
          <p:cxnSp>
            <p:nvCxnSpPr>
              <p:cNvPr id="944" name="Google Shape;94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5" name="Google Shape;945;p18"/>
              <p:cNvGrpSpPr/>
              <p:nvPr/>
            </p:nvGrpSpPr>
            <p:grpSpPr>
              <a:xfrm>
                <a:off x="2530475" y="1998650"/>
                <a:ext cx="2100600" cy="2100600"/>
                <a:chOff x="2530475" y="1998650"/>
                <a:chExt cx="2100600" cy="2100600"/>
              </a:xfrm>
            </p:grpSpPr>
            <p:cxnSp>
              <p:nvCxnSpPr>
                <p:cNvPr id="946" name="Google Shape;94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59" name="Google Shape;95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63" name="Google Shape;963;p18"/>
            <p:cNvGrpSpPr/>
            <p:nvPr/>
          </p:nvGrpSpPr>
          <p:grpSpPr>
            <a:xfrm rot="899916">
              <a:off x="8526451" y="1455610"/>
              <a:ext cx="2481318" cy="2481318"/>
              <a:chOff x="2530475" y="1998650"/>
              <a:chExt cx="2100600" cy="2100600"/>
            </a:xfrm>
          </p:grpSpPr>
          <p:cxnSp>
            <p:nvCxnSpPr>
              <p:cNvPr id="964" name="Google Shape;964;p1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65" name="Google Shape;965;p18"/>
              <p:cNvGrpSpPr/>
              <p:nvPr/>
            </p:nvGrpSpPr>
            <p:grpSpPr>
              <a:xfrm>
                <a:off x="2530475" y="1998650"/>
                <a:ext cx="2100600" cy="2100600"/>
                <a:chOff x="2530475" y="1998650"/>
                <a:chExt cx="2100600" cy="2100600"/>
              </a:xfrm>
            </p:grpSpPr>
            <p:cxnSp>
              <p:nvCxnSpPr>
                <p:cNvPr id="966" name="Google Shape;966;p1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83"/>
        <p:cNvGrpSpPr/>
        <p:nvPr/>
      </p:nvGrpSpPr>
      <p:grpSpPr>
        <a:xfrm>
          <a:off x="0" y="0"/>
          <a:ext cx="0" cy="0"/>
          <a:chOff x="0" y="0"/>
          <a:chExt cx="0" cy="0"/>
        </a:xfrm>
      </p:grpSpPr>
      <p:sp>
        <p:nvSpPr>
          <p:cNvPr id="984" name="Google Shape;984;p19"/>
          <p:cNvSpPr txBox="1">
            <a:spLocks noGrp="1"/>
          </p:cNvSpPr>
          <p:nvPr>
            <p:ph type="title"/>
          </p:nvPr>
        </p:nvSpPr>
        <p:spPr>
          <a:xfrm>
            <a:off x="819450" y="1544621"/>
            <a:ext cx="4168200" cy="123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5" name="Google Shape;985;p19"/>
          <p:cNvSpPr txBox="1">
            <a:spLocks noGrp="1"/>
          </p:cNvSpPr>
          <p:nvPr>
            <p:ph type="subTitle" idx="1"/>
          </p:nvPr>
        </p:nvSpPr>
        <p:spPr>
          <a:xfrm>
            <a:off x="819450" y="2775963"/>
            <a:ext cx="4168200" cy="8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6" name="Google Shape;986;p19"/>
          <p:cNvGrpSpPr/>
          <p:nvPr/>
        </p:nvGrpSpPr>
        <p:grpSpPr>
          <a:xfrm>
            <a:off x="320612" y="153363"/>
            <a:ext cx="8582337" cy="4803412"/>
            <a:chOff x="320612" y="153363"/>
            <a:chExt cx="8582337" cy="4803412"/>
          </a:xfrm>
        </p:grpSpPr>
        <p:sp>
          <p:nvSpPr>
            <p:cNvPr id="987" name="Google Shape;987;p1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9"/>
          <p:cNvGrpSpPr/>
          <p:nvPr/>
        </p:nvGrpSpPr>
        <p:grpSpPr>
          <a:xfrm>
            <a:off x="104561" y="705311"/>
            <a:ext cx="8873889" cy="3695712"/>
            <a:chOff x="104561" y="705311"/>
            <a:chExt cx="8873889" cy="3695712"/>
          </a:xfrm>
        </p:grpSpPr>
        <p:sp>
          <p:nvSpPr>
            <p:cNvPr id="994" name="Google Shape;994;p1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9"/>
          <p:cNvSpPr>
            <a:spLocks noGrp="1"/>
          </p:cNvSpPr>
          <p:nvPr>
            <p:ph type="pic" idx="2"/>
          </p:nvPr>
        </p:nvSpPr>
        <p:spPr>
          <a:xfrm>
            <a:off x="5214625" y="1284925"/>
            <a:ext cx="2573700" cy="25737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grpSp>
        <p:nvGrpSpPr>
          <p:cNvPr id="997" name="Google Shape;997;p19"/>
          <p:cNvGrpSpPr/>
          <p:nvPr/>
        </p:nvGrpSpPr>
        <p:grpSpPr>
          <a:xfrm>
            <a:off x="-1960612" y="-744284"/>
            <a:ext cx="14711612" cy="6597323"/>
            <a:chOff x="-1960612" y="-744284"/>
            <a:chExt cx="14711612" cy="6597323"/>
          </a:xfrm>
        </p:grpSpPr>
        <p:sp>
          <p:nvSpPr>
            <p:cNvPr id="998" name="Google Shape;998;p19"/>
            <p:cNvSpPr/>
            <p:nvPr/>
          </p:nvSpPr>
          <p:spPr>
            <a:xfrm>
              <a:off x="4493750" y="-83625"/>
              <a:ext cx="8257250" cy="3303850"/>
            </a:xfrm>
            <a:custGeom>
              <a:avLst/>
              <a:gdLst/>
              <a:ahLst/>
              <a:cxnLst/>
              <a:rect l="l" t="t" r="r" b="b"/>
              <a:pathLst>
                <a:path w="330290" h="132154" extrusionOk="0">
                  <a:moveTo>
                    <a:pt x="0" y="0"/>
                  </a:moveTo>
                  <a:cubicBezTo>
                    <a:pt x="6134" y="5499"/>
                    <a:pt x="19992" y="27779"/>
                    <a:pt x="36805" y="32991"/>
                  </a:cubicBezTo>
                  <a:cubicBezTo>
                    <a:pt x="53618" y="38203"/>
                    <a:pt x="82604" y="28096"/>
                    <a:pt x="100879" y="31274"/>
                  </a:cubicBezTo>
                  <a:cubicBezTo>
                    <a:pt x="119154" y="34452"/>
                    <a:pt x="136762" y="43416"/>
                    <a:pt x="146456" y="52061"/>
                  </a:cubicBezTo>
                  <a:cubicBezTo>
                    <a:pt x="156150" y="60706"/>
                    <a:pt x="148363" y="75707"/>
                    <a:pt x="159042" y="83144"/>
                  </a:cubicBezTo>
                  <a:cubicBezTo>
                    <a:pt x="169721" y="90581"/>
                    <a:pt x="189808" y="94555"/>
                    <a:pt x="210531" y="96684"/>
                  </a:cubicBezTo>
                  <a:cubicBezTo>
                    <a:pt x="231254" y="98814"/>
                    <a:pt x="263418" y="90009"/>
                    <a:pt x="283378" y="95921"/>
                  </a:cubicBezTo>
                  <a:cubicBezTo>
                    <a:pt x="303338" y="101833"/>
                    <a:pt x="322471" y="126115"/>
                    <a:pt x="330290" y="132154"/>
                  </a:cubicBezTo>
                </a:path>
              </a:pathLst>
            </a:custGeom>
            <a:noFill/>
            <a:ln w="19050" cap="flat" cmpd="sng">
              <a:solidFill>
                <a:schemeClr val="accent5"/>
              </a:solidFill>
              <a:prstDash val="dash"/>
              <a:round/>
              <a:headEnd type="none" w="med" len="med"/>
              <a:tailEnd type="none" w="med" len="med"/>
            </a:ln>
          </p:spPr>
        </p:sp>
        <p:grpSp>
          <p:nvGrpSpPr>
            <p:cNvPr id="999" name="Google Shape;999;p19"/>
            <p:cNvGrpSpPr/>
            <p:nvPr/>
          </p:nvGrpSpPr>
          <p:grpSpPr>
            <a:xfrm rot="-641899">
              <a:off x="8346861" y="-535520"/>
              <a:ext cx="2481509" cy="2481509"/>
              <a:chOff x="2530475" y="1998650"/>
              <a:chExt cx="2100600" cy="2100600"/>
            </a:xfrm>
          </p:grpSpPr>
          <p:cxnSp>
            <p:nvCxnSpPr>
              <p:cNvPr id="1000" name="Google Shape;100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01" name="Google Shape;1001;p19"/>
              <p:cNvGrpSpPr/>
              <p:nvPr/>
            </p:nvGrpSpPr>
            <p:grpSpPr>
              <a:xfrm>
                <a:off x="2530475" y="1998650"/>
                <a:ext cx="2100600" cy="2100600"/>
                <a:chOff x="2530475" y="1998650"/>
                <a:chExt cx="2100600" cy="2100600"/>
              </a:xfrm>
            </p:grpSpPr>
            <p:cxnSp>
              <p:nvCxnSpPr>
                <p:cNvPr id="1002" name="Google Shape;100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8" name="Google Shape;100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9" name="Google Shape;100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0" name="Google Shape;101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1" name="Google Shape;101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2" name="Google Shape;101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3" name="Google Shape;101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4" name="Google Shape;101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5" name="Google Shape;101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6" name="Google Shape;101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7" name="Google Shape;101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18" name="Google Shape;101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19" name="Google Shape;1019;p19"/>
            <p:cNvGrpSpPr/>
            <p:nvPr/>
          </p:nvGrpSpPr>
          <p:grpSpPr>
            <a:xfrm rot="-484102">
              <a:off x="-1798754" y="3209756"/>
              <a:ext cx="2481425" cy="2481425"/>
              <a:chOff x="2530475" y="1998650"/>
              <a:chExt cx="2100600" cy="2100600"/>
            </a:xfrm>
          </p:grpSpPr>
          <p:cxnSp>
            <p:nvCxnSpPr>
              <p:cNvPr id="1020" name="Google Shape;1020;p1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21" name="Google Shape;1021;p19"/>
              <p:cNvGrpSpPr/>
              <p:nvPr/>
            </p:nvGrpSpPr>
            <p:grpSpPr>
              <a:xfrm>
                <a:off x="2530475" y="1998650"/>
                <a:ext cx="2100600" cy="2100600"/>
                <a:chOff x="2530475" y="1998650"/>
                <a:chExt cx="2100600" cy="2100600"/>
              </a:xfrm>
            </p:grpSpPr>
            <p:cxnSp>
              <p:nvCxnSpPr>
                <p:cNvPr id="1022" name="Google Shape;1022;p1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3" name="Google Shape;1023;p1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4" name="Google Shape;1024;p1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5" name="Google Shape;1025;p1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6" name="Google Shape;1026;p1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039"/>
        <p:cNvGrpSpPr/>
        <p:nvPr/>
      </p:nvGrpSpPr>
      <p:grpSpPr>
        <a:xfrm>
          <a:off x="0" y="0"/>
          <a:ext cx="0" cy="0"/>
          <a:chOff x="0" y="0"/>
          <a:chExt cx="0" cy="0"/>
        </a:xfrm>
      </p:grpSpPr>
      <p:sp>
        <p:nvSpPr>
          <p:cNvPr id="1040" name="Google Shape;1040;p20"/>
          <p:cNvSpPr txBox="1">
            <a:spLocks noGrp="1"/>
          </p:cNvSpPr>
          <p:nvPr>
            <p:ph type="title"/>
          </p:nvPr>
        </p:nvSpPr>
        <p:spPr>
          <a:xfrm>
            <a:off x="843725" y="1871225"/>
            <a:ext cx="3566100" cy="640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1" name="Google Shape;1041;p20"/>
          <p:cNvSpPr txBox="1">
            <a:spLocks noGrp="1"/>
          </p:cNvSpPr>
          <p:nvPr>
            <p:ph type="subTitle" idx="1"/>
          </p:nvPr>
        </p:nvSpPr>
        <p:spPr>
          <a:xfrm>
            <a:off x="843725" y="2467075"/>
            <a:ext cx="35661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42" name="Google Shape;1042;p20"/>
          <p:cNvGrpSpPr/>
          <p:nvPr/>
        </p:nvGrpSpPr>
        <p:grpSpPr>
          <a:xfrm>
            <a:off x="104561" y="705311"/>
            <a:ext cx="8873889" cy="3695712"/>
            <a:chOff x="104561" y="705311"/>
            <a:chExt cx="8873889" cy="3695712"/>
          </a:xfrm>
        </p:grpSpPr>
        <p:sp>
          <p:nvSpPr>
            <p:cNvPr id="1043" name="Google Shape;1043;p20"/>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0"/>
          <p:cNvGrpSpPr/>
          <p:nvPr/>
        </p:nvGrpSpPr>
        <p:grpSpPr>
          <a:xfrm>
            <a:off x="320612" y="153363"/>
            <a:ext cx="8582337" cy="4803412"/>
            <a:chOff x="320612" y="153363"/>
            <a:chExt cx="8582337" cy="4803412"/>
          </a:xfrm>
        </p:grpSpPr>
        <p:sp>
          <p:nvSpPr>
            <p:cNvPr id="1046" name="Google Shape;1046;p20"/>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0"/>
          <p:cNvGrpSpPr/>
          <p:nvPr/>
        </p:nvGrpSpPr>
        <p:grpSpPr>
          <a:xfrm>
            <a:off x="-1960612" y="-744284"/>
            <a:ext cx="12997747" cy="6597323"/>
            <a:chOff x="-1960612" y="-744284"/>
            <a:chExt cx="12997747" cy="6597323"/>
          </a:xfrm>
        </p:grpSpPr>
        <p:grpSp>
          <p:nvGrpSpPr>
            <p:cNvPr id="1053" name="Google Shape;1053;p20"/>
            <p:cNvGrpSpPr/>
            <p:nvPr/>
          </p:nvGrpSpPr>
          <p:grpSpPr>
            <a:xfrm rot="-641899">
              <a:off x="8346861" y="-535520"/>
              <a:ext cx="2481509" cy="2481509"/>
              <a:chOff x="2530475" y="1998650"/>
              <a:chExt cx="2100600" cy="2100600"/>
            </a:xfrm>
          </p:grpSpPr>
          <p:cxnSp>
            <p:nvCxnSpPr>
              <p:cNvPr id="1054" name="Google Shape;1054;p2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55" name="Google Shape;1055;p20"/>
              <p:cNvGrpSpPr/>
              <p:nvPr/>
            </p:nvGrpSpPr>
            <p:grpSpPr>
              <a:xfrm>
                <a:off x="2530475" y="1998650"/>
                <a:ext cx="2100600" cy="2100600"/>
                <a:chOff x="2530475" y="1998650"/>
                <a:chExt cx="2100600" cy="2100600"/>
              </a:xfrm>
            </p:grpSpPr>
            <p:cxnSp>
              <p:nvCxnSpPr>
                <p:cNvPr id="1056" name="Google Shape;1056;p2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57" name="Google Shape;1057;p2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58" name="Google Shape;1058;p2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59" name="Google Shape;1059;p2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0" name="Google Shape;1060;p2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1" name="Google Shape;1061;p2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2" name="Google Shape;1062;p2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3" name="Google Shape;1063;p2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64" name="Google Shape;1064;p2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5" name="Google Shape;1065;p2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6" name="Google Shape;1066;p2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7" name="Google Shape;1067;p2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8" name="Google Shape;1068;p2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9" name="Google Shape;1069;p2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0" name="Google Shape;1070;p2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1" name="Google Shape;1071;p2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2" name="Google Shape;1072;p2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073" name="Google Shape;1073;p20"/>
            <p:cNvGrpSpPr/>
            <p:nvPr/>
          </p:nvGrpSpPr>
          <p:grpSpPr>
            <a:xfrm rot="-484102">
              <a:off x="-1798754" y="3209756"/>
              <a:ext cx="2481425" cy="2481425"/>
              <a:chOff x="2530475" y="1998650"/>
              <a:chExt cx="2100600" cy="2100600"/>
            </a:xfrm>
          </p:grpSpPr>
          <p:cxnSp>
            <p:nvCxnSpPr>
              <p:cNvPr id="1074" name="Google Shape;1074;p2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075" name="Google Shape;1075;p20"/>
              <p:cNvGrpSpPr/>
              <p:nvPr/>
            </p:nvGrpSpPr>
            <p:grpSpPr>
              <a:xfrm>
                <a:off x="2530475" y="1998650"/>
                <a:ext cx="2100600" cy="2100600"/>
                <a:chOff x="2530475" y="1998650"/>
                <a:chExt cx="2100600" cy="2100600"/>
              </a:xfrm>
            </p:grpSpPr>
            <p:cxnSp>
              <p:nvCxnSpPr>
                <p:cNvPr id="1076" name="Google Shape;1076;p2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77" name="Google Shape;1077;p2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78" name="Google Shape;1078;p2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79" name="Google Shape;1079;p2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0" name="Google Shape;1080;p2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1" name="Google Shape;1081;p2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2" name="Google Shape;1082;p2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3" name="Google Shape;1083;p2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84" name="Google Shape;1084;p2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5" name="Google Shape;1085;p2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6" name="Google Shape;1086;p2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7" name="Google Shape;1087;p2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8" name="Google Shape;1088;p2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9" name="Google Shape;1089;p2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0" name="Google Shape;1090;p2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1" name="Google Shape;1091;p2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2" name="Google Shape;1092;p2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093" name="Google Shape;1093;p20"/>
            <p:cNvSpPr/>
            <p:nvPr/>
          </p:nvSpPr>
          <p:spPr>
            <a:xfrm>
              <a:off x="1174300" y="4025506"/>
              <a:ext cx="6483775" cy="1259525"/>
            </a:xfrm>
            <a:custGeom>
              <a:avLst/>
              <a:gdLst/>
              <a:ahLst/>
              <a:cxnLst/>
              <a:rect l="l" t="t" r="r" b="b"/>
              <a:pathLst>
                <a:path w="259351" h="50381" extrusionOk="0">
                  <a:moveTo>
                    <a:pt x="259351" y="49046"/>
                  </a:moveTo>
                  <a:cubicBezTo>
                    <a:pt x="255410" y="46694"/>
                    <a:pt x="244540" y="37254"/>
                    <a:pt x="235704" y="34934"/>
                  </a:cubicBezTo>
                  <a:cubicBezTo>
                    <a:pt x="226868" y="32614"/>
                    <a:pt x="215807" y="33854"/>
                    <a:pt x="206336" y="35125"/>
                  </a:cubicBezTo>
                  <a:cubicBezTo>
                    <a:pt x="196865" y="36396"/>
                    <a:pt x="189206" y="44628"/>
                    <a:pt x="178876" y="42562"/>
                  </a:cubicBezTo>
                  <a:cubicBezTo>
                    <a:pt x="168547" y="40496"/>
                    <a:pt x="155769" y="29722"/>
                    <a:pt x="144359" y="22730"/>
                  </a:cubicBezTo>
                  <a:cubicBezTo>
                    <a:pt x="132949" y="15738"/>
                    <a:pt x="121444" y="3056"/>
                    <a:pt x="110415" y="609"/>
                  </a:cubicBezTo>
                  <a:cubicBezTo>
                    <a:pt x="99386" y="-1838"/>
                    <a:pt x="86959" y="4105"/>
                    <a:pt x="78187" y="8046"/>
                  </a:cubicBezTo>
                  <a:cubicBezTo>
                    <a:pt x="69415" y="11987"/>
                    <a:pt x="66332" y="19392"/>
                    <a:pt x="57782" y="24255"/>
                  </a:cubicBezTo>
                  <a:cubicBezTo>
                    <a:pt x="49232" y="29118"/>
                    <a:pt x="36519" y="32869"/>
                    <a:pt x="26889" y="37223"/>
                  </a:cubicBezTo>
                  <a:cubicBezTo>
                    <a:pt x="17259" y="41577"/>
                    <a:pt x="4482" y="48188"/>
                    <a:pt x="0" y="50381"/>
                  </a:cubicBezTo>
                </a:path>
              </a:pathLst>
            </a:custGeom>
            <a:noFill/>
            <a:ln w="19050" cap="flat" cmpd="sng">
              <a:solidFill>
                <a:schemeClr val="accent5"/>
              </a:solidFill>
              <a:prstDash val="dash"/>
              <a:round/>
              <a:headEnd type="none" w="med" len="med"/>
              <a:tailEnd type="none" w="med" len="med"/>
            </a:ln>
          </p:spPr>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094"/>
        <p:cNvGrpSpPr/>
        <p:nvPr/>
      </p:nvGrpSpPr>
      <p:grpSpPr>
        <a:xfrm>
          <a:off x="0" y="0"/>
          <a:ext cx="0" cy="0"/>
          <a:chOff x="0" y="0"/>
          <a:chExt cx="0" cy="0"/>
        </a:xfrm>
      </p:grpSpPr>
      <p:grpSp>
        <p:nvGrpSpPr>
          <p:cNvPr id="1095" name="Google Shape;1095;p21"/>
          <p:cNvGrpSpPr/>
          <p:nvPr/>
        </p:nvGrpSpPr>
        <p:grpSpPr>
          <a:xfrm>
            <a:off x="-1989334" y="-222175"/>
            <a:ext cx="12773593" cy="6699754"/>
            <a:chOff x="-1989334" y="-222175"/>
            <a:chExt cx="12773593" cy="6699754"/>
          </a:xfrm>
        </p:grpSpPr>
        <p:sp>
          <p:nvSpPr>
            <p:cNvPr id="1096" name="Google Shape;1096;p21"/>
            <p:cNvSpPr/>
            <p:nvPr/>
          </p:nvSpPr>
          <p:spPr>
            <a:xfrm>
              <a:off x="1294000" y="-222175"/>
              <a:ext cx="8057025" cy="1082850"/>
            </a:xfrm>
            <a:custGeom>
              <a:avLst/>
              <a:gdLst/>
              <a:ahLst/>
              <a:cxnLst/>
              <a:rect l="l" t="t" r="r" b="b"/>
              <a:pathLst>
                <a:path w="322281" h="43314" extrusionOk="0">
                  <a:moveTo>
                    <a:pt x="0" y="0"/>
                  </a:moveTo>
                  <a:cubicBezTo>
                    <a:pt x="3941" y="2320"/>
                    <a:pt x="9535" y="11537"/>
                    <a:pt x="23647" y="13921"/>
                  </a:cubicBezTo>
                  <a:cubicBezTo>
                    <a:pt x="37759" y="16305"/>
                    <a:pt x="69828" y="13221"/>
                    <a:pt x="84671" y="14302"/>
                  </a:cubicBezTo>
                  <a:cubicBezTo>
                    <a:pt x="99514" y="15383"/>
                    <a:pt x="103486" y="16051"/>
                    <a:pt x="112703" y="20405"/>
                  </a:cubicBezTo>
                  <a:cubicBezTo>
                    <a:pt x="121920" y="24759"/>
                    <a:pt x="126274" y="36805"/>
                    <a:pt x="139973" y="40428"/>
                  </a:cubicBezTo>
                  <a:cubicBezTo>
                    <a:pt x="153672" y="44051"/>
                    <a:pt x="181324" y="43701"/>
                    <a:pt x="194895" y="42144"/>
                  </a:cubicBezTo>
                  <a:cubicBezTo>
                    <a:pt x="208467" y="40587"/>
                    <a:pt x="211899" y="36201"/>
                    <a:pt x="221402" y="31084"/>
                  </a:cubicBezTo>
                  <a:cubicBezTo>
                    <a:pt x="230905" y="25967"/>
                    <a:pt x="240344" y="13444"/>
                    <a:pt x="251913" y="11442"/>
                  </a:cubicBezTo>
                  <a:cubicBezTo>
                    <a:pt x="263482" y="9440"/>
                    <a:pt x="279088" y="18053"/>
                    <a:pt x="290816" y="19070"/>
                  </a:cubicBezTo>
                  <a:cubicBezTo>
                    <a:pt x="302544" y="20087"/>
                    <a:pt x="317037" y="17798"/>
                    <a:pt x="322281" y="17544"/>
                  </a:cubicBezTo>
                </a:path>
              </a:pathLst>
            </a:custGeom>
            <a:noFill/>
            <a:ln w="19050" cap="flat" cmpd="sng">
              <a:solidFill>
                <a:schemeClr val="accent5"/>
              </a:solidFill>
              <a:prstDash val="dash"/>
              <a:round/>
              <a:headEnd type="none" w="med" len="med"/>
              <a:tailEnd type="none" w="med" len="med"/>
            </a:ln>
          </p:spPr>
        </p:sp>
        <p:grpSp>
          <p:nvGrpSpPr>
            <p:cNvPr id="1097" name="Google Shape;1097;p21"/>
            <p:cNvGrpSpPr/>
            <p:nvPr/>
          </p:nvGrpSpPr>
          <p:grpSpPr>
            <a:xfrm>
              <a:off x="-1989334" y="1025052"/>
              <a:ext cx="12773593" cy="5452527"/>
              <a:chOff x="-1989334" y="1025052"/>
              <a:chExt cx="12773593" cy="5452527"/>
            </a:xfrm>
          </p:grpSpPr>
          <p:grpSp>
            <p:nvGrpSpPr>
              <p:cNvPr id="1098" name="Google Shape;1098;p21"/>
              <p:cNvGrpSpPr/>
              <p:nvPr/>
            </p:nvGrpSpPr>
            <p:grpSpPr>
              <a:xfrm rot="-641899">
                <a:off x="8093986" y="3787305"/>
                <a:ext cx="2481509" cy="2481509"/>
                <a:chOff x="2530475" y="1998650"/>
                <a:chExt cx="2100600" cy="2100600"/>
              </a:xfrm>
            </p:grpSpPr>
            <p:cxnSp>
              <p:nvCxnSpPr>
                <p:cNvPr id="1099" name="Google Shape;1099;p2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00" name="Google Shape;1100;p21"/>
                <p:cNvGrpSpPr/>
                <p:nvPr/>
              </p:nvGrpSpPr>
              <p:grpSpPr>
                <a:xfrm>
                  <a:off x="2530475" y="1998650"/>
                  <a:ext cx="2100600" cy="2100600"/>
                  <a:chOff x="2530475" y="1998650"/>
                  <a:chExt cx="2100600" cy="2100600"/>
                </a:xfrm>
              </p:grpSpPr>
              <p:cxnSp>
                <p:nvCxnSpPr>
                  <p:cNvPr id="1101" name="Google Shape;1101;p2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2" name="Google Shape;1102;p2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3" name="Google Shape;1103;p2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4" name="Google Shape;1104;p2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5" name="Google Shape;1105;p2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6" name="Google Shape;1106;p2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7" name="Google Shape;1107;p2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8" name="Google Shape;1108;p2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09" name="Google Shape;1109;p2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0" name="Google Shape;1110;p2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1" name="Google Shape;1111;p2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2" name="Google Shape;1112;p2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3" name="Google Shape;1113;p2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4" name="Google Shape;1114;p2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5" name="Google Shape;1115;p2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6" name="Google Shape;1116;p2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7" name="Google Shape;1117;p2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18" name="Google Shape;1118;p21"/>
              <p:cNvGrpSpPr/>
              <p:nvPr/>
            </p:nvGrpSpPr>
            <p:grpSpPr>
              <a:xfrm rot="-529704">
                <a:off x="-1813614" y="1200772"/>
                <a:ext cx="2481429" cy="2481429"/>
                <a:chOff x="2530475" y="1998650"/>
                <a:chExt cx="2100600" cy="2100600"/>
              </a:xfrm>
            </p:grpSpPr>
            <p:cxnSp>
              <p:nvCxnSpPr>
                <p:cNvPr id="1119" name="Google Shape;1119;p2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20" name="Google Shape;1120;p21"/>
                <p:cNvGrpSpPr/>
                <p:nvPr/>
              </p:nvGrpSpPr>
              <p:grpSpPr>
                <a:xfrm>
                  <a:off x="2530475" y="1998650"/>
                  <a:ext cx="2100600" cy="2100600"/>
                  <a:chOff x="2530475" y="1998650"/>
                  <a:chExt cx="2100600" cy="2100600"/>
                </a:xfrm>
              </p:grpSpPr>
              <p:cxnSp>
                <p:nvCxnSpPr>
                  <p:cNvPr id="1121" name="Google Shape;1121;p2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2" name="Google Shape;1122;p2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3" name="Google Shape;1123;p2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4" name="Google Shape;1124;p2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5" name="Google Shape;1125;p2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6" name="Google Shape;1126;p2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7" name="Google Shape;1127;p2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8" name="Google Shape;1128;p2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29" name="Google Shape;1129;p2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0" name="Google Shape;1130;p2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1" name="Google Shape;1131;p2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2" name="Google Shape;1132;p2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3" name="Google Shape;1133;p2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4" name="Google Shape;1134;p2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5" name="Google Shape;1135;p2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6" name="Google Shape;1136;p2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37" name="Google Shape;1137;p2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sp>
        <p:nvSpPr>
          <p:cNvPr id="1138" name="Google Shape;1138;p21"/>
          <p:cNvSpPr txBox="1">
            <a:spLocks noGrp="1"/>
          </p:cNvSpPr>
          <p:nvPr>
            <p:ph type="title"/>
          </p:nvPr>
        </p:nvSpPr>
        <p:spPr>
          <a:xfrm>
            <a:off x="4718313" y="1734888"/>
            <a:ext cx="35661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9" name="Google Shape;1139;p21"/>
          <p:cNvSpPr txBox="1">
            <a:spLocks noGrp="1"/>
          </p:cNvSpPr>
          <p:nvPr>
            <p:ph type="subTitle" idx="1"/>
          </p:nvPr>
        </p:nvSpPr>
        <p:spPr>
          <a:xfrm>
            <a:off x="4718482" y="2328313"/>
            <a:ext cx="35661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40" name="Google Shape;1140;p21"/>
          <p:cNvGrpSpPr/>
          <p:nvPr/>
        </p:nvGrpSpPr>
        <p:grpSpPr>
          <a:xfrm>
            <a:off x="186983" y="675958"/>
            <a:ext cx="8763439" cy="4336240"/>
            <a:chOff x="186983" y="675958"/>
            <a:chExt cx="8763439" cy="4336240"/>
          </a:xfrm>
        </p:grpSpPr>
        <p:sp>
          <p:nvSpPr>
            <p:cNvPr id="1141" name="Google Shape;1141;p2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1"/>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21"/>
          <p:cNvGrpSpPr/>
          <p:nvPr/>
        </p:nvGrpSpPr>
        <p:grpSpPr>
          <a:xfrm>
            <a:off x="221862" y="124009"/>
            <a:ext cx="8735155" cy="4895482"/>
            <a:chOff x="221862" y="124009"/>
            <a:chExt cx="8735155" cy="4895482"/>
          </a:xfrm>
        </p:grpSpPr>
        <p:sp>
          <p:nvSpPr>
            <p:cNvPr id="1144" name="Google Shape;1144;p2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grpSp>
        <p:nvGrpSpPr>
          <p:cNvPr id="91" name="Google Shape;91;p3"/>
          <p:cNvGrpSpPr/>
          <p:nvPr/>
        </p:nvGrpSpPr>
        <p:grpSpPr>
          <a:xfrm>
            <a:off x="-744643" y="-1427242"/>
            <a:ext cx="11716677" cy="8363361"/>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3818650" y="2335075"/>
            <a:ext cx="41883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5230000" y="1611700"/>
            <a:ext cx="1365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3818650" y="3156800"/>
            <a:ext cx="4188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173689" y="286775"/>
            <a:ext cx="8450790" cy="473202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215011" y="4388915"/>
            <a:ext cx="8733977" cy="652637"/>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152"/>
        <p:cNvGrpSpPr/>
        <p:nvPr/>
      </p:nvGrpSpPr>
      <p:grpSpPr>
        <a:xfrm>
          <a:off x="0" y="0"/>
          <a:ext cx="0" cy="0"/>
          <a:chOff x="0" y="0"/>
          <a:chExt cx="0" cy="0"/>
        </a:xfrm>
      </p:grpSpPr>
      <p:sp>
        <p:nvSpPr>
          <p:cNvPr id="1153" name="Google Shape;1153;p22"/>
          <p:cNvSpPr txBox="1">
            <a:spLocks noGrp="1"/>
          </p:cNvSpPr>
          <p:nvPr>
            <p:ph type="subTitle" idx="1"/>
          </p:nvPr>
        </p:nvSpPr>
        <p:spPr>
          <a:xfrm>
            <a:off x="2788950" y="3665322"/>
            <a:ext cx="3566100" cy="84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54" name="Google Shape;1154;p22"/>
          <p:cNvGrpSpPr/>
          <p:nvPr/>
        </p:nvGrpSpPr>
        <p:grpSpPr>
          <a:xfrm>
            <a:off x="186983" y="675958"/>
            <a:ext cx="8763439" cy="4336240"/>
            <a:chOff x="186983" y="675958"/>
            <a:chExt cx="8763439" cy="4336240"/>
          </a:xfrm>
        </p:grpSpPr>
        <p:sp>
          <p:nvSpPr>
            <p:cNvPr id="1155" name="Google Shape;1155;p2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2"/>
          <p:cNvGrpSpPr/>
          <p:nvPr/>
        </p:nvGrpSpPr>
        <p:grpSpPr>
          <a:xfrm>
            <a:off x="221862" y="124009"/>
            <a:ext cx="8735155" cy="4895482"/>
            <a:chOff x="221862" y="124009"/>
            <a:chExt cx="8735155" cy="4895482"/>
          </a:xfrm>
        </p:grpSpPr>
        <p:sp>
          <p:nvSpPr>
            <p:cNvPr id="1158" name="Google Shape;1158;p2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6" name="Google Shape;1166;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67" name="Google Shape;1167;p22"/>
          <p:cNvGrpSpPr/>
          <p:nvPr/>
        </p:nvGrpSpPr>
        <p:grpSpPr>
          <a:xfrm>
            <a:off x="-1989334" y="-806525"/>
            <a:ext cx="12773593" cy="7444625"/>
            <a:chOff x="-1989334" y="-806525"/>
            <a:chExt cx="12773593" cy="7444625"/>
          </a:xfrm>
        </p:grpSpPr>
        <p:grpSp>
          <p:nvGrpSpPr>
            <p:cNvPr id="1168" name="Google Shape;1168;p22"/>
            <p:cNvGrpSpPr/>
            <p:nvPr/>
          </p:nvGrpSpPr>
          <p:grpSpPr>
            <a:xfrm rot="-641899">
              <a:off x="8093986" y="3787305"/>
              <a:ext cx="2481509" cy="2481509"/>
              <a:chOff x="2530475" y="1998650"/>
              <a:chExt cx="2100600" cy="2100600"/>
            </a:xfrm>
          </p:grpSpPr>
          <p:cxnSp>
            <p:nvCxnSpPr>
              <p:cNvPr id="1169" name="Google Shape;1169;p2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70" name="Google Shape;1170;p22"/>
              <p:cNvGrpSpPr/>
              <p:nvPr/>
            </p:nvGrpSpPr>
            <p:grpSpPr>
              <a:xfrm>
                <a:off x="2530475" y="1998650"/>
                <a:ext cx="2100600" cy="2100600"/>
                <a:chOff x="2530475" y="1998650"/>
                <a:chExt cx="2100600" cy="2100600"/>
              </a:xfrm>
            </p:grpSpPr>
            <p:cxnSp>
              <p:nvCxnSpPr>
                <p:cNvPr id="1171" name="Google Shape;1171;p2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2" name="Google Shape;1172;p2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3" name="Google Shape;1173;p2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4" name="Google Shape;1174;p2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5" name="Google Shape;1175;p2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6" name="Google Shape;1176;p2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7" name="Google Shape;1177;p2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8" name="Google Shape;1178;p2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9" name="Google Shape;1179;p2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0" name="Google Shape;1180;p2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1" name="Google Shape;1181;p2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2" name="Google Shape;1182;p2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3" name="Google Shape;1183;p2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4" name="Google Shape;1184;p2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5" name="Google Shape;1185;p2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6" name="Google Shape;1186;p2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87" name="Google Shape;1187;p2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88" name="Google Shape;1188;p22"/>
            <p:cNvGrpSpPr/>
            <p:nvPr/>
          </p:nvGrpSpPr>
          <p:grpSpPr>
            <a:xfrm>
              <a:off x="-1989334" y="-806525"/>
              <a:ext cx="8170384" cy="7444625"/>
              <a:chOff x="-1989334" y="-806525"/>
              <a:chExt cx="8170384" cy="7444625"/>
            </a:xfrm>
          </p:grpSpPr>
          <p:grpSp>
            <p:nvGrpSpPr>
              <p:cNvPr id="1189" name="Google Shape;1189;p22"/>
              <p:cNvGrpSpPr/>
              <p:nvPr/>
            </p:nvGrpSpPr>
            <p:grpSpPr>
              <a:xfrm rot="-529704">
                <a:off x="-1813614" y="1200772"/>
                <a:ext cx="2481429" cy="2481429"/>
                <a:chOff x="2530475" y="1998650"/>
                <a:chExt cx="2100600" cy="2100600"/>
              </a:xfrm>
            </p:grpSpPr>
            <p:cxnSp>
              <p:nvCxnSpPr>
                <p:cNvPr id="1190" name="Google Shape;1190;p2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91" name="Google Shape;1191;p22"/>
                <p:cNvGrpSpPr/>
                <p:nvPr/>
              </p:nvGrpSpPr>
              <p:grpSpPr>
                <a:xfrm>
                  <a:off x="2530475" y="1998650"/>
                  <a:ext cx="2100600" cy="2100600"/>
                  <a:chOff x="2530475" y="1998650"/>
                  <a:chExt cx="2100600" cy="2100600"/>
                </a:xfrm>
              </p:grpSpPr>
              <p:cxnSp>
                <p:nvCxnSpPr>
                  <p:cNvPr id="1192" name="Google Shape;1192;p2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3" name="Google Shape;1193;p2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4" name="Google Shape;1194;p2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5" name="Google Shape;1195;p2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6" name="Google Shape;1196;p2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7" name="Google Shape;1197;p2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8" name="Google Shape;1198;p2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9" name="Google Shape;1199;p2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0" name="Google Shape;1200;p2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1" name="Google Shape;1201;p2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2" name="Google Shape;1202;p2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3" name="Google Shape;1203;p2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4" name="Google Shape;1204;p2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5" name="Google Shape;1205;p2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6" name="Google Shape;1206;p2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7" name="Google Shape;1207;p2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08" name="Google Shape;1208;p2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209" name="Google Shape;1209;p22"/>
              <p:cNvSpPr/>
              <p:nvPr/>
            </p:nvSpPr>
            <p:spPr>
              <a:xfrm rot="-779471">
                <a:off x="-448726" y="4469030"/>
                <a:ext cx="6550469" cy="1451368"/>
              </a:xfrm>
              <a:custGeom>
                <a:avLst/>
                <a:gdLst/>
                <a:ahLst/>
                <a:cxnLst/>
                <a:rect l="l" t="t" r="r" b="b"/>
                <a:pathLst>
                  <a:path w="262020" h="58055" extrusionOk="0">
                    <a:moveTo>
                      <a:pt x="262020" y="58055"/>
                    </a:moveTo>
                    <a:cubicBezTo>
                      <a:pt x="258143" y="54623"/>
                      <a:pt x="246892" y="40034"/>
                      <a:pt x="238755" y="37460"/>
                    </a:cubicBezTo>
                    <a:cubicBezTo>
                      <a:pt x="230619" y="34886"/>
                      <a:pt x="219113" y="43944"/>
                      <a:pt x="213201" y="42609"/>
                    </a:cubicBezTo>
                    <a:cubicBezTo>
                      <a:pt x="207289" y="41274"/>
                      <a:pt x="208275" y="31452"/>
                      <a:pt x="203285" y="29450"/>
                    </a:cubicBezTo>
                    <a:cubicBezTo>
                      <a:pt x="198295" y="27448"/>
                      <a:pt x="193368" y="34409"/>
                      <a:pt x="183261" y="30595"/>
                    </a:cubicBezTo>
                    <a:cubicBezTo>
                      <a:pt x="173154" y="26781"/>
                      <a:pt x="156469" y="11270"/>
                      <a:pt x="142643" y="6566"/>
                    </a:cubicBezTo>
                    <a:cubicBezTo>
                      <a:pt x="128818" y="1862"/>
                      <a:pt x="117153" y="-2969"/>
                      <a:pt x="100308" y="2371"/>
                    </a:cubicBezTo>
                    <a:cubicBezTo>
                      <a:pt x="83463" y="7711"/>
                      <a:pt x="58290" y="29451"/>
                      <a:pt x="41572" y="38604"/>
                    </a:cubicBezTo>
                    <a:cubicBezTo>
                      <a:pt x="24854" y="47758"/>
                      <a:pt x="6929" y="54177"/>
                      <a:pt x="0" y="57292"/>
                    </a:cubicBezTo>
                  </a:path>
                </a:pathLst>
              </a:custGeom>
              <a:noFill/>
              <a:ln w="19050" cap="flat" cmpd="sng">
                <a:solidFill>
                  <a:schemeClr val="accent5"/>
                </a:solidFill>
                <a:prstDash val="dash"/>
                <a:round/>
                <a:headEnd type="none" w="med" len="med"/>
                <a:tailEnd type="none" w="med" len="med"/>
              </a:ln>
            </p:spPr>
          </p:sp>
          <p:sp>
            <p:nvSpPr>
              <p:cNvPr id="1210" name="Google Shape;1210;p22"/>
              <p:cNvSpPr/>
              <p:nvPr/>
            </p:nvSpPr>
            <p:spPr>
              <a:xfrm>
                <a:off x="-1146550" y="-806525"/>
                <a:ext cx="7327600" cy="1648750"/>
              </a:xfrm>
              <a:custGeom>
                <a:avLst/>
                <a:gdLst/>
                <a:ahLst/>
                <a:cxnLst/>
                <a:rect l="l" t="t" r="r" b="b"/>
                <a:pathLst>
                  <a:path w="293104" h="65950" extrusionOk="0">
                    <a:moveTo>
                      <a:pt x="0" y="50535"/>
                    </a:moveTo>
                    <a:cubicBezTo>
                      <a:pt x="3592" y="52855"/>
                      <a:pt x="8359" y="62390"/>
                      <a:pt x="21549" y="64456"/>
                    </a:cubicBezTo>
                    <a:cubicBezTo>
                      <a:pt x="34739" y="66522"/>
                      <a:pt x="62867" y="66649"/>
                      <a:pt x="79140" y="62930"/>
                    </a:cubicBezTo>
                    <a:cubicBezTo>
                      <a:pt x="95413" y="59211"/>
                      <a:pt x="103645" y="45481"/>
                      <a:pt x="119187" y="42144"/>
                    </a:cubicBezTo>
                    <a:cubicBezTo>
                      <a:pt x="134729" y="38807"/>
                      <a:pt x="153195" y="43956"/>
                      <a:pt x="172392" y="42907"/>
                    </a:cubicBezTo>
                    <a:cubicBezTo>
                      <a:pt x="191589" y="41858"/>
                      <a:pt x="218922" y="41540"/>
                      <a:pt x="234369" y="35851"/>
                    </a:cubicBezTo>
                    <a:cubicBezTo>
                      <a:pt x="249816" y="30162"/>
                      <a:pt x="255283" y="14747"/>
                      <a:pt x="265072" y="8772"/>
                    </a:cubicBezTo>
                    <a:cubicBezTo>
                      <a:pt x="274861" y="2797"/>
                      <a:pt x="288432" y="1462"/>
                      <a:pt x="293104" y="0"/>
                    </a:cubicBezTo>
                  </a:path>
                </a:pathLst>
              </a:custGeom>
              <a:noFill/>
              <a:ln w="19050" cap="flat" cmpd="sng">
                <a:solidFill>
                  <a:schemeClr val="accent5"/>
                </a:solidFill>
                <a:prstDash val="dash"/>
                <a:round/>
                <a:headEnd type="none" w="med" len="med"/>
                <a:tailEnd type="none" w="med" len="med"/>
              </a:ln>
            </p:spPr>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11"/>
        <p:cNvGrpSpPr/>
        <p:nvPr/>
      </p:nvGrpSpPr>
      <p:grpSpPr>
        <a:xfrm>
          <a:off x="0" y="0"/>
          <a:ext cx="0" cy="0"/>
          <a:chOff x="0" y="0"/>
          <a:chExt cx="0" cy="0"/>
        </a:xfrm>
      </p:grpSpPr>
      <p:grpSp>
        <p:nvGrpSpPr>
          <p:cNvPr id="1212" name="Google Shape;1212;p23"/>
          <p:cNvGrpSpPr/>
          <p:nvPr/>
        </p:nvGrpSpPr>
        <p:grpSpPr>
          <a:xfrm>
            <a:off x="-1294384" y="-2175966"/>
            <a:ext cx="12617418" cy="6185608"/>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713224" y="32161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5790773" y="2288606"/>
            <a:ext cx="26400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5790773" y="19729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713227" y="2900425"/>
            <a:ext cx="2640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58" name="Google Shape;1258;p23"/>
          <p:cNvGrpSpPr/>
          <p:nvPr/>
        </p:nvGrpSpPr>
        <p:grpSpPr>
          <a:xfrm>
            <a:off x="221862" y="124009"/>
            <a:ext cx="8735155" cy="4895482"/>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23"/>
          <p:cNvGrpSpPr/>
          <p:nvPr/>
        </p:nvGrpSpPr>
        <p:grpSpPr>
          <a:xfrm>
            <a:off x="186983" y="675958"/>
            <a:ext cx="8763439" cy="4336240"/>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4663975"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720000" y="1759275"/>
            <a:ext cx="3766800" cy="1659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155650" y="-1567724"/>
            <a:ext cx="11215933" cy="822833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320612" y="153363"/>
            <a:ext cx="8582337" cy="4803412"/>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24"/>
          <p:cNvGrpSpPr/>
          <p:nvPr/>
        </p:nvGrpSpPr>
        <p:grpSpPr>
          <a:xfrm>
            <a:off x="104561" y="709115"/>
            <a:ext cx="8873889" cy="3695712"/>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713125"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3327402"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5941679" y="2920524"/>
            <a:ext cx="2489100" cy="8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713125"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3327393"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5941687" y="2603850"/>
            <a:ext cx="24891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88" name="Google Shape;1388;p26"/>
          <p:cNvGrpSpPr/>
          <p:nvPr/>
        </p:nvGrpSpPr>
        <p:grpSpPr>
          <a:xfrm>
            <a:off x="186983" y="124009"/>
            <a:ext cx="8735155" cy="4895482"/>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26"/>
          <p:cNvGrpSpPr/>
          <p:nvPr/>
        </p:nvGrpSpPr>
        <p:grpSpPr>
          <a:xfrm>
            <a:off x="193578" y="675958"/>
            <a:ext cx="8763439" cy="4336240"/>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26"/>
          <p:cNvGrpSpPr/>
          <p:nvPr/>
        </p:nvGrpSpPr>
        <p:grpSpPr>
          <a:xfrm>
            <a:off x="-1950984" y="1176800"/>
            <a:ext cx="13389963" cy="4175325"/>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442"/>
        <p:cNvGrpSpPr/>
        <p:nvPr/>
      </p:nvGrpSpPr>
      <p:grpSpPr>
        <a:xfrm>
          <a:off x="0" y="0"/>
          <a:ext cx="0" cy="0"/>
          <a:chOff x="0" y="0"/>
          <a:chExt cx="0" cy="0"/>
        </a:xfrm>
      </p:grpSpPr>
      <p:sp>
        <p:nvSpPr>
          <p:cNvPr id="1443" name="Google Shape;1443;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4" name="Google Shape;1444;p27"/>
          <p:cNvSpPr txBox="1">
            <a:spLocks noGrp="1"/>
          </p:cNvSpPr>
          <p:nvPr>
            <p:ph type="subTitle" idx="1"/>
          </p:nvPr>
        </p:nvSpPr>
        <p:spPr>
          <a:xfrm>
            <a:off x="713125" y="13177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7"/>
          <p:cNvSpPr txBox="1">
            <a:spLocks noGrp="1"/>
          </p:cNvSpPr>
          <p:nvPr>
            <p:ph type="subTitle" idx="2"/>
          </p:nvPr>
        </p:nvSpPr>
        <p:spPr>
          <a:xfrm>
            <a:off x="1989150" y="2115100"/>
            <a:ext cx="2465700" cy="248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i="1"/>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6" name="Google Shape;1446;p27"/>
          <p:cNvSpPr txBox="1">
            <a:spLocks noGrp="1"/>
          </p:cNvSpPr>
          <p:nvPr>
            <p:ph type="subTitle" idx="3"/>
          </p:nvPr>
        </p:nvSpPr>
        <p:spPr>
          <a:xfrm>
            <a:off x="4689097" y="2115100"/>
            <a:ext cx="2465700" cy="248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i="1"/>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47" name="Google Shape;1447;p27"/>
          <p:cNvGrpSpPr/>
          <p:nvPr/>
        </p:nvGrpSpPr>
        <p:grpSpPr>
          <a:xfrm>
            <a:off x="104561" y="709115"/>
            <a:ext cx="8873889" cy="3695712"/>
            <a:chOff x="104561" y="709115"/>
            <a:chExt cx="8873889" cy="3695712"/>
          </a:xfrm>
        </p:grpSpPr>
        <p:sp>
          <p:nvSpPr>
            <p:cNvPr id="1448" name="Google Shape;1448;p2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7"/>
          <p:cNvGrpSpPr/>
          <p:nvPr/>
        </p:nvGrpSpPr>
        <p:grpSpPr>
          <a:xfrm>
            <a:off x="320612" y="153363"/>
            <a:ext cx="8582337" cy="4803412"/>
            <a:chOff x="320612" y="153363"/>
            <a:chExt cx="8582337" cy="4803412"/>
          </a:xfrm>
        </p:grpSpPr>
        <p:sp>
          <p:nvSpPr>
            <p:cNvPr id="1451" name="Google Shape;1451;p2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27"/>
          <p:cNvGrpSpPr/>
          <p:nvPr/>
        </p:nvGrpSpPr>
        <p:grpSpPr>
          <a:xfrm>
            <a:off x="-2081234" y="-1667063"/>
            <a:ext cx="13143688" cy="7790526"/>
            <a:chOff x="-2081234" y="-1667063"/>
            <a:chExt cx="13143688" cy="7790526"/>
          </a:xfrm>
        </p:grpSpPr>
        <p:sp>
          <p:nvSpPr>
            <p:cNvPr id="1458" name="Google Shape;1458;p2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1459" name="Google Shape;1459;p27"/>
            <p:cNvGrpSpPr/>
            <p:nvPr/>
          </p:nvGrpSpPr>
          <p:grpSpPr>
            <a:xfrm rot="1800033">
              <a:off x="-1627064" y="-1212893"/>
              <a:ext cx="2481608" cy="2481608"/>
              <a:chOff x="2530475" y="1998650"/>
              <a:chExt cx="2100600" cy="2100600"/>
            </a:xfrm>
          </p:grpSpPr>
          <p:cxnSp>
            <p:nvCxnSpPr>
              <p:cNvPr id="1460" name="Google Shape;1460;p2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61" name="Google Shape;1461;p27"/>
              <p:cNvGrpSpPr/>
              <p:nvPr/>
            </p:nvGrpSpPr>
            <p:grpSpPr>
              <a:xfrm>
                <a:off x="2530475" y="1998650"/>
                <a:ext cx="2100600" cy="2100600"/>
                <a:chOff x="2530475" y="1998650"/>
                <a:chExt cx="2100600" cy="2100600"/>
              </a:xfrm>
            </p:grpSpPr>
            <p:cxnSp>
              <p:nvCxnSpPr>
                <p:cNvPr id="1462" name="Google Shape;1462;p2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3" name="Google Shape;1463;p2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4" name="Google Shape;1464;p2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5" name="Google Shape;1465;p2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6" name="Google Shape;1466;p2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7" name="Google Shape;1467;p2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8" name="Google Shape;1468;p2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69" name="Google Shape;1469;p2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70" name="Google Shape;1470;p2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1" name="Google Shape;1471;p2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2" name="Google Shape;1472;p2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3" name="Google Shape;1473;p2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4" name="Google Shape;1474;p2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5" name="Google Shape;1475;p2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6" name="Google Shape;1476;p2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7" name="Google Shape;1477;p2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8" name="Google Shape;1478;p2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79" name="Google Shape;1479;p27"/>
            <p:cNvGrpSpPr/>
            <p:nvPr/>
          </p:nvGrpSpPr>
          <p:grpSpPr>
            <a:xfrm rot="899916">
              <a:off x="8302326" y="3363335"/>
              <a:ext cx="2481318" cy="2481318"/>
              <a:chOff x="2530475" y="1998650"/>
              <a:chExt cx="2100600" cy="2100600"/>
            </a:xfrm>
          </p:grpSpPr>
          <p:cxnSp>
            <p:nvCxnSpPr>
              <p:cNvPr id="1480" name="Google Shape;1480;p2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81" name="Google Shape;1481;p27"/>
              <p:cNvGrpSpPr/>
              <p:nvPr/>
            </p:nvGrpSpPr>
            <p:grpSpPr>
              <a:xfrm>
                <a:off x="2530475" y="1998650"/>
                <a:ext cx="2100600" cy="2100600"/>
                <a:chOff x="2530475" y="1998650"/>
                <a:chExt cx="2100600" cy="2100600"/>
              </a:xfrm>
            </p:grpSpPr>
            <p:cxnSp>
              <p:nvCxnSpPr>
                <p:cNvPr id="1482" name="Google Shape;1482;p2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3" name="Google Shape;1483;p2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4" name="Google Shape;1484;p2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5" name="Google Shape;1485;p2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6" name="Google Shape;1486;p2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7" name="Google Shape;1487;p2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8" name="Google Shape;1488;p2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89" name="Google Shape;1489;p2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90" name="Google Shape;1490;p2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1" name="Google Shape;1491;p2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2" name="Google Shape;1492;p2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3" name="Google Shape;1493;p2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4" name="Google Shape;1494;p2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5" name="Google Shape;1495;p2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6" name="Google Shape;1496;p2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7" name="Google Shape;1497;p2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8" name="Google Shape;1498;p2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136998"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6028802" y="19717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136998"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6028802" y="324944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1369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1369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6028798" y="16566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6028798" y="2934400"/>
            <a:ext cx="1978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09" name="Google Shape;1509;p28"/>
          <p:cNvGrpSpPr/>
          <p:nvPr/>
        </p:nvGrpSpPr>
        <p:grpSpPr>
          <a:xfrm>
            <a:off x="104561" y="709115"/>
            <a:ext cx="8873889" cy="3695712"/>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28"/>
          <p:cNvGrpSpPr/>
          <p:nvPr/>
        </p:nvGrpSpPr>
        <p:grpSpPr>
          <a:xfrm>
            <a:off x="320612" y="153363"/>
            <a:ext cx="8582337" cy="4803412"/>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28"/>
          <p:cNvGrpSpPr/>
          <p:nvPr/>
        </p:nvGrpSpPr>
        <p:grpSpPr>
          <a:xfrm>
            <a:off x="-2081234" y="-1667063"/>
            <a:ext cx="13143688" cy="7790526"/>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560"/>
        <p:cNvGrpSpPr/>
        <p:nvPr/>
      </p:nvGrpSpPr>
      <p:grpSpPr>
        <a:xfrm>
          <a:off x="0" y="0"/>
          <a:ext cx="0" cy="0"/>
          <a:chOff x="0" y="0"/>
          <a:chExt cx="0" cy="0"/>
        </a:xfrm>
      </p:grpSpPr>
      <p:sp>
        <p:nvSpPr>
          <p:cNvPr id="1561" name="Google Shape;1561;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2" name="Google Shape;1562;p29"/>
          <p:cNvSpPr txBox="1">
            <a:spLocks noGrp="1"/>
          </p:cNvSpPr>
          <p:nvPr>
            <p:ph type="subTitle" idx="1"/>
          </p:nvPr>
        </p:nvSpPr>
        <p:spPr>
          <a:xfrm>
            <a:off x="1132789"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29"/>
          <p:cNvSpPr txBox="1">
            <a:spLocks noGrp="1"/>
          </p:cNvSpPr>
          <p:nvPr>
            <p:ph type="subTitle" idx="2"/>
          </p:nvPr>
        </p:nvSpPr>
        <p:spPr>
          <a:xfrm>
            <a:off x="3520200"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29"/>
          <p:cNvSpPr txBox="1">
            <a:spLocks noGrp="1"/>
          </p:cNvSpPr>
          <p:nvPr>
            <p:ph type="subTitle" idx="3"/>
          </p:nvPr>
        </p:nvSpPr>
        <p:spPr>
          <a:xfrm>
            <a:off x="1132789"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29"/>
          <p:cNvSpPr txBox="1">
            <a:spLocks noGrp="1"/>
          </p:cNvSpPr>
          <p:nvPr>
            <p:ph type="subTitle" idx="4"/>
          </p:nvPr>
        </p:nvSpPr>
        <p:spPr>
          <a:xfrm>
            <a:off x="3520200"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9"/>
          <p:cNvSpPr txBox="1">
            <a:spLocks noGrp="1"/>
          </p:cNvSpPr>
          <p:nvPr>
            <p:ph type="subTitle" idx="5"/>
          </p:nvPr>
        </p:nvSpPr>
        <p:spPr>
          <a:xfrm>
            <a:off x="5907611" y="2053931"/>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7" name="Google Shape;1567;p29"/>
          <p:cNvSpPr txBox="1">
            <a:spLocks noGrp="1"/>
          </p:cNvSpPr>
          <p:nvPr>
            <p:ph type="subTitle" idx="6"/>
          </p:nvPr>
        </p:nvSpPr>
        <p:spPr>
          <a:xfrm>
            <a:off x="5907611" y="3331755"/>
            <a:ext cx="21036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8" name="Google Shape;1568;p29"/>
          <p:cNvSpPr txBox="1">
            <a:spLocks noGrp="1"/>
          </p:cNvSpPr>
          <p:nvPr>
            <p:ph type="subTitle" idx="7"/>
          </p:nvPr>
        </p:nvSpPr>
        <p:spPr>
          <a:xfrm>
            <a:off x="1136920"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9" name="Google Shape;1569;p29"/>
          <p:cNvSpPr txBox="1">
            <a:spLocks noGrp="1"/>
          </p:cNvSpPr>
          <p:nvPr>
            <p:ph type="subTitle" idx="8"/>
          </p:nvPr>
        </p:nvSpPr>
        <p:spPr>
          <a:xfrm>
            <a:off x="352433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0" name="Google Shape;1570;p29"/>
          <p:cNvSpPr txBox="1">
            <a:spLocks noGrp="1"/>
          </p:cNvSpPr>
          <p:nvPr>
            <p:ph type="subTitle" idx="9"/>
          </p:nvPr>
        </p:nvSpPr>
        <p:spPr>
          <a:xfrm>
            <a:off x="5911741" y="17328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1" name="Google Shape;1571;p29"/>
          <p:cNvSpPr txBox="1">
            <a:spLocks noGrp="1"/>
          </p:cNvSpPr>
          <p:nvPr>
            <p:ph type="subTitle" idx="13"/>
          </p:nvPr>
        </p:nvSpPr>
        <p:spPr>
          <a:xfrm>
            <a:off x="1136920"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2" name="Google Shape;1572;p29"/>
          <p:cNvSpPr txBox="1">
            <a:spLocks noGrp="1"/>
          </p:cNvSpPr>
          <p:nvPr>
            <p:ph type="subTitle" idx="14"/>
          </p:nvPr>
        </p:nvSpPr>
        <p:spPr>
          <a:xfrm>
            <a:off x="352433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3" name="Google Shape;1573;p29"/>
          <p:cNvSpPr txBox="1">
            <a:spLocks noGrp="1"/>
          </p:cNvSpPr>
          <p:nvPr>
            <p:ph type="subTitle" idx="15"/>
          </p:nvPr>
        </p:nvSpPr>
        <p:spPr>
          <a:xfrm>
            <a:off x="5911741" y="3010600"/>
            <a:ext cx="2095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4" name="Google Shape;1574;p29"/>
          <p:cNvGrpSpPr/>
          <p:nvPr/>
        </p:nvGrpSpPr>
        <p:grpSpPr>
          <a:xfrm>
            <a:off x="320612" y="153363"/>
            <a:ext cx="8582337" cy="4803412"/>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9"/>
          <p:cNvGrpSpPr/>
          <p:nvPr/>
        </p:nvGrpSpPr>
        <p:grpSpPr>
          <a:xfrm>
            <a:off x="104561" y="705311"/>
            <a:ext cx="8873889" cy="3543312"/>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9"/>
          <p:cNvGrpSpPr/>
          <p:nvPr/>
        </p:nvGrpSpPr>
        <p:grpSpPr>
          <a:xfrm>
            <a:off x="-1846480" y="-1538038"/>
            <a:ext cx="12879536" cy="8253287"/>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26"/>
        <p:cNvGrpSpPr/>
        <p:nvPr/>
      </p:nvGrpSpPr>
      <p:grpSpPr>
        <a:xfrm>
          <a:off x="0" y="0"/>
          <a:ext cx="0" cy="0"/>
          <a:chOff x="0" y="0"/>
          <a:chExt cx="0" cy="0"/>
        </a:xfrm>
      </p:grpSpPr>
      <p:grpSp>
        <p:nvGrpSpPr>
          <p:cNvPr id="1627" name="Google Shape;1627;p30"/>
          <p:cNvGrpSpPr/>
          <p:nvPr/>
        </p:nvGrpSpPr>
        <p:grpSpPr>
          <a:xfrm>
            <a:off x="-2081234" y="-316913"/>
            <a:ext cx="13143688" cy="5362051"/>
            <a:chOff x="-2081234" y="-316913"/>
            <a:chExt cx="13143688" cy="5362051"/>
          </a:xfrm>
        </p:grpSpPr>
        <p:grpSp>
          <p:nvGrpSpPr>
            <p:cNvPr id="1628" name="Google Shape;1628;p30"/>
            <p:cNvGrpSpPr/>
            <p:nvPr/>
          </p:nvGrpSpPr>
          <p:grpSpPr>
            <a:xfrm rot="1800033">
              <a:off x="-1627064" y="137257"/>
              <a:ext cx="2481608" cy="2481608"/>
              <a:chOff x="2530475" y="1998650"/>
              <a:chExt cx="2100600" cy="2100600"/>
            </a:xfrm>
          </p:grpSpPr>
          <p:cxnSp>
            <p:nvCxnSpPr>
              <p:cNvPr id="1629" name="Google Shape;162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30" name="Google Shape;1630;p30"/>
              <p:cNvGrpSpPr/>
              <p:nvPr/>
            </p:nvGrpSpPr>
            <p:grpSpPr>
              <a:xfrm>
                <a:off x="2530475" y="1998650"/>
                <a:ext cx="2100600" cy="2100600"/>
                <a:chOff x="2530475" y="1998650"/>
                <a:chExt cx="2100600" cy="2100600"/>
              </a:xfrm>
            </p:grpSpPr>
            <p:cxnSp>
              <p:nvCxnSpPr>
                <p:cNvPr id="1631" name="Google Shape;163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2" name="Google Shape;163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3" name="Google Shape;163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4" name="Google Shape;163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5" name="Google Shape;163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6" name="Google Shape;163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48" name="Google Shape;1648;p30"/>
            <p:cNvGrpSpPr/>
            <p:nvPr/>
          </p:nvGrpSpPr>
          <p:grpSpPr>
            <a:xfrm rot="899916">
              <a:off x="8302326" y="2285010"/>
              <a:ext cx="2481318" cy="2481318"/>
              <a:chOff x="2530475" y="1998650"/>
              <a:chExt cx="2100600" cy="2100600"/>
            </a:xfrm>
          </p:grpSpPr>
          <p:cxnSp>
            <p:nvCxnSpPr>
              <p:cNvPr id="1649" name="Google Shape;1649;p30"/>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50" name="Google Shape;1650;p30"/>
              <p:cNvGrpSpPr/>
              <p:nvPr/>
            </p:nvGrpSpPr>
            <p:grpSpPr>
              <a:xfrm>
                <a:off x="2530475" y="1998650"/>
                <a:ext cx="2100600" cy="2100600"/>
                <a:chOff x="2530475" y="1998650"/>
                <a:chExt cx="2100600" cy="2100600"/>
              </a:xfrm>
            </p:grpSpPr>
            <p:cxnSp>
              <p:nvCxnSpPr>
                <p:cNvPr id="1651" name="Google Shape;1651;p30"/>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2" name="Google Shape;1652;p30"/>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3" name="Google Shape;1653;p30"/>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4" name="Google Shape;1654;p30"/>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5" name="Google Shape;1655;p30"/>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6" name="Google Shape;1656;p30"/>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7" name="Google Shape;1657;p30"/>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8" name="Google Shape;1658;p30"/>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59" name="Google Shape;1659;p30"/>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0" name="Google Shape;1660;p30"/>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1" name="Google Shape;1661;p30"/>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2" name="Google Shape;1662;p30"/>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3" name="Google Shape;1663;p30"/>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4" name="Google Shape;1664;p30"/>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5" name="Google Shape;1665;p30"/>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6" name="Google Shape;1666;p30"/>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67" name="Google Shape;1667;p30"/>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668" name="Google Shape;1668;p30"/>
          <p:cNvSpPr txBox="1">
            <a:spLocks noGrp="1"/>
          </p:cNvSpPr>
          <p:nvPr>
            <p:ph type="title" hasCustomPrompt="1"/>
          </p:nvPr>
        </p:nvSpPr>
        <p:spPr>
          <a:xfrm>
            <a:off x="1120575" y="844575"/>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9" name="Google Shape;1669;p30"/>
          <p:cNvSpPr txBox="1">
            <a:spLocks noGrp="1"/>
          </p:cNvSpPr>
          <p:nvPr>
            <p:ph type="subTitle" idx="1"/>
          </p:nvPr>
        </p:nvSpPr>
        <p:spPr>
          <a:xfrm>
            <a:off x="1120575" y="1533499"/>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0" name="Google Shape;1670;p30"/>
          <p:cNvSpPr txBox="1">
            <a:spLocks noGrp="1"/>
          </p:cNvSpPr>
          <p:nvPr>
            <p:ph type="title" idx="2" hasCustomPrompt="1"/>
          </p:nvPr>
        </p:nvSpPr>
        <p:spPr>
          <a:xfrm>
            <a:off x="1120575" y="204443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1" name="Google Shape;1671;p30"/>
          <p:cNvSpPr txBox="1">
            <a:spLocks noGrp="1"/>
          </p:cNvSpPr>
          <p:nvPr>
            <p:ph type="subTitle" idx="3"/>
          </p:nvPr>
        </p:nvSpPr>
        <p:spPr>
          <a:xfrm>
            <a:off x="1120575" y="2733362"/>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72" name="Google Shape;1672;p30"/>
          <p:cNvSpPr txBox="1">
            <a:spLocks noGrp="1"/>
          </p:cNvSpPr>
          <p:nvPr>
            <p:ph type="title" idx="4" hasCustomPrompt="1"/>
          </p:nvPr>
        </p:nvSpPr>
        <p:spPr>
          <a:xfrm>
            <a:off x="1120575" y="3244301"/>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73" name="Google Shape;1673;p30"/>
          <p:cNvSpPr txBox="1">
            <a:spLocks noGrp="1"/>
          </p:cNvSpPr>
          <p:nvPr>
            <p:ph type="subTitle" idx="5"/>
          </p:nvPr>
        </p:nvSpPr>
        <p:spPr>
          <a:xfrm>
            <a:off x="1120575" y="3933225"/>
            <a:ext cx="385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674" name="Google Shape;1674;p30"/>
          <p:cNvGrpSpPr/>
          <p:nvPr/>
        </p:nvGrpSpPr>
        <p:grpSpPr>
          <a:xfrm>
            <a:off x="186983" y="124009"/>
            <a:ext cx="8735155" cy="4895482"/>
            <a:chOff x="186983" y="124009"/>
            <a:chExt cx="8735155" cy="4895482"/>
          </a:xfrm>
        </p:grpSpPr>
        <p:sp>
          <p:nvSpPr>
            <p:cNvPr id="1675" name="Google Shape;1675;p30"/>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0"/>
          <p:cNvGrpSpPr/>
          <p:nvPr/>
        </p:nvGrpSpPr>
        <p:grpSpPr>
          <a:xfrm>
            <a:off x="193578" y="675958"/>
            <a:ext cx="8763439" cy="4336240"/>
            <a:chOff x="193578" y="675958"/>
            <a:chExt cx="8763439" cy="4336240"/>
          </a:xfrm>
        </p:grpSpPr>
        <p:sp>
          <p:nvSpPr>
            <p:cNvPr id="1684" name="Google Shape;1684;p30"/>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686"/>
        <p:cNvGrpSpPr/>
        <p:nvPr/>
      </p:nvGrpSpPr>
      <p:grpSpPr>
        <a:xfrm>
          <a:off x="0" y="0"/>
          <a:ext cx="0" cy="0"/>
          <a:chOff x="0" y="0"/>
          <a:chExt cx="0" cy="0"/>
        </a:xfrm>
      </p:grpSpPr>
      <p:sp>
        <p:nvSpPr>
          <p:cNvPr id="1687" name="Google Shape;1687;p31"/>
          <p:cNvSpPr txBox="1">
            <a:spLocks noGrp="1"/>
          </p:cNvSpPr>
          <p:nvPr>
            <p:ph type="title" hasCustomPrompt="1"/>
          </p:nvPr>
        </p:nvSpPr>
        <p:spPr>
          <a:xfrm>
            <a:off x="1478050" y="1619913"/>
            <a:ext cx="13989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88" name="Google Shape;1688;p31"/>
          <p:cNvSpPr txBox="1">
            <a:spLocks noGrp="1"/>
          </p:cNvSpPr>
          <p:nvPr>
            <p:ph type="subTitle" idx="1"/>
          </p:nvPr>
        </p:nvSpPr>
        <p:spPr>
          <a:xfrm>
            <a:off x="1090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89" name="Google Shape;1689;p31"/>
          <p:cNvSpPr txBox="1">
            <a:spLocks noGrp="1"/>
          </p:cNvSpPr>
          <p:nvPr>
            <p:ph type="subTitle" idx="2"/>
          </p:nvPr>
        </p:nvSpPr>
        <p:spPr>
          <a:xfrm>
            <a:off x="1090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0" name="Google Shape;1690;p31"/>
          <p:cNvSpPr txBox="1">
            <a:spLocks noGrp="1"/>
          </p:cNvSpPr>
          <p:nvPr>
            <p:ph type="title" idx="3" hasCustomPrompt="1"/>
          </p:nvPr>
        </p:nvSpPr>
        <p:spPr>
          <a:xfrm>
            <a:off x="387310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1" name="Google Shape;1691;p31"/>
          <p:cNvSpPr txBox="1">
            <a:spLocks noGrp="1"/>
          </p:cNvSpPr>
          <p:nvPr>
            <p:ph type="subTitle" idx="4"/>
          </p:nvPr>
        </p:nvSpPr>
        <p:spPr>
          <a:xfrm>
            <a:off x="34854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2" name="Google Shape;1692;p31"/>
          <p:cNvSpPr txBox="1">
            <a:spLocks noGrp="1"/>
          </p:cNvSpPr>
          <p:nvPr>
            <p:ph type="subTitle" idx="5"/>
          </p:nvPr>
        </p:nvSpPr>
        <p:spPr>
          <a:xfrm>
            <a:off x="34854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3" name="Google Shape;1693;p31"/>
          <p:cNvSpPr txBox="1">
            <a:spLocks noGrp="1"/>
          </p:cNvSpPr>
          <p:nvPr>
            <p:ph type="title" idx="6" hasCustomPrompt="1"/>
          </p:nvPr>
        </p:nvSpPr>
        <p:spPr>
          <a:xfrm>
            <a:off x="6267650" y="1619913"/>
            <a:ext cx="1397700" cy="62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94" name="Google Shape;1694;p31"/>
          <p:cNvSpPr txBox="1">
            <a:spLocks noGrp="1"/>
          </p:cNvSpPr>
          <p:nvPr>
            <p:ph type="subTitle" idx="7"/>
          </p:nvPr>
        </p:nvSpPr>
        <p:spPr>
          <a:xfrm>
            <a:off x="5879900" y="2927983"/>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695" name="Google Shape;1695;p31"/>
          <p:cNvSpPr txBox="1">
            <a:spLocks noGrp="1"/>
          </p:cNvSpPr>
          <p:nvPr>
            <p:ph type="subTitle" idx="8"/>
          </p:nvPr>
        </p:nvSpPr>
        <p:spPr>
          <a:xfrm>
            <a:off x="5879900" y="2612200"/>
            <a:ext cx="217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96" name="Google Shape;1696;p31"/>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7" name="Google Shape;1697;p31"/>
          <p:cNvGrpSpPr/>
          <p:nvPr/>
        </p:nvGrpSpPr>
        <p:grpSpPr>
          <a:xfrm>
            <a:off x="320612" y="153363"/>
            <a:ext cx="8582337" cy="4803412"/>
            <a:chOff x="320612" y="153363"/>
            <a:chExt cx="8582337" cy="4803412"/>
          </a:xfrm>
        </p:grpSpPr>
        <p:sp>
          <p:nvSpPr>
            <p:cNvPr id="1698" name="Google Shape;1698;p31"/>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1"/>
          <p:cNvGrpSpPr/>
          <p:nvPr/>
        </p:nvGrpSpPr>
        <p:grpSpPr>
          <a:xfrm>
            <a:off x="104561" y="709115"/>
            <a:ext cx="8873889" cy="3695712"/>
            <a:chOff x="104561" y="709115"/>
            <a:chExt cx="8873889" cy="3695712"/>
          </a:xfrm>
        </p:grpSpPr>
        <p:sp>
          <p:nvSpPr>
            <p:cNvPr id="1705" name="Google Shape;1705;p31"/>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31"/>
          <p:cNvGrpSpPr/>
          <p:nvPr/>
        </p:nvGrpSpPr>
        <p:grpSpPr>
          <a:xfrm>
            <a:off x="-2081234" y="-1667063"/>
            <a:ext cx="13143688" cy="7790526"/>
            <a:chOff x="-2081234" y="-1667063"/>
            <a:chExt cx="13143688" cy="7790526"/>
          </a:xfrm>
        </p:grpSpPr>
        <p:sp>
          <p:nvSpPr>
            <p:cNvPr id="1708" name="Google Shape;1708;p31"/>
            <p:cNvSpPr/>
            <p:nvPr/>
          </p:nvSpPr>
          <p:spPr>
            <a:xfrm>
              <a:off x="1860750" y="-144525"/>
              <a:ext cx="6245375" cy="416150"/>
            </a:xfrm>
            <a:custGeom>
              <a:avLst/>
              <a:gdLst/>
              <a:ahLst/>
              <a:cxnLst/>
              <a:rect l="l" t="t" r="r" b="b"/>
              <a:pathLst>
                <a:path w="249815" h="16646" extrusionOk="0">
                  <a:moveTo>
                    <a:pt x="249815" y="0"/>
                  </a:moveTo>
                  <a:cubicBezTo>
                    <a:pt x="246923" y="1335"/>
                    <a:pt x="241932" y="6611"/>
                    <a:pt x="232461" y="8009"/>
                  </a:cubicBezTo>
                  <a:cubicBezTo>
                    <a:pt x="222990" y="9407"/>
                    <a:pt x="204111" y="7151"/>
                    <a:pt x="192987" y="8390"/>
                  </a:cubicBezTo>
                  <a:cubicBezTo>
                    <a:pt x="181863" y="9630"/>
                    <a:pt x="178621" y="14206"/>
                    <a:pt x="165717" y="15446"/>
                  </a:cubicBezTo>
                  <a:cubicBezTo>
                    <a:pt x="152813" y="16686"/>
                    <a:pt x="128531" y="16940"/>
                    <a:pt x="115563" y="15828"/>
                  </a:cubicBezTo>
                  <a:cubicBezTo>
                    <a:pt x="102596" y="14716"/>
                    <a:pt x="98559" y="8645"/>
                    <a:pt x="87912" y="8772"/>
                  </a:cubicBezTo>
                  <a:cubicBezTo>
                    <a:pt x="77265" y="8899"/>
                    <a:pt x="63630" y="16145"/>
                    <a:pt x="51679" y="16590"/>
                  </a:cubicBezTo>
                  <a:cubicBezTo>
                    <a:pt x="39729" y="17035"/>
                    <a:pt x="24822" y="13921"/>
                    <a:pt x="16209" y="11442"/>
                  </a:cubicBezTo>
                  <a:cubicBezTo>
                    <a:pt x="7596" y="8963"/>
                    <a:pt x="2702" y="3337"/>
                    <a:pt x="0" y="1716"/>
                  </a:cubicBezTo>
                </a:path>
              </a:pathLst>
            </a:custGeom>
            <a:noFill/>
            <a:ln w="19050" cap="flat" cmpd="sng">
              <a:solidFill>
                <a:schemeClr val="accent5"/>
              </a:solidFill>
              <a:prstDash val="dash"/>
              <a:round/>
              <a:headEnd type="none" w="med" len="med"/>
              <a:tailEnd type="none" w="med" len="med"/>
            </a:ln>
          </p:spPr>
        </p:sp>
        <p:sp>
          <p:nvSpPr>
            <p:cNvPr id="1709" name="Google Shape;1709;p31"/>
            <p:cNvSpPr/>
            <p:nvPr/>
          </p:nvSpPr>
          <p:spPr>
            <a:xfrm>
              <a:off x="-270075" y="3665576"/>
              <a:ext cx="7842475" cy="1580500"/>
            </a:xfrm>
            <a:custGeom>
              <a:avLst/>
              <a:gdLst/>
              <a:ahLst/>
              <a:cxnLst/>
              <a:rect l="l" t="t" r="r" b="b"/>
              <a:pathLst>
                <a:path w="313699" h="63220" extrusionOk="0">
                  <a:moveTo>
                    <a:pt x="0" y="5110"/>
                  </a:moveTo>
                  <a:cubicBezTo>
                    <a:pt x="3941" y="4379"/>
                    <a:pt x="13349" y="-2042"/>
                    <a:pt x="23647" y="723"/>
                  </a:cubicBezTo>
                  <a:cubicBezTo>
                    <a:pt x="33945" y="3488"/>
                    <a:pt x="48723" y="18681"/>
                    <a:pt x="61786" y="21700"/>
                  </a:cubicBezTo>
                  <a:cubicBezTo>
                    <a:pt x="74849" y="24720"/>
                    <a:pt x="85815" y="15503"/>
                    <a:pt x="102024" y="18840"/>
                  </a:cubicBezTo>
                  <a:cubicBezTo>
                    <a:pt x="118234" y="22177"/>
                    <a:pt x="138702" y="39436"/>
                    <a:pt x="159043" y="41724"/>
                  </a:cubicBezTo>
                  <a:cubicBezTo>
                    <a:pt x="179384" y="44012"/>
                    <a:pt x="202745" y="29296"/>
                    <a:pt x="224071" y="32570"/>
                  </a:cubicBezTo>
                  <a:cubicBezTo>
                    <a:pt x="245397" y="35844"/>
                    <a:pt x="272063" y="56758"/>
                    <a:pt x="287001" y="61366"/>
                  </a:cubicBezTo>
                  <a:cubicBezTo>
                    <a:pt x="301939" y="65975"/>
                    <a:pt x="309249" y="60412"/>
                    <a:pt x="313699" y="60221"/>
                  </a:cubicBezTo>
                </a:path>
              </a:pathLst>
            </a:custGeom>
            <a:noFill/>
            <a:ln w="19050" cap="flat" cmpd="sng">
              <a:solidFill>
                <a:schemeClr val="accent5"/>
              </a:solidFill>
              <a:prstDash val="dash"/>
              <a:round/>
              <a:headEnd type="none" w="med" len="med"/>
              <a:tailEnd type="none" w="med" len="med"/>
            </a:ln>
          </p:spPr>
        </p:sp>
        <p:grpSp>
          <p:nvGrpSpPr>
            <p:cNvPr id="1710" name="Google Shape;1710;p31"/>
            <p:cNvGrpSpPr/>
            <p:nvPr/>
          </p:nvGrpSpPr>
          <p:grpSpPr>
            <a:xfrm rot="1800033">
              <a:off x="-1627064" y="-1212893"/>
              <a:ext cx="2481608" cy="2481608"/>
              <a:chOff x="2530475" y="1998650"/>
              <a:chExt cx="2100600" cy="2100600"/>
            </a:xfrm>
          </p:grpSpPr>
          <p:cxnSp>
            <p:nvCxnSpPr>
              <p:cNvPr id="1711" name="Google Shape;171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12" name="Google Shape;1712;p31"/>
              <p:cNvGrpSpPr/>
              <p:nvPr/>
            </p:nvGrpSpPr>
            <p:grpSpPr>
              <a:xfrm>
                <a:off x="2530475" y="1998650"/>
                <a:ext cx="2100600" cy="2100600"/>
                <a:chOff x="2530475" y="1998650"/>
                <a:chExt cx="2100600" cy="2100600"/>
              </a:xfrm>
            </p:grpSpPr>
            <p:cxnSp>
              <p:nvCxnSpPr>
                <p:cNvPr id="1713" name="Google Shape;171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4" name="Google Shape;171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5" name="Google Shape;171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6" name="Google Shape;171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7" name="Google Shape;171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8" name="Google Shape;171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19" name="Google Shape;171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0" name="Google Shape;172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21" name="Google Shape;172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2" name="Google Shape;172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3" name="Google Shape;172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4" name="Google Shape;172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5" name="Google Shape;172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6" name="Google Shape;172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7" name="Google Shape;172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8" name="Google Shape;172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30" name="Google Shape;1730;p31"/>
            <p:cNvGrpSpPr/>
            <p:nvPr/>
          </p:nvGrpSpPr>
          <p:grpSpPr>
            <a:xfrm rot="899916">
              <a:off x="8302326" y="3363335"/>
              <a:ext cx="2481318" cy="2481318"/>
              <a:chOff x="2530475" y="1998650"/>
              <a:chExt cx="2100600" cy="2100600"/>
            </a:xfrm>
          </p:grpSpPr>
          <p:cxnSp>
            <p:nvCxnSpPr>
              <p:cNvPr id="1731" name="Google Shape;1731;p3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32" name="Google Shape;1732;p31"/>
              <p:cNvGrpSpPr/>
              <p:nvPr/>
            </p:nvGrpSpPr>
            <p:grpSpPr>
              <a:xfrm>
                <a:off x="2530475" y="1998650"/>
                <a:ext cx="2100600" cy="2100600"/>
                <a:chOff x="2530475" y="1998650"/>
                <a:chExt cx="2100600" cy="2100600"/>
              </a:xfrm>
            </p:grpSpPr>
            <p:cxnSp>
              <p:nvCxnSpPr>
                <p:cNvPr id="1733" name="Google Shape;1733;p3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6" name="Google Shape;1736;p3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3484953" y="739146"/>
            <a:ext cx="33390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3484925" y="1636026"/>
            <a:ext cx="3339000" cy="124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3484925" y="3592625"/>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lang="en" sz="1200" b="1" u="sng">
                <a:solidFill>
                  <a:schemeClr val="hlink"/>
                </a:solidFill>
                <a:latin typeface="Roboto"/>
                <a:ea typeface="Roboto"/>
                <a:cs typeface="Roboto"/>
                <a:sym typeface="Roboto"/>
                <a:hlinkClick r:id="rId2"/>
              </a:rPr>
              <a:t>Slidesgo</a:t>
            </a:r>
            <a:r>
              <a:rPr lang="en" sz="1200">
                <a:solidFill>
                  <a:schemeClr val="dk1"/>
                </a:solidFill>
                <a:latin typeface="Roboto"/>
                <a:ea typeface="Roboto"/>
                <a:cs typeface="Roboto"/>
                <a:sym typeface="Roboto"/>
              </a:rPr>
              <a:t>, and includes icons by </a:t>
            </a:r>
            <a:r>
              <a:rPr lang="en" sz="1200" b="1" u="sng">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u="sng">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Roboto"/>
                <a:ea typeface="Roboto"/>
                <a:cs typeface="Roboto"/>
                <a:sym typeface="Roboto"/>
              </a:rPr>
              <a:t> </a:t>
            </a:r>
            <a:endParaRPr sz="1200" b="1" u="sng">
              <a:solidFill>
                <a:schemeClr val="dk1"/>
              </a:solidFill>
              <a:latin typeface="Roboto"/>
              <a:ea typeface="Roboto"/>
              <a:cs typeface="Roboto"/>
              <a:sym typeface="Roboto"/>
            </a:endParaRPr>
          </a:p>
        </p:txBody>
      </p:sp>
      <p:grpSp>
        <p:nvGrpSpPr>
          <p:cNvPr id="1754" name="Google Shape;1754;p32"/>
          <p:cNvGrpSpPr/>
          <p:nvPr/>
        </p:nvGrpSpPr>
        <p:grpSpPr>
          <a:xfrm>
            <a:off x="221862" y="124009"/>
            <a:ext cx="8735155" cy="4895482"/>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2"/>
          <p:cNvGrpSpPr/>
          <p:nvPr/>
        </p:nvGrpSpPr>
        <p:grpSpPr>
          <a:xfrm>
            <a:off x="-1280522" y="-144525"/>
            <a:ext cx="12280867" cy="4507073"/>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186983" y="675958"/>
            <a:ext cx="8763439" cy="4336240"/>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713225" y="1317725"/>
            <a:ext cx="7710900" cy="180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04561" y="709115"/>
            <a:ext cx="8873889" cy="3695712"/>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4"/>
          <p:cNvGrpSpPr/>
          <p:nvPr/>
        </p:nvGrpSpPr>
        <p:grpSpPr>
          <a:xfrm>
            <a:off x="320612" y="153363"/>
            <a:ext cx="8582337" cy="4803412"/>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4"/>
          <p:cNvGrpSpPr/>
          <p:nvPr/>
        </p:nvGrpSpPr>
        <p:grpSpPr>
          <a:xfrm>
            <a:off x="-1881067" y="-1519935"/>
            <a:ext cx="12972985" cy="7674455"/>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09"/>
        <p:cNvGrpSpPr/>
        <p:nvPr/>
      </p:nvGrpSpPr>
      <p:grpSpPr>
        <a:xfrm>
          <a:off x="0" y="0"/>
          <a:ext cx="0" cy="0"/>
          <a:chOff x="0" y="0"/>
          <a:chExt cx="0" cy="0"/>
        </a:xfrm>
      </p:grpSpPr>
      <p:grpSp>
        <p:nvGrpSpPr>
          <p:cNvPr id="1810" name="Google Shape;1810;p33"/>
          <p:cNvGrpSpPr/>
          <p:nvPr/>
        </p:nvGrpSpPr>
        <p:grpSpPr>
          <a:xfrm>
            <a:off x="-1418182" y="-2610468"/>
            <a:ext cx="11397599" cy="9785111"/>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1587836" y="190427"/>
            <a:ext cx="7315677" cy="48374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a:off x="226403" y="109123"/>
            <a:ext cx="8606183" cy="4878872"/>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5055284"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5"/>
          <p:cNvSpPr txBox="1">
            <a:spLocks noGrp="1"/>
          </p:cNvSpPr>
          <p:nvPr>
            <p:ph type="subTitle" idx="2"/>
          </p:nvPr>
        </p:nvSpPr>
        <p:spPr>
          <a:xfrm>
            <a:off x="1583300" y="3630627"/>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3" name="Google Shape;223;p5"/>
          <p:cNvSpPr txBox="1">
            <a:spLocks noGrp="1"/>
          </p:cNvSpPr>
          <p:nvPr>
            <p:ph type="subTitle" idx="3"/>
          </p:nvPr>
        </p:nvSpPr>
        <p:spPr>
          <a:xfrm>
            <a:off x="50552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1583075" y="3327525"/>
            <a:ext cx="2505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25" name="Google Shape;225;p5"/>
          <p:cNvGrpSpPr/>
          <p:nvPr/>
        </p:nvGrpSpPr>
        <p:grpSpPr>
          <a:xfrm>
            <a:off x="193578" y="675958"/>
            <a:ext cx="8763439" cy="4336240"/>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5"/>
          <p:cNvGrpSpPr/>
          <p:nvPr/>
        </p:nvGrpSpPr>
        <p:grpSpPr>
          <a:xfrm>
            <a:off x="186983" y="124009"/>
            <a:ext cx="8735155" cy="4895482"/>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5"/>
          <p:cNvGrpSpPr/>
          <p:nvPr/>
        </p:nvGrpSpPr>
        <p:grpSpPr>
          <a:xfrm>
            <a:off x="-2179793" y="1148903"/>
            <a:ext cx="13389725" cy="3268031"/>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04561" y="705311"/>
            <a:ext cx="8873889" cy="3695712"/>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6"/>
          <p:cNvGrpSpPr/>
          <p:nvPr/>
        </p:nvGrpSpPr>
        <p:grpSpPr>
          <a:xfrm>
            <a:off x="320612" y="153363"/>
            <a:ext cx="8582337" cy="4803412"/>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6"/>
          <p:cNvGrpSpPr/>
          <p:nvPr/>
        </p:nvGrpSpPr>
        <p:grpSpPr>
          <a:xfrm>
            <a:off x="-1960612" y="-744284"/>
            <a:ext cx="12997747" cy="6597323"/>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097875" y="1860700"/>
            <a:ext cx="3858900" cy="221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320612" y="153363"/>
            <a:ext cx="8582337" cy="4803412"/>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7"/>
          <p:cNvGrpSpPr/>
          <p:nvPr/>
        </p:nvGrpSpPr>
        <p:grpSpPr>
          <a:xfrm>
            <a:off x="104561" y="705311"/>
            <a:ext cx="8873889" cy="3695712"/>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7"/>
          <p:cNvGrpSpPr/>
          <p:nvPr/>
        </p:nvGrpSpPr>
        <p:grpSpPr>
          <a:xfrm>
            <a:off x="-1960612" y="-744284"/>
            <a:ext cx="12997747" cy="6597323"/>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4108535" y="1732650"/>
            <a:ext cx="3858900" cy="16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a:off x="186983" y="675958"/>
            <a:ext cx="8763439" cy="4336240"/>
            <a:chOff x="186983" y="675958"/>
            <a:chExt cx="8763439" cy="4336240"/>
          </a:xfrm>
        </p:grpSpPr>
        <p:sp>
          <p:nvSpPr>
            <p:cNvPr id="389" name="Google Shape;389;p8"/>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1142726" y="-117525"/>
            <a:ext cx="11528932" cy="6545247"/>
            <a:chOff x="-1142726" y="-117525"/>
            <a:chExt cx="11528932" cy="6545247"/>
          </a:xfrm>
        </p:grpSpPr>
        <p:grpSp>
          <p:nvGrpSpPr>
            <p:cNvPr id="392" name="Google Shape;392;p8"/>
            <p:cNvGrpSpPr/>
            <p:nvPr/>
          </p:nvGrpSpPr>
          <p:grpSpPr>
            <a:xfrm rot="-1198589">
              <a:off x="7555353" y="3596870"/>
              <a:ext cx="2481607" cy="2481607"/>
              <a:chOff x="2530475" y="1998650"/>
              <a:chExt cx="2100600" cy="2100600"/>
            </a:xfrm>
          </p:grpSpPr>
          <p:cxnSp>
            <p:nvCxnSpPr>
              <p:cNvPr id="393" name="Google Shape;39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94" name="Google Shape;394;p8"/>
              <p:cNvGrpSpPr/>
              <p:nvPr/>
            </p:nvGrpSpPr>
            <p:grpSpPr>
              <a:xfrm>
                <a:off x="2530475" y="1998650"/>
                <a:ext cx="2100600" cy="2100600"/>
                <a:chOff x="2530475" y="1998650"/>
                <a:chExt cx="2100600" cy="2100600"/>
              </a:xfrm>
            </p:grpSpPr>
            <p:cxnSp>
              <p:nvCxnSpPr>
                <p:cNvPr id="395" name="Google Shape;39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6" name="Google Shape;39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7" name="Google Shape;39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8" name="Google Shape;39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9" name="Google Shape;39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0" name="Google Shape;40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1" name="Google Shape;40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2" name="Google Shape;40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3" name="Google Shape;40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4" name="Google Shape;40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5" name="Google Shape;40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6" name="Google Shape;40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7" name="Google Shape;40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12" name="Google Shape;412;p8"/>
            <p:cNvGrpSpPr/>
            <p:nvPr/>
          </p:nvGrpSpPr>
          <p:grpSpPr>
            <a:xfrm rot="-578074">
              <a:off x="-952582" y="1130534"/>
              <a:ext cx="2481358" cy="2481358"/>
              <a:chOff x="2530475" y="1998650"/>
              <a:chExt cx="2100600" cy="2100600"/>
            </a:xfrm>
          </p:grpSpPr>
          <p:cxnSp>
            <p:nvCxnSpPr>
              <p:cNvPr id="413" name="Google Shape;413;p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14" name="Google Shape;414;p8"/>
              <p:cNvGrpSpPr/>
              <p:nvPr/>
            </p:nvGrpSpPr>
            <p:grpSpPr>
              <a:xfrm>
                <a:off x="2530475" y="1998650"/>
                <a:ext cx="2100600" cy="2100600"/>
                <a:chOff x="2530475" y="1998650"/>
                <a:chExt cx="2100600" cy="2100600"/>
              </a:xfrm>
            </p:grpSpPr>
            <p:cxnSp>
              <p:nvCxnSpPr>
                <p:cNvPr id="415" name="Google Shape;415;p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432" name="Google Shape;432;p8"/>
            <p:cNvSpPr/>
            <p:nvPr/>
          </p:nvSpPr>
          <p:spPr>
            <a:xfrm>
              <a:off x="3767875" y="-117525"/>
              <a:ext cx="5516022" cy="967800"/>
            </a:xfrm>
            <a:custGeom>
              <a:avLst/>
              <a:gdLst/>
              <a:ahLst/>
              <a:cxnLst/>
              <a:rect l="l" t="t" r="r" b="b"/>
              <a:pathLst>
                <a:path w="233606" h="38712" extrusionOk="0">
                  <a:moveTo>
                    <a:pt x="233606" y="38712"/>
                  </a:moveTo>
                  <a:cubicBezTo>
                    <a:pt x="232017" y="36742"/>
                    <a:pt x="229633" y="29527"/>
                    <a:pt x="224071" y="26889"/>
                  </a:cubicBezTo>
                  <a:cubicBezTo>
                    <a:pt x="218509" y="24251"/>
                    <a:pt x="208402" y="22789"/>
                    <a:pt x="200234" y="22884"/>
                  </a:cubicBezTo>
                  <a:cubicBezTo>
                    <a:pt x="192066" y="22979"/>
                    <a:pt x="184692" y="25204"/>
                    <a:pt x="175062" y="27461"/>
                  </a:cubicBezTo>
                  <a:cubicBezTo>
                    <a:pt x="165432" y="29718"/>
                    <a:pt x="153862" y="36361"/>
                    <a:pt x="142452" y="36424"/>
                  </a:cubicBezTo>
                  <a:cubicBezTo>
                    <a:pt x="131042" y="36488"/>
                    <a:pt x="119918" y="31624"/>
                    <a:pt x="106601" y="27842"/>
                  </a:cubicBezTo>
                  <a:cubicBezTo>
                    <a:pt x="93284" y="24060"/>
                    <a:pt x="74087" y="15257"/>
                    <a:pt x="62550" y="13731"/>
                  </a:cubicBezTo>
                  <a:cubicBezTo>
                    <a:pt x="51013" y="12206"/>
                    <a:pt x="47802" y="20978"/>
                    <a:pt x="37377" y="18689"/>
                  </a:cubicBezTo>
                  <a:cubicBezTo>
                    <a:pt x="26952" y="16401"/>
                    <a:pt x="6230" y="3115"/>
                    <a:pt x="0" y="0"/>
                  </a:cubicBezTo>
                </a:path>
              </a:pathLst>
            </a:custGeom>
            <a:noFill/>
            <a:ln w="19050" cap="flat" cmpd="sng">
              <a:solidFill>
                <a:schemeClr val="accent5"/>
              </a:solidFill>
              <a:prstDash val="dash"/>
              <a:round/>
              <a:headEnd type="none" w="med" len="med"/>
              <a:tailEnd type="none" w="med" len="med"/>
            </a:ln>
          </p:spPr>
        </p:sp>
      </p:grpSp>
      <p:grpSp>
        <p:nvGrpSpPr>
          <p:cNvPr id="433" name="Google Shape;433;p8"/>
          <p:cNvGrpSpPr/>
          <p:nvPr/>
        </p:nvGrpSpPr>
        <p:grpSpPr>
          <a:xfrm>
            <a:off x="221862" y="124009"/>
            <a:ext cx="8735155" cy="4895482"/>
            <a:chOff x="221862" y="124009"/>
            <a:chExt cx="8735155" cy="4895482"/>
          </a:xfrm>
        </p:grpSpPr>
        <p:sp>
          <p:nvSpPr>
            <p:cNvPr id="434" name="Google Shape;434;p8"/>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grpSp>
        <p:nvGrpSpPr>
          <p:cNvPr id="443" name="Google Shape;443;p9"/>
          <p:cNvGrpSpPr/>
          <p:nvPr/>
        </p:nvGrpSpPr>
        <p:grpSpPr>
          <a:xfrm>
            <a:off x="-577305" y="-1566838"/>
            <a:ext cx="10283500" cy="8262987"/>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703650" y="1722450"/>
            <a:ext cx="5247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703650" y="2749950"/>
            <a:ext cx="5247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885436" y="64216"/>
            <a:ext cx="494877" cy="5028783"/>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9"/>
          <p:cNvGrpSpPr/>
          <p:nvPr/>
        </p:nvGrpSpPr>
        <p:grpSpPr>
          <a:xfrm>
            <a:off x="412962" y="225675"/>
            <a:ext cx="7524557" cy="4098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0"/>
        <p:cNvGrpSpPr/>
        <p:nvPr/>
      </p:nvGrpSpPr>
      <p:grpSpPr>
        <a:xfrm>
          <a:off x="0" y="0"/>
          <a:ext cx="0" cy="0"/>
          <a:chOff x="0" y="0"/>
          <a:chExt cx="0" cy="0"/>
        </a:xfrm>
      </p:grpSpPr>
      <p:grpSp>
        <p:nvGrpSpPr>
          <p:cNvPr id="521" name="Google Shape;521;p11"/>
          <p:cNvGrpSpPr/>
          <p:nvPr/>
        </p:nvGrpSpPr>
        <p:grpSpPr>
          <a:xfrm>
            <a:off x="-1197212" y="-292175"/>
            <a:ext cx="11475697" cy="5906267"/>
            <a:chOff x="-1197212" y="-292175"/>
            <a:chExt cx="11475697" cy="5906267"/>
          </a:xfrm>
        </p:grpSpPr>
        <p:grpSp>
          <p:nvGrpSpPr>
            <p:cNvPr id="522" name="Google Shape;522;p11"/>
            <p:cNvGrpSpPr/>
            <p:nvPr/>
          </p:nvGrpSpPr>
          <p:grpSpPr>
            <a:xfrm rot="-641899">
              <a:off x="7588211" y="2799655"/>
              <a:ext cx="2481509" cy="2481509"/>
              <a:chOff x="2530475" y="1998650"/>
              <a:chExt cx="2100600" cy="2100600"/>
            </a:xfrm>
          </p:grpSpPr>
          <p:cxnSp>
            <p:nvCxnSpPr>
              <p:cNvPr id="523" name="Google Shape;52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24" name="Google Shape;524;p11"/>
              <p:cNvGrpSpPr/>
              <p:nvPr/>
            </p:nvGrpSpPr>
            <p:grpSpPr>
              <a:xfrm>
                <a:off x="2530475" y="1998650"/>
                <a:ext cx="2100600" cy="2100600"/>
                <a:chOff x="2530475" y="1998650"/>
                <a:chExt cx="2100600" cy="2100600"/>
              </a:xfrm>
            </p:grpSpPr>
            <p:cxnSp>
              <p:nvCxnSpPr>
                <p:cNvPr id="525" name="Google Shape;52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42" name="Google Shape;542;p11"/>
            <p:cNvGrpSpPr/>
            <p:nvPr/>
          </p:nvGrpSpPr>
          <p:grpSpPr>
            <a:xfrm rot="-484102">
              <a:off x="-1035354" y="-92019"/>
              <a:ext cx="2481425" cy="2481425"/>
              <a:chOff x="2530475" y="1998650"/>
              <a:chExt cx="2100600" cy="2100600"/>
            </a:xfrm>
          </p:grpSpPr>
          <p:cxnSp>
            <p:nvCxnSpPr>
              <p:cNvPr id="543" name="Google Shape;543;p11"/>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44" name="Google Shape;544;p11"/>
              <p:cNvGrpSpPr/>
              <p:nvPr/>
            </p:nvGrpSpPr>
            <p:grpSpPr>
              <a:xfrm>
                <a:off x="2530475" y="1998650"/>
                <a:ext cx="2100600" cy="2100600"/>
                <a:chOff x="2530475" y="1998650"/>
                <a:chExt cx="2100600" cy="2100600"/>
              </a:xfrm>
            </p:grpSpPr>
            <p:cxnSp>
              <p:nvCxnSpPr>
                <p:cNvPr id="545" name="Google Shape;545;p11"/>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11"/>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11"/>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11"/>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11"/>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11"/>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11"/>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11"/>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11"/>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11"/>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11"/>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11"/>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11"/>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11"/>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11"/>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11"/>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11"/>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562" name="Google Shape;562;p11"/>
            <p:cNvSpPr/>
            <p:nvPr/>
          </p:nvSpPr>
          <p:spPr>
            <a:xfrm>
              <a:off x="-375050" y="3947767"/>
              <a:ext cx="8061800" cy="1666325"/>
            </a:xfrm>
            <a:custGeom>
              <a:avLst/>
              <a:gdLst/>
              <a:ahLst/>
              <a:cxnLst/>
              <a:rect l="l" t="t" r="r" b="b"/>
              <a:pathLst>
                <a:path w="322472" h="66653" extrusionOk="0">
                  <a:moveTo>
                    <a:pt x="0" y="17452"/>
                  </a:moveTo>
                  <a:cubicBezTo>
                    <a:pt x="6802" y="14560"/>
                    <a:pt x="23456" y="894"/>
                    <a:pt x="40810" y="99"/>
                  </a:cubicBezTo>
                  <a:cubicBezTo>
                    <a:pt x="58164" y="-695"/>
                    <a:pt x="87786" y="6170"/>
                    <a:pt x="104122" y="12685"/>
                  </a:cubicBezTo>
                  <a:cubicBezTo>
                    <a:pt x="120459" y="19201"/>
                    <a:pt x="124145" y="39764"/>
                    <a:pt x="138829" y="39192"/>
                  </a:cubicBezTo>
                  <a:cubicBezTo>
                    <a:pt x="153513" y="38620"/>
                    <a:pt x="174649" y="12716"/>
                    <a:pt x="192225" y="9252"/>
                  </a:cubicBezTo>
                  <a:cubicBezTo>
                    <a:pt x="209801" y="5788"/>
                    <a:pt x="227949" y="10746"/>
                    <a:pt x="244285" y="18406"/>
                  </a:cubicBezTo>
                  <a:cubicBezTo>
                    <a:pt x="260622" y="26066"/>
                    <a:pt x="277213" y="47170"/>
                    <a:pt x="290244" y="55211"/>
                  </a:cubicBezTo>
                  <a:cubicBezTo>
                    <a:pt x="303275" y="63252"/>
                    <a:pt x="317101" y="64746"/>
                    <a:pt x="322472" y="66653"/>
                  </a:cubicBezTo>
                </a:path>
              </a:pathLst>
            </a:custGeom>
            <a:noFill/>
            <a:ln w="19050" cap="flat" cmpd="sng">
              <a:solidFill>
                <a:schemeClr val="accent5"/>
              </a:solidFill>
              <a:prstDash val="dash"/>
              <a:round/>
              <a:headEnd type="none" w="med" len="med"/>
              <a:tailEnd type="none" w="med" len="med"/>
            </a:ln>
          </p:spPr>
        </p:sp>
        <p:sp>
          <p:nvSpPr>
            <p:cNvPr id="563" name="Google Shape;563;p11"/>
            <p:cNvSpPr/>
            <p:nvPr/>
          </p:nvSpPr>
          <p:spPr>
            <a:xfrm>
              <a:off x="1708350" y="-292175"/>
              <a:ext cx="7813875" cy="1515600"/>
            </a:xfrm>
            <a:custGeom>
              <a:avLst/>
              <a:gdLst/>
              <a:ahLst/>
              <a:cxnLst/>
              <a:rect l="l" t="t" r="r" b="b"/>
              <a:pathLst>
                <a:path w="312555" h="60624" extrusionOk="0">
                  <a:moveTo>
                    <a:pt x="0" y="0"/>
                  </a:moveTo>
                  <a:cubicBezTo>
                    <a:pt x="5276" y="6198"/>
                    <a:pt x="16972" y="30608"/>
                    <a:pt x="31656" y="37187"/>
                  </a:cubicBezTo>
                  <a:cubicBezTo>
                    <a:pt x="46340" y="43766"/>
                    <a:pt x="71797" y="42431"/>
                    <a:pt x="88102" y="39475"/>
                  </a:cubicBezTo>
                  <a:cubicBezTo>
                    <a:pt x="104407" y="36519"/>
                    <a:pt x="113275" y="18276"/>
                    <a:pt x="129484" y="19452"/>
                  </a:cubicBezTo>
                  <a:cubicBezTo>
                    <a:pt x="145694" y="20628"/>
                    <a:pt x="168673" y="39793"/>
                    <a:pt x="185359" y="46531"/>
                  </a:cubicBezTo>
                  <a:cubicBezTo>
                    <a:pt x="202045" y="53269"/>
                    <a:pt x="212152" y="57973"/>
                    <a:pt x="229601" y="59880"/>
                  </a:cubicBezTo>
                  <a:cubicBezTo>
                    <a:pt x="247050" y="61787"/>
                    <a:pt x="276226" y="59467"/>
                    <a:pt x="290052" y="57973"/>
                  </a:cubicBezTo>
                  <a:cubicBezTo>
                    <a:pt x="303878" y="56479"/>
                    <a:pt x="308805" y="52093"/>
                    <a:pt x="312555" y="50917"/>
                  </a:cubicBezTo>
                </a:path>
              </a:pathLst>
            </a:custGeom>
            <a:noFill/>
            <a:ln w="19050" cap="flat" cmpd="sng">
              <a:solidFill>
                <a:schemeClr val="accent5"/>
              </a:solidFill>
              <a:prstDash val="dash"/>
              <a:round/>
              <a:headEnd type="none" w="med" len="med"/>
              <a:tailEnd type="none" w="med" len="med"/>
            </a:ln>
          </p:spPr>
        </p:sp>
      </p:grpSp>
      <p:sp>
        <p:nvSpPr>
          <p:cNvPr id="564" name="Google Shape;564;p11"/>
          <p:cNvSpPr txBox="1">
            <a:spLocks noGrp="1"/>
          </p:cNvSpPr>
          <p:nvPr>
            <p:ph type="title" hasCustomPrompt="1"/>
          </p:nvPr>
        </p:nvSpPr>
        <p:spPr>
          <a:xfrm>
            <a:off x="1931425" y="1856125"/>
            <a:ext cx="5281200" cy="1053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5" name="Google Shape;565;p11"/>
          <p:cNvSpPr txBox="1">
            <a:spLocks noGrp="1"/>
          </p:cNvSpPr>
          <p:nvPr>
            <p:ph type="subTitle" idx="1"/>
          </p:nvPr>
        </p:nvSpPr>
        <p:spPr>
          <a:xfrm>
            <a:off x="1931425" y="2790275"/>
            <a:ext cx="5281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6" name="Google Shape;566;p11"/>
          <p:cNvGrpSpPr/>
          <p:nvPr/>
        </p:nvGrpSpPr>
        <p:grpSpPr>
          <a:xfrm>
            <a:off x="221862" y="124009"/>
            <a:ext cx="8735155" cy="4895482"/>
            <a:chOff x="221862" y="124009"/>
            <a:chExt cx="8735155" cy="4895482"/>
          </a:xfrm>
        </p:grpSpPr>
        <p:sp>
          <p:nvSpPr>
            <p:cNvPr id="567" name="Google Shape;567;p11"/>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1"/>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21.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29.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6.xml"/><Relationship Id="rId5" Type="http://schemas.openxmlformats.org/officeDocument/2006/relationships/image" Target="../media/image33.jpe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8.xml"/><Relationship Id="rId5" Type="http://schemas.openxmlformats.org/officeDocument/2006/relationships/image" Target="../media/image56.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27.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7.xml"/><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27.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73.jpeg"/><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1.xml"/><Relationship Id="rId5" Type="http://schemas.openxmlformats.org/officeDocument/2006/relationships/image" Target="../media/image76.pn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4.jpe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1.xml"/><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1.xml"/><Relationship Id="rId1" Type="http://schemas.openxmlformats.org/officeDocument/2006/relationships/slideLayout" Target="../slideLayouts/slideLayout19.xml"/><Relationship Id="rId4" Type="http://schemas.openxmlformats.org/officeDocument/2006/relationships/image" Target="../media/image79.jpeg"/></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3.xml"/><Relationship Id="rId1" Type="http://schemas.openxmlformats.org/officeDocument/2006/relationships/slideLayout" Target="../slideLayouts/slideLayout19.xml"/><Relationship Id="rId4" Type="http://schemas.openxmlformats.org/officeDocument/2006/relationships/image" Target="../media/image81.png"/></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91.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9.xml"/><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8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1.xml"/><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4.xml"/><Relationship Id="rId1" Type="http://schemas.openxmlformats.org/officeDocument/2006/relationships/slideLayout" Target="../slideLayouts/slideLayout5.xml"/><Relationship Id="rId5" Type="http://schemas.openxmlformats.org/officeDocument/2006/relationships/image" Target="../media/image104.png"/><Relationship Id="rId4" Type="http://schemas.openxmlformats.org/officeDocument/2006/relationships/image" Target="../media/image103.png"/></Relationships>
</file>

<file path=ppt/slides/_rels/slide9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9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105.jpeg"/></Relationships>
</file>

<file path=ppt/slides/_rels/slide9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109.png"/><Relationship Id="rId4" Type="http://schemas.openxmlformats.org/officeDocument/2006/relationships/image" Target="../media/image10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960" name="Google Shape;1960;p41"/>
          <p:cNvSpPr txBox="1">
            <a:spLocks noGrp="1"/>
          </p:cNvSpPr>
          <p:nvPr>
            <p:ph type="ctrTitle"/>
          </p:nvPr>
        </p:nvSpPr>
        <p:spPr>
          <a:xfrm>
            <a:off x="185793" y="1800812"/>
            <a:ext cx="8772414"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a:solidFill>
                  <a:srgbClr val="000000"/>
                </a:solidFill>
                <a:latin typeface="+mj-lt"/>
              </a:rPr>
              <a:t>NHIỆT LIỆT CHÀO MỪNG CÁC EM </a:t>
            </a:r>
            <a:br>
              <a:rPr lang="en-US" sz="3800" b="1" dirty="0">
                <a:solidFill>
                  <a:srgbClr val="000000"/>
                </a:solidFill>
                <a:latin typeface="+mj-lt"/>
              </a:rPr>
            </a:br>
            <a:r>
              <a:rPr lang="en-US" sz="3800" b="1" dirty="0">
                <a:solidFill>
                  <a:srgbClr val="000000"/>
                </a:solidFill>
                <a:latin typeface="+mj-lt"/>
              </a:rPr>
              <a:t>ĐẾN VỚI BÀI HỌC HÔM NAY</a:t>
            </a:r>
            <a:endParaRPr sz="3800" b="1" dirty="0">
              <a:solidFill>
                <a:srgbClr val="000000"/>
              </a:solidFill>
              <a:latin typeface="+mj-lt"/>
            </a:endParaRPr>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4" name="TextBox 3">
            <a:extLst>
              <a:ext uri="{FF2B5EF4-FFF2-40B4-BE49-F238E27FC236}">
                <a16:creationId xmlns:a16="http://schemas.microsoft.com/office/drawing/2014/main" id="{164FD6C7-B04F-91C6-935C-385DE3184438}"/>
              </a:ext>
            </a:extLst>
          </p:cNvPr>
          <p:cNvSpPr txBox="1"/>
          <p:nvPr/>
        </p:nvSpPr>
        <p:spPr>
          <a:xfrm>
            <a:off x="605463" y="591470"/>
            <a:ext cx="7933074" cy="3677353"/>
          </a:xfrm>
          <a:prstGeom prst="rect">
            <a:avLst/>
          </a:prstGeom>
          <a:noFill/>
        </p:spPr>
        <p:txBody>
          <a:bodyPr wrap="square">
            <a:spAutoFit/>
          </a:bodyPr>
          <a:lstStyle/>
          <a:p>
            <a:pPr>
              <a:lnSpc>
                <a:spcPct val="150000"/>
              </a:lnSpc>
              <a:spcAft>
                <a:spcPts val="800"/>
              </a:spcAft>
            </a:pPr>
            <a:r>
              <a:rPr lang="en-US" sz="2000" b="1" kern="100" dirty="0" err="1">
                <a:solidFill>
                  <a:srgbClr val="FF0000"/>
                </a:solidFill>
                <a:effectLst/>
                <a:latin typeface="+mj-lt"/>
                <a:ea typeface="Calibri" panose="020F0502020204030204" pitchFamily="34" charset="0"/>
                <a:cs typeface="Times New Roman" panose="02020603050405020304" pitchFamily="18" charset="0"/>
              </a:rPr>
              <a:t>Biểu</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diễn</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các</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hình</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trong</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không</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gian</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lên</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mặt</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phẳng</a:t>
            </a:r>
            <a:endParaRPr lang="en-US" sz="2000" kern="100" dirty="0">
              <a:solidFill>
                <a:srgbClr val="FF0000"/>
              </a:solidFill>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biểu</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diễn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của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của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đoạn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đoạn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a:t>
            </a:r>
          </a:p>
          <a:p>
            <a:pPr>
              <a:lnSpc>
                <a:spcPct val="150000"/>
              </a:lnSpc>
              <a:spcAft>
                <a:spcPts val="800"/>
              </a:spcAft>
            </a:pPr>
            <a:r>
              <a:rPr lang="en-US" sz="2000" kern="100" dirty="0">
                <a:effectLst/>
                <a:latin typeface="+mj-lt"/>
                <a:ea typeface="Calibri" panose="020F0502020204030204" pitchFamily="34" charset="0"/>
                <a:cs typeface="Times New Roman" panose="02020603050405020304" pitchFamily="18" charset="0"/>
              </a:rPr>
              <a:t> + </a:t>
            </a:r>
            <a:r>
              <a:rPr lang="en-US" sz="2000" kern="100" dirty="0" err="1">
                <a:effectLst/>
                <a:latin typeface="+mj-lt"/>
                <a:ea typeface="Calibri" panose="020F0502020204030204" pitchFamily="34" charset="0"/>
                <a:cs typeface="Times New Roman" panose="02020603050405020304" pitchFamily="18" charset="0"/>
              </a:rPr>
              <a:t>Giữ</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nguyên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tính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liên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thuộc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giữa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điểm</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với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hoặc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với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đoạn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p>
          <a:p>
            <a:pPr>
              <a:lnSpc>
                <a:spcPct val="150000"/>
              </a:lnSpc>
              <a:spcAft>
                <a:spcPts val="8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Giữ</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nguyên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tính</a:t>
            </a:r>
            <a:r>
              <a:rPr lang="en-US" sz="2000" kern="100" dirty="0">
                <a:effectLst/>
                <a:latin typeface="+mj-lt"/>
                <a:ea typeface="Calibri" panose="020F0502020204030204" pitchFamily="34" charset="0"/>
                <a:cs typeface="Times New Roman" panose="02020603050405020304" pitchFamily="18" charset="0"/>
              </a:rPr>
              <a:t> song </a:t>
            </a:r>
            <a:r>
              <a:rPr lang="en-US" sz="2000" kern="100" dirty="0" err="1">
                <a:effectLst/>
                <a:latin typeface="+mj-lt"/>
                <a:ea typeface="Calibri" panose="020F0502020204030204" pitchFamily="34" charset="0"/>
                <a:cs typeface="Times New Roman" panose="02020603050405020304" pitchFamily="18" charset="0"/>
              </a:rPr>
              <a:t>song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tính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cắt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nhau</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giữa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a:t>
            </a:r>
          </a:p>
          <a:p>
            <a:pPr>
              <a:lnSpc>
                <a:spcPct val="150000"/>
              </a:lnSpc>
              <a:spcAft>
                <a:spcPts val="8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nhìn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thấy</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vẽ</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nét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liền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bị</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che</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khuất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vẽ</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nét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đứt</a:t>
            </a:r>
            <a:r>
              <a:rPr lang="en-US" sz="2000" kern="100"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9611418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4" name="TextBox 3">
            <a:extLst>
              <a:ext uri="{FF2B5EF4-FFF2-40B4-BE49-F238E27FC236}">
                <a16:creationId xmlns:a16="http://schemas.microsoft.com/office/drawing/2014/main" id="{164FD6C7-B04F-91C6-935C-385DE3184438}"/>
              </a:ext>
            </a:extLst>
          </p:cNvPr>
          <p:cNvSpPr txBox="1"/>
          <p:nvPr/>
        </p:nvSpPr>
        <p:spPr>
          <a:xfrm>
            <a:off x="605463" y="591470"/>
            <a:ext cx="7933074" cy="1068882"/>
          </a:xfrm>
          <a:prstGeom prst="rect">
            <a:avLst/>
          </a:prstGeom>
          <a:noFill/>
        </p:spPr>
        <p:txBody>
          <a:bodyPr wrap="square">
            <a:spAutoFit/>
          </a:bodyPr>
          <a:lstStyle/>
          <a:p>
            <a:pPr>
              <a:lnSpc>
                <a:spcPct val="150000"/>
              </a:lnSpc>
              <a:spcAft>
                <a:spcPts val="800"/>
              </a:spcAft>
            </a:pPr>
            <a:r>
              <a:rPr lang="en-US" sz="2000" b="1" kern="100" dirty="0" err="1">
                <a:solidFill>
                  <a:srgbClr val="FF0000"/>
                </a:solidFill>
                <a:effectLst/>
                <a:latin typeface="+mj-lt"/>
                <a:ea typeface="Calibri" panose="020F0502020204030204" pitchFamily="34" charset="0"/>
                <a:cs typeface="Times New Roman" panose="02020603050405020304" pitchFamily="18" charset="0"/>
              </a:rPr>
              <a:t>Biểu</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diễn</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các</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hình</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trong</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không</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gian</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lên</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mặt</a:t>
            </a:r>
            <a:r>
              <a:rPr lang="en-US" sz="2000" b="1" kern="100" dirty="0">
                <a:solidFill>
                  <a:srgbClr val="FF0000"/>
                </a:solidFill>
                <a:effectLst/>
                <a:latin typeface="+mj-lt"/>
                <a:ea typeface="Calibri" panose="020F0502020204030204" pitchFamily="34" charset="0"/>
                <a:cs typeface="Times New Roman" panose="02020603050405020304" pitchFamily="18" charset="0"/>
              </a:rPr>
              <a:t> </a:t>
            </a:r>
            <a:r>
              <a:rPr lang="en-US" sz="2000" b="1" kern="100" dirty="0" err="1">
                <a:solidFill>
                  <a:srgbClr val="FF0000"/>
                </a:solidFill>
                <a:effectLst/>
                <a:latin typeface="+mj-lt"/>
                <a:ea typeface="Calibri" panose="020F0502020204030204" pitchFamily="34" charset="0"/>
                <a:cs typeface="Times New Roman" panose="02020603050405020304" pitchFamily="18" charset="0"/>
              </a:rPr>
              <a:t>phẳng</a:t>
            </a:r>
            <a:endParaRPr lang="en-US" sz="2000" kern="100" dirty="0">
              <a:solidFill>
                <a:srgbClr val="FF0000"/>
              </a:solidFill>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biểu</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diễn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của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một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số</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thường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gặp</a:t>
            </a:r>
            <a:endParaRPr lang="en-US" sz="1600" kern="100" dirty="0">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ADF1CF2-A335-D619-5E95-2E9664DE8FB6}"/>
              </a:ext>
            </a:extLst>
          </p:cNvPr>
          <p:cNvPicPr>
            <a:picLocks noChangeAspect="1"/>
          </p:cNvPicPr>
          <p:nvPr/>
        </p:nvPicPr>
        <p:blipFill>
          <a:blip r:embed="rId3"/>
          <a:stretch>
            <a:fillRect/>
          </a:stretch>
        </p:blipFill>
        <p:spPr>
          <a:xfrm>
            <a:off x="818412" y="2017682"/>
            <a:ext cx="7507175" cy="2372210"/>
          </a:xfrm>
          <a:prstGeom prst="rect">
            <a:avLst/>
          </a:prstGeom>
        </p:spPr>
      </p:pic>
    </p:spTree>
    <p:extLst>
      <p:ext uri="{BB962C8B-B14F-4D97-AF65-F5344CB8AC3E}">
        <p14:creationId xmlns:p14="http://schemas.microsoft.com/office/powerpoint/2010/main" val="4075201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48"/>
          <p:cNvGrpSpPr/>
          <p:nvPr/>
        </p:nvGrpSpPr>
        <p:grpSpPr>
          <a:xfrm>
            <a:off x="8074595" y="3687081"/>
            <a:ext cx="693439" cy="962235"/>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3499854" y="632872"/>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1</a:t>
            </a:r>
          </a:p>
        </p:txBody>
      </p:sp>
      <p:sp>
        <p:nvSpPr>
          <p:cNvPr id="13" name="Rectangle 12">
            <a:extLst>
              <a:ext uri="{FF2B5EF4-FFF2-40B4-BE49-F238E27FC236}">
                <a16:creationId xmlns:a16="http://schemas.microsoft.com/office/drawing/2014/main" id="{86013EE2-E5BA-9F13-C74B-9D9123F76BFC}"/>
              </a:ext>
            </a:extLst>
          </p:cNvPr>
          <p:cNvSpPr/>
          <p:nvPr/>
        </p:nvSpPr>
        <p:spPr>
          <a:xfrm>
            <a:off x="879913" y="1409771"/>
            <a:ext cx="7180570" cy="2568717"/>
          </a:xfrm>
          <a:prstGeom prst="rect">
            <a:avLst/>
          </a:prstGeom>
        </p:spPr>
        <p:txBody>
          <a:bodyPr wrap="square">
            <a:spAutoFit/>
          </a:bodyPr>
          <a:lstStyle/>
          <a:p>
            <a:pPr algn="just">
              <a:lnSpc>
                <a:spcPct val="150000"/>
              </a:lnSpc>
            </a:pPr>
            <a:r>
              <a:rPr lang="en-US" sz="2200" dirty="0">
                <a:latin typeface="+mj-lt"/>
              </a:rPr>
              <a:t>a) </a:t>
            </a:r>
            <a:r>
              <a:rPr lang="en-US" sz="2200" dirty="0" err="1">
                <a:latin typeface="+mj-lt"/>
              </a:rPr>
              <a:t>Vẽ</a:t>
            </a:r>
            <a:r>
              <a:rPr lang="en-US" sz="2200" dirty="0">
                <a:latin typeface="+mj-lt"/>
              </a:rPr>
              <a:t> </a:t>
            </a:r>
            <a:r>
              <a:rPr lang="en-US" sz="2200" dirty="0" err="1">
                <a:latin typeface="+mj-lt"/>
              </a:rPr>
              <a:t>hình</a:t>
            </a:r>
            <a:r>
              <a:rPr lang="en-US" sz="2200" dirty="0">
                <a:latin typeface="+mj-lt"/>
              </a:rPr>
              <a:t> </a:t>
            </a:r>
            <a:r>
              <a:rPr lang="en-US" sz="2200" dirty="0" err="1">
                <a:latin typeface="+mj-lt"/>
              </a:rPr>
              <a:t>biểu</a:t>
            </a:r>
            <a:r>
              <a:rPr lang="en-US" sz="2200" dirty="0">
                <a:latin typeface="+mj-lt"/>
              </a:rPr>
              <a:t> </a:t>
            </a:r>
            <a:r>
              <a:rPr lang="en-US" sz="2200" dirty="0" err="1">
                <a:latin typeface="+mj-lt"/>
              </a:rPr>
              <a:t>diễn</a:t>
            </a:r>
            <a:r>
              <a:rPr lang="en-US" sz="2200" dirty="0">
                <a:latin typeface="+mj-lt"/>
              </a:rPr>
              <a:t> </a:t>
            </a:r>
            <a:r>
              <a:rPr lang="en-US" sz="2200" dirty="0" err="1">
                <a:latin typeface="+mj-lt"/>
              </a:rPr>
              <a:t>của</a:t>
            </a:r>
            <a:r>
              <a:rPr lang="en-US" sz="2200" dirty="0">
                <a:latin typeface="+mj-lt"/>
              </a:rPr>
              <a:t> </a:t>
            </a:r>
            <a:r>
              <a:rPr lang="en-US" sz="2200" dirty="0" err="1">
                <a:latin typeface="+mj-lt"/>
              </a:rPr>
              <a:t>một</a:t>
            </a:r>
            <a:r>
              <a:rPr lang="en-US" sz="2200" dirty="0">
                <a:latin typeface="+mj-lt"/>
              </a:rPr>
              <a:t> </a:t>
            </a:r>
            <a:r>
              <a:rPr lang="en-US" sz="2200" dirty="0" err="1">
                <a:latin typeface="+mj-lt"/>
              </a:rPr>
              <a:t>hình</a:t>
            </a:r>
            <a:r>
              <a:rPr lang="en-US" sz="2200" dirty="0">
                <a:latin typeface="+mj-lt"/>
              </a:rPr>
              <a:t> </a:t>
            </a:r>
            <a:r>
              <a:rPr lang="en-US" sz="2200" dirty="0" err="1">
                <a:latin typeface="+mj-lt"/>
              </a:rPr>
              <a:t>hộp</a:t>
            </a:r>
            <a:r>
              <a:rPr lang="en-US" sz="2200" dirty="0">
                <a:latin typeface="+mj-lt"/>
              </a:rPr>
              <a:t> </a:t>
            </a:r>
            <a:r>
              <a:rPr lang="en-US" sz="2200" dirty="0" err="1">
                <a:latin typeface="+mj-lt"/>
              </a:rPr>
              <a:t>chữ</a:t>
            </a:r>
            <a:r>
              <a:rPr lang="en-US" sz="2200" dirty="0">
                <a:latin typeface="+mj-lt"/>
              </a:rPr>
              <a:t> </a:t>
            </a:r>
            <a:r>
              <a:rPr lang="en-US" sz="2200" dirty="0" err="1">
                <a:latin typeface="+mj-lt"/>
              </a:rPr>
              <a:t>nhật</a:t>
            </a:r>
            <a:r>
              <a:rPr lang="en-US" sz="2200" dirty="0">
                <a:latin typeface="+mj-lt"/>
              </a:rPr>
              <a:t>.</a:t>
            </a:r>
          </a:p>
          <a:p>
            <a:pPr algn="just">
              <a:lnSpc>
                <a:spcPct val="150000"/>
              </a:lnSpc>
            </a:pPr>
            <a:r>
              <a:rPr lang="en-US" sz="2200" dirty="0">
                <a:latin typeface="+mj-lt"/>
              </a:rPr>
              <a:t>b) Quan </a:t>
            </a:r>
            <a:r>
              <a:rPr lang="en-US" sz="2200" dirty="0" err="1">
                <a:latin typeface="+mj-lt"/>
              </a:rPr>
              <a:t>sát</a:t>
            </a:r>
            <a:r>
              <a:rPr lang="en-US" sz="2200" dirty="0">
                <a:latin typeface="+mj-lt"/>
              </a:rPr>
              <a:t> </a:t>
            </a:r>
            <a:r>
              <a:rPr lang="en-US" sz="2200" dirty="0" err="1">
                <a:latin typeface="+mj-lt"/>
              </a:rPr>
              <a:t>Hình</a:t>
            </a:r>
            <a:r>
              <a:rPr lang="en-US" sz="2200" dirty="0">
                <a:latin typeface="+mj-lt"/>
              </a:rPr>
              <a:t> 4a </a:t>
            </a:r>
            <a:r>
              <a:rPr lang="en-US" sz="2200" dirty="0" err="1">
                <a:latin typeface="+mj-lt"/>
              </a:rPr>
              <a:t>và</a:t>
            </a:r>
            <a:r>
              <a:rPr lang="en-US" sz="2200" dirty="0">
                <a:latin typeface="+mj-lt"/>
              </a:rPr>
              <a:t> </a:t>
            </a:r>
            <a:r>
              <a:rPr lang="en-US" sz="2200" dirty="0" err="1">
                <a:latin typeface="+mj-lt"/>
              </a:rPr>
              <a:t>cho</a:t>
            </a:r>
            <a:r>
              <a:rPr lang="en-US" sz="2200" dirty="0">
                <a:latin typeface="+mj-lt"/>
              </a:rPr>
              <a:t> </a:t>
            </a:r>
            <a:r>
              <a:rPr lang="en-US" sz="2200" dirty="0" err="1">
                <a:latin typeface="+mj-lt"/>
              </a:rPr>
              <a:t>biết</a:t>
            </a:r>
            <a:r>
              <a:rPr lang="en-US" sz="2200" dirty="0">
                <a:latin typeface="+mj-lt"/>
              </a:rPr>
              <a:t> </a:t>
            </a:r>
            <a:r>
              <a:rPr lang="en-US" sz="2200" dirty="0" err="1">
                <a:latin typeface="+mj-lt"/>
              </a:rPr>
              <a:t>điểm</a:t>
            </a:r>
            <a:r>
              <a:rPr lang="en-US" sz="2200" dirty="0">
                <a:latin typeface="+mj-lt"/>
              </a:rPr>
              <a:t> </a:t>
            </a:r>
            <a:r>
              <a:rPr lang="en-US" sz="2200" dirty="0" err="1">
                <a:latin typeface="+mj-lt"/>
              </a:rPr>
              <a:t>nào</a:t>
            </a:r>
            <a:r>
              <a:rPr lang="en-US" sz="2200" dirty="0">
                <a:latin typeface="+mj-lt"/>
              </a:rPr>
              <a:t> </a:t>
            </a:r>
            <a:r>
              <a:rPr lang="en-US" sz="2200" dirty="0" err="1">
                <a:latin typeface="+mj-lt"/>
              </a:rPr>
              <a:t>thuộc</a:t>
            </a:r>
            <a:r>
              <a:rPr lang="en-US" sz="2200" dirty="0">
                <a:latin typeface="+mj-lt"/>
              </a:rPr>
              <a:t>, </a:t>
            </a:r>
            <a:r>
              <a:rPr lang="en-US" sz="2200" dirty="0" err="1">
                <a:latin typeface="+mj-lt"/>
              </a:rPr>
              <a:t>điểm</a:t>
            </a:r>
            <a:r>
              <a:rPr lang="en-US" sz="2200" dirty="0">
                <a:latin typeface="+mj-lt"/>
              </a:rPr>
              <a:t> </a:t>
            </a:r>
            <a:r>
              <a:rPr lang="en-US" sz="2200" dirty="0" err="1">
                <a:latin typeface="+mj-lt"/>
              </a:rPr>
              <a:t>nào</a:t>
            </a:r>
            <a:r>
              <a:rPr lang="en-US" sz="2200" dirty="0">
                <a:latin typeface="+mj-lt"/>
              </a:rPr>
              <a:t> </a:t>
            </a:r>
            <a:r>
              <a:rPr lang="en-US" sz="2200" dirty="0" err="1">
                <a:latin typeface="+mj-lt"/>
              </a:rPr>
              <a:t>không</a:t>
            </a:r>
            <a:r>
              <a:rPr lang="en-US" sz="2200" dirty="0">
                <a:latin typeface="+mj-lt"/>
              </a:rPr>
              <a:t> </a:t>
            </a:r>
            <a:r>
              <a:rPr lang="en-US" sz="2200" dirty="0" err="1">
                <a:latin typeface="+mj-lt"/>
              </a:rPr>
              <a:t>thuộc</a:t>
            </a:r>
            <a:r>
              <a:rPr lang="en-US" sz="2200" dirty="0">
                <a:latin typeface="+mj-lt"/>
              </a:rPr>
              <a:t> </a:t>
            </a:r>
            <a:r>
              <a:rPr lang="en-US" sz="2200" dirty="0" err="1">
                <a:latin typeface="+mj-lt"/>
              </a:rPr>
              <a:t>mặt</a:t>
            </a:r>
            <a:r>
              <a:rPr lang="en-US" sz="2200" dirty="0">
                <a:latin typeface="+mj-lt"/>
              </a:rPr>
              <a:t> </a:t>
            </a:r>
            <a:r>
              <a:rPr lang="en-US" sz="2200" dirty="0" err="1">
                <a:latin typeface="+mj-lt"/>
              </a:rPr>
              <a:t>phẳng</a:t>
            </a:r>
            <a:r>
              <a:rPr lang="en-US" sz="2200" dirty="0">
                <a:latin typeface="+mj-lt"/>
              </a:rPr>
              <a:t> (P).</a:t>
            </a:r>
          </a:p>
          <a:p>
            <a:pPr algn="just">
              <a:lnSpc>
                <a:spcPct val="150000"/>
              </a:lnSpc>
            </a:pPr>
            <a:r>
              <a:rPr lang="en-US" sz="2200" dirty="0">
                <a:latin typeface="+mj-lt"/>
              </a:rPr>
              <a:t>c) Quan </a:t>
            </a:r>
            <a:r>
              <a:rPr lang="en-US" sz="2200" dirty="0" err="1">
                <a:latin typeface="+mj-lt"/>
              </a:rPr>
              <a:t>sát</a:t>
            </a:r>
            <a:r>
              <a:rPr lang="en-US" sz="2200" dirty="0">
                <a:latin typeface="+mj-lt"/>
              </a:rPr>
              <a:t> </a:t>
            </a:r>
            <a:r>
              <a:rPr lang="en-US" sz="2200" dirty="0" err="1">
                <a:latin typeface="+mj-lt"/>
              </a:rPr>
              <a:t>Hình</a:t>
            </a:r>
            <a:r>
              <a:rPr lang="en-US" sz="2200" dirty="0">
                <a:latin typeface="+mj-lt"/>
              </a:rPr>
              <a:t> 4b </a:t>
            </a:r>
            <a:r>
              <a:rPr lang="en-US" sz="2200" dirty="0" err="1">
                <a:latin typeface="+mj-lt"/>
              </a:rPr>
              <a:t>và</a:t>
            </a:r>
            <a:r>
              <a:rPr lang="en-US" sz="2200" dirty="0">
                <a:latin typeface="+mj-lt"/>
              </a:rPr>
              <a:t> </a:t>
            </a:r>
            <a:r>
              <a:rPr lang="en-US" sz="2200" dirty="0" err="1">
                <a:latin typeface="+mj-lt"/>
              </a:rPr>
              <a:t>cho</a:t>
            </a:r>
            <a:r>
              <a:rPr lang="en-US" sz="2200" dirty="0">
                <a:latin typeface="+mj-lt"/>
              </a:rPr>
              <a:t> </a:t>
            </a:r>
            <a:r>
              <a:rPr lang="en-US" sz="2200" dirty="0" err="1">
                <a:latin typeface="+mj-lt"/>
              </a:rPr>
              <a:t>biết</a:t>
            </a:r>
            <a:r>
              <a:rPr lang="en-US" sz="2200" dirty="0">
                <a:latin typeface="+mj-lt"/>
              </a:rPr>
              <a:t> </a:t>
            </a:r>
            <a:r>
              <a:rPr lang="en-US" sz="2200" dirty="0" err="1">
                <a:latin typeface="+mj-lt"/>
              </a:rPr>
              <a:t>điểm</a:t>
            </a:r>
            <a:r>
              <a:rPr lang="en-US" sz="2200" dirty="0">
                <a:latin typeface="+mj-lt"/>
              </a:rPr>
              <a:t> </a:t>
            </a:r>
            <a:r>
              <a:rPr lang="en-US" sz="2200" dirty="0" err="1">
                <a:latin typeface="+mj-lt"/>
              </a:rPr>
              <a:t>nào</a:t>
            </a:r>
            <a:r>
              <a:rPr lang="en-US" sz="2200" dirty="0">
                <a:latin typeface="+mj-lt"/>
              </a:rPr>
              <a:t> </a:t>
            </a:r>
            <a:r>
              <a:rPr lang="en-US" sz="2200" dirty="0" err="1">
                <a:latin typeface="+mj-lt"/>
              </a:rPr>
              <a:t>thuộc</a:t>
            </a:r>
            <a:r>
              <a:rPr lang="en-US" sz="2200" dirty="0">
                <a:latin typeface="+mj-lt"/>
              </a:rPr>
              <a:t>, </a:t>
            </a:r>
            <a:r>
              <a:rPr lang="en-US" sz="2200" dirty="0" err="1">
                <a:latin typeface="+mj-lt"/>
              </a:rPr>
              <a:t>điểm</a:t>
            </a:r>
            <a:r>
              <a:rPr lang="en-US" sz="2200" dirty="0">
                <a:latin typeface="+mj-lt"/>
              </a:rPr>
              <a:t> </a:t>
            </a:r>
            <a:r>
              <a:rPr lang="en-US" sz="2200" dirty="0" err="1">
                <a:latin typeface="+mj-lt"/>
              </a:rPr>
              <a:t>nào</a:t>
            </a:r>
            <a:r>
              <a:rPr lang="en-US" sz="2200" dirty="0">
                <a:latin typeface="+mj-lt"/>
              </a:rPr>
              <a:t> </a:t>
            </a:r>
            <a:r>
              <a:rPr lang="en-US" sz="2200" dirty="0" err="1">
                <a:latin typeface="+mj-lt"/>
              </a:rPr>
              <a:t>không</a:t>
            </a:r>
            <a:r>
              <a:rPr lang="en-US" sz="2200" dirty="0">
                <a:latin typeface="+mj-lt"/>
              </a:rPr>
              <a:t> </a:t>
            </a:r>
            <a:r>
              <a:rPr lang="en-US" sz="2200" dirty="0" err="1">
                <a:latin typeface="+mj-lt"/>
              </a:rPr>
              <a:t>thuộc</a:t>
            </a:r>
            <a:r>
              <a:rPr lang="en-US" sz="2200" dirty="0">
                <a:latin typeface="+mj-lt"/>
              </a:rPr>
              <a:t> </a:t>
            </a:r>
            <a:r>
              <a:rPr lang="en-US" sz="2200" dirty="0" err="1">
                <a:latin typeface="+mj-lt"/>
              </a:rPr>
              <a:t>mặt</a:t>
            </a:r>
            <a:r>
              <a:rPr lang="en-US" sz="2200" dirty="0">
                <a:latin typeface="+mj-lt"/>
              </a:rPr>
              <a:t> </a:t>
            </a:r>
            <a:r>
              <a:rPr lang="en-US" sz="2200" dirty="0" err="1">
                <a:latin typeface="+mj-lt"/>
              </a:rPr>
              <a:t>phẳng</a:t>
            </a:r>
            <a:r>
              <a:rPr lang="en-US" sz="2200" dirty="0">
                <a:latin typeface="+mj-lt"/>
              </a:rPr>
              <a:t> (Q).</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3" name="Google Shape;2283;p48"/>
          <p:cNvGrpSpPr/>
          <p:nvPr/>
        </p:nvGrpSpPr>
        <p:grpSpPr>
          <a:xfrm>
            <a:off x="8074595" y="3687081"/>
            <a:ext cx="693439" cy="962235"/>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3601656" y="27786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1</a:t>
            </a:r>
          </a:p>
        </p:txBody>
      </p:sp>
      <p:grpSp>
        <p:nvGrpSpPr>
          <p:cNvPr id="17" name="Group 16">
            <a:extLst>
              <a:ext uri="{FF2B5EF4-FFF2-40B4-BE49-F238E27FC236}">
                <a16:creationId xmlns:a16="http://schemas.microsoft.com/office/drawing/2014/main" id="{3E42ADC5-3143-9F14-4EB4-A187FAFB7224}"/>
              </a:ext>
            </a:extLst>
          </p:cNvPr>
          <p:cNvGrpSpPr/>
          <p:nvPr/>
        </p:nvGrpSpPr>
        <p:grpSpPr>
          <a:xfrm>
            <a:off x="286326" y="954950"/>
            <a:ext cx="1276676" cy="840138"/>
            <a:chOff x="566305" y="2028792"/>
            <a:chExt cx="1616825" cy="909464"/>
          </a:xfrm>
        </p:grpSpPr>
        <p:pic>
          <p:nvPicPr>
            <p:cNvPr id="15" name="Picture 14">
              <a:extLst>
                <a:ext uri="{FF2B5EF4-FFF2-40B4-BE49-F238E27FC236}">
                  <a16:creationId xmlns:a16="http://schemas.microsoft.com/office/drawing/2014/main" id="{E9900341-D391-F4CF-DCBA-631555B9F0F0}"/>
                </a:ext>
              </a:extLst>
            </p:cNvPr>
            <p:cNvPicPr>
              <a:picLocks noChangeAspect="1"/>
            </p:cNvPicPr>
            <p:nvPr/>
          </p:nvPicPr>
          <p:blipFill>
            <a:blip r:embed="rId3"/>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 name="TextBox 2">
            <a:extLst>
              <a:ext uri="{FF2B5EF4-FFF2-40B4-BE49-F238E27FC236}">
                <a16:creationId xmlns:a16="http://schemas.microsoft.com/office/drawing/2014/main" id="{6A54EA12-0DB0-DFC3-021F-4441FA3849FA}"/>
              </a:ext>
            </a:extLst>
          </p:cNvPr>
          <p:cNvSpPr txBox="1"/>
          <p:nvPr/>
        </p:nvSpPr>
        <p:spPr>
          <a:xfrm>
            <a:off x="1302363" y="1689655"/>
            <a:ext cx="3259777" cy="537391"/>
          </a:xfrm>
          <a:prstGeom prst="rect">
            <a:avLst/>
          </a:prstGeom>
          <a:noFill/>
        </p:spPr>
        <p:txBody>
          <a:bodyPr wrap="square">
            <a:spAutoFit/>
          </a:bodyPr>
          <a:lstStyle/>
          <a:p>
            <a:pPr>
              <a:lnSpc>
                <a:spcPct val="150000"/>
              </a:lnSpc>
              <a:spcAft>
                <a:spcPts val="1200"/>
              </a:spcAft>
            </a:pPr>
            <a:r>
              <a:rPr lang="nl-NL" sz="2200" kern="100" dirty="0">
                <a:effectLst/>
                <a:latin typeface="+mj-lt"/>
                <a:ea typeface="Calibri" panose="020F0502020204030204" pitchFamily="34" charset="0"/>
                <a:cs typeface="Times New Roman" panose="02020603050405020304" pitchFamily="18" charset="0"/>
              </a:rPr>
              <a:t>a) </a:t>
            </a:r>
            <a:r>
              <a:rPr lang="nl-NL" sz="2200" kern="100" dirty="0" err="1">
                <a:effectLst/>
                <a:latin typeface="+mj-lt"/>
                <a:ea typeface="Calibri" panose="020F0502020204030204" pitchFamily="34" charset="0"/>
                <a:cs typeface="Times New Roman" panose="02020603050405020304" pitchFamily="18" charset="0"/>
              </a:rPr>
              <a:t>Hình</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hộp</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chữ</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nhật</a:t>
            </a:r>
            <a:endParaRPr lang="en-US" sz="2200" kern="100" dirty="0">
              <a:effectLst/>
              <a:latin typeface="+mj-lt"/>
              <a:ea typeface="Calibri" panose="020F0502020204030204" pitchFamily="34" charset="0"/>
              <a:cs typeface="Times New Roman" panose="02020603050405020304" pitchFamily="18" charset="0"/>
            </a:endParaRPr>
          </a:p>
        </p:txBody>
      </p:sp>
      <p:pic>
        <p:nvPicPr>
          <p:cNvPr id="4" name="Hình ảnh 1" descr="Ảnh có chứa biểu đồ, hàng, thiết kế&#10;&#10;Mô tả được tạo tự động">
            <a:extLst>
              <a:ext uri="{FF2B5EF4-FFF2-40B4-BE49-F238E27FC236}">
                <a16:creationId xmlns:a16="http://schemas.microsoft.com/office/drawing/2014/main" id="{1EDB1C24-C01F-3F37-D683-1590A52D0C67}"/>
              </a:ext>
            </a:extLst>
          </p:cNvPr>
          <p:cNvPicPr>
            <a:picLocks noChangeAspect="1"/>
          </p:cNvPicPr>
          <p:nvPr/>
        </p:nvPicPr>
        <p:blipFill>
          <a:blip r:embed="rId4"/>
          <a:stretch>
            <a:fillRect/>
          </a:stretch>
        </p:blipFill>
        <p:spPr>
          <a:xfrm>
            <a:off x="6320048" y="629253"/>
            <a:ext cx="2265208" cy="2400170"/>
          </a:xfrm>
          <a:prstGeom prst="rect">
            <a:avLst/>
          </a:prstGeom>
        </p:spPr>
      </p:pic>
      <p:sp>
        <p:nvSpPr>
          <p:cNvPr id="6" name="TextBox 5">
            <a:extLst>
              <a:ext uri="{FF2B5EF4-FFF2-40B4-BE49-F238E27FC236}">
                <a16:creationId xmlns:a16="http://schemas.microsoft.com/office/drawing/2014/main" id="{15A6A7F0-D348-96B1-2011-51D978995EA4}"/>
              </a:ext>
            </a:extLst>
          </p:cNvPr>
          <p:cNvSpPr txBox="1"/>
          <p:nvPr/>
        </p:nvSpPr>
        <p:spPr>
          <a:xfrm>
            <a:off x="608703" y="2191836"/>
            <a:ext cx="6282046" cy="2695674"/>
          </a:xfrm>
          <a:prstGeom prst="rect">
            <a:avLst/>
          </a:prstGeom>
          <a:noFill/>
        </p:spPr>
        <p:txBody>
          <a:bodyPr wrap="square">
            <a:spAutoFit/>
          </a:bodyPr>
          <a:lstStyle/>
          <a:p>
            <a:pPr>
              <a:lnSpc>
                <a:spcPct val="200000"/>
              </a:lnSpc>
            </a:pPr>
            <a:r>
              <a:rPr lang="nl-NL" sz="2200" dirty="0">
                <a:solidFill>
                  <a:srgbClr val="333333"/>
                </a:solidFill>
                <a:effectLst/>
                <a:latin typeface="+mj-lt"/>
                <a:ea typeface="Times New Roman" panose="02020603050405020304" pitchFamily="18" charset="0"/>
              </a:rPr>
              <a:t>b) </a:t>
            </a:r>
            <a:r>
              <a:rPr lang="nl-NL" sz="2200" dirty="0" err="1">
                <a:solidFill>
                  <a:srgbClr val="333333"/>
                </a:solidFill>
                <a:effectLst/>
                <a:latin typeface="+mj-lt"/>
                <a:ea typeface="Times New Roman" panose="02020603050405020304" pitchFamily="18" charset="0"/>
              </a:rPr>
              <a:t>Điểm</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thuộc</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mặt</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phẳng</a:t>
            </a:r>
            <a:r>
              <a:rPr lang="nl-NL" sz="2200" dirty="0">
                <a:solidFill>
                  <a:srgbClr val="333333"/>
                </a:solidFill>
                <a:effectLst/>
                <a:latin typeface="+mj-lt"/>
                <a:ea typeface="Times New Roman" panose="02020603050405020304" pitchFamily="18" charset="0"/>
              </a:rPr>
              <a:t> (P) </a:t>
            </a:r>
            <a:r>
              <a:rPr lang="nl-NL" sz="2200" dirty="0" err="1">
                <a:solidFill>
                  <a:srgbClr val="333333"/>
                </a:solidFill>
                <a:effectLst/>
                <a:latin typeface="+mj-lt"/>
                <a:ea typeface="Times New Roman" panose="02020603050405020304" pitchFamily="18" charset="0"/>
              </a:rPr>
              <a:t>là</a:t>
            </a:r>
            <a:r>
              <a:rPr lang="nl-NL" sz="2200" dirty="0">
                <a:solidFill>
                  <a:srgbClr val="333333"/>
                </a:solidFill>
                <a:effectLst/>
                <a:latin typeface="+mj-lt"/>
                <a:ea typeface="Times New Roman" panose="02020603050405020304" pitchFamily="18" charset="0"/>
              </a:rPr>
              <a:t>: A'; B'; C'; D'</a:t>
            </a:r>
            <a:endParaRPr lang="en-US" sz="2200" dirty="0">
              <a:effectLst/>
              <a:latin typeface="+mj-lt"/>
              <a:ea typeface="Times New Roman" panose="02020603050405020304" pitchFamily="18" charset="0"/>
            </a:endParaRPr>
          </a:p>
          <a:p>
            <a:pPr>
              <a:lnSpc>
                <a:spcPct val="200000"/>
              </a:lnSpc>
            </a:pPr>
            <a:r>
              <a:rPr lang="nl-NL" sz="2200" dirty="0" err="1">
                <a:solidFill>
                  <a:srgbClr val="333333"/>
                </a:solidFill>
                <a:effectLst/>
                <a:latin typeface="+mj-lt"/>
                <a:ea typeface="Times New Roman" panose="02020603050405020304" pitchFamily="18" charset="0"/>
              </a:rPr>
              <a:t>Điểm</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không</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thuộc</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mặt</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phẳng</a:t>
            </a:r>
            <a:r>
              <a:rPr lang="nl-NL" sz="2200" dirty="0">
                <a:solidFill>
                  <a:srgbClr val="333333"/>
                </a:solidFill>
                <a:effectLst/>
                <a:latin typeface="+mj-lt"/>
                <a:ea typeface="Times New Roman" panose="02020603050405020304" pitchFamily="18" charset="0"/>
              </a:rPr>
              <a:t> (P) </a:t>
            </a:r>
            <a:r>
              <a:rPr lang="nl-NL" sz="2200" dirty="0" err="1">
                <a:solidFill>
                  <a:srgbClr val="333333"/>
                </a:solidFill>
                <a:effectLst/>
                <a:latin typeface="+mj-lt"/>
                <a:ea typeface="Times New Roman" panose="02020603050405020304" pitchFamily="18" charset="0"/>
              </a:rPr>
              <a:t>là</a:t>
            </a:r>
            <a:r>
              <a:rPr lang="nl-NL" sz="2200" dirty="0">
                <a:solidFill>
                  <a:srgbClr val="333333"/>
                </a:solidFill>
                <a:effectLst/>
                <a:latin typeface="+mj-lt"/>
                <a:ea typeface="Times New Roman" panose="02020603050405020304" pitchFamily="18" charset="0"/>
              </a:rPr>
              <a:t>: A; B; C; D</a:t>
            </a:r>
            <a:endParaRPr lang="en-US" sz="2200" dirty="0">
              <a:effectLst/>
              <a:latin typeface="+mj-lt"/>
              <a:ea typeface="Times New Roman" panose="02020603050405020304" pitchFamily="18" charset="0"/>
            </a:endParaRPr>
          </a:p>
          <a:p>
            <a:pPr>
              <a:lnSpc>
                <a:spcPct val="200000"/>
              </a:lnSpc>
            </a:pPr>
            <a:r>
              <a:rPr lang="nl-NL" sz="2200" dirty="0">
                <a:solidFill>
                  <a:srgbClr val="333333"/>
                </a:solidFill>
                <a:effectLst/>
                <a:latin typeface="+mj-lt"/>
                <a:ea typeface="Times New Roman" panose="02020603050405020304" pitchFamily="18" charset="0"/>
              </a:rPr>
              <a:t>c) </a:t>
            </a:r>
            <a:r>
              <a:rPr lang="nl-NL" sz="2200" dirty="0" err="1">
                <a:solidFill>
                  <a:srgbClr val="333333"/>
                </a:solidFill>
                <a:effectLst/>
                <a:latin typeface="+mj-lt"/>
                <a:ea typeface="Times New Roman" panose="02020603050405020304" pitchFamily="18" charset="0"/>
              </a:rPr>
              <a:t>Điểm</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thuộc</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mặt</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phẳng</a:t>
            </a:r>
            <a:r>
              <a:rPr lang="nl-NL" sz="2200" dirty="0">
                <a:solidFill>
                  <a:srgbClr val="333333"/>
                </a:solidFill>
                <a:effectLst/>
                <a:latin typeface="+mj-lt"/>
                <a:ea typeface="Times New Roman" panose="02020603050405020304" pitchFamily="18" charset="0"/>
              </a:rPr>
              <a:t> (Q) </a:t>
            </a:r>
            <a:r>
              <a:rPr lang="nl-NL" sz="2200" dirty="0" err="1">
                <a:solidFill>
                  <a:srgbClr val="333333"/>
                </a:solidFill>
                <a:effectLst/>
                <a:latin typeface="+mj-lt"/>
                <a:ea typeface="Times New Roman" panose="02020603050405020304" pitchFamily="18" charset="0"/>
              </a:rPr>
              <a:t>là</a:t>
            </a:r>
            <a:r>
              <a:rPr lang="nl-NL" sz="2200" dirty="0">
                <a:solidFill>
                  <a:srgbClr val="333333"/>
                </a:solidFill>
                <a:effectLst/>
                <a:latin typeface="+mj-lt"/>
                <a:ea typeface="Times New Roman" panose="02020603050405020304" pitchFamily="18" charset="0"/>
              </a:rPr>
              <a:t>: A; C; D</a:t>
            </a:r>
            <a:endParaRPr lang="en-US" sz="2200" dirty="0">
              <a:effectLst/>
              <a:latin typeface="+mj-lt"/>
              <a:ea typeface="Times New Roman" panose="02020603050405020304" pitchFamily="18" charset="0"/>
            </a:endParaRPr>
          </a:p>
          <a:p>
            <a:pPr>
              <a:lnSpc>
                <a:spcPct val="200000"/>
              </a:lnSpc>
            </a:pPr>
            <a:r>
              <a:rPr lang="nl-NL" sz="2200" dirty="0" err="1">
                <a:solidFill>
                  <a:srgbClr val="333333"/>
                </a:solidFill>
                <a:effectLst/>
                <a:latin typeface="+mj-lt"/>
                <a:ea typeface="Times New Roman" panose="02020603050405020304" pitchFamily="18" charset="0"/>
              </a:rPr>
              <a:t>Điểm</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không</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thuộc</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mặt</a:t>
            </a:r>
            <a:r>
              <a:rPr lang="nl-NL" sz="2200" dirty="0">
                <a:solidFill>
                  <a:srgbClr val="333333"/>
                </a:solidFill>
                <a:effectLst/>
                <a:latin typeface="+mj-lt"/>
                <a:ea typeface="Times New Roman" panose="02020603050405020304" pitchFamily="18" charset="0"/>
              </a:rPr>
              <a:t> </a:t>
            </a:r>
            <a:r>
              <a:rPr lang="nl-NL" sz="2200" dirty="0" err="1">
                <a:solidFill>
                  <a:srgbClr val="333333"/>
                </a:solidFill>
                <a:effectLst/>
                <a:latin typeface="+mj-lt"/>
                <a:ea typeface="Times New Roman" panose="02020603050405020304" pitchFamily="18" charset="0"/>
              </a:rPr>
              <a:t>phẳng</a:t>
            </a:r>
            <a:r>
              <a:rPr lang="nl-NL" sz="2200" dirty="0">
                <a:solidFill>
                  <a:srgbClr val="333333"/>
                </a:solidFill>
                <a:effectLst/>
                <a:latin typeface="+mj-lt"/>
                <a:ea typeface="Times New Roman" panose="02020603050405020304" pitchFamily="18" charset="0"/>
              </a:rPr>
              <a:t> (Q) </a:t>
            </a:r>
            <a:r>
              <a:rPr lang="nl-NL" sz="2200" dirty="0" err="1">
                <a:solidFill>
                  <a:srgbClr val="333333"/>
                </a:solidFill>
                <a:effectLst/>
                <a:latin typeface="+mj-lt"/>
                <a:ea typeface="Times New Roman" panose="02020603050405020304" pitchFamily="18" charset="0"/>
              </a:rPr>
              <a:t>là</a:t>
            </a:r>
            <a:r>
              <a:rPr lang="nl-NL" sz="2200" dirty="0">
                <a:solidFill>
                  <a:srgbClr val="333333"/>
                </a:solidFill>
                <a:effectLst/>
                <a:latin typeface="+mj-lt"/>
                <a:ea typeface="Times New Roman" panose="02020603050405020304" pitchFamily="18" charset="0"/>
              </a:rPr>
              <a:t>: B</a:t>
            </a:r>
            <a:endParaRPr lang="en-US" sz="2200" dirty="0">
              <a:effectLst/>
              <a:latin typeface="+mj-lt"/>
              <a:ea typeface="Times New Roman" panose="02020603050405020304" pitchFamily="18" charset="0"/>
            </a:endParaRPr>
          </a:p>
        </p:txBody>
      </p:sp>
    </p:spTree>
    <p:extLst>
      <p:ext uri="{BB962C8B-B14F-4D97-AF65-F5344CB8AC3E}">
        <p14:creationId xmlns:p14="http://schemas.microsoft.com/office/powerpoint/2010/main" val="2774088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arn(inVertical)">
                                      <p:cBhvr>
                                        <p:cTn id="31" dur="500"/>
                                        <p:tgtEl>
                                          <p:spTgt spid="6">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arn(inVertical)">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6" name="Google Shape;2486;p55"/>
          <p:cNvSpPr/>
          <p:nvPr/>
        </p:nvSpPr>
        <p:spPr>
          <a:xfrm>
            <a:off x="498686" y="4813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5"/>
          <p:cNvSpPr/>
          <p:nvPr/>
        </p:nvSpPr>
        <p:spPr>
          <a:xfrm>
            <a:off x="1368850" y="-334000"/>
            <a:ext cx="4637356" cy="2042081"/>
          </a:xfrm>
          <a:custGeom>
            <a:avLst/>
            <a:gdLst/>
            <a:ahLst/>
            <a:cxnLst/>
            <a:rect l="l" t="t" r="r" b="b"/>
            <a:pathLst>
              <a:path w="197945" h="55806" extrusionOk="0">
                <a:moveTo>
                  <a:pt x="0" y="762"/>
                </a:moveTo>
                <a:cubicBezTo>
                  <a:pt x="1653" y="4735"/>
                  <a:pt x="3242" y="18943"/>
                  <a:pt x="9916" y="24600"/>
                </a:cubicBezTo>
                <a:cubicBezTo>
                  <a:pt x="16590" y="30258"/>
                  <a:pt x="24027" y="36296"/>
                  <a:pt x="40046" y="34707"/>
                </a:cubicBezTo>
                <a:cubicBezTo>
                  <a:pt x="56065" y="33118"/>
                  <a:pt x="87657" y="11601"/>
                  <a:pt x="106028" y="15065"/>
                </a:cubicBezTo>
                <a:cubicBezTo>
                  <a:pt x="124399" y="18529"/>
                  <a:pt x="136349" y="52633"/>
                  <a:pt x="150270" y="55493"/>
                </a:cubicBezTo>
                <a:cubicBezTo>
                  <a:pt x="164191" y="58354"/>
                  <a:pt x="182880" y="39792"/>
                  <a:pt x="189554" y="32228"/>
                </a:cubicBezTo>
                <a:cubicBezTo>
                  <a:pt x="196229" y="24664"/>
                  <a:pt x="188919" y="15478"/>
                  <a:pt x="190317" y="10107"/>
                </a:cubicBezTo>
                <a:cubicBezTo>
                  <a:pt x="191716" y="4736"/>
                  <a:pt x="196674" y="1685"/>
                  <a:pt x="197945"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488" name="Google Shape;2488;p55"/>
          <p:cNvSpPr/>
          <p:nvPr/>
        </p:nvSpPr>
        <p:spPr>
          <a:xfrm>
            <a:off x="-56975" y="3533650"/>
            <a:ext cx="9257905" cy="1409125"/>
          </a:xfrm>
          <a:custGeom>
            <a:avLst/>
            <a:gdLst/>
            <a:ahLst/>
            <a:cxnLst/>
            <a:rect l="l" t="t" r="r" b="b"/>
            <a:pathLst>
              <a:path w="366904" h="56365" extrusionOk="0">
                <a:moveTo>
                  <a:pt x="0" y="6622"/>
                </a:moveTo>
                <a:cubicBezTo>
                  <a:pt x="3814" y="5605"/>
                  <a:pt x="14588" y="-1959"/>
                  <a:pt x="22883" y="520"/>
                </a:cubicBezTo>
                <a:cubicBezTo>
                  <a:pt x="31178" y="2999"/>
                  <a:pt x="39156" y="16634"/>
                  <a:pt x="49772" y="21497"/>
                </a:cubicBezTo>
                <a:cubicBezTo>
                  <a:pt x="60388" y="26360"/>
                  <a:pt x="72020" y="31096"/>
                  <a:pt x="86577" y="29697"/>
                </a:cubicBezTo>
                <a:cubicBezTo>
                  <a:pt x="101134" y="28299"/>
                  <a:pt x="122015" y="9546"/>
                  <a:pt x="137112" y="13106"/>
                </a:cubicBezTo>
                <a:cubicBezTo>
                  <a:pt x="152209" y="16666"/>
                  <a:pt x="166226" y="44540"/>
                  <a:pt x="177159" y="51055"/>
                </a:cubicBezTo>
                <a:cubicBezTo>
                  <a:pt x="188092" y="57571"/>
                  <a:pt x="191270" y="58174"/>
                  <a:pt x="202712" y="52199"/>
                </a:cubicBezTo>
                <a:cubicBezTo>
                  <a:pt x="214154" y="46224"/>
                  <a:pt x="229283" y="23690"/>
                  <a:pt x="245810" y="15204"/>
                </a:cubicBezTo>
                <a:cubicBezTo>
                  <a:pt x="262337" y="6718"/>
                  <a:pt x="285158" y="2078"/>
                  <a:pt x="301876" y="1283"/>
                </a:cubicBezTo>
                <a:cubicBezTo>
                  <a:pt x="318594" y="488"/>
                  <a:pt x="335280" y="10118"/>
                  <a:pt x="346118" y="10436"/>
                </a:cubicBezTo>
                <a:cubicBezTo>
                  <a:pt x="356956" y="10754"/>
                  <a:pt x="363440" y="4398"/>
                  <a:pt x="366904" y="319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489" name="Google Shape;2489;p55"/>
          <p:cNvGrpSpPr/>
          <p:nvPr/>
        </p:nvGrpSpPr>
        <p:grpSpPr>
          <a:xfrm>
            <a:off x="7076820" y="123938"/>
            <a:ext cx="1818598" cy="2042081"/>
            <a:chOff x="5365973" y="946689"/>
            <a:chExt cx="2920898" cy="3678860"/>
          </a:xfrm>
        </p:grpSpPr>
        <p:grpSp>
          <p:nvGrpSpPr>
            <p:cNvPr id="2490" name="Google Shape;2490;p55"/>
            <p:cNvGrpSpPr/>
            <p:nvPr/>
          </p:nvGrpSpPr>
          <p:grpSpPr>
            <a:xfrm flipH="1">
              <a:off x="5537194" y="1915253"/>
              <a:ext cx="1330215" cy="1161679"/>
              <a:chOff x="6457985" y="1952870"/>
              <a:chExt cx="744218" cy="649927"/>
            </a:xfrm>
          </p:grpSpPr>
          <p:sp>
            <p:nvSpPr>
              <p:cNvPr id="2491" name="Google Shape;2491;p55"/>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55"/>
              <p:cNvGrpSpPr/>
              <p:nvPr/>
            </p:nvGrpSpPr>
            <p:grpSpPr>
              <a:xfrm>
                <a:off x="6457985" y="1952870"/>
                <a:ext cx="744218" cy="645389"/>
                <a:chOff x="5220275" y="566975"/>
                <a:chExt cx="282200" cy="244725"/>
              </a:xfrm>
            </p:grpSpPr>
            <p:sp>
              <p:nvSpPr>
                <p:cNvPr id="2493" name="Google Shape;2493;p55"/>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5"/>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5"/>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5"/>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5"/>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5"/>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5"/>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5"/>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5"/>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5"/>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5"/>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5"/>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5"/>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5"/>
            <p:cNvGrpSpPr/>
            <p:nvPr/>
          </p:nvGrpSpPr>
          <p:grpSpPr>
            <a:xfrm rot="-199688" flipH="1">
              <a:off x="6990111" y="978990"/>
              <a:ext cx="1205310" cy="3185520"/>
              <a:chOff x="2247744" y="4236538"/>
              <a:chExt cx="261975" cy="692375"/>
            </a:xfrm>
          </p:grpSpPr>
          <p:sp>
            <p:nvSpPr>
              <p:cNvPr id="2507" name="Google Shape;2507;p55"/>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5"/>
              <p:cNvGrpSpPr/>
              <p:nvPr/>
            </p:nvGrpSpPr>
            <p:grpSpPr>
              <a:xfrm>
                <a:off x="2247894" y="4236550"/>
                <a:ext cx="261675" cy="692350"/>
                <a:chOff x="2247894" y="4236550"/>
                <a:chExt cx="261675" cy="692350"/>
              </a:xfrm>
            </p:grpSpPr>
            <p:sp>
              <p:nvSpPr>
                <p:cNvPr id="2509" name="Google Shape;2509;p55"/>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5"/>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5"/>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5"/>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5"/>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5"/>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5"/>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5"/>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5"/>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5"/>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5"/>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5"/>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5"/>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5"/>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5"/>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5"/>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5"/>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6" name="Google Shape;2526;p55"/>
            <p:cNvSpPr/>
            <p:nvPr/>
          </p:nvSpPr>
          <p:spPr>
            <a:xfrm>
              <a:off x="6308886" y="11431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5"/>
            <p:cNvSpPr/>
            <p:nvPr/>
          </p:nvSpPr>
          <p:spPr>
            <a:xfrm>
              <a:off x="5908674" y="44732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5"/>
            <p:cNvSpPr/>
            <p:nvPr/>
          </p:nvSpPr>
          <p:spPr>
            <a:xfrm>
              <a:off x="6115387" y="37867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5"/>
            <p:cNvSpPr/>
            <p:nvPr/>
          </p:nvSpPr>
          <p:spPr>
            <a:xfrm>
              <a:off x="7202411" y="22684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5"/>
            <p:cNvSpPr/>
            <p:nvPr/>
          </p:nvSpPr>
          <p:spPr>
            <a:xfrm>
              <a:off x="5365973" y="36930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4;p45">
            <a:extLst>
              <a:ext uri="{FF2B5EF4-FFF2-40B4-BE49-F238E27FC236}">
                <a16:creationId xmlns:a16="http://schemas.microsoft.com/office/drawing/2014/main" id="{56024FFE-F47E-6895-97C9-FD1C671D58AF}"/>
              </a:ext>
            </a:extLst>
          </p:cNvPr>
          <p:cNvSpPr txBox="1">
            <a:spLocks noGrp="1"/>
          </p:cNvSpPr>
          <p:nvPr>
            <p:ph type="title"/>
          </p:nvPr>
        </p:nvSpPr>
        <p:spPr>
          <a:xfrm>
            <a:off x="567372" y="1770082"/>
            <a:ext cx="8024672" cy="1882915"/>
          </a:xfrm>
          <a:prstGeom prst="rect">
            <a:avLst/>
          </a:prstGeom>
        </p:spPr>
        <p:txBody>
          <a:bodyPr spcFirstLastPara="1" wrap="square" lIns="91425" tIns="91425" rIns="91425" bIns="91425" anchor="b" anchorCtr="0">
            <a:noAutofit/>
          </a:bodyPr>
          <a:lstStyle/>
          <a:p>
            <a:pPr algn="just">
              <a:lnSpc>
                <a:spcPct val="150000"/>
              </a:lnSpc>
            </a:pPr>
            <a:r>
              <a:rPr lang="en-US" sz="3500" b="1" dirty="0">
                <a:latin typeface="+mj-lt"/>
              </a:rPr>
              <a:t>2. CÁC TÍNH CHẤT ĐƯỢC THỪA NHẬN CỦA HÌNH HỌC KHÔNG GIAN</a:t>
            </a:r>
            <a:endParaRPr sz="3500" b="1" dirty="0">
              <a:latin typeface="+mj-lt"/>
            </a:endParaRP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579790" y="1241424"/>
            <a:ext cx="1394164" cy="461665"/>
          </a:xfrm>
          <a:prstGeom prst="rect">
            <a:avLst/>
          </a:prstGeom>
        </p:spPr>
        <p:txBody>
          <a:bodyPr wrap="none">
            <a:spAutoFit/>
          </a:bodyPr>
          <a:lstStyle/>
          <a:p>
            <a:pPr algn="ctr">
              <a:buClrTx/>
              <a:buFontTx/>
              <a:buNone/>
              <a:defRPr/>
            </a:pPr>
            <a:r>
              <a:rPr lang="en-US" sz="2400" b="1" kern="1200" dirty="0">
                <a:solidFill>
                  <a:prstClr val="black"/>
                </a:solidFill>
                <a:latin typeface="+mj-lt"/>
                <a:ea typeface="+mn-ea"/>
                <a:cs typeface="Arial" panose="020B0604020202020204" pitchFamily="34" charset="0"/>
              </a:rPr>
              <a:t>HĐKP 2.</a:t>
            </a:r>
          </a:p>
        </p:txBody>
      </p:sp>
      <p:grpSp>
        <p:nvGrpSpPr>
          <p:cNvPr id="22" name="Group 21">
            <a:extLst>
              <a:ext uri="{FF2B5EF4-FFF2-40B4-BE49-F238E27FC236}">
                <a16:creationId xmlns:a16="http://schemas.microsoft.com/office/drawing/2014/main" id="{B5CD0C80-F394-036E-597E-E7F5A7B28B1A}"/>
              </a:ext>
            </a:extLst>
          </p:cNvPr>
          <p:cNvGrpSpPr/>
          <p:nvPr/>
        </p:nvGrpSpPr>
        <p:grpSpPr>
          <a:xfrm>
            <a:off x="1687684" y="497900"/>
            <a:ext cx="6328198" cy="521131"/>
            <a:chOff x="4328566" y="978669"/>
            <a:chExt cx="6328198"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5226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HĐKP2</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3"/>
            <a:stretch>
              <a:fillRect/>
            </a:stretch>
          </p:blipFill>
          <p:spPr>
            <a:xfrm>
              <a:off x="4328566" y="978669"/>
              <a:ext cx="951544" cy="512370"/>
            </a:xfrm>
            <a:prstGeom prst="rect">
              <a:avLst/>
            </a:prstGeom>
          </p:spPr>
        </p:pic>
      </p:grpSp>
      <p:sp>
        <p:nvSpPr>
          <p:cNvPr id="25" name="Rectangle 24">
            <a:extLst>
              <a:ext uri="{FF2B5EF4-FFF2-40B4-BE49-F238E27FC236}">
                <a16:creationId xmlns:a16="http://schemas.microsoft.com/office/drawing/2014/main" id="{991EA4EE-4D61-8EB1-40CA-931DBA7EBD6B}"/>
              </a:ext>
            </a:extLst>
          </p:cNvPr>
          <p:cNvSpPr/>
          <p:nvPr/>
        </p:nvSpPr>
        <p:spPr>
          <a:xfrm>
            <a:off x="451315" y="1737682"/>
            <a:ext cx="5655757" cy="1685846"/>
          </a:xfrm>
          <a:prstGeom prst="rect">
            <a:avLst/>
          </a:prstGeom>
        </p:spPr>
        <p:txBody>
          <a:bodyPr wrap="square">
            <a:spAutoFit/>
          </a:bodyPr>
          <a:lstStyle/>
          <a:p>
            <a:pPr marL="30480" marR="30480" algn="just">
              <a:lnSpc>
                <a:spcPct val="150000"/>
              </a:lnSpc>
              <a:buClrTx/>
              <a:defRPr/>
            </a:pPr>
            <a:r>
              <a:rPr lang="vi-VN" sz="2400" dirty="0">
                <a:latin typeface="+mn-lt"/>
              </a:rPr>
              <a:t>Quan sát Hình 5 và cho biết muốn gác một cây sào tập nhảy cao, người ta cần dựa nó vào mấy điểm trên hai cọc đỡ.</a:t>
            </a:r>
            <a:endParaRPr lang="en-US" sz="2400" kern="1200" dirty="0">
              <a:latin typeface="+mn-lt"/>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1FA56B22-BA92-2226-DADE-EE27254D1807}"/>
              </a:ext>
            </a:extLst>
          </p:cNvPr>
          <p:cNvPicPr>
            <a:picLocks noChangeAspect="1"/>
          </p:cNvPicPr>
          <p:nvPr/>
        </p:nvPicPr>
        <p:blipFill>
          <a:blip r:embed="rId4"/>
          <a:stretch>
            <a:fillRect/>
          </a:stretch>
        </p:blipFill>
        <p:spPr>
          <a:xfrm>
            <a:off x="6094908" y="1539939"/>
            <a:ext cx="2659936" cy="2066455"/>
          </a:xfrm>
          <a:prstGeom prst="rect">
            <a:avLst/>
          </a:prstGeom>
        </p:spPr>
      </p:pic>
      <p:sp>
        <p:nvSpPr>
          <p:cNvPr id="4" name="Rectangle 3">
            <a:extLst>
              <a:ext uri="{FF2B5EF4-FFF2-40B4-BE49-F238E27FC236}">
                <a16:creationId xmlns:a16="http://schemas.microsoft.com/office/drawing/2014/main" id="{369ADAEC-5656-BA7B-B606-EC21C6EE781D}"/>
              </a:ext>
            </a:extLst>
          </p:cNvPr>
          <p:cNvSpPr/>
          <p:nvPr/>
        </p:nvSpPr>
        <p:spPr>
          <a:xfrm>
            <a:off x="2038892" y="4071196"/>
            <a:ext cx="5164589" cy="587148"/>
          </a:xfrm>
          <a:prstGeom prst="rect">
            <a:avLst/>
          </a:prstGeom>
        </p:spPr>
        <p:txBody>
          <a:bodyPr wrap="square">
            <a:spAutoFit/>
          </a:bodyPr>
          <a:lstStyle/>
          <a:p>
            <a:pPr>
              <a:lnSpc>
                <a:spcPct val="150000"/>
              </a:lnSpc>
              <a:spcAft>
                <a:spcPts val="1200"/>
              </a:spcAft>
            </a:pPr>
            <a:r>
              <a:rPr lang="nl-NL" sz="2400" kern="100" dirty="0" err="1">
                <a:latin typeface="+mj-lt"/>
                <a:ea typeface="Calibri" panose="020F0502020204030204" pitchFamily="34" charset="0"/>
                <a:cs typeface="Times New Roman" panose="02020603050405020304" pitchFamily="18" charset="0"/>
              </a:rPr>
              <a:t>Dựa</a:t>
            </a:r>
            <a:r>
              <a:rPr lang="nl-NL" sz="2400" kern="100" dirty="0">
                <a:latin typeface="+mj-lt"/>
                <a:ea typeface="Calibri" panose="020F0502020204030204" pitchFamily="34" charset="0"/>
                <a:cs typeface="Times New Roman" panose="02020603050405020304" pitchFamily="18" charset="0"/>
              </a:rPr>
              <a:t> </a:t>
            </a:r>
            <a:r>
              <a:rPr lang="nl-NL" sz="2400" kern="100" dirty="0" err="1">
                <a:latin typeface="+mj-lt"/>
                <a:ea typeface="Calibri" panose="020F0502020204030204" pitchFamily="34" charset="0"/>
                <a:cs typeface="Times New Roman" panose="02020603050405020304" pitchFamily="18" charset="0"/>
              </a:rPr>
              <a:t>vào</a:t>
            </a:r>
            <a:r>
              <a:rPr lang="nl-NL" sz="2400" kern="100" dirty="0">
                <a:latin typeface="+mj-lt"/>
                <a:ea typeface="Calibri" panose="020F0502020204030204" pitchFamily="34" charset="0"/>
                <a:cs typeface="Times New Roman" panose="02020603050405020304" pitchFamily="18" charset="0"/>
              </a:rPr>
              <a:t> hai </a:t>
            </a:r>
            <a:r>
              <a:rPr lang="nl-NL" sz="2400" kern="100" dirty="0" err="1">
                <a:latin typeface="+mj-lt"/>
                <a:ea typeface="Calibri" panose="020F0502020204030204" pitchFamily="34" charset="0"/>
                <a:cs typeface="Times New Roman" panose="02020603050405020304" pitchFamily="18" charset="0"/>
              </a:rPr>
              <a:t>điểm</a:t>
            </a:r>
            <a:r>
              <a:rPr lang="nl-NL" sz="2400" kern="100" dirty="0">
                <a:latin typeface="+mj-lt"/>
                <a:ea typeface="Calibri" panose="020F0502020204030204" pitchFamily="34" charset="0"/>
                <a:cs typeface="Times New Roman" panose="02020603050405020304" pitchFamily="18" charset="0"/>
              </a:rPr>
              <a:t> </a:t>
            </a:r>
            <a:r>
              <a:rPr lang="nl-NL" sz="2400" kern="100" dirty="0" err="1">
                <a:latin typeface="+mj-lt"/>
                <a:ea typeface="Calibri" panose="020F0502020204030204" pitchFamily="34" charset="0"/>
                <a:cs typeface="Times New Roman" panose="02020603050405020304" pitchFamily="18" charset="0"/>
              </a:rPr>
              <a:t>trên</a:t>
            </a:r>
            <a:r>
              <a:rPr lang="nl-NL" sz="2400" kern="100" dirty="0">
                <a:latin typeface="+mj-lt"/>
                <a:ea typeface="Calibri" panose="020F0502020204030204" pitchFamily="34" charset="0"/>
                <a:cs typeface="Times New Roman" panose="02020603050405020304" pitchFamily="18" charset="0"/>
              </a:rPr>
              <a:t> hai </a:t>
            </a:r>
            <a:r>
              <a:rPr lang="nl-NL" sz="2400" kern="100" dirty="0" err="1">
                <a:latin typeface="+mj-lt"/>
                <a:ea typeface="Calibri" panose="020F0502020204030204" pitchFamily="34" charset="0"/>
                <a:cs typeface="Times New Roman" panose="02020603050405020304" pitchFamily="18" charset="0"/>
              </a:rPr>
              <a:t>cọc</a:t>
            </a:r>
            <a:r>
              <a:rPr lang="nl-NL" sz="2400" kern="100" dirty="0">
                <a:latin typeface="+mj-lt"/>
                <a:ea typeface="Calibri" panose="020F0502020204030204" pitchFamily="34" charset="0"/>
                <a:cs typeface="Times New Roman" panose="02020603050405020304" pitchFamily="18" charset="0"/>
              </a:rPr>
              <a:t> </a:t>
            </a:r>
            <a:r>
              <a:rPr lang="nl-NL" sz="2400" kern="100" dirty="0" err="1">
                <a:latin typeface="+mj-lt"/>
                <a:ea typeface="Calibri" panose="020F0502020204030204" pitchFamily="34" charset="0"/>
                <a:cs typeface="Times New Roman" panose="02020603050405020304" pitchFamily="18" charset="0"/>
              </a:rPr>
              <a:t>đỡ</a:t>
            </a:r>
            <a:r>
              <a:rPr lang="nl-NL" sz="2400" kern="100" dirty="0">
                <a:latin typeface="+mj-lt"/>
                <a:ea typeface="Calibri" panose="020F0502020204030204" pitchFamily="34" charset="0"/>
                <a:cs typeface="Times New Roman" panose="02020603050405020304" pitchFamily="18" charset="0"/>
              </a:rPr>
              <a:t>.</a:t>
            </a:r>
            <a:endParaRPr lang="en-US" sz="1800" kern="100" dirty="0">
              <a:latin typeface="+mj-lt"/>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2980353A-0B8D-4BF5-1585-48E664647525}"/>
              </a:ext>
            </a:extLst>
          </p:cNvPr>
          <p:cNvGrpSpPr/>
          <p:nvPr/>
        </p:nvGrpSpPr>
        <p:grpSpPr>
          <a:xfrm>
            <a:off x="604142" y="3610548"/>
            <a:ext cx="1292257" cy="712136"/>
            <a:chOff x="8403160" y="4587774"/>
            <a:chExt cx="1263473" cy="823613"/>
          </a:xfrm>
        </p:grpSpPr>
        <p:pic>
          <p:nvPicPr>
            <p:cNvPr id="6" name="Picture 5">
              <a:extLst>
                <a:ext uri="{FF2B5EF4-FFF2-40B4-BE49-F238E27FC236}">
                  <a16:creationId xmlns:a16="http://schemas.microsoft.com/office/drawing/2014/main" id="{E5770E7D-C882-558B-944D-E5734E4FB381}"/>
                </a:ext>
              </a:extLst>
            </p:cNvPr>
            <p:cNvPicPr>
              <a:picLocks noChangeAspect="1"/>
            </p:cNvPicPr>
            <p:nvPr/>
          </p:nvPicPr>
          <p:blipFill>
            <a:blip r:embed="rId5"/>
            <a:stretch>
              <a:fillRect/>
            </a:stretch>
          </p:blipFill>
          <p:spPr>
            <a:xfrm>
              <a:off x="8553553" y="4587774"/>
              <a:ext cx="962685" cy="823613"/>
            </a:xfrm>
            <a:prstGeom prst="rect">
              <a:avLst/>
            </a:prstGeom>
          </p:spPr>
        </p:pic>
        <p:sp>
          <p:nvSpPr>
            <p:cNvPr id="7" name="TextBox 6">
              <a:extLst>
                <a:ext uri="{FF2B5EF4-FFF2-40B4-BE49-F238E27FC236}">
                  <a16:creationId xmlns:a16="http://schemas.microsoft.com/office/drawing/2014/main" id="{34A22313-485D-5B3B-110A-13EDFC47FDC6}"/>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3306435" y="569503"/>
            <a:ext cx="2531129" cy="772029"/>
          </a:xfrm>
          <a:prstGeom prst="roundRect">
            <a:avLst>
              <a:gd name="adj" fmla="val 36664"/>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TÍNH CHẤT 1</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6" name="Rectangle 5">
            <a:extLst>
              <a:ext uri="{FF2B5EF4-FFF2-40B4-BE49-F238E27FC236}">
                <a16:creationId xmlns:a16="http://schemas.microsoft.com/office/drawing/2014/main" id="{185CEE5D-9AC6-2054-8647-36F09D27E3FC}"/>
              </a:ext>
            </a:extLst>
          </p:cNvPr>
          <p:cNvSpPr/>
          <p:nvPr/>
        </p:nvSpPr>
        <p:spPr>
          <a:xfrm>
            <a:off x="308668" y="1934834"/>
            <a:ext cx="5225234" cy="1131848"/>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Aft>
                <a:spcPts val="1200"/>
              </a:spcAft>
            </a:pPr>
            <a:r>
              <a:rPr lang="nl-NL" sz="2400" kern="100" dirty="0">
                <a:solidFill>
                  <a:srgbClr val="000000"/>
                </a:solidFill>
                <a:latin typeface="+mj-lt"/>
                <a:ea typeface="Calibri" panose="020F0502020204030204" pitchFamily="34" charset="0"/>
                <a:cs typeface="Times New Roman" panose="02020603050405020304" pitchFamily="18" charset="0"/>
              </a:rPr>
              <a:t>Có </a:t>
            </a:r>
            <a:r>
              <a:rPr lang="nl-NL" sz="2400" kern="100" dirty="0" err="1">
                <a:solidFill>
                  <a:srgbClr val="000000"/>
                </a:solidFill>
                <a:latin typeface="+mj-lt"/>
                <a:ea typeface="Calibri" panose="020F0502020204030204" pitchFamily="34" charset="0"/>
                <a:cs typeface="Times New Roman" panose="02020603050405020304" pitchFamily="18" charset="0"/>
              </a:rPr>
              <a:t>một</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và</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chỉ</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một</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đường</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thẳng</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đi</a:t>
            </a:r>
            <a:r>
              <a:rPr lang="nl-NL" sz="2400" kern="100" dirty="0">
                <a:solidFill>
                  <a:srgbClr val="000000"/>
                </a:solidFill>
                <a:latin typeface="+mj-lt"/>
                <a:ea typeface="Calibri" panose="020F0502020204030204" pitchFamily="34" charset="0"/>
                <a:cs typeface="Times New Roman" panose="02020603050405020304" pitchFamily="18" charset="0"/>
              </a:rPr>
              <a:t> qua hai </a:t>
            </a:r>
            <a:r>
              <a:rPr lang="nl-NL" sz="2400" kern="100" dirty="0" err="1">
                <a:solidFill>
                  <a:srgbClr val="000000"/>
                </a:solidFill>
                <a:latin typeface="+mj-lt"/>
                <a:ea typeface="Calibri" panose="020F0502020204030204" pitchFamily="34" charset="0"/>
                <a:cs typeface="Times New Roman" panose="02020603050405020304" pitchFamily="18" charset="0"/>
              </a:rPr>
              <a:t>điểm</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phân</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biệt</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cho</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trước</a:t>
            </a:r>
            <a:r>
              <a:rPr lang="nl-NL" sz="2400" kern="100" dirty="0">
                <a:solidFill>
                  <a:srgbClr val="000000"/>
                </a:solidFill>
                <a:latin typeface="+mj-lt"/>
                <a:ea typeface="Calibri" panose="020F0502020204030204" pitchFamily="34" charset="0"/>
                <a:cs typeface="Times New Roman" panose="02020603050405020304" pitchFamily="18" charset="0"/>
              </a:rPr>
              <a:t>.</a:t>
            </a:r>
            <a:endParaRPr lang="en-US" sz="2400" kern="100" dirty="0">
              <a:solidFill>
                <a:srgbClr val="000000"/>
              </a:solidFill>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62964B8-31DB-5CF6-821B-910008F2AF92}"/>
              </a:ext>
            </a:extLst>
          </p:cNvPr>
          <p:cNvPicPr>
            <a:picLocks noChangeAspect="1"/>
          </p:cNvPicPr>
          <p:nvPr/>
        </p:nvPicPr>
        <p:blipFill>
          <a:blip r:embed="rId3"/>
          <a:stretch>
            <a:fillRect/>
          </a:stretch>
        </p:blipFill>
        <p:spPr>
          <a:xfrm>
            <a:off x="6049196" y="1594427"/>
            <a:ext cx="2572381" cy="1812662"/>
          </a:xfrm>
          <a:prstGeom prst="rect">
            <a:avLst/>
          </a:prstGeom>
        </p:spPr>
      </p:pic>
      <p:sp>
        <p:nvSpPr>
          <p:cNvPr id="8" name="TextBox 7">
            <a:extLst>
              <a:ext uri="{FF2B5EF4-FFF2-40B4-BE49-F238E27FC236}">
                <a16:creationId xmlns:a16="http://schemas.microsoft.com/office/drawing/2014/main" id="{A7EF78C6-F5AD-811A-FB6E-CF0E32A4339F}"/>
              </a:ext>
            </a:extLst>
          </p:cNvPr>
          <p:cNvSpPr txBox="1"/>
          <p:nvPr/>
        </p:nvSpPr>
        <p:spPr>
          <a:xfrm>
            <a:off x="439386" y="3702894"/>
            <a:ext cx="8051470" cy="577850"/>
          </a:xfrm>
          <a:prstGeom prst="rect">
            <a:avLst/>
          </a:prstGeom>
          <a:noFill/>
        </p:spPr>
        <p:txBody>
          <a:bodyPr wrap="square">
            <a:spAutoFit/>
          </a:bodyPr>
          <a:lstStyle/>
          <a:p>
            <a:pPr>
              <a:lnSpc>
                <a:spcPct val="150000"/>
              </a:lnSpc>
              <a:spcAft>
                <a:spcPts val="1200"/>
              </a:spcAft>
            </a:pPr>
            <a:r>
              <a:rPr lang="nl-NL" sz="2400" kern="100" dirty="0">
                <a:effectLst/>
                <a:latin typeface="+mj-lt"/>
                <a:ea typeface="Calibri" panose="020F0502020204030204" pitchFamily="34" charset="0"/>
                <a:cs typeface="Times New Roman" panose="02020603050405020304" pitchFamily="18" charset="0"/>
              </a:rPr>
              <a:t>Kí </a:t>
            </a:r>
            <a:r>
              <a:rPr lang="nl-NL" sz="2400" kern="100" dirty="0" err="1">
                <a:effectLst/>
                <a:latin typeface="+mj-lt"/>
                <a:ea typeface="Calibri" panose="020F0502020204030204" pitchFamily="34" charset="0"/>
                <a:cs typeface="Times New Roman" panose="02020603050405020304" pitchFamily="18" charset="0"/>
              </a:rPr>
              <a:t>hiệu</a:t>
            </a:r>
            <a:r>
              <a:rPr lang="nl-NL" sz="2400" kern="100" dirty="0">
                <a:effectLst/>
                <a:latin typeface="+mj-lt"/>
                <a:ea typeface="Calibri" panose="020F0502020204030204" pitchFamily="34" charset="0"/>
                <a:cs typeface="Times New Roman" panose="02020603050405020304" pitchFamily="18" charset="0"/>
              </a:rPr>
              <a:t> </a:t>
            </a:r>
            <a:r>
              <a:rPr lang="nl-NL" sz="2400" kern="100" dirty="0" err="1">
                <a:effectLst/>
                <a:latin typeface="+mj-lt"/>
                <a:ea typeface="Calibri" panose="020F0502020204030204" pitchFamily="34" charset="0"/>
                <a:cs typeface="Times New Roman" panose="02020603050405020304" pitchFamily="18" charset="0"/>
              </a:rPr>
              <a:t>đường</a:t>
            </a:r>
            <a:r>
              <a:rPr lang="nl-NL" sz="2400" kern="100" dirty="0">
                <a:effectLst/>
                <a:latin typeface="+mj-lt"/>
                <a:ea typeface="Calibri" panose="020F0502020204030204" pitchFamily="34" charset="0"/>
                <a:cs typeface="Times New Roman" panose="02020603050405020304" pitchFamily="18" charset="0"/>
              </a:rPr>
              <a:t> </a:t>
            </a:r>
            <a:r>
              <a:rPr lang="nl-NL" sz="2400" kern="100" dirty="0" err="1">
                <a:effectLst/>
                <a:latin typeface="+mj-lt"/>
                <a:ea typeface="Calibri" panose="020F0502020204030204" pitchFamily="34" charset="0"/>
                <a:cs typeface="Times New Roman" panose="02020603050405020304" pitchFamily="18" charset="0"/>
              </a:rPr>
              <a:t>thẳng</a:t>
            </a:r>
            <a:r>
              <a:rPr lang="nl-NL" sz="2400" kern="100" dirty="0">
                <a:effectLst/>
                <a:latin typeface="+mj-lt"/>
                <a:ea typeface="Calibri" panose="020F0502020204030204" pitchFamily="34" charset="0"/>
                <a:cs typeface="Times New Roman" panose="02020603050405020304" pitchFamily="18" charset="0"/>
              </a:rPr>
              <a:t> qua hai </a:t>
            </a:r>
            <a:r>
              <a:rPr lang="nl-NL" sz="2400" kern="100" dirty="0" err="1">
                <a:effectLst/>
                <a:latin typeface="+mj-lt"/>
                <a:ea typeface="Calibri" panose="020F0502020204030204" pitchFamily="34" charset="0"/>
                <a:cs typeface="Times New Roman" panose="02020603050405020304" pitchFamily="18" charset="0"/>
              </a:rPr>
              <a:t>điểm</a:t>
            </a:r>
            <a:r>
              <a:rPr lang="nl-NL" sz="2400" kern="100" dirty="0">
                <a:effectLst/>
                <a:latin typeface="+mj-lt"/>
                <a:ea typeface="Calibri" panose="020F0502020204030204" pitchFamily="34" charset="0"/>
                <a:cs typeface="Times New Roman" panose="02020603050405020304" pitchFamily="18" charset="0"/>
              </a:rPr>
              <a:t> </a:t>
            </a:r>
            <a:r>
              <a:rPr lang="nl-NL" sz="2400" kern="100" dirty="0" err="1">
                <a:effectLst/>
                <a:latin typeface="+mj-lt"/>
                <a:ea typeface="Calibri" panose="020F0502020204030204" pitchFamily="34" charset="0"/>
                <a:cs typeface="Times New Roman" panose="02020603050405020304" pitchFamily="18" charset="0"/>
              </a:rPr>
              <a:t>phân</a:t>
            </a:r>
            <a:r>
              <a:rPr lang="nl-NL" sz="2400" kern="100" dirty="0">
                <a:effectLst/>
                <a:latin typeface="+mj-lt"/>
                <a:ea typeface="Calibri" panose="020F0502020204030204" pitchFamily="34" charset="0"/>
                <a:cs typeface="Times New Roman" panose="02020603050405020304" pitchFamily="18" charset="0"/>
              </a:rPr>
              <a:t> </a:t>
            </a:r>
            <a:r>
              <a:rPr lang="nl-NL" sz="2400" kern="100" dirty="0" err="1">
                <a:effectLst/>
                <a:latin typeface="+mj-lt"/>
                <a:ea typeface="Calibri" panose="020F0502020204030204" pitchFamily="34" charset="0"/>
                <a:cs typeface="Times New Roman" panose="02020603050405020304" pitchFamily="18" charset="0"/>
              </a:rPr>
              <a:t>biệt</a:t>
            </a:r>
            <a:r>
              <a:rPr lang="nl-NL" sz="2400" kern="100" dirty="0">
                <a:effectLst/>
                <a:latin typeface="+mj-lt"/>
                <a:ea typeface="Calibri" panose="020F0502020204030204" pitchFamily="34" charset="0"/>
                <a:cs typeface="Times New Roman" panose="02020603050405020304" pitchFamily="18" charset="0"/>
              </a:rPr>
              <a:t> A, B </a:t>
            </a:r>
            <a:r>
              <a:rPr lang="nl-NL" sz="2400" kern="100" dirty="0" err="1">
                <a:effectLst/>
                <a:latin typeface="+mj-lt"/>
                <a:ea typeface="Calibri" panose="020F0502020204030204" pitchFamily="34" charset="0"/>
                <a:cs typeface="Times New Roman" panose="02020603050405020304" pitchFamily="18" charset="0"/>
              </a:rPr>
              <a:t>là</a:t>
            </a:r>
            <a:r>
              <a:rPr lang="nl-NL" sz="2400" kern="100" dirty="0">
                <a:effectLst/>
                <a:latin typeface="+mj-lt"/>
                <a:ea typeface="Calibri" panose="020F0502020204030204" pitchFamily="34" charset="0"/>
                <a:cs typeface="Times New Roman" panose="02020603050405020304" pitchFamily="18" charset="0"/>
              </a:rPr>
              <a:t> AB.</a:t>
            </a:r>
            <a:endParaRPr lang="en-US" sz="2400" kern="100" dirty="0">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id="{2060DEE0-71A3-F908-AA8A-84077D693BB9}"/>
              </a:ext>
            </a:extLst>
          </p:cNvPr>
          <p:cNvSpPr/>
          <p:nvPr/>
        </p:nvSpPr>
        <p:spPr>
          <a:xfrm>
            <a:off x="3908349" y="337159"/>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1</a:t>
            </a:r>
          </a:p>
        </p:txBody>
      </p:sp>
      <p:sp>
        <p:nvSpPr>
          <p:cNvPr id="6" name="Rectangle 5">
            <a:extLst>
              <a:ext uri="{FF2B5EF4-FFF2-40B4-BE49-F238E27FC236}">
                <a16:creationId xmlns:a16="http://schemas.microsoft.com/office/drawing/2014/main" id="{866F3AFB-E14A-2568-C561-00A03A23E8B8}"/>
              </a:ext>
            </a:extLst>
          </p:cNvPr>
          <p:cNvSpPr/>
          <p:nvPr/>
        </p:nvSpPr>
        <p:spPr>
          <a:xfrm>
            <a:off x="908685" y="978205"/>
            <a:ext cx="7326630" cy="1055545"/>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Cho </a:t>
            </a:r>
            <a:r>
              <a:rPr lang="en-US" sz="2200" kern="1200" dirty="0" err="1">
                <a:solidFill>
                  <a:prstClr val="black"/>
                </a:solidFill>
                <a:latin typeface="+mj-lt"/>
                <a:ea typeface="+mn-ea"/>
                <a:cs typeface="+mn-cs"/>
              </a:rPr>
              <a:t>ba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điểm</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phân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biệt</a:t>
            </a:r>
            <a:r>
              <a:rPr lang="en-US" sz="2200" kern="1200" dirty="0">
                <a:solidFill>
                  <a:prstClr val="black"/>
                </a:solidFill>
                <a:latin typeface="+mj-lt"/>
                <a:ea typeface="+mn-ea"/>
                <a:cs typeface="+mn-cs"/>
              </a:rPr>
              <a:t> M, N, P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thẳng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hàng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bao </a:t>
            </a:r>
            <a:r>
              <a:rPr lang="en-US" sz="2200" kern="1200" dirty="0" err="1">
                <a:solidFill>
                  <a:prstClr val="black"/>
                </a:solidFill>
                <a:latin typeface="+mj-lt"/>
                <a:ea typeface="+mn-ea"/>
                <a:cs typeface="+mn-cs"/>
              </a:rPr>
              <a:t>nhiêu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đường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thẳng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a:t>
            </a:r>
            <a:r>
              <a:rPr lang="en-US" sz="2200" kern="1200" dirty="0">
                <a:solidFill>
                  <a:prstClr val="black"/>
                </a:solidFill>
                <a:latin typeface="+mj-lt"/>
                <a:ea typeface="+mn-ea"/>
                <a:cs typeface="+mn-cs"/>
              </a:rPr>
              <a:t> qua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trong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điểm</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đã</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cho</a:t>
            </a:r>
            <a:endParaRPr lang="en-US" sz="2200" kern="1200" dirty="0">
              <a:solidFill>
                <a:prstClr val="black"/>
              </a:solidFill>
              <a:latin typeface="+mj-lt"/>
              <a:ea typeface="+mn-ea"/>
              <a:cs typeface="+mn-cs"/>
            </a:endParaRPr>
          </a:p>
        </p:txBody>
      </p:sp>
      <p:sp>
        <p:nvSpPr>
          <p:cNvPr id="7" name="Rectangle 6">
            <a:extLst>
              <a:ext uri="{FF2B5EF4-FFF2-40B4-BE49-F238E27FC236}">
                <a16:creationId xmlns:a16="http://schemas.microsoft.com/office/drawing/2014/main" id="{7C2AA364-855F-E756-E6D0-88CD25C16626}"/>
              </a:ext>
            </a:extLst>
          </p:cNvPr>
          <p:cNvSpPr/>
          <p:nvPr/>
        </p:nvSpPr>
        <p:spPr>
          <a:xfrm>
            <a:off x="405693" y="212610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F3882B9-B5C5-BA80-CB99-E2E9384F1F58}"/>
              </a:ext>
            </a:extLst>
          </p:cNvPr>
          <p:cNvSpPr/>
          <p:nvPr/>
        </p:nvSpPr>
        <p:spPr>
          <a:xfrm>
            <a:off x="1302697" y="2612241"/>
            <a:ext cx="7326630" cy="1553054"/>
          </a:xfrm>
          <a:prstGeom prst="rect">
            <a:avLst/>
          </a:prstGeom>
        </p:spPr>
        <p:txBody>
          <a:bodyPr wrap="square">
            <a:spAutoFit/>
          </a:bodyPr>
          <a:lstStyle/>
          <a:p>
            <a:pPr>
              <a:lnSpc>
                <a:spcPct val="150000"/>
              </a:lnSpc>
              <a:buClrTx/>
              <a:buFontTx/>
              <a:buNone/>
            </a:pPr>
            <a:r>
              <a:rPr lang="en-US" sz="2200" kern="1200" dirty="0">
                <a:solidFill>
                  <a:prstClr val="black"/>
                </a:solidFill>
                <a:latin typeface="+mj-lt"/>
                <a:ea typeface="+mn-ea"/>
                <a:cs typeface="+mn-cs"/>
              </a:rPr>
              <a:t>Do qua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điểm</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phân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biệt</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chỉ</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một</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đường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thẳng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nên</a:t>
            </a:r>
            <a:r>
              <a:rPr lang="en-US" sz="2200" kern="1200" dirty="0">
                <a:solidFill>
                  <a:prstClr val="black"/>
                </a:solidFill>
                <a:latin typeface="+mj-lt"/>
                <a:ea typeface="+mn-ea"/>
                <a:cs typeface="+mn-cs"/>
              </a:rPr>
              <a:t> qua </a:t>
            </a:r>
            <a:r>
              <a:rPr lang="en-US" sz="2200" kern="1200" dirty="0" err="1">
                <a:solidFill>
                  <a:prstClr val="black"/>
                </a:solidFill>
                <a:latin typeface="+mj-lt"/>
                <a:ea typeface="+mn-ea"/>
                <a:cs typeface="+mn-cs"/>
              </a:rPr>
              <a:t>ba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điểm</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phân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biệt</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thẳng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hàng</a:t>
            </a:r>
            <a:r>
              <a:rPr lang="en-US" sz="2200" kern="1200" dirty="0">
                <a:solidFill>
                  <a:prstClr val="black"/>
                </a:solidFill>
                <a:latin typeface="+mj-lt"/>
                <a:ea typeface="+mn-ea"/>
                <a:cs typeface="+mn-cs"/>
              </a:rPr>
              <a:t> M, N, P, ta </a:t>
            </a:r>
            <a:r>
              <a:rPr lang="en-US" sz="2200" kern="1200" dirty="0" err="1">
                <a:solidFill>
                  <a:prstClr val="black"/>
                </a:solidFill>
                <a:latin typeface="+mj-lt"/>
                <a:ea typeface="+mn-ea"/>
                <a:cs typeface="+mn-cs"/>
              </a:rPr>
              <a:t>xác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định</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được</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đường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thẳng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là</a:t>
            </a:r>
            <a:r>
              <a:rPr lang="en-US" sz="2200" kern="1200" dirty="0">
                <a:solidFill>
                  <a:prstClr val="black"/>
                </a:solidFill>
                <a:latin typeface="+mj-lt"/>
                <a:ea typeface="+mn-ea"/>
                <a:cs typeface="+mn-cs"/>
              </a:rPr>
              <a:t> MN, NP </a:t>
            </a:r>
            <a:r>
              <a:rPr lang="en-US" sz="2200" kern="1200" dirty="0" err="1">
                <a:solidFill>
                  <a:prstClr val="black"/>
                </a:solidFill>
                <a:latin typeface="+mj-lt"/>
                <a:ea typeface="+mn-ea"/>
                <a:cs typeface="+mn-cs"/>
              </a:rPr>
              <a:t>và</a:t>
            </a:r>
            <a:r>
              <a:rPr lang="en-US" sz="2200" kern="1200" dirty="0">
                <a:solidFill>
                  <a:prstClr val="black"/>
                </a:solidFill>
                <a:latin typeface="+mj-lt"/>
                <a:ea typeface="+mn-ea"/>
                <a:cs typeface="+mn-cs"/>
              </a:rPr>
              <a:t> PM</a:t>
            </a:r>
          </a:p>
        </p:txBody>
      </p:sp>
      <p:pic>
        <p:nvPicPr>
          <p:cNvPr id="11" name="Picture 10">
            <a:extLst>
              <a:ext uri="{FF2B5EF4-FFF2-40B4-BE49-F238E27FC236}">
                <a16:creationId xmlns:a16="http://schemas.microsoft.com/office/drawing/2014/main" id="{1BCA880D-11EC-C2AD-AF37-43C487B705B1}"/>
              </a:ext>
            </a:extLst>
          </p:cNvPr>
          <p:cNvPicPr>
            <a:picLocks noChangeAspect="1"/>
          </p:cNvPicPr>
          <p:nvPr/>
        </p:nvPicPr>
        <p:blipFill>
          <a:blip r:embed="rId3"/>
          <a:stretch>
            <a:fillRect/>
          </a:stretch>
        </p:blipFill>
        <p:spPr>
          <a:xfrm>
            <a:off x="-200508" y="4094417"/>
            <a:ext cx="1930869" cy="1086114"/>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562065" y="256442"/>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a:t>
            </a: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280025" y="2508792"/>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8" name="Rectangle 47">
            <a:extLst>
              <a:ext uri="{FF2B5EF4-FFF2-40B4-BE49-F238E27FC236}">
                <a16:creationId xmlns:a16="http://schemas.microsoft.com/office/drawing/2014/main" id="{82A059C4-AB74-BDC6-7CE4-D1D4C4343738}"/>
              </a:ext>
            </a:extLst>
          </p:cNvPr>
          <p:cNvSpPr/>
          <p:nvPr/>
        </p:nvSpPr>
        <p:spPr>
          <a:xfrm>
            <a:off x="566435" y="919258"/>
            <a:ext cx="8036949" cy="1553054"/>
          </a:xfrm>
          <a:prstGeom prst="rect">
            <a:avLst/>
          </a:prstGeom>
        </p:spPr>
        <p:txBody>
          <a:bodyPr wrap="square">
            <a:spAutoFit/>
          </a:bodyPr>
          <a:lstStyle/>
          <a:p>
            <a:pPr algn="just">
              <a:lnSpc>
                <a:spcPct val="150000"/>
              </a:lnSpc>
              <a:buClrTx/>
              <a:buFontTx/>
              <a:buNone/>
            </a:pPr>
            <a:r>
              <a:rPr lang="vi-VN" sz="2200" dirty="0">
                <a:latin typeface="+mn-lt"/>
                <a:ea typeface="Open Sans" panose="020B0606030504020204" pitchFamily="34" charset="0"/>
                <a:cs typeface="Open Sans" panose="020B0606030504020204" pitchFamily="34" charset="0"/>
              </a:rPr>
              <a:t>Cho bốn điểm A, B, C, D phân biệt, trong đó không có ba điểm nào thẳng hàng. Có bao nhiêu đường thẳng đi qua hai trong bốn điểm đã cho.</a:t>
            </a:r>
            <a:endParaRPr lang="en-US" sz="2200" kern="1200" dirty="0">
              <a:solidFill>
                <a:prstClr val="black"/>
              </a:solidFill>
              <a:latin typeface="+mn-lt"/>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AAFA6708-D066-6BFB-1991-6F56E482FC9E}"/>
              </a:ext>
            </a:extLst>
          </p:cNvPr>
          <p:cNvSpPr/>
          <p:nvPr/>
        </p:nvSpPr>
        <p:spPr>
          <a:xfrm>
            <a:off x="5460537" y="3348930"/>
            <a:ext cx="2897507" cy="537391"/>
          </a:xfrm>
          <a:prstGeom prst="rect">
            <a:avLst/>
          </a:prstGeom>
        </p:spPr>
        <p:txBody>
          <a:bodyPr wrap="square">
            <a:spAutoFit/>
          </a:bodyPr>
          <a:lstStyle/>
          <a:p>
            <a:pPr>
              <a:lnSpc>
                <a:spcPct val="150000"/>
              </a:lnSpc>
              <a:spcAft>
                <a:spcPts val="1200"/>
              </a:spcAft>
            </a:pPr>
            <a:r>
              <a:rPr lang="nl-NL" sz="2200" kern="100" dirty="0">
                <a:latin typeface="+mj-lt"/>
                <a:ea typeface="Calibri" panose="020F0502020204030204" pitchFamily="34" charset="0"/>
                <a:cs typeface="Times New Roman" panose="02020603050405020304" pitchFamily="18" charset="0"/>
              </a:rPr>
              <a:t>Có 6 </a:t>
            </a:r>
            <a:r>
              <a:rPr lang="nl-NL" sz="2200" kern="100" dirty="0" err="1">
                <a:latin typeface="+mj-lt"/>
                <a:ea typeface="Calibri" panose="020F0502020204030204" pitchFamily="34" charset="0"/>
                <a:cs typeface="Times New Roman" panose="02020603050405020304" pitchFamily="18" charset="0"/>
              </a:rPr>
              <a:t>đường</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thẳng</a:t>
            </a:r>
            <a:r>
              <a:rPr lang="nl-NL" sz="2200" kern="100" dirty="0">
                <a:latin typeface="+mj-lt"/>
                <a:ea typeface="Calibri" panose="020F0502020204030204" pitchFamily="34" charset="0"/>
                <a:cs typeface="Times New Roman" panose="02020603050405020304" pitchFamily="18" charset="0"/>
              </a:rPr>
              <a:t>.</a:t>
            </a:r>
            <a:endParaRPr lang="en-US" sz="2200" kern="100" dirty="0">
              <a:latin typeface="+mj-lt"/>
              <a:ea typeface="Calibri" panose="020F0502020204030204" pitchFamily="34" charset="0"/>
              <a:cs typeface="Times New Roman" panose="02020603050405020304" pitchFamily="18" charset="0"/>
            </a:endParaRPr>
          </a:p>
        </p:txBody>
      </p:sp>
      <p:pic>
        <p:nvPicPr>
          <p:cNvPr id="1026" name="Picture 2" descr="Thực hành 2 trang 90 Toán 11 Tập 1 Chân trời sáng tạo | Giải Toán 11">
            <a:extLst>
              <a:ext uri="{FF2B5EF4-FFF2-40B4-BE49-F238E27FC236}">
                <a16:creationId xmlns:a16="http://schemas.microsoft.com/office/drawing/2014/main" id="{D2DA4826-5408-29B3-5289-191643447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296" y="2651844"/>
            <a:ext cx="2409538" cy="230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5" name="Rectangle 4">
            <a:extLst>
              <a:ext uri="{FF2B5EF4-FFF2-40B4-BE49-F238E27FC236}">
                <a16:creationId xmlns:a16="http://schemas.microsoft.com/office/drawing/2014/main" id="{5C3D3723-5679-6B87-223B-BCC919228548}"/>
              </a:ext>
            </a:extLst>
          </p:cNvPr>
          <p:cNvSpPr/>
          <p:nvPr/>
        </p:nvSpPr>
        <p:spPr>
          <a:xfrm>
            <a:off x="651463" y="1127936"/>
            <a:ext cx="1193147"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HĐKP 3.</a:t>
            </a:r>
          </a:p>
        </p:txBody>
      </p:sp>
      <p:sp>
        <p:nvSpPr>
          <p:cNvPr id="7" name="Rectangle 6">
            <a:extLst>
              <a:ext uri="{FF2B5EF4-FFF2-40B4-BE49-F238E27FC236}">
                <a16:creationId xmlns:a16="http://schemas.microsoft.com/office/drawing/2014/main" id="{99FB1C04-CDA5-4807-B71D-391CD21D0902}"/>
              </a:ext>
            </a:extLst>
          </p:cNvPr>
          <p:cNvSpPr/>
          <p:nvPr/>
        </p:nvSpPr>
        <p:spPr>
          <a:xfrm>
            <a:off x="651463" y="1018787"/>
            <a:ext cx="5873864" cy="1420325"/>
          </a:xfrm>
          <a:prstGeom prst="rect">
            <a:avLst/>
          </a:prstGeom>
        </p:spPr>
        <p:txBody>
          <a:bodyPr wrap="square">
            <a:spAutoFit/>
          </a:bodyPr>
          <a:lstStyle/>
          <a:p>
            <a:pPr marL="30480" marR="30480" algn="just">
              <a:lnSpc>
                <a:spcPct val="150000"/>
              </a:lnSpc>
              <a:buClrTx/>
              <a:defRPr/>
            </a:pPr>
            <a:r>
              <a:rPr lang="en-US" sz="2000" dirty="0">
                <a:latin typeface="+mn-lt"/>
              </a:rPr>
              <a:t>	  </a:t>
            </a:r>
            <a:r>
              <a:rPr lang="vi-VN" sz="2000" dirty="0">
                <a:latin typeface="+mn-lt"/>
              </a:rPr>
              <a:t>Quan sát Hình 7 và cho biết giá đỡ của máy ảnh tiếp đất tại mấy điểm. Tại sao giá đỡ máy ảnh thường có ba chân?</a:t>
            </a:r>
            <a:endParaRPr lang="en-US" sz="2000" kern="1200" dirty="0">
              <a:latin typeface="+mn-lt"/>
              <a:ea typeface="Times New Roman" panose="02020603050405020304" pitchFamily="18" charset="0"/>
              <a:cs typeface="+mn-cs"/>
            </a:endParaRPr>
          </a:p>
        </p:txBody>
      </p:sp>
      <p:grpSp>
        <p:nvGrpSpPr>
          <p:cNvPr id="8" name="Group 7">
            <a:extLst>
              <a:ext uri="{FF2B5EF4-FFF2-40B4-BE49-F238E27FC236}">
                <a16:creationId xmlns:a16="http://schemas.microsoft.com/office/drawing/2014/main" id="{A524A5F8-CA64-7F75-A1B8-E21192F47AF5}"/>
              </a:ext>
            </a:extLst>
          </p:cNvPr>
          <p:cNvGrpSpPr/>
          <p:nvPr/>
        </p:nvGrpSpPr>
        <p:grpSpPr>
          <a:xfrm>
            <a:off x="174287" y="2548261"/>
            <a:ext cx="1062013" cy="596516"/>
            <a:chOff x="8403160" y="4587772"/>
            <a:chExt cx="1263473"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3"/>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 name="TextBox 11">
            <a:extLst>
              <a:ext uri="{FF2B5EF4-FFF2-40B4-BE49-F238E27FC236}">
                <a16:creationId xmlns:a16="http://schemas.microsoft.com/office/drawing/2014/main" id="{FB7DFD8B-AEDD-F084-81EC-6629D53279C9}"/>
              </a:ext>
            </a:extLst>
          </p:cNvPr>
          <p:cNvSpPr txBox="1"/>
          <p:nvPr/>
        </p:nvSpPr>
        <p:spPr>
          <a:xfrm>
            <a:off x="1171583" y="2743321"/>
            <a:ext cx="5873864" cy="1881990"/>
          </a:xfrm>
          <a:prstGeom prst="rect">
            <a:avLst/>
          </a:prstGeom>
          <a:noFill/>
        </p:spPr>
        <p:txBody>
          <a:bodyPr wrap="square">
            <a:spAutoFit/>
          </a:bodyPr>
          <a:lstStyle/>
          <a:p>
            <a:pPr>
              <a:lnSpc>
                <a:spcPct val="150000"/>
              </a:lnSpc>
            </a:pPr>
            <a:r>
              <a:rPr lang="nl-NL" sz="2000" dirty="0" err="1">
                <a:solidFill>
                  <a:srgbClr val="333333"/>
                </a:solidFill>
                <a:latin typeface="+mj-lt"/>
                <a:ea typeface="Times New Roman" panose="02020603050405020304" pitchFamily="18" charset="0"/>
              </a:rPr>
              <a:t>Giá</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đỡ</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máy</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ảnh</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tiếp</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đất</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tại</a:t>
            </a:r>
            <a:r>
              <a:rPr lang="nl-NL" sz="2000" dirty="0">
                <a:solidFill>
                  <a:srgbClr val="333333"/>
                </a:solidFill>
                <a:latin typeface="+mj-lt"/>
                <a:ea typeface="Times New Roman" panose="02020603050405020304" pitchFamily="18" charset="0"/>
              </a:rPr>
              <a:t> 3 </a:t>
            </a:r>
            <a:r>
              <a:rPr lang="nl-NL" sz="2000" dirty="0" err="1">
                <a:solidFill>
                  <a:srgbClr val="333333"/>
                </a:solidFill>
                <a:latin typeface="+mj-lt"/>
                <a:ea typeface="Times New Roman" panose="02020603050405020304" pitchFamily="18" charset="0"/>
              </a:rPr>
              <a:t>điểm</a:t>
            </a:r>
            <a:r>
              <a:rPr lang="nl-NL" sz="2000" dirty="0">
                <a:solidFill>
                  <a:srgbClr val="333333"/>
                </a:solidFill>
                <a:latin typeface="+mj-lt"/>
                <a:ea typeface="Times New Roman" panose="02020603050405020304" pitchFamily="18" charset="0"/>
              </a:rPr>
              <a:t>.</a:t>
            </a:r>
            <a:endParaRPr lang="en-US" sz="2000" dirty="0">
              <a:latin typeface="+mj-lt"/>
              <a:ea typeface="Times New Roman" panose="02020603050405020304" pitchFamily="18" charset="0"/>
            </a:endParaRPr>
          </a:p>
          <a:p>
            <a:pPr>
              <a:lnSpc>
                <a:spcPct val="150000"/>
              </a:lnSpc>
            </a:pPr>
            <a:r>
              <a:rPr lang="nl-NL" sz="2000" dirty="0" err="1">
                <a:solidFill>
                  <a:srgbClr val="333333"/>
                </a:solidFill>
                <a:latin typeface="+mj-lt"/>
                <a:ea typeface="Times New Roman" panose="02020603050405020304" pitchFamily="18" charset="0"/>
              </a:rPr>
              <a:t>Giá</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đỡ</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máy</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ảnh</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thường</a:t>
            </a:r>
            <a:r>
              <a:rPr lang="nl-NL" sz="2000" dirty="0">
                <a:solidFill>
                  <a:srgbClr val="333333"/>
                </a:solidFill>
                <a:latin typeface="+mj-lt"/>
                <a:ea typeface="Times New Roman" panose="02020603050405020304" pitchFamily="18" charset="0"/>
              </a:rPr>
              <a:t> có </a:t>
            </a:r>
            <a:r>
              <a:rPr lang="nl-NL" sz="2000" dirty="0" err="1">
                <a:solidFill>
                  <a:srgbClr val="333333"/>
                </a:solidFill>
                <a:latin typeface="+mj-lt"/>
                <a:ea typeface="Times New Roman" panose="02020603050405020304" pitchFamily="18" charset="0"/>
              </a:rPr>
              <a:t>ba</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chân</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vì</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khi</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đó</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giá</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đỡ</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tiếp</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đất</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tại</a:t>
            </a:r>
            <a:r>
              <a:rPr lang="nl-NL" sz="2000" dirty="0">
                <a:solidFill>
                  <a:srgbClr val="333333"/>
                </a:solidFill>
                <a:latin typeface="+mj-lt"/>
                <a:ea typeface="Times New Roman" panose="02020603050405020304" pitchFamily="18" charset="0"/>
              </a:rPr>
              <a:t> 3 </a:t>
            </a:r>
            <a:r>
              <a:rPr lang="nl-NL" sz="2000" dirty="0" err="1">
                <a:solidFill>
                  <a:srgbClr val="333333"/>
                </a:solidFill>
                <a:latin typeface="+mj-lt"/>
                <a:ea typeface="Times New Roman" panose="02020603050405020304" pitchFamily="18" charset="0"/>
              </a:rPr>
              <a:t>điểm</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Mà</a:t>
            </a:r>
            <a:r>
              <a:rPr lang="nl-NL" sz="2000" dirty="0">
                <a:solidFill>
                  <a:srgbClr val="333333"/>
                </a:solidFill>
                <a:latin typeface="+mj-lt"/>
                <a:ea typeface="Times New Roman" panose="02020603050405020304" pitchFamily="18" charset="0"/>
              </a:rPr>
              <a:t> 3 </a:t>
            </a:r>
            <a:r>
              <a:rPr lang="nl-NL" sz="2000" dirty="0" err="1">
                <a:solidFill>
                  <a:srgbClr val="333333"/>
                </a:solidFill>
                <a:latin typeface="+mj-lt"/>
                <a:ea typeface="Times New Roman" panose="02020603050405020304" pitchFamily="18" charset="0"/>
              </a:rPr>
              <a:t>điểm</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thì</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sẽ</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xác</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định</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một</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mặt</a:t>
            </a:r>
            <a:r>
              <a:rPr lang="nl-NL" sz="2000" dirty="0">
                <a:solidFill>
                  <a:srgbClr val="333333"/>
                </a:solidFill>
                <a:latin typeface="+mj-lt"/>
                <a:ea typeface="Times New Roman" panose="02020603050405020304" pitchFamily="18" charset="0"/>
              </a:rPr>
              <a:t> </a:t>
            </a:r>
            <a:r>
              <a:rPr lang="nl-NL" sz="2000" dirty="0" err="1">
                <a:solidFill>
                  <a:srgbClr val="333333"/>
                </a:solidFill>
                <a:latin typeface="+mj-lt"/>
                <a:ea typeface="Times New Roman" panose="02020603050405020304" pitchFamily="18" charset="0"/>
              </a:rPr>
              <a:t>phẳng</a:t>
            </a:r>
            <a:r>
              <a:rPr lang="nl-NL" sz="2000" dirty="0">
                <a:solidFill>
                  <a:srgbClr val="333333"/>
                </a:solidFill>
                <a:latin typeface="+mj-lt"/>
                <a:ea typeface="Times New Roman" panose="02020603050405020304" pitchFamily="18" charset="0"/>
              </a:rPr>
              <a:t>.</a:t>
            </a:r>
            <a:endParaRPr lang="en-US" sz="2000" dirty="0">
              <a:latin typeface="+mj-lt"/>
              <a:ea typeface="Times New Roman" panose="02020603050405020304" pitchFamily="18" charset="0"/>
            </a:endParaRPr>
          </a:p>
        </p:txBody>
      </p:sp>
      <p:grpSp>
        <p:nvGrpSpPr>
          <p:cNvPr id="2" name="Group 1">
            <a:extLst>
              <a:ext uri="{FF2B5EF4-FFF2-40B4-BE49-F238E27FC236}">
                <a16:creationId xmlns:a16="http://schemas.microsoft.com/office/drawing/2014/main" id="{A9E11063-B677-B9E3-530B-E565D4750E6F}"/>
              </a:ext>
            </a:extLst>
          </p:cNvPr>
          <p:cNvGrpSpPr/>
          <p:nvPr/>
        </p:nvGrpSpPr>
        <p:grpSpPr>
          <a:xfrm>
            <a:off x="1583353" y="254224"/>
            <a:ext cx="6328198" cy="521131"/>
            <a:chOff x="4328566" y="978669"/>
            <a:chExt cx="6328198" cy="521131"/>
          </a:xfrm>
        </p:grpSpPr>
        <p:sp>
          <p:nvSpPr>
            <p:cNvPr id="3" name="Rectangle 1">
              <a:extLst>
                <a:ext uri="{FF2B5EF4-FFF2-40B4-BE49-F238E27FC236}">
                  <a16:creationId xmlns:a16="http://schemas.microsoft.com/office/drawing/2014/main" id="{E9710469-B139-C714-1585-1B732444D60F}"/>
                </a:ext>
              </a:extLst>
            </p:cNvPr>
            <p:cNvSpPr>
              <a:spLocks noChangeArrowheads="1"/>
            </p:cNvSpPr>
            <p:nvPr/>
          </p:nvSpPr>
          <p:spPr bwMode="auto">
            <a:xfrm>
              <a:off x="5134098" y="1068913"/>
              <a:ext cx="55226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HĐKP3</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6" name="Picture 5">
              <a:extLst>
                <a:ext uri="{FF2B5EF4-FFF2-40B4-BE49-F238E27FC236}">
                  <a16:creationId xmlns:a16="http://schemas.microsoft.com/office/drawing/2014/main" id="{0B1D151B-044B-7E75-34AC-5A3CAB5B3865}"/>
                </a:ext>
              </a:extLst>
            </p:cNvPr>
            <p:cNvPicPr>
              <a:picLocks noChangeAspect="1"/>
            </p:cNvPicPr>
            <p:nvPr/>
          </p:nvPicPr>
          <p:blipFill>
            <a:blip r:embed="rId4"/>
            <a:stretch>
              <a:fillRect/>
            </a:stretch>
          </p:blipFill>
          <p:spPr>
            <a:xfrm>
              <a:off x="4328566" y="978669"/>
              <a:ext cx="951544" cy="512370"/>
            </a:xfrm>
            <a:prstGeom prst="rect">
              <a:avLst/>
            </a:prstGeom>
          </p:spPr>
        </p:pic>
      </p:grpSp>
      <p:pic>
        <p:nvPicPr>
          <p:cNvPr id="13" name="Picture 12">
            <a:extLst>
              <a:ext uri="{FF2B5EF4-FFF2-40B4-BE49-F238E27FC236}">
                <a16:creationId xmlns:a16="http://schemas.microsoft.com/office/drawing/2014/main" id="{D9DBF886-73FE-5539-9DB1-1E5594D9EEDA}"/>
              </a:ext>
            </a:extLst>
          </p:cNvPr>
          <p:cNvPicPr>
            <a:picLocks noChangeAspect="1"/>
          </p:cNvPicPr>
          <p:nvPr/>
        </p:nvPicPr>
        <p:blipFill>
          <a:blip r:embed="rId5"/>
          <a:stretch>
            <a:fillRect/>
          </a:stretch>
        </p:blipFill>
        <p:spPr>
          <a:xfrm>
            <a:off x="7103836" y="1261289"/>
            <a:ext cx="1793260" cy="3186986"/>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354931"/>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pic>
        <p:nvPicPr>
          <p:cNvPr id="12" name="Picture 11">
            <a:extLst>
              <a:ext uri="{FF2B5EF4-FFF2-40B4-BE49-F238E27FC236}">
                <a16:creationId xmlns:a16="http://schemas.microsoft.com/office/drawing/2014/main" id="{83879F79-2FD3-FC71-DBF1-03A046BA44CB}"/>
              </a:ext>
            </a:extLst>
          </p:cNvPr>
          <p:cNvPicPr>
            <a:picLocks noChangeAspect="1"/>
          </p:cNvPicPr>
          <p:nvPr/>
        </p:nvPicPr>
        <p:blipFill>
          <a:blip r:embed="rId3"/>
          <a:srcRect/>
          <a:stretch/>
        </p:blipFill>
        <p:spPr>
          <a:xfrm>
            <a:off x="2669776" y="3396342"/>
            <a:ext cx="3804446" cy="1515970"/>
          </a:xfrm>
          <a:prstGeom prst="rect">
            <a:avLst/>
          </a:prstGeom>
        </p:spPr>
      </p:pic>
      <p:sp>
        <p:nvSpPr>
          <p:cNvPr id="13" name="Rectangle 12">
            <a:extLst>
              <a:ext uri="{FF2B5EF4-FFF2-40B4-BE49-F238E27FC236}">
                <a16:creationId xmlns:a16="http://schemas.microsoft.com/office/drawing/2014/main" id="{B07C11CB-2852-D2DB-F900-AB513284D5DC}"/>
              </a:ext>
            </a:extLst>
          </p:cNvPr>
          <p:cNvSpPr/>
          <p:nvPr/>
        </p:nvSpPr>
        <p:spPr>
          <a:xfrm>
            <a:off x="426944" y="1052687"/>
            <a:ext cx="8290111" cy="2343655"/>
          </a:xfrm>
          <a:prstGeom prst="rect">
            <a:avLst/>
          </a:prstGeom>
        </p:spPr>
        <p:txBody>
          <a:bodyPr wrap="square">
            <a:spAutoFit/>
          </a:bodyPr>
          <a:lstStyle/>
          <a:p>
            <a:pPr algn="just">
              <a:lnSpc>
                <a:spcPct val="150000"/>
              </a:lnSpc>
              <a:spcBef>
                <a:spcPts val="600"/>
              </a:spcBef>
              <a:spcAft>
                <a:spcPts val="800"/>
              </a:spcAft>
            </a:pPr>
            <a:r>
              <a:rPr lang="nl-NL" sz="2000" kern="100" dirty="0" err="1">
                <a:solidFill>
                  <a:srgbClr val="333333"/>
                </a:solidFill>
                <a:latin typeface="+mj-lt"/>
                <a:ea typeface="Calibri" panose="020F0502020204030204" pitchFamily="34" charset="0"/>
                <a:cs typeface="Times New Roman" panose="02020603050405020304" pitchFamily="18" charset="0"/>
              </a:rPr>
              <a:t>Môn</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học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Hình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học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phẳng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tìm</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hiểu</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tính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chất</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của</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các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hình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cùng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thuộc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một</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mặt</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phẳng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Môn</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học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Hình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học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không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gian</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tìm</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hiểu</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tính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chất</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của</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các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hình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trong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không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gian</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những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hình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này</a:t>
            </a:r>
            <a:r>
              <a:rPr lang="nl-NL" sz="2000" kern="100" dirty="0">
                <a:solidFill>
                  <a:srgbClr val="333333"/>
                </a:solidFill>
                <a:latin typeface="+mj-lt"/>
                <a:ea typeface="Calibri" panose="020F0502020204030204" pitchFamily="34" charset="0"/>
                <a:cs typeface="Times New Roman" panose="02020603050405020304" pitchFamily="18" charset="0"/>
              </a:rPr>
              <a:t> có </a:t>
            </a:r>
            <a:r>
              <a:rPr lang="nl-NL" sz="2000" kern="100" dirty="0" err="1">
                <a:solidFill>
                  <a:srgbClr val="333333"/>
                </a:solidFill>
                <a:latin typeface="+mj-lt"/>
                <a:ea typeface="Calibri" panose="020F0502020204030204" pitchFamily="34" charset="0"/>
                <a:cs typeface="Times New Roman" panose="02020603050405020304" pitchFamily="18" charset="0"/>
              </a:rPr>
              <a:t>thể</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chứa</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những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điểm</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không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cùng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thuộc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một</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mặt</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phẳng</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Hãy</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phân</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loại</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các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hình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sau</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đâu</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thành</a:t>
            </a:r>
            <a:r>
              <a:rPr lang="nl-NL" sz="2000" kern="100" dirty="0">
                <a:solidFill>
                  <a:srgbClr val="333333"/>
                </a:solidFill>
                <a:latin typeface="+mj-lt"/>
                <a:ea typeface="Calibri" panose="020F0502020204030204" pitchFamily="34" charset="0"/>
                <a:cs typeface="Times New Roman" panose="02020603050405020304" pitchFamily="18" charset="0"/>
              </a:rPr>
              <a:t> hai </a:t>
            </a:r>
            <a:r>
              <a:rPr lang="nl-NL" sz="2000" kern="100" dirty="0" err="1">
                <a:solidFill>
                  <a:srgbClr val="333333"/>
                </a:solidFill>
                <a:latin typeface="+mj-lt"/>
                <a:ea typeface="Calibri" panose="020F0502020204030204" pitchFamily="34" charset="0"/>
                <a:cs typeface="Times New Roman" panose="02020603050405020304" pitchFamily="18" charset="0"/>
              </a:rPr>
              <a:t>nhóm</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hình</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khác</a:t>
            </a:r>
            <a:r>
              <a:rPr lang="nl-NL" sz="2000" kern="100" dirty="0">
                <a:solidFill>
                  <a:srgbClr val="333333"/>
                </a:solidFill>
                <a:latin typeface="+mj-lt"/>
                <a:ea typeface="Calibri" panose="020F0502020204030204" pitchFamily="34" charset="0"/>
                <a:cs typeface="Times New Roman" panose="02020603050405020304" pitchFamily="18" charset="0"/>
              </a:rPr>
              <a:t> </a:t>
            </a:r>
            <a:r>
              <a:rPr lang="nl-NL" sz="2000" kern="100" dirty="0" err="1">
                <a:solidFill>
                  <a:srgbClr val="333333"/>
                </a:solidFill>
                <a:latin typeface="+mj-lt"/>
                <a:ea typeface="Calibri" panose="020F0502020204030204" pitchFamily="34" charset="0"/>
                <a:cs typeface="Times New Roman" panose="02020603050405020304" pitchFamily="18" charset="0"/>
              </a:rPr>
              <a:t>nhau</a:t>
            </a:r>
            <a:r>
              <a:rPr lang="nl-NL" sz="2000" kern="100" dirty="0">
                <a:solidFill>
                  <a:srgbClr val="333333"/>
                </a:solidFill>
                <a:latin typeface="+mj-lt"/>
                <a:ea typeface="Calibri" panose="020F0502020204030204" pitchFamily="34" charset="0"/>
                <a:cs typeface="Times New Roman" panose="02020603050405020304" pitchFamily="18" charset="0"/>
              </a:rPr>
              <a:t>.</a:t>
            </a:r>
            <a:endParaRPr lang="en-US" sz="2000" kern="1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76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3306435" y="569503"/>
            <a:ext cx="2531129" cy="772029"/>
          </a:xfrm>
          <a:prstGeom prst="roundRect">
            <a:avLst>
              <a:gd name="adj" fmla="val 36664"/>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TÍNH CHẤT 2</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6" name="Rectangle 5">
            <a:extLst>
              <a:ext uri="{FF2B5EF4-FFF2-40B4-BE49-F238E27FC236}">
                <a16:creationId xmlns:a16="http://schemas.microsoft.com/office/drawing/2014/main" id="{185CEE5D-9AC6-2054-8647-36F09D27E3FC}"/>
              </a:ext>
            </a:extLst>
          </p:cNvPr>
          <p:cNvSpPr/>
          <p:nvPr/>
        </p:nvSpPr>
        <p:spPr>
          <a:xfrm>
            <a:off x="308668" y="1816083"/>
            <a:ext cx="5225234" cy="1131848"/>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Aft>
                <a:spcPts val="1200"/>
              </a:spcAft>
            </a:pPr>
            <a:r>
              <a:rPr lang="nl-NL" sz="2400" kern="100" dirty="0">
                <a:solidFill>
                  <a:srgbClr val="000000"/>
                </a:solidFill>
                <a:latin typeface="+mj-lt"/>
                <a:ea typeface="Calibri" panose="020F0502020204030204" pitchFamily="34" charset="0"/>
                <a:cs typeface="Times New Roman" panose="02020603050405020304" pitchFamily="18" charset="0"/>
              </a:rPr>
              <a:t>Có </a:t>
            </a:r>
            <a:r>
              <a:rPr lang="nl-NL" sz="2400" kern="100" dirty="0" err="1">
                <a:solidFill>
                  <a:srgbClr val="000000"/>
                </a:solidFill>
                <a:latin typeface="+mj-lt"/>
                <a:ea typeface="Calibri" panose="020F0502020204030204" pitchFamily="34" charset="0"/>
                <a:cs typeface="Times New Roman" panose="02020603050405020304" pitchFamily="18" charset="0"/>
              </a:rPr>
              <a:t>một</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và</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chỉ</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một</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mặt</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phẳng</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đi</a:t>
            </a:r>
            <a:r>
              <a:rPr lang="nl-NL" sz="2400" kern="100" dirty="0">
                <a:solidFill>
                  <a:srgbClr val="000000"/>
                </a:solidFill>
                <a:latin typeface="+mj-lt"/>
                <a:ea typeface="Calibri" panose="020F0502020204030204" pitchFamily="34" charset="0"/>
                <a:cs typeface="Times New Roman" panose="02020603050405020304" pitchFamily="18" charset="0"/>
              </a:rPr>
              <a:t> qua </a:t>
            </a:r>
            <a:r>
              <a:rPr lang="nl-NL" sz="2400" kern="100" dirty="0" err="1">
                <a:solidFill>
                  <a:srgbClr val="000000"/>
                </a:solidFill>
                <a:latin typeface="+mj-lt"/>
                <a:ea typeface="Calibri" panose="020F0502020204030204" pitchFamily="34" charset="0"/>
                <a:cs typeface="Times New Roman" panose="02020603050405020304" pitchFamily="18" charset="0"/>
              </a:rPr>
              <a:t>ba</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điểm</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không</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thẳng</a:t>
            </a:r>
            <a:r>
              <a:rPr lang="nl-NL" sz="2400" kern="100" dirty="0">
                <a:solidFill>
                  <a:srgbClr val="000000"/>
                </a:solidFill>
                <a:latin typeface="+mj-lt"/>
                <a:ea typeface="Calibri" panose="020F0502020204030204" pitchFamily="34" charset="0"/>
                <a:cs typeface="Times New Roman" panose="02020603050405020304" pitchFamily="18" charset="0"/>
              </a:rPr>
              <a:t> </a:t>
            </a:r>
            <a:r>
              <a:rPr lang="nl-NL" sz="2400" kern="100" dirty="0" err="1">
                <a:solidFill>
                  <a:srgbClr val="000000"/>
                </a:solidFill>
                <a:latin typeface="+mj-lt"/>
                <a:ea typeface="Calibri" panose="020F0502020204030204" pitchFamily="34" charset="0"/>
                <a:cs typeface="Times New Roman" panose="02020603050405020304" pitchFamily="18" charset="0"/>
              </a:rPr>
              <a:t>hàng</a:t>
            </a:r>
            <a:endParaRPr lang="en-US" sz="2400" kern="100" dirty="0">
              <a:solidFill>
                <a:srgbClr val="000000"/>
              </a:solidFill>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62964B8-31DB-5CF6-821B-910008F2AF92}"/>
              </a:ext>
            </a:extLst>
          </p:cNvPr>
          <p:cNvPicPr>
            <a:picLocks noChangeAspect="1"/>
          </p:cNvPicPr>
          <p:nvPr/>
        </p:nvPicPr>
        <p:blipFill>
          <a:blip r:embed="rId3"/>
          <a:srcRect/>
          <a:stretch/>
        </p:blipFill>
        <p:spPr>
          <a:xfrm>
            <a:off x="6049196" y="1673974"/>
            <a:ext cx="2572381" cy="1416066"/>
          </a:xfrm>
          <a:prstGeom prst="rect">
            <a:avLst/>
          </a:prstGeom>
        </p:spPr>
      </p:pic>
      <p:sp>
        <p:nvSpPr>
          <p:cNvPr id="2" name="Google Shape;802;p36">
            <a:extLst>
              <a:ext uri="{FF2B5EF4-FFF2-40B4-BE49-F238E27FC236}">
                <a16:creationId xmlns:a16="http://schemas.microsoft.com/office/drawing/2014/main" id="{744E1BD5-CC95-188F-FAF5-06714E14C363}"/>
              </a:ext>
            </a:extLst>
          </p:cNvPr>
          <p:cNvSpPr txBox="1">
            <a:spLocks/>
          </p:cNvSpPr>
          <p:nvPr/>
        </p:nvSpPr>
        <p:spPr>
          <a:xfrm>
            <a:off x="196198" y="3222206"/>
            <a:ext cx="174122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200" b="1" noProof="0" dirty="0">
                <a:latin typeface="+mj-lt"/>
              </a:rPr>
              <a:t>C</a:t>
            </a:r>
            <a:r>
              <a:rPr lang="en" sz="2200" b="1" noProof="0" dirty="0">
                <a:latin typeface="+mj-lt"/>
              </a:rPr>
              <a:t>hú ý</a:t>
            </a:r>
            <a:endParaRPr kumimoji="0" lang="en" sz="2200" b="1" i="0" u="none" strike="noStrike" kern="0" cap="none" spc="0" normalizeH="0" baseline="0" noProof="0" dirty="0">
              <a:ln>
                <a:noFill/>
              </a:ln>
              <a:solidFill>
                <a:srgbClr val="000000"/>
              </a:solidFill>
              <a:effectLst/>
              <a:uLnTx/>
              <a:uFillTx/>
              <a:latin typeface="+mj-lt"/>
              <a:sym typeface="Arial"/>
            </a:endParaRPr>
          </a:p>
        </p:txBody>
      </p:sp>
      <p:pic>
        <p:nvPicPr>
          <p:cNvPr id="5" name="Picture 25">
            <a:extLst>
              <a:ext uri="{FF2B5EF4-FFF2-40B4-BE49-F238E27FC236}">
                <a16:creationId xmlns:a16="http://schemas.microsoft.com/office/drawing/2014/main" id="{F0F9E384-C98A-11DB-C6A2-F66ECF6EDB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4053" y="3282851"/>
            <a:ext cx="532795" cy="543767"/>
          </a:xfrm>
          <a:prstGeom prst="rect">
            <a:avLst/>
          </a:prstGeom>
        </p:spPr>
      </p:pic>
      <p:sp>
        <p:nvSpPr>
          <p:cNvPr id="7" name="Rectangle 6">
            <a:extLst>
              <a:ext uri="{FF2B5EF4-FFF2-40B4-BE49-F238E27FC236}">
                <a16:creationId xmlns:a16="http://schemas.microsoft.com/office/drawing/2014/main" id="{7E3CD4B2-61D7-D42E-FBE3-7EB542682C3D}"/>
              </a:ext>
            </a:extLst>
          </p:cNvPr>
          <p:cNvSpPr/>
          <p:nvPr/>
        </p:nvSpPr>
        <p:spPr>
          <a:xfrm>
            <a:off x="1080654" y="3887263"/>
            <a:ext cx="7338951" cy="1045223"/>
          </a:xfrm>
          <a:prstGeom prst="rect">
            <a:avLst/>
          </a:prstGeom>
        </p:spPr>
        <p:txBody>
          <a:bodyPr wrap="square">
            <a:spAutoFit/>
          </a:bodyPr>
          <a:lstStyle/>
          <a:p>
            <a:pPr>
              <a:lnSpc>
                <a:spcPct val="150000"/>
              </a:lnSpc>
            </a:pPr>
            <a:r>
              <a:rPr lang="nl-NL" sz="2200" dirty="0" err="1">
                <a:solidFill>
                  <a:srgbClr val="333333"/>
                </a:solidFill>
                <a:latin typeface="+mj-lt"/>
                <a:ea typeface="Times New Roman" panose="02020603050405020304" pitchFamily="18" charset="0"/>
              </a:rPr>
              <a:t>Mặt</a:t>
            </a:r>
            <a:r>
              <a:rPr lang="nl-NL" sz="2200" dirty="0">
                <a:solidFill>
                  <a:srgbClr val="333333"/>
                </a:solidFill>
                <a:latin typeface="+mj-lt"/>
                <a:ea typeface="Times New Roman" panose="02020603050405020304" pitchFamily="18" charset="0"/>
              </a:rPr>
              <a:t> </a:t>
            </a:r>
            <a:r>
              <a:rPr lang="nl-NL" sz="2200" dirty="0" err="1">
                <a:solidFill>
                  <a:srgbClr val="333333"/>
                </a:solidFill>
                <a:latin typeface="+mj-lt"/>
                <a:ea typeface="Times New Roman" panose="02020603050405020304" pitchFamily="18" charset="0"/>
              </a:rPr>
              <a:t>phẳng</a:t>
            </a:r>
            <a:r>
              <a:rPr lang="nl-NL" sz="2200" dirty="0">
                <a:solidFill>
                  <a:srgbClr val="333333"/>
                </a:solidFill>
                <a:latin typeface="+mj-lt"/>
                <a:ea typeface="Times New Roman" panose="02020603050405020304" pitchFamily="18" charset="0"/>
              </a:rPr>
              <a:t> qua </a:t>
            </a:r>
            <a:r>
              <a:rPr lang="nl-NL" sz="2200" dirty="0" err="1">
                <a:solidFill>
                  <a:srgbClr val="333333"/>
                </a:solidFill>
                <a:latin typeface="+mj-lt"/>
                <a:ea typeface="Times New Roman" panose="02020603050405020304" pitchFamily="18" charset="0"/>
              </a:rPr>
              <a:t>ba</a:t>
            </a:r>
            <a:r>
              <a:rPr lang="nl-NL" sz="2200" dirty="0">
                <a:solidFill>
                  <a:srgbClr val="333333"/>
                </a:solidFill>
                <a:latin typeface="+mj-lt"/>
                <a:ea typeface="Times New Roman" panose="02020603050405020304" pitchFamily="18" charset="0"/>
              </a:rPr>
              <a:t> </a:t>
            </a:r>
            <a:r>
              <a:rPr lang="nl-NL" sz="2200" dirty="0" err="1">
                <a:solidFill>
                  <a:srgbClr val="333333"/>
                </a:solidFill>
                <a:latin typeface="+mj-lt"/>
                <a:ea typeface="Times New Roman" panose="02020603050405020304" pitchFamily="18" charset="0"/>
              </a:rPr>
              <a:t>điểm</a:t>
            </a:r>
            <a:r>
              <a:rPr lang="nl-NL" sz="2200" dirty="0">
                <a:solidFill>
                  <a:srgbClr val="333333"/>
                </a:solidFill>
                <a:latin typeface="+mj-lt"/>
                <a:ea typeface="Times New Roman" panose="02020603050405020304" pitchFamily="18" charset="0"/>
              </a:rPr>
              <a:t> A, B, C </a:t>
            </a:r>
            <a:r>
              <a:rPr lang="nl-NL" sz="2200" dirty="0" err="1">
                <a:solidFill>
                  <a:srgbClr val="333333"/>
                </a:solidFill>
                <a:latin typeface="+mj-lt"/>
                <a:ea typeface="Times New Roman" panose="02020603050405020304" pitchFamily="18" charset="0"/>
              </a:rPr>
              <a:t>không</a:t>
            </a:r>
            <a:r>
              <a:rPr lang="nl-NL" sz="2200" dirty="0">
                <a:solidFill>
                  <a:srgbClr val="333333"/>
                </a:solidFill>
                <a:latin typeface="+mj-lt"/>
                <a:ea typeface="Times New Roman" panose="02020603050405020304" pitchFamily="18" charset="0"/>
              </a:rPr>
              <a:t> </a:t>
            </a:r>
            <a:r>
              <a:rPr lang="nl-NL" sz="2200" dirty="0" err="1">
                <a:solidFill>
                  <a:srgbClr val="333333"/>
                </a:solidFill>
                <a:latin typeface="+mj-lt"/>
                <a:ea typeface="Times New Roman" panose="02020603050405020304" pitchFamily="18" charset="0"/>
              </a:rPr>
              <a:t>thẳng</a:t>
            </a:r>
            <a:r>
              <a:rPr lang="nl-NL" sz="2200" dirty="0">
                <a:solidFill>
                  <a:srgbClr val="333333"/>
                </a:solidFill>
                <a:latin typeface="+mj-lt"/>
                <a:ea typeface="Times New Roman" panose="02020603050405020304" pitchFamily="18" charset="0"/>
              </a:rPr>
              <a:t> </a:t>
            </a:r>
            <a:r>
              <a:rPr lang="nl-NL" sz="2200" dirty="0" err="1">
                <a:solidFill>
                  <a:srgbClr val="333333"/>
                </a:solidFill>
                <a:latin typeface="+mj-lt"/>
                <a:ea typeface="Times New Roman" panose="02020603050405020304" pitchFamily="18" charset="0"/>
              </a:rPr>
              <a:t>hàng</a:t>
            </a:r>
            <a:r>
              <a:rPr lang="nl-NL" sz="2200" dirty="0">
                <a:solidFill>
                  <a:srgbClr val="333333"/>
                </a:solidFill>
                <a:latin typeface="+mj-lt"/>
                <a:ea typeface="Times New Roman" panose="02020603050405020304" pitchFamily="18" charset="0"/>
              </a:rPr>
              <a:t> </a:t>
            </a:r>
            <a:r>
              <a:rPr lang="nl-NL" sz="2200" dirty="0" err="1">
                <a:solidFill>
                  <a:srgbClr val="333333"/>
                </a:solidFill>
                <a:latin typeface="+mj-lt"/>
                <a:ea typeface="Times New Roman" panose="02020603050405020304" pitchFamily="18" charset="0"/>
              </a:rPr>
              <a:t>được</a:t>
            </a:r>
            <a:r>
              <a:rPr lang="nl-NL" sz="2200" dirty="0">
                <a:solidFill>
                  <a:srgbClr val="333333"/>
                </a:solidFill>
                <a:latin typeface="+mj-lt"/>
                <a:ea typeface="Times New Roman" panose="02020603050405020304" pitchFamily="18" charset="0"/>
              </a:rPr>
              <a:t> kí </a:t>
            </a:r>
            <a:r>
              <a:rPr lang="nl-NL" sz="2200" dirty="0" err="1">
                <a:solidFill>
                  <a:srgbClr val="333333"/>
                </a:solidFill>
                <a:latin typeface="+mj-lt"/>
                <a:ea typeface="Times New Roman" panose="02020603050405020304" pitchFamily="18" charset="0"/>
              </a:rPr>
              <a:t>hiệu</a:t>
            </a:r>
            <a:r>
              <a:rPr lang="nl-NL" sz="2200" dirty="0">
                <a:solidFill>
                  <a:srgbClr val="333333"/>
                </a:solidFill>
                <a:latin typeface="+mj-lt"/>
                <a:ea typeface="Times New Roman" panose="02020603050405020304" pitchFamily="18" charset="0"/>
              </a:rPr>
              <a:t> </a:t>
            </a:r>
            <a:r>
              <a:rPr lang="nl-NL" sz="2200" dirty="0" err="1">
                <a:solidFill>
                  <a:srgbClr val="333333"/>
                </a:solidFill>
                <a:latin typeface="+mj-lt"/>
                <a:ea typeface="Times New Roman" panose="02020603050405020304" pitchFamily="18" charset="0"/>
              </a:rPr>
              <a:t>là</a:t>
            </a:r>
            <a:r>
              <a:rPr lang="nl-NL" sz="2200" dirty="0">
                <a:solidFill>
                  <a:srgbClr val="333333"/>
                </a:solidFill>
                <a:latin typeface="+mj-lt"/>
                <a:ea typeface="Times New Roman" panose="02020603050405020304" pitchFamily="18" charset="0"/>
              </a:rPr>
              <a:t> (ABC).</a:t>
            </a:r>
            <a:endParaRPr lang="en-US" sz="2200" dirty="0">
              <a:latin typeface="+mj-lt"/>
              <a:ea typeface="Times New Roman" panose="02020603050405020304" pitchFamily="18" charset="0"/>
            </a:endParaRPr>
          </a:p>
        </p:txBody>
      </p:sp>
    </p:spTree>
    <p:extLst>
      <p:ext uri="{BB962C8B-B14F-4D97-AF65-F5344CB8AC3E}">
        <p14:creationId xmlns:p14="http://schemas.microsoft.com/office/powerpoint/2010/main" val="701979220"/>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16" name="Rounded Rectangle 1">
            <a:extLst>
              <a:ext uri="{FF2B5EF4-FFF2-40B4-BE49-F238E27FC236}">
                <a16:creationId xmlns:a16="http://schemas.microsoft.com/office/drawing/2014/main" id="{AB687A65-0C1B-2014-AFA1-C11B1F6D9ED2}"/>
              </a:ext>
            </a:extLst>
          </p:cNvPr>
          <p:cNvSpPr/>
          <p:nvPr/>
        </p:nvSpPr>
        <p:spPr>
          <a:xfrm>
            <a:off x="3908349" y="251609"/>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2</a:t>
            </a:r>
          </a:p>
        </p:txBody>
      </p:sp>
      <p:sp>
        <p:nvSpPr>
          <p:cNvPr id="17" name="Rectangle 16">
            <a:extLst>
              <a:ext uri="{FF2B5EF4-FFF2-40B4-BE49-F238E27FC236}">
                <a16:creationId xmlns:a16="http://schemas.microsoft.com/office/drawing/2014/main" id="{B92AEB8B-CBA0-71C5-A315-9E724AAE9E01}"/>
              </a:ext>
            </a:extLst>
          </p:cNvPr>
          <p:cNvSpPr/>
          <p:nvPr/>
        </p:nvSpPr>
        <p:spPr>
          <a:xfrm>
            <a:off x="707001" y="919028"/>
            <a:ext cx="4425069" cy="2060885"/>
          </a:xfrm>
          <a:prstGeom prst="rect">
            <a:avLst/>
          </a:prstGeom>
        </p:spPr>
        <p:txBody>
          <a:bodyPr wrap="square">
            <a:spAutoFit/>
          </a:bodyPr>
          <a:lstStyle/>
          <a:p>
            <a:pPr algn="just">
              <a:lnSpc>
                <a:spcPct val="150000"/>
              </a:lnSpc>
              <a:buClrTx/>
              <a:buFontTx/>
              <a:buNone/>
            </a:pPr>
            <a:r>
              <a:rPr lang="en-US" sz="2200" kern="1200" dirty="0">
                <a:solidFill>
                  <a:prstClr val="black"/>
                </a:solidFill>
                <a:latin typeface="+mj-lt"/>
                <a:ea typeface="+mn-ea"/>
                <a:cs typeface="+mn-cs"/>
              </a:rPr>
              <a:t>Cho </a:t>
            </a:r>
            <a:r>
              <a:rPr lang="en-US" sz="2200" kern="1200" dirty="0" err="1">
                <a:solidFill>
                  <a:prstClr val="black"/>
                </a:solidFill>
                <a:latin typeface="+mj-lt"/>
                <a:ea typeface="+mn-ea"/>
                <a:cs typeface="+mn-cs"/>
              </a:rPr>
              <a:t>đường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thẳng</a:t>
            </a:r>
            <a:r>
              <a:rPr lang="en-US" sz="2200" kern="1200" dirty="0">
                <a:solidFill>
                  <a:prstClr val="black"/>
                </a:solidFill>
                <a:latin typeface="+mj-lt"/>
                <a:ea typeface="+mn-ea"/>
                <a:cs typeface="+mn-cs"/>
              </a:rPr>
              <a:t> a </a:t>
            </a:r>
            <a:r>
              <a:rPr lang="en-US" sz="2200" kern="1200" dirty="0" err="1">
                <a:solidFill>
                  <a:prstClr val="black"/>
                </a:solidFill>
                <a:latin typeface="+mj-lt"/>
                <a:ea typeface="+mn-ea"/>
                <a:cs typeface="+mn-cs"/>
              </a:rPr>
              <a:t>đi</a:t>
            </a:r>
            <a:r>
              <a:rPr lang="en-US" sz="2200" kern="1200" dirty="0">
                <a:solidFill>
                  <a:prstClr val="black"/>
                </a:solidFill>
                <a:latin typeface="+mj-lt"/>
                <a:ea typeface="+mn-ea"/>
                <a:cs typeface="+mn-cs"/>
              </a:rPr>
              <a:t> qua </a:t>
            </a:r>
            <a:r>
              <a:rPr lang="en-US" sz="2200" kern="1200" dirty="0" err="1">
                <a:solidFill>
                  <a:prstClr val="black"/>
                </a:solidFill>
                <a:latin typeface="+mj-lt"/>
                <a:ea typeface="+mn-ea"/>
                <a:cs typeface="+mn-cs"/>
              </a:rPr>
              <a:t>hai</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điểm</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phân</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biệt</a:t>
            </a:r>
            <a:r>
              <a:rPr lang="en-US" sz="2200" kern="1200" dirty="0">
                <a:solidFill>
                  <a:prstClr val="black"/>
                </a:solidFill>
                <a:latin typeface="+mj-lt"/>
                <a:ea typeface="+mn-ea"/>
                <a:cs typeface="+mn-cs"/>
              </a:rPr>
              <a:t> M, N </a:t>
            </a:r>
            <a:r>
              <a:rPr lang="en-US" sz="2200" kern="1200" dirty="0" err="1">
                <a:solidFill>
                  <a:prstClr val="black"/>
                </a:solidFill>
                <a:latin typeface="+mj-lt"/>
                <a:ea typeface="+mn-ea"/>
                <a:cs typeface="+mn-cs"/>
              </a:rPr>
              <a:t>và</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điểm</a:t>
            </a:r>
            <a:r>
              <a:rPr lang="en-US" sz="2200" kern="1200" dirty="0">
                <a:solidFill>
                  <a:prstClr val="black"/>
                </a:solidFill>
                <a:latin typeface="+mj-lt"/>
                <a:ea typeface="+mn-ea"/>
                <a:cs typeface="+mn-cs"/>
              </a:rPr>
              <a:t> O </a:t>
            </a:r>
            <a:r>
              <a:rPr lang="en-US" sz="2200" kern="1200" dirty="0" err="1">
                <a:solidFill>
                  <a:prstClr val="black"/>
                </a:solidFill>
                <a:latin typeface="+mj-lt"/>
                <a:ea typeface="+mn-ea"/>
                <a:cs typeface="+mn-cs"/>
              </a:rPr>
              <a:t>không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thuộc</a:t>
            </a:r>
            <a:r>
              <a:rPr lang="en-US" sz="2200" kern="1200" dirty="0">
                <a:solidFill>
                  <a:prstClr val="black"/>
                </a:solidFill>
                <a:latin typeface="+mj-lt"/>
                <a:ea typeface="+mn-ea"/>
                <a:cs typeface="+mn-cs"/>
              </a:rPr>
              <a:t> a. </a:t>
            </a:r>
            <a:r>
              <a:rPr lang="en-US" sz="2200" kern="1200" dirty="0" err="1">
                <a:solidFill>
                  <a:prstClr val="black"/>
                </a:solidFill>
                <a:latin typeface="+mj-lt"/>
                <a:ea typeface="+mn-ea"/>
                <a:cs typeface="+mn-cs"/>
              </a:rPr>
              <a:t>Có</a:t>
            </a:r>
            <a:r>
              <a:rPr lang="en-US" sz="2200" kern="1200" dirty="0">
                <a:solidFill>
                  <a:prstClr val="black"/>
                </a:solidFill>
                <a:latin typeface="+mj-lt"/>
                <a:ea typeface="+mn-ea"/>
                <a:cs typeface="+mn-cs"/>
              </a:rPr>
              <a:t> bao </a:t>
            </a:r>
            <a:r>
              <a:rPr lang="en-US" sz="2200" kern="1200" dirty="0" err="1">
                <a:solidFill>
                  <a:prstClr val="black"/>
                </a:solidFill>
                <a:latin typeface="+mj-lt"/>
                <a:ea typeface="+mn-ea"/>
                <a:cs typeface="+mn-cs"/>
              </a:rPr>
              <a:t>nhiêu</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mặt</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phẳng</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a:t>
            </a:r>
            <a:r>
              <a:rPr lang="en-US" sz="2200" kern="1200" dirty="0">
                <a:solidFill>
                  <a:prstClr val="black"/>
                </a:solidFill>
                <a:latin typeface="+mj-lt"/>
                <a:ea typeface="+mn-ea"/>
                <a:cs typeface="+mn-cs"/>
              </a:rPr>
              <a:t> qua </a:t>
            </a:r>
            <a:r>
              <a:rPr lang="en-US" sz="2200" kern="1200" dirty="0" err="1">
                <a:solidFill>
                  <a:prstClr val="black"/>
                </a:solidFill>
                <a:latin typeface="+mj-lt"/>
                <a:ea typeface="+mn-ea"/>
                <a:cs typeface="+mn-cs"/>
              </a:rPr>
              <a:t>ba</a:t>
            </a:r>
            <a:r>
              <a:rPr lang="en-US" sz="2200" kern="1200" dirty="0">
                <a:solidFill>
                  <a:prstClr val="black"/>
                </a:solidFill>
                <a:latin typeface="+mj-lt"/>
                <a:ea typeface="+mn-ea"/>
                <a:cs typeface="+mn-cs"/>
              </a:rPr>
              <a:t> </a:t>
            </a:r>
            <a:r>
              <a:rPr lang="en-US" sz="2200" kern="1200" dirty="0" err="1">
                <a:solidFill>
                  <a:prstClr val="black"/>
                </a:solidFill>
                <a:latin typeface="+mj-lt"/>
                <a:ea typeface="+mn-ea"/>
                <a:cs typeface="+mn-cs"/>
              </a:rPr>
              <a:t>điểm</a:t>
            </a:r>
            <a:r>
              <a:rPr lang="en-US" sz="2200" kern="1200" dirty="0">
                <a:solidFill>
                  <a:prstClr val="black"/>
                </a:solidFill>
                <a:latin typeface="+mj-lt"/>
                <a:ea typeface="+mn-ea"/>
                <a:cs typeface="+mn-cs"/>
              </a:rPr>
              <a:t> M, N, O</a:t>
            </a:r>
          </a:p>
        </p:txBody>
      </p:sp>
      <p:pic>
        <p:nvPicPr>
          <p:cNvPr id="21" name="Picture 20">
            <a:extLst>
              <a:ext uri="{FF2B5EF4-FFF2-40B4-BE49-F238E27FC236}">
                <a16:creationId xmlns:a16="http://schemas.microsoft.com/office/drawing/2014/main" id="{E059963C-9024-AEE2-3F71-67ECDB193B08}"/>
              </a:ext>
            </a:extLst>
          </p:cNvPr>
          <p:cNvPicPr>
            <a:picLocks noChangeAspect="1"/>
          </p:cNvPicPr>
          <p:nvPr/>
        </p:nvPicPr>
        <p:blipFill>
          <a:blip r:embed="rId3"/>
          <a:srcRect/>
          <a:stretch/>
        </p:blipFill>
        <p:spPr>
          <a:xfrm>
            <a:off x="5550721" y="1082049"/>
            <a:ext cx="2886278" cy="2130348"/>
          </a:xfrm>
          <a:prstGeom prst="rect">
            <a:avLst/>
          </a:prstGeom>
        </p:spPr>
      </p:pic>
      <p:sp>
        <p:nvSpPr>
          <p:cNvPr id="2" name="Rectangle 1">
            <a:extLst>
              <a:ext uri="{FF2B5EF4-FFF2-40B4-BE49-F238E27FC236}">
                <a16:creationId xmlns:a16="http://schemas.microsoft.com/office/drawing/2014/main" id="{FE67DE74-F689-BAA5-FDED-CA852F271CA2}"/>
              </a:ext>
            </a:extLst>
          </p:cNvPr>
          <p:cNvSpPr/>
          <p:nvPr/>
        </p:nvSpPr>
        <p:spPr>
          <a:xfrm>
            <a:off x="3488383" y="3212397"/>
            <a:ext cx="764021" cy="430887"/>
          </a:xfrm>
          <a:prstGeom prst="rect">
            <a:avLst/>
          </a:prstGeom>
        </p:spPr>
        <p:txBody>
          <a:bodyPr wrap="squar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AAC95C0-77C3-BC95-9717-05E9DD513E73}"/>
              </a:ext>
            </a:extLst>
          </p:cNvPr>
          <p:cNvSpPr/>
          <p:nvPr/>
        </p:nvSpPr>
        <p:spPr>
          <a:xfrm>
            <a:off x="475013" y="3643284"/>
            <a:ext cx="8193974" cy="1045223"/>
          </a:xfrm>
          <a:prstGeom prst="rect">
            <a:avLst/>
          </a:prstGeom>
        </p:spPr>
        <p:txBody>
          <a:bodyPr wrap="square">
            <a:spAutoFit/>
          </a:bodyPr>
          <a:lstStyle/>
          <a:p>
            <a:pPr>
              <a:lnSpc>
                <a:spcPct val="150000"/>
              </a:lnSpc>
            </a:pPr>
            <a:r>
              <a:rPr lang="nl-NL" sz="2200" dirty="0">
                <a:solidFill>
                  <a:srgbClr val="333333"/>
                </a:solidFill>
                <a:latin typeface="+mj-lt"/>
                <a:ea typeface="+mn-ea"/>
              </a:rPr>
              <a:t>Do O </a:t>
            </a:r>
            <a:r>
              <a:rPr lang="nl-NL" sz="2200" dirty="0" err="1">
                <a:solidFill>
                  <a:srgbClr val="333333"/>
                </a:solidFill>
                <a:latin typeface="+mj-lt"/>
                <a:ea typeface="+mn-ea"/>
              </a:rPr>
              <a:t>không</a:t>
            </a:r>
            <a:r>
              <a:rPr lang="nl-NL" sz="2200" dirty="0">
                <a:solidFill>
                  <a:srgbClr val="333333"/>
                </a:solidFill>
                <a:latin typeface="+mj-lt"/>
                <a:ea typeface="+mn-ea"/>
              </a:rPr>
              <a:t> </a:t>
            </a:r>
            <a:r>
              <a:rPr lang="nl-NL" sz="2200" dirty="0" err="1">
                <a:solidFill>
                  <a:srgbClr val="333333"/>
                </a:solidFill>
                <a:latin typeface="+mj-lt"/>
                <a:ea typeface="+mn-ea"/>
              </a:rPr>
              <a:t>thuộc</a:t>
            </a:r>
            <a:r>
              <a:rPr lang="nl-NL" sz="2200" dirty="0">
                <a:solidFill>
                  <a:srgbClr val="333333"/>
                </a:solidFill>
                <a:latin typeface="+mj-lt"/>
                <a:ea typeface="+mn-ea"/>
              </a:rPr>
              <a:t> a </a:t>
            </a:r>
            <a:r>
              <a:rPr lang="nl-NL" sz="2200" dirty="0" err="1">
                <a:solidFill>
                  <a:srgbClr val="333333"/>
                </a:solidFill>
                <a:latin typeface="+mj-lt"/>
                <a:ea typeface="+mn-ea"/>
              </a:rPr>
              <a:t>nên</a:t>
            </a:r>
            <a:r>
              <a:rPr lang="nl-NL" sz="2200" dirty="0">
                <a:solidFill>
                  <a:srgbClr val="333333"/>
                </a:solidFill>
                <a:latin typeface="+mj-lt"/>
                <a:ea typeface="+mn-ea"/>
              </a:rPr>
              <a:t> </a:t>
            </a:r>
            <a:r>
              <a:rPr lang="nl-NL" sz="2200" dirty="0" err="1">
                <a:solidFill>
                  <a:srgbClr val="333333"/>
                </a:solidFill>
                <a:latin typeface="+mj-lt"/>
                <a:ea typeface="+mn-ea"/>
              </a:rPr>
              <a:t>ba</a:t>
            </a:r>
            <a:r>
              <a:rPr lang="nl-NL" sz="2200" dirty="0">
                <a:solidFill>
                  <a:srgbClr val="333333"/>
                </a:solidFill>
                <a:latin typeface="+mj-lt"/>
                <a:ea typeface="+mn-ea"/>
              </a:rPr>
              <a:t> </a:t>
            </a:r>
            <a:r>
              <a:rPr lang="nl-NL" sz="2200" dirty="0" err="1">
                <a:solidFill>
                  <a:srgbClr val="333333"/>
                </a:solidFill>
                <a:latin typeface="+mj-lt"/>
                <a:ea typeface="+mn-ea"/>
              </a:rPr>
              <a:t>điểm</a:t>
            </a:r>
            <a:r>
              <a:rPr lang="nl-NL" sz="2200" dirty="0">
                <a:solidFill>
                  <a:srgbClr val="333333"/>
                </a:solidFill>
                <a:latin typeface="+mj-lt"/>
                <a:ea typeface="+mn-ea"/>
              </a:rPr>
              <a:t> M, N, O </a:t>
            </a:r>
            <a:r>
              <a:rPr lang="nl-NL" sz="2200" dirty="0" err="1">
                <a:solidFill>
                  <a:srgbClr val="333333"/>
                </a:solidFill>
                <a:latin typeface="+mj-lt"/>
                <a:ea typeface="+mn-ea"/>
              </a:rPr>
              <a:t>không</a:t>
            </a:r>
            <a:r>
              <a:rPr lang="nl-NL" sz="2200" dirty="0">
                <a:solidFill>
                  <a:srgbClr val="333333"/>
                </a:solidFill>
                <a:latin typeface="+mj-lt"/>
                <a:ea typeface="+mn-ea"/>
              </a:rPr>
              <a:t> </a:t>
            </a:r>
            <a:r>
              <a:rPr lang="nl-NL" sz="2200" dirty="0" err="1">
                <a:solidFill>
                  <a:srgbClr val="333333"/>
                </a:solidFill>
                <a:latin typeface="+mj-lt"/>
                <a:ea typeface="+mn-ea"/>
              </a:rPr>
              <a:t>thẳng</a:t>
            </a:r>
            <a:r>
              <a:rPr lang="nl-NL" sz="2200" dirty="0">
                <a:solidFill>
                  <a:srgbClr val="333333"/>
                </a:solidFill>
                <a:latin typeface="+mj-lt"/>
                <a:ea typeface="+mn-ea"/>
              </a:rPr>
              <a:t> </a:t>
            </a:r>
            <a:r>
              <a:rPr lang="nl-NL" sz="2200" dirty="0" err="1">
                <a:solidFill>
                  <a:srgbClr val="333333"/>
                </a:solidFill>
                <a:latin typeface="+mj-lt"/>
                <a:ea typeface="+mn-ea"/>
              </a:rPr>
              <a:t>hàng</a:t>
            </a:r>
            <a:r>
              <a:rPr lang="nl-NL" sz="2200" dirty="0">
                <a:solidFill>
                  <a:srgbClr val="333333"/>
                </a:solidFill>
                <a:latin typeface="+mj-lt"/>
                <a:ea typeface="+mn-ea"/>
              </a:rPr>
              <a:t>. Do </a:t>
            </a:r>
            <a:r>
              <a:rPr lang="nl-NL" sz="2200" dirty="0" err="1">
                <a:solidFill>
                  <a:srgbClr val="333333"/>
                </a:solidFill>
                <a:latin typeface="+mj-lt"/>
                <a:ea typeface="+mn-ea"/>
              </a:rPr>
              <a:t>đó</a:t>
            </a:r>
            <a:r>
              <a:rPr lang="nl-NL" sz="2200" dirty="0">
                <a:solidFill>
                  <a:srgbClr val="333333"/>
                </a:solidFill>
                <a:latin typeface="+mj-lt"/>
                <a:ea typeface="+mn-ea"/>
              </a:rPr>
              <a:t> </a:t>
            </a:r>
            <a:r>
              <a:rPr lang="nl-NL" sz="2200" dirty="0" err="1">
                <a:solidFill>
                  <a:srgbClr val="333333"/>
                </a:solidFill>
                <a:latin typeface="+mj-lt"/>
                <a:ea typeface="+mn-ea"/>
              </a:rPr>
              <a:t>chỉ</a:t>
            </a:r>
            <a:r>
              <a:rPr lang="nl-NL" sz="2200" dirty="0">
                <a:solidFill>
                  <a:srgbClr val="333333"/>
                </a:solidFill>
                <a:latin typeface="+mj-lt"/>
                <a:ea typeface="+mn-ea"/>
              </a:rPr>
              <a:t> có </a:t>
            </a:r>
            <a:r>
              <a:rPr lang="nl-NL" sz="2200" dirty="0" err="1">
                <a:solidFill>
                  <a:srgbClr val="333333"/>
                </a:solidFill>
                <a:latin typeface="+mj-lt"/>
                <a:ea typeface="+mn-ea"/>
              </a:rPr>
              <a:t>một</a:t>
            </a:r>
            <a:r>
              <a:rPr lang="nl-NL" sz="2200" dirty="0">
                <a:solidFill>
                  <a:srgbClr val="333333"/>
                </a:solidFill>
                <a:latin typeface="+mj-lt"/>
                <a:ea typeface="+mn-ea"/>
              </a:rPr>
              <a:t> </a:t>
            </a:r>
            <a:r>
              <a:rPr lang="nl-NL" sz="2200" dirty="0" err="1">
                <a:solidFill>
                  <a:srgbClr val="333333"/>
                </a:solidFill>
                <a:latin typeface="+mj-lt"/>
                <a:ea typeface="+mn-ea"/>
              </a:rPr>
              <a:t>mặt</a:t>
            </a:r>
            <a:r>
              <a:rPr lang="nl-NL" sz="2200" dirty="0">
                <a:solidFill>
                  <a:srgbClr val="333333"/>
                </a:solidFill>
                <a:latin typeface="+mj-lt"/>
                <a:ea typeface="+mn-ea"/>
              </a:rPr>
              <a:t> </a:t>
            </a:r>
            <a:r>
              <a:rPr lang="nl-NL" sz="2200" dirty="0" err="1">
                <a:solidFill>
                  <a:srgbClr val="333333"/>
                </a:solidFill>
                <a:latin typeface="+mj-lt"/>
                <a:ea typeface="+mn-ea"/>
              </a:rPr>
              <a:t>phẳng</a:t>
            </a:r>
            <a:r>
              <a:rPr lang="nl-NL" sz="2200" dirty="0">
                <a:solidFill>
                  <a:srgbClr val="333333"/>
                </a:solidFill>
                <a:latin typeface="+mj-lt"/>
                <a:ea typeface="+mn-ea"/>
              </a:rPr>
              <a:t> </a:t>
            </a:r>
            <a:r>
              <a:rPr lang="nl-NL" sz="2200" dirty="0" err="1">
                <a:solidFill>
                  <a:srgbClr val="333333"/>
                </a:solidFill>
                <a:latin typeface="+mj-lt"/>
                <a:ea typeface="+mn-ea"/>
              </a:rPr>
              <a:t>đi</a:t>
            </a:r>
            <a:r>
              <a:rPr lang="nl-NL" sz="2200" dirty="0">
                <a:solidFill>
                  <a:srgbClr val="333333"/>
                </a:solidFill>
                <a:latin typeface="+mj-lt"/>
                <a:ea typeface="+mn-ea"/>
              </a:rPr>
              <a:t> qua </a:t>
            </a:r>
            <a:r>
              <a:rPr lang="nl-NL" sz="2200" dirty="0" err="1">
                <a:solidFill>
                  <a:srgbClr val="333333"/>
                </a:solidFill>
                <a:latin typeface="+mj-lt"/>
                <a:ea typeface="+mn-ea"/>
              </a:rPr>
              <a:t>ba</a:t>
            </a:r>
            <a:r>
              <a:rPr lang="nl-NL" sz="2200" dirty="0">
                <a:solidFill>
                  <a:srgbClr val="333333"/>
                </a:solidFill>
                <a:latin typeface="+mj-lt"/>
                <a:ea typeface="+mn-ea"/>
              </a:rPr>
              <a:t> </a:t>
            </a:r>
            <a:r>
              <a:rPr lang="nl-NL" sz="2200" dirty="0" err="1">
                <a:solidFill>
                  <a:srgbClr val="333333"/>
                </a:solidFill>
                <a:latin typeface="+mj-lt"/>
                <a:ea typeface="+mn-ea"/>
              </a:rPr>
              <a:t>điểm</a:t>
            </a:r>
            <a:r>
              <a:rPr lang="nl-NL" sz="2200" dirty="0">
                <a:solidFill>
                  <a:srgbClr val="333333"/>
                </a:solidFill>
                <a:latin typeface="+mj-lt"/>
                <a:ea typeface="+mn-ea"/>
              </a:rPr>
              <a:t> M, N, O</a:t>
            </a:r>
            <a:r>
              <a:rPr lang="en-US" sz="2200" kern="1200" dirty="0">
                <a:solidFill>
                  <a:prstClr val="black"/>
                </a:solidFill>
                <a:latin typeface="+mj-lt"/>
                <a:ea typeface="+mn-ea"/>
                <a:cs typeface="+mn-cs"/>
              </a:rPr>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562065" y="256442"/>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Thực</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hành</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lang="en-US" sz="2200" b="1" kern="1200" dirty="0">
                <a:solidFill>
                  <a:prstClr val="white"/>
                </a:solidFill>
                <a:ea typeface="+mn-ea"/>
                <a:cs typeface="Arial" panose="020B0604020202020204" pitchFamily="34" charset="0"/>
              </a:rPr>
              <a:t>3</a:t>
            </a:r>
            <a:endPar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endParaRP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3933662" y="2407574"/>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48" name="Rectangle 47">
            <a:extLst>
              <a:ext uri="{FF2B5EF4-FFF2-40B4-BE49-F238E27FC236}">
                <a16:creationId xmlns:a16="http://schemas.microsoft.com/office/drawing/2014/main" id="{82A059C4-AB74-BDC6-7CE4-D1D4C4343738}"/>
              </a:ext>
            </a:extLst>
          </p:cNvPr>
          <p:cNvSpPr/>
          <p:nvPr/>
        </p:nvSpPr>
        <p:spPr>
          <a:xfrm>
            <a:off x="623888" y="1167070"/>
            <a:ext cx="8036949" cy="1139286"/>
          </a:xfrm>
          <a:prstGeom prst="rect">
            <a:avLst/>
          </a:prstGeom>
        </p:spPr>
        <p:txBody>
          <a:bodyPr wrap="square">
            <a:spAutoFit/>
          </a:bodyPr>
          <a:lstStyle/>
          <a:p>
            <a:pPr lvl="0" algn="just">
              <a:lnSpc>
                <a:spcPct val="150000"/>
              </a:lnSpc>
              <a:buClrTx/>
            </a:pPr>
            <a:r>
              <a:rPr lang="en-US" sz="2400" dirty="0" err="1">
                <a:latin typeface="+mj-lt"/>
              </a:rPr>
              <a:t>Có</a:t>
            </a:r>
            <a:r>
              <a:rPr lang="en-US" sz="2400" dirty="0">
                <a:latin typeface="+mj-lt"/>
              </a:rPr>
              <a:t> bao </a:t>
            </a:r>
            <a:r>
              <a:rPr lang="en-US" sz="2400" dirty="0" err="1">
                <a:latin typeface="+mj-lt"/>
              </a:rPr>
              <a:t>nhiêu</a:t>
            </a:r>
            <a:r>
              <a:rPr lang="en-US" sz="2400" dirty="0">
                <a:latin typeface="+mj-lt"/>
              </a:rPr>
              <a:t> </a:t>
            </a:r>
            <a:r>
              <a:rPr lang="en-US" sz="2400" dirty="0" err="1">
                <a:latin typeface="+mj-lt"/>
              </a:rPr>
              <a:t>mặt</a:t>
            </a:r>
            <a:r>
              <a:rPr lang="en-US" sz="2400" dirty="0">
                <a:latin typeface="+mj-lt"/>
              </a:rPr>
              <a:t> </a:t>
            </a:r>
            <a:r>
              <a:rPr lang="en-US" sz="2400" dirty="0" err="1">
                <a:latin typeface="+mj-lt"/>
              </a:rPr>
              <a:t>phẳng</a:t>
            </a:r>
            <a:r>
              <a:rPr lang="en-US" sz="2400" dirty="0">
                <a:latin typeface="+mj-lt"/>
              </a:rPr>
              <a:t> </a:t>
            </a:r>
            <a:r>
              <a:rPr lang="en-US" sz="2400" dirty="0" err="1">
                <a:latin typeface="+mj-lt"/>
              </a:rPr>
              <a:t>đi</a:t>
            </a:r>
            <a:r>
              <a:rPr lang="en-US" sz="2400" dirty="0">
                <a:latin typeface="+mj-lt"/>
              </a:rPr>
              <a:t> qua </a:t>
            </a:r>
            <a:r>
              <a:rPr lang="en-US" sz="2400" dirty="0" err="1">
                <a:latin typeface="+mj-lt"/>
              </a:rPr>
              <a:t>ba</a:t>
            </a:r>
            <a:r>
              <a:rPr lang="en-US" sz="2400" dirty="0">
                <a:latin typeface="+mj-lt"/>
              </a:rPr>
              <a:t> </a:t>
            </a:r>
            <a:r>
              <a:rPr lang="en-US" sz="2400" dirty="0" err="1">
                <a:latin typeface="+mj-lt"/>
              </a:rPr>
              <a:t>đỉnh</a:t>
            </a:r>
            <a:r>
              <a:rPr lang="en-US" sz="2400" dirty="0">
                <a:latin typeface="+mj-lt"/>
              </a:rPr>
              <a:t> </a:t>
            </a:r>
            <a:r>
              <a:rPr lang="en-US" sz="2400" dirty="0" err="1">
                <a:latin typeface="+mj-lt"/>
              </a:rPr>
              <a:t>của</a:t>
            </a:r>
            <a:r>
              <a:rPr lang="en-US" sz="2400" dirty="0">
                <a:latin typeface="+mj-lt"/>
              </a:rPr>
              <a:t> tam </a:t>
            </a:r>
            <a:r>
              <a:rPr lang="en-US" sz="2400" dirty="0" err="1">
                <a:latin typeface="+mj-lt"/>
              </a:rPr>
              <a:t>giác</a:t>
            </a:r>
            <a:r>
              <a:rPr lang="en-US" sz="2400" dirty="0">
                <a:latin typeface="+mj-lt"/>
              </a:rPr>
              <a:t> MNP?</a:t>
            </a:r>
            <a:endParaRPr kumimoji="0" lang="en-US" sz="2200" b="0" i="0" u="none" strike="noStrike" kern="1200" cap="none" spc="0" normalizeH="0" baseline="0" noProof="0" dirty="0">
              <a:ln>
                <a:noFill/>
              </a:ln>
              <a:solidFill>
                <a:prstClr val="black"/>
              </a:solidFill>
              <a:effectLst/>
              <a:uLnTx/>
              <a:uFillTx/>
              <a:latin typeface="+mj-lt"/>
              <a:ea typeface="Open Sans" panose="020B0606030504020204" pitchFamily="34" charset="0"/>
              <a:cs typeface="Open Sans" panose="020B0606030504020204" pitchFamily="34" charset="0"/>
              <a:sym typeface="Arial"/>
            </a:endParaRPr>
          </a:p>
        </p:txBody>
      </p:sp>
      <p:sp>
        <p:nvSpPr>
          <p:cNvPr id="50" name="Rectangle 49">
            <a:extLst>
              <a:ext uri="{FF2B5EF4-FFF2-40B4-BE49-F238E27FC236}">
                <a16:creationId xmlns:a16="http://schemas.microsoft.com/office/drawing/2014/main" id="{AAFA6708-D066-6BFB-1991-6F56E482FC9E}"/>
              </a:ext>
            </a:extLst>
          </p:cNvPr>
          <p:cNvSpPr/>
          <p:nvPr/>
        </p:nvSpPr>
        <p:spPr>
          <a:xfrm>
            <a:off x="2462183" y="3707734"/>
            <a:ext cx="4597863" cy="5373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200"/>
              </a:spcAft>
              <a:buClr>
                <a:srgbClr val="000000"/>
              </a:buClr>
              <a:buSzTx/>
              <a:buFont typeface="Arial"/>
              <a:buNone/>
              <a:tabLst/>
              <a:defRPr/>
            </a:pPr>
            <a:r>
              <a:rPr kumimoji="0" lang="nl-NL" sz="2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Có</a:t>
            </a:r>
            <a:r>
              <a:rPr kumimoji="0" lang="nl-NL" sz="2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nl-NL" sz="2200" b="0" i="0" u="none" strike="noStrike" kern="100" cap="none" spc="0" normalizeH="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duy</a:t>
            </a:r>
            <a:r>
              <a:rPr kumimoji="0" lang="nl-NL" sz="2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nl-NL" sz="2200" b="0" i="0" u="none" strike="noStrike" kern="100" cap="none" spc="0" normalizeH="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nhất</a:t>
            </a:r>
            <a:r>
              <a:rPr kumimoji="0" lang="nl-NL" sz="2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nl-NL" sz="2200" b="0" i="0" u="none" strike="noStrike" kern="100" cap="none" spc="0" normalizeH="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một</a:t>
            </a:r>
            <a:r>
              <a:rPr kumimoji="0" lang="nl-NL" sz="2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nl-NL" sz="2200" b="0" i="0" u="none" strike="noStrike" kern="100" cap="none" spc="0" normalizeH="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mặt</a:t>
            </a:r>
            <a:r>
              <a:rPr kumimoji="0" lang="nl-NL" sz="2200" b="0" i="0" u="none" strike="noStrike" kern="10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nl-NL" sz="2200" b="0" i="0" u="none" strike="noStrike" kern="100" cap="none" spc="0" normalizeH="0" noProof="0" dirty="0" err="1">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phẳng</a:t>
            </a:r>
            <a:endParaRPr kumimoji="0" lang="en-US" sz="22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82675066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379" name="Google Shape;2379;p51"/>
          <p:cNvGrpSpPr/>
          <p:nvPr/>
        </p:nvGrpSpPr>
        <p:grpSpPr>
          <a:xfrm>
            <a:off x="7720437" y="3417570"/>
            <a:ext cx="1263544" cy="1537209"/>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 21">
            <a:extLst>
              <a:ext uri="{FF2B5EF4-FFF2-40B4-BE49-F238E27FC236}">
                <a16:creationId xmlns:a16="http://schemas.microsoft.com/office/drawing/2014/main" id="{B5CD0C80-F394-036E-597E-E7F5A7B28B1A}"/>
              </a:ext>
            </a:extLst>
          </p:cNvPr>
          <p:cNvGrpSpPr/>
          <p:nvPr/>
        </p:nvGrpSpPr>
        <p:grpSpPr>
          <a:xfrm>
            <a:off x="1556177" y="142832"/>
            <a:ext cx="6328198" cy="521131"/>
            <a:chOff x="4328566" y="978669"/>
            <a:chExt cx="6328198"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5226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đôi</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HĐKP4</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3"/>
            <a:stretch>
              <a:fillRect/>
            </a:stretch>
          </p:blipFill>
          <p:spPr>
            <a:xfrm>
              <a:off x="4328566" y="978669"/>
              <a:ext cx="951544" cy="512370"/>
            </a:xfrm>
            <a:prstGeom prst="rect">
              <a:avLst/>
            </a:prstGeom>
          </p:spPr>
        </p:pic>
      </p:grpSp>
      <p:grpSp>
        <p:nvGrpSpPr>
          <p:cNvPr id="26" name="Group 25">
            <a:extLst>
              <a:ext uri="{FF2B5EF4-FFF2-40B4-BE49-F238E27FC236}">
                <a16:creationId xmlns:a16="http://schemas.microsoft.com/office/drawing/2014/main" id="{980AF013-C44E-5463-91C0-99C147E3CFA6}"/>
              </a:ext>
            </a:extLst>
          </p:cNvPr>
          <p:cNvGrpSpPr/>
          <p:nvPr/>
        </p:nvGrpSpPr>
        <p:grpSpPr>
          <a:xfrm>
            <a:off x="3987898" y="3017783"/>
            <a:ext cx="1062013" cy="596516"/>
            <a:chOff x="8403160" y="4587772"/>
            <a:chExt cx="1263473" cy="823613"/>
          </a:xfrm>
        </p:grpSpPr>
        <p:pic>
          <p:nvPicPr>
            <p:cNvPr id="27" name="Picture 26">
              <a:extLst>
                <a:ext uri="{FF2B5EF4-FFF2-40B4-BE49-F238E27FC236}">
                  <a16:creationId xmlns:a16="http://schemas.microsoft.com/office/drawing/2014/main" id="{8786FB45-5309-C6B4-A547-9ED4B0EF25FD}"/>
                </a:ext>
              </a:extLst>
            </p:cNvPr>
            <p:cNvPicPr>
              <a:picLocks noChangeAspect="1"/>
            </p:cNvPicPr>
            <p:nvPr/>
          </p:nvPicPr>
          <p:blipFill>
            <a:blip r:embed="rId4"/>
            <a:stretch>
              <a:fillRect/>
            </a:stretch>
          </p:blipFill>
          <p:spPr>
            <a:xfrm>
              <a:off x="8553553" y="4587772"/>
              <a:ext cx="962684" cy="823613"/>
            </a:xfrm>
            <a:prstGeom prst="rect">
              <a:avLst/>
            </a:prstGeom>
          </p:spPr>
        </p:pic>
        <p:sp>
          <p:nvSpPr>
            <p:cNvPr id="28" name="TextBox 27">
              <a:extLst>
                <a:ext uri="{FF2B5EF4-FFF2-40B4-BE49-F238E27FC236}">
                  <a16:creationId xmlns:a16="http://schemas.microsoft.com/office/drawing/2014/main" id="{84D55728-8CB2-B06F-7BE1-C4969EB7ABC4}"/>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9" name="Rectangle 28">
            <a:extLst>
              <a:ext uri="{FF2B5EF4-FFF2-40B4-BE49-F238E27FC236}">
                <a16:creationId xmlns:a16="http://schemas.microsoft.com/office/drawing/2014/main" id="{EB20C677-00F8-CF64-C499-061D1BBBA295}"/>
              </a:ext>
            </a:extLst>
          </p:cNvPr>
          <p:cNvSpPr/>
          <p:nvPr/>
        </p:nvSpPr>
        <p:spPr>
          <a:xfrm>
            <a:off x="1196583" y="3798325"/>
            <a:ext cx="6457884" cy="1045223"/>
          </a:xfrm>
          <a:prstGeom prst="rect">
            <a:avLst/>
          </a:prstGeom>
        </p:spPr>
        <p:txBody>
          <a:bodyPr wrap="square">
            <a:spAutoFit/>
          </a:bodyPr>
          <a:lstStyle/>
          <a:p>
            <a:pPr>
              <a:lnSpc>
                <a:spcPct val="150000"/>
              </a:lnSpc>
              <a:spcAft>
                <a:spcPts val="1200"/>
              </a:spcAft>
            </a:pPr>
            <a:r>
              <a:rPr lang="nl-NL" sz="2200" kern="100" dirty="0" err="1">
                <a:latin typeface="+mj-lt"/>
                <a:ea typeface="Calibri" panose="020F0502020204030204" pitchFamily="34" charset="0"/>
                <a:cs typeface="Times New Roman" panose="02020603050405020304" pitchFamily="18" charset="0"/>
              </a:rPr>
              <a:t>Đặt</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câu</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thước</a:t>
            </a:r>
            <a:r>
              <a:rPr lang="nl-NL" sz="2200" kern="100" dirty="0">
                <a:latin typeface="+mj-lt"/>
                <a:ea typeface="Calibri" panose="020F0502020204030204" pitchFamily="34" charset="0"/>
                <a:cs typeface="Times New Roman" panose="02020603050405020304" pitchFamily="18" charset="0"/>
              </a:rPr>
              <a:t> có hai </a:t>
            </a:r>
            <a:r>
              <a:rPr lang="nl-NL" sz="2200" kern="100" dirty="0" err="1">
                <a:latin typeface="+mj-lt"/>
                <a:ea typeface="Calibri" panose="020F0502020204030204" pitchFamily="34" charset="0"/>
                <a:cs typeface="Times New Roman" panose="02020603050405020304" pitchFamily="18" charset="0"/>
              </a:rPr>
              <a:t>điểm</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chung</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với</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mặt</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bàn</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cây</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thước</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phải</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hoàn</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toàn</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nằm</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trên</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mặt</a:t>
            </a:r>
            <a:r>
              <a:rPr lang="nl-NL" sz="2200" kern="100" dirty="0">
                <a:latin typeface="+mj-lt"/>
                <a:ea typeface="Calibri" panose="020F0502020204030204" pitchFamily="34" charset="0"/>
                <a:cs typeface="Times New Roman" panose="02020603050405020304" pitchFamily="18" charset="0"/>
              </a:rPr>
              <a:t> </a:t>
            </a:r>
            <a:r>
              <a:rPr lang="nl-NL" sz="2200" kern="100" dirty="0" err="1">
                <a:latin typeface="+mj-lt"/>
                <a:ea typeface="Calibri" panose="020F0502020204030204" pitchFamily="34" charset="0"/>
                <a:cs typeface="Times New Roman" panose="02020603050405020304" pitchFamily="18" charset="0"/>
              </a:rPr>
              <a:t>bàn</a:t>
            </a:r>
            <a:r>
              <a:rPr lang="nl-NL" sz="2200" kern="100" dirty="0">
                <a:latin typeface="+mj-lt"/>
                <a:ea typeface="Calibri" panose="020F0502020204030204" pitchFamily="34" charset="0"/>
                <a:cs typeface="Times New Roman" panose="02020603050405020304" pitchFamily="18" charset="0"/>
              </a:rPr>
              <a:t>.</a:t>
            </a:r>
            <a:endParaRPr lang="en-US" sz="2200" kern="100" dirty="0">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9C3BA4B-9854-B68C-B329-65A1F228DD05}"/>
              </a:ext>
            </a:extLst>
          </p:cNvPr>
          <p:cNvSpPr/>
          <p:nvPr/>
        </p:nvSpPr>
        <p:spPr>
          <a:xfrm>
            <a:off x="389156" y="1073036"/>
            <a:ext cx="1292085" cy="430887"/>
          </a:xfrm>
          <a:prstGeom prst="rect">
            <a:avLst/>
          </a:prstGeom>
        </p:spPr>
        <p:txBody>
          <a:bodyPr wrap="none">
            <a:spAutoFit/>
          </a:bodyPr>
          <a:lstStyle/>
          <a:p>
            <a:pPr algn="ctr">
              <a:buClrTx/>
              <a:buFontTx/>
              <a:buNone/>
              <a:defRPr/>
            </a:pPr>
            <a:r>
              <a:rPr lang="en-US" sz="2200" b="1" kern="1200" dirty="0">
                <a:solidFill>
                  <a:prstClr val="black"/>
                </a:solidFill>
                <a:latin typeface="+mj-lt"/>
                <a:ea typeface="+mn-ea"/>
                <a:cs typeface="Arial" panose="020B0604020202020204" pitchFamily="34" charset="0"/>
              </a:rPr>
              <a:t>HĐKP 4.</a:t>
            </a:r>
          </a:p>
        </p:txBody>
      </p:sp>
      <p:sp>
        <p:nvSpPr>
          <p:cNvPr id="6" name="Rectangle 5">
            <a:extLst>
              <a:ext uri="{FF2B5EF4-FFF2-40B4-BE49-F238E27FC236}">
                <a16:creationId xmlns:a16="http://schemas.microsoft.com/office/drawing/2014/main" id="{3D3864EE-0601-3DD3-7BE5-C5CCBA722ADF}"/>
              </a:ext>
            </a:extLst>
          </p:cNvPr>
          <p:cNvSpPr/>
          <p:nvPr/>
        </p:nvSpPr>
        <p:spPr>
          <a:xfrm>
            <a:off x="388808" y="955179"/>
            <a:ext cx="4622579" cy="2060885"/>
          </a:xfrm>
          <a:prstGeom prst="rect">
            <a:avLst/>
          </a:prstGeom>
        </p:spPr>
        <p:txBody>
          <a:bodyPr wrap="square">
            <a:spAutoFit/>
          </a:bodyPr>
          <a:lstStyle/>
          <a:p>
            <a:pPr marL="30480" marR="30480" algn="just">
              <a:lnSpc>
                <a:spcPct val="150000"/>
              </a:lnSpc>
              <a:buClrTx/>
              <a:defRPr/>
            </a:pPr>
            <a:r>
              <a:rPr lang="en-US" sz="2200" dirty="0">
                <a:latin typeface="+mj-lt"/>
              </a:rPr>
              <a:t>	    </a:t>
            </a:r>
            <a:r>
              <a:rPr lang="vi-VN" sz="2200" dirty="0">
                <a:latin typeface="+mn-lt"/>
              </a:rPr>
              <a:t>Quan sát Hình 10 và cho biết thợ mộc kiểm tra mặt bàn có </a:t>
            </a:r>
            <a:r>
              <a:rPr lang="vi-VN" sz="2200" dirty="0" err="1">
                <a:latin typeface="+mn-lt"/>
              </a:rPr>
              <a:t>phẳng</a:t>
            </a:r>
            <a:r>
              <a:rPr lang="vi-VN" sz="2200" dirty="0">
                <a:latin typeface="+mn-lt"/>
              </a:rPr>
              <a:t> hay không bằng một cây thước thẳng như thế nào?</a:t>
            </a:r>
            <a:endParaRPr lang="en-US" sz="2200" kern="1200" dirty="0">
              <a:latin typeface="+mn-lt"/>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A4DCEB3E-FA5F-A8EB-286B-CC1CDA059BD3}"/>
              </a:ext>
            </a:extLst>
          </p:cNvPr>
          <p:cNvPicPr>
            <a:picLocks noChangeAspect="1"/>
          </p:cNvPicPr>
          <p:nvPr/>
        </p:nvPicPr>
        <p:blipFill>
          <a:blip r:embed="rId5"/>
          <a:stretch>
            <a:fillRect/>
          </a:stretch>
        </p:blipFill>
        <p:spPr>
          <a:xfrm>
            <a:off x="5573420" y="878801"/>
            <a:ext cx="2771961" cy="2176268"/>
          </a:xfrm>
          <a:prstGeom prst="rect">
            <a:avLst/>
          </a:prstGeom>
        </p:spPr>
      </p:pic>
    </p:spTree>
    <p:extLst>
      <p:ext uri="{BB962C8B-B14F-4D97-AF65-F5344CB8AC3E}">
        <p14:creationId xmlns:p14="http://schemas.microsoft.com/office/powerpoint/2010/main" val="3872972043"/>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3306435" y="569503"/>
            <a:ext cx="2531129" cy="772029"/>
          </a:xfrm>
          <a:prstGeom prst="roundRect">
            <a:avLst>
              <a:gd name="adj" fmla="val 36664"/>
            </a:avLst>
          </a:prstGeom>
          <a:solidFill>
            <a:srgbClr val="DFF3C9"/>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noProof="0" dirty="0">
                <a:solidFill>
                  <a:prstClr val="black"/>
                </a:solidFill>
                <a:latin typeface="+mn-lt"/>
                <a:ea typeface="+mn-ea"/>
                <a:cs typeface="Arial" panose="020B0604020202020204" pitchFamily="34" charset="0"/>
              </a:rPr>
              <a:t>TÍNH CHẤT 3</a:t>
            </a:r>
            <a:endPar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6" name="Rectangle 5">
            <a:extLst>
              <a:ext uri="{FF2B5EF4-FFF2-40B4-BE49-F238E27FC236}">
                <a16:creationId xmlns:a16="http://schemas.microsoft.com/office/drawing/2014/main" id="{185CEE5D-9AC6-2054-8647-36F09D27E3FC}"/>
              </a:ext>
            </a:extLst>
          </p:cNvPr>
          <p:cNvSpPr/>
          <p:nvPr/>
        </p:nvSpPr>
        <p:spPr>
          <a:xfrm>
            <a:off x="218321" y="1572266"/>
            <a:ext cx="5830875" cy="1619482"/>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Aft>
                <a:spcPts val="800"/>
              </a:spcAft>
            </a:pPr>
            <a:r>
              <a:rPr lang="vi-VN" sz="2300" kern="100" dirty="0">
                <a:solidFill>
                  <a:srgbClr val="000000"/>
                </a:solidFill>
                <a:ea typeface="Calibri" panose="020F0502020204030204" pitchFamily="34" charset="0"/>
                <a:cs typeface="Times New Roman" panose="02020603050405020304" pitchFamily="18" charset="0"/>
              </a:rPr>
              <a:t>Nếu một </a:t>
            </a:r>
            <a:r>
              <a:rPr lang="nl-NL" sz="2300" kern="100" dirty="0" err="1">
                <a:solidFill>
                  <a:srgbClr val="000000"/>
                </a:solidFill>
                <a:ea typeface="Calibri" panose="020F0502020204030204" pitchFamily="34" charset="0"/>
                <a:cs typeface="Times New Roman" panose="02020603050405020304" pitchFamily="18" charset="0"/>
              </a:rPr>
              <a:t>đường</a:t>
            </a:r>
            <a:r>
              <a:rPr lang="nl-NL" sz="2300" kern="100" dirty="0">
                <a:solidFill>
                  <a:srgbClr val="000000"/>
                </a:solidFill>
                <a:ea typeface="Calibri" panose="020F0502020204030204" pitchFamily="34" charset="0"/>
                <a:cs typeface="Times New Roman" panose="02020603050405020304" pitchFamily="18" charset="0"/>
              </a:rPr>
              <a:t> </a:t>
            </a:r>
            <a:r>
              <a:rPr lang="nl-NL" sz="2300" kern="100" dirty="0" err="1">
                <a:solidFill>
                  <a:srgbClr val="000000"/>
                </a:solidFill>
                <a:ea typeface="Calibri" panose="020F0502020204030204" pitchFamily="34" charset="0"/>
                <a:cs typeface="Times New Roman" panose="02020603050405020304" pitchFamily="18" charset="0"/>
              </a:rPr>
              <a:t>thẳng</a:t>
            </a:r>
            <a:r>
              <a:rPr lang="vi-VN" sz="2300" kern="100" dirty="0">
                <a:solidFill>
                  <a:srgbClr val="000000"/>
                </a:solidFill>
                <a:ea typeface="Calibri" panose="020F0502020204030204" pitchFamily="34" charset="0"/>
                <a:cs typeface="Times New Roman" panose="02020603050405020304" pitchFamily="18" charset="0"/>
              </a:rPr>
              <a:t> có hai điểm phân biệt thuộc một </a:t>
            </a:r>
            <a:r>
              <a:rPr lang="nl-NL" sz="2300" kern="100" dirty="0" err="1">
                <a:solidFill>
                  <a:srgbClr val="000000"/>
                </a:solidFill>
                <a:ea typeface="Calibri" panose="020F0502020204030204" pitchFamily="34" charset="0"/>
                <a:cs typeface="Times New Roman" panose="02020603050405020304" pitchFamily="18" charset="0"/>
              </a:rPr>
              <a:t>mặt</a:t>
            </a:r>
            <a:r>
              <a:rPr lang="nl-NL" sz="2300" kern="100" dirty="0">
                <a:solidFill>
                  <a:srgbClr val="000000"/>
                </a:solidFill>
                <a:ea typeface="Calibri" panose="020F0502020204030204" pitchFamily="34" charset="0"/>
                <a:cs typeface="Times New Roman" panose="02020603050405020304" pitchFamily="18" charset="0"/>
              </a:rPr>
              <a:t> </a:t>
            </a:r>
            <a:r>
              <a:rPr lang="nl-NL" sz="2300" kern="100" dirty="0" err="1">
                <a:solidFill>
                  <a:srgbClr val="000000"/>
                </a:solidFill>
                <a:ea typeface="Calibri" panose="020F0502020204030204" pitchFamily="34" charset="0"/>
                <a:cs typeface="Times New Roman" panose="02020603050405020304" pitchFamily="18" charset="0"/>
              </a:rPr>
              <a:t>phẳng</a:t>
            </a:r>
            <a:r>
              <a:rPr lang="vi-VN" sz="2300" kern="100" dirty="0">
                <a:solidFill>
                  <a:srgbClr val="000000"/>
                </a:solidFill>
                <a:ea typeface="Calibri" panose="020F0502020204030204" pitchFamily="34" charset="0"/>
                <a:cs typeface="Times New Roman" panose="02020603050405020304" pitchFamily="18" charset="0"/>
              </a:rPr>
              <a:t> thì mọi điểm của </a:t>
            </a:r>
            <a:r>
              <a:rPr lang="nl-NL" sz="2300" kern="100" dirty="0" err="1">
                <a:solidFill>
                  <a:srgbClr val="000000"/>
                </a:solidFill>
                <a:ea typeface="Calibri" panose="020F0502020204030204" pitchFamily="34" charset="0"/>
                <a:cs typeface="Times New Roman" panose="02020603050405020304" pitchFamily="18" charset="0"/>
              </a:rPr>
              <a:t>đường</a:t>
            </a:r>
            <a:r>
              <a:rPr lang="nl-NL" sz="2300" kern="100" dirty="0">
                <a:solidFill>
                  <a:srgbClr val="000000"/>
                </a:solidFill>
                <a:ea typeface="Calibri" panose="020F0502020204030204" pitchFamily="34" charset="0"/>
                <a:cs typeface="Times New Roman" panose="02020603050405020304" pitchFamily="18" charset="0"/>
              </a:rPr>
              <a:t> </a:t>
            </a:r>
            <a:r>
              <a:rPr lang="nl-NL" sz="2300" kern="100" dirty="0" err="1">
                <a:solidFill>
                  <a:srgbClr val="000000"/>
                </a:solidFill>
                <a:ea typeface="Calibri" panose="020F0502020204030204" pitchFamily="34" charset="0"/>
                <a:cs typeface="Times New Roman" panose="02020603050405020304" pitchFamily="18" charset="0"/>
              </a:rPr>
              <a:t>thẳng</a:t>
            </a:r>
            <a:r>
              <a:rPr lang="vi-VN" sz="2300" kern="100" dirty="0">
                <a:solidFill>
                  <a:srgbClr val="000000"/>
                </a:solidFill>
                <a:ea typeface="Calibri" panose="020F0502020204030204" pitchFamily="34" charset="0"/>
                <a:cs typeface="Times New Roman" panose="02020603050405020304" pitchFamily="18" charset="0"/>
              </a:rPr>
              <a:t> đều thuộc </a:t>
            </a:r>
            <a:r>
              <a:rPr lang="nl-NL" sz="2300" kern="100" dirty="0" err="1">
                <a:solidFill>
                  <a:srgbClr val="000000"/>
                </a:solidFill>
                <a:ea typeface="Calibri" panose="020F0502020204030204" pitchFamily="34" charset="0"/>
                <a:cs typeface="Times New Roman" panose="02020603050405020304" pitchFamily="18" charset="0"/>
              </a:rPr>
              <a:t>mặt</a:t>
            </a:r>
            <a:r>
              <a:rPr lang="nl-NL" sz="2300" kern="100" dirty="0">
                <a:solidFill>
                  <a:srgbClr val="000000"/>
                </a:solidFill>
                <a:ea typeface="Calibri" panose="020F0502020204030204" pitchFamily="34" charset="0"/>
                <a:cs typeface="Times New Roman" panose="02020603050405020304" pitchFamily="18" charset="0"/>
              </a:rPr>
              <a:t> </a:t>
            </a:r>
            <a:r>
              <a:rPr lang="nl-NL" sz="2300" kern="100" dirty="0" err="1">
                <a:solidFill>
                  <a:srgbClr val="000000"/>
                </a:solidFill>
                <a:ea typeface="Calibri" panose="020F0502020204030204" pitchFamily="34" charset="0"/>
                <a:cs typeface="Times New Roman" panose="02020603050405020304" pitchFamily="18" charset="0"/>
              </a:rPr>
              <a:t>phẳng</a:t>
            </a:r>
            <a:r>
              <a:rPr lang="vi-VN" sz="2300" kern="100" dirty="0">
                <a:solidFill>
                  <a:srgbClr val="000000"/>
                </a:solidFill>
                <a:ea typeface="Calibri" panose="020F0502020204030204" pitchFamily="34" charset="0"/>
                <a:cs typeface="Times New Roman" panose="02020603050405020304" pitchFamily="18" charset="0"/>
              </a:rPr>
              <a:t> đó.</a:t>
            </a:r>
            <a:endParaRPr lang="en-US" sz="2300" kern="100" dirty="0">
              <a:solidFill>
                <a:srgbClr val="000000"/>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62964B8-31DB-5CF6-821B-910008F2AF92}"/>
              </a:ext>
            </a:extLst>
          </p:cNvPr>
          <p:cNvPicPr>
            <a:picLocks noChangeAspect="1"/>
          </p:cNvPicPr>
          <p:nvPr/>
        </p:nvPicPr>
        <p:blipFill>
          <a:blip r:embed="rId3"/>
          <a:srcRect/>
          <a:stretch/>
        </p:blipFill>
        <p:spPr>
          <a:xfrm>
            <a:off x="6370508" y="1673974"/>
            <a:ext cx="2333517" cy="1416066"/>
          </a:xfrm>
          <a:prstGeom prst="rect">
            <a:avLst/>
          </a:prstGeom>
        </p:spPr>
      </p:pic>
      <p:sp>
        <p:nvSpPr>
          <p:cNvPr id="2" name="Google Shape;802;p36">
            <a:extLst>
              <a:ext uri="{FF2B5EF4-FFF2-40B4-BE49-F238E27FC236}">
                <a16:creationId xmlns:a16="http://schemas.microsoft.com/office/drawing/2014/main" id="{744E1BD5-CC95-188F-FAF5-06714E14C363}"/>
              </a:ext>
            </a:extLst>
          </p:cNvPr>
          <p:cNvSpPr txBox="1">
            <a:spLocks/>
          </p:cNvSpPr>
          <p:nvPr/>
        </p:nvSpPr>
        <p:spPr>
          <a:xfrm>
            <a:off x="196198" y="3222206"/>
            <a:ext cx="174122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200" b="1" noProof="0" dirty="0">
                <a:latin typeface="+mj-lt"/>
              </a:rPr>
              <a:t>C</a:t>
            </a:r>
            <a:r>
              <a:rPr lang="en" sz="2200" b="1" noProof="0" dirty="0">
                <a:latin typeface="+mj-lt"/>
              </a:rPr>
              <a:t>hú ý</a:t>
            </a:r>
            <a:endParaRPr kumimoji="0" lang="en" sz="2200" b="1" i="0" u="none" strike="noStrike" kern="0" cap="none" spc="0" normalizeH="0" baseline="0" noProof="0" dirty="0">
              <a:ln>
                <a:noFill/>
              </a:ln>
              <a:solidFill>
                <a:srgbClr val="000000"/>
              </a:solidFill>
              <a:effectLst/>
              <a:uLnTx/>
              <a:uFillTx/>
              <a:latin typeface="+mj-lt"/>
              <a:sym typeface="Arial"/>
            </a:endParaRPr>
          </a:p>
        </p:txBody>
      </p:sp>
      <p:pic>
        <p:nvPicPr>
          <p:cNvPr id="5" name="Picture 25">
            <a:extLst>
              <a:ext uri="{FF2B5EF4-FFF2-40B4-BE49-F238E27FC236}">
                <a16:creationId xmlns:a16="http://schemas.microsoft.com/office/drawing/2014/main" id="{F0F9E384-C98A-11DB-C6A2-F66ECF6EDB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4053" y="3282851"/>
            <a:ext cx="532795" cy="543767"/>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7E3CD4B2-61D7-D42E-FBE3-7EB542682C3D}"/>
                  </a:ext>
                </a:extLst>
              </p:cNvPr>
              <p:cNvSpPr/>
              <p:nvPr/>
            </p:nvSpPr>
            <p:spPr>
              <a:xfrm>
                <a:off x="902523" y="3887263"/>
                <a:ext cx="7338951" cy="1045223"/>
              </a:xfrm>
              <a:prstGeom prst="rect">
                <a:avLst/>
              </a:prstGeom>
            </p:spPr>
            <p:txBody>
              <a:bodyPr wrap="square">
                <a:spAutoFit/>
              </a:bodyPr>
              <a:lstStyle/>
              <a:p>
                <a:pPr>
                  <a:lnSpc>
                    <a:spcPct val="150000"/>
                  </a:lnSpc>
                </a:pPr>
                <a:r>
                  <a:rPr lang="en-US" sz="2200" dirty="0" err="1">
                    <a:latin typeface="+mj-lt"/>
                    <a:ea typeface="Calibri" panose="020F0502020204030204" pitchFamily="34" charset="0"/>
                  </a:rPr>
                  <a:t>Đường</a:t>
                </a:r>
                <a:r>
                  <a:rPr lang="en-US" sz="2200" dirty="0">
                    <a:latin typeface="+mj-lt"/>
                    <a:ea typeface="Calibri" panose="020F0502020204030204" pitchFamily="34" charset="0"/>
                  </a:rPr>
                  <a:t> </a:t>
                </a:r>
                <a:r>
                  <a:rPr lang="en-US" sz="2200" dirty="0" err="1">
                    <a:latin typeface="+mj-lt"/>
                    <a:ea typeface="Calibri" panose="020F0502020204030204" pitchFamily="34" charset="0"/>
                  </a:rPr>
                  <a:t>thẳng</a:t>
                </a:r>
                <a:r>
                  <a:rPr lang="en-US" sz="2200" dirty="0">
                    <a:latin typeface="+mj-lt"/>
                    <a:ea typeface="Calibri" panose="020F0502020204030204" pitchFamily="34" charset="0"/>
                  </a:rPr>
                  <a:t> d </a:t>
                </a:r>
                <a:r>
                  <a:rPr lang="en-US" sz="2200" dirty="0" err="1">
                    <a:latin typeface="+mj-lt"/>
                    <a:ea typeface="Calibri" panose="020F0502020204030204" pitchFamily="34" charset="0"/>
                  </a:rPr>
                  <a:t>nằm</a:t>
                </a:r>
                <a:r>
                  <a:rPr lang="en-US" sz="2200" dirty="0">
                    <a:latin typeface="+mj-lt"/>
                    <a:ea typeface="Calibri" panose="020F0502020204030204" pitchFamily="34" charset="0"/>
                  </a:rPr>
                  <a:t> </a:t>
                </a:r>
                <a:r>
                  <a:rPr lang="en-US" sz="2200" dirty="0" err="1">
                    <a:latin typeface="+mj-lt"/>
                    <a:ea typeface="Calibri" panose="020F0502020204030204" pitchFamily="34" charset="0"/>
                  </a:rPr>
                  <a:t>trong</a:t>
                </a:r>
                <a:r>
                  <a:rPr lang="en-US" sz="2200" dirty="0">
                    <a:latin typeface="+mj-lt"/>
                    <a:ea typeface="Calibri" panose="020F0502020204030204" pitchFamily="34" charset="0"/>
                  </a:rPr>
                  <a:t> </a:t>
                </a:r>
                <a:r>
                  <a:rPr lang="en-US" sz="2200" dirty="0" err="1">
                    <a:latin typeface="+mj-lt"/>
                    <a:ea typeface="Calibri" panose="020F0502020204030204" pitchFamily="34" charset="0"/>
                  </a:rPr>
                  <a:t>mặt</a:t>
                </a:r>
                <a:r>
                  <a:rPr lang="en-US" sz="2200" dirty="0">
                    <a:latin typeface="+mj-lt"/>
                    <a:ea typeface="Calibri" panose="020F0502020204030204" pitchFamily="34" charset="0"/>
                  </a:rPr>
                  <a:t> </a:t>
                </a:r>
                <a:r>
                  <a:rPr lang="en-US" sz="2200" dirty="0" err="1">
                    <a:latin typeface="+mj-lt"/>
                    <a:ea typeface="Calibri" panose="020F0502020204030204" pitchFamily="34" charset="0"/>
                  </a:rPr>
                  <a:t>phẳng</a:t>
                </a:r>
                <a:r>
                  <a:rPr lang="en-US" sz="2200" dirty="0">
                    <a:latin typeface="+mj-lt"/>
                    <a:ea typeface="Calibri" panose="020F0502020204030204" pitchFamily="34" charset="0"/>
                  </a:rPr>
                  <a:t> (P) </a:t>
                </a:r>
                <a:r>
                  <a:rPr lang="en-US" sz="2200" dirty="0" err="1">
                    <a:latin typeface="+mj-lt"/>
                    <a:ea typeface="Calibri" panose="020F0502020204030204" pitchFamily="34" charset="0"/>
                  </a:rPr>
                  <a:t>thường</a:t>
                </a:r>
                <a:r>
                  <a:rPr lang="en-US" sz="2200" dirty="0">
                    <a:latin typeface="+mj-lt"/>
                    <a:ea typeface="Calibri" panose="020F0502020204030204" pitchFamily="34" charset="0"/>
                  </a:rPr>
                  <a:t> </a:t>
                </a:r>
                <a:r>
                  <a:rPr lang="en-US" sz="2200" dirty="0" err="1">
                    <a:latin typeface="+mj-lt"/>
                    <a:ea typeface="Calibri" panose="020F0502020204030204" pitchFamily="34" charset="0"/>
                  </a:rPr>
                  <a:t>được</a:t>
                </a:r>
                <a:r>
                  <a:rPr lang="en-US" sz="2200" dirty="0">
                    <a:latin typeface="+mj-lt"/>
                    <a:ea typeface="Calibri" panose="020F0502020204030204" pitchFamily="34" charset="0"/>
                  </a:rPr>
                  <a:t> </a:t>
                </a:r>
                <a:r>
                  <a:rPr lang="en-US" sz="2200" dirty="0" err="1">
                    <a:latin typeface="+mj-lt"/>
                    <a:ea typeface="Calibri" panose="020F0502020204030204" pitchFamily="34" charset="0"/>
                  </a:rPr>
                  <a:t>kí</a:t>
                </a:r>
                <a:r>
                  <a:rPr lang="en-US" sz="2200" dirty="0">
                    <a:latin typeface="+mj-lt"/>
                    <a:ea typeface="Calibri" panose="020F0502020204030204" pitchFamily="34" charset="0"/>
                  </a:rPr>
                  <a:t> </a:t>
                </a:r>
                <a:r>
                  <a:rPr lang="en-US" sz="2200" dirty="0" err="1">
                    <a:latin typeface="+mj-lt"/>
                    <a:ea typeface="Calibri" panose="020F0502020204030204" pitchFamily="34" charset="0"/>
                  </a:rPr>
                  <a:t>hiệu</a:t>
                </a:r>
                <a:r>
                  <a:rPr lang="en-US" sz="2200" dirty="0">
                    <a:latin typeface="+mj-lt"/>
                    <a:ea typeface="Calibri" panose="020F0502020204030204" pitchFamily="34" charset="0"/>
                  </a:rPr>
                  <a:t> </a:t>
                </a:r>
                <a:r>
                  <a:rPr lang="en-US" sz="2200" dirty="0" err="1">
                    <a:latin typeface="+mj-lt"/>
                    <a:ea typeface="Calibri" panose="020F0502020204030204" pitchFamily="34" charset="0"/>
                  </a:rPr>
                  <a:t>là</a:t>
                </a:r>
                <a:r>
                  <a:rPr lang="en-US" sz="2200" dirty="0">
                    <a:latin typeface="+mj-lt"/>
                    <a:ea typeface="Calibri" panose="020F0502020204030204" pitchFamily="34" charset="0"/>
                  </a:rPr>
                  <a:t> </a:t>
                </a:r>
                <a14:m>
                  <m:oMath xmlns:m="http://schemas.openxmlformats.org/officeDocument/2006/math">
                    <m:r>
                      <a:rPr lang="en-US" sz="2200" i="1">
                        <a:latin typeface="+mj-lt"/>
                        <a:ea typeface="Calibri" panose="020F0502020204030204" pitchFamily="34" charset="0"/>
                        <a:cs typeface="Times New Roman" panose="02020603050405020304" pitchFamily="18" charset="0"/>
                      </a:rPr>
                      <m:t>𝑑</m:t>
                    </m:r>
                    <m:r>
                      <a:rPr lang="en-US" sz="2200" i="1">
                        <a:latin typeface="+mj-lt"/>
                        <a:ea typeface="Calibri" panose="020F0502020204030204" pitchFamily="34" charset="0"/>
                        <a:cs typeface="Times New Roman" panose="02020603050405020304" pitchFamily="18" charset="0"/>
                      </a:rPr>
                      <m:t> ⊂(</m:t>
                    </m:r>
                    <m:r>
                      <a:rPr lang="en-US" sz="2200" i="1">
                        <a:latin typeface="+mj-lt"/>
                        <a:ea typeface="Calibri" panose="020F0502020204030204" pitchFamily="34" charset="0"/>
                        <a:cs typeface="Times New Roman" panose="02020603050405020304" pitchFamily="18" charset="0"/>
                      </a:rPr>
                      <m:t>𝑃</m:t>
                    </m:r>
                    <m:r>
                      <a:rPr lang="en-US" sz="2200" i="1">
                        <a:latin typeface="+mj-lt"/>
                        <a:ea typeface="Calibri" panose="020F0502020204030204" pitchFamily="34" charset="0"/>
                        <a:cs typeface="Times New Roman" panose="02020603050405020304" pitchFamily="18" charset="0"/>
                      </a:rPr>
                      <m:t>)</m:t>
                    </m:r>
                  </m:oMath>
                </a14:m>
                <a:r>
                  <a:rPr lang="en-US" sz="2200" dirty="0">
                    <a:latin typeface="+mj-lt"/>
                    <a:ea typeface="Times New Roman" panose="02020603050405020304" pitchFamily="18" charset="0"/>
                  </a:rPr>
                  <a:t> </a:t>
                </a:r>
                <a:r>
                  <a:rPr lang="en-US" sz="2200" dirty="0" err="1">
                    <a:latin typeface="+mj-lt"/>
                    <a:ea typeface="Times New Roman" panose="02020603050405020304" pitchFamily="18" charset="0"/>
                  </a:rPr>
                  <a:t>hoặc</a:t>
                </a:r>
                <a:r>
                  <a:rPr lang="en-US" sz="2200" dirty="0">
                    <a:latin typeface="+mj-lt"/>
                    <a:ea typeface="Times New Roman" panose="02020603050405020304" pitchFamily="18" charset="0"/>
                  </a:rPr>
                  <a:t> </a:t>
                </a:r>
                <a14:m>
                  <m:oMath xmlns:m="http://schemas.openxmlformats.org/officeDocument/2006/math">
                    <m:d>
                      <m:dPr>
                        <m:ctrlPr>
                          <a:rPr lang="en-US" sz="2200" i="1">
                            <a:latin typeface="+mj-lt"/>
                            <a:ea typeface="Times New Roman" panose="02020603050405020304" pitchFamily="18" charset="0"/>
                            <a:cs typeface="Times New Roman" panose="02020603050405020304" pitchFamily="18" charset="0"/>
                          </a:rPr>
                        </m:ctrlPr>
                      </m:dPr>
                      <m:e>
                        <m:r>
                          <a:rPr lang="en-US" sz="2200" i="1">
                            <a:latin typeface="+mj-lt"/>
                            <a:ea typeface="Times New Roman" panose="02020603050405020304" pitchFamily="18" charset="0"/>
                            <a:cs typeface="Times New Roman" panose="02020603050405020304" pitchFamily="18" charset="0"/>
                          </a:rPr>
                          <m:t>𝑃</m:t>
                        </m:r>
                      </m:e>
                    </m:d>
                    <m:r>
                      <a:rPr lang="en-US" sz="2200" i="1">
                        <a:latin typeface="+mj-lt"/>
                        <a:ea typeface="Times New Roman" panose="02020603050405020304" pitchFamily="18" charset="0"/>
                        <a:cs typeface="Times New Roman" panose="02020603050405020304" pitchFamily="18" charset="0"/>
                      </a:rPr>
                      <m:t>⊂</m:t>
                    </m:r>
                    <m:r>
                      <a:rPr lang="en-US" sz="2200" i="1">
                        <a:latin typeface="+mj-lt"/>
                        <a:ea typeface="Times New Roman" panose="02020603050405020304" pitchFamily="18" charset="0"/>
                        <a:cs typeface="Times New Roman" panose="02020603050405020304" pitchFamily="18" charset="0"/>
                      </a:rPr>
                      <m:t>𝑑</m:t>
                    </m:r>
                    <m:r>
                      <a:rPr lang="en-US" sz="2200" i="1">
                        <a:latin typeface="+mj-lt"/>
                        <a:ea typeface="Times New Roman" panose="02020603050405020304" pitchFamily="18" charset="0"/>
                        <a:cs typeface="Times New Roman" panose="02020603050405020304" pitchFamily="18" charset="0"/>
                      </a:rPr>
                      <m:t>.</m:t>
                    </m:r>
                  </m:oMath>
                </a14:m>
                <a:endParaRPr lang="en-US" sz="2200" dirty="0">
                  <a:latin typeface="+mj-lt"/>
                  <a:ea typeface="Times New Roman" panose="02020603050405020304" pitchFamily="18" charset="0"/>
                </a:endParaRPr>
              </a:p>
            </p:txBody>
          </p:sp>
        </mc:Choice>
        <mc:Fallback>
          <p:sp>
            <p:nvSpPr>
              <p:cNvPr id="7" name="Rectangle 6">
                <a:extLst>
                  <a:ext uri="{FF2B5EF4-FFF2-40B4-BE49-F238E27FC236}">
                    <a16:creationId xmlns:a16="http://schemas.microsoft.com/office/drawing/2014/main" id="{7E3CD4B2-61D7-D42E-FBE3-7EB542682C3D}"/>
                  </a:ext>
                </a:extLst>
              </p:cNvPr>
              <p:cNvSpPr>
                <a:spLocks noRot="1" noChangeAspect="1" noMove="1" noResize="1" noEditPoints="1" noAdjustHandles="1" noChangeArrowheads="1" noChangeShapeType="1" noTextEdit="1"/>
              </p:cNvSpPr>
              <p:nvPr/>
            </p:nvSpPr>
            <p:spPr>
              <a:xfrm>
                <a:off x="902523" y="3887263"/>
                <a:ext cx="7338951" cy="1045223"/>
              </a:xfrm>
              <a:prstGeom prst="rect">
                <a:avLst/>
              </a:prstGeom>
              <a:blipFill>
                <a:blip r:embed="rId6"/>
                <a:stretch>
                  <a:fillRect l="-1080" r="-415" b="-11111"/>
                </a:stretch>
              </a:blipFill>
            </p:spPr>
            <p:txBody>
              <a:bodyPr/>
              <a:lstStyle/>
              <a:p>
                <a:r>
                  <a:rPr lang="en-US">
                    <a:noFill/>
                  </a:rPr>
                  <a:t> </a:t>
                </a:r>
              </a:p>
            </p:txBody>
          </p:sp>
        </mc:Fallback>
      </mc:AlternateContent>
    </p:spTree>
    <p:extLst>
      <p:ext uri="{BB962C8B-B14F-4D97-AF65-F5344CB8AC3E}">
        <p14:creationId xmlns:p14="http://schemas.microsoft.com/office/powerpoint/2010/main" val="2243702229"/>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553520" y="302963"/>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3</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664ADF5-0F6D-6BB7-3D08-5D44B47D14AA}"/>
                  </a:ext>
                </a:extLst>
              </p:cNvPr>
              <p:cNvSpPr/>
              <p:nvPr/>
            </p:nvSpPr>
            <p:spPr>
              <a:xfrm>
                <a:off x="553520" y="321028"/>
                <a:ext cx="7771083" cy="1420325"/>
              </a:xfrm>
              <a:prstGeom prst="rect">
                <a:avLst/>
              </a:prstGeom>
            </p:spPr>
            <p:txBody>
              <a:bodyPr wrap="square">
                <a:spAutoFit/>
              </a:bodyPr>
              <a:lstStyle/>
              <a:p>
                <a:pPr algn="just">
                  <a:lnSpc>
                    <a:spcPct val="150000"/>
                  </a:lnSpc>
                  <a:buClrTx/>
                  <a:buFontTx/>
                  <a:buNone/>
                </a:pPr>
                <a:r>
                  <a:rPr lang="en-US" sz="2000" kern="1200" dirty="0">
                    <a:solidFill>
                      <a:prstClr val="black"/>
                    </a:solidFill>
                    <a:latin typeface="+mj-lt"/>
                    <a:ea typeface="+mn-ea"/>
                    <a:cs typeface="+mn-cs"/>
                  </a:rPr>
                  <a:t>	     Cho </a:t>
                </a:r>
                <a:r>
                  <a:rPr lang="en-US" sz="2000" kern="1200" dirty="0" err="1">
                    <a:solidFill>
                      <a:prstClr val="black"/>
                    </a:solidFill>
                    <a:latin typeface="+mj-lt"/>
                    <a:ea typeface="+mn-ea"/>
                    <a:cs typeface="+mn-cs"/>
                  </a:rPr>
                  <a:t>ba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điểm</a:t>
                </a:r>
                <a:r>
                  <a:rPr lang="en-US" sz="2000" kern="1200" dirty="0">
                    <a:solidFill>
                      <a:prstClr val="black"/>
                    </a:solidFill>
                    <a:latin typeface="+mj-lt"/>
                    <a:ea typeface="+mn-ea"/>
                    <a:cs typeface="+mn-cs"/>
                  </a:rPr>
                  <a:t> A, B, C </a:t>
                </a:r>
                <a:r>
                  <a:rPr lang="en-US" sz="2000" kern="1200" dirty="0" err="1">
                    <a:solidFill>
                      <a:prstClr val="black"/>
                    </a:solidFill>
                    <a:latin typeface="+mj-lt"/>
                    <a:ea typeface="+mn-ea"/>
                    <a:cs typeface="+mn-cs"/>
                  </a:rPr>
                  <a:t>không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thẳng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hàng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và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một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điểm</a:t>
                </a:r>
                <a:r>
                  <a:rPr lang="en-US" sz="2000" kern="1200" dirty="0">
                    <a:solidFill>
                      <a:prstClr val="black"/>
                    </a:solidFill>
                    <a:latin typeface="+mj-lt"/>
                    <a:ea typeface="+mn-ea"/>
                    <a:cs typeface="+mn-cs"/>
                  </a:rPr>
                  <a:t> M </a:t>
                </a:r>
                <a:r>
                  <a:rPr lang="en-US" sz="2000" kern="1200" dirty="0" err="1">
                    <a:solidFill>
                      <a:prstClr val="black"/>
                    </a:solidFill>
                    <a:latin typeface="+mj-lt"/>
                    <a:ea typeface="+mn-ea"/>
                    <a:cs typeface="+mn-cs"/>
                  </a:rPr>
                  <a:t>nằm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trên</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đường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thẳng</a:t>
                </a:r>
                <a:r>
                  <a:rPr lang="en-US" sz="2000" kern="1200" dirty="0">
                    <a:solidFill>
                      <a:prstClr val="black"/>
                    </a:solidFill>
                    <a:latin typeface="+mj-lt"/>
                    <a:ea typeface="+mn-ea"/>
                    <a:cs typeface="+mn-cs"/>
                  </a:rPr>
                  <a:t> BC. </a:t>
                </a:r>
                <a:r>
                  <a:rPr lang="en-US" sz="2000" kern="1200" dirty="0" err="1">
                    <a:solidFill>
                      <a:prstClr val="black"/>
                    </a:solidFill>
                    <a:latin typeface="+mj-lt"/>
                    <a:ea typeface="+mn-ea"/>
                    <a:cs typeface="+mn-cs"/>
                  </a:rPr>
                  <a:t>Gọi</a:t>
                </a:r>
                <a:r>
                  <a:rPr lang="en-US" sz="2000" kern="1200" dirty="0">
                    <a:solidFill>
                      <a:prstClr val="black"/>
                    </a:solidFill>
                    <a:latin typeface="+mj-lt"/>
                    <a:ea typeface="+mn-ea"/>
                    <a:cs typeface="+mn-cs"/>
                  </a:rPr>
                  <a:t> (P)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mặt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phẳng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đi</a:t>
                </a:r>
                <a:r>
                  <a:rPr lang="en-US" sz="2000" kern="1200" dirty="0">
                    <a:solidFill>
                      <a:prstClr val="black"/>
                    </a:solidFill>
                    <a:latin typeface="+mj-lt"/>
                    <a:ea typeface="+mn-ea"/>
                    <a:cs typeface="+mn-cs"/>
                  </a:rPr>
                  <a:t> qua </a:t>
                </a:r>
                <a:r>
                  <a:rPr lang="en-US" sz="2000" kern="1200" dirty="0" err="1">
                    <a:solidFill>
                      <a:prstClr val="black"/>
                    </a:solidFill>
                    <a:latin typeface="+mj-lt"/>
                    <a:ea typeface="+mn-ea"/>
                    <a:cs typeface="+mn-cs"/>
                  </a:rPr>
                  <a:t>ba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điểm</a:t>
                </a:r>
                <a:r>
                  <a:rPr lang="en-US" sz="2000" kern="1200" dirty="0">
                    <a:solidFill>
                      <a:prstClr val="black"/>
                    </a:solidFill>
                    <a:latin typeface="+mj-lt"/>
                    <a:ea typeface="+mn-ea"/>
                    <a:cs typeface="+mn-cs"/>
                  </a:rPr>
                  <a:t> A, B, C. </a:t>
                </a:r>
                <a:r>
                  <a:rPr lang="en-US" sz="2000" kern="1200" dirty="0" err="1">
                    <a:solidFill>
                      <a:prstClr val="black"/>
                    </a:solidFill>
                    <a:latin typeface="+mj-lt"/>
                    <a:ea typeface="+mn-ea"/>
                    <a:cs typeface="+mn-cs"/>
                  </a:rPr>
                  <a:t>Chứng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tỏ</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rằng</a:t>
                </a:r>
                <a:r>
                  <a:rPr lang="en-US" sz="2000" kern="1200" dirty="0">
                    <a:solidFill>
                      <a:prstClr val="black"/>
                    </a:solidFill>
                    <a:latin typeface="+mj-lt"/>
                    <a:ea typeface="+mn-ea"/>
                    <a:cs typeface="+mn-cs"/>
                  </a:rPr>
                  <a:t> M </a:t>
                </a:r>
                <a14:m>
                  <m:oMath xmlns:m="http://schemas.openxmlformats.org/officeDocument/2006/math">
                    <m:r>
                      <a:rPr lang="en-US" sz="2000" b="0" i="1" kern="1200" smtClean="0">
                        <a:solidFill>
                          <a:prstClr val="black"/>
                        </a:solidFill>
                        <a:latin typeface="Cambria Math" panose="02040503050406030204" pitchFamily="18" charset="0"/>
                        <a:ea typeface="+mn-ea"/>
                        <a:cs typeface="+mn-cs"/>
                      </a:rPr>
                      <m:t>∈</m:t>
                    </m:r>
                  </m:oMath>
                </a14:m>
                <a:r>
                  <a:rPr lang="en-US" sz="2000" kern="1200" dirty="0">
                    <a:solidFill>
                      <a:prstClr val="black"/>
                    </a:solidFill>
                    <a:latin typeface="+mj-lt"/>
                    <a:ea typeface="+mn-ea"/>
                    <a:cs typeface="+mn-cs"/>
                  </a:rPr>
                  <a:t> (P)</a:t>
                </a:r>
              </a:p>
            </p:txBody>
          </p:sp>
        </mc:Choice>
        <mc:Fallback>
          <p:sp>
            <p:nvSpPr>
              <p:cNvPr id="11" name="Rectangle 10">
                <a:extLst>
                  <a:ext uri="{FF2B5EF4-FFF2-40B4-BE49-F238E27FC236}">
                    <a16:creationId xmlns:a16="http://schemas.microsoft.com/office/drawing/2014/main" id="{E664ADF5-0F6D-6BB7-3D08-5D44B47D14AA}"/>
                  </a:ext>
                </a:extLst>
              </p:cNvPr>
              <p:cNvSpPr>
                <a:spLocks noRot="1" noChangeAspect="1" noMove="1" noResize="1" noEditPoints="1" noAdjustHandles="1" noChangeArrowheads="1" noChangeShapeType="1" noTextEdit="1"/>
              </p:cNvSpPr>
              <p:nvPr/>
            </p:nvSpPr>
            <p:spPr>
              <a:xfrm>
                <a:off x="553520" y="321028"/>
                <a:ext cx="7771083" cy="1420325"/>
              </a:xfrm>
              <a:prstGeom prst="rect">
                <a:avLst/>
              </a:prstGeom>
              <a:blipFill>
                <a:blip r:embed="rId3"/>
                <a:stretch>
                  <a:fillRect l="-863" r="-784" b="-6867"/>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E2D9DCE-75D8-F82F-7711-73FFC3D54A1B}"/>
              </a:ext>
            </a:extLst>
          </p:cNvPr>
          <p:cNvSpPr/>
          <p:nvPr/>
        </p:nvSpPr>
        <p:spPr>
          <a:xfrm>
            <a:off x="4212767" y="1958057"/>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07B9201D-364F-255D-B3CE-E9DC360FF7E2}"/>
                  </a:ext>
                </a:extLst>
              </p:cNvPr>
              <p:cNvSpPr/>
              <p:nvPr/>
            </p:nvSpPr>
            <p:spPr>
              <a:xfrm>
                <a:off x="648523" y="2388944"/>
                <a:ext cx="5409006" cy="2343655"/>
              </a:xfrm>
              <a:prstGeom prst="rect">
                <a:avLst/>
              </a:prstGeom>
            </p:spPr>
            <p:txBody>
              <a:bodyPr wrap="square">
                <a:spAutoFit/>
              </a:bodyPr>
              <a:lstStyle/>
              <a:p>
                <a:pPr>
                  <a:lnSpc>
                    <a:spcPct val="150000"/>
                  </a:lnSpc>
                  <a:buClrTx/>
                  <a:buFontTx/>
                  <a:buNone/>
                </a:pPr>
                <a:r>
                  <a:rPr lang="en-US" sz="2000" kern="1200" dirty="0">
                    <a:solidFill>
                      <a:prstClr val="black"/>
                    </a:solidFill>
                    <a:latin typeface="+mj-lt"/>
                    <a:ea typeface="+mn-ea"/>
                    <a:cs typeface="+mn-cs"/>
                  </a:rPr>
                  <a:t>Áp </a:t>
                </a:r>
                <a:r>
                  <a:rPr lang="en-US" sz="2000" kern="1200" dirty="0" err="1">
                    <a:solidFill>
                      <a:prstClr val="black"/>
                    </a:solidFill>
                    <a:latin typeface="+mj-lt"/>
                    <a:ea typeface="+mn-ea"/>
                    <a:cs typeface="+mn-cs"/>
                  </a:rPr>
                  <a:t>dụng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tính</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chất</a:t>
                </a:r>
                <a:r>
                  <a:rPr lang="en-US" sz="2000" kern="1200" dirty="0">
                    <a:solidFill>
                      <a:prstClr val="black"/>
                    </a:solidFill>
                    <a:latin typeface="+mj-lt"/>
                    <a:ea typeface="+mn-ea"/>
                    <a:cs typeface="+mn-cs"/>
                  </a:rPr>
                  <a:t> 2, ta </a:t>
                </a:r>
                <a:r>
                  <a:rPr lang="en-US" sz="2000" kern="1200" dirty="0" err="1">
                    <a:solidFill>
                      <a:prstClr val="black"/>
                    </a:solidFill>
                    <a:latin typeface="+mj-lt"/>
                    <a:ea typeface="+mn-ea"/>
                    <a:cs typeface="+mn-cs"/>
                  </a:rPr>
                  <a:t>có</a:t>
                </a:r>
                <a:r>
                  <a:rPr lang="en-US" sz="2000" kern="1200" dirty="0">
                    <a:solidFill>
                      <a:prstClr val="black"/>
                    </a:solidFill>
                    <a:latin typeface="+mj-lt"/>
                    <a:ea typeface="+mn-ea"/>
                    <a:cs typeface="+mn-cs"/>
                  </a:rPr>
                  <a:t> (P) </a:t>
                </a:r>
                <a:r>
                  <a:rPr lang="en-US" sz="2000" kern="1200" dirty="0" err="1">
                    <a:solidFill>
                      <a:prstClr val="black"/>
                    </a:solidFill>
                    <a:latin typeface="+mj-lt"/>
                    <a:ea typeface="+mn-ea"/>
                    <a:cs typeface="+mn-cs"/>
                  </a:rPr>
                  <a:t>là</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mặt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phẳng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duy</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nhất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đi</a:t>
                </a:r>
                <a:r>
                  <a:rPr lang="en-US" sz="2000" kern="1200" dirty="0">
                    <a:solidFill>
                      <a:prstClr val="black"/>
                    </a:solidFill>
                    <a:latin typeface="+mj-lt"/>
                    <a:ea typeface="+mn-ea"/>
                    <a:cs typeface="+mn-cs"/>
                  </a:rPr>
                  <a:t> qua </a:t>
                </a:r>
                <a:r>
                  <a:rPr lang="en-US" sz="2000" kern="1200" dirty="0" err="1">
                    <a:solidFill>
                      <a:prstClr val="black"/>
                    </a:solidFill>
                    <a:latin typeface="+mj-lt"/>
                    <a:ea typeface="+mn-ea"/>
                    <a:cs typeface="+mn-cs"/>
                  </a:rPr>
                  <a:t>ba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điểm</a:t>
                </a:r>
                <a:r>
                  <a:rPr lang="en-US" sz="2000" kern="1200" dirty="0">
                    <a:solidFill>
                      <a:prstClr val="black"/>
                    </a:solidFill>
                    <a:latin typeface="+mj-lt"/>
                    <a:ea typeface="+mn-ea"/>
                    <a:cs typeface="+mn-cs"/>
                  </a:rPr>
                  <a:t> A, B, C. </a:t>
                </a:r>
                <a:r>
                  <a:rPr lang="en-US" sz="2000" kern="1200" dirty="0" err="1">
                    <a:solidFill>
                      <a:prstClr val="black"/>
                    </a:solidFill>
                    <a:latin typeface="+mj-lt"/>
                    <a:ea typeface="+mn-ea"/>
                    <a:cs typeface="+mn-cs"/>
                  </a:rPr>
                  <a:t>Áp</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dụng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tính</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chất</a:t>
                </a:r>
                <a:r>
                  <a:rPr lang="en-US" sz="2000" kern="1200" dirty="0">
                    <a:solidFill>
                      <a:prstClr val="black"/>
                    </a:solidFill>
                    <a:latin typeface="+mj-lt"/>
                    <a:ea typeface="+mn-ea"/>
                    <a:cs typeface="+mn-cs"/>
                  </a:rPr>
                  <a:t> 3, ta </a:t>
                </a:r>
                <a:r>
                  <a:rPr lang="en-US" sz="2000" kern="1200" dirty="0" err="1">
                    <a:solidFill>
                      <a:prstClr val="black"/>
                    </a:solidFill>
                    <a:latin typeface="+mj-lt"/>
                    <a:ea typeface="+mn-ea"/>
                    <a:cs typeface="+mn-cs"/>
                  </a:rPr>
                  <a:t>có</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mọi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điểm</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của</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đường</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thẳng</a:t>
                </a:r>
                <a:r>
                  <a:rPr lang="en-US" sz="2000" kern="1200" dirty="0">
                    <a:solidFill>
                      <a:prstClr val="black"/>
                    </a:solidFill>
                    <a:latin typeface="+mj-lt"/>
                    <a:ea typeface="+mn-ea"/>
                    <a:cs typeface="+mn-cs"/>
                  </a:rPr>
                  <a:t> BC </a:t>
                </a:r>
                <a:r>
                  <a:rPr lang="en-US" sz="2000" kern="1200" dirty="0" err="1">
                    <a:solidFill>
                      <a:prstClr val="black"/>
                    </a:solidFill>
                    <a:latin typeface="+mj-lt"/>
                    <a:ea typeface="+mn-ea"/>
                    <a:cs typeface="+mn-cs"/>
                  </a:rPr>
                  <a:t>đều</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thuộc</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mặt</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phẳng</a:t>
                </a:r>
                <a:r>
                  <a:rPr lang="en-US" sz="2000" kern="1200" dirty="0">
                    <a:solidFill>
                      <a:prstClr val="black"/>
                    </a:solidFill>
                    <a:latin typeface="+mj-lt"/>
                    <a:ea typeface="+mn-ea"/>
                    <a:cs typeface="+mn-cs"/>
                  </a:rPr>
                  <a:t> (P). Ta </a:t>
                </a:r>
                <a:r>
                  <a:rPr lang="en-US" sz="2000" kern="1200" dirty="0" err="1">
                    <a:solidFill>
                      <a:prstClr val="black"/>
                    </a:solidFill>
                    <a:latin typeface="+mj-lt"/>
                    <a:ea typeface="+mn-ea"/>
                    <a:cs typeface="+mn-cs"/>
                  </a:rPr>
                  <a:t>lại</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có</a:t>
                </a:r>
                <a:r>
                  <a:rPr lang="en-US" sz="2000" kern="1200" dirty="0">
                    <a:solidFill>
                      <a:prstClr val="black"/>
                    </a:solidFill>
                    <a:latin typeface="+mj-lt"/>
                    <a:ea typeface="+mn-ea"/>
                    <a:cs typeface="+mn-cs"/>
                  </a:rPr>
                  <a:t> M </a:t>
                </a:r>
                <a14:m>
                  <m:oMath xmlns:m="http://schemas.openxmlformats.org/officeDocument/2006/math">
                    <m:r>
                      <a:rPr lang="en-US" sz="2000" b="0" i="1" kern="1200" smtClean="0">
                        <a:solidFill>
                          <a:prstClr val="black"/>
                        </a:solidFill>
                        <a:latin typeface="+mj-lt"/>
                        <a:ea typeface="+mn-ea"/>
                        <a:cs typeface="+mn-cs"/>
                      </a:rPr>
                      <m:t>∈</m:t>
                    </m:r>
                  </m:oMath>
                </a14:m>
                <a:r>
                  <a:rPr lang="en-US" sz="2000" kern="1200" dirty="0">
                    <a:solidFill>
                      <a:prstClr val="black"/>
                    </a:solidFill>
                    <a:latin typeface="+mj-lt"/>
                    <a:ea typeface="+mn-ea"/>
                    <a:cs typeface="+mn-cs"/>
                  </a:rPr>
                  <a:t> BC (</a:t>
                </a:r>
                <a:r>
                  <a:rPr lang="en-US" sz="2000" kern="1200" dirty="0" err="1">
                    <a:solidFill>
                      <a:prstClr val="black"/>
                    </a:solidFill>
                    <a:latin typeface="+mj-lt"/>
                    <a:ea typeface="+mn-ea"/>
                    <a:cs typeface="+mn-cs"/>
                  </a:rPr>
                  <a:t>giả</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thiết</a:t>
                </a:r>
                <a:r>
                  <a:rPr lang="en-US" sz="2000" kern="1200" dirty="0">
                    <a:solidFill>
                      <a:prstClr val="black"/>
                    </a:solidFill>
                    <a:latin typeface="+mj-lt"/>
                    <a:ea typeface="+mn-ea"/>
                    <a:cs typeface="+mn-cs"/>
                  </a:rPr>
                  <a:t>) . </a:t>
                </a:r>
                <a:r>
                  <a:rPr lang="en-US" sz="2000" kern="1200" dirty="0" err="1">
                    <a:solidFill>
                      <a:prstClr val="black"/>
                    </a:solidFill>
                    <a:latin typeface="+mj-lt"/>
                    <a:ea typeface="+mn-ea"/>
                    <a:cs typeface="+mn-cs"/>
                  </a:rPr>
                  <a:t>Suy</a:t>
                </a:r>
                <a:r>
                  <a:rPr lang="en-US" sz="2000" kern="1200" dirty="0">
                    <a:solidFill>
                      <a:prstClr val="black"/>
                    </a:solidFill>
                    <a:latin typeface="+mj-lt"/>
                    <a:ea typeface="+mn-ea"/>
                    <a:cs typeface="+mn-cs"/>
                  </a:rPr>
                  <a:t> </a:t>
                </a:r>
                <a:r>
                  <a:rPr lang="en-US" sz="2000" kern="1200" dirty="0" err="1">
                    <a:solidFill>
                      <a:prstClr val="black"/>
                    </a:solidFill>
                    <a:latin typeface="+mj-lt"/>
                    <a:ea typeface="+mn-ea"/>
                    <a:cs typeface="+mn-cs"/>
                  </a:rPr>
                  <a:t>ra</a:t>
                </a:r>
                <a:r>
                  <a:rPr lang="en-US" sz="2000" kern="1200" dirty="0">
                    <a:solidFill>
                      <a:prstClr val="black"/>
                    </a:solidFill>
                    <a:latin typeface="+mj-lt"/>
                    <a:ea typeface="+mn-ea"/>
                    <a:cs typeface="+mn-cs"/>
                  </a:rPr>
                  <a:t> </a:t>
                </a:r>
                <a:r>
                  <a:rPr lang="en-US" sz="2000" kern="1200" dirty="0">
                    <a:solidFill>
                      <a:prstClr val="black"/>
                    </a:solidFill>
                    <a:latin typeface="+mj-lt"/>
                  </a:rPr>
                  <a:t>M </a:t>
                </a:r>
                <a14:m>
                  <m:oMath xmlns:m="http://schemas.openxmlformats.org/officeDocument/2006/math">
                    <m:r>
                      <a:rPr lang="en-US" sz="2000" i="1" kern="1200">
                        <a:solidFill>
                          <a:prstClr val="black"/>
                        </a:solidFill>
                        <a:latin typeface="+mj-lt"/>
                      </a:rPr>
                      <m:t>∈</m:t>
                    </m:r>
                  </m:oMath>
                </a14:m>
                <a:r>
                  <a:rPr lang="en-US" sz="2000" kern="1200" dirty="0">
                    <a:solidFill>
                      <a:prstClr val="black"/>
                    </a:solidFill>
                    <a:latin typeface="+mj-lt"/>
                  </a:rPr>
                  <a:t> (P)</a:t>
                </a:r>
                <a:r>
                  <a:rPr lang="en-US" sz="2000" kern="1200" dirty="0">
                    <a:solidFill>
                      <a:prstClr val="black"/>
                    </a:solidFill>
                    <a:latin typeface="+mj-lt"/>
                    <a:ea typeface="+mn-ea"/>
                    <a:cs typeface="+mn-cs"/>
                  </a:rPr>
                  <a:t> </a:t>
                </a:r>
              </a:p>
            </p:txBody>
          </p:sp>
        </mc:Choice>
        <mc:Fallback>
          <p:sp>
            <p:nvSpPr>
              <p:cNvPr id="14" name="Rectangle 13">
                <a:extLst>
                  <a:ext uri="{FF2B5EF4-FFF2-40B4-BE49-F238E27FC236}">
                    <a16:creationId xmlns:a16="http://schemas.microsoft.com/office/drawing/2014/main" id="{07B9201D-364F-255D-B3CE-E9DC360FF7E2}"/>
                  </a:ext>
                </a:extLst>
              </p:cNvPr>
              <p:cNvSpPr>
                <a:spLocks noRot="1" noChangeAspect="1" noMove="1" noResize="1" noEditPoints="1" noAdjustHandles="1" noChangeArrowheads="1" noChangeShapeType="1" noTextEdit="1"/>
              </p:cNvSpPr>
              <p:nvPr/>
            </p:nvSpPr>
            <p:spPr>
              <a:xfrm>
                <a:off x="648523" y="2388944"/>
                <a:ext cx="5409006" cy="2343655"/>
              </a:xfrm>
              <a:prstGeom prst="rect">
                <a:avLst/>
              </a:prstGeom>
              <a:blipFill>
                <a:blip r:embed="rId4"/>
                <a:stretch>
                  <a:fillRect l="-1126" b="-390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845FA0C-A034-C097-6371-3DAC423F48D0}"/>
              </a:ext>
            </a:extLst>
          </p:cNvPr>
          <p:cNvPicPr>
            <a:picLocks noChangeAspect="1"/>
          </p:cNvPicPr>
          <p:nvPr/>
        </p:nvPicPr>
        <p:blipFill>
          <a:blip r:embed="rId5"/>
          <a:stretch>
            <a:fillRect/>
          </a:stretch>
        </p:blipFill>
        <p:spPr>
          <a:xfrm>
            <a:off x="6057529" y="2571750"/>
            <a:ext cx="2718336" cy="183627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601656" y="15213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Luyện</a:t>
            </a:r>
            <a:r>
              <a:rPr kumimoji="0" lang="en-US" sz="20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kumimoji="0" lang="en-US" sz="2000" b="1" i="0" u="none" strike="noStrike" kern="1200" cap="none" spc="0" normalizeH="0" baseline="0" noProof="0" dirty="0" err="1">
                <a:ln>
                  <a:noFill/>
                </a:ln>
                <a:solidFill>
                  <a:prstClr val="white"/>
                </a:solidFill>
                <a:effectLst/>
                <a:uLnTx/>
                <a:uFillTx/>
                <a:latin typeface="+mj-lt"/>
                <a:ea typeface="+mn-ea"/>
                <a:cs typeface="Arial" panose="020B0604020202020204" pitchFamily="34" charset="0"/>
              </a:rPr>
              <a:t>tập</a:t>
            </a:r>
            <a:r>
              <a:rPr kumimoji="0" lang="en-US" sz="20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4</a:t>
            </a: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490735" y="2630180"/>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8" name="Rectangle 47">
            <a:extLst>
              <a:ext uri="{FF2B5EF4-FFF2-40B4-BE49-F238E27FC236}">
                <a16:creationId xmlns:a16="http://schemas.microsoft.com/office/drawing/2014/main" id="{82A059C4-AB74-BDC6-7CE4-D1D4C4343738}"/>
              </a:ext>
            </a:extLst>
          </p:cNvPr>
          <p:cNvSpPr/>
          <p:nvPr/>
        </p:nvSpPr>
        <p:spPr>
          <a:xfrm>
            <a:off x="604752" y="905363"/>
            <a:ext cx="7880931" cy="1553054"/>
          </a:xfrm>
          <a:prstGeom prst="rect">
            <a:avLst/>
          </a:prstGeom>
        </p:spPr>
        <p:txBody>
          <a:bodyPr wrap="square">
            <a:spAutoFit/>
          </a:bodyPr>
          <a:lstStyle/>
          <a:p>
            <a:pPr algn="just">
              <a:lnSpc>
                <a:spcPct val="150000"/>
              </a:lnSpc>
              <a:buClrTx/>
              <a:buFontTx/>
              <a:buNone/>
            </a:pPr>
            <a:r>
              <a:rPr lang="vi-VN" sz="2200" b="0" i="0" dirty="0">
                <a:solidFill>
                  <a:srgbClr val="000000"/>
                </a:solidFill>
                <a:effectLst/>
                <a:latin typeface="+mn-lt"/>
                <a:ea typeface="Open Sans" panose="020B0606030504020204" pitchFamily="34" charset="0"/>
                <a:cs typeface="Open Sans" panose="020B0606030504020204" pitchFamily="34" charset="0"/>
              </a:rPr>
              <a:t>Cho mặt </a:t>
            </a:r>
            <a:r>
              <a:rPr lang="vi-VN" sz="2200" b="0" i="0" dirty="0" err="1">
                <a:solidFill>
                  <a:srgbClr val="000000"/>
                </a:solidFill>
                <a:effectLst/>
                <a:latin typeface="+mn-lt"/>
                <a:ea typeface="Open Sans" panose="020B0606030504020204" pitchFamily="34" charset="0"/>
                <a:cs typeface="Open Sans" panose="020B0606030504020204" pitchFamily="34" charset="0"/>
              </a:rPr>
              <a:t>phẳng</a:t>
            </a:r>
            <a:r>
              <a:rPr lang="vi-VN" sz="2200" b="0" i="0" dirty="0">
                <a:solidFill>
                  <a:srgbClr val="000000"/>
                </a:solidFill>
                <a:effectLst/>
                <a:latin typeface="+mn-lt"/>
                <a:ea typeface="Open Sans" panose="020B0606030504020204" pitchFamily="34" charset="0"/>
                <a:cs typeface="Open Sans" panose="020B0606030504020204" pitchFamily="34" charset="0"/>
              </a:rPr>
              <a:t> (Q) đi qua bốn đỉnh của tứ giác ABCD. Các điểm nằm trên đường chéo của tứ giác ABCD có thuộc mặt </a:t>
            </a:r>
            <a:r>
              <a:rPr lang="vi-VN" sz="2200" b="0" i="0" dirty="0" err="1">
                <a:solidFill>
                  <a:srgbClr val="000000"/>
                </a:solidFill>
                <a:effectLst/>
                <a:latin typeface="+mn-lt"/>
                <a:ea typeface="Open Sans" panose="020B0606030504020204" pitchFamily="34" charset="0"/>
                <a:cs typeface="Open Sans" panose="020B0606030504020204" pitchFamily="34" charset="0"/>
              </a:rPr>
              <a:t>phẳng</a:t>
            </a:r>
            <a:r>
              <a:rPr lang="vi-VN" sz="2200" b="0" i="0" dirty="0">
                <a:solidFill>
                  <a:srgbClr val="000000"/>
                </a:solidFill>
                <a:effectLst/>
                <a:latin typeface="+mn-lt"/>
                <a:ea typeface="Open Sans" panose="020B0606030504020204" pitchFamily="34" charset="0"/>
                <a:cs typeface="Open Sans" panose="020B0606030504020204" pitchFamily="34" charset="0"/>
              </a:rPr>
              <a:t> (Q) không? Giải thích.</a:t>
            </a:r>
            <a:endParaRPr lang="en-US" sz="2200" kern="1200" dirty="0">
              <a:solidFill>
                <a:prstClr val="black"/>
              </a:solidFill>
              <a:latin typeface="+mn-lt"/>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AAFA6708-D066-6BFB-1991-6F56E482FC9E}"/>
              </a:ext>
            </a:extLst>
          </p:cNvPr>
          <p:cNvSpPr/>
          <p:nvPr/>
        </p:nvSpPr>
        <p:spPr>
          <a:xfrm>
            <a:off x="1365966" y="3572194"/>
            <a:ext cx="6830912" cy="1045223"/>
          </a:xfrm>
          <a:prstGeom prst="rect">
            <a:avLst/>
          </a:prstGeom>
        </p:spPr>
        <p:txBody>
          <a:bodyPr wrap="square">
            <a:spAutoFit/>
          </a:bodyPr>
          <a:lstStyle/>
          <a:p>
            <a:pPr>
              <a:lnSpc>
                <a:spcPct val="150000"/>
              </a:lnSpc>
              <a:spcAft>
                <a:spcPts val="800"/>
              </a:spcAft>
            </a:pPr>
            <a:r>
              <a:rPr lang="en-US" sz="2200" kern="100" dirty="0" err="1">
                <a:latin typeface="+mj-lt"/>
                <a:ea typeface="Calibri" panose="020F0502020204030204" pitchFamily="34" charset="0"/>
                <a:cs typeface="Times New Roman" panose="02020603050405020304" pitchFamily="18" charset="0"/>
              </a:rPr>
              <a:t>Áp</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dụng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tính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chất</a:t>
            </a:r>
            <a:r>
              <a:rPr lang="en-US" sz="2200" kern="100" dirty="0">
                <a:latin typeface="+mj-lt"/>
                <a:ea typeface="Calibri" panose="020F0502020204030204" pitchFamily="34" charset="0"/>
                <a:cs typeface="Times New Roman" panose="02020603050405020304" pitchFamily="18" charset="0"/>
              </a:rPr>
              <a:t> 3, ta </a:t>
            </a:r>
            <a:r>
              <a:rPr lang="en-US" sz="2200" kern="100" dirty="0" err="1">
                <a:latin typeface="+mj-lt"/>
                <a:ea typeface="Calibri" panose="020F0502020204030204" pitchFamily="34" charset="0"/>
                <a:cs typeface="Times New Roman" panose="02020603050405020304" pitchFamily="18" charset="0"/>
              </a:rPr>
              <a:t>có</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mọi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điểm</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thuộc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hai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đường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thẳng</a:t>
            </a:r>
            <a:r>
              <a:rPr lang="en-US" sz="2200" kern="100" dirty="0">
                <a:latin typeface="+mj-lt"/>
                <a:ea typeface="Calibri" panose="020F0502020204030204" pitchFamily="34" charset="0"/>
                <a:cs typeface="Times New Roman" panose="02020603050405020304" pitchFamily="18" charset="0"/>
              </a:rPr>
              <a:t> AC, BD </a:t>
            </a:r>
            <a:r>
              <a:rPr lang="en-US" sz="2200" kern="100" dirty="0" err="1">
                <a:latin typeface="+mj-lt"/>
                <a:ea typeface="Calibri" panose="020F0502020204030204" pitchFamily="34" charset="0"/>
                <a:cs typeface="Times New Roman" panose="02020603050405020304" pitchFamily="18" charset="0"/>
              </a:rPr>
              <a:t>đều</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thuộc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phẳng</a:t>
            </a:r>
            <a:r>
              <a:rPr lang="en-US" sz="2200" kern="100" dirty="0">
                <a:latin typeface="+mj-lt"/>
                <a:ea typeface="Calibri" panose="020F0502020204030204" pitchFamily="34" charset="0"/>
                <a:cs typeface="Times New Roman" panose="02020603050405020304" pitchFamily="18" charset="0"/>
              </a:rPr>
              <a:t> (P).</a:t>
            </a:r>
          </a:p>
        </p:txBody>
      </p:sp>
    </p:spTree>
    <p:extLst>
      <p:ext uri="{BB962C8B-B14F-4D97-AF65-F5344CB8AC3E}">
        <p14:creationId xmlns:p14="http://schemas.microsoft.com/office/powerpoint/2010/main" val="7887759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circle(i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7" name="Rectangle 6">
            <a:extLst>
              <a:ext uri="{FF2B5EF4-FFF2-40B4-BE49-F238E27FC236}">
                <a16:creationId xmlns:a16="http://schemas.microsoft.com/office/drawing/2014/main" id="{99FB1C04-CDA5-4807-B71D-391CD21D0902}"/>
              </a:ext>
            </a:extLst>
          </p:cNvPr>
          <p:cNvSpPr/>
          <p:nvPr/>
        </p:nvSpPr>
        <p:spPr>
          <a:xfrm>
            <a:off x="651463" y="1018787"/>
            <a:ext cx="5873864" cy="1553054"/>
          </a:xfrm>
          <a:prstGeom prst="rect">
            <a:avLst/>
          </a:prstGeom>
        </p:spPr>
        <p:txBody>
          <a:bodyPr wrap="square">
            <a:spAutoFit/>
          </a:bodyPr>
          <a:lstStyle/>
          <a:p>
            <a:pPr marL="30480" marR="30480" lvl="0" algn="just">
              <a:lnSpc>
                <a:spcPct val="150000"/>
              </a:lnSpc>
              <a:buClrTx/>
              <a:defRPr/>
            </a:pPr>
            <a:r>
              <a:rPr kumimoji="0" lang="en-US" sz="2200" b="0" i="0" u="none" strike="noStrike" kern="0" cap="none" spc="0" normalizeH="0" baseline="0" noProof="0" dirty="0">
                <a:ln>
                  <a:noFill/>
                </a:ln>
                <a:solidFill>
                  <a:srgbClr val="000000"/>
                </a:solidFill>
                <a:effectLst/>
                <a:uLnTx/>
                <a:uFillTx/>
                <a:latin typeface="+mj-lt"/>
                <a:sym typeface="Arial"/>
              </a:rPr>
              <a:t>	  </a:t>
            </a:r>
            <a:r>
              <a:rPr lang="en-US" sz="2200" dirty="0">
                <a:latin typeface="+mj-lt"/>
              </a:rPr>
              <a:t>Quan </a:t>
            </a:r>
            <a:r>
              <a:rPr lang="en-US" sz="2200" dirty="0" err="1">
                <a:latin typeface="+mj-lt"/>
              </a:rPr>
              <a:t>sát</a:t>
            </a:r>
            <a:r>
              <a:rPr lang="en-US" sz="2200" dirty="0">
                <a:latin typeface="+mj-lt"/>
              </a:rPr>
              <a:t> </a:t>
            </a:r>
            <a:r>
              <a:rPr lang="en-US" sz="2200" dirty="0" err="1">
                <a:latin typeface="+mj-lt"/>
              </a:rPr>
              <a:t>Hình</a:t>
            </a:r>
            <a:r>
              <a:rPr lang="en-US" sz="2200" dirty="0">
                <a:latin typeface="+mj-lt"/>
              </a:rPr>
              <a:t> 13 </a:t>
            </a:r>
            <a:r>
              <a:rPr lang="en-US" sz="2200" dirty="0" err="1">
                <a:latin typeface="+mj-lt"/>
              </a:rPr>
              <a:t>và</a:t>
            </a:r>
            <a:r>
              <a:rPr lang="en-US" sz="2200" dirty="0">
                <a:latin typeface="+mj-lt"/>
              </a:rPr>
              <a:t> </a:t>
            </a:r>
            <a:r>
              <a:rPr lang="en-US" sz="2200" dirty="0" err="1">
                <a:latin typeface="+mj-lt"/>
              </a:rPr>
              <a:t>cho</a:t>
            </a:r>
            <a:r>
              <a:rPr lang="en-US" sz="2200" dirty="0">
                <a:latin typeface="+mj-lt"/>
              </a:rPr>
              <a:t> </a:t>
            </a:r>
            <a:r>
              <a:rPr lang="en-US" sz="2200" dirty="0" err="1">
                <a:latin typeface="+mj-lt"/>
              </a:rPr>
              <a:t>biết</a:t>
            </a:r>
            <a:r>
              <a:rPr lang="en-US" sz="2200" dirty="0">
                <a:latin typeface="+mj-lt"/>
              </a:rPr>
              <a:t> </a:t>
            </a:r>
            <a:r>
              <a:rPr lang="en-US" sz="2200" dirty="0" err="1">
                <a:latin typeface="+mj-lt"/>
              </a:rPr>
              <a:t>bốn</a:t>
            </a:r>
            <a:r>
              <a:rPr lang="en-US" sz="2200" dirty="0">
                <a:latin typeface="+mj-lt"/>
              </a:rPr>
              <a:t> </a:t>
            </a:r>
            <a:r>
              <a:rPr lang="en-US" sz="2200" dirty="0" err="1">
                <a:latin typeface="+mj-lt"/>
              </a:rPr>
              <a:t>đỉnh</a:t>
            </a:r>
            <a:r>
              <a:rPr lang="en-US" sz="2200" dirty="0">
                <a:latin typeface="+mj-lt"/>
              </a:rPr>
              <a:t> A, B, C, D </a:t>
            </a:r>
            <a:r>
              <a:rPr lang="en-US" sz="2200" dirty="0" err="1">
                <a:latin typeface="+mj-lt"/>
              </a:rPr>
              <a:t>của</a:t>
            </a:r>
            <a:r>
              <a:rPr lang="en-US" sz="2200" dirty="0">
                <a:latin typeface="+mj-lt"/>
              </a:rPr>
              <a:t> </a:t>
            </a:r>
            <a:r>
              <a:rPr lang="en-US" sz="2200" dirty="0" err="1">
                <a:latin typeface="+mj-lt"/>
              </a:rPr>
              <a:t>cái</a:t>
            </a:r>
            <a:r>
              <a:rPr lang="en-US" sz="2200" dirty="0">
                <a:latin typeface="+mj-lt"/>
              </a:rPr>
              <a:t> bánh </a:t>
            </a:r>
            <a:r>
              <a:rPr lang="en-US" sz="2200" dirty="0" err="1">
                <a:latin typeface="+mj-lt"/>
              </a:rPr>
              <a:t>giò</a:t>
            </a:r>
            <a:r>
              <a:rPr lang="en-US" sz="2200" dirty="0">
                <a:latin typeface="+mj-lt"/>
              </a:rPr>
              <a:t> </a:t>
            </a:r>
            <a:r>
              <a:rPr lang="en-US" sz="2200" dirty="0" err="1">
                <a:latin typeface="+mj-lt"/>
              </a:rPr>
              <a:t>có</a:t>
            </a:r>
            <a:r>
              <a:rPr lang="en-US" sz="2200" dirty="0">
                <a:latin typeface="+mj-lt"/>
              </a:rPr>
              <a:t> </a:t>
            </a:r>
            <a:r>
              <a:rPr lang="en-US" sz="2200" dirty="0" err="1">
                <a:latin typeface="+mj-lt"/>
              </a:rPr>
              <a:t>cùng</a:t>
            </a:r>
            <a:r>
              <a:rPr lang="en-US" sz="2200" dirty="0">
                <a:latin typeface="+mj-lt"/>
              </a:rPr>
              <a:t> </a:t>
            </a:r>
            <a:r>
              <a:rPr lang="en-US" sz="2200" dirty="0" err="1">
                <a:latin typeface="+mj-lt"/>
              </a:rPr>
              <a:t>nằm</a:t>
            </a:r>
            <a:r>
              <a:rPr lang="en-US" sz="2200" dirty="0">
                <a:latin typeface="+mj-lt"/>
              </a:rPr>
              <a:t> </a:t>
            </a:r>
            <a:r>
              <a:rPr lang="en-US" sz="2200" dirty="0" err="1">
                <a:latin typeface="+mj-lt"/>
              </a:rPr>
              <a:t>trên</a:t>
            </a:r>
            <a:r>
              <a:rPr lang="en-US" sz="2200" dirty="0">
                <a:latin typeface="+mj-lt"/>
              </a:rPr>
              <a:t> </a:t>
            </a:r>
            <a:r>
              <a:rPr lang="en-US" sz="2200" dirty="0" err="1">
                <a:latin typeface="+mj-lt"/>
              </a:rPr>
              <a:t>một</a:t>
            </a:r>
            <a:r>
              <a:rPr lang="en-US" sz="2200" dirty="0">
                <a:latin typeface="+mj-lt"/>
              </a:rPr>
              <a:t> </a:t>
            </a:r>
            <a:r>
              <a:rPr lang="en-US" sz="2200" dirty="0" err="1">
                <a:latin typeface="+mj-lt"/>
              </a:rPr>
              <a:t>mặt</a:t>
            </a:r>
            <a:r>
              <a:rPr lang="en-US" sz="2200" dirty="0">
                <a:latin typeface="+mj-lt"/>
              </a:rPr>
              <a:t> </a:t>
            </a:r>
            <a:r>
              <a:rPr lang="en-US" sz="2200" dirty="0" err="1">
                <a:latin typeface="+mj-lt"/>
              </a:rPr>
              <a:t>phẳng</a:t>
            </a:r>
            <a:r>
              <a:rPr lang="en-US" sz="2200" dirty="0">
                <a:latin typeface="+mj-lt"/>
              </a:rPr>
              <a:t> hay </a:t>
            </a:r>
            <a:r>
              <a:rPr lang="en-US" sz="2200" dirty="0" err="1">
                <a:latin typeface="+mj-lt"/>
              </a:rPr>
              <a:t>không</a:t>
            </a:r>
            <a:r>
              <a:rPr lang="en-US" sz="2200" dirty="0">
                <a:latin typeface="+mj-lt"/>
              </a:rPr>
              <a:t>?</a:t>
            </a:r>
            <a:endParaRPr kumimoji="0" lang="en-US" sz="2200" b="0" i="0" u="none" strike="noStrike" kern="1200" cap="none" spc="0" normalizeH="0" baseline="0" noProof="0" dirty="0">
              <a:ln>
                <a:noFill/>
              </a:ln>
              <a:solidFill>
                <a:srgbClr val="000000"/>
              </a:solidFill>
              <a:effectLst/>
              <a:uLnTx/>
              <a:uFillTx/>
              <a:latin typeface="+mj-lt"/>
              <a:ea typeface="Times New Roman" panose="02020603050405020304" pitchFamily="18" charset="0"/>
              <a:sym typeface="Arial"/>
            </a:endParaRPr>
          </a:p>
        </p:txBody>
      </p:sp>
      <p:sp>
        <p:nvSpPr>
          <p:cNvPr id="5" name="Rectangle 4">
            <a:extLst>
              <a:ext uri="{FF2B5EF4-FFF2-40B4-BE49-F238E27FC236}">
                <a16:creationId xmlns:a16="http://schemas.microsoft.com/office/drawing/2014/main" id="{5C3D3723-5679-6B87-223B-BCC919228548}"/>
              </a:ext>
            </a:extLst>
          </p:cNvPr>
          <p:cNvSpPr/>
          <p:nvPr/>
        </p:nvSpPr>
        <p:spPr>
          <a:xfrm>
            <a:off x="601994" y="1127936"/>
            <a:ext cx="129208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ea typeface="+mn-ea"/>
                <a:cs typeface="Arial" panose="020B0604020202020204" pitchFamily="34" charset="0"/>
                <a:sym typeface="Arial"/>
              </a:rPr>
              <a:t>HĐKP </a:t>
            </a:r>
            <a:r>
              <a:rPr lang="en-US" sz="2200" b="1" kern="1200" dirty="0">
                <a:solidFill>
                  <a:prstClr val="black"/>
                </a:solidFill>
                <a:ea typeface="+mn-ea"/>
                <a:cs typeface="Arial" panose="020B0604020202020204" pitchFamily="34" charset="0"/>
              </a:rPr>
              <a:t>5</a:t>
            </a:r>
            <a:r>
              <a:rPr kumimoji="0" lang="en-US" sz="2200" b="1" i="0" u="none" strike="noStrike" kern="1200" cap="none" spc="0" normalizeH="0" baseline="0" noProof="0" dirty="0">
                <a:ln>
                  <a:noFill/>
                </a:ln>
                <a:solidFill>
                  <a:prstClr val="black"/>
                </a:solidFill>
                <a:effectLst/>
                <a:uLnTx/>
                <a:uFillTx/>
                <a:ea typeface="+mn-ea"/>
                <a:cs typeface="Arial" panose="020B0604020202020204" pitchFamily="34" charset="0"/>
                <a:sym typeface="Arial"/>
              </a:rPr>
              <a:t>.</a:t>
            </a:r>
          </a:p>
        </p:txBody>
      </p:sp>
      <p:grpSp>
        <p:nvGrpSpPr>
          <p:cNvPr id="8" name="Group 7">
            <a:extLst>
              <a:ext uri="{FF2B5EF4-FFF2-40B4-BE49-F238E27FC236}">
                <a16:creationId xmlns:a16="http://schemas.microsoft.com/office/drawing/2014/main" id="{A524A5F8-CA64-7F75-A1B8-E21192F47AF5}"/>
              </a:ext>
            </a:extLst>
          </p:cNvPr>
          <p:cNvGrpSpPr/>
          <p:nvPr/>
        </p:nvGrpSpPr>
        <p:grpSpPr>
          <a:xfrm>
            <a:off x="448784" y="2874955"/>
            <a:ext cx="1062013" cy="596516"/>
            <a:chOff x="8403160" y="4587772"/>
            <a:chExt cx="1263473" cy="823613"/>
          </a:xfrm>
        </p:grpSpPr>
        <p:pic>
          <p:nvPicPr>
            <p:cNvPr id="9" name="Picture 8">
              <a:extLst>
                <a:ext uri="{FF2B5EF4-FFF2-40B4-BE49-F238E27FC236}">
                  <a16:creationId xmlns:a16="http://schemas.microsoft.com/office/drawing/2014/main" id="{320DD741-C848-653C-2EC4-E2D88D1A1469}"/>
                </a:ext>
              </a:extLst>
            </p:cNvPr>
            <p:cNvPicPr>
              <a:picLocks noChangeAspect="1"/>
            </p:cNvPicPr>
            <p:nvPr/>
          </p:nvPicPr>
          <p:blipFill>
            <a:blip r:embed="rId3"/>
            <a:stretch>
              <a:fillRect/>
            </a:stretch>
          </p:blipFill>
          <p:spPr>
            <a:xfrm>
              <a:off x="8553553" y="4587772"/>
              <a:ext cx="962684" cy="823613"/>
            </a:xfrm>
            <a:prstGeom prst="rect">
              <a:avLst/>
            </a:prstGeom>
          </p:spPr>
        </p:pic>
        <p:sp>
          <p:nvSpPr>
            <p:cNvPr id="10" name="TextBox 9">
              <a:extLst>
                <a:ext uri="{FF2B5EF4-FFF2-40B4-BE49-F238E27FC236}">
                  <a16:creationId xmlns:a16="http://schemas.microsoft.com/office/drawing/2014/main" id="{B7121B3E-792B-31EF-390E-0BC5966731F9}"/>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12" name="TextBox 11">
            <a:extLst>
              <a:ext uri="{FF2B5EF4-FFF2-40B4-BE49-F238E27FC236}">
                <a16:creationId xmlns:a16="http://schemas.microsoft.com/office/drawing/2014/main" id="{FB7DFD8B-AEDD-F084-81EC-6629D53279C9}"/>
              </a:ext>
            </a:extLst>
          </p:cNvPr>
          <p:cNvSpPr txBox="1"/>
          <p:nvPr/>
        </p:nvSpPr>
        <p:spPr>
          <a:xfrm>
            <a:off x="1132196" y="3488689"/>
            <a:ext cx="5873864" cy="1053750"/>
          </a:xfrm>
          <a:prstGeom prst="rect">
            <a:avLst/>
          </a:prstGeom>
          <a:noFill/>
        </p:spPr>
        <p:txBody>
          <a:bodyPr wrap="square">
            <a:spAutoFit/>
          </a:bodyPr>
          <a:lstStyle/>
          <a:p>
            <a:pPr>
              <a:lnSpc>
                <a:spcPct val="150000"/>
              </a:lnSpc>
              <a:spcAft>
                <a:spcPts val="800"/>
              </a:spcAft>
            </a:pPr>
            <a:r>
              <a:rPr lang="en-US" sz="2200" kern="100" dirty="0" err="1">
                <a:latin typeface="+mj-lt"/>
                <a:ea typeface="Calibri" panose="020F0502020204030204" pitchFamily="34" charset="0"/>
                <a:cs typeface="Times New Roman" panose="02020603050405020304" pitchFamily="18" charset="0"/>
              </a:rPr>
              <a:t>Bốn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đỉnh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cái</a:t>
            </a:r>
            <a:r>
              <a:rPr lang="en-US" sz="2200" kern="100" dirty="0">
                <a:latin typeface="+mj-lt"/>
                <a:ea typeface="Calibri" panose="020F0502020204030204" pitchFamily="34" charset="0"/>
                <a:cs typeface="Times New Roman" panose="02020603050405020304" pitchFamily="18" charset="0"/>
              </a:rPr>
              <a:t> bánh </a:t>
            </a:r>
            <a:r>
              <a:rPr lang="en-US" sz="2200" kern="100" dirty="0" err="1">
                <a:latin typeface="+mj-lt"/>
                <a:ea typeface="Calibri" panose="020F0502020204030204" pitchFamily="34" charset="0"/>
                <a:cs typeface="Times New Roman" panose="02020603050405020304" pitchFamily="18" charset="0"/>
              </a:rPr>
              <a:t>giò</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không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cùng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nằm</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trong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cùng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phẳng</a:t>
            </a:r>
            <a:r>
              <a:rPr lang="en-US" sz="2200" kern="100" dirty="0">
                <a:latin typeface="+mj-lt"/>
                <a:ea typeface="Calibri" panose="020F0502020204030204" pitchFamily="34" charset="0"/>
                <a:cs typeface="Times New Roman" panose="02020603050405020304" pitchFamily="18" charset="0"/>
              </a:rPr>
              <a:t>.</a:t>
            </a:r>
          </a:p>
        </p:txBody>
      </p:sp>
      <p:grpSp>
        <p:nvGrpSpPr>
          <p:cNvPr id="2" name="Group 1">
            <a:extLst>
              <a:ext uri="{FF2B5EF4-FFF2-40B4-BE49-F238E27FC236}">
                <a16:creationId xmlns:a16="http://schemas.microsoft.com/office/drawing/2014/main" id="{A9E11063-B677-B9E3-530B-E565D4750E6F}"/>
              </a:ext>
            </a:extLst>
          </p:cNvPr>
          <p:cNvGrpSpPr/>
          <p:nvPr/>
        </p:nvGrpSpPr>
        <p:grpSpPr>
          <a:xfrm>
            <a:off x="1583353" y="254224"/>
            <a:ext cx="6328198" cy="521131"/>
            <a:chOff x="4328566" y="978669"/>
            <a:chExt cx="6328198" cy="521131"/>
          </a:xfrm>
        </p:grpSpPr>
        <p:sp>
          <p:nvSpPr>
            <p:cNvPr id="3" name="Rectangle 1">
              <a:extLst>
                <a:ext uri="{FF2B5EF4-FFF2-40B4-BE49-F238E27FC236}">
                  <a16:creationId xmlns:a16="http://schemas.microsoft.com/office/drawing/2014/main" id="{E9710469-B139-C714-1585-1B732444D60F}"/>
                </a:ext>
              </a:extLst>
            </p:cNvPr>
            <p:cNvSpPr>
              <a:spLocks noChangeArrowheads="1"/>
            </p:cNvSpPr>
            <p:nvPr/>
          </p:nvSpPr>
          <p:spPr bwMode="auto">
            <a:xfrm>
              <a:off x="5134098" y="1068913"/>
              <a:ext cx="55226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Thảo</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luận</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nhóm</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đôi</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hoàn</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thành</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1"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HĐKP5</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a:t>
              </a:r>
              <a:endParaRPr kumimoji="0" lang="en-US" alt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0B1D151B-044B-7E75-34AC-5A3CAB5B3865}"/>
                </a:ext>
              </a:extLst>
            </p:cNvPr>
            <p:cNvPicPr>
              <a:picLocks noChangeAspect="1"/>
            </p:cNvPicPr>
            <p:nvPr/>
          </p:nvPicPr>
          <p:blipFill>
            <a:blip r:embed="rId4"/>
            <a:stretch>
              <a:fillRect/>
            </a:stretch>
          </p:blipFill>
          <p:spPr>
            <a:xfrm>
              <a:off x="4328566" y="978669"/>
              <a:ext cx="951544" cy="512370"/>
            </a:xfrm>
            <a:prstGeom prst="rect">
              <a:avLst/>
            </a:prstGeom>
          </p:spPr>
        </p:pic>
      </p:grpSp>
      <p:pic>
        <p:nvPicPr>
          <p:cNvPr id="13" name="Picture 12">
            <a:extLst>
              <a:ext uri="{FF2B5EF4-FFF2-40B4-BE49-F238E27FC236}">
                <a16:creationId xmlns:a16="http://schemas.microsoft.com/office/drawing/2014/main" id="{D9DBF886-73FE-5539-9DB1-1E5594D9EEDA}"/>
              </a:ext>
            </a:extLst>
          </p:cNvPr>
          <p:cNvPicPr>
            <a:picLocks noChangeAspect="1"/>
          </p:cNvPicPr>
          <p:nvPr/>
        </p:nvPicPr>
        <p:blipFill>
          <a:blip r:embed="rId5"/>
          <a:srcRect/>
          <a:stretch/>
        </p:blipFill>
        <p:spPr>
          <a:xfrm>
            <a:off x="6823672" y="1558823"/>
            <a:ext cx="1967458" cy="2346375"/>
          </a:xfrm>
          <a:prstGeom prst="rect">
            <a:avLst/>
          </a:prstGeom>
        </p:spPr>
      </p:pic>
    </p:spTree>
    <p:extLst>
      <p:ext uri="{BB962C8B-B14F-4D97-AF65-F5344CB8AC3E}">
        <p14:creationId xmlns:p14="http://schemas.microsoft.com/office/powerpoint/2010/main" val="121859806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3306433" y="262534"/>
            <a:ext cx="2531129" cy="772029"/>
          </a:xfrm>
          <a:prstGeom prst="roundRect">
            <a:avLst>
              <a:gd name="adj" fmla="val 36664"/>
            </a:avLst>
          </a:prstGeom>
          <a:solidFill>
            <a:srgbClr val="DFF3C9"/>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TÍNH CHẤT 4</a:t>
            </a:r>
          </a:p>
        </p:txBody>
      </p:sp>
      <p:sp>
        <p:nvSpPr>
          <p:cNvPr id="6" name="Rectangle 5">
            <a:extLst>
              <a:ext uri="{FF2B5EF4-FFF2-40B4-BE49-F238E27FC236}">
                <a16:creationId xmlns:a16="http://schemas.microsoft.com/office/drawing/2014/main" id="{185CEE5D-9AC6-2054-8647-36F09D27E3FC}"/>
              </a:ext>
            </a:extLst>
          </p:cNvPr>
          <p:cNvSpPr/>
          <p:nvPr/>
        </p:nvSpPr>
        <p:spPr>
          <a:xfrm>
            <a:off x="635281" y="1429212"/>
            <a:ext cx="7873431" cy="577850"/>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spcAft>
                <a:spcPts val="1200"/>
              </a:spcAft>
            </a:pPr>
            <a:r>
              <a:rPr lang="vi-VN" sz="2400" dirty="0">
                <a:ea typeface="Calibri" panose="020F0502020204030204" pitchFamily="34" charset="0"/>
              </a:rPr>
              <a:t>Tồn tại bốn điểm không cùng </a:t>
            </a:r>
            <a:r>
              <a:rPr lang="en-US" sz="2400" dirty="0" err="1">
                <a:ea typeface="Calibri" panose="020F0502020204030204" pitchFamily="34" charset="0"/>
              </a:rPr>
              <a:t>nằm</a:t>
            </a:r>
            <a:r>
              <a:rPr lang="en-US" sz="2400" dirty="0">
                <a:ea typeface="Calibri" panose="020F0502020204030204" pitchFamily="34" charset="0"/>
              </a:rPr>
              <a:t> </a:t>
            </a:r>
            <a:r>
              <a:rPr lang="en-US" sz="2400" dirty="0" err="1">
                <a:ea typeface="Calibri" panose="020F0502020204030204" pitchFamily="34" charset="0"/>
              </a:rPr>
              <a:t>trên</a:t>
            </a:r>
            <a:r>
              <a:rPr lang="en-US" sz="2400" dirty="0">
                <a:ea typeface="Calibri" panose="020F0502020204030204" pitchFamily="34" charset="0"/>
              </a:rPr>
              <a:t> </a:t>
            </a:r>
            <a:r>
              <a:rPr lang="en-US" sz="2400" dirty="0" err="1">
                <a:ea typeface="Calibri" panose="020F0502020204030204" pitchFamily="34" charset="0"/>
              </a:rPr>
              <a:t>một</a:t>
            </a:r>
            <a:r>
              <a:rPr lang="en-US" sz="2400" dirty="0">
                <a:ea typeface="Calibri" panose="020F0502020204030204" pitchFamily="34" charset="0"/>
              </a:rPr>
              <a:t> </a:t>
            </a:r>
            <a:r>
              <a:rPr lang="en-US" sz="2400" dirty="0" err="1">
                <a:ea typeface="Calibri" panose="020F0502020204030204" pitchFamily="34" charset="0"/>
              </a:rPr>
              <a:t>mặt</a:t>
            </a:r>
            <a:r>
              <a:rPr lang="en-US" sz="2400" dirty="0">
                <a:ea typeface="Calibri" panose="020F0502020204030204" pitchFamily="34" charset="0"/>
              </a:rPr>
              <a:t> </a:t>
            </a:r>
            <a:r>
              <a:rPr lang="en-US" sz="2400" dirty="0" err="1">
                <a:ea typeface="Calibri" panose="020F0502020204030204" pitchFamily="34" charset="0"/>
              </a:rPr>
              <a:t>phẳng</a:t>
            </a:r>
            <a:r>
              <a:rPr lang="en-US" sz="2400" dirty="0">
                <a:ea typeface="Calibri" panose="020F0502020204030204" pitchFamily="34" charset="0"/>
              </a:rPr>
              <a:t>.</a:t>
            </a:r>
            <a:endParaRPr kumimoji="0" lang="en-US" sz="2400" b="0" i="0" u="none" strike="noStrike" kern="1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2" name="Google Shape;802;p36">
            <a:extLst>
              <a:ext uri="{FF2B5EF4-FFF2-40B4-BE49-F238E27FC236}">
                <a16:creationId xmlns:a16="http://schemas.microsoft.com/office/drawing/2014/main" id="{744E1BD5-CC95-188F-FAF5-06714E14C363}"/>
              </a:ext>
            </a:extLst>
          </p:cNvPr>
          <p:cNvSpPr txBox="1">
            <a:spLocks/>
          </p:cNvSpPr>
          <p:nvPr/>
        </p:nvSpPr>
        <p:spPr>
          <a:xfrm>
            <a:off x="303076" y="2160782"/>
            <a:ext cx="174122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Arial"/>
                <a:cs typeface="Arial"/>
                <a:sym typeface="Arial"/>
              </a:rPr>
              <a:t>C</a:t>
            </a:r>
            <a:r>
              <a:rPr kumimoji="0" lang="en" sz="2200" b="1" i="0" u="none" strike="noStrike" kern="0" cap="none" spc="0" normalizeH="0" baseline="0" noProof="0" dirty="0">
                <a:ln>
                  <a:noFill/>
                </a:ln>
                <a:solidFill>
                  <a:srgbClr val="000000"/>
                </a:solidFill>
                <a:effectLst/>
                <a:uLnTx/>
                <a:uFillTx/>
                <a:latin typeface="Arial"/>
                <a:cs typeface="Arial"/>
                <a:sym typeface="Arial"/>
              </a:rPr>
              <a:t>hú ý</a:t>
            </a:r>
          </a:p>
        </p:txBody>
      </p:sp>
      <p:pic>
        <p:nvPicPr>
          <p:cNvPr id="5" name="Picture 25">
            <a:extLst>
              <a:ext uri="{FF2B5EF4-FFF2-40B4-BE49-F238E27FC236}">
                <a16:creationId xmlns:a16="http://schemas.microsoft.com/office/drawing/2014/main" id="{F0F9E384-C98A-11DB-C6A2-F66ECF6EDB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0931" y="2221427"/>
            <a:ext cx="532795" cy="543767"/>
          </a:xfrm>
          <a:prstGeom prst="rect">
            <a:avLst/>
          </a:prstGeom>
        </p:spPr>
      </p:pic>
      <p:sp>
        <p:nvSpPr>
          <p:cNvPr id="7" name="Rectangle 6">
            <a:extLst>
              <a:ext uri="{FF2B5EF4-FFF2-40B4-BE49-F238E27FC236}">
                <a16:creationId xmlns:a16="http://schemas.microsoft.com/office/drawing/2014/main" id="{7E3CD4B2-61D7-D42E-FBE3-7EB542682C3D}"/>
              </a:ext>
            </a:extLst>
          </p:cNvPr>
          <p:cNvSpPr/>
          <p:nvPr/>
        </p:nvSpPr>
        <p:spPr>
          <a:xfrm>
            <a:off x="635281" y="2825839"/>
            <a:ext cx="7873431" cy="1984582"/>
          </a:xfrm>
          <a:prstGeom prst="rect">
            <a:avLst/>
          </a:prstGeom>
        </p:spPr>
        <p:txBody>
          <a:bodyPr wrap="square">
            <a:spAutoFit/>
          </a:bodyPr>
          <a:lstStyle/>
          <a:p>
            <a:pPr>
              <a:lnSpc>
                <a:spcPct val="150000"/>
              </a:lnSpc>
              <a:spcAft>
                <a:spcPts val="800"/>
              </a:spcAft>
            </a:pPr>
            <a:r>
              <a:rPr lang="en-US" sz="2000" kern="100" dirty="0" err="1">
                <a:latin typeface="+mj-lt"/>
                <a:ea typeface="Calibri" panose="020F0502020204030204" pitchFamily="34" charset="0"/>
                <a:cs typeface="Times New Roman" panose="02020603050405020304" pitchFamily="18" charset="0"/>
              </a:rPr>
              <a:t>Nếu</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nhiều</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điểm</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cùng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thuộc</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một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thì</a:t>
            </a:r>
            <a:r>
              <a:rPr lang="en-US" sz="2000" kern="100" dirty="0">
                <a:latin typeface="+mj-lt"/>
                <a:ea typeface="Calibri" panose="020F0502020204030204" pitchFamily="34" charset="0"/>
                <a:cs typeface="Times New Roman" panose="02020603050405020304" pitchFamily="18" charset="0"/>
              </a:rPr>
              <a:t> ta </a:t>
            </a:r>
            <a:r>
              <a:rPr lang="en-US" sz="2000" kern="100" dirty="0" err="1">
                <a:latin typeface="+mj-lt"/>
                <a:ea typeface="Calibri" panose="020F0502020204030204" pitchFamily="34" charset="0"/>
                <a:cs typeface="Times New Roman" panose="02020603050405020304" pitchFamily="18" charset="0"/>
              </a:rPr>
              <a:t>nói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những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điểm</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đồng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p>
          <a:p>
            <a:pPr>
              <a:lnSpc>
                <a:spcPct val="150000"/>
              </a:lnSpc>
              <a:spcAft>
                <a:spcPts val="800"/>
              </a:spcAft>
            </a:pPr>
            <a:r>
              <a:rPr lang="en-US" sz="2000" kern="100" dirty="0" err="1">
                <a:latin typeface="+mj-lt"/>
                <a:ea typeface="Calibri" panose="020F0502020204030204" pitchFamily="34" charset="0"/>
                <a:cs typeface="Times New Roman" panose="02020603050405020304" pitchFamily="18" charset="0"/>
              </a:rPr>
              <a:t>Nếu</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không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nào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chứa</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các</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điểm</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thì</a:t>
            </a:r>
            <a:r>
              <a:rPr lang="en-US" sz="2000" kern="100" dirty="0">
                <a:latin typeface="+mj-lt"/>
                <a:ea typeface="Calibri" panose="020F0502020204030204" pitchFamily="34" charset="0"/>
                <a:cs typeface="Times New Roman" panose="02020603050405020304" pitchFamily="18" charset="0"/>
              </a:rPr>
              <a:t> ta </a:t>
            </a:r>
            <a:r>
              <a:rPr lang="en-US" sz="2000" kern="100" dirty="0" err="1">
                <a:latin typeface="+mj-lt"/>
                <a:ea typeface="Calibri" panose="020F0502020204030204" pitchFamily="34" charset="0"/>
                <a:cs typeface="Times New Roman" panose="02020603050405020304" pitchFamily="18" charset="0"/>
              </a:rPr>
              <a:t>nói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chúng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không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đồng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89671494"/>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sp>
        <p:nvSpPr>
          <p:cNvPr id="16" name="Rounded Rectangle 1">
            <a:extLst>
              <a:ext uri="{FF2B5EF4-FFF2-40B4-BE49-F238E27FC236}">
                <a16:creationId xmlns:a16="http://schemas.microsoft.com/office/drawing/2014/main" id="{AB687A65-0C1B-2014-AFA1-C11B1F6D9ED2}"/>
              </a:ext>
            </a:extLst>
          </p:cNvPr>
          <p:cNvSpPr/>
          <p:nvPr/>
        </p:nvSpPr>
        <p:spPr>
          <a:xfrm>
            <a:off x="3908349" y="368372"/>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4</a:t>
            </a:r>
          </a:p>
        </p:txBody>
      </p:sp>
      <p:sp>
        <p:nvSpPr>
          <p:cNvPr id="17" name="Rectangle 16">
            <a:extLst>
              <a:ext uri="{FF2B5EF4-FFF2-40B4-BE49-F238E27FC236}">
                <a16:creationId xmlns:a16="http://schemas.microsoft.com/office/drawing/2014/main" id="{B92AEB8B-CBA0-71C5-A315-9E724AAE9E01}"/>
              </a:ext>
            </a:extLst>
          </p:cNvPr>
          <p:cNvSpPr/>
          <p:nvPr/>
        </p:nvSpPr>
        <p:spPr>
          <a:xfrm>
            <a:off x="591006" y="1118776"/>
            <a:ext cx="7961986" cy="10452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a:ea typeface="+mn-ea"/>
                <a:cs typeface="Arial"/>
                <a:sym typeface="Arial"/>
              </a:rPr>
              <a:t>Cho </a:t>
            </a:r>
            <a:r>
              <a:rPr kumimoji="0" lang="en-US" sz="2200" b="0" i="0" u="none" strike="noStrike" kern="1200" cap="none" spc="0" normalizeH="0" baseline="0" noProof="0" dirty="0" err="1">
                <a:ln>
                  <a:noFill/>
                </a:ln>
                <a:solidFill>
                  <a:prstClr val="black"/>
                </a:solidFill>
                <a:effectLst/>
                <a:uLnTx/>
                <a:uFillTx/>
                <a:latin typeface="Arial"/>
                <a:ea typeface="+mn-ea"/>
                <a:cs typeface="Arial"/>
                <a:sym typeface="Arial"/>
              </a:rPr>
              <a:t>bốn</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 B, C, D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không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cùng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nằm</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trên</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một</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Có</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bao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nhiêu</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đi</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qua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ba</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trong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bốn</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đã</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cho</a:t>
            </a:r>
            <a:endParaRPr kumimoji="0" 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FE67DE74-F689-BAA5-FDED-CA852F271CA2}"/>
              </a:ext>
            </a:extLst>
          </p:cNvPr>
          <p:cNvSpPr/>
          <p:nvPr/>
        </p:nvSpPr>
        <p:spPr>
          <a:xfrm>
            <a:off x="4189989" y="2347608"/>
            <a:ext cx="764021"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3" name="Rectangle 2">
            <a:extLst>
              <a:ext uri="{FF2B5EF4-FFF2-40B4-BE49-F238E27FC236}">
                <a16:creationId xmlns:a16="http://schemas.microsoft.com/office/drawing/2014/main" id="{EAAC95C0-77C3-BC95-9717-05E9DD513E73}"/>
              </a:ext>
            </a:extLst>
          </p:cNvPr>
          <p:cNvSpPr/>
          <p:nvPr/>
        </p:nvSpPr>
        <p:spPr>
          <a:xfrm>
            <a:off x="591006" y="2962104"/>
            <a:ext cx="8193974" cy="15530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err="1">
                <a:ln>
                  <a:noFill/>
                </a:ln>
                <a:solidFill>
                  <a:srgbClr val="333333"/>
                </a:solidFill>
                <a:effectLst/>
                <a:uLnTx/>
                <a:uFillTx/>
                <a:latin typeface="Arial"/>
                <a:ea typeface="+mn-ea"/>
                <a:cs typeface="Arial"/>
                <a:sym typeface="Arial"/>
              </a:rPr>
              <a:t>Gọi</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 B, C, D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là</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bốn</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điểmkhông</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cùng</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nằm</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trên</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một</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mặt</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phẳng</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trong</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không</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gian</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tồn</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tại</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theo</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tính</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chất</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4). Ta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xác</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định</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được</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bốn</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mặt</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phẳng</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phân</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biệt</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t>
            </a:r>
            <a:r>
              <a:rPr kumimoji="0" lang="en-US" sz="2200" b="0" i="0" u="none" strike="noStrike" kern="0" cap="none" spc="0" normalizeH="0" noProof="0" dirty="0" err="1">
                <a:ln>
                  <a:noFill/>
                </a:ln>
                <a:solidFill>
                  <a:srgbClr val="333333"/>
                </a:solidFill>
                <a:effectLst/>
                <a:uLnTx/>
                <a:uFillTx/>
                <a:latin typeface="Arial"/>
                <a:ea typeface="+mn-ea"/>
                <a:cs typeface="Arial"/>
                <a:sym typeface="Arial"/>
              </a:rPr>
              <a:t>là</a:t>
            </a:r>
            <a:r>
              <a:rPr kumimoji="0" lang="en-US" sz="2200" b="0" i="0" u="none" strike="noStrike" kern="0" cap="none" spc="0" normalizeH="0" noProof="0" dirty="0">
                <a:ln>
                  <a:noFill/>
                </a:ln>
                <a:solidFill>
                  <a:srgbClr val="333333"/>
                </a:solidFill>
                <a:effectLst/>
                <a:uLnTx/>
                <a:uFillTx/>
                <a:latin typeface="Arial"/>
                <a:ea typeface="+mn-ea"/>
                <a:cs typeface="Arial"/>
                <a:sym typeface="Arial"/>
              </a:rPr>
              <a:t>: (ABC), (ABD), (ACD), (BCD).</a:t>
            </a:r>
            <a:endParaRPr kumimoji="0" 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3005567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3205679" y="354931"/>
            <a:ext cx="2732642" cy="606897"/>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rgbClr val="000000"/>
                </a:solidFill>
                <a:effectLst/>
                <a:uLnTx/>
                <a:uFillTx/>
                <a:latin typeface="+mj-lt"/>
                <a:ea typeface="+mn-ea"/>
                <a:cs typeface="Arial" panose="020B0604020202020204" pitchFamily="34" charset="0"/>
              </a:rPr>
              <a:t>KHỞI ĐỘNG</a:t>
            </a:r>
          </a:p>
        </p:txBody>
      </p:sp>
      <p:sp>
        <p:nvSpPr>
          <p:cNvPr id="13" name="Rectangle 12">
            <a:extLst>
              <a:ext uri="{FF2B5EF4-FFF2-40B4-BE49-F238E27FC236}">
                <a16:creationId xmlns:a16="http://schemas.microsoft.com/office/drawing/2014/main" id="{B07C11CB-2852-D2DB-F900-AB513284D5DC}"/>
              </a:ext>
            </a:extLst>
          </p:cNvPr>
          <p:cNvSpPr/>
          <p:nvPr/>
        </p:nvSpPr>
        <p:spPr>
          <a:xfrm>
            <a:off x="597248" y="1123943"/>
            <a:ext cx="4145056" cy="577850"/>
          </a:xfrm>
          <a:prstGeom prst="rect">
            <a:avLst/>
          </a:prstGeom>
        </p:spPr>
        <p:txBody>
          <a:bodyPr wrap="square">
            <a:spAutoFit/>
          </a:bodyPr>
          <a:lstStyle/>
          <a:p>
            <a:pPr>
              <a:lnSpc>
                <a:spcPct val="150000"/>
              </a:lnSpc>
            </a:pPr>
            <a:r>
              <a:rPr lang="en-US" sz="2400" dirty="0" err="1">
                <a:solidFill>
                  <a:srgbClr val="333333"/>
                </a:solidFill>
                <a:latin typeface="+mj-lt"/>
                <a:ea typeface="Times New Roman" panose="02020603050405020304" pitchFamily="18" charset="0"/>
              </a:rPr>
              <a:t>Nhóm</a:t>
            </a:r>
            <a:r>
              <a:rPr lang="en-US" sz="2400" dirty="0">
                <a:solidFill>
                  <a:srgbClr val="333333"/>
                </a:solidFill>
                <a:latin typeface="+mj-lt"/>
                <a:ea typeface="Times New Roman" panose="02020603050405020304" pitchFamily="18" charset="0"/>
              </a:rPr>
              <a:t> </a:t>
            </a:r>
            <a:r>
              <a:rPr lang="en-US" sz="2400" dirty="0" err="1">
                <a:solidFill>
                  <a:srgbClr val="333333"/>
                </a:solidFill>
                <a:latin typeface="+mj-lt"/>
                <a:ea typeface="Times New Roman" panose="02020603050405020304" pitchFamily="18" charset="0"/>
              </a:rPr>
              <a:t>Hình</a:t>
            </a:r>
            <a:r>
              <a:rPr lang="en-US" sz="2400" dirty="0">
                <a:solidFill>
                  <a:srgbClr val="333333"/>
                </a:solidFill>
                <a:latin typeface="+mj-lt"/>
                <a:ea typeface="Times New Roman" panose="02020603050405020304" pitchFamily="18" charset="0"/>
              </a:rPr>
              <a:t> </a:t>
            </a:r>
            <a:r>
              <a:rPr lang="en-US" sz="2400" dirty="0" err="1">
                <a:solidFill>
                  <a:srgbClr val="333333"/>
                </a:solidFill>
                <a:latin typeface="+mj-lt"/>
                <a:ea typeface="Times New Roman" panose="02020603050405020304" pitchFamily="18" charset="0"/>
              </a:rPr>
              <a:t>học</a:t>
            </a:r>
            <a:r>
              <a:rPr lang="en-US" sz="2400" dirty="0">
                <a:solidFill>
                  <a:srgbClr val="333333"/>
                </a:solidFill>
                <a:latin typeface="+mj-lt"/>
                <a:ea typeface="Times New Roman" panose="02020603050405020304" pitchFamily="18" charset="0"/>
              </a:rPr>
              <a:t> </a:t>
            </a:r>
            <a:r>
              <a:rPr lang="en-US" sz="2400" dirty="0" err="1">
                <a:solidFill>
                  <a:srgbClr val="333333"/>
                </a:solidFill>
                <a:latin typeface="+mj-lt"/>
                <a:ea typeface="Times New Roman" panose="02020603050405020304" pitchFamily="18" charset="0"/>
              </a:rPr>
              <a:t>phẳng</a:t>
            </a:r>
            <a:r>
              <a:rPr lang="en-US" sz="2400" dirty="0">
                <a:solidFill>
                  <a:srgbClr val="333333"/>
                </a:solidFill>
                <a:latin typeface="+mj-lt"/>
                <a:ea typeface="Times New Roman" panose="02020603050405020304" pitchFamily="18" charset="0"/>
              </a:rPr>
              <a:t>:</a:t>
            </a:r>
            <a:endParaRPr lang="en-US" sz="2400" dirty="0">
              <a:latin typeface="+mj-lt"/>
              <a:ea typeface="Times New Roman" panose="02020603050405020304" pitchFamily="18" charset="0"/>
            </a:endParaRPr>
          </a:p>
        </p:txBody>
      </p:sp>
      <p:sp>
        <p:nvSpPr>
          <p:cNvPr id="3" name="Rectangle 2">
            <a:extLst>
              <a:ext uri="{FF2B5EF4-FFF2-40B4-BE49-F238E27FC236}">
                <a16:creationId xmlns:a16="http://schemas.microsoft.com/office/drawing/2014/main" id="{5F9FF4F7-BC90-9D24-3EB6-C185851070E5}"/>
              </a:ext>
            </a:extLst>
          </p:cNvPr>
          <p:cNvSpPr/>
          <p:nvPr/>
        </p:nvSpPr>
        <p:spPr>
          <a:xfrm>
            <a:off x="597248" y="3061380"/>
            <a:ext cx="4145056" cy="577850"/>
          </a:xfrm>
          <a:prstGeom prst="rect">
            <a:avLst/>
          </a:prstGeom>
        </p:spPr>
        <p:txBody>
          <a:bodyPr wrap="square">
            <a:spAutoFit/>
          </a:bodyPr>
          <a:lstStyle/>
          <a:p>
            <a:pPr>
              <a:lnSpc>
                <a:spcPct val="150000"/>
              </a:lnSpc>
            </a:pPr>
            <a:r>
              <a:rPr lang="en-US" sz="2400" dirty="0" err="1">
                <a:solidFill>
                  <a:srgbClr val="333333"/>
                </a:solidFill>
                <a:latin typeface="+mj-lt"/>
                <a:ea typeface="Times New Roman" panose="02020603050405020304" pitchFamily="18" charset="0"/>
              </a:rPr>
              <a:t>Nhóm</a:t>
            </a:r>
            <a:r>
              <a:rPr lang="en-US" sz="2400" dirty="0">
                <a:solidFill>
                  <a:srgbClr val="333333"/>
                </a:solidFill>
                <a:latin typeface="+mj-lt"/>
                <a:ea typeface="Times New Roman" panose="02020603050405020304" pitchFamily="18" charset="0"/>
              </a:rPr>
              <a:t> </a:t>
            </a:r>
            <a:r>
              <a:rPr lang="en-US" sz="2400" dirty="0" err="1">
                <a:solidFill>
                  <a:srgbClr val="333333"/>
                </a:solidFill>
                <a:latin typeface="+mj-lt"/>
                <a:ea typeface="Times New Roman" panose="02020603050405020304" pitchFamily="18" charset="0"/>
              </a:rPr>
              <a:t>Hình</a:t>
            </a:r>
            <a:r>
              <a:rPr lang="en-US" sz="2400" dirty="0">
                <a:solidFill>
                  <a:srgbClr val="333333"/>
                </a:solidFill>
                <a:latin typeface="+mj-lt"/>
                <a:ea typeface="Times New Roman" panose="02020603050405020304" pitchFamily="18" charset="0"/>
              </a:rPr>
              <a:t> </a:t>
            </a:r>
            <a:r>
              <a:rPr lang="en-US" sz="2400" dirty="0" err="1">
                <a:solidFill>
                  <a:srgbClr val="333333"/>
                </a:solidFill>
                <a:latin typeface="+mj-lt"/>
                <a:ea typeface="Times New Roman" panose="02020603050405020304" pitchFamily="18" charset="0"/>
              </a:rPr>
              <a:t>học</a:t>
            </a:r>
            <a:r>
              <a:rPr lang="en-US" sz="2400" dirty="0">
                <a:solidFill>
                  <a:srgbClr val="333333"/>
                </a:solidFill>
                <a:latin typeface="+mj-lt"/>
                <a:ea typeface="Times New Roman" panose="02020603050405020304" pitchFamily="18" charset="0"/>
              </a:rPr>
              <a:t> </a:t>
            </a:r>
            <a:r>
              <a:rPr lang="en-US" sz="2400" dirty="0" err="1">
                <a:solidFill>
                  <a:srgbClr val="333333"/>
                </a:solidFill>
                <a:latin typeface="+mj-lt"/>
                <a:ea typeface="Times New Roman" panose="02020603050405020304" pitchFamily="18" charset="0"/>
              </a:rPr>
              <a:t>không</a:t>
            </a:r>
            <a:r>
              <a:rPr lang="en-US" sz="2400" dirty="0">
                <a:solidFill>
                  <a:srgbClr val="333333"/>
                </a:solidFill>
                <a:latin typeface="+mj-lt"/>
                <a:ea typeface="Times New Roman" panose="02020603050405020304" pitchFamily="18" charset="0"/>
              </a:rPr>
              <a:t> </a:t>
            </a:r>
            <a:r>
              <a:rPr lang="en-US" sz="2400" dirty="0" err="1">
                <a:solidFill>
                  <a:srgbClr val="333333"/>
                </a:solidFill>
                <a:latin typeface="+mj-lt"/>
                <a:ea typeface="Times New Roman" panose="02020603050405020304" pitchFamily="18" charset="0"/>
              </a:rPr>
              <a:t>gian</a:t>
            </a:r>
            <a:r>
              <a:rPr lang="en-US" sz="2400" dirty="0">
                <a:solidFill>
                  <a:srgbClr val="333333"/>
                </a:solidFill>
                <a:latin typeface="+mj-lt"/>
                <a:ea typeface="Times New Roman" panose="02020603050405020304" pitchFamily="18" charset="0"/>
              </a:rPr>
              <a:t>:</a:t>
            </a:r>
            <a:endParaRPr lang="en-US" sz="2400" dirty="0">
              <a:latin typeface="+mj-lt"/>
              <a:ea typeface="Times New Roman" panose="02020603050405020304" pitchFamily="18" charset="0"/>
            </a:endParaRPr>
          </a:p>
        </p:txBody>
      </p:sp>
      <p:grpSp>
        <p:nvGrpSpPr>
          <p:cNvPr id="10" name="Group 9">
            <a:extLst>
              <a:ext uri="{FF2B5EF4-FFF2-40B4-BE49-F238E27FC236}">
                <a16:creationId xmlns:a16="http://schemas.microsoft.com/office/drawing/2014/main" id="{7A9AFCB6-30FD-5C16-1393-F15FADE38113}"/>
              </a:ext>
            </a:extLst>
          </p:cNvPr>
          <p:cNvGrpSpPr/>
          <p:nvPr/>
        </p:nvGrpSpPr>
        <p:grpSpPr>
          <a:xfrm>
            <a:off x="2107898" y="1877949"/>
            <a:ext cx="5268812" cy="1007274"/>
            <a:chOff x="597248" y="1968041"/>
            <a:chExt cx="5268812" cy="1007274"/>
          </a:xfrm>
        </p:grpSpPr>
        <p:pic>
          <p:nvPicPr>
            <p:cNvPr id="5" name="Picture 4">
              <a:extLst>
                <a:ext uri="{FF2B5EF4-FFF2-40B4-BE49-F238E27FC236}">
                  <a16:creationId xmlns:a16="http://schemas.microsoft.com/office/drawing/2014/main" id="{75F782BF-3D59-EE3F-6970-6FD34078AEDC}"/>
                </a:ext>
              </a:extLst>
            </p:cNvPr>
            <p:cNvPicPr>
              <a:picLocks noChangeAspect="1"/>
            </p:cNvPicPr>
            <p:nvPr/>
          </p:nvPicPr>
          <p:blipFill rotWithShape="1">
            <a:blip r:embed="rId3"/>
            <a:srcRect l="68410" t="49535" r="466" b="331"/>
            <a:stretch/>
          </p:blipFill>
          <p:spPr>
            <a:xfrm>
              <a:off x="4296777" y="1968041"/>
              <a:ext cx="1569283" cy="1007271"/>
            </a:xfrm>
            <a:prstGeom prst="rect">
              <a:avLst/>
            </a:prstGeom>
          </p:spPr>
        </p:pic>
        <p:pic>
          <p:nvPicPr>
            <p:cNvPr id="7" name="Picture 6">
              <a:extLst>
                <a:ext uri="{FF2B5EF4-FFF2-40B4-BE49-F238E27FC236}">
                  <a16:creationId xmlns:a16="http://schemas.microsoft.com/office/drawing/2014/main" id="{CEB71609-D43B-0E67-8EA3-654E71934861}"/>
                </a:ext>
              </a:extLst>
            </p:cNvPr>
            <p:cNvPicPr>
              <a:picLocks noChangeAspect="1"/>
            </p:cNvPicPr>
            <p:nvPr/>
          </p:nvPicPr>
          <p:blipFill rotWithShape="1">
            <a:blip r:embed="rId3"/>
            <a:srcRect l="49504" r="28857" b="49866"/>
            <a:stretch/>
          </p:blipFill>
          <p:spPr>
            <a:xfrm>
              <a:off x="2166531" y="1968043"/>
              <a:ext cx="1091098" cy="1007271"/>
            </a:xfrm>
            <a:prstGeom prst="rect">
              <a:avLst/>
            </a:prstGeom>
          </p:spPr>
        </p:pic>
        <p:pic>
          <p:nvPicPr>
            <p:cNvPr id="8" name="Picture 7">
              <a:extLst>
                <a:ext uri="{FF2B5EF4-FFF2-40B4-BE49-F238E27FC236}">
                  <a16:creationId xmlns:a16="http://schemas.microsoft.com/office/drawing/2014/main" id="{C9A4A4A8-6A50-95C8-F694-C663C4125373}"/>
                </a:ext>
              </a:extLst>
            </p:cNvPr>
            <p:cNvPicPr>
              <a:picLocks noChangeAspect="1"/>
            </p:cNvPicPr>
            <p:nvPr/>
          </p:nvPicPr>
          <p:blipFill rotWithShape="1">
            <a:blip r:embed="rId3"/>
            <a:srcRect l="27726" t="50000" r="50634" b="-134"/>
            <a:stretch/>
          </p:blipFill>
          <p:spPr>
            <a:xfrm>
              <a:off x="3205679" y="1968042"/>
              <a:ext cx="1091099" cy="1007271"/>
            </a:xfrm>
            <a:prstGeom prst="rect">
              <a:avLst/>
            </a:prstGeom>
          </p:spPr>
        </p:pic>
        <p:pic>
          <p:nvPicPr>
            <p:cNvPr id="9" name="Picture 8">
              <a:extLst>
                <a:ext uri="{FF2B5EF4-FFF2-40B4-BE49-F238E27FC236}">
                  <a16:creationId xmlns:a16="http://schemas.microsoft.com/office/drawing/2014/main" id="{10690AC1-5FC7-3E8E-CCC1-8A9B9F48812E}"/>
                </a:ext>
              </a:extLst>
            </p:cNvPr>
            <p:cNvPicPr>
              <a:picLocks noChangeAspect="1"/>
            </p:cNvPicPr>
            <p:nvPr/>
          </p:nvPicPr>
          <p:blipFill rotWithShape="1">
            <a:blip r:embed="rId3"/>
            <a:srcRect t="-134" r="68876" b="50000"/>
            <a:stretch/>
          </p:blipFill>
          <p:spPr>
            <a:xfrm>
              <a:off x="597248" y="1968044"/>
              <a:ext cx="1569283" cy="1007271"/>
            </a:xfrm>
            <a:prstGeom prst="rect">
              <a:avLst/>
            </a:prstGeom>
          </p:spPr>
        </p:pic>
      </p:grpSp>
      <p:grpSp>
        <p:nvGrpSpPr>
          <p:cNvPr id="18" name="Group 17">
            <a:extLst>
              <a:ext uri="{FF2B5EF4-FFF2-40B4-BE49-F238E27FC236}">
                <a16:creationId xmlns:a16="http://schemas.microsoft.com/office/drawing/2014/main" id="{9F0CD504-1E31-377B-F536-8D32FDB750F2}"/>
              </a:ext>
            </a:extLst>
          </p:cNvPr>
          <p:cNvGrpSpPr/>
          <p:nvPr/>
        </p:nvGrpSpPr>
        <p:grpSpPr>
          <a:xfrm>
            <a:off x="2261621" y="3815387"/>
            <a:ext cx="4620758" cy="1007274"/>
            <a:chOff x="2124227" y="3872303"/>
            <a:chExt cx="4620758" cy="1007274"/>
          </a:xfrm>
        </p:grpSpPr>
        <p:pic>
          <p:nvPicPr>
            <p:cNvPr id="14" name="Picture 13">
              <a:extLst>
                <a:ext uri="{FF2B5EF4-FFF2-40B4-BE49-F238E27FC236}">
                  <a16:creationId xmlns:a16="http://schemas.microsoft.com/office/drawing/2014/main" id="{5D5A26AA-DF3D-D4DA-4C91-A99AB29C0DFE}"/>
                </a:ext>
              </a:extLst>
            </p:cNvPr>
            <p:cNvPicPr>
              <a:picLocks noChangeAspect="1"/>
            </p:cNvPicPr>
            <p:nvPr/>
          </p:nvPicPr>
          <p:blipFill rotWithShape="1">
            <a:blip r:embed="rId3"/>
            <a:srcRect l="45155" t="49130" r="33205" b="736"/>
            <a:stretch/>
          </p:blipFill>
          <p:spPr>
            <a:xfrm>
              <a:off x="5653886" y="3872303"/>
              <a:ext cx="1091099" cy="1007271"/>
            </a:xfrm>
            <a:prstGeom prst="rect">
              <a:avLst/>
            </a:prstGeom>
          </p:spPr>
        </p:pic>
        <p:pic>
          <p:nvPicPr>
            <p:cNvPr id="15" name="Picture 14">
              <a:extLst>
                <a:ext uri="{FF2B5EF4-FFF2-40B4-BE49-F238E27FC236}">
                  <a16:creationId xmlns:a16="http://schemas.microsoft.com/office/drawing/2014/main" id="{3D38692F-1129-8F1E-A256-594E10FB2F61}"/>
                </a:ext>
              </a:extLst>
            </p:cNvPr>
            <p:cNvPicPr>
              <a:picLocks noChangeAspect="1"/>
            </p:cNvPicPr>
            <p:nvPr/>
          </p:nvPicPr>
          <p:blipFill rotWithShape="1">
            <a:blip r:embed="rId3"/>
            <a:srcRect l="69465" t="-134" r="3089" b="50000"/>
            <a:stretch/>
          </p:blipFill>
          <p:spPr>
            <a:xfrm>
              <a:off x="3215325" y="3872305"/>
              <a:ext cx="1383932" cy="1007271"/>
            </a:xfrm>
            <a:prstGeom prst="rect">
              <a:avLst/>
            </a:prstGeom>
          </p:spPr>
        </p:pic>
        <p:pic>
          <p:nvPicPr>
            <p:cNvPr id="16" name="Picture 15">
              <a:extLst>
                <a:ext uri="{FF2B5EF4-FFF2-40B4-BE49-F238E27FC236}">
                  <a16:creationId xmlns:a16="http://schemas.microsoft.com/office/drawing/2014/main" id="{D5616848-07E4-2C31-13B5-A0900A787D0C}"/>
                </a:ext>
              </a:extLst>
            </p:cNvPr>
            <p:cNvPicPr>
              <a:picLocks noChangeAspect="1"/>
            </p:cNvPicPr>
            <p:nvPr/>
          </p:nvPicPr>
          <p:blipFill rotWithShape="1">
            <a:blip r:embed="rId3"/>
            <a:srcRect l="5210" t="49130" r="73150" b="736"/>
            <a:stretch/>
          </p:blipFill>
          <p:spPr>
            <a:xfrm>
              <a:off x="4562787" y="3872305"/>
              <a:ext cx="1091099" cy="1007271"/>
            </a:xfrm>
            <a:prstGeom prst="rect">
              <a:avLst/>
            </a:prstGeom>
          </p:spPr>
        </p:pic>
        <p:pic>
          <p:nvPicPr>
            <p:cNvPr id="17" name="Picture 16">
              <a:extLst>
                <a:ext uri="{FF2B5EF4-FFF2-40B4-BE49-F238E27FC236}">
                  <a16:creationId xmlns:a16="http://schemas.microsoft.com/office/drawing/2014/main" id="{FAEEE801-D693-DD6F-0514-7EFF959CF8D6}"/>
                </a:ext>
              </a:extLst>
            </p:cNvPr>
            <p:cNvPicPr>
              <a:picLocks noChangeAspect="1"/>
            </p:cNvPicPr>
            <p:nvPr/>
          </p:nvPicPr>
          <p:blipFill rotWithShape="1">
            <a:blip r:embed="rId3"/>
            <a:srcRect l="29799" t="-134" r="48561" b="50000"/>
            <a:stretch/>
          </p:blipFill>
          <p:spPr>
            <a:xfrm>
              <a:off x="2124227" y="3872306"/>
              <a:ext cx="1091098" cy="1007271"/>
            </a:xfrm>
            <a:prstGeom prst="rect">
              <a:avLst/>
            </a:prstGeom>
          </p:spPr>
        </p:pic>
      </p:grpSp>
    </p:spTree>
    <p:extLst>
      <p:ext uri="{BB962C8B-B14F-4D97-AF65-F5344CB8AC3E}">
        <p14:creationId xmlns:p14="http://schemas.microsoft.com/office/powerpoint/2010/main" val="636024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562065" y="256442"/>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Thực</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hành</a:t>
            </a:r>
            <a:r>
              <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lang="en-US" sz="2200" b="1" kern="1200" dirty="0">
                <a:solidFill>
                  <a:prstClr val="white"/>
                </a:solidFill>
                <a:ea typeface="+mn-ea"/>
                <a:cs typeface="Arial" panose="020B0604020202020204" pitchFamily="34" charset="0"/>
              </a:rPr>
              <a:t>5</a:t>
            </a:r>
            <a:endPar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endParaRP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3984888" y="2505224"/>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48" name="Rectangle 47">
            <a:extLst>
              <a:ext uri="{FF2B5EF4-FFF2-40B4-BE49-F238E27FC236}">
                <a16:creationId xmlns:a16="http://schemas.microsoft.com/office/drawing/2014/main" id="{82A059C4-AB74-BDC6-7CE4-D1D4C4343738}"/>
              </a:ext>
            </a:extLst>
          </p:cNvPr>
          <p:cNvSpPr/>
          <p:nvPr/>
        </p:nvSpPr>
        <p:spPr>
          <a:xfrm>
            <a:off x="604752" y="952170"/>
            <a:ext cx="8036949" cy="1553054"/>
          </a:xfrm>
          <a:prstGeom prst="rect">
            <a:avLst/>
          </a:prstGeom>
        </p:spPr>
        <p:txBody>
          <a:bodyPr wrap="square">
            <a:spAutoFit/>
          </a:bodyPr>
          <a:lstStyle/>
          <a:p>
            <a:pPr lvl="0" algn="just">
              <a:lnSpc>
                <a:spcPct val="150000"/>
              </a:lnSpc>
              <a:buClrTx/>
            </a:pPr>
            <a:r>
              <a:rPr lang="vi-VN" sz="2200" dirty="0">
                <a:latin typeface="+mn-lt"/>
              </a:rPr>
              <a:t>Cho tam giác MNP và cho điểm O không thuộc mặt </a:t>
            </a:r>
            <a:r>
              <a:rPr lang="vi-VN" sz="2200" dirty="0" err="1">
                <a:latin typeface="+mn-lt"/>
              </a:rPr>
              <a:t>phẳng</a:t>
            </a:r>
            <a:r>
              <a:rPr lang="vi-VN" sz="2200" dirty="0">
                <a:latin typeface="+mn-lt"/>
              </a:rPr>
              <a:t> chứa ba điểm M, N, P. Tìm các mặt </a:t>
            </a:r>
            <a:r>
              <a:rPr lang="vi-VN" sz="2200" dirty="0" err="1">
                <a:latin typeface="+mn-lt"/>
              </a:rPr>
              <a:t>phẳng</a:t>
            </a:r>
            <a:r>
              <a:rPr lang="vi-VN" sz="2200" dirty="0">
                <a:latin typeface="+mn-lt"/>
              </a:rPr>
              <a:t> phân biệt được xác định từ bốn điểm M, N, P, O.</a:t>
            </a:r>
            <a:endParaRPr kumimoji="0" lang="en-US" sz="22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sym typeface="Arial"/>
            </a:endParaRPr>
          </a:p>
        </p:txBody>
      </p:sp>
      <p:sp>
        <p:nvSpPr>
          <p:cNvPr id="50" name="Rectangle 49">
            <a:extLst>
              <a:ext uri="{FF2B5EF4-FFF2-40B4-BE49-F238E27FC236}">
                <a16:creationId xmlns:a16="http://schemas.microsoft.com/office/drawing/2014/main" id="{AAFA6708-D066-6BFB-1991-6F56E482FC9E}"/>
              </a:ext>
            </a:extLst>
          </p:cNvPr>
          <p:cNvSpPr/>
          <p:nvPr/>
        </p:nvSpPr>
        <p:spPr>
          <a:xfrm>
            <a:off x="1083933" y="3490293"/>
            <a:ext cx="4081121" cy="1045223"/>
          </a:xfrm>
          <a:prstGeom prst="rect">
            <a:avLst/>
          </a:prstGeom>
        </p:spPr>
        <p:txBody>
          <a:bodyPr wrap="square">
            <a:spAutoFit/>
          </a:bodyPr>
          <a:lstStyle/>
          <a:p>
            <a:pPr>
              <a:lnSpc>
                <a:spcPct val="150000"/>
              </a:lnSpc>
              <a:spcAft>
                <a:spcPts val="800"/>
              </a:spcAft>
            </a:pPr>
            <a:r>
              <a:rPr lang="en-US" sz="2200" kern="100" dirty="0" err="1">
                <a:latin typeface="+mj-lt"/>
                <a:ea typeface="Calibri" panose="020F0502020204030204" pitchFamily="34" charset="0"/>
                <a:cs typeface="Times New Roman" panose="02020603050405020304" pitchFamily="18" charset="0"/>
              </a:rPr>
              <a:t>Có</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bốn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phẳng</a:t>
            </a:r>
            <a:r>
              <a:rPr lang="en-US" sz="2200" kern="100" dirty="0">
                <a:latin typeface="+mj-lt"/>
                <a:ea typeface="Calibri" panose="020F0502020204030204" pitchFamily="34" charset="0"/>
                <a:cs typeface="Times New Roman" panose="02020603050405020304" pitchFamily="18" charset="0"/>
              </a:rPr>
              <a:t>: (OMN), (ONP), (OPM), (MNP).</a:t>
            </a:r>
          </a:p>
        </p:txBody>
      </p:sp>
      <p:pic>
        <p:nvPicPr>
          <p:cNvPr id="2050" name="Picture 2" descr="Thực hành 5 trang 91 Toán 11 Tập 1 Chân trời sáng tạo | Giải Toán 11">
            <a:extLst>
              <a:ext uri="{FF2B5EF4-FFF2-40B4-BE49-F238E27FC236}">
                <a16:creationId xmlns:a16="http://schemas.microsoft.com/office/drawing/2014/main" id="{49CD0B50-00BB-548D-10AF-3FA46914D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068" y="2594032"/>
            <a:ext cx="2411999" cy="217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7722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6" name="Rectangle 5">
            <a:extLst>
              <a:ext uri="{FF2B5EF4-FFF2-40B4-BE49-F238E27FC236}">
                <a16:creationId xmlns:a16="http://schemas.microsoft.com/office/drawing/2014/main" id="{3D3864EE-0601-3DD3-7BE5-C5CCBA722ADF}"/>
              </a:ext>
            </a:extLst>
          </p:cNvPr>
          <p:cNvSpPr/>
          <p:nvPr/>
        </p:nvSpPr>
        <p:spPr>
          <a:xfrm>
            <a:off x="388808" y="955179"/>
            <a:ext cx="4622579" cy="1553054"/>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 typeface="Arial"/>
              <a:buNone/>
              <a:tabLst/>
              <a:defRPr/>
            </a:pPr>
            <a:r>
              <a:rPr kumimoji="0" lang="en-US" sz="2200" b="0" i="0" u="none" strike="noStrike" kern="0" cap="none" spc="0" normalizeH="0" baseline="0" noProof="0" dirty="0">
                <a:ln>
                  <a:noFill/>
                </a:ln>
                <a:solidFill>
                  <a:srgbClr val="000000"/>
                </a:solidFill>
                <a:effectLst/>
                <a:uLnTx/>
                <a:uFillTx/>
                <a:latin typeface="Arial"/>
                <a:cs typeface="Arial"/>
                <a:sym typeface="Arial"/>
              </a:rPr>
              <a:t>	    </a:t>
            </a:r>
            <a:r>
              <a:rPr kumimoji="0" lang="vi-VN" sz="22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Quan sát Hình 1</a:t>
            </a:r>
            <a:r>
              <a:rPr kumimoji="0" lang="en-US" sz="22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4 </a:t>
            </a:r>
            <a:r>
              <a:rPr kumimoji="0" lang="en-US" sz="2200" b="0" i="0" u="none" strike="noStrike" kern="0" cap="none" spc="0" normalizeH="0" baseline="0" noProof="0" dirty="0" err="1">
                <a:ln>
                  <a:noFill/>
                </a:ln>
                <a:solidFill>
                  <a:srgbClr val="000000"/>
                </a:solidFill>
                <a:effectLst/>
                <a:uLnTx/>
                <a:uFillTx/>
                <a:latin typeface="Arial" panose="020B0604020202020204" pitchFamily="34" charset="0"/>
                <a:cs typeface="Arial"/>
                <a:sym typeface="Arial"/>
              </a:rPr>
              <a:t>và</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mô</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tả</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phần</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giao</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nhau</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của</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hai</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bức</a:t>
            </a:r>
            <a:r>
              <a:rPr kumimoji="0" lang="en-US" sz="2200" b="0" i="0" u="none" strike="noStrike" kern="0" cap="none" spc="0" normalizeH="0" noProof="0" dirty="0">
                <a:ln>
                  <a:noFill/>
                </a:ln>
                <a:solidFill>
                  <a:srgbClr val="000000"/>
                </a:solidFill>
                <a:effectLst/>
                <a:uLnTx/>
                <a:uFillTx/>
                <a:latin typeface="Arial" panose="020B0604020202020204" pitchFamily="34" charset="0"/>
                <a:cs typeface="Arial"/>
                <a:sym typeface="Arial"/>
              </a:rPr>
              <a:t> </a:t>
            </a:r>
            <a:r>
              <a:rPr kumimoji="0" lang="en-US" sz="2200" b="0" i="0" u="none" strike="noStrike" kern="0" cap="none" spc="0" normalizeH="0" noProof="0" dirty="0" err="1">
                <a:ln>
                  <a:noFill/>
                </a:ln>
                <a:solidFill>
                  <a:srgbClr val="000000"/>
                </a:solidFill>
                <a:effectLst/>
                <a:uLnTx/>
                <a:uFillTx/>
                <a:latin typeface="Arial" panose="020B0604020202020204" pitchFamily="34" charset="0"/>
                <a:cs typeface="Arial"/>
                <a:sym typeface="Arial"/>
              </a:rPr>
              <a:t>tường</a:t>
            </a:r>
            <a:endParaRPr kumimoji="0" lang="en-US" sz="22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sym typeface="Arial"/>
            </a:endParaRPr>
          </a:p>
        </p:txBody>
      </p:sp>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79" name="Google Shape;2379;p51"/>
          <p:cNvGrpSpPr/>
          <p:nvPr/>
        </p:nvGrpSpPr>
        <p:grpSpPr>
          <a:xfrm>
            <a:off x="7861465" y="3641561"/>
            <a:ext cx="1122516" cy="1313218"/>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 name="Group 21">
            <a:extLst>
              <a:ext uri="{FF2B5EF4-FFF2-40B4-BE49-F238E27FC236}">
                <a16:creationId xmlns:a16="http://schemas.microsoft.com/office/drawing/2014/main" id="{B5CD0C80-F394-036E-597E-E7F5A7B28B1A}"/>
              </a:ext>
            </a:extLst>
          </p:cNvPr>
          <p:cNvGrpSpPr/>
          <p:nvPr/>
        </p:nvGrpSpPr>
        <p:grpSpPr>
          <a:xfrm>
            <a:off x="1556177" y="142832"/>
            <a:ext cx="6328198" cy="521131"/>
            <a:chOff x="4328566" y="978669"/>
            <a:chExt cx="6328198"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5226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Thảo</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luận</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nhóm</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đôi</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hoàn</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thành</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1"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HĐKP6</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a:t>
              </a:r>
              <a:endParaRPr kumimoji="0" lang="en-US" alt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3"/>
            <a:stretch>
              <a:fillRect/>
            </a:stretch>
          </p:blipFill>
          <p:spPr>
            <a:xfrm>
              <a:off x="4328566" y="978669"/>
              <a:ext cx="951544" cy="512370"/>
            </a:xfrm>
            <a:prstGeom prst="rect">
              <a:avLst/>
            </a:prstGeom>
          </p:spPr>
        </p:pic>
      </p:grpSp>
      <p:grpSp>
        <p:nvGrpSpPr>
          <p:cNvPr id="26" name="Group 25">
            <a:extLst>
              <a:ext uri="{FF2B5EF4-FFF2-40B4-BE49-F238E27FC236}">
                <a16:creationId xmlns:a16="http://schemas.microsoft.com/office/drawing/2014/main" id="{980AF013-C44E-5463-91C0-99C147E3CFA6}"/>
              </a:ext>
            </a:extLst>
          </p:cNvPr>
          <p:cNvGrpSpPr/>
          <p:nvPr/>
        </p:nvGrpSpPr>
        <p:grpSpPr>
          <a:xfrm>
            <a:off x="504191" y="2782798"/>
            <a:ext cx="1062013" cy="596516"/>
            <a:chOff x="8403160" y="4587772"/>
            <a:chExt cx="1263473" cy="823613"/>
          </a:xfrm>
        </p:grpSpPr>
        <p:pic>
          <p:nvPicPr>
            <p:cNvPr id="27" name="Picture 26">
              <a:extLst>
                <a:ext uri="{FF2B5EF4-FFF2-40B4-BE49-F238E27FC236}">
                  <a16:creationId xmlns:a16="http://schemas.microsoft.com/office/drawing/2014/main" id="{8786FB45-5309-C6B4-A547-9ED4B0EF25FD}"/>
                </a:ext>
              </a:extLst>
            </p:cNvPr>
            <p:cNvPicPr>
              <a:picLocks noChangeAspect="1"/>
            </p:cNvPicPr>
            <p:nvPr/>
          </p:nvPicPr>
          <p:blipFill>
            <a:blip r:embed="rId4"/>
            <a:stretch>
              <a:fillRect/>
            </a:stretch>
          </p:blipFill>
          <p:spPr>
            <a:xfrm>
              <a:off x="8553553" y="4587772"/>
              <a:ext cx="962684" cy="823613"/>
            </a:xfrm>
            <a:prstGeom prst="rect">
              <a:avLst/>
            </a:prstGeom>
          </p:spPr>
        </p:pic>
        <p:sp>
          <p:nvSpPr>
            <p:cNvPr id="28" name="TextBox 27">
              <a:extLst>
                <a:ext uri="{FF2B5EF4-FFF2-40B4-BE49-F238E27FC236}">
                  <a16:creationId xmlns:a16="http://schemas.microsoft.com/office/drawing/2014/main" id="{84D55728-8CB2-B06F-7BE1-C4969EB7ABC4}"/>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29" name="Rectangle 28">
            <a:extLst>
              <a:ext uri="{FF2B5EF4-FFF2-40B4-BE49-F238E27FC236}">
                <a16:creationId xmlns:a16="http://schemas.microsoft.com/office/drawing/2014/main" id="{EB20C677-00F8-CF64-C499-061D1BBBA295}"/>
              </a:ext>
            </a:extLst>
          </p:cNvPr>
          <p:cNvSpPr/>
          <p:nvPr/>
        </p:nvSpPr>
        <p:spPr>
          <a:xfrm>
            <a:off x="669055" y="3641561"/>
            <a:ext cx="7371799" cy="537391"/>
          </a:xfrm>
          <a:prstGeom prst="rect">
            <a:avLst/>
          </a:prstGeom>
        </p:spPr>
        <p:txBody>
          <a:bodyPr wrap="square">
            <a:spAutoFit/>
          </a:bodyPr>
          <a:lstStyle/>
          <a:p>
            <a:pPr>
              <a:lnSpc>
                <a:spcPct val="150000"/>
              </a:lnSpc>
              <a:spcAft>
                <a:spcPts val="800"/>
              </a:spcAft>
            </a:pPr>
            <a:r>
              <a:rPr lang="en-US" sz="2200" kern="100" dirty="0" err="1">
                <a:latin typeface="+mj-lt"/>
                <a:ea typeface="Calibri" panose="020F0502020204030204" pitchFamily="34" charset="0"/>
                <a:cs typeface="Times New Roman" panose="02020603050405020304" pitchFamily="18" charset="0"/>
              </a:rPr>
              <a:t>Phần</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giao</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nhau</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hai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bức</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tường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là</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một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đường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thẳng</a:t>
            </a:r>
            <a:r>
              <a:rPr lang="en-US" sz="2200" kern="100" dirty="0">
                <a:latin typeface="+mj-lt"/>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id="{09C3BA4B-9854-B68C-B329-65A1F228DD05}"/>
              </a:ext>
            </a:extLst>
          </p:cNvPr>
          <p:cNvSpPr/>
          <p:nvPr/>
        </p:nvSpPr>
        <p:spPr>
          <a:xfrm>
            <a:off x="389156" y="1073036"/>
            <a:ext cx="129208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HĐKP </a:t>
            </a:r>
            <a:r>
              <a:rPr lang="en-US" sz="2200" b="1" kern="1200" dirty="0">
                <a:solidFill>
                  <a:prstClr val="black"/>
                </a:solidFill>
                <a:ea typeface="+mn-ea"/>
                <a:cs typeface="Arial" panose="020B0604020202020204" pitchFamily="34" charset="0"/>
              </a:rPr>
              <a:t>6</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a:t>
            </a:r>
          </a:p>
        </p:txBody>
      </p:sp>
      <p:pic>
        <p:nvPicPr>
          <p:cNvPr id="3" name="Picture 2">
            <a:extLst>
              <a:ext uri="{FF2B5EF4-FFF2-40B4-BE49-F238E27FC236}">
                <a16:creationId xmlns:a16="http://schemas.microsoft.com/office/drawing/2014/main" id="{A4DCEB3E-FA5F-A8EB-286B-CC1CDA059BD3}"/>
              </a:ext>
            </a:extLst>
          </p:cNvPr>
          <p:cNvPicPr>
            <a:picLocks noChangeAspect="1"/>
          </p:cNvPicPr>
          <p:nvPr/>
        </p:nvPicPr>
        <p:blipFill>
          <a:blip r:embed="rId5"/>
          <a:srcRect/>
          <a:stretch/>
        </p:blipFill>
        <p:spPr>
          <a:xfrm>
            <a:off x="5641254" y="878801"/>
            <a:ext cx="2636292" cy="2176268"/>
          </a:xfrm>
          <a:prstGeom prst="rect">
            <a:avLst/>
          </a:prstGeom>
        </p:spPr>
      </p:pic>
    </p:spTree>
    <p:extLst>
      <p:ext uri="{BB962C8B-B14F-4D97-AF65-F5344CB8AC3E}">
        <p14:creationId xmlns:p14="http://schemas.microsoft.com/office/powerpoint/2010/main" val="107161845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3306435" y="201369"/>
            <a:ext cx="2531129" cy="772029"/>
          </a:xfrm>
          <a:prstGeom prst="roundRect">
            <a:avLst>
              <a:gd name="adj" fmla="val 36664"/>
            </a:avLst>
          </a:prstGeom>
          <a:solidFill>
            <a:srgbClr val="DFF3C9"/>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TÍNH CHẤT 5</a:t>
            </a:r>
          </a:p>
        </p:txBody>
      </p:sp>
      <p:sp>
        <p:nvSpPr>
          <p:cNvPr id="6" name="Rectangle 5">
            <a:extLst>
              <a:ext uri="{FF2B5EF4-FFF2-40B4-BE49-F238E27FC236}">
                <a16:creationId xmlns:a16="http://schemas.microsoft.com/office/drawing/2014/main" id="{185CEE5D-9AC6-2054-8647-36F09D27E3FC}"/>
              </a:ext>
            </a:extLst>
          </p:cNvPr>
          <p:cNvSpPr/>
          <p:nvPr/>
        </p:nvSpPr>
        <p:spPr>
          <a:xfrm>
            <a:off x="326824" y="1206727"/>
            <a:ext cx="6229980" cy="1553054"/>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spcAft>
                <a:spcPts val="800"/>
              </a:spcAft>
            </a:pPr>
            <a:r>
              <a:rPr lang="en-US" sz="2200" dirty="0" err="1">
                <a:solidFill>
                  <a:srgbClr val="000000"/>
                </a:solidFill>
                <a:latin typeface="+mj-lt"/>
                <a:ea typeface="Calibri" panose="020F0502020204030204" pitchFamily="34" charset="0"/>
              </a:rPr>
              <a:t>Nếu</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hai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mặt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phẳng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phân</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biệt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có</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một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điểm</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chung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thì</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chúng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có</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một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đường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thẳng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chung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duy</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nhất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chứa</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tất</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cả</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các</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điểm</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chung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của</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hai</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phẳng</a:t>
            </a:r>
            <a:r>
              <a:rPr lang="en-US" sz="2200" dirty="0">
                <a:solidFill>
                  <a:srgbClr val="000000"/>
                </a:solidFill>
                <a:latin typeface="+mj-lt"/>
                <a:ea typeface="Calibri" panose="020F0502020204030204" pitchFamily="34" charset="0"/>
              </a:rPr>
              <a:t> </a:t>
            </a:r>
            <a:r>
              <a:rPr lang="en-US" sz="2200" dirty="0" err="1">
                <a:solidFill>
                  <a:srgbClr val="000000"/>
                </a:solidFill>
                <a:latin typeface="+mj-lt"/>
                <a:ea typeface="Calibri" panose="020F0502020204030204" pitchFamily="34" charset="0"/>
              </a:rPr>
              <a:t>đó</a:t>
            </a:r>
            <a:r>
              <a:rPr lang="en-US" sz="2200" dirty="0">
                <a:solidFill>
                  <a:srgbClr val="000000"/>
                </a:solidFill>
                <a:latin typeface="+mj-lt"/>
                <a:ea typeface="Calibri" panose="020F0502020204030204" pitchFamily="34" charset="0"/>
              </a:rPr>
              <a:t>.</a:t>
            </a:r>
            <a:endParaRPr kumimoji="0" lang="en-US" sz="2200" b="0" i="0" u="none" strike="noStrike" kern="1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062964B8-31DB-5CF6-821B-910008F2AF92}"/>
              </a:ext>
            </a:extLst>
          </p:cNvPr>
          <p:cNvPicPr>
            <a:picLocks noChangeAspect="1"/>
          </p:cNvPicPr>
          <p:nvPr/>
        </p:nvPicPr>
        <p:blipFill>
          <a:blip r:embed="rId3"/>
          <a:srcRect/>
          <a:stretch/>
        </p:blipFill>
        <p:spPr>
          <a:xfrm>
            <a:off x="6910722" y="985207"/>
            <a:ext cx="1792229" cy="1916366"/>
          </a:xfrm>
          <a:prstGeom prst="rect">
            <a:avLst/>
          </a:prstGeom>
        </p:spPr>
      </p:pic>
      <p:sp>
        <p:nvSpPr>
          <p:cNvPr id="2" name="Google Shape;802;p36">
            <a:extLst>
              <a:ext uri="{FF2B5EF4-FFF2-40B4-BE49-F238E27FC236}">
                <a16:creationId xmlns:a16="http://schemas.microsoft.com/office/drawing/2014/main" id="{744E1BD5-CC95-188F-FAF5-06714E14C363}"/>
              </a:ext>
            </a:extLst>
          </p:cNvPr>
          <p:cNvSpPr txBox="1">
            <a:spLocks/>
          </p:cNvSpPr>
          <p:nvPr/>
        </p:nvSpPr>
        <p:spPr>
          <a:xfrm>
            <a:off x="326824" y="2901573"/>
            <a:ext cx="174122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Arial"/>
                <a:cs typeface="Arial"/>
                <a:sym typeface="Arial"/>
              </a:rPr>
              <a:t>C</a:t>
            </a:r>
            <a:r>
              <a:rPr kumimoji="0" lang="en" sz="2200" b="1" i="0" u="none" strike="noStrike" kern="0" cap="none" spc="0" normalizeH="0" baseline="0" noProof="0" dirty="0">
                <a:ln>
                  <a:noFill/>
                </a:ln>
                <a:solidFill>
                  <a:srgbClr val="000000"/>
                </a:solidFill>
                <a:effectLst/>
                <a:uLnTx/>
                <a:uFillTx/>
                <a:latin typeface="Arial"/>
                <a:cs typeface="Arial"/>
                <a:sym typeface="Arial"/>
              </a:rPr>
              <a:t>hú ý</a:t>
            </a:r>
          </a:p>
        </p:txBody>
      </p:sp>
      <p:pic>
        <p:nvPicPr>
          <p:cNvPr id="5" name="Picture 25">
            <a:extLst>
              <a:ext uri="{FF2B5EF4-FFF2-40B4-BE49-F238E27FC236}">
                <a16:creationId xmlns:a16="http://schemas.microsoft.com/office/drawing/2014/main" id="{F0F9E384-C98A-11DB-C6A2-F66ECF6EDB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4679" y="2962218"/>
            <a:ext cx="532795" cy="543767"/>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7E3CD4B2-61D7-D42E-FBE3-7EB542682C3D}"/>
                  </a:ext>
                </a:extLst>
              </p:cNvPr>
              <p:cNvSpPr/>
              <p:nvPr/>
            </p:nvSpPr>
            <p:spPr>
              <a:xfrm>
                <a:off x="572388" y="3424854"/>
                <a:ext cx="7999221" cy="1553054"/>
              </a:xfrm>
              <a:prstGeom prst="rect">
                <a:avLst/>
              </a:prstGeom>
            </p:spPr>
            <p:txBody>
              <a:bodyPr wrap="square">
                <a:spAutoFit/>
              </a:bodyPr>
              <a:lstStyle/>
              <a:p>
                <a:pPr lvl="0">
                  <a:lnSpc>
                    <a:spcPct val="150000"/>
                  </a:lnSpc>
                </a:pPr>
                <a:r>
                  <a:rPr kumimoji="0" lang="en-US" sz="22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Đường</a:t>
                </a:r>
                <a:r>
                  <a:rPr kumimoji="0" lang="en-US" sz="22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lang="en-US" sz="2200" dirty="0" err="1">
                    <a:latin typeface="+mj-lt"/>
                    <a:ea typeface="Calibri" panose="020F0502020204030204" pitchFamily="34" charset="0"/>
                  </a:rPr>
                  <a:t>thẳng</a:t>
                </a:r>
                <a:r>
                  <a:rPr lang="en-US" sz="2200" dirty="0">
                    <a:latin typeface="+mj-lt"/>
                    <a:ea typeface="Calibri" panose="020F0502020204030204" pitchFamily="34" charset="0"/>
                  </a:rPr>
                  <a:t> </a:t>
                </a:r>
                <a:r>
                  <a:rPr lang="en-US" sz="2200" dirty="0" err="1">
                    <a:latin typeface="+mj-lt"/>
                    <a:ea typeface="Calibri" panose="020F0502020204030204" pitchFamily="34" charset="0"/>
                  </a:rPr>
                  <a:t>chung</a:t>
                </a:r>
                <a:r>
                  <a:rPr lang="en-US" sz="2200" dirty="0">
                    <a:latin typeface="+mj-lt"/>
                    <a:ea typeface="Calibri" panose="020F0502020204030204" pitchFamily="34" charset="0"/>
                  </a:rPr>
                  <a:t> d (</a:t>
                </a:r>
                <a:r>
                  <a:rPr lang="en-US" sz="2200" dirty="0" err="1">
                    <a:latin typeface="+mj-lt"/>
                    <a:ea typeface="Calibri" panose="020F0502020204030204" pitchFamily="34" charset="0"/>
                  </a:rPr>
                  <a:t>nếu</a:t>
                </a:r>
                <a:r>
                  <a:rPr lang="en-US" sz="2200" dirty="0">
                    <a:latin typeface="+mj-lt"/>
                    <a:ea typeface="Calibri" panose="020F0502020204030204" pitchFamily="34" charset="0"/>
                  </a:rPr>
                  <a:t> </a:t>
                </a:r>
                <a:r>
                  <a:rPr lang="en-US" sz="2200" dirty="0" err="1">
                    <a:latin typeface="+mj-lt"/>
                    <a:ea typeface="Calibri" panose="020F0502020204030204" pitchFamily="34" charset="0"/>
                  </a:rPr>
                  <a:t>có</a:t>
                </a:r>
                <a:r>
                  <a:rPr lang="en-US" sz="2200" dirty="0">
                    <a:latin typeface="+mj-lt"/>
                    <a:ea typeface="Calibri" panose="020F0502020204030204" pitchFamily="34" charset="0"/>
                  </a:rPr>
                  <a:t>) </a:t>
                </a:r>
                <a:r>
                  <a:rPr lang="en-US" sz="2200" dirty="0" err="1">
                    <a:latin typeface="+mj-lt"/>
                    <a:ea typeface="Calibri" panose="020F0502020204030204" pitchFamily="34" charset="0"/>
                  </a:rPr>
                  <a:t>của</a:t>
                </a:r>
                <a:r>
                  <a:rPr lang="en-US" sz="2200" dirty="0">
                    <a:latin typeface="+mj-lt"/>
                    <a:ea typeface="Calibri" panose="020F0502020204030204" pitchFamily="34" charset="0"/>
                  </a:rPr>
                  <a:t> </a:t>
                </a:r>
                <a:r>
                  <a:rPr lang="en-US" sz="2200" dirty="0" err="1">
                    <a:latin typeface="+mj-lt"/>
                    <a:ea typeface="Calibri" panose="020F0502020204030204" pitchFamily="34" charset="0"/>
                  </a:rPr>
                  <a:t>hai</a:t>
                </a:r>
                <a:r>
                  <a:rPr lang="en-US" sz="2200" dirty="0">
                    <a:latin typeface="+mj-lt"/>
                    <a:ea typeface="Calibri" panose="020F0502020204030204" pitchFamily="34" charset="0"/>
                  </a:rPr>
                  <a:t> </a:t>
                </a:r>
                <a:r>
                  <a:rPr lang="en-US" sz="2200" dirty="0" err="1">
                    <a:latin typeface="+mj-lt"/>
                    <a:ea typeface="Calibri" panose="020F0502020204030204" pitchFamily="34" charset="0"/>
                  </a:rPr>
                  <a:t>mặt</a:t>
                </a:r>
                <a:r>
                  <a:rPr lang="en-US" sz="2200" dirty="0">
                    <a:latin typeface="+mj-lt"/>
                    <a:ea typeface="Calibri" panose="020F0502020204030204" pitchFamily="34" charset="0"/>
                  </a:rPr>
                  <a:t> </a:t>
                </a:r>
                <a:r>
                  <a:rPr lang="en-US" sz="2200" dirty="0" err="1">
                    <a:latin typeface="+mj-lt"/>
                    <a:ea typeface="Calibri" panose="020F0502020204030204" pitchFamily="34" charset="0"/>
                  </a:rPr>
                  <a:t>phẳng</a:t>
                </a:r>
                <a:r>
                  <a:rPr lang="en-US" sz="2200" dirty="0">
                    <a:latin typeface="+mj-lt"/>
                    <a:ea typeface="Calibri" panose="020F0502020204030204" pitchFamily="34" charset="0"/>
                  </a:rPr>
                  <a:t> </a:t>
                </a:r>
                <a:r>
                  <a:rPr lang="en-US" sz="2200" dirty="0" err="1">
                    <a:latin typeface="+mj-lt"/>
                    <a:ea typeface="Calibri" panose="020F0502020204030204" pitchFamily="34" charset="0"/>
                  </a:rPr>
                  <a:t>phân</a:t>
                </a:r>
                <a:r>
                  <a:rPr lang="en-US" sz="2200" dirty="0">
                    <a:latin typeface="+mj-lt"/>
                    <a:ea typeface="Calibri" panose="020F0502020204030204" pitchFamily="34" charset="0"/>
                  </a:rPr>
                  <a:t> </a:t>
                </a:r>
                <a:r>
                  <a:rPr lang="en-US" sz="2200" dirty="0" err="1">
                    <a:latin typeface="+mj-lt"/>
                    <a:ea typeface="Calibri" panose="020F0502020204030204" pitchFamily="34" charset="0"/>
                  </a:rPr>
                  <a:t>biệt</a:t>
                </a:r>
                <a:r>
                  <a:rPr lang="en-US" sz="2200" dirty="0">
                    <a:latin typeface="+mj-lt"/>
                    <a:ea typeface="Calibri" panose="020F0502020204030204" pitchFamily="34" charset="0"/>
                  </a:rPr>
                  <a:t> (P) </a:t>
                </a:r>
                <a:r>
                  <a:rPr lang="en-US" sz="2200" dirty="0" err="1">
                    <a:latin typeface="+mj-lt"/>
                    <a:ea typeface="Calibri" panose="020F0502020204030204" pitchFamily="34" charset="0"/>
                  </a:rPr>
                  <a:t>và</a:t>
                </a:r>
                <a:r>
                  <a:rPr lang="en-US" sz="2200" dirty="0">
                    <a:latin typeface="+mj-lt"/>
                    <a:ea typeface="Calibri" panose="020F0502020204030204" pitchFamily="34" charset="0"/>
                  </a:rPr>
                  <a:t> (Q) </a:t>
                </a:r>
                <a:r>
                  <a:rPr lang="en-US" sz="2200" dirty="0" err="1">
                    <a:latin typeface="+mj-lt"/>
                    <a:ea typeface="Calibri" panose="020F0502020204030204" pitchFamily="34" charset="0"/>
                  </a:rPr>
                  <a:t>được</a:t>
                </a:r>
                <a:r>
                  <a:rPr lang="en-US" sz="2200" dirty="0">
                    <a:latin typeface="+mj-lt"/>
                    <a:ea typeface="Calibri" panose="020F0502020204030204" pitchFamily="34" charset="0"/>
                  </a:rPr>
                  <a:t> </a:t>
                </a:r>
                <a:r>
                  <a:rPr lang="en-US" sz="2200" dirty="0" err="1">
                    <a:latin typeface="+mj-lt"/>
                    <a:ea typeface="Calibri" panose="020F0502020204030204" pitchFamily="34" charset="0"/>
                  </a:rPr>
                  <a:t>gọi</a:t>
                </a:r>
                <a:r>
                  <a:rPr lang="en-US" sz="2200" dirty="0">
                    <a:latin typeface="+mj-lt"/>
                    <a:ea typeface="Calibri" panose="020F0502020204030204" pitchFamily="34" charset="0"/>
                  </a:rPr>
                  <a:t> </a:t>
                </a:r>
                <a:r>
                  <a:rPr lang="en-US" sz="2200" dirty="0" err="1">
                    <a:latin typeface="+mj-lt"/>
                    <a:ea typeface="Calibri" panose="020F0502020204030204" pitchFamily="34" charset="0"/>
                  </a:rPr>
                  <a:t>là</a:t>
                </a:r>
                <a:r>
                  <a:rPr lang="en-US" sz="2200" dirty="0">
                    <a:latin typeface="+mj-lt"/>
                    <a:ea typeface="Calibri" panose="020F0502020204030204" pitchFamily="34" charset="0"/>
                  </a:rPr>
                  <a:t> </a:t>
                </a:r>
                <a:r>
                  <a:rPr lang="en-US" sz="2200" dirty="0" err="1">
                    <a:latin typeface="+mj-lt"/>
                    <a:ea typeface="Calibri" panose="020F0502020204030204" pitchFamily="34" charset="0"/>
                  </a:rPr>
                  <a:t>giao</a:t>
                </a:r>
                <a:r>
                  <a:rPr lang="en-US" sz="2200" dirty="0">
                    <a:latin typeface="+mj-lt"/>
                    <a:ea typeface="Calibri" panose="020F0502020204030204" pitchFamily="34" charset="0"/>
                  </a:rPr>
                  <a:t> </a:t>
                </a:r>
                <a:r>
                  <a:rPr lang="en-US" sz="2200" dirty="0" err="1">
                    <a:latin typeface="+mj-lt"/>
                    <a:ea typeface="Calibri" panose="020F0502020204030204" pitchFamily="34" charset="0"/>
                  </a:rPr>
                  <a:t>tuyến</a:t>
                </a:r>
                <a:r>
                  <a:rPr lang="en-US" sz="2200" dirty="0">
                    <a:latin typeface="+mj-lt"/>
                    <a:ea typeface="Calibri" panose="020F0502020204030204" pitchFamily="34" charset="0"/>
                  </a:rPr>
                  <a:t> </a:t>
                </a:r>
                <a:r>
                  <a:rPr lang="en-US" sz="2200" dirty="0" err="1">
                    <a:latin typeface="+mj-lt"/>
                    <a:ea typeface="Calibri" panose="020F0502020204030204" pitchFamily="34" charset="0"/>
                  </a:rPr>
                  <a:t>của</a:t>
                </a:r>
                <a:r>
                  <a:rPr lang="en-US" sz="2200" dirty="0">
                    <a:latin typeface="+mj-lt"/>
                    <a:ea typeface="Calibri" panose="020F0502020204030204" pitchFamily="34" charset="0"/>
                  </a:rPr>
                  <a:t> </a:t>
                </a:r>
                <a:r>
                  <a:rPr lang="en-US" sz="2200" dirty="0" err="1">
                    <a:latin typeface="+mj-lt"/>
                    <a:ea typeface="Calibri" panose="020F0502020204030204" pitchFamily="34" charset="0"/>
                  </a:rPr>
                  <a:t>hai</a:t>
                </a:r>
                <a:r>
                  <a:rPr lang="en-US" sz="2200" dirty="0">
                    <a:latin typeface="+mj-lt"/>
                    <a:ea typeface="Calibri" panose="020F0502020204030204" pitchFamily="34" charset="0"/>
                  </a:rPr>
                  <a:t> </a:t>
                </a:r>
                <a:r>
                  <a:rPr lang="en-US" sz="2200" dirty="0" err="1">
                    <a:latin typeface="+mj-lt"/>
                    <a:ea typeface="Calibri" panose="020F0502020204030204" pitchFamily="34" charset="0"/>
                  </a:rPr>
                  <a:t>mặt</a:t>
                </a:r>
                <a:r>
                  <a:rPr lang="en-US" sz="2200" dirty="0">
                    <a:latin typeface="+mj-lt"/>
                    <a:ea typeface="Calibri" panose="020F0502020204030204" pitchFamily="34" charset="0"/>
                  </a:rPr>
                  <a:t> </a:t>
                </a:r>
                <a:r>
                  <a:rPr lang="en-US" sz="2200" dirty="0" err="1">
                    <a:latin typeface="+mj-lt"/>
                    <a:ea typeface="Calibri" panose="020F0502020204030204" pitchFamily="34" charset="0"/>
                  </a:rPr>
                  <a:t>phẳng</a:t>
                </a:r>
                <a:r>
                  <a:rPr lang="en-US" sz="2200" dirty="0">
                    <a:latin typeface="+mj-lt"/>
                    <a:ea typeface="Calibri" panose="020F0502020204030204" pitchFamily="34" charset="0"/>
                  </a:rPr>
                  <a:t> </a:t>
                </a:r>
                <a:r>
                  <a:rPr lang="en-US" sz="2200" dirty="0" err="1">
                    <a:latin typeface="+mj-lt"/>
                    <a:ea typeface="Calibri" panose="020F0502020204030204" pitchFamily="34" charset="0"/>
                  </a:rPr>
                  <a:t>đó</a:t>
                </a:r>
                <a:r>
                  <a:rPr lang="en-US" sz="2200" dirty="0">
                    <a:latin typeface="+mj-lt"/>
                    <a:ea typeface="Calibri" panose="020F0502020204030204" pitchFamily="34" charset="0"/>
                  </a:rPr>
                  <a:t>. </a:t>
                </a:r>
              </a:p>
              <a:p>
                <a:pPr lvl="0">
                  <a:lnSpc>
                    <a:spcPct val="150000"/>
                  </a:lnSpc>
                </a:pPr>
                <a:r>
                  <a:rPr lang="en-US" sz="2200" dirty="0" err="1">
                    <a:latin typeface="+mj-lt"/>
                    <a:ea typeface="Calibri" panose="020F0502020204030204" pitchFamily="34" charset="0"/>
                  </a:rPr>
                  <a:t>Kí</a:t>
                </a:r>
                <a:r>
                  <a:rPr lang="en-US" sz="2200" dirty="0">
                    <a:latin typeface="+mj-lt"/>
                    <a:ea typeface="Calibri" panose="020F0502020204030204" pitchFamily="34" charset="0"/>
                  </a:rPr>
                  <a:t> </a:t>
                </a:r>
                <a:r>
                  <a:rPr lang="en-US" sz="2200" dirty="0" err="1">
                    <a:latin typeface="+mj-lt"/>
                    <a:ea typeface="Calibri" panose="020F0502020204030204" pitchFamily="34" charset="0"/>
                  </a:rPr>
                  <a:t>hiệu</a:t>
                </a:r>
                <a:r>
                  <a:rPr lang="en-US" sz="2200" dirty="0">
                    <a:latin typeface="+mj-lt"/>
                    <a:ea typeface="Calibri" panose="020F0502020204030204" pitchFamily="34" charset="0"/>
                  </a:rPr>
                  <a:t> </a:t>
                </a:r>
                <a14:m>
                  <m:oMath xmlns:m="http://schemas.openxmlformats.org/officeDocument/2006/math">
                    <m:r>
                      <a:rPr lang="en-US" sz="2200" i="1">
                        <a:latin typeface="+mj-lt"/>
                        <a:ea typeface="Calibri" panose="020F0502020204030204" pitchFamily="34" charset="0"/>
                        <a:cs typeface="Times New Roman" panose="02020603050405020304" pitchFamily="18" charset="0"/>
                      </a:rPr>
                      <m:t>𝑑</m:t>
                    </m:r>
                    <m:r>
                      <a:rPr lang="en-US" sz="2200" i="1">
                        <a:latin typeface="+mj-lt"/>
                        <a:ea typeface="Calibri" panose="020F0502020204030204" pitchFamily="34" charset="0"/>
                        <a:cs typeface="Times New Roman" panose="02020603050405020304" pitchFamily="18" charset="0"/>
                      </a:rPr>
                      <m:t>=(</m:t>
                    </m:r>
                    <m:r>
                      <a:rPr lang="en-US" sz="2200" i="1">
                        <a:latin typeface="+mj-lt"/>
                        <a:ea typeface="Calibri" panose="020F0502020204030204" pitchFamily="34" charset="0"/>
                        <a:cs typeface="Times New Roman" panose="02020603050405020304" pitchFamily="18" charset="0"/>
                      </a:rPr>
                      <m:t>𝑃</m:t>
                    </m:r>
                    <m:r>
                      <a:rPr lang="en-US" sz="2200" i="1">
                        <a:latin typeface="+mj-lt"/>
                        <a:ea typeface="Calibri" panose="020F0502020204030204" pitchFamily="34" charset="0"/>
                        <a:cs typeface="Times New Roman" panose="02020603050405020304" pitchFamily="18" charset="0"/>
                      </a:rPr>
                      <m:t>)∩(</m:t>
                    </m:r>
                    <m:r>
                      <a:rPr lang="en-US" sz="2200" i="1">
                        <a:latin typeface="+mj-lt"/>
                        <a:ea typeface="Calibri" panose="020F0502020204030204" pitchFamily="34" charset="0"/>
                        <a:cs typeface="Times New Roman" panose="02020603050405020304" pitchFamily="18" charset="0"/>
                      </a:rPr>
                      <m:t>𝑄</m:t>
                    </m:r>
                    <m:r>
                      <a:rPr lang="en-US" sz="2200" i="1">
                        <a:latin typeface="+mj-lt"/>
                        <a:ea typeface="Calibri" panose="020F0502020204030204" pitchFamily="34" charset="0"/>
                        <a:cs typeface="Times New Roman" panose="02020603050405020304" pitchFamily="18" charset="0"/>
                      </a:rPr>
                      <m:t>)</m:t>
                    </m:r>
                  </m:oMath>
                </a14:m>
                <a:r>
                  <a:rPr lang="en-US" sz="2200" dirty="0">
                    <a:latin typeface="+mj-lt"/>
                    <a:ea typeface="Calibri" panose="020F0502020204030204" pitchFamily="34" charset="0"/>
                  </a:rPr>
                  <a:t>.</a:t>
                </a:r>
                <a:endParaRPr kumimoji="0" lang="en-US" sz="2200" b="0" i="0" u="none" strike="noStrike" kern="0" cap="none" spc="0" normalizeH="0" baseline="0" noProof="0" dirty="0">
                  <a:ln>
                    <a:noFill/>
                  </a:ln>
                  <a:solidFill>
                    <a:srgbClr val="000000"/>
                  </a:solidFill>
                  <a:effectLst/>
                  <a:uLnTx/>
                  <a:uFillTx/>
                  <a:latin typeface="+mj-lt"/>
                  <a:ea typeface="Times New Roman" panose="02020603050405020304" pitchFamily="18" charset="0"/>
                  <a:sym typeface="Arial"/>
                </a:endParaRPr>
              </a:p>
            </p:txBody>
          </p:sp>
        </mc:Choice>
        <mc:Fallback>
          <p:sp>
            <p:nvSpPr>
              <p:cNvPr id="7" name="Rectangle 6">
                <a:extLst>
                  <a:ext uri="{FF2B5EF4-FFF2-40B4-BE49-F238E27FC236}">
                    <a16:creationId xmlns:a16="http://schemas.microsoft.com/office/drawing/2014/main" id="{7E3CD4B2-61D7-D42E-FBE3-7EB542682C3D}"/>
                  </a:ext>
                </a:extLst>
              </p:cNvPr>
              <p:cNvSpPr>
                <a:spLocks noRot="1" noChangeAspect="1" noMove="1" noResize="1" noEditPoints="1" noAdjustHandles="1" noChangeArrowheads="1" noChangeShapeType="1" noTextEdit="1"/>
              </p:cNvSpPr>
              <p:nvPr/>
            </p:nvSpPr>
            <p:spPr>
              <a:xfrm>
                <a:off x="572388" y="3424854"/>
                <a:ext cx="7999221" cy="1553054"/>
              </a:xfrm>
              <a:prstGeom prst="rect">
                <a:avLst/>
              </a:prstGeom>
              <a:blipFill>
                <a:blip r:embed="rId6"/>
                <a:stretch>
                  <a:fillRect l="-991" b="-7059"/>
                </a:stretch>
              </a:blipFill>
            </p:spPr>
            <p:txBody>
              <a:bodyPr/>
              <a:lstStyle/>
              <a:p>
                <a:r>
                  <a:rPr lang="en-US">
                    <a:noFill/>
                  </a:rPr>
                  <a:t> </a:t>
                </a:r>
              </a:p>
            </p:txBody>
          </p:sp>
        </mc:Fallback>
      </mc:AlternateContent>
    </p:spTree>
    <p:extLst>
      <p:ext uri="{BB962C8B-B14F-4D97-AF65-F5344CB8AC3E}">
        <p14:creationId xmlns:p14="http://schemas.microsoft.com/office/powerpoint/2010/main" val="247054866"/>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10" name="Rounded Rectangle 1">
            <a:extLst>
              <a:ext uri="{FF2B5EF4-FFF2-40B4-BE49-F238E27FC236}">
                <a16:creationId xmlns:a16="http://schemas.microsoft.com/office/drawing/2014/main" id="{710BD3CA-F11C-B4F4-F23A-855407DE1C9A}"/>
              </a:ext>
            </a:extLst>
          </p:cNvPr>
          <p:cNvSpPr/>
          <p:nvPr/>
        </p:nvSpPr>
        <p:spPr>
          <a:xfrm>
            <a:off x="3908349" y="284828"/>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5</a:t>
            </a:r>
          </a:p>
        </p:txBody>
      </p:sp>
      <p:sp>
        <p:nvSpPr>
          <p:cNvPr id="11" name="Rectangle 10">
            <a:extLst>
              <a:ext uri="{FF2B5EF4-FFF2-40B4-BE49-F238E27FC236}">
                <a16:creationId xmlns:a16="http://schemas.microsoft.com/office/drawing/2014/main" id="{E664ADF5-0F6D-6BB7-3D08-5D44B47D14AA}"/>
              </a:ext>
            </a:extLst>
          </p:cNvPr>
          <p:cNvSpPr/>
          <p:nvPr/>
        </p:nvSpPr>
        <p:spPr>
          <a:xfrm>
            <a:off x="541645" y="1211052"/>
            <a:ext cx="8067965" cy="10452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a:ea typeface="+mn-ea"/>
                <a:cs typeface="Arial"/>
                <a:sym typeface="Arial"/>
              </a:rPr>
              <a:t>Cho tam </a:t>
            </a:r>
            <a:r>
              <a:rPr kumimoji="0" lang="en-US" sz="2200" b="0" i="0" u="none" strike="noStrike" kern="1200" cap="none" spc="0" normalizeH="0" baseline="0" noProof="0" dirty="0" err="1">
                <a:ln>
                  <a:noFill/>
                </a:ln>
                <a:solidFill>
                  <a:prstClr val="black"/>
                </a:solidFill>
                <a:effectLst/>
                <a:uLnTx/>
                <a:uFillTx/>
                <a:latin typeface="Arial"/>
                <a:ea typeface="+mn-ea"/>
                <a:cs typeface="Arial"/>
                <a:sym typeface="Arial"/>
              </a:rPr>
              <a:t>giác</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ABC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một</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O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không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thuộc</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(ABC).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Xác</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định</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giao</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tuyến</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của</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hai</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(OAB) </a:t>
            </a:r>
            <a:r>
              <a:rPr kumimoji="0" lang="en-US" sz="22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200" b="0" i="0" u="none" strike="noStrike" kern="1200" cap="none" spc="0" normalizeH="0" noProof="0" dirty="0">
                <a:ln>
                  <a:noFill/>
                </a:ln>
                <a:solidFill>
                  <a:prstClr val="black"/>
                </a:solidFill>
                <a:effectLst/>
                <a:uLnTx/>
                <a:uFillTx/>
                <a:latin typeface="Arial"/>
                <a:ea typeface="+mn-ea"/>
                <a:cs typeface="Arial"/>
                <a:sym typeface="Arial"/>
              </a:rPr>
              <a:t> (ABC)</a:t>
            </a:r>
            <a:endParaRPr kumimoji="0" 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3" name="Rectangle 12">
            <a:extLst>
              <a:ext uri="{FF2B5EF4-FFF2-40B4-BE49-F238E27FC236}">
                <a16:creationId xmlns:a16="http://schemas.microsoft.com/office/drawing/2014/main" id="{BE2D9DCE-75D8-F82F-7711-73FFC3D54A1B}"/>
              </a:ext>
            </a:extLst>
          </p:cNvPr>
          <p:cNvSpPr/>
          <p:nvPr/>
        </p:nvSpPr>
        <p:spPr>
          <a:xfrm>
            <a:off x="4298868" y="2509595"/>
            <a:ext cx="855023"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07B9201D-364F-255D-B3CE-E9DC360FF7E2}"/>
              </a:ext>
            </a:extLst>
          </p:cNvPr>
          <p:cNvSpPr/>
          <p:nvPr/>
        </p:nvSpPr>
        <p:spPr>
          <a:xfrm>
            <a:off x="541645" y="3193802"/>
            <a:ext cx="8507353" cy="10452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mj-lt"/>
                <a:ea typeface="+mn-ea"/>
                <a:cs typeface="Arial"/>
                <a:sym typeface="Arial"/>
              </a:rPr>
              <a:t>Ta</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có</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 B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là</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hai</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điểm</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chung</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của</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hai</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mặt</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phẳng</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(OAB)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và</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(ABC).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Suy</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ra</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AB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là</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giao</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tuyến</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của</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hai</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mặt</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phẳng</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(OAB)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và</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(ABC)</a:t>
            </a:r>
            <a:endParaRPr kumimoji="0" lang="en-US" sz="2200" b="0" i="0" u="none" strike="noStrike" kern="1200" cap="none" spc="0" normalizeH="0" baseline="0" noProof="0" dirty="0">
              <a:ln>
                <a:noFill/>
              </a:ln>
              <a:solidFill>
                <a:prstClr val="black"/>
              </a:solidFill>
              <a:effectLst/>
              <a:uLnTx/>
              <a:uFillTx/>
              <a:latin typeface="+mj-lt"/>
              <a:ea typeface="+mn-ea"/>
              <a:cs typeface="Arial"/>
              <a:sym typeface="Arial"/>
            </a:endParaRPr>
          </a:p>
        </p:txBody>
      </p:sp>
    </p:spTree>
    <p:extLst>
      <p:ext uri="{BB962C8B-B14F-4D97-AF65-F5344CB8AC3E}">
        <p14:creationId xmlns:p14="http://schemas.microsoft.com/office/powerpoint/2010/main" val="2435248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196868" y="4392585"/>
            <a:ext cx="843960" cy="55647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601656" y="15213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Luyện</a:t>
            </a:r>
            <a:r>
              <a:rPr kumimoji="0" lang="en-US" sz="20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kumimoji="0" lang="en-US" sz="2000" b="1" i="0" u="none" strike="noStrike" kern="1200" cap="none" spc="0" normalizeH="0" baseline="0" noProof="0" dirty="0" err="1">
                <a:ln>
                  <a:noFill/>
                </a:ln>
                <a:solidFill>
                  <a:prstClr val="white"/>
                </a:solidFill>
                <a:effectLst/>
                <a:uLnTx/>
                <a:uFillTx/>
                <a:latin typeface="Arial"/>
                <a:ea typeface="+mn-ea"/>
                <a:cs typeface="Arial" panose="020B0604020202020204" pitchFamily="34" charset="0"/>
                <a:sym typeface="Arial"/>
              </a:rPr>
              <a:t>tập</a:t>
            </a:r>
            <a:r>
              <a:rPr kumimoji="0" lang="en-US" sz="20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rPr>
              <a:t> </a:t>
            </a:r>
            <a:r>
              <a:rPr lang="en-US" sz="2000" b="1" kern="1200" dirty="0">
                <a:solidFill>
                  <a:prstClr val="white"/>
                </a:solidFill>
                <a:ea typeface="+mn-ea"/>
                <a:cs typeface="Arial" panose="020B0604020202020204" pitchFamily="34" charset="0"/>
              </a:rPr>
              <a:t>6</a:t>
            </a:r>
            <a:endParaRPr kumimoji="0" lang="en-US" sz="20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endParaRP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280025" y="2245716"/>
            <a:ext cx="1276676" cy="840138"/>
            <a:chOff x="566305" y="2028792"/>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566305" y="2028792"/>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82A059C4-AB74-BDC6-7CE4-D1D4C4343738}"/>
                  </a:ext>
                </a:extLst>
              </p:cNvPr>
              <p:cNvSpPr/>
              <p:nvPr/>
            </p:nvSpPr>
            <p:spPr>
              <a:xfrm>
                <a:off x="604752" y="905363"/>
                <a:ext cx="7880931" cy="10452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200" b="0" i="0" dirty="0">
                    <a:solidFill>
                      <a:srgbClr val="000000"/>
                    </a:solidFill>
                    <a:effectLst/>
                    <a:latin typeface="+mj-lt"/>
                  </a:rPr>
                  <a:t>Cho A, B, C </a:t>
                </a:r>
                <a:r>
                  <a:rPr lang="en-US" sz="2200" b="0" i="0" dirty="0" err="1">
                    <a:solidFill>
                      <a:srgbClr val="000000"/>
                    </a:solidFill>
                    <a:effectLst/>
                    <a:latin typeface="+mj-lt"/>
                  </a:rPr>
                  <a:t>là</a:t>
                </a:r>
                <a:r>
                  <a:rPr lang="en-US" sz="2200" b="0" i="0" dirty="0">
                    <a:solidFill>
                      <a:srgbClr val="000000"/>
                    </a:solidFill>
                    <a:effectLst/>
                    <a:latin typeface="+mj-lt"/>
                  </a:rPr>
                  <a:t> </a:t>
                </a:r>
                <a:r>
                  <a:rPr lang="en-US" sz="2200" b="0" i="0" dirty="0" err="1">
                    <a:solidFill>
                      <a:srgbClr val="000000"/>
                    </a:solidFill>
                    <a:effectLst/>
                    <a:latin typeface="+mj-lt"/>
                  </a:rPr>
                  <a:t>ba</a:t>
                </a:r>
                <a:r>
                  <a:rPr lang="en-US" sz="2200" b="0" i="0" dirty="0">
                    <a:solidFill>
                      <a:srgbClr val="000000"/>
                    </a:solidFill>
                    <a:effectLst/>
                    <a:latin typeface="+mj-lt"/>
                  </a:rPr>
                  <a:t> </a:t>
                </a:r>
                <a:r>
                  <a:rPr lang="en-US" sz="2200" b="0" i="0" dirty="0" err="1">
                    <a:solidFill>
                      <a:srgbClr val="000000"/>
                    </a:solidFill>
                    <a:effectLst/>
                    <a:latin typeface="+mj-lt"/>
                  </a:rPr>
                  <a:t>điểm</a:t>
                </a:r>
                <a:r>
                  <a:rPr lang="en-US" sz="2200" b="0" i="0" dirty="0">
                    <a:solidFill>
                      <a:srgbClr val="000000"/>
                    </a:solidFill>
                    <a:effectLst/>
                    <a:latin typeface="+mj-lt"/>
                  </a:rPr>
                  <a:t> </a:t>
                </a:r>
                <a:r>
                  <a:rPr lang="en-US" sz="2200" b="0" i="0" dirty="0" err="1">
                    <a:solidFill>
                      <a:srgbClr val="000000"/>
                    </a:solidFill>
                    <a:effectLst/>
                    <a:latin typeface="+mj-lt"/>
                  </a:rPr>
                  <a:t>chung</a:t>
                </a:r>
                <a:r>
                  <a:rPr lang="en-US" sz="2200" b="0" i="0" dirty="0">
                    <a:solidFill>
                      <a:srgbClr val="000000"/>
                    </a:solidFill>
                    <a:effectLst/>
                    <a:latin typeface="+mj-lt"/>
                  </a:rPr>
                  <a:t> </a:t>
                </a:r>
                <a:r>
                  <a:rPr lang="en-US" sz="2200" b="0" i="0" dirty="0" err="1">
                    <a:solidFill>
                      <a:srgbClr val="000000"/>
                    </a:solidFill>
                    <a:effectLst/>
                    <a:latin typeface="+mj-lt"/>
                  </a:rPr>
                  <a:t>của</a:t>
                </a:r>
                <a:r>
                  <a:rPr lang="en-US" sz="2200" b="0" i="0" dirty="0">
                    <a:solidFill>
                      <a:srgbClr val="000000"/>
                    </a:solidFill>
                    <a:effectLst/>
                    <a:latin typeface="+mj-lt"/>
                  </a:rPr>
                  <a:t> </a:t>
                </a:r>
                <a:r>
                  <a:rPr lang="en-US" sz="2200" b="0" i="0" dirty="0" err="1">
                    <a:solidFill>
                      <a:srgbClr val="000000"/>
                    </a:solidFill>
                    <a:effectLst/>
                    <a:latin typeface="+mj-lt"/>
                  </a:rPr>
                  <a:t>hai</a:t>
                </a:r>
                <a:r>
                  <a:rPr lang="en-US" sz="2200" b="0" i="0" dirty="0">
                    <a:solidFill>
                      <a:srgbClr val="000000"/>
                    </a:solidFill>
                    <a:effectLst/>
                    <a:latin typeface="+mj-lt"/>
                  </a:rPr>
                  <a:t> </a:t>
                </a:r>
                <a:r>
                  <a:rPr lang="en-US" sz="2200" b="0" i="0" dirty="0" err="1">
                    <a:solidFill>
                      <a:srgbClr val="000000"/>
                    </a:solidFill>
                    <a:effectLst/>
                    <a:latin typeface="+mj-lt"/>
                  </a:rPr>
                  <a:t>mặt</a:t>
                </a:r>
                <a:r>
                  <a:rPr lang="en-US" sz="2200" b="0" i="0" dirty="0">
                    <a:solidFill>
                      <a:srgbClr val="000000"/>
                    </a:solidFill>
                    <a:effectLst/>
                    <a:latin typeface="+mj-lt"/>
                  </a:rPr>
                  <a:t> </a:t>
                </a:r>
                <a:r>
                  <a:rPr lang="en-US" sz="2200" b="0" i="0" dirty="0" err="1">
                    <a:solidFill>
                      <a:srgbClr val="000000"/>
                    </a:solidFill>
                    <a:effectLst/>
                    <a:latin typeface="+mj-lt"/>
                  </a:rPr>
                  <a:t>phẳng</a:t>
                </a:r>
                <a:r>
                  <a:rPr lang="en-US" sz="2200" b="0" i="0" dirty="0">
                    <a:solidFill>
                      <a:srgbClr val="000000"/>
                    </a:solidFill>
                    <a:effectLst/>
                    <a:latin typeface="+mj-lt"/>
                  </a:rPr>
                  <a:t> </a:t>
                </a:r>
                <a:r>
                  <a:rPr lang="en-US" sz="2200" b="0" i="0" dirty="0" err="1">
                    <a:solidFill>
                      <a:srgbClr val="000000"/>
                    </a:solidFill>
                    <a:effectLst/>
                    <a:latin typeface="+mj-lt"/>
                  </a:rPr>
                  <a:t>phân</a:t>
                </a:r>
                <a:r>
                  <a:rPr lang="en-US" sz="2200" b="0" i="0" dirty="0">
                    <a:solidFill>
                      <a:srgbClr val="000000"/>
                    </a:solidFill>
                    <a:effectLst/>
                    <a:latin typeface="+mj-lt"/>
                  </a:rPr>
                  <a:t> </a:t>
                </a:r>
                <a:r>
                  <a:rPr lang="en-US" sz="2200" b="0" i="0" dirty="0" err="1">
                    <a:solidFill>
                      <a:srgbClr val="000000"/>
                    </a:solidFill>
                    <a:effectLst/>
                    <a:latin typeface="+mj-lt"/>
                  </a:rPr>
                  <a:t>biệt</a:t>
                </a:r>
                <a:r>
                  <a:rPr lang="en-US" sz="2200" b="0" i="0" dirty="0">
                    <a:solidFill>
                      <a:srgbClr val="000000"/>
                    </a:solidFill>
                    <a:effectLst/>
                    <a:latin typeface="+mj-lt"/>
                  </a:rPr>
                  <a:t> </a:t>
                </a:r>
                <a14:m>
                  <m:oMath xmlns:m="http://schemas.openxmlformats.org/officeDocument/2006/math">
                    <m:r>
                      <a:rPr lang="en-US" sz="2200" b="0" i="1" dirty="0" smtClean="0">
                        <a:solidFill>
                          <a:srgbClr val="000000"/>
                        </a:solidFill>
                        <a:effectLst/>
                        <a:latin typeface="Cambria Math" panose="02040503050406030204" pitchFamily="18" charset="0"/>
                      </a:rPr>
                      <m:t>(</m:t>
                    </m:r>
                    <m:r>
                      <a:rPr lang="el-GR" sz="2200" b="0" i="1" dirty="0" smtClean="0">
                        <a:solidFill>
                          <a:srgbClr val="000000"/>
                        </a:solidFill>
                        <a:effectLst/>
                        <a:latin typeface="Cambria Math" panose="02040503050406030204" pitchFamily="18" charset="0"/>
                      </a:rPr>
                      <m:t>𝛼</m:t>
                    </m:r>
                    <m:r>
                      <a:rPr lang="el-GR" sz="2200" b="0" i="1" dirty="0" smtClean="0">
                        <a:solidFill>
                          <a:srgbClr val="000000"/>
                        </a:solidFill>
                        <a:effectLst/>
                        <a:latin typeface="Cambria Math" panose="02040503050406030204" pitchFamily="18" charset="0"/>
                      </a:rPr>
                      <m:t>) </m:t>
                    </m:r>
                  </m:oMath>
                </a14:m>
                <a:r>
                  <a:rPr lang="en-US" sz="2200" b="0" i="0" dirty="0" err="1">
                    <a:solidFill>
                      <a:srgbClr val="000000"/>
                    </a:solidFill>
                    <a:effectLst/>
                    <a:latin typeface="+mj-lt"/>
                  </a:rPr>
                  <a:t>và</a:t>
                </a:r>
                <a:r>
                  <a:rPr lang="en-US" sz="2200" b="0" i="0" dirty="0">
                    <a:solidFill>
                      <a:srgbClr val="000000"/>
                    </a:solidFill>
                    <a:effectLst/>
                    <a:latin typeface="+mj-lt"/>
                  </a:rPr>
                  <a:t> </a:t>
                </a:r>
                <a14:m>
                  <m:oMath xmlns:m="http://schemas.openxmlformats.org/officeDocument/2006/math">
                    <m:r>
                      <a:rPr lang="en-US" sz="2200" b="0" i="1" dirty="0" smtClean="0">
                        <a:solidFill>
                          <a:srgbClr val="000000"/>
                        </a:solidFill>
                        <a:effectLst/>
                        <a:latin typeface="Cambria Math" panose="02040503050406030204" pitchFamily="18" charset="0"/>
                      </a:rPr>
                      <m:t>(</m:t>
                    </m:r>
                    <m:r>
                      <a:rPr lang="el-GR" sz="2200" b="0" i="1" dirty="0" smtClean="0">
                        <a:solidFill>
                          <a:srgbClr val="000000"/>
                        </a:solidFill>
                        <a:effectLst/>
                        <a:latin typeface="Cambria Math" panose="02040503050406030204" pitchFamily="18" charset="0"/>
                      </a:rPr>
                      <m:t>𝛽</m:t>
                    </m:r>
                    <m:r>
                      <a:rPr lang="el-GR" sz="2200" b="0" i="1" dirty="0" smtClean="0">
                        <a:solidFill>
                          <a:srgbClr val="000000"/>
                        </a:solidFill>
                        <a:effectLst/>
                        <a:latin typeface="Cambria Math" panose="02040503050406030204" pitchFamily="18" charset="0"/>
                      </a:rPr>
                      <m:t>) </m:t>
                    </m:r>
                  </m:oMath>
                </a14:m>
                <a:r>
                  <a:rPr lang="el-GR" sz="2200" b="0" i="0" dirty="0">
                    <a:solidFill>
                      <a:srgbClr val="000000"/>
                    </a:solidFill>
                    <a:effectLst/>
                    <a:latin typeface="+mj-lt"/>
                  </a:rPr>
                  <a:t>(</a:t>
                </a:r>
                <a:r>
                  <a:rPr lang="en-US" sz="2200" b="0" i="0" dirty="0" err="1">
                    <a:solidFill>
                      <a:srgbClr val="000000"/>
                    </a:solidFill>
                    <a:effectLst/>
                    <a:latin typeface="+mj-lt"/>
                  </a:rPr>
                  <a:t>Hình</a:t>
                </a:r>
                <a:r>
                  <a:rPr lang="en-US" sz="2200" b="0" i="0" dirty="0">
                    <a:solidFill>
                      <a:srgbClr val="000000"/>
                    </a:solidFill>
                    <a:effectLst/>
                    <a:latin typeface="+mj-lt"/>
                  </a:rPr>
                  <a:t> 16). </a:t>
                </a:r>
                <a:r>
                  <a:rPr lang="en-US" sz="2200" b="0" i="0" dirty="0" err="1">
                    <a:solidFill>
                      <a:srgbClr val="000000"/>
                    </a:solidFill>
                    <a:effectLst/>
                    <a:latin typeface="+mj-lt"/>
                  </a:rPr>
                  <a:t>Chứng</a:t>
                </a:r>
                <a:r>
                  <a:rPr lang="en-US" sz="2200" b="0" i="0" dirty="0">
                    <a:solidFill>
                      <a:srgbClr val="000000"/>
                    </a:solidFill>
                    <a:effectLst/>
                    <a:latin typeface="+mj-lt"/>
                  </a:rPr>
                  <a:t> </a:t>
                </a:r>
                <a:r>
                  <a:rPr lang="en-US" sz="2200" b="0" i="0" dirty="0" err="1">
                    <a:solidFill>
                      <a:srgbClr val="000000"/>
                    </a:solidFill>
                    <a:effectLst/>
                    <a:latin typeface="+mj-lt"/>
                  </a:rPr>
                  <a:t>mình</a:t>
                </a:r>
                <a:r>
                  <a:rPr lang="en-US" sz="2200" b="0" i="0" dirty="0">
                    <a:solidFill>
                      <a:srgbClr val="000000"/>
                    </a:solidFill>
                    <a:effectLst/>
                    <a:latin typeface="+mj-lt"/>
                  </a:rPr>
                  <a:t> A, B, C </a:t>
                </a:r>
                <a:r>
                  <a:rPr lang="en-US" sz="2200" b="0" i="0" dirty="0" err="1">
                    <a:solidFill>
                      <a:srgbClr val="000000"/>
                    </a:solidFill>
                    <a:effectLst/>
                    <a:latin typeface="+mj-lt"/>
                  </a:rPr>
                  <a:t>thẳng</a:t>
                </a:r>
                <a:r>
                  <a:rPr lang="en-US" sz="2200" b="0" i="0" dirty="0">
                    <a:solidFill>
                      <a:srgbClr val="000000"/>
                    </a:solidFill>
                    <a:effectLst/>
                    <a:latin typeface="+mj-lt"/>
                  </a:rPr>
                  <a:t> </a:t>
                </a:r>
                <a:r>
                  <a:rPr lang="en-US" sz="2200" b="0" i="0" dirty="0" err="1">
                    <a:solidFill>
                      <a:srgbClr val="000000"/>
                    </a:solidFill>
                    <a:effectLst/>
                    <a:latin typeface="+mj-lt"/>
                  </a:rPr>
                  <a:t>hàng</a:t>
                </a:r>
                <a:r>
                  <a:rPr lang="en-US" sz="2200" b="0" i="0" dirty="0">
                    <a:solidFill>
                      <a:srgbClr val="000000"/>
                    </a:solidFill>
                    <a:effectLst/>
                    <a:latin typeface="+mj-lt"/>
                  </a:rPr>
                  <a:t>.</a:t>
                </a:r>
                <a:endParaRPr kumimoji="0" lang="en-US" sz="2200" b="0" i="0" u="none" strike="noStrike" kern="1200" cap="none" spc="0" normalizeH="0" baseline="0" noProof="0" dirty="0">
                  <a:ln>
                    <a:noFill/>
                  </a:ln>
                  <a:solidFill>
                    <a:prstClr val="black"/>
                  </a:solidFill>
                  <a:effectLst/>
                  <a:uLnTx/>
                  <a:uFillTx/>
                  <a:latin typeface="+mj-lt"/>
                  <a:ea typeface="Open Sans" panose="020B0606030504020204" pitchFamily="34" charset="0"/>
                  <a:cs typeface="Open Sans" panose="020B0606030504020204" pitchFamily="34" charset="0"/>
                  <a:sym typeface="Arial"/>
                </a:endParaRPr>
              </a:p>
            </p:txBody>
          </p:sp>
        </mc:Choice>
        <mc:Fallback>
          <p:sp>
            <p:nvSpPr>
              <p:cNvPr id="48" name="Rectangle 47">
                <a:extLst>
                  <a:ext uri="{FF2B5EF4-FFF2-40B4-BE49-F238E27FC236}">
                    <a16:creationId xmlns:a16="http://schemas.microsoft.com/office/drawing/2014/main" id="{82A059C4-AB74-BDC6-7CE4-D1D4C4343738}"/>
                  </a:ext>
                </a:extLst>
              </p:cNvPr>
              <p:cNvSpPr>
                <a:spLocks noRot="1" noChangeAspect="1" noMove="1" noResize="1" noEditPoints="1" noAdjustHandles="1" noChangeArrowheads="1" noChangeShapeType="1" noTextEdit="1"/>
              </p:cNvSpPr>
              <p:nvPr/>
            </p:nvSpPr>
            <p:spPr>
              <a:xfrm>
                <a:off x="604752" y="905363"/>
                <a:ext cx="7880931" cy="1045223"/>
              </a:xfrm>
              <a:prstGeom prst="rect">
                <a:avLst/>
              </a:prstGeom>
              <a:blipFill>
                <a:blip r:embed="rId4"/>
                <a:stretch>
                  <a:fillRect l="-1005" r="-1005" b="-11111"/>
                </a:stretch>
              </a:blipFill>
            </p:spPr>
            <p:txBody>
              <a:bodyPr/>
              <a:lstStyle/>
              <a:p>
                <a:r>
                  <a:rPr lang="en-US">
                    <a:noFill/>
                  </a:rPr>
                  <a:t> </a:t>
                </a:r>
              </a:p>
            </p:txBody>
          </p:sp>
        </mc:Fallback>
      </mc:AlternateContent>
      <p:sp>
        <p:nvSpPr>
          <p:cNvPr id="50" name="Rectangle 49">
            <a:extLst>
              <a:ext uri="{FF2B5EF4-FFF2-40B4-BE49-F238E27FC236}">
                <a16:creationId xmlns:a16="http://schemas.microsoft.com/office/drawing/2014/main" id="{AAFA6708-D066-6BFB-1991-6F56E482FC9E}"/>
              </a:ext>
            </a:extLst>
          </p:cNvPr>
          <p:cNvSpPr/>
          <p:nvPr/>
        </p:nvSpPr>
        <p:spPr>
          <a:xfrm>
            <a:off x="1090439" y="3119602"/>
            <a:ext cx="4880455" cy="1553054"/>
          </a:xfrm>
          <a:prstGeom prst="rect">
            <a:avLst/>
          </a:prstGeom>
        </p:spPr>
        <p:txBody>
          <a:bodyPr wrap="square">
            <a:spAutoFit/>
          </a:bodyPr>
          <a:lstStyle/>
          <a:p>
            <a:pPr>
              <a:lnSpc>
                <a:spcPct val="150000"/>
              </a:lnSpc>
              <a:spcAft>
                <a:spcPts val="800"/>
              </a:spcAft>
            </a:pPr>
            <a:r>
              <a:rPr lang="vi-VN" sz="2200" kern="100" dirty="0">
                <a:latin typeface="+mn-lt"/>
                <a:ea typeface="Calibri" panose="020F0502020204030204" pitchFamily="34" charset="0"/>
                <a:cs typeface="Times New Roman" panose="02020603050405020304" pitchFamily="18" charset="0"/>
              </a:rPr>
              <a:t>A, B, C cùng thuộc một giao tuyến của hai mặt </a:t>
            </a:r>
            <a:r>
              <a:rPr lang="vi-VN" sz="2200" kern="100" dirty="0" err="1">
                <a:latin typeface="+mn-lt"/>
                <a:ea typeface="Calibri" panose="020F0502020204030204" pitchFamily="34" charset="0"/>
                <a:cs typeface="Times New Roman" panose="02020603050405020304" pitchFamily="18" charset="0"/>
              </a:rPr>
              <a:t>phẳng</a:t>
            </a:r>
            <a:r>
              <a:rPr lang="vi-VN" sz="2200" kern="100" dirty="0">
                <a:latin typeface="+mn-lt"/>
                <a:ea typeface="Calibri" panose="020F0502020204030204" pitchFamily="34" charset="0"/>
                <a:cs typeface="Times New Roman" panose="02020603050405020304" pitchFamily="18" charset="0"/>
              </a:rPr>
              <a:t> phân biệt nên thẳng hàng với nhau.</a:t>
            </a:r>
            <a:endParaRPr lang="en-US" sz="2200" kern="100" dirty="0">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DF236B7-0766-C9AD-B5D6-C9A299FB8793}"/>
              </a:ext>
            </a:extLst>
          </p:cNvPr>
          <p:cNvPicPr>
            <a:picLocks noChangeAspect="1"/>
          </p:cNvPicPr>
          <p:nvPr/>
        </p:nvPicPr>
        <p:blipFill>
          <a:blip r:embed="rId5"/>
          <a:stretch>
            <a:fillRect/>
          </a:stretch>
        </p:blipFill>
        <p:spPr>
          <a:xfrm>
            <a:off x="5825343" y="2140778"/>
            <a:ext cx="2532701" cy="2542295"/>
          </a:xfrm>
          <a:prstGeom prst="rect">
            <a:avLst/>
          </a:prstGeom>
        </p:spPr>
      </p:pic>
    </p:spTree>
    <p:extLst>
      <p:ext uri="{BB962C8B-B14F-4D97-AF65-F5344CB8AC3E}">
        <p14:creationId xmlns:p14="http://schemas.microsoft.com/office/powerpoint/2010/main" val="340167576"/>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circle(in)">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51"/>
          <p:cNvSpPr/>
          <p:nvPr/>
        </p:nvSpPr>
        <p:spPr>
          <a:xfrm>
            <a:off x="988375" y="2403051"/>
            <a:ext cx="7265625" cy="2949075"/>
          </a:xfrm>
          <a:custGeom>
            <a:avLst/>
            <a:gdLst/>
            <a:ahLst/>
            <a:cxnLst/>
            <a:rect l="l" t="t" r="r" b="b"/>
            <a:pathLst>
              <a:path w="290625" h="117963" extrusionOk="0">
                <a:moveTo>
                  <a:pt x="290625" y="117963"/>
                </a:moveTo>
                <a:cubicBezTo>
                  <a:pt x="288909" y="116342"/>
                  <a:pt x="282329" y="112750"/>
                  <a:pt x="280327" y="108237"/>
                </a:cubicBezTo>
                <a:cubicBezTo>
                  <a:pt x="278325" y="103724"/>
                  <a:pt x="281154" y="95492"/>
                  <a:pt x="278611" y="90883"/>
                </a:cubicBezTo>
                <a:cubicBezTo>
                  <a:pt x="276068" y="86275"/>
                  <a:pt x="274956" y="81540"/>
                  <a:pt x="265071" y="80586"/>
                </a:cubicBezTo>
                <a:cubicBezTo>
                  <a:pt x="255186" y="79633"/>
                  <a:pt x="232048" y="87387"/>
                  <a:pt x="219303" y="85162"/>
                </a:cubicBezTo>
                <a:cubicBezTo>
                  <a:pt x="206558" y="82937"/>
                  <a:pt x="194958" y="74865"/>
                  <a:pt x="188601" y="67237"/>
                </a:cubicBezTo>
                <a:cubicBezTo>
                  <a:pt x="182245" y="59609"/>
                  <a:pt x="186567" y="49121"/>
                  <a:pt x="181164" y="39395"/>
                </a:cubicBezTo>
                <a:cubicBezTo>
                  <a:pt x="175761" y="29669"/>
                  <a:pt x="166098" y="15240"/>
                  <a:pt x="156182" y="8883"/>
                </a:cubicBezTo>
                <a:cubicBezTo>
                  <a:pt x="146266" y="2526"/>
                  <a:pt x="131042" y="-2368"/>
                  <a:pt x="121666" y="1255"/>
                </a:cubicBezTo>
                <a:cubicBezTo>
                  <a:pt x="112290" y="4878"/>
                  <a:pt x="100625" y="20866"/>
                  <a:pt x="99926" y="30623"/>
                </a:cubicBezTo>
                <a:cubicBezTo>
                  <a:pt x="99227" y="40381"/>
                  <a:pt x="115245" y="52236"/>
                  <a:pt x="117470" y="59800"/>
                </a:cubicBezTo>
                <a:cubicBezTo>
                  <a:pt x="119695" y="67364"/>
                  <a:pt x="120426" y="69875"/>
                  <a:pt x="113275" y="76009"/>
                </a:cubicBezTo>
                <a:cubicBezTo>
                  <a:pt x="106124" y="82143"/>
                  <a:pt x="83526" y="94443"/>
                  <a:pt x="74563" y="96604"/>
                </a:cubicBezTo>
                <a:cubicBezTo>
                  <a:pt x="65600" y="98765"/>
                  <a:pt x="63884" y="89930"/>
                  <a:pt x="59498" y="88976"/>
                </a:cubicBezTo>
                <a:cubicBezTo>
                  <a:pt x="55112" y="88023"/>
                  <a:pt x="51775" y="88277"/>
                  <a:pt x="48247" y="90883"/>
                </a:cubicBezTo>
                <a:cubicBezTo>
                  <a:pt x="44719" y="93489"/>
                  <a:pt x="42589" y="102135"/>
                  <a:pt x="38330" y="104614"/>
                </a:cubicBezTo>
                <a:cubicBezTo>
                  <a:pt x="34071" y="107093"/>
                  <a:pt x="29081" y="103692"/>
                  <a:pt x="22693" y="105758"/>
                </a:cubicBezTo>
                <a:cubicBezTo>
                  <a:pt x="16305" y="107824"/>
                  <a:pt x="3782" y="115134"/>
                  <a:pt x="0" y="117009"/>
                </a:cubicBezTo>
              </a:path>
            </a:pathLst>
          </a:custGeom>
          <a:noFill/>
          <a:ln w="19050" cap="flat" cmpd="sng">
            <a:solidFill>
              <a:schemeClr val="accent5"/>
            </a:solidFill>
            <a:prstDash val="dash"/>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79" name="Google Shape;2379;p51"/>
          <p:cNvGrpSpPr/>
          <p:nvPr/>
        </p:nvGrpSpPr>
        <p:grpSpPr>
          <a:xfrm flipH="1">
            <a:off x="92697" y="217947"/>
            <a:ext cx="951543" cy="1022533"/>
            <a:chOff x="3434186" y="1440218"/>
            <a:chExt cx="2331551" cy="3091651"/>
          </a:xfrm>
        </p:grpSpPr>
        <p:grpSp>
          <p:nvGrpSpPr>
            <p:cNvPr id="2380" name="Google Shape;2380;p51"/>
            <p:cNvGrpSpPr/>
            <p:nvPr/>
          </p:nvGrpSpPr>
          <p:grpSpPr>
            <a:xfrm rot="-510831">
              <a:off x="3759776" y="1494193"/>
              <a:ext cx="810788" cy="1096756"/>
              <a:chOff x="2103901" y="2201181"/>
              <a:chExt cx="654147" cy="884867"/>
            </a:xfrm>
          </p:grpSpPr>
          <p:sp>
            <p:nvSpPr>
              <p:cNvPr id="2381" name="Google Shape;2381;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82" name="Google Shape;2382;p51"/>
              <p:cNvGrpSpPr/>
              <p:nvPr/>
            </p:nvGrpSpPr>
            <p:grpSpPr>
              <a:xfrm>
                <a:off x="2103901" y="2201181"/>
                <a:ext cx="654147" cy="884867"/>
                <a:chOff x="1233475" y="3497650"/>
                <a:chExt cx="192300" cy="260125"/>
              </a:xfrm>
            </p:grpSpPr>
            <p:sp>
              <p:nvSpPr>
                <p:cNvPr id="2383" name="Google Shape;2383;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91" name="Google Shape;2391;p51"/>
            <p:cNvGrpSpPr/>
            <p:nvPr/>
          </p:nvGrpSpPr>
          <p:grpSpPr>
            <a:xfrm rot="775977">
              <a:off x="4842513" y="2156172"/>
              <a:ext cx="810777" cy="1096741"/>
              <a:chOff x="2103901" y="2201181"/>
              <a:chExt cx="654147" cy="884867"/>
            </a:xfrm>
          </p:grpSpPr>
          <p:sp>
            <p:nvSpPr>
              <p:cNvPr id="2392" name="Google Shape;2392;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3" name="Google Shape;2393;p51"/>
              <p:cNvGrpSpPr/>
              <p:nvPr/>
            </p:nvGrpSpPr>
            <p:grpSpPr>
              <a:xfrm>
                <a:off x="2103901" y="2201181"/>
                <a:ext cx="654147" cy="884867"/>
                <a:chOff x="1233475" y="3497650"/>
                <a:chExt cx="192300" cy="260125"/>
              </a:xfrm>
            </p:grpSpPr>
            <p:sp>
              <p:nvSpPr>
                <p:cNvPr id="2394" name="Google Shape;2394;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2396;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2397;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2398;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2399;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2400;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2401;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02" name="Google Shape;2402;p51"/>
            <p:cNvGrpSpPr/>
            <p:nvPr/>
          </p:nvGrpSpPr>
          <p:grpSpPr>
            <a:xfrm rot="-632256">
              <a:off x="3952967" y="3078428"/>
              <a:ext cx="810884" cy="1096887"/>
              <a:chOff x="2103901" y="2201181"/>
              <a:chExt cx="654147" cy="884867"/>
            </a:xfrm>
          </p:grpSpPr>
          <p:sp>
            <p:nvSpPr>
              <p:cNvPr id="2403" name="Google Shape;2403;p5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04" name="Google Shape;2404;p51"/>
              <p:cNvGrpSpPr/>
              <p:nvPr/>
            </p:nvGrpSpPr>
            <p:grpSpPr>
              <a:xfrm>
                <a:off x="2103901" y="2201181"/>
                <a:ext cx="654147" cy="884867"/>
                <a:chOff x="1233475" y="3497650"/>
                <a:chExt cx="192300" cy="260125"/>
              </a:xfrm>
            </p:grpSpPr>
            <p:sp>
              <p:nvSpPr>
                <p:cNvPr id="2405" name="Google Shape;2405;p5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2406;p5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2407;p5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2408;p5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2409;p5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2410;p5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5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2412;p5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413" name="Google Shape;2413;p51"/>
            <p:cNvSpPr/>
            <p:nvPr/>
          </p:nvSpPr>
          <p:spPr>
            <a:xfrm>
              <a:off x="3434186" y="264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2414;p51"/>
            <p:cNvSpPr/>
            <p:nvPr/>
          </p:nvSpPr>
          <p:spPr>
            <a:xfrm>
              <a:off x="4996262" y="4313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2415;p51"/>
            <p:cNvSpPr/>
            <p:nvPr/>
          </p:nvSpPr>
          <p:spPr>
            <a:xfrm>
              <a:off x="5493824" y="44463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2416;p51"/>
            <p:cNvSpPr/>
            <p:nvPr/>
          </p:nvSpPr>
          <p:spPr>
            <a:xfrm>
              <a:off x="4881923" y="18108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2417;p51"/>
            <p:cNvSpPr/>
            <p:nvPr/>
          </p:nvSpPr>
          <p:spPr>
            <a:xfrm>
              <a:off x="4935086" y="3647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Rectangle 19">
            <a:extLst>
              <a:ext uri="{FF2B5EF4-FFF2-40B4-BE49-F238E27FC236}">
                <a16:creationId xmlns:a16="http://schemas.microsoft.com/office/drawing/2014/main" id="{CE3EE696-40D7-F4FA-57B7-A7B50FE9EC0A}"/>
              </a:ext>
            </a:extLst>
          </p:cNvPr>
          <p:cNvSpPr/>
          <p:nvPr/>
        </p:nvSpPr>
        <p:spPr>
          <a:xfrm>
            <a:off x="579790" y="1241424"/>
            <a:ext cx="139416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HĐKP </a:t>
            </a:r>
            <a:r>
              <a:rPr lang="en-US" sz="2400" b="1" kern="1200" dirty="0">
                <a:solidFill>
                  <a:prstClr val="black"/>
                </a:solidFill>
                <a:ea typeface="+mn-ea"/>
                <a:cs typeface="Arial" panose="020B0604020202020204" pitchFamily="34" charset="0"/>
              </a:rPr>
              <a:t>7</a:t>
            </a:r>
            <a:r>
              <a:rPr kumimoji="0" lang="en-US" sz="2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a:t>
            </a:r>
          </a:p>
        </p:txBody>
      </p:sp>
      <p:grpSp>
        <p:nvGrpSpPr>
          <p:cNvPr id="22" name="Group 21">
            <a:extLst>
              <a:ext uri="{FF2B5EF4-FFF2-40B4-BE49-F238E27FC236}">
                <a16:creationId xmlns:a16="http://schemas.microsoft.com/office/drawing/2014/main" id="{B5CD0C80-F394-036E-597E-E7F5A7B28B1A}"/>
              </a:ext>
            </a:extLst>
          </p:cNvPr>
          <p:cNvGrpSpPr/>
          <p:nvPr/>
        </p:nvGrpSpPr>
        <p:grpSpPr>
          <a:xfrm>
            <a:off x="1687684" y="497900"/>
            <a:ext cx="6328198" cy="521131"/>
            <a:chOff x="4328566" y="978669"/>
            <a:chExt cx="6328198" cy="521131"/>
          </a:xfrm>
        </p:grpSpPr>
        <p:sp>
          <p:nvSpPr>
            <p:cNvPr id="23" name="Rectangle 1">
              <a:extLst>
                <a:ext uri="{FF2B5EF4-FFF2-40B4-BE49-F238E27FC236}">
                  <a16:creationId xmlns:a16="http://schemas.microsoft.com/office/drawing/2014/main" id="{4DF2FD92-8754-1B43-6B36-F72300CDF6B8}"/>
                </a:ext>
              </a:extLst>
            </p:cNvPr>
            <p:cNvSpPr>
              <a:spLocks noChangeArrowheads="1"/>
            </p:cNvSpPr>
            <p:nvPr/>
          </p:nvSpPr>
          <p:spPr bwMode="auto">
            <a:xfrm>
              <a:off x="5134098" y="1068913"/>
              <a:ext cx="55226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Thảo</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luận</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nhóm</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đôi</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hoàn</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0" i="1"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thành</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altLang="en-US" sz="2200" b="1"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HĐKP7</a:t>
              </a:r>
              <a:r>
                <a:rPr kumimoji="0" lang="en-US" altLang="en-US" sz="2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a:t>
              </a:r>
              <a:endParaRPr kumimoji="0" lang="en-US" alt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pic>
          <p:nvPicPr>
            <p:cNvPr id="24" name="Picture 23">
              <a:extLst>
                <a:ext uri="{FF2B5EF4-FFF2-40B4-BE49-F238E27FC236}">
                  <a16:creationId xmlns:a16="http://schemas.microsoft.com/office/drawing/2014/main" id="{E5AE3970-34E3-14D0-600B-54BF66BF1E40}"/>
                </a:ext>
              </a:extLst>
            </p:cNvPr>
            <p:cNvPicPr>
              <a:picLocks noChangeAspect="1"/>
            </p:cNvPicPr>
            <p:nvPr/>
          </p:nvPicPr>
          <p:blipFill>
            <a:blip r:embed="rId3"/>
            <a:stretch>
              <a:fillRect/>
            </a:stretch>
          </p:blipFill>
          <p:spPr>
            <a:xfrm>
              <a:off x="4328566" y="978669"/>
              <a:ext cx="951544" cy="512370"/>
            </a:xfrm>
            <a:prstGeom prst="rect">
              <a:avLst/>
            </a:prstGeom>
          </p:spPr>
        </p:pic>
      </p:gr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991EA4EE-4D61-8EB1-40CA-931DBA7EBD6B}"/>
                  </a:ext>
                </a:extLst>
              </p:cNvPr>
              <p:cNvSpPr/>
              <p:nvPr/>
            </p:nvSpPr>
            <p:spPr>
              <a:xfrm>
                <a:off x="451315" y="1737682"/>
                <a:ext cx="5655757" cy="1693412"/>
              </a:xfrm>
              <a:prstGeom prst="rect">
                <a:avLst/>
              </a:prstGeom>
            </p:spPr>
            <p:txBody>
              <a:bodyPr wrap="square">
                <a:spAutoFit/>
              </a:bodyPr>
              <a:lstStyle/>
              <a:p>
                <a:pPr marL="30480" marR="30480" lvl="0" algn="just">
                  <a:lnSpc>
                    <a:spcPct val="150000"/>
                  </a:lnSpc>
                  <a:buClrTx/>
                  <a:defRPr/>
                </a:pPr>
                <a:r>
                  <a:rPr lang="vi-VN" sz="2100" dirty="0">
                    <a:latin typeface="+mn-lt"/>
                  </a:rPr>
                  <a:t>Trong mặt </a:t>
                </a:r>
                <a:r>
                  <a:rPr lang="vi-VN" sz="2100" dirty="0" err="1">
                    <a:latin typeface="+mn-lt"/>
                  </a:rPr>
                  <a:t>phẳng</a:t>
                </a:r>
                <a:r>
                  <a:rPr lang="vi-VN" sz="2100" dirty="0">
                    <a:latin typeface="+mn-lt"/>
                  </a:rPr>
                  <a:t> (P), cho tam giác ABC có M, N lần lượt là trung điểm của các đoạn thẳng AB, AC (Hình 17). Tính tỉ số </a:t>
                </a:r>
                <a14:m>
                  <m:oMath xmlns:m="http://schemas.openxmlformats.org/officeDocument/2006/math">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𝑀𝑁</m:t>
                        </m:r>
                      </m:num>
                      <m:den>
                        <m:r>
                          <a:rPr lang="en-US" sz="2100" b="0" i="1" smtClean="0">
                            <a:latin typeface="Cambria Math" panose="02040503050406030204" pitchFamily="18" charset="0"/>
                          </a:rPr>
                          <m:t>𝐵𝐶</m:t>
                        </m:r>
                      </m:den>
                    </m:f>
                  </m:oMath>
                </a14:m>
                <a:endParaRPr kumimoji="0" lang="en-US" sz="2100" b="0" i="0" u="none" strike="noStrike" kern="1200" cap="none" spc="0" normalizeH="0" baseline="0" noProof="0" dirty="0">
                  <a:ln>
                    <a:noFill/>
                  </a:ln>
                  <a:solidFill>
                    <a:srgbClr val="000000"/>
                  </a:solidFill>
                  <a:effectLst/>
                  <a:uLnTx/>
                  <a:uFillTx/>
                  <a:latin typeface="+mn-lt"/>
                  <a:ea typeface="Times New Roman" panose="02020603050405020304" pitchFamily="18" charset="0"/>
                  <a:sym typeface="Arial"/>
                </a:endParaRPr>
              </a:p>
            </p:txBody>
          </p:sp>
        </mc:Choice>
        <mc:Fallback>
          <p:sp>
            <p:nvSpPr>
              <p:cNvPr id="25" name="Rectangle 24">
                <a:extLst>
                  <a:ext uri="{FF2B5EF4-FFF2-40B4-BE49-F238E27FC236}">
                    <a16:creationId xmlns:a16="http://schemas.microsoft.com/office/drawing/2014/main" id="{991EA4EE-4D61-8EB1-40CA-931DBA7EBD6B}"/>
                  </a:ext>
                </a:extLst>
              </p:cNvPr>
              <p:cNvSpPr>
                <a:spLocks noRot="1" noChangeAspect="1" noMove="1" noResize="1" noEditPoints="1" noAdjustHandles="1" noChangeArrowheads="1" noChangeShapeType="1" noTextEdit="1"/>
              </p:cNvSpPr>
              <p:nvPr/>
            </p:nvSpPr>
            <p:spPr>
              <a:xfrm>
                <a:off x="451315" y="1737682"/>
                <a:ext cx="5655757" cy="1693412"/>
              </a:xfrm>
              <a:prstGeom prst="rect">
                <a:avLst/>
              </a:prstGeom>
              <a:blipFill>
                <a:blip r:embed="rId4"/>
                <a:stretch>
                  <a:fillRect l="-754" r="-754" b="-179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FA56B22-BA92-2226-DADE-EE27254D1807}"/>
              </a:ext>
            </a:extLst>
          </p:cNvPr>
          <p:cNvPicPr>
            <a:picLocks noChangeAspect="1"/>
          </p:cNvPicPr>
          <p:nvPr/>
        </p:nvPicPr>
        <p:blipFill>
          <a:blip r:embed="rId5"/>
          <a:srcRect/>
          <a:stretch/>
        </p:blipFill>
        <p:spPr>
          <a:xfrm>
            <a:off x="6094908" y="1669420"/>
            <a:ext cx="2659936" cy="1807493"/>
          </a:xfrm>
          <a:prstGeom prst="rect">
            <a:avLst/>
          </a:prstGeom>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69ADAEC-5656-BA7B-B606-EC21C6EE781D}"/>
                  </a:ext>
                </a:extLst>
              </p:cNvPr>
              <p:cNvSpPr/>
              <p:nvPr/>
            </p:nvSpPr>
            <p:spPr>
              <a:xfrm>
                <a:off x="1899149" y="4060802"/>
                <a:ext cx="6891911" cy="825867"/>
              </a:xfrm>
              <a:prstGeom prst="rect">
                <a:avLst/>
              </a:prstGeom>
            </p:spPr>
            <p:txBody>
              <a:bodyPr wrap="square">
                <a:spAutoFit/>
              </a:bodyPr>
              <a:lstStyle/>
              <a:p>
                <a:pPr>
                  <a:lnSpc>
                    <a:spcPct val="150000"/>
                  </a:lnSpc>
                  <a:spcAft>
                    <a:spcPts val="800"/>
                  </a:spcAft>
                </a:pPr>
                <a14:m>
                  <m:oMath xmlns:m="http://schemas.openxmlformats.org/officeDocument/2006/math">
                    <m:f>
                      <m:fPr>
                        <m:ctrlPr>
                          <a:rPr lang="en-US" sz="2400" i="1" kern="100">
                            <a:latin typeface="Arial (Headings)"/>
                            <a:ea typeface="Calibri" panose="020F0502020204030204" pitchFamily="34" charset="0"/>
                            <a:cs typeface="Times New Roman" panose="02020603050405020304" pitchFamily="18" charset="0"/>
                          </a:rPr>
                        </m:ctrlPr>
                      </m:fPr>
                      <m:num>
                        <m:r>
                          <a:rPr lang="vi-VN" sz="2400" i="1" kern="100">
                            <a:latin typeface="Arial (Headings)"/>
                            <a:ea typeface="Calibri" panose="020F0502020204030204" pitchFamily="34" charset="0"/>
                            <a:cs typeface="Times New Roman" panose="02020603050405020304" pitchFamily="18" charset="0"/>
                          </a:rPr>
                          <m:t>𝑀𝑁</m:t>
                        </m:r>
                      </m:num>
                      <m:den>
                        <m:r>
                          <a:rPr lang="vi-VN" sz="2400" i="1" kern="100">
                            <a:latin typeface="Arial (Headings)"/>
                            <a:ea typeface="Calibri" panose="020F0502020204030204" pitchFamily="34" charset="0"/>
                            <a:cs typeface="Times New Roman" panose="02020603050405020304" pitchFamily="18" charset="0"/>
                          </a:rPr>
                          <m:t>𝐵𝐶</m:t>
                        </m:r>
                      </m:den>
                    </m:f>
                    <m:r>
                      <a:rPr lang="vi-VN" sz="2400" i="1" kern="100">
                        <a:latin typeface="Arial (Headings)"/>
                        <a:ea typeface="Calibri" panose="020F0502020204030204" pitchFamily="34" charset="0"/>
                        <a:cs typeface="Times New Roman" panose="02020603050405020304" pitchFamily="18" charset="0"/>
                      </a:rPr>
                      <m:t>=</m:t>
                    </m:r>
                    <m:f>
                      <m:fPr>
                        <m:ctrlPr>
                          <a:rPr lang="en-US" sz="2400" i="1" kern="100">
                            <a:latin typeface="Arial (Headings)"/>
                            <a:ea typeface="Calibri" panose="020F0502020204030204" pitchFamily="34" charset="0"/>
                            <a:cs typeface="Times New Roman" panose="02020603050405020304" pitchFamily="18" charset="0"/>
                          </a:rPr>
                        </m:ctrlPr>
                      </m:fPr>
                      <m:num>
                        <m:r>
                          <a:rPr lang="vi-VN" sz="2400" i="1" kern="100">
                            <a:latin typeface="Arial (Headings)"/>
                            <a:ea typeface="Calibri" panose="020F0502020204030204" pitchFamily="34" charset="0"/>
                            <a:cs typeface="Times New Roman" panose="02020603050405020304" pitchFamily="18" charset="0"/>
                          </a:rPr>
                          <m:t>1</m:t>
                        </m:r>
                      </m:num>
                      <m:den>
                        <m:r>
                          <a:rPr lang="vi-VN" sz="2400" i="1" kern="100">
                            <a:latin typeface="Arial (Headings)"/>
                            <a:ea typeface="Calibri" panose="020F0502020204030204" pitchFamily="34" charset="0"/>
                            <a:cs typeface="Times New Roman" panose="02020603050405020304" pitchFamily="18" charset="0"/>
                          </a:rPr>
                          <m:t>2</m:t>
                        </m:r>
                      </m:den>
                    </m:f>
                    <m:r>
                      <a:rPr lang="vi-VN" sz="2400" i="1" kern="100">
                        <a:latin typeface="Arial (Headings)"/>
                        <a:ea typeface="Calibri" panose="020F0502020204030204" pitchFamily="34" charset="0"/>
                        <a:cs typeface="Times New Roman" panose="02020603050405020304" pitchFamily="18" charset="0"/>
                      </a:rPr>
                      <m:t> </m:t>
                    </m:r>
                  </m:oMath>
                </a14:m>
                <a:r>
                  <a:rPr lang="vi-VN" sz="2400" kern="100" dirty="0">
                    <a:latin typeface="Arial (Headings)"/>
                    <a:ea typeface="Times New Roman" panose="02020603050405020304" pitchFamily="18" charset="0"/>
                    <a:cs typeface="Times New Roman" panose="02020603050405020304" pitchFamily="18" charset="0"/>
                  </a:rPr>
                  <a:t>(tính chất đường trung bình của tam giác).</a:t>
                </a:r>
                <a:endParaRPr lang="en-US" sz="2400" kern="100" dirty="0">
                  <a:latin typeface="Arial (Headings)"/>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369ADAEC-5656-BA7B-B606-EC21C6EE781D}"/>
                  </a:ext>
                </a:extLst>
              </p:cNvPr>
              <p:cNvSpPr>
                <a:spLocks noRot="1" noChangeAspect="1" noMove="1" noResize="1" noEditPoints="1" noAdjustHandles="1" noChangeArrowheads="1" noChangeShapeType="1" noTextEdit="1"/>
              </p:cNvSpPr>
              <p:nvPr/>
            </p:nvSpPr>
            <p:spPr>
              <a:xfrm>
                <a:off x="1899149" y="4060802"/>
                <a:ext cx="6891911" cy="825867"/>
              </a:xfrm>
              <a:prstGeom prst="rect">
                <a:avLst/>
              </a:prstGeom>
              <a:blipFill>
                <a:blip r:embed="rId6"/>
                <a:stretch>
                  <a:fillRect r="-973" b="-588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980353A-0B8D-4BF5-1585-48E664647525}"/>
              </a:ext>
            </a:extLst>
          </p:cNvPr>
          <p:cNvGrpSpPr/>
          <p:nvPr/>
        </p:nvGrpSpPr>
        <p:grpSpPr>
          <a:xfrm>
            <a:off x="604142" y="3610548"/>
            <a:ext cx="1292257" cy="712136"/>
            <a:chOff x="8403160" y="4587774"/>
            <a:chExt cx="1263473" cy="823613"/>
          </a:xfrm>
        </p:grpSpPr>
        <p:pic>
          <p:nvPicPr>
            <p:cNvPr id="6" name="Picture 5">
              <a:extLst>
                <a:ext uri="{FF2B5EF4-FFF2-40B4-BE49-F238E27FC236}">
                  <a16:creationId xmlns:a16="http://schemas.microsoft.com/office/drawing/2014/main" id="{E5770E7D-C882-558B-944D-E5734E4FB381}"/>
                </a:ext>
              </a:extLst>
            </p:cNvPr>
            <p:cNvPicPr>
              <a:picLocks noChangeAspect="1"/>
            </p:cNvPicPr>
            <p:nvPr/>
          </p:nvPicPr>
          <p:blipFill>
            <a:blip r:embed="rId7"/>
            <a:stretch>
              <a:fillRect/>
            </a:stretch>
          </p:blipFill>
          <p:spPr>
            <a:xfrm>
              <a:off x="8553553" y="4587774"/>
              <a:ext cx="962685" cy="823613"/>
            </a:xfrm>
            <a:prstGeom prst="rect">
              <a:avLst/>
            </a:prstGeom>
          </p:spPr>
        </p:pic>
        <p:sp>
          <p:nvSpPr>
            <p:cNvPr id="7" name="TextBox 6">
              <a:extLst>
                <a:ext uri="{FF2B5EF4-FFF2-40B4-BE49-F238E27FC236}">
                  <a16:creationId xmlns:a16="http://schemas.microsoft.com/office/drawing/2014/main" id="{34A22313-485D-5B3B-110A-13EDFC47FDC6}"/>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Tree>
    <p:extLst>
      <p:ext uri="{BB962C8B-B14F-4D97-AF65-F5344CB8AC3E}">
        <p14:creationId xmlns:p14="http://schemas.microsoft.com/office/powerpoint/2010/main" val="238799749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4" name="Pentagon 6">
            <a:extLst>
              <a:ext uri="{FF2B5EF4-FFF2-40B4-BE49-F238E27FC236}">
                <a16:creationId xmlns:a16="http://schemas.microsoft.com/office/drawing/2014/main" id="{11E44DD7-5540-DFFD-736E-3838E11F979A}"/>
              </a:ext>
            </a:extLst>
          </p:cNvPr>
          <p:cNvSpPr/>
          <p:nvPr/>
        </p:nvSpPr>
        <p:spPr>
          <a:xfrm>
            <a:off x="3306435" y="569503"/>
            <a:ext cx="2531129" cy="772029"/>
          </a:xfrm>
          <a:prstGeom prst="roundRect">
            <a:avLst>
              <a:gd name="adj" fmla="val 36664"/>
            </a:avLst>
          </a:prstGeom>
          <a:solidFill>
            <a:srgbClr val="DFF3C9"/>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TÍNH CHẤT 6</a:t>
            </a:r>
          </a:p>
        </p:txBody>
      </p:sp>
      <p:sp>
        <p:nvSpPr>
          <p:cNvPr id="6" name="Rectangle 5">
            <a:extLst>
              <a:ext uri="{FF2B5EF4-FFF2-40B4-BE49-F238E27FC236}">
                <a16:creationId xmlns:a16="http://schemas.microsoft.com/office/drawing/2014/main" id="{185CEE5D-9AC6-2054-8647-36F09D27E3FC}"/>
              </a:ext>
            </a:extLst>
          </p:cNvPr>
          <p:cNvSpPr/>
          <p:nvPr/>
        </p:nvSpPr>
        <p:spPr>
          <a:xfrm>
            <a:off x="920291" y="2049138"/>
            <a:ext cx="7303415" cy="1045223"/>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spcAft>
                <a:spcPts val="1200"/>
              </a:spcAft>
            </a:pPr>
            <a:r>
              <a:rPr lang="vi-VN" sz="2200" dirty="0">
                <a:ea typeface="Calibri" panose="020F0502020204030204" pitchFamily="34" charset="0"/>
              </a:rPr>
              <a:t>Trên mỗi mặt </a:t>
            </a:r>
            <a:r>
              <a:rPr lang="vi-VN" sz="2200" dirty="0" err="1">
                <a:ea typeface="Calibri" panose="020F0502020204030204" pitchFamily="34" charset="0"/>
              </a:rPr>
              <a:t>phẳng</a:t>
            </a:r>
            <a:r>
              <a:rPr lang="vi-VN" sz="2200" dirty="0">
                <a:ea typeface="Calibri" panose="020F0502020204030204" pitchFamily="34" charset="0"/>
              </a:rPr>
              <a:t>, tất cả các kết đã biết trong hình học </a:t>
            </a:r>
            <a:r>
              <a:rPr lang="vi-VN" sz="2200" dirty="0" err="1">
                <a:ea typeface="Calibri" panose="020F0502020204030204" pitchFamily="34" charset="0"/>
              </a:rPr>
              <a:t>phẳng</a:t>
            </a:r>
            <a:r>
              <a:rPr lang="vi-VN" sz="2200" dirty="0">
                <a:ea typeface="Calibri" panose="020F0502020204030204" pitchFamily="34" charset="0"/>
              </a:rPr>
              <a:t> đều đúng.</a:t>
            </a:r>
            <a:endParaRPr kumimoji="0" lang="en-US" sz="2200" b="0" i="0" u="none" strike="noStrike" kern="1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0B71D599-9209-7F08-08DE-CEC5C29C1713}"/>
              </a:ext>
            </a:extLst>
          </p:cNvPr>
          <p:cNvPicPr>
            <a:picLocks noChangeAspect="1"/>
          </p:cNvPicPr>
          <p:nvPr/>
        </p:nvPicPr>
        <p:blipFill>
          <a:blip r:embed="rId3"/>
          <a:stretch>
            <a:fillRect/>
          </a:stretch>
        </p:blipFill>
        <p:spPr>
          <a:xfrm>
            <a:off x="-200508" y="4094417"/>
            <a:ext cx="1930869" cy="1086114"/>
          </a:xfrm>
          <a:prstGeom prst="rect">
            <a:avLst/>
          </a:prstGeom>
        </p:spPr>
      </p:pic>
    </p:spTree>
    <p:extLst>
      <p:ext uri="{BB962C8B-B14F-4D97-AF65-F5344CB8AC3E}">
        <p14:creationId xmlns:p14="http://schemas.microsoft.com/office/powerpoint/2010/main" val="755745503"/>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id="{2060DEE0-71A3-F908-AA8A-84077D693BB9}"/>
              </a:ext>
            </a:extLst>
          </p:cNvPr>
          <p:cNvSpPr/>
          <p:nvPr/>
        </p:nvSpPr>
        <p:spPr>
          <a:xfrm>
            <a:off x="3908349" y="520618"/>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6</a:t>
            </a:r>
          </a:p>
        </p:txBody>
      </p:sp>
      <p:sp>
        <p:nvSpPr>
          <p:cNvPr id="6" name="Rectangle 5">
            <a:extLst>
              <a:ext uri="{FF2B5EF4-FFF2-40B4-BE49-F238E27FC236}">
                <a16:creationId xmlns:a16="http://schemas.microsoft.com/office/drawing/2014/main" id="{866F3AFB-E14A-2568-C561-00A03A23E8B8}"/>
              </a:ext>
            </a:extLst>
          </p:cNvPr>
          <p:cNvSpPr/>
          <p:nvPr/>
        </p:nvSpPr>
        <p:spPr>
          <a:xfrm>
            <a:off x="412778" y="1241707"/>
            <a:ext cx="5373362" cy="23436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sym typeface="Arial"/>
              </a:rPr>
              <a:t>Cho </a:t>
            </a:r>
            <a:r>
              <a:rPr kumimoji="0" lang="en-US" sz="2000" b="0" i="0" u="none" strike="noStrike" kern="1200" cap="none" spc="0" normalizeH="0" baseline="0" noProof="0" dirty="0" err="1">
                <a:ln>
                  <a:noFill/>
                </a:ln>
                <a:solidFill>
                  <a:prstClr val="black"/>
                </a:solidFill>
                <a:effectLst/>
                <a:uLnTx/>
                <a:uFillTx/>
                <a:ea typeface="+mn-ea"/>
                <a:sym typeface="Arial"/>
              </a:rPr>
              <a:t>bốn</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điểm</a:t>
            </a:r>
            <a:r>
              <a:rPr kumimoji="0" lang="en-US" sz="2000" b="0" i="0" u="none" strike="noStrike" kern="1200" cap="none" spc="0" normalizeH="0" noProof="0" dirty="0">
                <a:ln>
                  <a:noFill/>
                </a:ln>
                <a:solidFill>
                  <a:prstClr val="black"/>
                </a:solidFill>
                <a:effectLst/>
                <a:uLnTx/>
                <a:uFillTx/>
                <a:ea typeface="+mn-ea"/>
                <a:sym typeface="Arial"/>
              </a:rPr>
              <a:t> A, B, C, D </a:t>
            </a:r>
            <a:r>
              <a:rPr kumimoji="0" lang="en-US" sz="2000" b="0" i="0" u="none" strike="noStrike" kern="1200" cap="none" spc="0" normalizeH="0" noProof="0" dirty="0" err="1">
                <a:ln>
                  <a:noFill/>
                </a:ln>
                <a:solidFill>
                  <a:prstClr val="black"/>
                </a:solidFill>
                <a:effectLst/>
                <a:uLnTx/>
                <a:uFillTx/>
                <a:ea typeface="+mn-ea"/>
                <a:sym typeface="Arial"/>
              </a:rPr>
              <a:t>không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cùng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nằm</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trên</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một</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mặt</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phẳng</a:t>
            </a:r>
            <a:endParaRPr kumimoji="0" lang="en-US" sz="2000" b="0" i="0" u="none" strike="noStrike" kern="1200" cap="none" spc="0" normalizeH="0" noProof="0" dirty="0">
              <a:ln>
                <a:noFill/>
              </a:ln>
              <a:solidFill>
                <a:prstClr val="black"/>
              </a:solidFill>
              <a:effectLst/>
              <a:uLnTx/>
              <a:uFillTx/>
              <a:ea typeface="+mn-ea"/>
              <a:sym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2000" kern="1200" baseline="0" dirty="0">
                <a:solidFill>
                  <a:prstClr val="black"/>
                </a:solidFill>
                <a:ea typeface="+mn-ea"/>
              </a:rPr>
              <a:t>a) </a:t>
            </a:r>
            <a:r>
              <a:rPr lang="en-US" sz="2000" kern="1200" baseline="0" dirty="0" err="1">
                <a:solidFill>
                  <a:prstClr val="black"/>
                </a:solidFill>
                <a:ea typeface="+mn-ea"/>
              </a:rPr>
              <a:t>Gọi</a:t>
            </a:r>
            <a:r>
              <a:rPr lang="en-US" sz="2000" kern="1200" dirty="0">
                <a:solidFill>
                  <a:prstClr val="black"/>
                </a:solidFill>
                <a:ea typeface="+mn-ea"/>
              </a:rPr>
              <a:t> O </a:t>
            </a:r>
            <a:r>
              <a:rPr lang="en-US" sz="2000" kern="1200" dirty="0" err="1">
                <a:solidFill>
                  <a:prstClr val="black"/>
                </a:solidFill>
                <a:ea typeface="+mn-ea"/>
              </a:rPr>
              <a:t>là</a:t>
            </a:r>
            <a:r>
              <a:rPr lang="en-US" sz="2000" kern="1200" dirty="0">
                <a:solidFill>
                  <a:prstClr val="black"/>
                </a:solidFill>
                <a:ea typeface="+mn-ea"/>
              </a:rPr>
              <a:t> </a:t>
            </a:r>
            <a:r>
              <a:rPr lang="en-US" sz="2000" kern="1200" dirty="0" err="1">
                <a:solidFill>
                  <a:prstClr val="black"/>
                </a:solidFill>
                <a:ea typeface="+mn-ea"/>
              </a:rPr>
              <a:t>trung</a:t>
            </a:r>
            <a:r>
              <a:rPr lang="en-US" sz="2000" kern="1200" dirty="0">
                <a:solidFill>
                  <a:prstClr val="black"/>
                </a:solidFill>
                <a:ea typeface="+mn-ea"/>
              </a:rPr>
              <a:t> </a:t>
            </a:r>
            <a:r>
              <a:rPr lang="en-US" sz="2000" kern="1200" dirty="0" err="1">
                <a:solidFill>
                  <a:prstClr val="black"/>
                </a:solidFill>
                <a:ea typeface="+mn-ea"/>
              </a:rPr>
              <a:t>điểm</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CD, G </a:t>
            </a:r>
            <a:r>
              <a:rPr lang="en-US" sz="2000" kern="1200" dirty="0" err="1">
                <a:solidFill>
                  <a:prstClr val="black"/>
                </a:solidFill>
                <a:ea typeface="+mn-ea"/>
              </a:rPr>
              <a:t>và</a:t>
            </a:r>
            <a:r>
              <a:rPr lang="en-US" sz="2000" kern="1200" dirty="0">
                <a:solidFill>
                  <a:prstClr val="black"/>
                </a:solidFill>
                <a:ea typeface="+mn-ea"/>
              </a:rPr>
              <a:t> G’ </a:t>
            </a:r>
            <a:r>
              <a:rPr lang="en-US" sz="2000" kern="1200" dirty="0" err="1">
                <a:solidFill>
                  <a:prstClr val="black"/>
                </a:solidFill>
                <a:ea typeface="+mn-ea"/>
              </a:rPr>
              <a:t>lần</a:t>
            </a:r>
            <a:r>
              <a:rPr lang="en-US" sz="2000" kern="1200" dirty="0">
                <a:solidFill>
                  <a:prstClr val="black"/>
                </a:solidFill>
                <a:ea typeface="+mn-ea"/>
              </a:rPr>
              <a:t> </a:t>
            </a:r>
            <a:r>
              <a:rPr lang="en-US" sz="2000" kern="1200" dirty="0" err="1">
                <a:solidFill>
                  <a:prstClr val="black"/>
                </a:solidFill>
                <a:ea typeface="+mn-ea"/>
              </a:rPr>
              <a:t>lượt</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a:t>
            </a:r>
            <a:r>
              <a:rPr lang="en-US" sz="2000" kern="1200" dirty="0" err="1">
                <a:solidFill>
                  <a:prstClr val="black"/>
                </a:solidFill>
                <a:ea typeface="+mn-ea"/>
              </a:rPr>
              <a:t>trọng</a:t>
            </a:r>
            <a:r>
              <a:rPr lang="en-US" sz="2000" kern="1200" dirty="0">
                <a:solidFill>
                  <a:prstClr val="black"/>
                </a:solidFill>
                <a:ea typeface="+mn-ea"/>
              </a:rPr>
              <a:t> </a:t>
            </a:r>
            <a:r>
              <a:rPr lang="en-US" sz="2000" kern="1200" dirty="0" err="1">
                <a:solidFill>
                  <a:prstClr val="black"/>
                </a:solidFill>
                <a:ea typeface="+mn-ea"/>
              </a:rPr>
              <a:t>tâm</a:t>
            </a:r>
            <a:r>
              <a:rPr lang="en-US" sz="2000" kern="1200" dirty="0">
                <a:solidFill>
                  <a:prstClr val="black"/>
                </a:solidFill>
                <a:ea typeface="+mn-ea"/>
              </a:rPr>
              <a:t> </a:t>
            </a:r>
            <a:r>
              <a:rPr lang="en-US" sz="2000" kern="1200" dirty="0" err="1">
                <a:solidFill>
                  <a:prstClr val="black"/>
                </a:solidFill>
                <a:ea typeface="+mn-ea"/>
              </a:rPr>
              <a:t>của</a:t>
            </a:r>
            <a:r>
              <a:rPr lang="en-US" sz="2000" kern="1200" dirty="0">
                <a:solidFill>
                  <a:prstClr val="black"/>
                </a:solidFill>
                <a:ea typeface="+mn-ea"/>
              </a:rPr>
              <a:t> tam </a:t>
            </a:r>
            <a:r>
              <a:rPr lang="en-US" sz="2000" kern="1200" dirty="0" err="1">
                <a:solidFill>
                  <a:prstClr val="black"/>
                </a:solidFill>
                <a:ea typeface="+mn-ea"/>
              </a:rPr>
              <a:t>giác</a:t>
            </a:r>
            <a:r>
              <a:rPr lang="en-US" sz="2000" kern="1200" dirty="0">
                <a:solidFill>
                  <a:prstClr val="black"/>
                </a:solidFill>
                <a:ea typeface="+mn-ea"/>
              </a:rPr>
              <a:t> ACD </a:t>
            </a:r>
            <a:r>
              <a:rPr lang="en-US" sz="2000" kern="1200" dirty="0" err="1">
                <a:solidFill>
                  <a:prstClr val="black"/>
                </a:solidFill>
                <a:ea typeface="+mn-ea"/>
              </a:rPr>
              <a:t>và</a:t>
            </a:r>
            <a:r>
              <a:rPr lang="en-US" sz="2000" kern="1200" dirty="0">
                <a:solidFill>
                  <a:prstClr val="black"/>
                </a:solidFill>
                <a:ea typeface="+mn-ea"/>
              </a:rPr>
              <a:t> BCD. </a:t>
            </a:r>
            <a:r>
              <a:rPr lang="en-US" sz="2000" kern="1200" dirty="0" err="1">
                <a:solidFill>
                  <a:prstClr val="black"/>
                </a:solidFill>
                <a:ea typeface="+mn-ea"/>
              </a:rPr>
              <a:t>Chứng</a:t>
            </a:r>
            <a:r>
              <a:rPr lang="en-US" sz="2000" kern="1200" dirty="0">
                <a:solidFill>
                  <a:prstClr val="black"/>
                </a:solidFill>
                <a:ea typeface="+mn-ea"/>
              </a:rPr>
              <a:t> </a:t>
            </a:r>
            <a:r>
              <a:rPr lang="en-US" sz="2000" kern="1200" dirty="0" err="1">
                <a:solidFill>
                  <a:prstClr val="black"/>
                </a:solidFill>
                <a:ea typeface="+mn-ea"/>
              </a:rPr>
              <a:t>minh</a:t>
            </a:r>
            <a:r>
              <a:rPr lang="en-US" sz="2000" kern="1200" dirty="0">
                <a:solidFill>
                  <a:prstClr val="black"/>
                </a:solidFill>
                <a:ea typeface="+mn-ea"/>
              </a:rPr>
              <a:t> GG’ // AB</a:t>
            </a:r>
          </a:p>
        </p:txBody>
      </p:sp>
      <p:pic>
        <p:nvPicPr>
          <p:cNvPr id="3" name="Picture 2">
            <a:extLst>
              <a:ext uri="{FF2B5EF4-FFF2-40B4-BE49-F238E27FC236}">
                <a16:creationId xmlns:a16="http://schemas.microsoft.com/office/drawing/2014/main" id="{4DBDE7D7-F6C5-3158-2D6E-FF80C5BD6851}"/>
              </a:ext>
            </a:extLst>
          </p:cNvPr>
          <p:cNvPicPr>
            <a:picLocks noChangeAspect="1"/>
          </p:cNvPicPr>
          <p:nvPr/>
        </p:nvPicPr>
        <p:blipFill>
          <a:blip r:embed="rId3"/>
          <a:stretch>
            <a:fillRect/>
          </a:stretch>
        </p:blipFill>
        <p:spPr>
          <a:xfrm>
            <a:off x="5786140" y="1087414"/>
            <a:ext cx="2389508" cy="2507670"/>
          </a:xfrm>
          <a:prstGeom prst="rect">
            <a:avLst/>
          </a:prstGeom>
        </p:spPr>
      </p:pic>
      <p:sp>
        <p:nvSpPr>
          <p:cNvPr id="8" name="TextBox 7">
            <a:extLst>
              <a:ext uri="{FF2B5EF4-FFF2-40B4-BE49-F238E27FC236}">
                <a16:creationId xmlns:a16="http://schemas.microsoft.com/office/drawing/2014/main" id="{A434C3D2-643E-2B0E-45E8-6DF44D2B2F61}"/>
              </a:ext>
            </a:extLst>
          </p:cNvPr>
          <p:cNvSpPr txBox="1"/>
          <p:nvPr/>
        </p:nvSpPr>
        <p:spPr>
          <a:xfrm>
            <a:off x="412778" y="3595084"/>
            <a:ext cx="8318444" cy="9586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b) Cho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E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trên</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AB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sao</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cho</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EG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cắt</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đi</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qua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ba</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B, C, D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tại</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F.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Chứng</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minh</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bốn</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B, G’, O. F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thẳng</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hàng</a:t>
            </a:r>
            <a:endParaRPr kumimoji="0" lang="en-US" sz="20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355376393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id="{2060DEE0-71A3-F908-AA8A-84077D693BB9}"/>
              </a:ext>
            </a:extLst>
          </p:cNvPr>
          <p:cNvSpPr/>
          <p:nvPr/>
        </p:nvSpPr>
        <p:spPr>
          <a:xfrm>
            <a:off x="3908349" y="208552"/>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6</a:t>
            </a:r>
          </a:p>
        </p:txBody>
      </p:sp>
      <p:sp>
        <p:nvSpPr>
          <p:cNvPr id="7" name="Rectangle 6">
            <a:extLst>
              <a:ext uri="{FF2B5EF4-FFF2-40B4-BE49-F238E27FC236}">
                <a16:creationId xmlns:a16="http://schemas.microsoft.com/office/drawing/2014/main" id="{7C2AA364-855F-E756-E6D0-88CD25C16626}"/>
              </a:ext>
            </a:extLst>
          </p:cNvPr>
          <p:cNvSpPr/>
          <p:nvPr/>
        </p:nvSpPr>
        <p:spPr>
          <a:xfrm>
            <a:off x="812428" y="839584"/>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1F3882B9-B5C5-BA80-CB99-E2E9384F1F58}"/>
                  </a:ext>
                </a:extLst>
              </p:cNvPr>
              <p:cNvSpPr/>
              <p:nvPr/>
            </p:nvSpPr>
            <p:spPr>
              <a:xfrm>
                <a:off x="507050" y="1234846"/>
                <a:ext cx="7326630" cy="35169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a)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Gọi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(P)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qua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ba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O, A, B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được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xác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định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theo</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tính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chất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Trong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(P) ta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có</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𝑂𝐺</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𝑂𝐴</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1</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3</m:t>
                        </m:r>
                      </m:den>
                    </m:f>
                  </m:oMath>
                </a14:m>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vì</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G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trọng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tâm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của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tam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giác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ACD)</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𝑂</m:t>
                        </m:r>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𝐺</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m:t>
                            </m:r>
                          </m:sup>
                        </m:sSup>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𝑂𝐵</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1</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a:sym typeface="Arial"/>
                          </a:rPr>
                          <m:t>3</m:t>
                        </m:r>
                      </m:den>
                    </m:f>
                  </m:oMath>
                </a14:m>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vì</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G’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trọng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tâm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của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tam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giác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BCD)</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000" kern="1200" baseline="0" dirty="0" err="1">
                    <a:solidFill>
                      <a:prstClr val="black"/>
                    </a:solidFill>
                    <a:ea typeface="+mn-ea"/>
                  </a:rPr>
                  <a:t>Suy</a:t>
                </a:r>
                <a:r>
                  <a:rPr lang="en-US" sz="2000" kern="1200" dirty="0">
                    <a:solidFill>
                      <a:prstClr val="black"/>
                    </a:solidFill>
                    <a:ea typeface="+mn-ea"/>
                  </a:rPr>
                  <a:t> </a:t>
                </a:r>
                <a:r>
                  <a:rPr lang="en-US" sz="2000" kern="1200" dirty="0" err="1">
                    <a:solidFill>
                      <a:prstClr val="black"/>
                    </a:solidFill>
                    <a:ea typeface="+mn-ea"/>
                  </a:rPr>
                  <a:t>ra</a:t>
                </a:r>
                <a:r>
                  <a:rPr lang="en-US" sz="2000" kern="1200" dirty="0">
                    <a:solidFill>
                      <a:prstClr val="black"/>
                    </a:solidFill>
                    <a:ea typeface="+mn-ea"/>
                  </a:rPr>
                  <a:t> </a:t>
                </a:r>
                <a14:m>
                  <m:oMath xmlns:m="http://schemas.openxmlformats.org/officeDocument/2006/math">
                    <m:f>
                      <m:fPr>
                        <m:ctrlPr>
                          <a:rPr lang="en-US" sz="2000" b="0" i="1" kern="1200" smtClean="0">
                            <a:solidFill>
                              <a:prstClr val="black"/>
                            </a:solidFill>
                            <a:latin typeface="Cambria Math" panose="02040503050406030204" pitchFamily="18" charset="0"/>
                            <a:ea typeface="+mn-ea"/>
                          </a:rPr>
                        </m:ctrlPr>
                      </m:fPr>
                      <m:num>
                        <m:r>
                          <a:rPr lang="en-US" sz="2000" b="0" i="1" kern="1200" smtClean="0">
                            <a:solidFill>
                              <a:prstClr val="black"/>
                            </a:solidFill>
                            <a:latin typeface="Cambria Math" panose="02040503050406030204" pitchFamily="18" charset="0"/>
                            <a:ea typeface="+mn-ea"/>
                          </a:rPr>
                          <m:t>𝑂𝐺</m:t>
                        </m:r>
                      </m:num>
                      <m:den>
                        <m:r>
                          <a:rPr lang="en-US" sz="2000" b="0" i="1" kern="1200" smtClean="0">
                            <a:solidFill>
                              <a:prstClr val="black"/>
                            </a:solidFill>
                            <a:latin typeface="Cambria Math" panose="02040503050406030204" pitchFamily="18" charset="0"/>
                            <a:ea typeface="+mn-ea"/>
                          </a:rPr>
                          <m:t>𝑂𝐴</m:t>
                        </m:r>
                      </m:den>
                    </m:f>
                    <m:r>
                      <a:rPr lang="en-US" sz="2000" b="0" i="1" kern="1200" smtClean="0">
                        <a:solidFill>
                          <a:prstClr val="black"/>
                        </a:solidFill>
                        <a:latin typeface="Cambria Math" panose="02040503050406030204" pitchFamily="18" charset="0"/>
                        <a:ea typeface="+mn-ea"/>
                      </a:rPr>
                      <m:t>=</m:t>
                    </m:r>
                    <m:f>
                      <m:fPr>
                        <m:ctrlPr>
                          <a:rPr lang="en-US" sz="2000" b="0" i="1" kern="1200" smtClean="0">
                            <a:solidFill>
                              <a:prstClr val="black"/>
                            </a:solidFill>
                            <a:latin typeface="Cambria Math" panose="02040503050406030204" pitchFamily="18" charset="0"/>
                            <a:ea typeface="+mn-ea"/>
                          </a:rPr>
                        </m:ctrlPr>
                      </m:fPr>
                      <m:num>
                        <m:r>
                          <a:rPr lang="en-US" sz="2000" b="0" i="1" kern="1200" smtClean="0">
                            <a:solidFill>
                              <a:prstClr val="black"/>
                            </a:solidFill>
                            <a:latin typeface="Cambria Math" panose="02040503050406030204" pitchFamily="18" charset="0"/>
                            <a:ea typeface="+mn-ea"/>
                          </a:rPr>
                          <m:t>𝑂</m:t>
                        </m:r>
                        <m:sSup>
                          <m:sSupPr>
                            <m:ctrlPr>
                              <a:rPr lang="en-US" sz="2000" b="0" i="1" kern="1200" smtClean="0">
                                <a:solidFill>
                                  <a:prstClr val="black"/>
                                </a:solidFill>
                                <a:latin typeface="Cambria Math" panose="02040503050406030204" pitchFamily="18" charset="0"/>
                                <a:ea typeface="+mn-ea"/>
                              </a:rPr>
                            </m:ctrlPr>
                          </m:sSupPr>
                          <m:e>
                            <m:r>
                              <a:rPr lang="en-US" sz="2000" b="0" i="1" kern="1200" smtClean="0">
                                <a:solidFill>
                                  <a:prstClr val="black"/>
                                </a:solidFill>
                                <a:latin typeface="Cambria Math" panose="02040503050406030204" pitchFamily="18" charset="0"/>
                                <a:ea typeface="+mn-ea"/>
                              </a:rPr>
                              <m:t>𝐺</m:t>
                            </m:r>
                          </m:e>
                          <m:sup>
                            <m:r>
                              <a:rPr lang="en-US" sz="2000" b="0" i="1" kern="1200" smtClean="0">
                                <a:solidFill>
                                  <a:prstClr val="black"/>
                                </a:solidFill>
                                <a:latin typeface="Cambria Math" panose="02040503050406030204" pitchFamily="18" charset="0"/>
                                <a:ea typeface="+mn-ea"/>
                              </a:rPr>
                              <m:t>′</m:t>
                            </m:r>
                          </m:sup>
                        </m:sSup>
                      </m:num>
                      <m:den>
                        <m:r>
                          <a:rPr lang="en-US" sz="2000" b="0" i="1" kern="1200" smtClean="0">
                            <a:solidFill>
                              <a:prstClr val="black"/>
                            </a:solidFill>
                            <a:latin typeface="Cambria Math" panose="02040503050406030204" pitchFamily="18" charset="0"/>
                            <a:ea typeface="+mn-ea"/>
                          </a:rPr>
                          <m:t>𝑂𝐵</m:t>
                        </m:r>
                      </m:den>
                    </m:f>
                  </m:oMath>
                </a14:m>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Áp</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dụng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tính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chất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6,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suy</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ra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GG’ // AB</a:t>
                </a:r>
                <a:endParaRPr kumimoji="0" lang="en-US" sz="2000" b="0" i="0" u="none" strike="noStrike" kern="1200" cap="none" spc="0" normalizeH="0" baseline="0" noProof="0" dirty="0">
                  <a:ln>
                    <a:noFill/>
                  </a:ln>
                  <a:solidFill>
                    <a:prstClr val="black"/>
                  </a:solidFill>
                  <a:effectLst/>
                  <a:uLnTx/>
                  <a:uFillTx/>
                  <a:latin typeface="Arial"/>
                  <a:ea typeface="+mn-ea"/>
                  <a:cs typeface="Arial"/>
                  <a:sym typeface="Arial"/>
                </a:endParaRPr>
              </a:p>
            </p:txBody>
          </p:sp>
        </mc:Choice>
        <mc:Fallback>
          <p:sp>
            <p:nvSpPr>
              <p:cNvPr id="9" name="Rectangle 8">
                <a:extLst>
                  <a:ext uri="{FF2B5EF4-FFF2-40B4-BE49-F238E27FC236}">
                    <a16:creationId xmlns:a16="http://schemas.microsoft.com/office/drawing/2014/main" id="{1F3882B9-B5C5-BA80-CB99-E2E9384F1F58}"/>
                  </a:ext>
                </a:extLst>
              </p:cNvPr>
              <p:cNvSpPr>
                <a:spLocks noRot="1" noChangeAspect="1" noMove="1" noResize="1" noEditPoints="1" noAdjustHandles="1" noChangeArrowheads="1" noChangeShapeType="1" noTextEdit="1"/>
              </p:cNvSpPr>
              <p:nvPr/>
            </p:nvSpPr>
            <p:spPr>
              <a:xfrm>
                <a:off x="507050" y="1234846"/>
                <a:ext cx="7326630" cy="3516925"/>
              </a:xfrm>
              <a:prstGeom prst="rect">
                <a:avLst/>
              </a:prstGeom>
              <a:blipFill>
                <a:blip r:embed="rId3"/>
                <a:stretch>
                  <a:fillRect l="-832" b="-34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E0E8F7-C21F-D1EE-FF12-695DDE3C5000}"/>
              </a:ext>
            </a:extLst>
          </p:cNvPr>
          <p:cNvPicPr>
            <a:picLocks noChangeAspect="1"/>
          </p:cNvPicPr>
          <p:nvPr/>
        </p:nvPicPr>
        <p:blipFill>
          <a:blip r:embed="rId4"/>
          <a:stretch>
            <a:fillRect/>
          </a:stretch>
        </p:blipFill>
        <p:spPr>
          <a:xfrm>
            <a:off x="6247442" y="1775098"/>
            <a:ext cx="2389508" cy="2507670"/>
          </a:xfrm>
          <a:prstGeom prst="rect">
            <a:avLst/>
          </a:prstGeom>
        </p:spPr>
      </p:pic>
    </p:spTree>
    <p:extLst>
      <p:ext uri="{BB962C8B-B14F-4D97-AF65-F5344CB8AC3E}">
        <p14:creationId xmlns:p14="http://schemas.microsoft.com/office/powerpoint/2010/main" val="2713557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4" name="Rounded Rectangle 1">
            <a:extLst>
              <a:ext uri="{FF2B5EF4-FFF2-40B4-BE49-F238E27FC236}">
                <a16:creationId xmlns:a16="http://schemas.microsoft.com/office/drawing/2014/main" id="{2060DEE0-71A3-F908-AA8A-84077D693BB9}"/>
              </a:ext>
            </a:extLst>
          </p:cNvPr>
          <p:cNvSpPr/>
          <p:nvPr/>
        </p:nvSpPr>
        <p:spPr>
          <a:xfrm>
            <a:off x="3908349" y="208552"/>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Arial"/>
              </a:rPr>
              <a:t> 6</a:t>
            </a:r>
          </a:p>
        </p:txBody>
      </p:sp>
      <p:sp>
        <p:nvSpPr>
          <p:cNvPr id="7" name="Rectangle 6">
            <a:extLst>
              <a:ext uri="{FF2B5EF4-FFF2-40B4-BE49-F238E27FC236}">
                <a16:creationId xmlns:a16="http://schemas.microsoft.com/office/drawing/2014/main" id="{7C2AA364-855F-E756-E6D0-88CD25C16626}"/>
              </a:ext>
            </a:extLst>
          </p:cNvPr>
          <p:cNvSpPr/>
          <p:nvPr/>
        </p:nvSpPr>
        <p:spPr>
          <a:xfrm>
            <a:off x="812428" y="839584"/>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9" name="Rectangle 8">
            <a:extLst>
              <a:ext uri="{FF2B5EF4-FFF2-40B4-BE49-F238E27FC236}">
                <a16:creationId xmlns:a16="http://schemas.microsoft.com/office/drawing/2014/main" id="{1F3882B9-B5C5-BA80-CB99-E2E9384F1F58}"/>
              </a:ext>
            </a:extLst>
          </p:cNvPr>
          <p:cNvSpPr/>
          <p:nvPr/>
        </p:nvSpPr>
        <p:spPr>
          <a:xfrm>
            <a:off x="508417" y="1477448"/>
            <a:ext cx="5525615" cy="28053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b)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Gọi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(Q)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qua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ba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 C, D.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Các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 G’, O, F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là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chung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của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hai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phân</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biệt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(P)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(Q). Theo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tính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chất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5,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chúng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phải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cùng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nằm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trên</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giao</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tuyến</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của</a:t>
            </a:r>
            <a:r>
              <a:rPr lang="en-US" sz="2000" kern="1200" dirty="0">
                <a:solidFill>
                  <a:prstClr val="black"/>
                </a:solidFill>
                <a:ea typeface="+mn-ea"/>
              </a:rPr>
              <a:t> (P) </a:t>
            </a:r>
            <a:r>
              <a:rPr lang="en-US" sz="2000" kern="1200" dirty="0" err="1">
                <a:solidFill>
                  <a:prstClr val="black"/>
                </a:solidFill>
                <a:ea typeface="+mn-ea"/>
              </a:rPr>
              <a:t>và</a:t>
            </a:r>
            <a:r>
              <a:rPr lang="en-US" sz="2000" kern="1200" dirty="0">
                <a:solidFill>
                  <a:prstClr val="black"/>
                </a:solidFill>
                <a:ea typeface="+mn-ea"/>
              </a:rPr>
              <a:t> (Q).</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Vậy</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B, G’, O, F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thẳng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hàng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a:t>
            </a:r>
            <a:endParaRPr kumimoji="0" lang="en-US" sz="2000" b="0" i="0" u="none" strike="noStrike" kern="1200" cap="none" spc="0" normalizeH="0" baseline="0" noProof="0" dirty="0">
              <a:ln>
                <a:noFill/>
              </a:ln>
              <a:solidFill>
                <a:prstClr val="black"/>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A7E0E8F7-C21F-D1EE-FF12-695DDE3C5000}"/>
              </a:ext>
            </a:extLst>
          </p:cNvPr>
          <p:cNvPicPr>
            <a:picLocks noChangeAspect="1"/>
          </p:cNvPicPr>
          <p:nvPr/>
        </p:nvPicPr>
        <p:blipFill>
          <a:blip r:embed="rId3"/>
          <a:stretch>
            <a:fillRect/>
          </a:stretch>
        </p:blipFill>
        <p:spPr>
          <a:xfrm>
            <a:off x="6247442" y="1775098"/>
            <a:ext cx="2389508" cy="2507670"/>
          </a:xfrm>
          <a:prstGeom prst="rect">
            <a:avLst/>
          </a:prstGeom>
        </p:spPr>
      </p:pic>
    </p:spTree>
    <p:extLst>
      <p:ext uri="{BB962C8B-B14F-4D97-AF65-F5344CB8AC3E}">
        <p14:creationId xmlns:p14="http://schemas.microsoft.com/office/powerpoint/2010/main" val="971084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4"/>
          <p:cNvSpPr/>
          <p:nvPr/>
        </p:nvSpPr>
        <p:spPr>
          <a:xfrm>
            <a:off x="-444175" y="-201625"/>
            <a:ext cx="9302550" cy="5302275"/>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04" name="Google Shape;2104;p44"/>
          <p:cNvSpPr txBox="1">
            <a:spLocks noGrp="1"/>
          </p:cNvSpPr>
          <p:nvPr>
            <p:ph type="title"/>
          </p:nvPr>
        </p:nvSpPr>
        <p:spPr>
          <a:xfrm>
            <a:off x="269182" y="1393701"/>
            <a:ext cx="8874818" cy="208926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b="1" dirty="0">
                <a:solidFill>
                  <a:srgbClr val="0F3D55"/>
                </a:solidFill>
                <a:latin typeface="+mj-lt"/>
              </a:rPr>
              <a:t>BÀI 1: ĐIỂM, ĐƯỜNG THẲNG VÀ MẶT PHẲNG TRONG KHÔNG GIAN</a:t>
            </a:r>
            <a:endParaRPr sz="4000" b="1" dirty="0">
              <a:solidFill>
                <a:srgbClr val="0F3D55"/>
              </a:solidFill>
              <a:latin typeface="+mj-lt"/>
            </a:endParaRPr>
          </a:p>
        </p:txBody>
      </p:sp>
      <p:grpSp>
        <p:nvGrpSpPr>
          <p:cNvPr id="2106" name="Google Shape;2106;p44"/>
          <p:cNvGrpSpPr/>
          <p:nvPr/>
        </p:nvGrpSpPr>
        <p:grpSpPr>
          <a:xfrm>
            <a:off x="7435288" y="0"/>
            <a:ext cx="1565899" cy="1788534"/>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8403478" y="178375"/>
            <a:ext cx="695082" cy="381144"/>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8" name="Rectangle 47">
            <a:extLst>
              <a:ext uri="{FF2B5EF4-FFF2-40B4-BE49-F238E27FC236}">
                <a16:creationId xmlns:a16="http://schemas.microsoft.com/office/drawing/2014/main" id="{82A059C4-AB74-BDC6-7CE4-D1D4C4343738}"/>
              </a:ext>
            </a:extLst>
          </p:cNvPr>
          <p:cNvSpPr/>
          <p:nvPr/>
        </p:nvSpPr>
        <p:spPr>
          <a:xfrm>
            <a:off x="488740" y="1048214"/>
            <a:ext cx="4924548" cy="1881990"/>
          </a:xfrm>
          <a:prstGeom prst="rect">
            <a:avLst/>
          </a:prstGeom>
        </p:spPr>
        <p:txBody>
          <a:bodyPr wrap="square">
            <a:spAutoFit/>
          </a:bodyPr>
          <a:lstStyle/>
          <a:p>
            <a:pPr lvl="0" algn="just">
              <a:lnSpc>
                <a:spcPct val="150000"/>
              </a:lnSpc>
              <a:buClrTx/>
            </a:pPr>
            <a:r>
              <a:rPr lang="vi-VN" sz="2000" dirty="0">
                <a:latin typeface="+mn-lt"/>
              </a:rPr>
              <a:t>Tại sao muốn cánh cửa đóng mở được êm thì các điểm gắn bản lề A, B, C của cánh cửa và mặt tường (Hình 19) phải cùng nằm trên một đường thẳng?</a:t>
            </a:r>
            <a:endParaRPr kumimoji="0" lang="en-US" sz="20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sym typeface="Arial"/>
            </a:endParaRPr>
          </a:p>
        </p:txBody>
      </p:sp>
      <p:pic>
        <p:nvPicPr>
          <p:cNvPr id="1026" name="Picture 2">
            <a:extLst>
              <a:ext uri="{FF2B5EF4-FFF2-40B4-BE49-F238E27FC236}">
                <a16:creationId xmlns:a16="http://schemas.microsoft.com/office/drawing/2014/main" id="{D2DA4826-5408-29B3-5289-191643447332}"/>
              </a:ext>
            </a:extLst>
          </p:cNvPr>
          <p:cNvPicPr>
            <a:picLocks noChangeAspect="1" noChangeArrowheads="1"/>
          </p:cNvPicPr>
          <p:nvPr/>
        </p:nvPicPr>
        <p:blipFill>
          <a:blip r:embed="rId3"/>
          <a:srcRect/>
          <a:stretch/>
        </p:blipFill>
        <p:spPr bwMode="auto">
          <a:xfrm>
            <a:off x="6192987" y="833858"/>
            <a:ext cx="2012861" cy="25544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6106FDD-F381-7376-2C86-8BA647260474}"/>
              </a:ext>
            </a:extLst>
          </p:cNvPr>
          <p:cNvGrpSpPr/>
          <p:nvPr/>
        </p:nvGrpSpPr>
        <p:grpSpPr>
          <a:xfrm>
            <a:off x="3119582" y="188988"/>
            <a:ext cx="2930654" cy="746149"/>
            <a:chOff x="1852505" y="3331270"/>
            <a:chExt cx="4741161" cy="1301645"/>
          </a:xfrm>
        </p:grpSpPr>
        <p:sp>
          <p:nvSpPr>
            <p:cNvPr id="3" name="Freeform 29">
              <a:extLst>
                <a:ext uri="{FF2B5EF4-FFF2-40B4-BE49-F238E27FC236}">
                  <a16:creationId xmlns:a16="http://schemas.microsoft.com/office/drawing/2014/main" id="{65256656-22EE-5E8B-7B71-914E042C48CE}"/>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solidFill>
                  <a:schemeClr val="tx1">
                    <a:lumMod val="75000"/>
                    <a:lumOff val="25000"/>
                  </a:schemeClr>
                </a:solidFill>
              </a:endParaRPr>
            </a:p>
          </p:txBody>
        </p:sp>
        <p:sp>
          <p:nvSpPr>
            <p:cNvPr id="4" name="Rectangle 3">
              <a:extLst>
                <a:ext uri="{FF2B5EF4-FFF2-40B4-BE49-F238E27FC236}">
                  <a16:creationId xmlns:a16="http://schemas.microsoft.com/office/drawing/2014/main" id="{6FEBAF4A-52FE-C197-569F-CEFF52104466}"/>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1</a:t>
              </a:r>
              <a:endParaRPr kumimoji="0" lang="en-US" sz="2600" b="1" i="0" u="none" strike="noStrike" kern="1200" cap="none" spc="0" normalizeH="0" baseline="0" noProof="0" dirty="0">
                <a:ln w="0">
                  <a:noFill/>
                </a:ln>
                <a:solidFill>
                  <a:schemeClr val="tx1">
                    <a:lumMod val="75000"/>
                    <a:lumOff val="25000"/>
                  </a:schemeClr>
                </a:solidFill>
                <a:effectLst/>
                <a:uLnTx/>
                <a:uFillTx/>
                <a:latin typeface="+mj-lt"/>
                <a:ea typeface="Calibri" panose="020F0502020204030204" pitchFamily="34" charset="0"/>
                <a:cs typeface="Arial" panose="020B0604020202020204" pitchFamily="34" charset="0"/>
              </a:endParaRPr>
            </a:p>
          </p:txBody>
        </p:sp>
      </p:grpSp>
      <p:sp>
        <p:nvSpPr>
          <p:cNvPr id="5" name="Oval Callout 29">
            <a:extLst>
              <a:ext uri="{FF2B5EF4-FFF2-40B4-BE49-F238E27FC236}">
                <a16:creationId xmlns:a16="http://schemas.microsoft.com/office/drawing/2014/main" id="{90F2CB79-922A-AF8F-1317-8DB7AACCA169}"/>
              </a:ext>
            </a:extLst>
          </p:cNvPr>
          <p:cNvSpPr/>
          <p:nvPr/>
        </p:nvSpPr>
        <p:spPr>
          <a:xfrm>
            <a:off x="211847" y="3043281"/>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E9902EA1-985E-C050-6DDA-06E780599B8C}"/>
              </a:ext>
            </a:extLst>
          </p:cNvPr>
          <p:cNvSpPr txBox="1"/>
          <p:nvPr/>
        </p:nvSpPr>
        <p:spPr>
          <a:xfrm>
            <a:off x="583189" y="3524045"/>
            <a:ext cx="7874463" cy="1420325"/>
          </a:xfrm>
          <a:prstGeom prst="rect">
            <a:avLst/>
          </a:prstGeom>
          <a:noFill/>
        </p:spPr>
        <p:txBody>
          <a:bodyPr wrap="square">
            <a:spAutoFit/>
          </a:bodyPr>
          <a:lstStyle/>
          <a:p>
            <a:pPr>
              <a:lnSpc>
                <a:spcPct val="150000"/>
              </a:lnSpc>
            </a:pPr>
            <a:r>
              <a:rPr lang="vi-VN" sz="2000" dirty="0">
                <a:effectLst/>
                <a:latin typeface="+mn-lt"/>
                <a:ea typeface="Calibri" panose="020F0502020204030204" pitchFamily="34" charset="0"/>
              </a:rPr>
              <a:t>Sử dụng tính chất 5, ta có nếu 3 điểm đều nằm trên cùng một đường thẳng thì đường thẳng đó chính là giao tuyến của hai mặt </a:t>
            </a:r>
            <a:r>
              <a:rPr lang="vi-VN" sz="2000" dirty="0" err="1">
                <a:effectLst/>
                <a:latin typeface="+mn-lt"/>
                <a:ea typeface="Calibri" panose="020F0502020204030204" pitchFamily="34" charset="0"/>
              </a:rPr>
              <a:t>phẳng</a:t>
            </a:r>
            <a:r>
              <a:rPr lang="vi-VN" sz="2000" dirty="0">
                <a:effectLst/>
                <a:latin typeface="+mn-lt"/>
                <a:ea typeface="Calibri" panose="020F0502020204030204" pitchFamily="34" charset="0"/>
              </a:rPr>
              <a:t> là mặt </a:t>
            </a:r>
            <a:r>
              <a:rPr lang="vi-VN" sz="2000" dirty="0" err="1">
                <a:effectLst/>
                <a:latin typeface="+mn-lt"/>
                <a:ea typeface="Calibri" panose="020F0502020204030204" pitchFamily="34" charset="0"/>
              </a:rPr>
              <a:t>phẳng</a:t>
            </a:r>
            <a:r>
              <a:rPr lang="vi-VN" sz="2000" dirty="0">
                <a:effectLst/>
                <a:latin typeface="+mn-lt"/>
                <a:ea typeface="Calibri" panose="020F0502020204030204" pitchFamily="34" charset="0"/>
              </a:rPr>
              <a:t> chứa cánh cửa và mặt </a:t>
            </a:r>
            <a:r>
              <a:rPr lang="vi-VN" sz="2000" dirty="0" err="1">
                <a:effectLst/>
                <a:latin typeface="+mn-lt"/>
                <a:ea typeface="Calibri" panose="020F0502020204030204" pitchFamily="34" charset="0"/>
              </a:rPr>
              <a:t>phẳng</a:t>
            </a:r>
            <a:r>
              <a:rPr lang="vi-VN" sz="2000" dirty="0">
                <a:effectLst/>
                <a:latin typeface="+mn-lt"/>
                <a:ea typeface="Calibri" panose="020F0502020204030204" pitchFamily="34" charset="0"/>
              </a:rPr>
              <a:t> chứa bức tường.</a:t>
            </a:r>
            <a:endParaRPr lang="en-US" sz="2000" dirty="0">
              <a:latin typeface="+mn-lt"/>
            </a:endParaRPr>
          </a:p>
        </p:txBody>
      </p:sp>
    </p:spTree>
    <p:extLst>
      <p:ext uri="{BB962C8B-B14F-4D97-AF65-F5344CB8AC3E}">
        <p14:creationId xmlns:p14="http://schemas.microsoft.com/office/powerpoint/2010/main" val="139190874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57"/>
          <p:cNvSpPr/>
          <p:nvPr/>
        </p:nvSpPr>
        <p:spPr>
          <a:xfrm>
            <a:off x="1203150" y="-54025"/>
            <a:ext cx="5730500" cy="5277575"/>
          </a:xfrm>
          <a:custGeom>
            <a:avLst/>
            <a:gdLst/>
            <a:ahLst/>
            <a:cxnLst/>
            <a:rect l="l" t="t" r="r" b="b"/>
            <a:pathLst>
              <a:path w="229220" h="211103" extrusionOk="0">
                <a:moveTo>
                  <a:pt x="229220" y="211103"/>
                </a:moveTo>
                <a:cubicBezTo>
                  <a:pt x="226805" y="206431"/>
                  <a:pt x="224548" y="189109"/>
                  <a:pt x="214727" y="183070"/>
                </a:cubicBezTo>
                <a:cubicBezTo>
                  <a:pt x="204906" y="177031"/>
                  <a:pt x="183039" y="179701"/>
                  <a:pt x="170294" y="174870"/>
                </a:cubicBezTo>
                <a:cubicBezTo>
                  <a:pt x="157549" y="170039"/>
                  <a:pt x="151669" y="156404"/>
                  <a:pt x="138256" y="154084"/>
                </a:cubicBezTo>
                <a:cubicBezTo>
                  <a:pt x="124844" y="151764"/>
                  <a:pt x="102787" y="168037"/>
                  <a:pt x="89819" y="160949"/>
                </a:cubicBezTo>
                <a:cubicBezTo>
                  <a:pt x="76852" y="153861"/>
                  <a:pt x="62358" y="125606"/>
                  <a:pt x="60451" y="111558"/>
                </a:cubicBezTo>
                <a:cubicBezTo>
                  <a:pt x="58544" y="97510"/>
                  <a:pt x="79013" y="90614"/>
                  <a:pt x="78377" y="76661"/>
                </a:cubicBezTo>
                <a:cubicBezTo>
                  <a:pt x="77741" y="62708"/>
                  <a:pt x="66808" y="38331"/>
                  <a:pt x="56637" y="27842"/>
                </a:cubicBezTo>
                <a:cubicBezTo>
                  <a:pt x="46467" y="17354"/>
                  <a:pt x="26794" y="18370"/>
                  <a:pt x="17354" y="13730"/>
                </a:cubicBezTo>
                <a:cubicBezTo>
                  <a:pt x="7915" y="9090"/>
                  <a:pt x="2892" y="2288"/>
                  <a:pt x="0"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543" name="Google Shape;2543;p57"/>
          <p:cNvGrpSpPr/>
          <p:nvPr/>
        </p:nvGrpSpPr>
        <p:grpSpPr>
          <a:xfrm>
            <a:off x="65666" y="285740"/>
            <a:ext cx="1550113" cy="1567414"/>
            <a:chOff x="971611" y="857525"/>
            <a:chExt cx="2981941" cy="3531804"/>
          </a:xfrm>
        </p:grpSpPr>
        <p:grpSp>
          <p:nvGrpSpPr>
            <p:cNvPr id="2544" name="Google Shape;2544;p57"/>
            <p:cNvGrpSpPr/>
            <p:nvPr/>
          </p:nvGrpSpPr>
          <p:grpSpPr>
            <a:xfrm>
              <a:off x="1176565" y="2731355"/>
              <a:ext cx="1848167" cy="1657974"/>
              <a:chOff x="2480679" y="3167071"/>
              <a:chExt cx="1318989" cy="1183338"/>
            </a:xfrm>
          </p:grpSpPr>
          <p:sp>
            <p:nvSpPr>
              <p:cNvPr id="2545" name="Google Shape;2545;p57"/>
              <p:cNvSpPr/>
              <p:nvPr/>
            </p:nvSpPr>
            <p:spPr>
              <a:xfrm>
                <a:off x="2482689" y="3167527"/>
                <a:ext cx="1247042" cy="1182426"/>
              </a:xfrm>
              <a:custGeom>
                <a:avLst/>
                <a:gdLst/>
                <a:ahLst/>
                <a:cxnLst/>
                <a:rect l="l" t="t" r="r" b="b"/>
                <a:pathLst>
                  <a:path w="15045" h="14265" extrusionOk="0">
                    <a:moveTo>
                      <a:pt x="7141" y="0"/>
                    </a:moveTo>
                    <a:cubicBezTo>
                      <a:pt x="6219" y="0"/>
                      <a:pt x="6018" y="641"/>
                      <a:pt x="6008" y="1199"/>
                    </a:cubicBezTo>
                    <a:cubicBezTo>
                      <a:pt x="5603" y="1258"/>
                      <a:pt x="5174" y="1401"/>
                      <a:pt x="4734" y="1603"/>
                    </a:cubicBezTo>
                    <a:cubicBezTo>
                      <a:pt x="4150" y="1877"/>
                      <a:pt x="3686" y="2223"/>
                      <a:pt x="3317" y="2615"/>
                    </a:cubicBezTo>
                    <a:cubicBezTo>
                      <a:pt x="3077" y="2393"/>
                      <a:pt x="2752" y="2181"/>
                      <a:pt x="2401" y="2181"/>
                    </a:cubicBezTo>
                    <a:cubicBezTo>
                      <a:pt x="2019" y="2181"/>
                      <a:pt x="1605" y="2431"/>
                      <a:pt x="1233" y="3187"/>
                    </a:cubicBezTo>
                    <a:cubicBezTo>
                      <a:pt x="595" y="4474"/>
                      <a:pt x="1294" y="4740"/>
                      <a:pt x="1979" y="4740"/>
                    </a:cubicBezTo>
                    <a:cubicBezTo>
                      <a:pt x="2124" y="4740"/>
                      <a:pt x="2269" y="4728"/>
                      <a:pt x="2400" y="4711"/>
                    </a:cubicBezTo>
                    <a:lnTo>
                      <a:pt x="2400" y="4711"/>
                    </a:lnTo>
                    <a:cubicBezTo>
                      <a:pt x="2364" y="5330"/>
                      <a:pt x="2495" y="5961"/>
                      <a:pt x="2781" y="6556"/>
                    </a:cubicBezTo>
                    <a:cubicBezTo>
                      <a:pt x="2793" y="6592"/>
                      <a:pt x="2805" y="6616"/>
                      <a:pt x="2829" y="6652"/>
                    </a:cubicBezTo>
                    <a:cubicBezTo>
                      <a:pt x="2708" y="6677"/>
                      <a:pt x="2574" y="6691"/>
                      <a:pt x="2426" y="6691"/>
                    </a:cubicBezTo>
                    <a:cubicBezTo>
                      <a:pt x="2151" y="6691"/>
                      <a:pt x="1827" y="6640"/>
                      <a:pt x="1447" y="6509"/>
                    </a:cubicBezTo>
                    <a:cubicBezTo>
                      <a:pt x="1321" y="6464"/>
                      <a:pt x="1206" y="6444"/>
                      <a:pt x="1101" y="6444"/>
                    </a:cubicBezTo>
                    <a:cubicBezTo>
                      <a:pt x="50" y="6444"/>
                      <a:pt x="0" y="8475"/>
                      <a:pt x="531" y="8962"/>
                    </a:cubicBezTo>
                    <a:cubicBezTo>
                      <a:pt x="758" y="9175"/>
                      <a:pt x="1338" y="9328"/>
                      <a:pt x="1992" y="9328"/>
                    </a:cubicBezTo>
                    <a:cubicBezTo>
                      <a:pt x="2470" y="9328"/>
                      <a:pt x="2988" y="9246"/>
                      <a:pt x="3436" y="9045"/>
                    </a:cubicBezTo>
                    <a:cubicBezTo>
                      <a:pt x="3603" y="9676"/>
                      <a:pt x="3817" y="10307"/>
                      <a:pt x="4162" y="10807"/>
                    </a:cubicBezTo>
                    <a:cubicBezTo>
                      <a:pt x="3924" y="11045"/>
                      <a:pt x="3603" y="11295"/>
                      <a:pt x="3138" y="11509"/>
                    </a:cubicBezTo>
                    <a:cubicBezTo>
                      <a:pt x="2376" y="11855"/>
                      <a:pt x="2448" y="12545"/>
                      <a:pt x="2829" y="13152"/>
                    </a:cubicBezTo>
                    <a:cubicBezTo>
                      <a:pt x="2936" y="13379"/>
                      <a:pt x="3091" y="13593"/>
                      <a:pt x="3269" y="13772"/>
                    </a:cubicBezTo>
                    <a:cubicBezTo>
                      <a:pt x="3341" y="13855"/>
                      <a:pt x="3412" y="13926"/>
                      <a:pt x="3495" y="13986"/>
                    </a:cubicBezTo>
                    <a:cubicBezTo>
                      <a:pt x="3555" y="14045"/>
                      <a:pt x="3638" y="14081"/>
                      <a:pt x="3710" y="14117"/>
                    </a:cubicBezTo>
                    <a:cubicBezTo>
                      <a:pt x="3829" y="14188"/>
                      <a:pt x="3948" y="14236"/>
                      <a:pt x="4079" y="14260"/>
                    </a:cubicBezTo>
                    <a:cubicBezTo>
                      <a:pt x="4100" y="14263"/>
                      <a:pt x="4120" y="14265"/>
                      <a:pt x="4139" y="14265"/>
                    </a:cubicBezTo>
                    <a:cubicBezTo>
                      <a:pt x="4185" y="14265"/>
                      <a:pt x="4227" y="14256"/>
                      <a:pt x="4269" y="14248"/>
                    </a:cubicBezTo>
                    <a:cubicBezTo>
                      <a:pt x="4285" y="14248"/>
                      <a:pt x="4301" y="14253"/>
                      <a:pt x="4320" y="14253"/>
                    </a:cubicBezTo>
                    <a:cubicBezTo>
                      <a:pt x="4330" y="14253"/>
                      <a:pt x="4341" y="14252"/>
                      <a:pt x="4353" y="14248"/>
                    </a:cubicBezTo>
                    <a:cubicBezTo>
                      <a:pt x="4579" y="14248"/>
                      <a:pt x="4912" y="14105"/>
                      <a:pt x="5269" y="13855"/>
                    </a:cubicBezTo>
                    <a:cubicBezTo>
                      <a:pt x="5279" y="13858"/>
                      <a:pt x="5289" y="13860"/>
                      <a:pt x="5298" y="13860"/>
                    </a:cubicBezTo>
                    <a:cubicBezTo>
                      <a:pt x="5323" y="13860"/>
                      <a:pt x="5347" y="13849"/>
                      <a:pt x="5365" y="13831"/>
                    </a:cubicBezTo>
                    <a:cubicBezTo>
                      <a:pt x="5365" y="13819"/>
                      <a:pt x="5365" y="13819"/>
                      <a:pt x="5365" y="13807"/>
                    </a:cubicBezTo>
                    <a:cubicBezTo>
                      <a:pt x="5377" y="13795"/>
                      <a:pt x="5377" y="13795"/>
                      <a:pt x="5388" y="13784"/>
                    </a:cubicBezTo>
                    <a:cubicBezTo>
                      <a:pt x="5388" y="13784"/>
                      <a:pt x="5388" y="13772"/>
                      <a:pt x="5388" y="13772"/>
                    </a:cubicBezTo>
                    <a:cubicBezTo>
                      <a:pt x="5841" y="13438"/>
                      <a:pt x="6317" y="12938"/>
                      <a:pt x="6639" y="12367"/>
                    </a:cubicBezTo>
                    <a:cubicBezTo>
                      <a:pt x="6948" y="12557"/>
                      <a:pt x="7174" y="12605"/>
                      <a:pt x="7174" y="12605"/>
                    </a:cubicBezTo>
                    <a:lnTo>
                      <a:pt x="12115" y="10795"/>
                    </a:lnTo>
                    <a:cubicBezTo>
                      <a:pt x="12115" y="10795"/>
                      <a:pt x="12354" y="10676"/>
                      <a:pt x="12342" y="10057"/>
                    </a:cubicBezTo>
                    <a:cubicBezTo>
                      <a:pt x="12747" y="10057"/>
                      <a:pt x="13151" y="10009"/>
                      <a:pt x="13497" y="9926"/>
                    </a:cubicBezTo>
                    <a:lnTo>
                      <a:pt x="13532" y="9926"/>
                    </a:lnTo>
                    <a:cubicBezTo>
                      <a:pt x="13544" y="9938"/>
                      <a:pt x="13544" y="9938"/>
                      <a:pt x="13556" y="9938"/>
                    </a:cubicBezTo>
                    <a:cubicBezTo>
                      <a:pt x="13592" y="9938"/>
                      <a:pt x="13616" y="9914"/>
                      <a:pt x="13628" y="9878"/>
                    </a:cubicBezTo>
                    <a:cubicBezTo>
                      <a:pt x="14044" y="9759"/>
                      <a:pt x="14378" y="9593"/>
                      <a:pt x="14521" y="9414"/>
                    </a:cubicBezTo>
                    <a:cubicBezTo>
                      <a:pt x="15045" y="8806"/>
                      <a:pt x="14756" y="6618"/>
                      <a:pt x="13647" y="6618"/>
                    </a:cubicBezTo>
                    <a:cubicBezTo>
                      <a:pt x="13497" y="6618"/>
                      <a:pt x="13331" y="6658"/>
                      <a:pt x="13151" y="6747"/>
                    </a:cubicBezTo>
                    <a:cubicBezTo>
                      <a:pt x="12901" y="6866"/>
                      <a:pt x="12675" y="6949"/>
                      <a:pt x="12473" y="7009"/>
                    </a:cubicBezTo>
                    <a:cubicBezTo>
                      <a:pt x="12282" y="6378"/>
                      <a:pt x="11854" y="5783"/>
                      <a:pt x="11389" y="5235"/>
                    </a:cubicBezTo>
                    <a:cubicBezTo>
                      <a:pt x="12258" y="4640"/>
                      <a:pt x="12866" y="3592"/>
                      <a:pt x="12830" y="3127"/>
                    </a:cubicBezTo>
                    <a:cubicBezTo>
                      <a:pt x="12797" y="2570"/>
                      <a:pt x="11840" y="1700"/>
                      <a:pt x="11100" y="1700"/>
                    </a:cubicBezTo>
                    <a:cubicBezTo>
                      <a:pt x="10780" y="1700"/>
                      <a:pt x="10501" y="1862"/>
                      <a:pt x="10353" y="2282"/>
                    </a:cubicBezTo>
                    <a:cubicBezTo>
                      <a:pt x="10199" y="2711"/>
                      <a:pt x="9996" y="3020"/>
                      <a:pt x="9794" y="3247"/>
                    </a:cubicBezTo>
                    <a:cubicBezTo>
                      <a:pt x="9794" y="3235"/>
                      <a:pt x="9794" y="3235"/>
                      <a:pt x="9794" y="3223"/>
                    </a:cubicBezTo>
                    <a:cubicBezTo>
                      <a:pt x="9484" y="2580"/>
                      <a:pt x="9032" y="2044"/>
                      <a:pt x="8484" y="1675"/>
                    </a:cubicBezTo>
                    <a:cubicBezTo>
                      <a:pt x="8925" y="1139"/>
                      <a:pt x="9210" y="401"/>
                      <a:pt x="7770" y="79"/>
                    </a:cubicBezTo>
                    <a:cubicBezTo>
                      <a:pt x="7530" y="25"/>
                      <a:pt x="7322" y="0"/>
                      <a:pt x="714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57"/>
              <p:cNvGrpSpPr/>
              <p:nvPr/>
            </p:nvGrpSpPr>
            <p:grpSpPr>
              <a:xfrm>
                <a:off x="2480679" y="3167071"/>
                <a:ext cx="1318989" cy="1183338"/>
                <a:chOff x="1210125" y="1459400"/>
                <a:chExt cx="397825" cy="356900"/>
              </a:xfrm>
            </p:grpSpPr>
            <p:sp>
              <p:nvSpPr>
                <p:cNvPr id="2547" name="Google Shape;2547;p57"/>
                <p:cNvSpPr/>
                <p:nvPr/>
              </p:nvSpPr>
              <p:spPr>
                <a:xfrm>
                  <a:off x="1210125" y="1618175"/>
                  <a:ext cx="113850" cy="74700"/>
                </a:xfrm>
                <a:custGeom>
                  <a:avLst/>
                  <a:gdLst/>
                  <a:ahLst/>
                  <a:cxnLst/>
                  <a:rect l="l" t="t" r="r" b="b"/>
                  <a:pathLst>
                    <a:path w="4554" h="2988" extrusionOk="0">
                      <a:moveTo>
                        <a:pt x="3506" y="1"/>
                      </a:moveTo>
                      <a:cubicBezTo>
                        <a:pt x="3506" y="1"/>
                        <a:pt x="3146" y="348"/>
                        <a:pt x="2417" y="348"/>
                      </a:cubicBezTo>
                      <a:cubicBezTo>
                        <a:pt x="2145" y="348"/>
                        <a:pt x="1821" y="300"/>
                        <a:pt x="1446" y="168"/>
                      </a:cubicBezTo>
                      <a:cubicBezTo>
                        <a:pt x="1317" y="121"/>
                        <a:pt x="1198" y="100"/>
                        <a:pt x="1090" y="100"/>
                      </a:cubicBezTo>
                      <a:cubicBezTo>
                        <a:pt x="39" y="100"/>
                        <a:pt x="1" y="2124"/>
                        <a:pt x="530" y="2620"/>
                      </a:cubicBezTo>
                      <a:cubicBezTo>
                        <a:pt x="756" y="2833"/>
                        <a:pt x="1340" y="2988"/>
                        <a:pt x="1998" y="2988"/>
                      </a:cubicBezTo>
                      <a:cubicBezTo>
                        <a:pt x="3038" y="2988"/>
                        <a:pt x="4262" y="2601"/>
                        <a:pt x="4554" y="1442"/>
                      </a:cubicBezTo>
                      <a:lnTo>
                        <a:pt x="3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a:off x="1218900" y="1629225"/>
                  <a:ext cx="20850" cy="47975"/>
                </a:xfrm>
                <a:custGeom>
                  <a:avLst/>
                  <a:gdLst/>
                  <a:ahLst/>
                  <a:cxnLst/>
                  <a:rect l="l" t="t" r="r" b="b"/>
                  <a:pathLst>
                    <a:path w="834" h="1919" extrusionOk="0">
                      <a:moveTo>
                        <a:pt x="597" y="1"/>
                      </a:moveTo>
                      <a:cubicBezTo>
                        <a:pt x="563" y="1"/>
                        <a:pt x="527" y="10"/>
                        <a:pt x="488" y="23"/>
                      </a:cubicBezTo>
                      <a:cubicBezTo>
                        <a:pt x="429" y="35"/>
                        <a:pt x="381" y="71"/>
                        <a:pt x="333" y="119"/>
                      </a:cubicBezTo>
                      <a:cubicBezTo>
                        <a:pt x="286" y="119"/>
                        <a:pt x="238" y="142"/>
                        <a:pt x="214" y="190"/>
                      </a:cubicBezTo>
                      <a:cubicBezTo>
                        <a:pt x="179" y="226"/>
                        <a:pt x="143" y="297"/>
                        <a:pt x="131" y="321"/>
                      </a:cubicBezTo>
                      <a:cubicBezTo>
                        <a:pt x="133" y="317"/>
                        <a:pt x="134" y="316"/>
                        <a:pt x="133" y="316"/>
                      </a:cubicBezTo>
                      <a:lnTo>
                        <a:pt x="133" y="316"/>
                      </a:lnTo>
                      <a:cubicBezTo>
                        <a:pt x="133" y="316"/>
                        <a:pt x="112" y="358"/>
                        <a:pt x="108" y="358"/>
                      </a:cubicBezTo>
                      <a:cubicBezTo>
                        <a:pt x="107" y="358"/>
                        <a:pt x="107" y="358"/>
                        <a:pt x="107" y="357"/>
                      </a:cubicBezTo>
                      <a:cubicBezTo>
                        <a:pt x="107" y="369"/>
                        <a:pt x="95" y="392"/>
                        <a:pt x="83" y="404"/>
                      </a:cubicBezTo>
                      <a:cubicBezTo>
                        <a:pt x="83" y="428"/>
                        <a:pt x="72" y="464"/>
                        <a:pt x="60" y="488"/>
                      </a:cubicBezTo>
                      <a:cubicBezTo>
                        <a:pt x="36" y="595"/>
                        <a:pt x="24" y="702"/>
                        <a:pt x="12" y="821"/>
                      </a:cubicBezTo>
                      <a:cubicBezTo>
                        <a:pt x="0" y="1035"/>
                        <a:pt x="24" y="1262"/>
                        <a:pt x="60" y="1476"/>
                      </a:cubicBezTo>
                      <a:cubicBezTo>
                        <a:pt x="72" y="1619"/>
                        <a:pt x="95" y="1773"/>
                        <a:pt x="226" y="1857"/>
                      </a:cubicBezTo>
                      <a:cubicBezTo>
                        <a:pt x="286" y="1898"/>
                        <a:pt x="352" y="1918"/>
                        <a:pt x="415" y="1918"/>
                      </a:cubicBezTo>
                      <a:cubicBezTo>
                        <a:pt x="514" y="1918"/>
                        <a:pt x="609" y="1868"/>
                        <a:pt x="667" y="1773"/>
                      </a:cubicBezTo>
                      <a:cubicBezTo>
                        <a:pt x="714" y="1702"/>
                        <a:pt x="726" y="1631"/>
                        <a:pt x="738" y="1547"/>
                      </a:cubicBezTo>
                      <a:cubicBezTo>
                        <a:pt x="750" y="1488"/>
                        <a:pt x="762" y="1428"/>
                        <a:pt x="774" y="1369"/>
                      </a:cubicBezTo>
                      <a:cubicBezTo>
                        <a:pt x="798" y="1250"/>
                        <a:pt x="810" y="1131"/>
                        <a:pt x="822" y="1011"/>
                      </a:cubicBezTo>
                      <a:cubicBezTo>
                        <a:pt x="834" y="738"/>
                        <a:pt x="834" y="452"/>
                        <a:pt x="798" y="178"/>
                      </a:cubicBezTo>
                      <a:cubicBezTo>
                        <a:pt x="786" y="107"/>
                        <a:pt x="738" y="47"/>
                        <a:pt x="679" y="23"/>
                      </a:cubicBezTo>
                      <a:cubicBezTo>
                        <a:pt x="652" y="7"/>
                        <a:pt x="625" y="1"/>
                        <a:pt x="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a:off x="1244500" y="1669125"/>
                  <a:ext cx="8650" cy="12300"/>
                </a:xfrm>
                <a:custGeom>
                  <a:avLst/>
                  <a:gdLst/>
                  <a:ahLst/>
                  <a:cxnLst/>
                  <a:rect l="l" t="t" r="r" b="b"/>
                  <a:pathLst>
                    <a:path w="346" h="492" extrusionOk="0">
                      <a:moveTo>
                        <a:pt x="140" y="139"/>
                      </a:moveTo>
                      <a:cubicBezTo>
                        <a:pt x="138" y="144"/>
                        <a:pt x="135" y="150"/>
                        <a:pt x="131" y="154"/>
                      </a:cubicBezTo>
                      <a:cubicBezTo>
                        <a:pt x="131" y="146"/>
                        <a:pt x="136" y="143"/>
                        <a:pt x="140" y="139"/>
                      </a:cubicBezTo>
                      <a:close/>
                      <a:moveTo>
                        <a:pt x="262" y="0"/>
                      </a:moveTo>
                      <a:cubicBezTo>
                        <a:pt x="235" y="0"/>
                        <a:pt x="207" y="12"/>
                        <a:pt x="191" y="35"/>
                      </a:cubicBezTo>
                      <a:cubicBezTo>
                        <a:pt x="191" y="47"/>
                        <a:pt x="179" y="47"/>
                        <a:pt x="179" y="58"/>
                      </a:cubicBezTo>
                      <a:cubicBezTo>
                        <a:pt x="167" y="70"/>
                        <a:pt x="155" y="82"/>
                        <a:pt x="155" y="106"/>
                      </a:cubicBezTo>
                      <a:cubicBezTo>
                        <a:pt x="149" y="112"/>
                        <a:pt x="146" y="121"/>
                        <a:pt x="143" y="130"/>
                      </a:cubicBezTo>
                      <a:lnTo>
                        <a:pt x="143" y="130"/>
                      </a:lnTo>
                      <a:cubicBezTo>
                        <a:pt x="131" y="142"/>
                        <a:pt x="131" y="154"/>
                        <a:pt x="119" y="177"/>
                      </a:cubicBezTo>
                      <a:cubicBezTo>
                        <a:pt x="119" y="177"/>
                        <a:pt x="119" y="189"/>
                        <a:pt x="107" y="201"/>
                      </a:cubicBezTo>
                      <a:cubicBezTo>
                        <a:pt x="107" y="213"/>
                        <a:pt x="95" y="225"/>
                        <a:pt x="95" y="237"/>
                      </a:cubicBezTo>
                      <a:cubicBezTo>
                        <a:pt x="83" y="261"/>
                        <a:pt x="71" y="273"/>
                        <a:pt x="60" y="297"/>
                      </a:cubicBezTo>
                      <a:cubicBezTo>
                        <a:pt x="48" y="320"/>
                        <a:pt x="36" y="332"/>
                        <a:pt x="24" y="356"/>
                      </a:cubicBezTo>
                      <a:cubicBezTo>
                        <a:pt x="24" y="368"/>
                        <a:pt x="24" y="380"/>
                        <a:pt x="12" y="392"/>
                      </a:cubicBezTo>
                      <a:cubicBezTo>
                        <a:pt x="0" y="416"/>
                        <a:pt x="12" y="439"/>
                        <a:pt x="24" y="463"/>
                      </a:cubicBezTo>
                      <a:cubicBezTo>
                        <a:pt x="41" y="481"/>
                        <a:pt x="59" y="492"/>
                        <a:pt x="76" y="492"/>
                      </a:cubicBezTo>
                      <a:cubicBezTo>
                        <a:pt x="83" y="492"/>
                        <a:pt x="89" y="490"/>
                        <a:pt x="95" y="487"/>
                      </a:cubicBezTo>
                      <a:cubicBezTo>
                        <a:pt x="119" y="487"/>
                        <a:pt x="143" y="475"/>
                        <a:pt x="155" y="463"/>
                      </a:cubicBezTo>
                      <a:cubicBezTo>
                        <a:pt x="179" y="463"/>
                        <a:pt x="202" y="439"/>
                        <a:pt x="214" y="428"/>
                      </a:cubicBezTo>
                      <a:cubicBezTo>
                        <a:pt x="250" y="392"/>
                        <a:pt x="274" y="356"/>
                        <a:pt x="298" y="320"/>
                      </a:cubicBezTo>
                      <a:cubicBezTo>
                        <a:pt x="310" y="308"/>
                        <a:pt x="322" y="285"/>
                        <a:pt x="322" y="261"/>
                      </a:cubicBezTo>
                      <a:cubicBezTo>
                        <a:pt x="333" y="237"/>
                        <a:pt x="345" y="213"/>
                        <a:pt x="345" y="189"/>
                      </a:cubicBezTo>
                      <a:cubicBezTo>
                        <a:pt x="345" y="177"/>
                        <a:pt x="345" y="154"/>
                        <a:pt x="345" y="142"/>
                      </a:cubicBezTo>
                      <a:cubicBezTo>
                        <a:pt x="345" y="118"/>
                        <a:pt x="345" y="94"/>
                        <a:pt x="333" y="70"/>
                      </a:cubicBezTo>
                      <a:cubicBezTo>
                        <a:pt x="333" y="58"/>
                        <a:pt x="333" y="58"/>
                        <a:pt x="333" y="47"/>
                      </a:cubicBezTo>
                      <a:cubicBezTo>
                        <a:pt x="321" y="15"/>
                        <a:pt x="292"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a:off x="1250150" y="1644775"/>
                  <a:ext cx="6575" cy="15175"/>
                </a:xfrm>
                <a:custGeom>
                  <a:avLst/>
                  <a:gdLst/>
                  <a:ahLst/>
                  <a:cxnLst/>
                  <a:rect l="l" t="t" r="r" b="b"/>
                  <a:pathLst>
                    <a:path w="263" h="607" extrusionOk="0">
                      <a:moveTo>
                        <a:pt x="121" y="1"/>
                      </a:moveTo>
                      <a:cubicBezTo>
                        <a:pt x="104" y="1"/>
                        <a:pt x="86" y="6"/>
                        <a:pt x="72" y="20"/>
                      </a:cubicBezTo>
                      <a:cubicBezTo>
                        <a:pt x="60" y="44"/>
                        <a:pt x="48" y="68"/>
                        <a:pt x="48" y="92"/>
                      </a:cubicBezTo>
                      <a:cubicBezTo>
                        <a:pt x="48" y="116"/>
                        <a:pt x="48" y="128"/>
                        <a:pt x="36" y="151"/>
                      </a:cubicBezTo>
                      <a:cubicBezTo>
                        <a:pt x="36" y="175"/>
                        <a:pt x="24" y="187"/>
                        <a:pt x="24" y="199"/>
                      </a:cubicBezTo>
                      <a:cubicBezTo>
                        <a:pt x="24" y="223"/>
                        <a:pt x="24" y="247"/>
                        <a:pt x="24" y="259"/>
                      </a:cubicBezTo>
                      <a:cubicBezTo>
                        <a:pt x="24" y="306"/>
                        <a:pt x="24" y="342"/>
                        <a:pt x="24" y="378"/>
                      </a:cubicBezTo>
                      <a:cubicBezTo>
                        <a:pt x="24" y="389"/>
                        <a:pt x="12" y="413"/>
                        <a:pt x="12" y="437"/>
                      </a:cubicBezTo>
                      <a:cubicBezTo>
                        <a:pt x="12" y="449"/>
                        <a:pt x="12" y="449"/>
                        <a:pt x="12" y="461"/>
                      </a:cubicBezTo>
                      <a:cubicBezTo>
                        <a:pt x="12" y="461"/>
                        <a:pt x="12" y="473"/>
                        <a:pt x="0" y="473"/>
                      </a:cubicBezTo>
                      <a:cubicBezTo>
                        <a:pt x="0" y="497"/>
                        <a:pt x="0" y="520"/>
                        <a:pt x="12" y="556"/>
                      </a:cubicBezTo>
                      <a:cubicBezTo>
                        <a:pt x="24" y="580"/>
                        <a:pt x="48" y="592"/>
                        <a:pt x="72" y="604"/>
                      </a:cubicBezTo>
                      <a:cubicBezTo>
                        <a:pt x="80" y="606"/>
                        <a:pt x="88" y="607"/>
                        <a:pt x="97" y="607"/>
                      </a:cubicBezTo>
                      <a:cubicBezTo>
                        <a:pt x="139" y="607"/>
                        <a:pt x="183" y="584"/>
                        <a:pt x="203" y="544"/>
                      </a:cubicBezTo>
                      <a:cubicBezTo>
                        <a:pt x="226" y="461"/>
                        <a:pt x="250" y="366"/>
                        <a:pt x="262" y="282"/>
                      </a:cubicBezTo>
                      <a:cubicBezTo>
                        <a:pt x="262" y="259"/>
                        <a:pt x="250" y="223"/>
                        <a:pt x="250" y="199"/>
                      </a:cubicBezTo>
                      <a:cubicBezTo>
                        <a:pt x="250" y="175"/>
                        <a:pt x="238" y="151"/>
                        <a:pt x="226" y="128"/>
                      </a:cubicBezTo>
                      <a:cubicBezTo>
                        <a:pt x="226" y="104"/>
                        <a:pt x="215" y="92"/>
                        <a:pt x="203" y="68"/>
                      </a:cubicBezTo>
                      <a:cubicBezTo>
                        <a:pt x="203" y="44"/>
                        <a:pt x="179" y="20"/>
                        <a:pt x="155" y="8"/>
                      </a:cubicBezTo>
                      <a:cubicBezTo>
                        <a:pt x="145" y="4"/>
                        <a:pt x="133" y="1"/>
                        <a:pt x="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a:off x="1248350" y="1625500"/>
                  <a:ext cx="6275" cy="9075"/>
                </a:xfrm>
                <a:custGeom>
                  <a:avLst/>
                  <a:gdLst/>
                  <a:ahLst/>
                  <a:cxnLst/>
                  <a:rect l="l" t="t" r="r" b="b"/>
                  <a:pathLst>
                    <a:path w="251" h="363" extrusionOk="0">
                      <a:moveTo>
                        <a:pt x="76" y="0"/>
                      </a:moveTo>
                      <a:cubicBezTo>
                        <a:pt x="64" y="0"/>
                        <a:pt x="56" y="6"/>
                        <a:pt x="48" y="6"/>
                      </a:cubicBezTo>
                      <a:cubicBezTo>
                        <a:pt x="25" y="17"/>
                        <a:pt x="1" y="53"/>
                        <a:pt x="1" y="77"/>
                      </a:cubicBezTo>
                      <a:cubicBezTo>
                        <a:pt x="1" y="125"/>
                        <a:pt x="13" y="172"/>
                        <a:pt x="25" y="220"/>
                      </a:cubicBezTo>
                      <a:cubicBezTo>
                        <a:pt x="48" y="256"/>
                        <a:pt x="60" y="291"/>
                        <a:pt x="84" y="327"/>
                      </a:cubicBezTo>
                      <a:cubicBezTo>
                        <a:pt x="96" y="351"/>
                        <a:pt x="132" y="363"/>
                        <a:pt x="156" y="363"/>
                      </a:cubicBezTo>
                      <a:cubicBezTo>
                        <a:pt x="168" y="363"/>
                        <a:pt x="191" y="363"/>
                        <a:pt x="203" y="351"/>
                      </a:cubicBezTo>
                      <a:cubicBezTo>
                        <a:pt x="227" y="339"/>
                        <a:pt x="239" y="327"/>
                        <a:pt x="251" y="303"/>
                      </a:cubicBezTo>
                      <a:cubicBezTo>
                        <a:pt x="251" y="279"/>
                        <a:pt x="251" y="256"/>
                        <a:pt x="239" y="232"/>
                      </a:cubicBezTo>
                      <a:cubicBezTo>
                        <a:pt x="227" y="208"/>
                        <a:pt x="215" y="184"/>
                        <a:pt x="203" y="148"/>
                      </a:cubicBezTo>
                      <a:cubicBezTo>
                        <a:pt x="191" y="125"/>
                        <a:pt x="179" y="101"/>
                        <a:pt x="168" y="65"/>
                      </a:cubicBezTo>
                      <a:cubicBezTo>
                        <a:pt x="168" y="65"/>
                        <a:pt x="168" y="53"/>
                        <a:pt x="168" y="53"/>
                      </a:cubicBezTo>
                      <a:cubicBezTo>
                        <a:pt x="156" y="17"/>
                        <a:pt x="120" y="6"/>
                        <a:pt x="96" y="6"/>
                      </a:cubicBezTo>
                      <a:cubicBezTo>
                        <a:pt x="88" y="2"/>
                        <a:pt x="82"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a:off x="1250375" y="1702725"/>
                  <a:ext cx="155475" cy="113125"/>
                </a:xfrm>
                <a:custGeom>
                  <a:avLst/>
                  <a:gdLst/>
                  <a:ahLst/>
                  <a:cxnLst/>
                  <a:rect l="l" t="t" r="r" b="b"/>
                  <a:pathLst>
                    <a:path w="6219" h="4525" extrusionOk="0">
                      <a:moveTo>
                        <a:pt x="3099" y="0"/>
                      </a:moveTo>
                      <a:cubicBezTo>
                        <a:pt x="3099" y="0"/>
                        <a:pt x="3063" y="1084"/>
                        <a:pt x="1527" y="1774"/>
                      </a:cubicBezTo>
                      <a:cubicBezTo>
                        <a:pt x="0" y="2473"/>
                        <a:pt x="1804" y="4525"/>
                        <a:pt x="2714" y="4525"/>
                      </a:cubicBezTo>
                      <a:cubicBezTo>
                        <a:pt x="2719" y="4525"/>
                        <a:pt x="2725" y="4525"/>
                        <a:pt x="2730" y="4525"/>
                      </a:cubicBezTo>
                      <a:cubicBezTo>
                        <a:pt x="3646" y="4501"/>
                        <a:pt x="6218" y="2286"/>
                        <a:pt x="5111" y="346"/>
                      </a:cubicBezTo>
                      <a:lnTo>
                        <a:pt x="30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a:off x="1279025" y="1769650"/>
                  <a:ext cx="47050" cy="46650"/>
                </a:xfrm>
                <a:custGeom>
                  <a:avLst/>
                  <a:gdLst/>
                  <a:ahLst/>
                  <a:cxnLst/>
                  <a:rect l="l" t="t" r="r" b="b"/>
                  <a:pathLst>
                    <a:path w="1882" h="1866" extrusionOk="0">
                      <a:moveTo>
                        <a:pt x="314" y="0"/>
                      </a:moveTo>
                      <a:cubicBezTo>
                        <a:pt x="300" y="0"/>
                        <a:pt x="287" y="1"/>
                        <a:pt x="274" y="2"/>
                      </a:cubicBezTo>
                      <a:cubicBezTo>
                        <a:pt x="155" y="14"/>
                        <a:pt x="48" y="97"/>
                        <a:pt x="24" y="228"/>
                      </a:cubicBezTo>
                      <a:cubicBezTo>
                        <a:pt x="12" y="288"/>
                        <a:pt x="36" y="347"/>
                        <a:pt x="60" y="407"/>
                      </a:cubicBezTo>
                      <a:cubicBezTo>
                        <a:pt x="12" y="490"/>
                        <a:pt x="0" y="586"/>
                        <a:pt x="48" y="681"/>
                      </a:cubicBezTo>
                      <a:cubicBezTo>
                        <a:pt x="155" y="943"/>
                        <a:pt x="310" y="1169"/>
                        <a:pt x="512" y="1371"/>
                      </a:cubicBezTo>
                      <a:cubicBezTo>
                        <a:pt x="584" y="1443"/>
                        <a:pt x="655" y="1514"/>
                        <a:pt x="738" y="1586"/>
                      </a:cubicBezTo>
                      <a:cubicBezTo>
                        <a:pt x="798" y="1633"/>
                        <a:pt x="881" y="1681"/>
                        <a:pt x="953" y="1717"/>
                      </a:cubicBezTo>
                      <a:cubicBezTo>
                        <a:pt x="1072" y="1776"/>
                        <a:pt x="1191" y="1836"/>
                        <a:pt x="1322" y="1860"/>
                      </a:cubicBezTo>
                      <a:cubicBezTo>
                        <a:pt x="1347" y="1864"/>
                        <a:pt x="1373" y="1866"/>
                        <a:pt x="1398" y="1866"/>
                      </a:cubicBezTo>
                      <a:cubicBezTo>
                        <a:pt x="1582" y="1866"/>
                        <a:pt x="1747" y="1754"/>
                        <a:pt x="1810" y="1586"/>
                      </a:cubicBezTo>
                      <a:cubicBezTo>
                        <a:pt x="1881" y="1419"/>
                        <a:pt x="1810" y="1240"/>
                        <a:pt x="1703" y="1109"/>
                      </a:cubicBezTo>
                      <a:cubicBezTo>
                        <a:pt x="1679" y="1074"/>
                        <a:pt x="1643" y="1038"/>
                        <a:pt x="1608" y="1002"/>
                      </a:cubicBezTo>
                      <a:cubicBezTo>
                        <a:pt x="1548" y="919"/>
                        <a:pt x="1477" y="836"/>
                        <a:pt x="1405" y="752"/>
                      </a:cubicBezTo>
                      <a:cubicBezTo>
                        <a:pt x="1250" y="574"/>
                        <a:pt x="1072" y="419"/>
                        <a:pt x="881" y="276"/>
                      </a:cubicBezTo>
                      <a:cubicBezTo>
                        <a:pt x="725" y="164"/>
                        <a:pt x="516" y="0"/>
                        <a:pt x="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a:off x="1284375" y="1749150"/>
                  <a:ext cx="17875" cy="7550"/>
                </a:xfrm>
                <a:custGeom>
                  <a:avLst/>
                  <a:gdLst/>
                  <a:ahLst/>
                  <a:cxnLst/>
                  <a:rect l="l" t="t" r="r" b="b"/>
                  <a:pathLst>
                    <a:path w="715" h="302" extrusionOk="0">
                      <a:moveTo>
                        <a:pt x="286" y="1"/>
                      </a:moveTo>
                      <a:cubicBezTo>
                        <a:pt x="286" y="1"/>
                        <a:pt x="274" y="1"/>
                        <a:pt x="274" y="13"/>
                      </a:cubicBezTo>
                      <a:lnTo>
                        <a:pt x="203" y="13"/>
                      </a:lnTo>
                      <a:cubicBezTo>
                        <a:pt x="155" y="13"/>
                        <a:pt x="120" y="24"/>
                        <a:pt x="72" y="24"/>
                      </a:cubicBezTo>
                      <a:cubicBezTo>
                        <a:pt x="36" y="36"/>
                        <a:pt x="0" y="72"/>
                        <a:pt x="12" y="108"/>
                      </a:cubicBezTo>
                      <a:cubicBezTo>
                        <a:pt x="24" y="144"/>
                        <a:pt x="60" y="167"/>
                        <a:pt x="96" y="167"/>
                      </a:cubicBezTo>
                      <a:cubicBezTo>
                        <a:pt x="108" y="167"/>
                        <a:pt x="131" y="155"/>
                        <a:pt x="155" y="155"/>
                      </a:cubicBezTo>
                      <a:lnTo>
                        <a:pt x="203" y="155"/>
                      </a:lnTo>
                      <a:cubicBezTo>
                        <a:pt x="227" y="155"/>
                        <a:pt x="239" y="167"/>
                        <a:pt x="262" y="167"/>
                      </a:cubicBezTo>
                      <a:lnTo>
                        <a:pt x="274" y="167"/>
                      </a:lnTo>
                      <a:cubicBezTo>
                        <a:pt x="286" y="167"/>
                        <a:pt x="298" y="179"/>
                        <a:pt x="310" y="179"/>
                      </a:cubicBezTo>
                      <a:cubicBezTo>
                        <a:pt x="322" y="179"/>
                        <a:pt x="346" y="191"/>
                        <a:pt x="358" y="203"/>
                      </a:cubicBezTo>
                      <a:lnTo>
                        <a:pt x="370" y="203"/>
                      </a:lnTo>
                      <a:cubicBezTo>
                        <a:pt x="381" y="203"/>
                        <a:pt x="393" y="215"/>
                        <a:pt x="393" y="215"/>
                      </a:cubicBezTo>
                      <a:cubicBezTo>
                        <a:pt x="417" y="227"/>
                        <a:pt x="441" y="239"/>
                        <a:pt x="465" y="251"/>
                      </a:cubicBezTo>
                      <a:cubicBezTo>
                        <a:pt x="477" y="251"/>
                        <a:pt x="489" y="263"/>
                        <a:pt x="489" y="263"/>
                      </a:cubicBezTo>
                      <a:lnTo>
                        <a:pt x="501" y="263"/>
                      </a:lnTo>
                      <a:cubicBezTo>
                        <a:pt x="501" y="263"/>
                        <a:pt x="512" y="275"/>
                        <a:pt x="512" y="275"/>
                      </a:cubicBezTo>
                      <a:cubicBezTo>
                        <a:pt x="532" y="284"/>
                        <a:pt x="559" y="302"/>
                        <a:pt x="587" y="302"/>
                      </a:cubicBezTo>
                      <a:cubicBezTo>
                        <a:pt x="594" y="302"/>
                        <a:pt x="601" y="301"/>
                        <a:pt x="608" y="298"/>
                      </a:cubicBezTo>
                      <a:cubicBezTo>
                        <a:pt x="643" y="298"/>
                        <a:pt x="691" y="275"/>
                        <a:pt x="703" y="239"/>
                      </a:cubicBezTo>
                      <a:cubicBezTo>
                        <a:pt x="715" y="215"/>
                        <a:pt x="715" y="179"/>
                        <a:pt x="703" y="144"/>
                      </a:cubicBezTo>
                      <a:cubicBezTo>
                        <a:pt x="691" y="120"/>
                        <a:pt x="655" y="96"/>
                        <a:pt x="620" y="72"/>
                      </a:cubicBezTo>
                      <a:cubicBezTo>
                        <a:pt x="584" y="48"/>
                        <a:pt x="524" y="24"/>
                        <a:pt x="477" y="13"/>
                      </a:cubicBezTo>
                      <a:cubicBezTo>
                        <a:pt x="429" y="13"/>
                        <a:pt x="393"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a:off x="1296575" y="1755700"/>
                  <a:ext cx="325" cy="325"/>
                </a:xfrm>
                <a:custGeom>
                  <a:avLst/>
                  <a:gdLst/>
                  <a:ahLst/>
                  <a:cxnLst/>
                  <a:rect l="l" t="t" r="r" b="b"/>
                  <a:pathLst>
                    <a:path w="13" h="13" extrusionOk="0">
                      <a:moveTo>
                        <a:pt x="1" y="1"/>
                      </a:moveTo>
                      <a:cubicBezTo>
                        <a:pt x="13" y="13"/>
                        <a:pt x="13" y="13"/>
                        <a:pt x="13" y="13"/>
                      </a:cubicBezTo>
                      <a:lnTo>
                        <a:pt x="1" y="1"/>
                      </a:lnTo>
                      <a:cubicBezTo>
                        <a:pt x="1" y="1"/>
                        <a:pt x="1" y="1"/>
                        <a:pt x="1" y="1"/>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1305800" y="1758900"/>
                  <a:ext cx="13425" cy="12125"/>
                </a:xfrm>
                <a:custGeom>
                  <a:avLst/>
                  <a:gdLst/>
                  <a:ahLst/>
                  <a:cxnLst/>
                  <a:rect l="l" t="t" r="r" b="b"/>
                  <a:pathLst>
                    <a:path w="537" h="485" extrusionOk="0">
                      <a:moveTo>
                        <a:pt x="130" y="1"/>
                      </a:moveTo>
                      <a:cubicBezTo>
                        <a:pt x="86" y="1"/>
                        <a:pt x="34" y="25"/>
                        <a:pt x="25" y="75"/>
                      </a:cubicBezTo>
                      <a:cubicBezTo>
                        <a:pt x="1" y="123"/>
                        <a:pt x="36" y="182"/>
                        <a:pt x="84" y="206"/>
                      </a:cubicBezTo>
                      <a:lnTo>
                        <a:pt x="108" y="206"/>
                      </a:lnTo>
                      <a:cubicBezTo>
                        <a:pt x="108" y="218"/>
                        <a:pt x="120" y="218"/>
                        <a:pt x="132" y="230"/>
                      </a:cubicBezTo>
                      <a:cubicBezTo>
                        <a:pt x="144" y="230"/>
                        <a:pt x="156" y="242"/>
                        <a:pt x="167" y="254"/>
                      </a:cubicBezTo>
                      <a:cubicBezTo>
                        <a:pt x="167" y="254"/>
                        <a:pt x="167" y="254"/>
                        <a:pt x="179" y="266"/>
                      </a:cubicBezTo>
                      <a:lnTo>
                        <a:pt x="191" y="266"/>
                      </a:lnTo>
                      <a:cubicBezTo>
                        <a:pt x="191" y="277"/>
                        <a:pt x="191" y="277"/>
                        <a:pt x="203" y="289"/>
                      </a:cubicBezTo>
                      <a:cubicBezTo>
                        <a:pt x="215" y="289"/>
                        <a:pt x="215" y="301"/>
                        <a:pt x="227" y="313"/>
                      </a:cubicBezTo>
                      <a:cubicBezTo>
                        <a:pt x="239" y="325"/>
                        <a:pt x="263" y="349"/>
                        <a:pt x="275" y="373"/>
                      </a:cubicBezTo>
                      <a:cubicBezTo>
                        <a:pt x="263" y="361"/>
                        <a:pt x="263" y="349"/>
                        <a:pt x="251" y="349"/>
                      </a:cubicBezTo>
                      <a:cubicBezTo>
                        <a:pt x="275" y="373"/>
                        <a:pt x="286" y="396"/>
                        <a:pt x="310" y="420"/>
                      </a:cubicBezTo>
                      <a:cubicBezTo>
                        <a:pt x="322" y="444"/>
                        <a:pt x="346" y="456"/>
                        <a:pt x="370" y="468"/>
                      </a:cubicBezTo>
                      <a:lnTo>
                        <a:pt x="382" y="468"/>
                      </a:lnTo>
                      <a:cubicBezTo>
                        <a:pt x="400" y="479"/>
                        <a:pt x="420" y="484"/>
                        <a:pt x="438" y="484"/>
                      </a:cubicBezTo>
                      <a:cubicBezTo>
                        <a:pt x="480" y="484"/>
                        <a:pt x="516" y="458"/>
                        <a:pt x="525" y="408"/>
                      </a:cubicBezTo>
                      <a:cubicBezTo>
                        <a:pt x="525" y="373"/>
                        <a:pt x="537" y="349"/>
                        <a:pt x="525" y="313"/>
                      </a:cubicBezTo>
                      <a:cubicBezTo>
                        <a:pt x="513" y="289"/>
                        <a:pt x="501" y="277"/>
                        <a:pt x="489" y="254"/>
                      </a:cubicBezTo>
                      <a:cubicBezTo>
                        <a:pt x="465" y="206"/>
                        <a:pt x="417" y="170"/>
                        <a:pt x="382" y="135"/>
                      </a:cubicBezTo>
                      <a:cubicBezTo>
                        <a:pt x="310" y="75"/>
                        <a:pt x="239" y="39"/>
                        <a:pt x="156" y="4"/>
                      </a:cubicBezTo>
                      <a:cubicBezTo>
                        <a:pt x="148" y="2"/>
                        <a:pt x="139"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1308175" y="1764025"/>
                  <a:ext cx="25" cy="25"/>
                </a:xfrm>
                <a:custGeom>
                  <a:avLst/>
                  <a:gdLst/>
                  <a:ahLst/>
                  <a:cxnLst/>
                  <a:rect l="l" t="t" r="r" b="b"/>
                  <a:pathLst>
                    <a:path w="1" h="1" extrusionOk="0">
                      <a:moveTo>
                        <a:pt x="1" y="1"/>
                      </a:moveTo>
                      <a:cubicBezTo>
                        <a:pt x="1"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1323975" y="1776000"/>
                  <a:ext cx="9250" cy="9800"/>
                </a:xfrm>
                <a:custGeom>
                  <a:avLst/>
                  <a:gdLst/>
                  <a:ahLst/>
                  <a:cxnLst/>
                  <a:rect l="l" t="t" r="r" b="b"/>
                  <a:pathLst>
                    <a:path w="370" h="392" extrusionOk="0">
                      <a:moveTo>
                        <a:pt x="93" y="0"/>
                      </a:moveTo>
                      <a:cubicBezTo>
                        <a:pt x="72" y="0"/>
                        <a:pt x="51" y="7"/>
                        <a:pt x="36" y="22"/>
                      </a:cubicBezTo>
                      <a:cubicBezTo>
                        <a:pt x="0" y="58"/>
                        <a:pt x="0" y="117"/>
                        <a:pt x="36" y="153"/>
                      </a:cubicBezTo>
                      <a:lnTo>
                        <a:pt x="131" y="272"/>
                      </a:lnTo>
                      <a:cubicBezTo>
                        <a:pt x="143" y="296"/>
                        <a:pt x="155" y="320"/>
                        <a:pt x="179" y="332"/>
                      </a:cubicBezTo>
                      <a:cubicBezTo>
                        <a:pt x="202" y="355"/>
                        <a:pt x="238" y="391"/>
                        <a:pt x="274" y="391"/>
                      </a:cubicBezTo>
                      <a:cubicBezTo>
                        <a:pt x="298" y="391"/>
                        <a:pt x="321" y="391"/>
                        <a:pt x="333" y="379"/>
                      </a:cubicBezTo>
                      <a:cubicBezTo>
                        <a:pt x="345" y="367"/>
                        <a:pt x="357" y="344"/>
                        <a:pt x="357" y="320"/>
                      </a:cubicBezTo>
                      <a:cubicBezTo>
                        <a:pt x="369" y="284"/>
                        <a:pt x="345" y="260"/>
                        <a:pt x="321" y="224"/>
                      </a:cubicBezTo>
                      <a:cubicBezTo>
                        <a:pt x="310" y="201"/>
                        <a:pt x="286" y="177"/>
                        <a:pt x="262" y="153"/>
                      </a:cubicBezTo>
                      <a:lnTo>
                        <a:pt x="167" y="34"/>
                      </a:lnTo>
                      <a:cubicBezTo>
                        <a:pt x="153" y="13"/>
                        <a:pt x="123"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1337950" y="1796950"/>
                  <a:ext cx="6875" cy="9125"/>
                </a:xfrm>
                <a:custGeom>
                  <a:avLst/>
                  <a:gdLst/>
                  <a:ahLst/>
                  <a:cxnLst/>
                  <a:rect l="l" t="t" r="r" b="b"/>
                  <a:pathLst>
                    <a:path w="275" h="365" extrusionOk="0">
                      <a:moveTo>
                        <a:pt x="98" y="1"/>
                      </a:moveTo>
                      <a:cubicBezTo>
                        <a:pt x="78" y="1"/>
                        <a:pt x="54" y="12"/>
                        <a:pt x="36" y="29"/>
                      </a:cubicBezTo>
                      <a:cubicBezTo>
                        <a:pt x="13" y="41"/>
                        <a:pt x="1" y="77"/>
                        <a:pt x="1" y="101"/>
                      </a:cubicBezTo>
                      <a:cubicBezTo>
                        <a:pt x="1" y="125"/>
                        <a:pt x="13" y="160"/>
                        <a:pt x="24" y="184"/>
                      </a:cubicBezTo>
                      <a:cubicBezTo>
                        <a:pt x="24" y="184"/>
                        <a:pt x="36" y="184"/>
                        <a:pt x="36" y="196"/>
                      </a:cubicBezTo>
                      <a:cubicBezTo>
                        <a:pt x="48" y="208"/>
                        <a:pt x="60" y="232"/>
                        <a:pt x="72" y="256"/>
                      </a:cubicBezTo>
                      <a:cubicBezTo>
                        <a:pt x="72" y="279"/>
                        <a:pt x="84" y="303"/>
                        <a:pt x="96" y="315"/>
                      </a:cubicBezTo>
                      <a:lnTo>
                        <a:pt x="120" y="339"/>
                      </a:lnTo>
                      <a:cubicBezTo>
                        <a:pt x="136" y="356"/>
                        <a:pt x="158" y="364"/>
                        <a:pt x="180" y="364"/>
                      </a:cubicBezTo>
                      <a:cubicBezTo>
                        <a:pt x="206" y="364"/>
                        <a:pt x="231" y="353"/>
                        <a:pt x="251" y="327"/>
                      </a:cubicBezTo>
                      <a:cubicBezTo>
                        <a:pt x="251" y="327"/>
                        <a:pt x="251" y="315"/>
                        <a:pt x="263" y="315"/>
                      </a:cubicBezTo>
                      <a:cubicBezTo>
                        <a:pt x="263" y="303"/>
                        <a:pt x="263" y="291"/>
                        <a:pt x="274" y="279"/>
                      </a:cubicBezTo>
                      <a:cubicBezTo>
                        <a:pt x="274" y="268"/>
                        <a:pt x="274" y="244"/>
                        <a:pt x="274" y="220"/>
                      </a:cubicBezTo>
                      <a:cubicBezTo>
                        <a:pt x="274" y="196"/>
                        <a:pt x="263" y="172"/>
                        <a:pt x="251" y="148"/>
                      </a:cubicBezTo>
                      <a:cubicBezTo>
                        <a:pt x="239" y="113"/>
                        <a:pt x="215" y="77"/>
                        <a:pt x="191" y="41"/>
                      </a:cubicBezTo>
                      <a:cubicBezTo>
                        <a:pt x="179" y="17"/>
                        <a:pt x="143" y="6"/>
                        <a:pt x="120" y="6"/>
                      </a:cubicBezTo>
                      <a:cubicBezTo>
                        <a:pt x="113" y="2"/>
                        <a:pt x="10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1433200" y="1501950"/>
                  <a:ext cx="98675" cy="99350"/>
                </a:xfrm>
                <a:custGeom>
                  <a:avLst/>
                  <a:gdLst/>
                  <a:ahLst/>
                  <a:cxnLst/>
                  <a:rect l="l" t="t" r="r" b="b"/>
                  <a:pathLst>
                    <a:path w="3947" h="3974" extrusionOk="0">
                      <a:moveTo>
                        <a:pt x="2175" y="1"/>
                      </a:moveTo>
                      <a:cubicBezTo>
                        <a:pt x="1856" y="1"/>
                        <a:pt x="1576" y="162"/>
                        <a:pt x="1429" y="578"/>
                      </a:cubicBezTo>
                      <a:cubicBezTo>
                        <a:pt x="929" y="1959"/>
                        <a:pt x="1" y="2078"/>
                        <a:pt x="1" y="2078"/>
                      </a:cubicBezTo>
                      <a:lnTo>
                        <a:pt x="453" y="3805"/>
                      </a:lnTo>
                      <a:cubicBezTo>
                        <a:pt x="704" y="3922"/>
                        <a:pt x="955" y="3973"/>
                        <a:pt x="1200" y="3973"/>
                      </a:cubicBezTo>
                      <a:cubicBezTo>
                        <a:pt x="2674" y="3973"/>
                        <a:pt x="3947" y="2107"/>
                        <a:pt x="3906" y="1423"/>
                      </a:cubicBezTo>
                      <a:cubicBezTo>
                        <a:pt x="3873" y="866"/>
                        <a:pt x="2915"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1480825" y="1506775"/>
                  <a:ext cx="43475" cy="34125"/>
                </a:xfrm>
                <a:custGeom>
                  <a:avLst/>
                  <a:gdLst/>
                  <a:ahLst/>
                  <a:cxnLst/>
                  <a:rect l="l" t="t" r="r" b="b"/>
                  <a:pathLst>
                    <a:path w="1739" h="1365" extrusionOk="0">
                      <a:moveTo>
                        <a:pt x="411" y="1"/>
                      </a:moveTo>
                      <a:cubicBezTo>
                        <a:pt x="365" y="1"/>
                        <a:pt x="328" y="22"/>
                        <a:pt x="298" y="52"/>
                      </a:cubicBezTo>
                      <a:cubicBezTo>
                        <a:pt x="239" y="52"/>
                        <a:pt x="191" y="75"/>
                        <a:pt x="132" y="111"/>
                      </a:cubicBezTo>
                      <a:cubicBezTo>
                        <a:pt x="72" y="147"/>
                        <a:pt x="24" y="183"/>
                        <a:pt x="13" y="254"/>
                      </a:cubicBezTo>
                      <a:cubicBezTo>
                        <a:pt x="1" y="325"/>
                        <a:pt x="13" y="397"/>
                        <a:pt x="60" y="445"/>
                      </a:cubicBezTo>
                      <a:cubicBezTo>
                        <a:pt x="251" y="647"/>
                        <a:pt x="465" y="826"/>
                        <a:pt x="703" y="992"/>
                      </a:cubicBezTo>
                      <a:cubicBezTo>
                        <a:pt x="798" y="1052"/>
                        <a:pt x="894" y="1123"/>
                        <a:pt x="1001" y="1183"/>
                      </a:cubicBezTo>
                      <a:cubicBezTo>
                        <a:pt x="1048" y="1207"/>
                        <a:pt x="1108" y="1242"/>
                        <a:pt x="1167" y="1266"/>
                      </a:cubicBezTo>
                      <a:cubicBezTo>
                        <a:pt x="1239" y="1302"/>
                        <a:pt x="1298" y="1349"/>
                        <a:pt x="1382" y="1361"/>
                      </a:cubicBezTo>
                      <a:cubicBezTo>
                        <a:pt x="1396" y="1363"/>
                        <a:pt x="1410" y="1364"/>
                        <a:pt x="1423" y="1364"/>
                      </a:cubicBezTo>
                      <a:cubicBezTo>
                        <a:pt x="1582" y="1364"/>
                        <a:pt x="1705" y="1240"/>
                        <a:pt x="1727" y="1076"/>
                      </a:cubicBezTo>
                      <a:cubicBezTo>
                        <a:pt x="1739" y="921"/>
                        <a:pt x="1632" y="802"/>
                        <a:pt x="1537" y="695"/>
                      </a:cubicBezTo>
                      <a:cubicBezTo>
                        <a:pt x="1382" y="528"/>
                        <a:pt x="1227" y="373"/>
                        <a:pt x="1048" y="242"/>
                      </a:cubicBezTo>
                      <a:cubicBezTo>
                        <a:pt x="965" y="183"/>
                        <a:pt x="870" y="123"/>
                        <a:pt x="763" y="75"/>
                      </a:cubicBezTo>
                      <a:cubicBezTo>
                        <a:pt x="739" y="64"/>
                        <a:pt x="715" y="52"/>
                        <a:pt x="691" y="40"/>
                      </a:cubicBezTo>
                      <a:cubicBezTo>
                        <a:pt x="667" y="40"/>
                        <a:pt x="655" y="40"/>
                        <a:pt x="632" y="28"/>
                      </a:cubicBezTo>
                      <a:lnTo>
                        <a:pt x="596" y="28"/>
                      </a:lnTo>
                      <a:cubicBezTo>
                        <a:pt x="560" y="28"/>
                        <a:pt x="489" y="4"/>
                        <a:pt x="441" y="4"/>
                      </a:cubicBezTo>
                      <a:cubicBezTo>
                        <a:pt x="431" y="2"/>
                        <a:pt x="420"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1501125" y="1549100"/>
                  <a:ext cx="13650" cy="6725"/>
                </a:xfrm>
                <a:custGeom>
                  <a:avLst/>
                  <a:gdLst/>
                  <a:ahLst/>
                  <a:cxnLst/>
                  <a:rect l="l" t="t" r="r" b="b"/>
                  <a:pathLst>
                    <a:path w="546" h="269" extrusionOk="0">
                      <a:moveTo>
                        <a:pt x="104" y="0"/>
                      </a:moveTo>
                      <a:cubicBezTo>
                        <a:pt x="49" y="0"/>
                        <a:pt x="1" y="66"/>
                        <a:pt x="34" y="121"/>
                      </a:cubicBezTo>
                      <a:cubicBezTo>
                        <a:pt x="34" y="121"/>
                        <a:pt x="34" y="133"/>
                        <a:pt x="46" y="133"/>
                      </a:cubicBezTo>
                      <a:cubicBezTo>
                        <a:pt x="58" y="156"/>
                        <a:pt x="70" y="168"/>
                        <a:pt x="93" y="192"/>
                      </a:cubicBezTo>
                      <a:cubicBezTo>
                        <a:pt x="105" y="192"/>
                        <a:pt x="117" y="204"/>
                        <a:pt x="129" y="216"/>
                      </a:cubicBezTo>
                      <a:cubicBezTo>
                        <a:pt x="153" y="228"/>
                        <a:pt x="177" y="240"/>
                        <a:pt x="201" y="240"/>
                      </a:cubicBezTo>
                      <a:cubicBezTo>
                        <a:pt x="224" y="252"/>
                        <a:pt x="248" y="252"/>
                        <a:pt x="272" y="264"/>
                      </a:cubicBezTo>
                      <a:cubicBezTo>
                        <a:pt x="296" y="264"/>
                        <a:pt x="325" y="269"/>
                        <a:pt x="352" y="269"/>
                      </a:cubicBezTo>
                      <a:cubicBezTo>
                        <a:pt x="366" y="269"/>
                        <a:pt x="379" y="268"/>
                        <a:pt x="391" y="264"/>
                      </a:cubicBezTo>
                      <a:cubicBezTo>
                        <a:pt x="415" y="264"/>
                        <a:pt x="439" y="264"/>
                        <a:pt x="463" y="252"/>
                      </a:cubicBezTo>
                      <a:cubicBezTo>
                        <a:pt x="486" y="240"/>
                        <a:pt x="498" y="228"/>
                        <a:pt x="522" y="216"/>
                      </a:cubicBezTo>
                      <a:cubicBezTo>
                        <a:pt x="546" y="204"/>
                        <a:pt x="546" y="168"/>
                        <a:pt x="546" y="145"/>
                      </a:cubicBezTo>
                      <a:cubicBezTo>
                        <a:pt x="546" y="121"/>
                        <a:pt x="522" y="97"/>
                        <a:pt x="498" y="85"/>
                      </a:cubicBezTo>
                      <a:cubicBezTo>
                        <a:pt x="486" y="85"/>
                        <a:pt x="474" y="73"/>
                        <a:pt x="463" y="73"/>
                      </a:cubicBezTo>
                      <a:cubicBezTo>
                        <a:pt x="439" y="61"/>
                        <a:pt x="415" y="61"/>
                        <a:pt x="403" y="61"/>
                      </a:cubicBezTo>
                      <a:cubicBezTo>
                        <a:pt x="379" y="61"/>
                        <a:pt x="344" y="49"/>
                        <a:pt x="320" y="49"/>
                      </a:cubicBezTo>
                      <a:cubicBezTo>
                        <a:pt x="308" y="49"/>
                        <a:pt x="296" y="49"/>
                        <a:pt x="284" y="37"/>
                      </a:cubicBezTo>
                      <a:cubicBezTo>
                        <a:pt x="284" y="37"/>
                        <a:pt x="272" y="37"/>
                        <a:pt x="260" y="26"/>
                      </a:cubicBezTo>
                      <a:cubicBezTo>
                        <a:pt x="248" y="26"/>
                        <a:pt x="236" y="26"/>
                        <a:pt x="213" y="14"/>
                      </a:cubicBezTo>
                      <a:lnTo>
                        <a:pt x="213" y="14"/>
                      </a:lnTo>
                      <a:cubicBezTo>
                        <a:pt x="216" y="17"/>
                        <a:pt x="219" y="19"/>
                        <a:pt x="222" y="21"/>
                      </a:cubicBezTo>
                      <a:lnTo>
                        <a:pt x="222" y="21"/>
                      </a:lnTo>
                      <a:cubicBezTo>
                        <a:pt x="212" y="17"/>
                        <a:pt x="202" y="14"/>
                        <a:pt x="189" y="14"/>
                      </a:cubicBezTo>
                      <a:cubicBezTo>
                        <a:pt x="177" y="2"/>
                        <a:pt x="153" y="2"/>
                        <a:pt x="141" y="2"/>
                      </a:cubicBezTo>
                      <a:lnTo>
                        <a:pt x="117" y="2"/>
                      </a:lnTo>
                      <a:cubicBezTo>
                        <a:pt x="113"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1481425" y="1535650"/>
                  <a:ext cx="13425" cy="10725"/>
                </a:xfrm>
                <a:custGeom>
                  <a:avLst/>
                  <a:gdLst/>
                  <a:ahLst/>
                  <a:cxnLst/>
                  <a:rect l="l" t="t" r="r" b="b"/>
                  <a:pathLst>
                    <a:path w="537" h="429" extrusionOk="0">
                      <a:moveTo>
                        <a:pt x="54" y="1"/>
                      </a:moveTo>
                      <a:cubicBezTo>
                        <a:pt x="28" y="1"/>
                        <a:pt x="12" y="22"/>
                        <a:pt x="12" y="52"/>
                      </a:cubicBezTo>
                      <a:cubicBezTo>
                        <a:pt x="0" y="75"/>
                        <a:pt x="0" y="99"/>
                        <a:pt x="24" y="135"/>
                      </a:cubicBezTo>
                      <a:cubicBezTo>
                        <a:pt x="24" y="147"/>
                        <a:pt x="36" y="171"/>
                        <a:pt x="48" y="183"/>
                      </a:cubicBezTo>
                      <a:cubicBezTo>
                        <a:pt x="60" y="206"/>
                        <a:pt x="72" y="230"/>
                        <a:pt x="96" y="254"/>
                      </a:cubicBezTo>
                      <a:cubicBezTo>
                        <a:pt x="108" y="266"/>
                        <a:pt x="131" y="290"/>
                        <a:pt x="155" y="302"/>
                      </a:cubicBezTo>
                      <a:cubicBezTo>
                        <a:pt x="227" y="361"/>
                        <a:pt x="310" y="397"/>
                        <a:pt x="393" y="421"/>
                      </a:cubicBezTo>
                      <a:cubicBezTo>
                        <a:pt x="404" y="426"/>
                        <a:pt x="415" y="428"/>
                        <a:pt x="426" y="428"/>
                      </a:cubicBezTo>
                      <a:cubicBezTo>
                        <a:pt x="465" y="428"/>
                        <a:pt x="506" y="398"/>
                        <a:pt x="524" y="361"/>
                      </a:cubicBezTo>
                      <a:cubicBezTo>
                        <a:pt x="536" y="337"/>
                        <a:pt x="524" y="302"/>
                        <a:pt x="512" y="290"/>
                      </a:cubicBezTo>
                      <a:cubicBezTo>
                        <a:pt x="500" y="254"/>
                        <a:pt x="489" y="242"/>
                        <a:pt x="465" y="230"/>
                      </a:cubicBezTo>
                      <a:lnTo>
                        <a:pt x="441" y="230"/>
                      </a:lnTo>
                      <a:cubicBezTo>
                        <a:pt x="441" y="218"/>
                        <a:pt x="429" y="218"/>
                        <a:pt x="429" y="218"/>
                      </a:cubicBezTo>
                      <a:cubicBezTo>
                        <a:pt x="405" y="206"/>
                        <a:pt x="393" y="194"/>
                        <a:pt x="370" y="183"/>
                      </a:cubicBezTo>
                      <a:cubicBezTo>
                        <a:pt x="346" y="159"/>
                        <a:pt x="310" y="135"/>
                        <a:pt x="286" y="111"/>
                      </a:cubicBezTo>
                      <a:cubicBezTo>
                        <a:pt x="274" y="99"/>
                        <a:pt x="250" y="87"/>
                        <a:pt x="239" y="75"/>
                      </a:cubicBezTo>
                      <a:cubicBezTo>
                        <a:pt x="227" y="63"/>
                        <a:pt x="215" y="63"/>
                        <a:pt x="191" y="52"/>
                      </a:cubicBezTo>
                      <a:cubicBezTo>
                        <a:pt x="167" y="40"/>
                        <a:pt x="155" y="28"/>
                        <a:pt x="143" y="16"/>
                      </a:cubicBezTo>
                      <a:cubicBezTo>
                        <a:pt x="119" y="4"/>
                        <a:pt x="96" y="4"/>
                        <a:pt x="72" y="4"/>
                      </a:cubicBezTo>
                      <a:cubicBezTo>
                        <a:pt x="66" y="2"/>
                        <a:pt x="60"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1468025" y="1520950"/>
                  <a:ext cx="7175" cy="8775"/>
                </a:xfrm>
                <a:custGeom>
                  <a:avLst/>
                  <a:gdLst/>
                  <a:ahLst/>
                  <a:cxnLst/>
                  <a:rect l="l" t="t" r="r" b="b"/>
                  <a:pathLst>
                    <a:path w="287" h="351" extrusionOk="0">
                      <a:moveTo>
                        <a:pt x="94" y="1"/>
                      </a:moveTo>
                      <a:cubicBezTo>
                        <a:pt x="82" y="1"/>
                        <a:pt x="70" y="4"/>
                        <a:pt x="60" y="9"/>
                      </a:cubicBezTo>
                      <a:cubicBezTo>
                        <a:pt x="36" y="20"/>
                        <a:pt x="24" y="32"/>
                        <a:pt x="24" y="44"/>
                      </a:cubicBezTo>
                      <a:cubicBezTo>
                        <a:pt x="1" y="68"/>
                        <a:pt x="1" y="104"/>
                        <a:pt x="13" y="128"/>
                      </a:cubicBezTo>
                      <a:cubicBezTo>
                        <a:pt x="13" y="128"/>
                        <a:pt x="24" y="139"/>
                        <a:pt x="24" y="151"/>
                      </a:cubicBezTo>
                      <a:cubicBezTo>
                        <a:pt x="36" y="175"/>
                        <a:pt x="60" y="199"/>
                        <a:pt x="72" y="211"/>
                      </a:cubicBezTo>
                      <a:cubicBezTo>
                        <a:pt x="84" y="247"/>
                        <a:pt x="96" y="270"/>
                        <a:pt x="108" y="294"/>
                      </a:cubicBezTo>
                      <a:cubicBezTo>
                        <a:pt x="120" y="318"/>
                        <a:pt x="144" y="342"/>
                        <a:pt x="167" y="342"/>
                      </a:cubicBezTo>
                      <a:cubicBezTo>
                        <a:pt x="173" y="348"/>
                        <a:pt x="182" y="351"/>
                        <a:pt x="191" y="351"/>
                      </a:cubicBezTo>
                      <a:cubicBezTo>
                        <a:pt x="200" y="351"/>
                        <a:pt x="209" y="348"/>
                        <a:pt x="215" y="342"/>
                      </a:cubicBezTo>
                      <a:cubicBezTo>
                        <a:pt x="239" y="342"/>
                        <a:pt x="251" y="330"/>
                        <a:pt x="263" y="306"/>
                      </a:cubicBezTo>
                      <a:cubicBezTo>
                        <a:pt x="274" y="294"/>
                        <a:pt x="286" y="259"/>
                        <a:pt x="286" y="247"/>
                      </a:cubicBezTo>
                      <a:cubicBezTo>
                        <a:pt x="274" y="211"/>
                        <a:pt x="251" y="163"/>
                        <a:pt x="239" y="128"/>
                      </a:cubicBezTo>
                      <a:cubicBezTo>
                        <a:pt x="215" y="92"/>
                        <a:pt x="179" y="56"/>
                        <a:pt x="144" y="20"/>
                      </a:cubicBezTo>
                      <a:cubicBezTo>
                        <a:pt x="130" y="6"/>
                        <a:pt x="112"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1454625" y="1624850"/>
                  <a:ext cx="131625" cy="86225"/>
                </a:xfrm>
                <a:custGeom>
                  <a:avLst/>
                  <a:gdLst/>
                  <a:ahLst/>
                  <a:cxnLst/>
                  <a:rect l="l" t="t" r="r" b="b"/>
                  <a:pathLst>
                    <a:path w="5265" h="3449" extrusionOk="0">
                      <a:moveTo>
                        <a:pt x="3861" y="1"/>
                      </a:moveTo>
                      <a:cubicBezTo>
                        <a:pt x="3712" y="1"/>
                        <a:pt x="3549" y="40"/>
                        <a:pt x="3370" y="127"/>
                      </a:cubicBezTo>
                      <a:cubicBezTo>
                        <a:pt x="2818" y="403"/>
                        <a:pt x="2352" y="490"/>
                        <a:pt x="1985" y="490"/>
                      </a:cubicBezTo>
                      <a:cubicBezTo>
                        <a:pt x="1355" y="490"/>
                        <a:pt x="1013" y="234"/>
                        <a:pt x="1013" y="234"/>
                      </a:cubicBezTo>
                      <a:lnTo>
                        <a:pt x="1" y="2008"/>
                      </a:lnTo>
                      <a:cubicBezTo>
                        <a:pt x="415" y="3088"/>
                        <a:pt x="1513" y="3449"/>
                        <a:pt x="2558" y="3449"/>
                      </a:cubicBezTo>
                      <a:cubicBezTo>
                        <a:pt x="3529" y="3449"/>
                        <a:pt x="4453" y="3138"/>
                        <a:pt x="4740" y="2806"/>
                      </a:cubicBezTo>
                      <a:cubicBezTo>
                        <a:pt x="5265" y="2186"/>
                        <a:pt x="4975" y="1"/>
                        <a:pt x="3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1549575" y="1632925"/>
                  <a:ext cx="28025" cy="57625"/>
                </a:xfrm>
                <a:custGeom>
                  <a:avLst/>
                  <a:gdLst/>
                  <a:ahLst/>
                  <a:cxnLst/>
                  <a:rect l="l" t="t" r="r" b="b"/>
                  <a:pathLst>
                    <a:path w="1121" h="2305" extrusionOk="0">
                      <a:moveTo>
                        <a:pt x="379" y="0"/>
                      </a:moveTo>
                      <a:cubicBezTo>
                        <a:pt x="308" y="0"/>
                        <a:pt x="237" y="32"/>
                        <a:pt x="180" y="90"/>
                      </a:cubicBezTo>
                      <a:cubicBezTo>
                        <a:pt x="25" y="244"/>
                        <a:pt x="25" y="530"/>
                        <a:pt x="13" y="733"/>
                      </a:cubicBezTo>
                      <a:cubicBezTo>
                        <a:pt x="1" y="971"/>
                        <a:pt x="13" y="1209"/>
                        <a:pt x="49" y="1447"/>
                      </a:cubicBezTo>
                      <a:cubicBezTo>
                        <a:pt x="72" y="1542"/>
                        <a:pt x="84" y="1649"/>
                        <a:pt x="120" y="1756"/>
                      </a:cubicBezTo>
                      <a:cubicBezTo>
                        <a:pt x="120" y="1804"/>
                        <a:pt x="132" y="1864"/>
                        <a:pt x="144" y="1899"/>
                      </a:cubicBezTo>
                      <a:cubicBezTo>
                        <a:pt x="180" y="2066"/>
                        <a:pt x="275" y="2233"/>
                        <a:pt x="441" y="2280"/>
                      </a:cubicBezTo>
                      <a:cubicBezTo>
                        <a:pt x="487" y="2297"/>
                        <a:pt x="534" y="2304"/>
                        <a:pt x="580" y="2304"/>
                      </a:cubicBezTo>
                      <a:cubicBezTo>
                        <a:pt x="735" y="2304"/>
                        <a:pt x="880" y="2216"/>
                        <a:pt x="953" y="2078"/>
                      </a:cubicBezTo>
                      <a:cubicBezTo>
                        <a:pt x="1025" y="1959"/>
                        <a:pt x="1061" y="1828"/>
                        <a:pt x="1084" y="1697"/>
                      </a:cubicBezTo>
                      <a:cubicBezTo>
                        <a:pt x="1108" y="1614"/>
                        <a:pt x="1120" y="1530"/>
                        <a:pt x="1120" y="1447"/>
                      </a:cubicBezTo>
                      <a:cubicBezTo>
                        <a:pt x="1120" y="1340"/>
                        <a:pt x="1108" y="1244"/>
                        <a:pt x="1096" y="1137"/>
                      </a:cubicBezTo>
                      <a:cubicBezTo>
                        <a:pt x="1073" y="863"/>
                        <a:pt x="989" y="590"/>
                        <a:pt x="858" y="340"/>
                      </a:cubicBezTo>
                      <a:cubicBezTo>
                        <a:pt x="811" y="244"/>
                        <a:pt x="727" y="197"/>
                        <a:pt x="632" y="185"/>
                      </a:cubicBezTo>
                      <a:cubicBezTo>
                        <a:pt x="608" y="125"/>
                        <a:pt x="572" y="78"/>
                        <a:pt x="513" y="42"/>
                      </a:cubicBezTo>
                      <a:cubicBezTo>
                        <a:pt x="471" y="14"/>
                        <a:pt x="425" y="0"/>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7"/>
                <p:cNvSpPr/>
                <p:nvPr/>
              </p:nvSpPr>
              <p:spPr>
                <a:xfrm>
                  <a:off x="1534700" y="1627525"/>
                  <a:ext cx="11050" cy="16375"/>
                </a:xfrm>
                <a:custGeom>
                  <a:avLst/>
                  <a:gdLst/>
                  <a:ahLst/>
                  <a:cxnLst/>
                  <a:rect l="l" t="t" r="r" b="b"/>
                  <a:pathLst>
                    <a:path w="442" h="655" extrusionOk="0">
                      <a:moveTo>
                        <a:pt x="358" y="0"/>
                      </a:moveTo>
                      <a:cubicBezTo>
                        <a:pt x="342" y="0"/>
                        <a:pt x="325" y="3"/>
                        <a:pt x="310" y="8"/>
                      </a:cubicBezTo>
                      <a:cubicBezTo>
                        <a:pt x="274" y="44"/>
                        <a:pt x="239" y="67"/>
                        <a:pt x="215" y="103"/>
                      </a:cubicBezTo>
                      <a:lnTo>
                        <a:pt x="179" y="139"/>
                      </a:lnTo>
                      <a:cubicBezTo>
                        <a:pt x="179" y="151"/>
                        <a:pt x="167" y="151"/>
                        <a:pt x="167" y="163"/>
                      </a:cubicBezTo>
                      <a:lnTo>
                        <a:pt x="155" y="175"/>
                      </a:lnTo>
                      <a:lnTo>
                        <a:pt x="144" y="187"/>
                      </a:lnTo>
                      <a:cubicBezTo>
                        <a:pt x="132" y="198"/>
                        <a:pt x="120" y="210"/>
                        <a:pt x="108" y="222"/>
                      </a:cubicBezTo>
                      <a:cubicBezTo>
                        <a:pt x="84" y="246"/>
                        <a:pt x="60" y="282"/>
                        <a:pt x="48" y="317"/>
                      </a:cubicBezTo>
                      <a:cubicBezTo>
                        <a:pt x="13" y="365"/>
                        <a:pt x="1" y="425"/>
                        <a:pt x="1" y="472"/>
                      </a:cubicBezTo>
                      <a:cubicBezTo>
                        <a:pt x="1" y="508"/>
                        <a:pt x="1" y="556"/>
                        <a:pt x="13" y="591"/>
                      </a:cubicBezTo>
                      <a:cubicBezTo>
                        <a:pt x="24" y="615"/>
                        <a:pt x="48" y="639"/>
                        <a:pt x="84" y="651"/>
                      </a:cubicBezTo>
                      <a:cubicBezTo>
                        <a:pt x="91" y="653"/>
                        <a:pt x="97" y="654"/>
                        <a:pt x="105" y="654"/>
                      </a:cubicBezTo>
                      <a:cubicBezTo>
                        <a:pt x="136" y="654"/>
                        <a:pt x="172" y="635"/>
                        <a:pt x="191" y="615"/>
                      </a:cubicBezTo>
                      <a:cubicBezTo>
                        <a:pt x="215" y="579"/>
                        <a:pt x="215" y="544"/>
                        <a:pt x="227" y="508"/>
                      </a:cubicBezTo>
                      <a:cubicBezTo>
                        <a:pt x="227" y="508"/>
                        <a:pt x="227" y="496"/>
                        <a:pt x="227" y="496"/>
                      </a:cubicBezTo>
                      <a:cubicBezTo>
                        <a:pt x="227" y="484"/>
                        <a:pt x="239" y="472"/>
                        <a:pt x="239" y="472"/>
                      </a:cubicBezTo>
                      <a:cubicBezTo>
                        <a:pt x="239" y="437"/>
                        <a:pt x="251" y="413"/>
                        <a:pt x="251" y="389"/>
                      </a:cubicBezTo>
                      <a:cubicBezTo>
                        <a:pt x="263" y="377"/>
                        <a:pt x="263" y="365"/>
                        <a:pt x="263" y="353"/>
                      </a:cubicBezTo>
                      <a:cubicBezTo>
                        <a:pt x="263" y="353"/>
                        <a:pt x="263" y="353"/>
                        <a:pt x="263" y="341"/>
                      </a:cubicBezTo>
                      <a:cubicBezTo>
                        <a:pt x="263" y="329"/>
                        <a:pt x="274" y="306"/>
                        <a:pt x="274" y="294"/>
                      </a:cubicBezTo>
                      <a:cubicBezTo>
                        <a:pt x="286" y="282"/>
                        <a:pt x="286" y="270"/>
                        <a:pt x="286" y="258"/>
                      </a:cubicBezTo>
                      <a:lnTo>
                        <a:pt x="298" y="258"/>
                      </a:lnTo>
                      <a:cubicBezTo>
                        <a:pt x="298" y="246"/>
                        <a:pt x="298" y="246"/>
                        <a:pt x="298" y="246"/>
                      </a:cubicBezTo>
                      <a:cubicBezTo>
                        <a:pt x="310" y="234"/>
                        <a:pt x="322" y="210"/>
                        <a:pt x="334" y="198"/>
                      </a:cubicBezTo>
                      <a:cubicBezTo>
                        <a:pt x="334" y="187"/>
                        <a:pt x="346" y="187"/>
                        <a:pt x="358" y="175"/>
                      </a:cubicBezTo>
                      <a:cubicBezTo>
                        <a:pt x="358" y="163"/>
                        <a:pt x="358" y="163"/>
                        <a:pt x="358" y="163"/>
                      </a:cubicBezTo>
                      <a:cubicBezTo>
                        <a:pt x="370" y="151"/>
                        <a:pt x="394" y="139"/>
                        <a:pt x="405" y="115"/>
                      </a:cubicBezTo>
                      <a:cubicBezTo>
                        <a:pt x="429" y="91"/>
                        <a:pt x="441" y="56"/>
                        <a:pt x="417" y="20"/>
                      </a:cubicBezTo>
                      <a:cubicBezTo>
                        <a:pt x="403" y="6"/>
                        <a:pt x="381" y="0"/>
                        <a:pt x="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7"/>
                <p:cNvSpPr/>
                <p:nvPr/>
              </p:nvSpPr>
              <p:spPr>
                <a:xfrm>
                  <a:off x="1540350" y="1639925"/>
                  <a:ext cx="25" cy="300"/>
                </a:xfrm>
                <a:custGeom>
                  <a:avLst/>
                  <a:gdLst/>
                  <a:ahLst/>
                  <a:cxnLst/>
                  <a:rect l="l" t="t" r="r" b="b"/>
                  <a:pathLst>
                    <a:path w="1" h="12" extrusionOk="0">
                      <a:moveTo>
                        <a:pt x="1" y="0"/>
                      </a:moveTo>
                      <a:cubicBezTo>
                        <a:pt x="1" y="12"/>
                        <a:pt x="1" y="12"/>
                        <a:pt x="1" y="12"/>
                      </a:cubicBezTo>
                      <a:cubicBezTo>
                        <a:pt x="1" y="12"/>
                        <a:pt x="1" y="0"/>
                        <a:pt x="1" y="0"/>
                      </a:cubicBezTo>
                      <a:cubicBezTo>
                        <a:pt x="1" y="0"/>
                        <a:pt x="1" y="0"/>
                        <a:pt x="1" y="0"/>
                      </a:cubicBezTo>
                      <a:close/>
                    </a:path>
                  </a:pathLst>
                </a:custGeom>
                <a:solidFill>
                  <a:srgbClr val="9B0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7"/>
                <p:cNvSpPr/>
                <p:nvPr/>
              </p:nvSpPr>
              <p:spPr>
                <a:xfrm>
                  <a:off x="1533800" y="1650450"/>
                  <a:ext cx="6575" cy="15450"/>
                </a:xfrm>
                <a:custGeom>
                  <a:avLst/>
                  <a:gdLst/>
                  <a:ahLst/>
                  <a:cxnLst/>
                  <a:rect l="l" t="t" r="r" b="b"/>
                  <a:pathLst>
                    <a:path w="263" h="618" extrusionOk="0">
                      <a:moveTo>
                        <a:pt x="141" y="0"/>
                      </a:moveTo>
                      <a:cubicBezTo>
                        <a:pt x="96" y="0"/>
                        <a:pt x="58" y="30"/>
                        <a:pt x="49" y="67"/>
                      </a:cubicBezTo>
                      <a:cubicBezTo>
                        <a:pt x="13" y="139"/>
                        <a:pt x="1" y="234"/>
                        <a:pt x="1" y="317"/>
                      </a:cubicBezTo>
                      <a:cubicBezTo>
                        <a:pt x="1" y="377"/>
                        <a:pt x="1" y="424"/>
                        <a:pt x="25" y="484"/>
                      </a:cubicBezTo>
                      <a:cubicBezTo>
                        <a:pt x="25" y="508"/>
                        <a:pt x="37" y="532"/>
                        <a:pt x="49" y="543"/>
                      </a:cubicBezTo>
                      <a:cubicBezTo>
                        <a:pt x="60" y="567"/>
                        <a:pt x="84" y="591"/>
                        <a:pt x="120" y="603"/>
                      </a:cubicBezTo>
                      <a:cubicBezTo>
                        <a:pt x="136" y="613"/>
                        <a:pt x="153" y="617"/>
                        <a:pt x="169" y="617"/>
                      </a:cubicBezTo>
                      <a:cubicBezTo>
                        <a:pt x="214" y="617"/>
                        <a:pt x="254" y="584"/>
                        <a:pt x="263" y="532"/>
                      </a:cubicBezTo>
                      <a:cubicBezTo>
                        <a:pt x="263" y="532"/>
                        <a:pt x="263" y="520"/>
                        <a:pt x="263" y="520"/>
                      </a:cubicBezTo>
                      <a:cubicBezTo>
                        <a:pt x="263" y="496"/>
                        <a:pt x="263" y="472"/>
                        <a:pt x="263" y="448"/>
                      </a:cubicBezTo>
                      <a:cubicBezTo>
                        <a:pt x="254" y="421"/>
                        <a:pt x="252" y="401"/>
                        <a:pt x="246" y="377"/>
                      </a:cubicBezTo>
                      <a:lnTo>
                        <a:pt x="246" y="377"/>
                      </a:lnTo>
                      <a:cubicBezTo>
                        <a:pt x="247" y="381"/>
                        <a:pt x="249" y="385"/>
                        <a:pt x="251" y="389"/>
                      </a:cubicBezTo>
                      <a:cubicBezTo>
                        <a:pt x="251" y="382"/>
                        <a:pt x="247" y="375"/>
                        <a:pt x="244" y="368"/>
                      </a:cubicBezTo>
                      <a:lnTo>
                        <a:pt x="244" y="368"/>
                      </a:lnTo>
                      <a:cubicBezTo>
                        <a:pt x="244" y="371"/>
                        <a:pt x="245" y="374"/>
                        <a:pt x="246" y="377"/>
                      </a:cubicBezTo>
                      <a:lnTo>
                        <a:pt x="246" y="377"/>
                      </a:lnTo>
                      <a:cubicBezTo>
                        <a:pt x="244" y="373"/>
                        <a:pt x="243" y="369"/>
                        <a:pt x="242" y="365"/>
                      </a:cubicBezTo>
                      <a:lnTo>
                        <a:pt x="242" y="365"/>
                      </a:lnTo>
                      <a:cubicBezTo>
                        <a:pt x="243" y="366"/>
                        <a:pt x="243" y="367"/>
                        <a:pt x="244" y="368"/>
                      </a:cubicBezTo>
                      <a:lnTo>
                        <a:pt x="244" y="368"/>
                      </a:lnTo>
                      <a:cubicBezTo>
                        <a:pt x="242" y="363"/>
                        <a:pt x="241" y="358"/>
                        <a:pt x="239" y="353"/>
                      </a:cubicBezTo>
                      <a:lnTo>
                        <a:pt x="239" y="353"/>
                      </a:lnTo>
                      <a:cubicBezTo>
                        <a:pt x="236" y="341"/>
                        <a:pt x="233" y="329"/>
                        <a:pt x="227" y="317"/>
                      </a:cubicBezTo>
                      <a:cubicBezTo>
                        <a:pt x="227" y="305"/>
                        <a:pt x="227" y="293"/>
                        <a:pt x="227" y="282"/>
                      </a:cubicBezTo>
                      <a:cubicBezTo>
                        <a:pt x="227" y="271"/>
                        <a:pt x="227" y="270"/>
                        <a:pt x="227" y="261"/>
                      </a:cubicBezTo>
                      <a:cubicBezTo>
                        <a:pt x="227" y="261"/>
                        <a:pt x="227" y="246"/>
                        <a:pt x="227" y="246"/>
                      </a:cubicBezTo>
                      <a:lnTo>
                        <a:pt x="227" y="222"/>
                      </a:lnTo>
                      <a:cubicBezTo>
                        <a:pt x="227" y="210"/>
                        <a:pt x="227" y="198"/>
                        <a:pt x="227" y="186"/>
                      </a:cubicBezTo>
                      <a:cubicBezTo>
                        <a:pt x="227" y="174"/>
                        <a:pt x="227" y="162"/>
                        <a:pt x="227" y="151"/>
                      </a:cubicBezTo>
                      <a:cubicBezTo>
                        <a:pt x="227" y="151"/>
                        <a:pt x="239" y="139"/>
                        <a:pt x="239" y="139"/>
                      </a:cubicBezTo>
                      <a:cubicBezTo>
                        <a:pt x="251" y="79"/>
                        <a:pt x="227" y="32"/>
                        <a:pt x="180" y="8"/>
                      </a:cubicBezTo>
                      <a:cubicBezTo>
                        <a:pt x="166" y="2"/>
                        <a:pt x="153" y="0"/>
                        <a:pt x="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7"/>
                <p:cNvSpPr/>
                <p:nvPr/>
              </p:nvSpPr>
              <p:spPr>
                <a:xfrm>
                  <a:off x="1539775" y="1653900"/>
                  <a:ext cx="25" cy="325"/>
                </a:xfrm>
                <a:custGeom>
                  <a:avLst/>
                  <a:gdLst/>
                  <a:ahLst/>
                  <a:cxnLst/>
                  <a:rect l="l" t="t" r="r" b="b"/>
                  <a:pathLst>
                    <a:path w="1" h="13" extrusionOk="0">
                      <a:moveTo>
                        <a:pt x="0" y="1"/>
                      </a:moveTo>
                      <a:cubicBezTo>
                        <a:pt x="0" y="13"/>
                        <a:pt x="0" y="1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7"/>
                <p:cNvSpPr/>
                <p:nvPr/>
              </p:nvSpPr>
              <p:spPr>
                <a:xfrm>
                  <a:off x="1536775" y="1675050"/>
                  <a:ext cx="6275" cy="11325"/>
                </a:xfrm>
                <a:custGeom>
                  <a:avLst/>
                  <a:gdLst/>
                  <a:ahLst/>
                  <a:cxnLst/>
                  <a:rect l="l" t="t" r="r" b="b"/>
                  <a:pathLst>
                    <a:path w="251" h="453" extrusionOk="0">
                      <a:moveTo>
                        <a:pt x="84" y="0"/>
                      </a:moveTo>
                      <a:cubicBezTo>
                        <a:pt x="37" y="12"/>
                        <a:pt x="1" y="60"/>
                        <a:pt x="13" y="107"/>
                      </a:cubicBezTo>
                      <a:cubicBezTo>
                        <a:pt x="13" y="155"/>
                        <a:pt x="25" y="202"/>
                        <a:pt x="37" y="250"/>
                      </a:cubicBezTo>
                      <a:cubicBezTo>
                        <a:pt x="37" y="286"/>
                        <a:pt x="49" y="321"/>
                        <a:pt x="61" y="345"/>
                      </a:cubicBezTo>
                      <a:cubicBezTo>
                        <a:pt x="72" y="381"/>
                        <a:pt x="84" y="417"/>
                        <a:pt x="108" y="441"/>
                      </a:cubicBezTo>
                      <a:cubicBezTo>
                        <a:pt x="132" y="441"/>
                        <a:pt x="144" y="452"/>
                        <a:pt x="168" y="452"/>
                      </a:cubicBezTo>
                      <a:cubicBezTo>
                        <a:pt x="191" y="452"/>
                        <a:pt x="203" y="429"/>
                        <a:pt x="227" y="417"/>
                      </a:cubicBezTo>
                      <a:cubicBezTo>
                        <a:pt x="251" y="381"/>
                        <a:pt x="239" y="333"/>
                        <a:pt x="239" y="298"/>
                      </a:cubicBezTo>
                      <a:cubicBezTo>
                        <a:pt x="227" y="274"/>
                        <a:pt x="227" y="250"/>
                        <a:pt x="215" y="226"/>
                      </a:cubicBezTo>
                      <a:lnTo>
                        <a:pt x="180" y="71"/>
                      </a:lnTo>
                      <a:cubicBezTo>
                        <a:pt x="168" y="24"/>
                        <a:pt x="132"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7"/>
                <p:cNvSpPr/>
                <p:nvPr/>
              </p:nvSpPr>
              <p:spPr>
                <a:xfrm>
                  <a:off x="1543925" y="1699025"/>
                  <a:ext cx="7450" cy="8825"/>
                </a:xfrm>
                <a:custGeom>
                  <a:avLst/>
                  <a:gdLst/>
                  <a:ahLst/>
                  <a:cxnLst/>
                  <a:rect l="l" t="t" r="r" b="b"/>
                  <a:pathLst>
                    <a:path w="298" h="353" extrusionOk="0">
                      <a:moveTo>
                        <a:pt x="119" y="0"/>
                      </a:moveTo>
                      <a:cubicBezTo>
                        <a:pt x="111" y="0"/>
                        <a:pt x="103" y="2"/>
                        <a:pt x="96" y="5"/>
                      </a:cubicBezTo>
                      <a:cubicBezTo>
                        <a:pt x="72" y="5"/>
                        <a:pt x="36" y="29"/>
                        <a:pt x="25" y="53"/>
                      </a:cubicBezTo>
                      <a:cubicBezTo>
                        <a:pt x="13" y="65"/>
                        <a:pt x="1" y="101"/>
                        <a:pt x="1" y="124"/>
                      </a:cubicBezTo>
                      <a:cubicBezTo>
                        <a:pt x="13" y="172"/>
                        <a:pt x="36" y="208"/>
                        <a:pt x="60" y="244"/>
                      </a:cubicBezTo>
                      <a:cubicBezTo>
                        <a:pt x="72" y="267"/>
                        <a:pt x="84" y="291"/>
                        <a:pt x="96" y="315"/>
                      </a:cubicBezTo>
                      <a:cubicBezTo>
                        <a:pt x="108" y="327"/>
                        <a:pt x="132" y="339"/>
                        <a:pt x="144" y="339"/>
                      </a:cubicBezTo>
                      <a:cubicBezTo>
                        <a:pt x="156" y="351"/>
                        <a:pt x="167" y="351"/>
                        <a:pt x="179" y="351"/>
                      </a:cubicBezTo>
                      <a:lnTo>
                        <a:pt x="203" y="351"/>
                      </a:lnTo>
                      <a:cubicBezTo>
                        <a:pt x="207" y="352"/>
                        <a:pt x="211" y="352"/>
                        <a:pt x="216" y="352"/>
                      </a:cubicBezTo>
                      <a:cubicBezTo>
                        <a:pt x="259" y="352"/>
                        <a:pt x="297" y="299"/>
                        <a:pt x="286" y="255"/>
                      </a:cubicBezTo>
                      <a:cubicBezTo>
                        <a:pt x="286" y="244"/>
                        <a:pt x="286" y="232"/>
                        <a:pt x="286" y="232"/>
                      </a:cubicBezTo>
                      <a:cubicBezTo>
                        <a:pt x="286" y="208"/>
                        <a:pt x="275" y="184"/>
                        <a:pt x="263" y="172"/>
                      </a:cubicBezTo>
                      <a:cubicBezTo>
                        <a:pt x="239" y="148"/>
                        <a:pt x="239" y="124"/>
                        <a:pt x="227" y="101"/>
                      </a:cubicBezTo>
                      <a:cubicBezTo>
                        <a:pt x="227" y="101"/>
                        <a:pt x="227" y="101"/>
                        <a:pt x="227" y="89"/>
                      </a:cubicBezTo>
                      <a:cubicBezTo>
                        <a:pt x="215" y="65"/>
                        <a:pt x="203" y="41"/>
                        <a:pt x="179" y="17"/>
                      </a:cubicBezTo>
                      <a:cubicBezTo>
                        <a:pt x="162" y="9"/>
                        <a:pt x="140"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7"/>
                <p:cNvSpPr/>
                <p:nvPr/>
              </p:nvSpPr>
              <p:spPr>
                <a:xfrm>
                  <a:off x="1224725" y="1514075"/>
                  <a:ext cx="79325" cy="64150"/>
                </a:xfrm>
                <a:custGeom>
                  <a:avLst/>
                  <a:gdLst/>
                  <a:ahLst/>
                  <a:cxnLst/>
                  <a:rect l="l" t="t" r="r" b="b"/>
                  <a:pathLst>
                    <a:path w="3173" h="2566" extrusionOk="0">
                      <a:moveTo>
                        <a:pt x="1809" y="0"/>
                      </a:moveTo>
                      <a:cubicBezTo>
                        <a:pt x="1428" y="0"/>
                        <a:pt x="1017" y="247"/>
                        <a:pt x="648" y="998"/>
                      </a:cubicBezTo>
                      <a:cubicBezTo>
                        <a:pt x="1" y="2300"/>
                        <a:pt x="713" y="2566"/>
                        <a:pt x="1405" y="2566"/>
                      </a:cubicBezTo>
                      <a:cubicBezTo>
                        <a:pt x="1883" y="2566"/>
                        <a:pt x="2351" y="2439"/>
                        <a:pt x="2351" y="2439"/>
                      </a:cubicBezTo>
                      <a:lnTo>
                        <a:pt x="3172" y="926"/>
                      </a:lnTo>
                      <a:cubicBezTo>
                        <a:pt x="3172" y="926"/>
                        <a:pt x="2546" y="0"/>
                        <a:pt x="1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7"/>
                <p:cNvSpPr/>
                <p:nvPr/>
              </p:nvSpPr>
              <p:spPr>
                <a:xfrm>
                  <a:off x="1241700" y="1525925"/>
                  <a:ext cx="65025" cy="47575"/>
                </a:xfrm>
                <a:custGeom>
                  <a:avLst/>
                  <a:gdLst/>
                  <a:ahLst/>
                  <a:cxnLst/>
                  <a:rect l="l" t="t" r="r" b="b"/>
                  <a:pathLst>
                    <a:path w="2601" h="1903" extrusionOk="0">
                      <a:moveTo>
                        <a:pt x="1409" y="1"/>
                      </a:moveTo>
                      <a:cubicBezTo>
                        <a:pt x="1089" y="1"/>
                        <a:pt x="756" y="184"/>
                        <a:pt x="481" y="738"/>
                      </a:cubicBezTo>
                      <a:cubicBezTo>
                        <a:pt x="1" y="1706"/>
                        <a:pt x="622" y="1902"/>
                        <a:pt x="1207" y="1902"/>
                      </a:cubicBezTo>
                      <a:cubicBezTo>
                        <a:pt x="1609" y="1902"/>
                        <a:pt x="1993" y="1810"/>
                        <a:pt x="1993" y="1810"/>
                      </a:cubicBezTo>
                      <a:lnTo>
                        <a:pt x="2600" y="691"/>
                      </a:lnTo>
                      <a:cubicBezTo>
                        <a:pt x="2600" y="691"/>
                        <a:pt x="2030" y="1"/>
                        <a:pt x="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7"/>
                <p:cNvSpPr/>
                <p:nvPr/>
              </p:nvSpPr>
              <p:spPr>
                <a:xfrm>
                  <a:off x="1347950" y="1459400"/>
                  <a:ext cx="116225" cy="57600"/>
                </a:xfrm>
                <a:custGeom>
                  <a:avLst/>
                  <a:gdLst/>
                  <a:ahLst/>
                  <a:cxnLst/>
                  <a:rect l="l" t="t" r="r" b="b"/>
                  <a:pathLst>
                    <a:path w="4649" h="2304" extrusionOk="0">
                      <a:moveTo>
                        <a:pt x="1636" y="1"/>
                      </a:moveTo>
                      <a:cubicBezTo>
                        <a:pt x="1" y="1"/>
                        <a:pt x="601" y="1994"/>
                        <a:pt x="601" y="1994"/>
                      </a:cubicBezTo>
                      <a:lnTo>
                        <a:pt x="2291" y="2304"/>
                      </a:lnTo>
                      <a:cubicBezTo>
                        <a:pt x="2291" y="2304"/>
                        <a:pt x="4649" y="625"/>
                        <a:pt x="2256" y="77"/>
                      </a:cubicBezTo>
                      <a:cubicBezTo>
                        <a:pt x="2020" y="25"/>
                        <a:pt x="1815" y="1"/>
                        <a:pt x="1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7"/>
                <p:cNvSpPr/>
                <p:nvPr/>
              </p:nvSpPr>
              <p:spPr>
                <a:xfrm>
                  <a:off x="1355000" y="1471325"/>
                  <a:ext cx="86550" cy="49550"/>
                </a:xfrm>
                <a:custGeom>
                  <a:avLst/>
                  <a:gdLst/>
                  <a:ahLst/>
                  <a:cxnLst/>
                  <a:rect l="l" t="t" r="r" b="b"/>
                  <a:pathLst>
                    <a:path w="3462" h="1982" extrusionOk="0">
                      <a:moveTo>
                        <a:pt x="1270" y="1"/>
                      </a:moveTo>
                      <a:cubicBezTo>
                        <a:pt x="0" y="1"/>
                        <a:pt x="426" y="1743"/>
                        <a:pt x="426" y="1743"/>
                      </a:cubicBezTo>
                      <a:lnTo>
                        <a:pt x="1688" y="1982"/>
                      </a:lnTo>
                      <a:cubicBezTo>
                        <a:pt x="1688" y="1982"/>
                        <a:pt x="3462" y="446"/>
                        <a:pt x="1688" y="53"/>
                      </a:cubicBezTo>
                      <a:cubicBezTo>
                        <a:pt x="1532" y="17"/>
                        <a:pt x="1393" y="1"/>
                        <a:pt x="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7"/>
                <p:cNvSpPr/>
                <p:nvPr/>
              </p:nvSpPr>
              <p:spPr>
                <a:xfrm>
                  <a:off x="1258175" y="1487975"/>
                  <a:ext cx="349775" cy="269925"/>
                </a:xfrm>
                <a:custGeom>
                  <a:avLst/>
                  <a:gdLst/>
                  <a:ahLst/>
                  <a:cxnLst/>
                  <a:rect l="l" t="t" r="r" b="b"/>
                  <a:pathLst>
                    <a:path w="13991" h="10797" extrusionOk="0">
                      <a:moveTo>
                        <a:pt x="4730" y="0"/>
                      </a:moveTo>
                      <a:cubicBezTo>
                        <a:pt x="4134" y="0"/>
                        <a:pt x="3488" y="148"/>
                        <a:pt x="2811" y="470"/>
                      </a:cubicBezTo>
                      <a:cubicBezTo>
                        <a:pt x="548" y="1542"/>
                        <a:pt x="1" y="3602"/>
                        <a:pt x="858" y="5423"/>
                      </a:cubicBezTo>
                      <a:cubicBezTo>
                        <a:pt x="1545" y="6873"/>
                        <a:pt x="1338" y="10797"/>
                        <a:pt x="4391" y="10797"/>
                      </a:cubicBezTo>
                      <a:cubicBezTo>
                        <a:pt x="5149" y="10797"/>
                        <a:pt x="6110" y="10554"/>
                        <a:pt x="7335" y="9971"/>
                      </a:cubicBezTo>
                      <a:cubicBezTo>
                        <a:pt x="13991" y="6804"/>
                        <a:pt x="8728" y="3899"/>
                        <a:pt x="7871" y="2090"/>
                      </a:cubicBezTo>
                      <a:cubicBezTo>
                        <a:pt x="7261" y="819"/>
                        <a:pt x="6134" y="0"/>
                        <a:pt x="4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1321575" y="1594400"/>
                  <a:ext cx="208400" cy="180075"/>
                </a:xfrm>
                <a:custGeom>
                  <a:avLst/>
                  <a:gdLst/>
                  <a:ahLst/>
                  <a:cxnLst/>
                  <a:rect l="l" t="t" r="r" b="b"/>
                  <a:pathLst>
                    <a:path w="8336" h="7203" extrusionOk="0">
                      <a:moveTo>
                        <a:pt x="4075" y="0"/>
                      </a:moveTo>
                      <a:cubicBezTo>
                        <a:pt x="3591" y="0"/>
                        <a:pt x="3114" y="112"/>
                        <a:pt x="2680" y="321"/>
                      </a:cubicBezTo>
                      <a:cubicBezTo>
                        <a:pt x="1096" y="1071"/>
                        <a:pt x="1" y="2666"/>
                        <a:pt x="691" y="4821"/>
                      </a:cubicBezTo>
                      <a:cubicBezTo>
                        <a:pt x="1370" y="6988"/>
                        <a:pt x="2715" y="7203"/>
                        <a:pt x="2715" y="7203"/>
                      </a:cubicBezTo>
                      <a:lnTo>
                        <a:pt x="7656" y="5405"/>
                      </a:lnTo>
                      <a:cubicBezTo>
                        <a:pt x="7656" y="5405"/>
                        <a:pt x="8335" y="5083"/>
                        <a:pt x="7371" y="2583"/>
                      </a:cubicBezTo>
                      <a:cubicBezTo>
                        <a:pt x="6671" y="778"/>
                        <a:pt x="5351" y="0"/>
                        <a:pt x="4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7"/>
                <p:cNvSpPr/>
                <p:nvPr/>
              </p:nvSpPr>
              <p:spPr>
                <a:xfrm>
                  <a:off x="1354325" y="1561325"/>
                  <a:ext cx="26800" cy="39325"/>
                </a:xfrm>
                <a:custGeom>
                  <a:avLst/>
                  <a:gdLst/>
                  <a:ahLst/>
                  <a:cxnLst/>
                  <a:rect l="l" t="t" r="r" b="b"/>
                  <a:pathLst>
                    <a:path w="1072" h="1573" extrusionOk="0">
                      <a:moveTo>
                        <a:pt x="143" y="1"/>
                      </a:moveTo>
                      <a:lnTo>
                        <a:pt x="0" y="60"/>
                      </a:lnTo>
                      <a:cubicBezTo>
                        <a:pt x="12" y="96"/>
                        <a:pt x="453" y="1132"/>
                        <a:pt x="965" y="1572"/>
                      </a:cubicBezTo>
                      <a:lnTo>
                        <a:pt x="1072" y="1453"/>
                      </a:lnTo>
                      <a:cubicBezTo>
                        <a:pt x="584" y="1037"/>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1342725" y="1555875"/>
                  <a:ext cx="55075" cy="49375"/>
                </a:xfrm>
                <a:custGeom>
                  <a:avLst/>
                  <a:gdLst/>
                  <a:ahLst/>
                  <a:cxnLst/>
                  <a:rect l="l" t="t" r="r" b="b"/>
                  <a:pathLst>
                    <a:path w="2203" h="1975" extrusionOk="0">
                      <a:moveTo>
                        <a:pt x="1867" y="0"/>
                      </a:moveTo>
                      <a:cubicBezTo>
                        <a:pt x="1857" y="0"/>
                        <a:pt x="1846" y="2"/>
                        <a:pt x="1834" y="5"/>
                      </a:cubicBezTo>
                      <a:cubicBezTo>
                        <a:pt x="1798" y="28"/>
                        <a:pt x="1786" y="76"/>
                        <a:pt x="1798" y="112"/>
                      </a:cubicBezTo>
                      <a:cubicBezTo>
                        <a:pt x="2012" y="517"/>
                        <a:pt x="2036" y="886"/>
                        <a:pt x="1869" y="1183"/>
                      </a:cubicBezTo>
                      <a:cubicBezTo>
                        <a:pt x="1679" y="1517"/>
                        <a:pt x="1441" y="1719"/>
                        <a:pt x="1155" y="1790"/>
                      </a:cubicBezTo>
                      <a:cubicBezTo>
                        <a:pt x="1077" y="1809"/>
                        <a:pt x="1000" y="1816"/>
                        <a:pt x="925" y="1816"/>
                      </a:cubicBezTo>
                      <a:cubicBezTo>
                        <a:pt x="503" y="1816"/>
                        <a:pt x="141" y="1576"/>
                        <a:pt x="131" y="1576"/>
                      </a:cubicBezTo>
                      <a:cubicBezTo>
                        <a:pt x="118" y="1568"/>
                        <a:pt x="104" y="1564"/>
                        <a:pt x="90" y="1564"/>
                      </a:cubicBezTo>
                      <a:cubicBezTo>
                        <a:pt x="65" y="1564"/>
                        <a:pt x="39" y="1577"/>
                        <a:pt x="24" y="1600"/>
                      </a:cubicBezTo>
                      <a:cubicBezTo>
                        <a:pt x="0" y="1636"/>
                        <a:pt x="12" y="1683"/>
                        <a:pt x="48" y="1707"/>
                      </a:cubicBezTo>
                      <a:cubicBezTo>
                        <a:pt x="68" y="1717"/>
                        <a:pt x="454" y="1974"/>
                        <a:pt x="925" y="1974"/>
                      </a:cubicBezTo>
                      <a:cubicBezTo>
                        <a:pt x="1012" y="1974"/>
                        <a:pt x="1101" y="1965"/>
                        <a:pt x="1191" y="1945"/>
                      </a:cubicBezTo>
                      <a:cubicBezTo>
                        <a:pt x="1262" y="1921"/>
                        <a:pt x="1334" y="1898"/>
                        <a:pt x="1405" y="1862"/>
                      </a:cubicBezTo>
                      <a:cubicBezTo>
                        <a:pt x="1643" y="1755"/>
                        <a:pt x="1846" y="1552"/>
                        <a:pt x="2000" y="1267"/>
                      </a:cubicBezTo>
                      <a:cubicBezTo>
                        <a:pt x="2203" y="909"/>
                        <a:pt x="2179" y="493"/>
                        <a:pt x="1941" y="40"/>
                      </a:cubicBezTo>
                      <a:cubicBezTo>
                        <a:pt x="1923" y="13"/>
                        <a:pt x="1898"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7"/>
                <p:cNvSpPr/>
                <p:nvPr/>
              </p:nvSpPr>
              <p:spPr>
                <a:xfrm>
                  <a:off x="1326650" y="1534850"/>
                  <a:ext cx="44950" cy="34475"/>
                </a:xfrm>
                <a:custGeom>
                  <a:avLst/>
                  <a:gdLst/>
                  <a:ahLst/>
                  <a:cxnLst/>
                  <a:rect l="l" t="t" r="r" b="b"/>
                  <a:pathLst>
                    <a:path w="1798" h="1379" extrusionOk="0">
                      <a:moveTo>
                        <a:pt x="1643" y="0"/>
                      </a:moveTo>
                      <a:cubicBezTo>
                        <a:pt x="1477" y="36"/>
                        <a:pt x="1322" y="119"/>
                        <a:pt x="1179" y="191"/>
                      </a:cubicBezTo>
                      <a:cubicBezTo>
                        <a:pt x="1024" y="274"/>
                        <a:pt x="881" y="345"/>
                        <a:pt x="726" y="429"/>
                      </a:cubicBezTo>
                      <a:cubicBezTo>
                        <a:pt x="584" y="512"/>
                        <a:pt x="441" y="596"/>
                        <a:pt x="298" y="679"/>
                      </a:cubicBezTo>
                      <a:cubicBezTo>
                        <a:pt x="203" y="738"/>
                        <a:pt x="24" y="810"/>
                        <a:pt x="0" y="941"/>
                      </a:cubicBezTo>
                      <a:cubicBezTo>
                        <a:pt x="0" y="1012"/>
                        <a:pt x="24" y="1060"/>
                        <a:pt x="72" y="1084"/>
                      </a:cubicBezTo>
                      <a:cubicBezTo>
                        <a:pt x="72" y="1096"/>
                        <a:pt x="72" y="1107"/>
                        <a:pt x="84" y="1119"/>
                      </a:cubicBezTo>
                      <a:cubicBezTo>
                        <a:pt x="214" y="1274"/>
                        <a:pt x="417" y="1298"/>
                        <a:pt x="607" y="1322"/>
                      </a:cubicBezTo>
                      <a:cubicBezTo>
                        <a:pt x="655" y="1322"/>
                        <a:pt x="715" y="1322"/>
                        <a:pt x="774" y="1334"/>
                      </a:cubicBezTo>
                      <a:cubicBezTo>
                        <a:pt x="851" y="1359"/>
                        <a:pt x="935" y="1379"/>
                        <a:pt x="1024" y="1379"/>
                      </a:cubicBezTo>
                      <a:cubicBezTo>
                        <a:pt x="1059" y="1379"/>
                        <a:pt x="1095" y="1376"/>
                        <a:pt x="1131" y="1369"/>
                      </a:cubicBezTo>
                      <a:cubicBezTo>
                        <a:pt x="1131" y="1369"/>
                        <a:pt x="1143" y="1358"/>
                        <a:pt x="1155" y="1358"/>
                      </a:cubicBezTo>
                      <a:cubicBezTo>
                        <a:pt x="1191" y="1346"/>
                        <a:pt x="1238" y="1346"/>
                        <a:pt x="1274" y="1310"/>
                      </a:cubicBezTo>
                      <a:cubicBezTo>
                        <a:pt x="1369" y="1262"/>
                        <a:pt x="1393" y="1143"/>
                        <a:pt x="1441" y="1048"/>
                      </a:cubicBezTo>
                      <a:cubicBezTo>
                        <a:pt x="1488" y="929"/>
                        <a:pt x="1524" y="810"/>
                        <a:pt x="1584" y="691"/>
                      </a:cubicBezTo>
                      <a:cubicBezTo>
                        <a:pt x="1631" y="572"/>
                        <a:pt x="1679" y="453"/>
                        <a:pt x="1727" y="334"/>
                      </a:cubicBezTo>
                      <a:cubicBezTo>
                        <a:pt x="1762" y="238"/>
                        <a:pt x="1798" y="155"/>
                        <a:pt x="1738" y="60"/>
                      </a:cubicBezTo>
                      <a:cubicBezTo>
                        <a:pt x="1727" y="24"/>
                        <a:pt x="1679" y="0"/>
                        <a:pt x="1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1378125" y="1523125"/>
                  <a:ext cx="15225" cy="15025"/>
                </a:xfrm>
                <a:custGeom>
                  <a:avLst/>
                  <a:gdLst/>
                  <a:ahLst/>
                  <a:cxnLst/>
                  <a:rect l="l" t="t" r="r" b="b"/>
                  <a:pathLst>
                    <a:path w="609" h="601" extrusionOk="0">
                      <a:moveTo>
                        <a:pt x="284" y="0"/>
                      </a:moveTo>
                      <a:cubicBezTo>
                        <a:pt x="249" y="0"/>
                        <a:pt x="214" y="11"/>
                        <a:pt x="180" y="29"/>
                      </a:cubicBezTo>
                      <a:cubicBezTo>
                        <a:pt x="144" y="41"/>
                        <a:pt x="108" y="64"/>
                        <a:pt x="84" y="100"/>
                      </a:cubicBezTo>
                      <a:cubicBezTo>
                        <a:pt x="49" y="124"/>
                        <a:pt x="37" y="160"/>
                        <a:pt x="25" y="195"/>
                      </a:cubicBezTo>
                      <a:cubicBezTo>
                        <a:pt x="1" y="231"/>
                        <a:pt x="1" y="279"/>
                        <a:pt x="1" y="314"/>
                      </a:cubicBezTo>
                      <a:cubicBezTo>
                        <a:pt x="1" y="350"/>
                        <a:pt x="13" y="386"/>
                        <a:pt x="37" y="422"/>
                      </a:cubicBezTo>
                      <a:cubicBezTo>
                        <a:pt x="49" y="445"/>
                        <a:pt x="60" y="469"/>
                        <a:pt x="72" y="493"/>
                      </a:cubicBezTo>
                      <a:cubicBezTo>
                        <a:pt x="108" y="529"/>
                        <a:pt x="156" y="564"/>
                        <a:pt x="203" y="576"/>
                      </a:cubicBezTo>
                      <a:lnTo>
                        <a:pt x="275" y="600"/>
                      </a:lnTo>
                      <a:cubicBezTo>
                        <a:pt x="334" y="600"/>
                        <a:pt x="382" y="588"/>
                        <a:pt x="430" y="564"/>
                      </a:cubicBezTo>
                      <a:cubicBezTo>
                        <a:pt x="465" y="553"/>
                        <a:pt x="501" y="529"/>
                        <a:pt x="525" y="493"/>
                      </a:cubicBezTo>
                      <a:cubicBezTo>
                        <a:pt x="549" y="469"/>
                        <a:pt x="572" y="433"/>
                        <a:pt x="584" y="398"/>
                      </a:cubicBezTo>
                      <a:cubicBezTo>
                        <a:pt x="596" y="362"/>
                        <a:pt x="608" y="326"/>
                        <a:pt x="596" y="291"/>
                      </a:cubicBezTo>
                      <a:cubicBezTo>
                        <a:pt x="596" y="243"/>
                        <a:pt x="596" y="207"/>
                        <a:pt x="572" y="172"/>
                      </a:cubicBezTo>
                      <a:cubicBezTo>
                        <a:pt x="561" y="148"/>
                        <a:pt x="549" y="124"/>
                        <a:pt x="525" y="100"/>
                      </a:cubicBezTo>
                      <a:cubicBezTo>
                        <a:pt x="489" y="64"/>
                        <a:pt x="453" y="41"/>
                        <a:pt x="406" y="17"/>
                      </a:cubicBezTo>
                      <a:cubicBezTo>
                        <a:pt x="382" y="17"/>
                        <a:pt x="358" y="5"/>
                        <a:pt x="322" y="5"/>
                      </a:cubicBezTo>
                      <a:cubicBezTo>
                        <a:pt x="310" y="2"/>
                        <a:pt x="297"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1299850" y="1560325"/>
                  <a:ext cx="15200" cy="15025"/>
                </a:xfrm>
                <a:custGeom>
                  <a:avLst/>
                  <a:gdLst/>
                  <a:ahLst/>
                  <a:cxnLst/>
                  <a:rect l="l" t="t" r="r" b="b"/>
                  <a:pathLst>
                    <a:path w="608" h="601" extrusionOk="0">
                      <a:moveTo>
                        <a:pt x="288" y="0"/>
                      </a:moveTo>
                      <a:cubicBezTo>
                        <a:pt x="249" y="0"/>
                        <a:pt x="214" y="12"/>
                        <a:pt x="179" y="29"/>
                      </a:cubicBezTo>
                      <a:cubicBezTo>
                        <a:pt x="143" y="41"/>
                        <a:pt x="108" y="65"/>
                        <a:pt x="84" y="100"/>
                      </a:cubicBezTo>
                      <a:cubicBezTo>
                        <a:pt x="60" y="124"/>
                        <a:pt x="36" y="160"/>
                        <a:pt x="24" y="196"/>
                      </a:cubicBezTo>
                      <a:cubicBezTo>
                        <a:pt x="13" y="231"/>
                        <a:pt x="1" y="267"/>
                        <a:pt x="13" y="315"/>
                      </a:cubicBezTo>
                      <a:cubicBezTo>
                        <a:pt x="1" y="350"/>
                        <a:pt x="13" y="386"/>
                        <a:pt x="36" y="422"/>
                      </a:cubicBezTo>
                      <a:cubicBezTo>
                        <a:pt x="48" y="446"/>
                        <a:pt x="60" y="469"/>
                        <a:pt x="84" y="493"/>
                      </a:cubicBezTo>
                      <a:cubicBezTo>
                        <a:pt x="108" y="529"/>
                        <a:pt x="155" y="565"/>
                        <a:pt x="203" y="577"/>
                      </a:cubicBezTo>
                      <a:lnTo>
                        <a:pt x="274" y="600"/>
                      </a:lnTo>
                      <a:cubicBezTo>
                        <a:pt x="334" y="600"/>
                        <a:pt x="382" y="589"/>
                        <a:pt x="429" y="565"/>
                      </a:cubicBezTo>
                      <a:cubicBezTo>
                        <a:pt x="465" y="553"/>
                        <a:pt x="501" y="529"/>
                        <a:pt x="524" y="493"/>
                      </a:cubicBezTo>
                      <a:cubicBezTo>
                        <a:pt x="560" y="469"/>
                        <a:pt x="572" y="434"/>
                        <a:pt x="584" y="398"/>
                      </a:cubicBezTo>
                      <a:cubicBezTo>
                        <a:pt x="608" y="362"/>
                        <a:pt x="608" y="327"/>
                        <a:pt x="608" y="279"/>
                      </a:cubicBezTo>
                      <a:cubicBezTo>
                        <a:pt x="608" y="243"/>
                        <a:pt x="596" y="208"/>
                        <a:pt x="572" y="172"/>
                      </a:cubicBezTo>
                      <a:cubicBezTo>
                        <a:pt x="560" y="148"/>
                        <a:pt x="548" y="124"/>
                        <a:pt x="536" y="100"/>
                      </a:cubicBezTo>
                      <a:cubicBezTo>
                        <a:pt x="501" y="65"/>
                        <a:pt x="453" y="29"/>
                        <a:pt x="405" y="17"/>
                      </a:cubicBezTo>
                      <a:cubicBezTo>
                        <a:pt x="382" y="5"/>
                        <a:pt x="358" y="5"/>
                        <a:pt x="334" y="5"/>
                      </a:cubicBezTo>
                      <a:cubicBezTo>
                        <a:pt x="318" y="2"/>
                        <a:pt x="30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7"/>
                <p:cNvSpPr/>
                <p:nvPr/>
              </p:nvSpPr>
              <p:spPr>
                <a:xfrm>
                  <a:off x="1365900" y="1504050"/>
                  <a:ext cx="24175" cy="8500"/>
                </a:xfrm>
                <a:custGeom>
                  <a:avLst/>
                  <a:gdLst/>
                  <a:ahLst/>
                  <a:cxnLst/>
                  <a:rect l="l" t="t" r="r" b="b"/>
                  <a:pathLst>
                    <a:path w="967" h="340" extrusionOk="0">
                      <a:moveTo>
                        <a:pt x="456" y="1"/>
                      </a:moveTo>
                      <a:cubicBezTo>
                        <a:pt x="296" y="1"/>
                        <a:pt x="150" y="60"/>
                        <a:pt x="38" y="173"/>
                      </a:cubicBezTo>
                      <a:cubicBezTo>
                        <a:pt x="1" y="209"/>
                        <a:pt x="28" y="260"/>
                        <a:pt x="63" y="260"/>
                      </a:cubicBezTo>
                      <a:cubicBezTo>
                        <a:pt x="74" y="260"/>
                        <a:pt x="86" y="255"/>
                        <a:pt x="97" y="244"/>
                      </a:cubicBezTo>
                      <a:cubicBezTo>
                        <a:pt x="197" y="184"/>
                        <a:pt x="330" y="158"/>
                        <a:pt x="455" y="158"/>
                      </a:cubicBezTo>
                      <a:cubicBezTo>
                        <a:pt x="479" y="158"/>
                        <a:pt x="502" y="159"/>
                        <a:pt x="526" y="161"/>
                      </a:cubicBezTo>
                      <a:cubicBezTo>
                        <a:pt x="585" y="173"/>
                        <a:pt x="657" y="208"/>
                        <a:pt x="728" y="232"/>
                      </a:cubicBezTo>
                      <a:cubicBezTo>
                        <a:pt x="752" y="244"/>
                        <a:pt x="788" y="280"/>
                        <a:pt x="811" y="292"/>
                      </a:cubicBezTo>
                      <a:cubicBezTo>
                        <a:pt x="847" y="315"/>
                        <a:pt x="883" y="339"/>
                        <a:pt x="919" y="339"/>
                      </a:cubicBezTo>
                      <a:cubicBezTo>
                        <a:pt x="942" y="327"/>
                        <a:pt x="954" y="327"/>
                        <a:pt x="954" y="304"/>
                      </a:cubicBezTo>
                      <a:cubicBezTo>
                        <a:pt x="966" y="256"/>
                        <a:pt x="930" y="208"/>
                        <a:pt x="907" y="173"/>
                      </a:cubicBezTo>
                      <a:cubicBezTo>
                        <a:pt x="883" y="137"/>
                        <a:pt x="835" y="113"/>
                        <a:pt x="800" y="89"/>
                      </a:cubicBezTo>
                      <a:cubicBezTo>
                        <a:pt x="728" y="42"/>
                        <a:pt x="633" y="18"/>
                        <a:pt x="538" y="6"/>
                      </a:cubicBezTo>
                      <a:cubicBezTo>
                        <a:pt x="510" y="2"/>
                        <a:pt x="483"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7"/>
                <p:cNvSpPr/>
                <p:nvPr/>
              </p:nvSpPr>
              <p:spPr>
                <a:xfrm>
                  <a:off x="1287050" y="1543475"/>
                  <a:ext cx="11350" cy="19075"/>
                </a:xfrm>
                <a:custGeom>
                  <a:avLst/>
                  <a:gdLst/>
                  <a:ahLst/>
                  <a:cxnLst/>
                  <a:rect l="l" t="t" r="r" b="b"/>
                  <a:pathLst>
                    <a:path w="454" h="763" extrusionOk="0">
                      <a:moveTo>
                        <a:pt x="394" y="0"/>
                      </a:moveTo>
                      <a:cubicBezTo>
                        <a:pt x="346" y="12"/>
                        <a:pt x="322" y="24"/>
                        <a:pt x="286" y="36"/>
                      </a:cubicBezTo>
                      <a:cubicBezTo>
                        <a:pt x="274" y="48"/>
                        <a:pt x="274" y="48"/>
                        <a:pt x="263" y="60"/>
                      </a:cubicBezTo>
                      <a:cubicBezTo>
                        <a:pt x="263" y="60"/>
                        <a:pt x="251" y="60"/>
                        <a:pt x="251" y="72"/>
                      </a:cubicBezTo>
                      <a:lnTo>
                        <a:pt x="239" y="72"/>
                      </a:lnTo>
                      <a:lnTo>
                        <a:pt x="215" y="84"/>
                      </a:lnTo>
                      <a:cubicBezTo>
                        <a:pt x="203" y="96"/>
                        <a:pt x="203" y="96"/>
                        <a:pt x="191" y="108"/>
                      </a:cubicBezTo>
                      <a:cubicBezTo>
                        <a:pt x="167" y="131"/>
                        <a:pt x="144" y="155"/>
                        <a:pt x="120" y="191"/>
                      </a:cubicBezTo>
                      <a:cubicBezTo>
                        <a:pt x="96" y="227"/>
                        <a:pt x="84" y="262"/>
                        <a:pt x="72" y="298"/>
                      </a:cubicBezTo>
                      <a:cubicBezTo>
                        <a:pt x="13" y="429"/>
                        <a:pt x="1" y="572"/>
                        <a:pt x="48" y="715"/>
                      </a:cubicBezTo>
                      <a:cubicBezTo>
                        <a:pt x="48" y="739"/>
                        <a:pt x="72" y="762"/>
                        <a:pt x="108" y="762"/>
                      </a:cubicBezTo>
                      <a:cubicBezTo>
                        <a:pt x="132" y="762"/>
                        <a:pt x="167" y="739"/>
                        <a:pt x="167" y="703"/>
                      </a:cubicBezTo>
                      <a:cubicBezTo>
                        <a:pt x="167" y="679"/>
                        <a:pt x="167" y="643"/>
                        <a:pt x="167" y="620"/>
                      </a:cubicBezTo>
                      <a:cubicBezTo>
                        <a:pt x="167" y="596"/>
                        <a:pt x="179" y="584"/>
                        <a:pt x="179" y="572"/>
                      </a:cubicBezTo>
                      <a:cubicBezTo>
                        <a:pt x="179" y="572"/>
                        <a:pt x="179" y="560"/>
                        <a:pt x="179" y="548"/>
                      </a:cubicBezTo>
                      <a:lnTo>
                        <a:pt x="179" y="536"/>
                      </a:lnTo>
                      <a:cubicBezTo>
                        <a:pt x="203" y="477"/>
                        <a:pt x="215" y="417"/>
                        <a:pt x="251" y="358"/>
                      </a:cubicBezTo>
                      <a:cubicBezTo>
                        <a:pt x="251" y="346"/>
                        <a:pt x="251" y="346"/>
                        <a:pt x="263" y="334"/>
                      </a:cubicBezTo>
                      <a:cubicBezTo>
                        <a:pt x="263" y="322"/>
                        <a:pt x="274" y="310"/>
                        <a:pt x="286" y="298"/>
                      </a:cubicBezTo>
                      <a:cubicBezTo>
                        <a:pt x="298" y="262"/>
                        <a:pt x="322" y="239"/>
                        <a:pt x="334" y="215"/>
                      </a:cubicBezTo>
                      <a:cubicBezTo>
                        <a:pt x="346" y="215"/>
                        <a:pt x="346" y="203"/>
                        <a:pt x="346" y="191"/>
                      </a:cubicBezTo>
                      <a:cubicBezTo>
                        <a:pt x="358" y="191"/>
                        <a:pt x="358" y="179"/>
                        <a:pt x="358" y="179"/>
                      </a:cubicBezTo>
                      <a:cubicBezTo>
                        <a:pt x="358" y="179"/>
                        <a:pt x="358" y="179"/>
                        <a:pt x="358" y="167"/>
                      </a:cubicBezTo>
                      <a:cubicBezTo>
                        <a:pt x="370" y="167"/>
                        <a:pt x="382" y="143"/>
                        <a:pt x="382" y="143"/>
                      </a:cubicBezTo>
                      <a:cubicBezTo>
                        <a:pt x="394" y="131"/>
                        <a:pt x="405" y="131"/>
                        <a:pt x="417" y="108"/>
                      </a:cubicBezTo>
                      <a:cubicBezTo>
                        <a:pt x="429" y="96"/>
                        <a:pt x="429" y="84"/>
                        <a:pt x="441" y="60"/>
                      </a:cubicBezTo>
                      <a:cubicBezTo>
                        <a:pt x="453" y="36"/>
                        <a:pt x="417"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1371300" y="1620700"/>
                  <a:ext cx="63125" cy="51725"/>
                </a:xfrm>
                <a:custGeom>
                  <a:avLst/>
                  <a:gdLst/>
                  <a:ahLst/>
                  <a:cxnLst/>
                  <a:rect l="l" t="t" r="r" b="b"/>
                  <a:pathLst>
                    <a:path w="2525" h="2069" extrusionOk="0">
                      <a:moveTo>
                        <a:pt x="935" y="697"/>
                      </a:moveTo>
                      <a:cubicBezTo>
                        <a:pt x="968" y="697"/>
                        <a:pt x="1002" y="712"/>
                        <a:pt x="1024" y="733"/>
                      </a:cubicBezTo>
                      <a:cubicBezTo>
                        <a:pt x="1084" y="769"/>
                        <a:pt x="1119" y="817"/>
                        <a:pt x="1155" y="876"/>
                      </a:cubicBezTo>
                      <a:cubicBezTo>
                        <a:pt x="1250" y="1007"/>
                        <a:pt x="1286" y="1150"/>
                        <a:pt x="1322" y="1305"/>
                      </a:cubicBezTo>
                      <a:cubicBezTo>
                        <a:pt x="1203" y="1233"/>
                        <a:pt x="1107" y="1138"/>
                        <a:pt x="1012" y="1043"/>
                      </a:cubicBezTo>
                      <a:cubicBezTo>
                        <a:pt x="941" y="983"/>
                        <a:pt x="822" y="876"/>
                        <a:pt x="845" y="769"/>
                      </a:cubicBezTo>
                      <a:cubicBezTo>
                        <a:pt x="858" y="717"/>
                        <a:pt x="896" y="697"/>
                        <a:pt x="935" y="697"/>
                      </a:cubicBezTo>
                      <a:close/>
                      <a:moveTo>
                        <a:pt x="394" y="1"/>
                      </a:moveTo>
                      <a:cubicBezTo>
                        <a:pt x="368" y="1"/>
                        <a:pt x="341" y="13"/>
                        <a:pt x="322" y="43"/>
                      </a:cubicBezTo>
                      <a:cubicBezTo>
                        <a:pt x="0" y="531"/>
                        <a:pt x="12" y="1150"/>
                        <a:pt x="357" y="1614"/>
                      </a:cubicBezTo>
                      <a:cubicBezTo>
                        <a:pt x="524" y="1817"/>
                        <a:pt x="786" y="2043"/>
                        <a:pt x="1072" y="2067"/>
                      </a:cubicBezTo>
                      <a:cubicBezTo>
                        <a:pt x="1087" y="2068"/>
                        <a:pt x="1101" y="2069"/>
                        <a:pt x="1115" y="2069"/>
                      </a:cubicBezTo>
                      <a:cubicBezTo>
                        <a:pt x="1348" y="2069"/>
                        <a:pt x="1466" y="1887"/>
                        <a:pt x="1488" y="1674"/>
                      </a:cubicBezTo>
                      <a:cubicBezTo>
                        <a:pt x="1585" y="1714"/>
                        <a:pt x="1683" y="1738"/>
                        <a:pt x="1780" y="1738"/>
                      </a:cubicBezTo>
                      <a:cubicBezTo>
                        <a:pt x="1825" y="1738"/>
                        <a:pt x="1871" y="1733"/>
                        <a:pt x="1917" y="1722"/>
                      </a:cubicBezTo>
                      <a:cubicBezTo>
                        <a:pt x="2262" y="1674"/>
                        <a:pt x="2453" y="1376"/>
                        <a:pt x="2500" y="1055"/>
                      </a:cubicBezTo>
                      <a:cubicBezTo>
                        <a:pt x="2524" y="900"/>
                        <a:pt x="2512" y="721"/>
                        <a:pt x="2477" y="567"/>
                      </a:cubicBezTo>
                      <a:cubicBezTo>
                        <a:pt x="2441" y="412"/>
                        <a:pt x="2381" y="221"/>
                        <a:pt x="2238" y="138"/>
                      </a:cubicBezTo>
                      <a:cubicBezTo>
                        <a:pt x="2223" y="126"/>
                        <a:pt x="2207" y="121"/>
                        <a:pt x="2192" y="121"/>
                      </a:cubicBezTo>
                      <a:cubicBezTo>
                        <a:pt x="2148" y="121"/>
                        <a:pt x="2111" y="165"/>
                        <a:pt x="2119" y="209"/>
                      </a:cubicBezTo>
                      <a:cubicBezTo>
                        <a:pt x="2119" y="317"/>
                        <a:pt x="2167" y="400"/>
                        <a:pt x="2191" y="507"/>
                      </a:cubicBezTo>
                      <a:cubicBezTo>
                        <a:pt x="2215" y="602"/>
                        <a:pt x="2238" y="710"/>
                        <a:pt x="2227" y="817"/>
                      </a:cubicBezTo>
                      <a:cubicBezTo>
                        <a:pt x="2227" y="995"/>
                        <a:pt x="2179" y="1198"/>
                        <a:pt x="2048" y="1341"/>
                      </a:cubicBezTo>
                      <a:cubicBezTo>
                        <a:pt x="1966" y="1422"/>
                        <a:pt x="1852" y="1453"/>
                        <a:pt x="1737" y="1453"/>
                      </a:cubicBezTo>
                      <a:cubicBezTo>
                        <a:pt x="1668" y="1453"/>
                        <a:pt x="1599" y="1442"/>
                        <a:pt x="1536" y="1424"/>
                      </a:cubicBezTo>
                      <a:cubicBezTo>
                        <a:pt x="1512" y="1412"/>
                        <a:pt x="1500" y="1400"/>
                        <a:pt x="1476" y="1400"/>
                      </a:cubicBezTo>
                      <a:cubicBezTo>
                        <a:pt x="1465" y="1162"/>
                        <a:pt x="1405" y="924"/>
                        <a:pt x="1262" y="757"/>
                      </a:cubicBezTo>
                      <a:cubicBezTo>
                        <a:pt x="1182" y="664"/>
                        <a:pt x="1057" y="592"/>
                        <a:pt x="943" y="592"/>
                      </a:cubicBezTo>
                      <a:cubicBezTo>
                        <a:pt x="855" y="592"/>
                        <a:pt x="773" y="636"/>
                        <a:pt x="726" y="745"/>
                      </a:cubicBezTo>
                      <a:cubicBezTo>
                        <a:pt x="679" y="864"/>
                        <a:pt x="738" y="995"/>
                        <a:pt x="810" y="1091"/>
                      </a:cubicBezTo>
                      <a:cubicBezTo>
                        <a:pt x="893" y="1222"/>
                        <a:pt x="1000" y="1341"/>
                        <a:pt x="1119" y="1448"/>
                      </a:cubicBezTo>
                      <a:cubicBezTo>
                        <a:pt x="1191" y="1507"/>
                        <a:pt x="1262" y="1567"/>
                        <a:pt x="1346" y="1614"/>
                      </a:cubicBezTo>
                      <a:cubicBezTo>
                        <a:pt x="1346" y="1674"/>
                        <a:pt x="1346" y="1745"/>
                        <a:pt x="1322" y="1793"/>
                      </a:cubicBezTo>
                      <a:cubicBezTo>
                        <a:pt x="1295" y="1842"/>
                        <a:pt x="1255" y="1859"/>
                        <a:pt x="1210" y="1859"/>
                      </a:cubicBezTo>
                      <a:cubicBezTo>
                        <a:pt x="1135" y="1859"/>
                        <a:pt x="1048" y="1811"/>
                        <a:pt x="988" y="1781"/>
                      </a:cubicBezTo>
                      <a:cubicBezTo>
                        <a:pt x="810" y="1698"/>
                        <a:pt x="655" y="1579"/>
                        <a:pt x="536" y="1412"/>
                      </a:cubicBezTo>
                      <a:cubicBezTo>
                        <a:pt x="274" y="1055"/>
                        <a:pt x="262" y="531"/>
                        <a:pt x="488" y="162"/>
                      </a:cubicBezTo>
                      <a:cubicBezTo>
                        <a:pt x="531" y="84"/>
                        <a:pt x="462"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7" name="Google Shape;2587;p57"/>
            <p:cNvGrpSpPr/>
            <p:nvPr/>
          </p:nvGrpSpPr>
          <p:grpSpPr>
            <a:xfrm rot="-200432">
              <a:off x="2037202" y="911017"/>
              <a:ext cx="1876987" cy="1405795"/>
              <a:chOff x="4109875" y="2082031"/>
              <a:chExt cx="415550" cy="311225"/>
            </a:xfrm>
          </p:grpSpPr>
          <p:sp>
            <p:nvSpPr>
              <p:cNvPr id="2588" name="Google Shape;2588;p57"/>
              <p:cNvSpPr/>
              <p:nvPr/>
            </p:nvSpPr>
            <p:spPr>
              <a:xfrm>
                <a:off x="4109875" y="2082181"/>
                <a:ext cx="415550" cy="310925"/>
              </a:xfrm>
              <a:custGeom>
                <a:avLst/>
                <a:gdLst/>
                <a:ahLst/>
                <a:cxnLst/>
                <a:rect l="l" t="t" r="r" b="b"/>
                <a:pathLst>
                  <a:path w="16622" h="12437" extrusionOk="0">
                    <a:moveTo>
                      <a:pt x="9710" y="1"/>
                    </a:moveTo>
                    <a:cubicBezTo>
                      <a:pt x="9680" y="1"/>
                      <a:pt x="9650" y="7"/>
                      <a:pt x="9620" y="18"/>
                    </a:cubicBezTo>
                    <a:cubicBezTo>
                      <a:pt x="9585" y="30"/>
                      <a:pt x="9561" y="42"/>
                      <a:pt x="9537" y="78"/>
                    </a:cubicBezTo>
                    <a:cubicBezTo>
                      <a:pt x="9430" y="78"/>
                      <a:pt x="9311" y="90"/>
                      <a:pt x="9216" y="138"/>
                    </a:cubicBezTo>
                    <a:cubicBezTo>
                      <a:pt x="8977" y="245"/>
                      <a:pt x="8811" y="423"/>
                      <a:pt x="8739" y="673"/>
                    </a:cubicBezTo>
                    <a:cubicBezTo>
                      <a:pt x="8668" y="923"/>
                      <a:pt x="8751" y="1197"/>
                      <a:pt x="8942" y="1388"/>
                    </a:cubicBezTo>
                    <a:cubicBezTo>
                      <a:pt x="9050" y="1488"/>
                      <a:pt x="9194" y="1539"/>
                      <a:pt x="9336" y="1539"/>
                    </a:cubicBezTo>
                    <a:cubicBezTo>
                      <a:pt x="9413" y="1539"/>
                      <a:pt x="9490" y="1524"/>
                      <a:pt x="9561" y="1495"/>
                    </a:cubicBezTo>
                    <a:cubicBezTo>
                      <a:pt x="9585" y="1566"/>
                      <a:pt x="9597" y="1638"/>
                      <a:pt x="9608" y="1697"/>
                    </a:cubicBezTo>
                    <a:cubicBezTo>
                      <a:pt x="9644" y="1876"/>
                      <a:pt x="9656" y="2054"/>
                      <a:pt x="9656" y="2221"/>
                    </a:cubicBezTo>
                    <a:cubicBezTo>
                      <a:pt x="9644" y="2423"/>
                      <a:pt x="9608" y="2614"/>
                      <a:pt x="9561" y="2804"/>
                    </a:cubicBezTo>
                    <a:cubicBezTo>
                      <a:pt x="9427" y="2795"/>
                      <a:pt x="9299" y="2792"/>
                      <a:pt x="9177" y="2792"/>
                    </a:cubicBezTo>
                    <a:cubicBezTo>
                      <a:pt x="8493" y="2792"/>
                      <a:pt x="8013" y="2912"/>
                      <a:pt x="8013" y="2912"/>
                    </a:cubicBezTo>
                    <a:cubicBezTo>
                      <a:pt x="8013" y="2912"/>
                      <a:pt x="7680" y="2971"/>
                      <a:pt x="7227" y="3126"/>
                    </a:cubicBezTo>
                    <a:cubicBezTo>
                      <a:pt x="7168" y="2995"/>
                      <a:pt x="7120" y="2864"/>
                      <a:pt x="7084" y="2721"/>
                    </a:cubicBezTo>
                    <a:cubicBezTo>
                      <a:pt x="7037" y="2543"/>
                      <a:pt x="7013" y="2352"/>
                      <a:pt x="7013" y="2162"/>
                    </a:cubicBezTo>
                    <a:cubicBezTo>
                      <a:pt x="7156" y="2150"/>
                      <a:pt x="7299" y="2090"/>
                      <a:pt x="7406" y="1995"/>
                    </a:cubicBezTo>
                    <a:cubicBezTo>
                      <a:pt x="7584" y="1852"/>
                      <a:pt x="7703" y="1661"/>
                      <a:pt x="7739" y="1447"/>
                    </a:cubicBezTo>
                    <a:cubicBezTo>
                      <a:pt x="7787" y="1257"/>
                      <a:pt x="7763" y="1042"/>
                      <a:pt x="7680" y="864"/>
                    </a:cubicBezTo>
                    <a:cubicBezTo>
                      <a:pt x="7656" y="828"/>
                      <a:pt x="7632" y="780"/>
                      <a:pt x="7608" y="745"/>
                    </a:cubicBezTo>
                    <a:cubicBezTo>
                      <a:pt x="7584" y="685"/>
                      <a:pt x="7561" y="638"/>
                      <a:pt x="7537" y="590"/>
                    </a:cubicBezTo>
                    <a:lnTo>
                      <a:pt x="7453" y="519"/>
                    </a:lnTo>
                    <a:cubicBezTo>
                      <a:pt x="7394" y="471"/>
                      <a:pt x="7334" y="459"/>
                      <a:pt x="7275" y="459"/>
                    </a:cubicBezTo>
                    <a:cubicBezTo>
                      <a:pt x="7215" y="447"/>
                      <a:pt x="7156" y="423"/>
                      <a:pt x="7084" y="423"/>
                    </a:cubicBezTo>
                    <a:cubicBezTo>
                      <a:pt x="7064" y="422"/>
                      <a:pt x="7044" y="422"/>
                      <a:pt x="7024" y="422"/>
                    </a:cubicBezTo>
                    <a:cubicBezTo>
                      <a:pt x="6806" y="422"/>
                      <a:pt x="6590" y="481"/>
                      <a:pt x="6394" y="590"/>
                    </a:cubicBezTo>
                    <a:cubicBezTo>
                      <a:pt x="6203" y="709"/>
                      <a:pt x="6084" y="899"/>
                      <a:pt x="6037" y="1102"/>
                    </a:cubicBezTo>
                    <a:cubicBezTo>
                      <a:pt x="5989" y="1304"/>
                      <a:pt x="6025" y="1519"/>
                      <a:pt x="6132" y="1697"/>
                    </a:cubicBezTo>
                    <a:cubicBezTo>
                      <a:pt x="6156" y="1757"/>
                      <a:pt x="6203" y="1804"/>
                      <a:pt x="6251" y="1852"/>
                    </a:cubicBezTo>
                    <a:cubicBezTo>
                      <a:pt x="6263" y="1864"/>
                      <a:pt x="6275" y="1888"/>
                      <a:pt x="6287" y="1900"/>
                    </a:cubicBezTo>
                    <a:cubicBezTo>
                      <a:pt x="6370" y="1983"/>
                      <a:pt x="6465" y="2054"/>
                      <a:pt x="6572" y="2102"/>
                    </a:cubicBezTo>
                    <a:cubicBezTo>
                      <a:pt x="6572" y="2126"/>
                      <a:pt x="6572" y="2150"/>
                      <a:pt x="6572" y="2173"/>
                    </a:cubicBezTo>
                    <a:cubicBezTo>
                      <a:pt x="6560" y="2400"/>
                      <a:pt x="6596" y="2638"/>
                      <a:pt x="6656" y="2864"/>
                    </a:cubicBezTo>
                    <a:cubicBezTo>
                      <a:pt x="6691" y="3007"/>
                      <a:pt x="6751" y="3150"/>
                      <a:pt x="6822" y="3293"/>
                    </a:cubicBezTo>
                    <a:cubicBezTo>
                      <a:pt x="6156" y="3578"/>
                      <a:pt x="5370" y="4067"/>
                      <a:pt x="4870" y="4888"/>
                    </a:cubicBezTo>
                    <a:cubicBezTo>
                      <a:pt x="4727" y="4757"/>
                      <a:pt x="4572" y="4638"/>
                      <a:pt x="4417" y="4531"/>
                    </a:cubicBezTo>
                    <a:cubicBezTo>
                      <a:pt x="4298" y="4424"/>
                      <a:pt x="4179" y="4328"/>
                      <a:pt x="4060" y="4233"/>
                    </a:cubicBezTo>
                    <a:cubicBezTo>
                      <a:pt x="4120" y="3983"/>
                      <a:pt x="4072" y="3674"/>
                      <a:pt x="4048" y="3447"/>
                    </a:cubicBezTo>
                    <a:cubicBezTo>
                      <a:pt x="4001" y="3138"/>
                      <a:pt x="3917" y="2840"/>
                      <a:pt x="3786" y="2554"/>
                    </a:cubicBezTo>
                    <a:cubicBezTo>
                      <a:pt x="3536" y="1971"/>
                      <a:pt x="3131" y="1447"/>
                      <a:pt x="2608" y="1078"/>
                    </a:cubicBezTo>
                    <a:cubicBezTo>
                      <a:pt x="2552" y="1040"/>
                      <a:pt x="2491" y="1023"/>
                      <a:pt x="2432" y="1023"/>
                    </a:cubicBezTo>
                    <a:cubicBezTo>
                      <a:pt x="2253" y="1023"/>
                      <a:pt x="2095" y="1182"/>
                      <a:pt x="2167" y="1388"/>
                    </a:cubicBezTo>
                    <a:cubicBezTo>
                      <a:pt x="2405" y="2078"/>
                      <a:pt x="2631" y="2769"/>
                      <a:pt x="2846" y="3459"/>
                    </a:cubicBezTo>
                    <a:cubicBezTo>
                      <a:pt x="2072" y="3066"/>
                      <a:pt x="1381" y="2495"/>
                      <a:pt x="905" y="1769"/>
                    </a:cubicBezTo>
                    <a:cubicBezTo>
                      <a:pt x="847" y="1683"/>
                      <a:pt x="767" y="1647"/>
                      <a:pt x="685" y="1647"/>
                    </a:cubicBezTo>
                    <a:cubicBezTo>
                      <a:pt x="551" y="1647"/>
                      <a:pt x="414" y="1747"/>
                      <a:pt x="369" y="1888"/>
                    </a:cubicBezTo>
                    <a:cubicBezTo>
                      <a:pt x="0" y="3055"/>
                      <a:pt x="738" y="4293"/>
                      <a:pt x="1810" y="4769"/>
                    </a:cubicBezTo>
                    <a:cubicBezTo>
                      <a:pt x="2072" y="4876"/>
                      <a:pt x="2346" y="4960"/>
                      <a:pt x="2620" y="4983"/>
                    </a:cubicBezTo>
                    <a:cubicBezTo>
                      <a:pt x="2727" y="4999"/>
                      <a:pt x="2834" y="5003"/>
                      <a:pt x="2941" y="5003"/>
                    </a:cubicBezTo>
                    <a:cubicBezTo>
                      <a:pt x="3048" y="5003"/>
                      <a:pt x="3155" y="4999"/>
                      <a:pt x="3262" y="4999"/>
                    </a:cubicBezTo>
                    <a:cubicBezTo>
                      <a:pt x="3370" y="4999"/>
                      <a:pt x="3477" y="5003"/>
                      <a:pt x="3584" y="5019"/>
                    </a:cubicBezTo>
                    <a:cubicBezTo>
                      <a:pt x="3655" y="5031"/>
                      <a:pt x="3715" y="5043"/>
                      <a:pt x="3786" y="5067"/>
                    </a:cubicBezTo>
                    <a:cubicBezTo>
                      <a:pt x="4001" y="5305"/>
                      <a:pt x="4251" y="5519"/>
                      <a:pt x="4513" y="5710"/>
                    </a:cubicBezTo>
                    <a:cubicBezTo>
                      <a:pt x="4405" y="6079"/>
                      <a:pt x="4358" y="6495"/>
                      <a:pt x="4370" y="6972"/>
                    </a:cubicBezTo>
                    <a:cubicBezTo>
                      <a:pt x="4405" y="7650"/>
                      <a:pt x="4513" y="8234"/>
                      <a:pt x="4667" y="8710"/>
                    </a:cubicBezTo>
                    <a:cubicBezTo>
                      <a:pt x="4405" y="8805"/>
                      <a:pt x="4155" y="8936"/>
                      <a:pt x="3965" y="9127"/>
                    </a:cubicBezTo>
                    <a:cubicBezTo>
                      <a:pt x="3751" y="9341"/>
                      <a:pt x="3584" y="9591"/>
                      <a:pt x="3489" y="9865"/>
                    </a:cubicBezTo>
                    <a:cubicBezTo>
                      <a:pt x="3429" y="10008"/>
                      <a:pt x="3405" y="10163"/>
                      <a:pt x="3405" y="10317"/>
                    </a:cubicBezTo>
                    <a:cubicBezTo>
                      <a:pt x="3405" y="10460"/>
                      <a:pt x="3405" y="10663"/>
                      <a:pt x="3548" y="10734"/>
                    </a:cubicBezTo>
                    <a:cubicBezTo>
                      <a:pt x="3574" y="10754"/>
                      <a:pt x="3604" y="10763"/>
                      <a:pt x="3634" y="10763"/>
                    </a:cubicBezTo>
                    <a:cubicBezTo>
                      <a:pt x="3658" y="10763"/>
                      <a:pt x="3682" y="10757"/>
                      <a:pt x="3703" y="10746"/>
                    </a:cubicBezTo>
                    <a:cubicBezTo>
                      <a:pt x="3810" y="10675"/>
                      <a:pt x="3834" y="10555"/>
                      <a:pt x="3870" y="10436"/>
                    </a:cubicBezTo>
                    <a:cubicBezTo>
                      <a:pt x="3893" y="10329"/>
                      <a:pt x="3929" y="10210"/>
                      <a:pt x="3977" y="10103"/>
                    </a:cubicBezTo>
                    <a:cubicBezTo>
                      <a:pt x="4048" y="9889"/>
                      <a:pt x="4155" y="9698"/>
                      <a:pt x="4310" y="9543"/>
                    </a:cubicBezTo>
                    <a:cubicBezTo>
                      <a:pt x="4465" y="9377"/>
                      <a:pt x="4644" y="9258"/>
                      <a:pt x="4858" y="9174"/>
                    </a:cubicBezTo>
                    <a:cubicBezTo>
                      <a:pt x="4953" y="9389"/>
                      <a:pt x="5072" y="9579"/>
                      <a:pt x="5203" y="9746"/>
                    </a:cubicBezTo>
                    <a:cubicBezTo>
                      <a:pt x="5108" y="9829"/>
                      <a:pt x="5013" y="9936"/>
                      <a:pt x="4929" y="10043"/>
                    </a:cubicBezTo>
                    <a:cubicBezTo>
                      <a:pt x="4727" y="10305"/>
                      <a:pt x="4584" y="10615"/>
                      <a:pt x="4536" y="10936"/>
                    </a:cubicBezTo>
                    <a:cubicBezTo>
                      <a:pt x="4513" y="11103"/>
                      <a:pt x="4513" y="11282"/>
                      <a:pt x="4560" y="11425"/>
                    </a:cubicBezTo>
                    <a:cubicBezTo>
                      <a:pt x="4596" y="11532"/>
                      <a:pt x="4644" y="11603"/>
                      <a:pt x="4715" y="11675"/>
                    </a:cubicBezTo>
                    <a:cubicBezTo>
                      <a:pt x="4751" y="11710"/>
                      <a:pt x="4786" y="11734"/>
                      <a:pt x="4822" y="11758"/>
                    </a:cubicBezTo>
                    <a:cubicBezTo>
                      <a:pt x="4858" y="11782"/>
                      <a:pt x="4882" y="11782"/>
                      <a:pt x="4917" y="11794"/>
                    </a:cubicBezTo>
                    <a:cubicBezTo>
                      <a:pt x="4941" y="11788"/>
                      <a:pt x="4959" y="11785"/>
                      <a:pt x="4967" y="11785"/>
                    </a:cubicBezTo>
                    <a:cubicBezTo>
                      <a:pt x="4974" y="11785"/>
                      <a:pt x="4971" y="11788"/>
                      <a:pt x="4953" y="11794"/>
                    </a:cubicBezTo>
                    <a:cubicBezTo>
                      <a:pt x="5013" y="11794"/>
                      <a:pt x="5072" y="11746"/>
                      <a:pt x="5084" y="11698"/>
                    </a:cubicBezTo>
                    <a:cubicBezTo>
                      <a:pt x="5096" y="11651"/>
                      <a:pt x="5108" y="11579"/>
                      <a:pt x="5108" y="11520"/>
                    </a:cubicBezTo>
                    <a:cubicBezTo>
                      <a:pt x="5108" y="11437"/>
                      <a:pt x="5108" y="11365"/>
                      <a:pt x="5096" y="11317"/>
                    </a:cubicBezTo>
                    <a:cubicBezTo>
                      <a:pt x="5096" y="11210"/>
                      <a:pt x="5084" y="11067"/>
                      <a:pt x="5108" y="10972"/>
                    </a:cubicBezTo>
                    <a:cubicBezTo>
                      <a:pt x="5167" y="10722"/>
                      <a:pt x="5263" y="10532"/>
                      <a:pt x="5429" y="10317"/>
                    </a:cubicBezTo>
                    <a:cubicBezTo>
                      <a:pt x="5465" y="10258"/>
                      <a:pt x="5525" y="10198"/>
                      <a:pt x="5584" y="10139"/>
                    </a:cubicBezTo>
                    <a:cubicBezTo>
                      <a:pt x="5751" y="10270"/>
                      <a:pt x="5929" y="10389"/>
                      <a:pt x="6108" y="10484"/>
                    </a:cubicBezTo>
                    <a:cubicBezTo>
                      <a:pt x="6096" y="10520"/>
                      <a:pt x="6084" y="10544"/>
                      <a:pt x="6060" y="10579"/>
                    </a:cubicBezTo>
                    <a:cubicBezTo>
                      <a:pt x="5941" y="10853"/>
                      <a:pt x="5870" y="11163"/>
                      <a:pt x="5846" y="11472"/>
                    </a:cubicBezTo>
                    <a:cubicBezTo>
                      <a:pt x="5846" y="11651"/>
                      <a:pt x="5858" y="11829"/>
                      <a:pt x="5906" y="11996"/>
                    </a:cubicBezTo>
                    <a:cubicBezTo>
                      <a:pt x="5929" y="12079"/>
                      <a:pt x="5965" y="12163"/>
                      <a:pt x="6001" y="12234"/>
                    </a:cubicBezTo>
                    <a:cubicBezTo>
                      <a:pt x="6072" y="12329"/>
                      <a:pt x="6156" y="12377"/>
                      <a:pt x="6263" y="12425"/>
                    </a:cubicBezTo>
                    <a:cubicBezTo>
                      <a:pt x="6283" y="12433"/>
                      <a:pt x="6303" y="12436"/>
                      <a:pt x="6322" y="12436"/>
                    </a:cubicBezTo>
                    <a:cubicBezTo>
                      <a:pt x="6419" y="12436"/>
                      <a:pt x="6503" y="12345"/>
                      <a:pt x="6513" y="12246"/>
                    </a:cubicBezTo>
                    <a:cubicBezTo>
                      <a:pt x="6525" y="12175"/>
                      <a:pt x="6525" y="12103"/>
                      <a:pt x="6513" y="12032"/>
                    </a:cubicBezTo>
                    <a:cubicBezTo>
                      <a:pt x="6501" y="11960"/>
                      <a:pt x="6477" y="11901"/>
                      <a:pt x="6477" y="11829"/>
                    </a:cubicBezTo>
                    <a:cubicBezTo>
                      <a:pt x="6453" y="11722"/>
                      <a:pt x="6453" y="11591"/>
                      <a:pt x="6453" y="11472"/>
                    </a:cubicBezTo>
                    <a:cubicBezTo>
                      <a:pt x="6477" y="11234"/>
                      <a:pt x="6513" y="11044"/>
                      <a:pt x="6608" y="10805"/>
                    </a:cubicBezTo>
                    <a:cubicBezTo>
                      <a:pt x="6632" y="10770"/>
                      <a:pt x="6644" y="10734"/>
                      <a:pt x="6668" y="10698"/>
                    </a:cubicBezTo>
                    <a:cubicBezTo>
                      <a:pt x="7023" y="10796"/>
                      <a:pt x="7412" y="10836"/>
                      <a:pt x="7818" y="10836"/>
                    </a:cubicBezTo>
                    <a:cubicBezTo>
                      <a:pt x="8106" y="10836"/>
                      <a:pt x="8403" y="10816"/>
                      <a:pt x="8704" y="10782"/>
                    </a:cubicBezTo>
                    <a:cubicBezTo>
                      <a:pt x="9954" y="10627"/>
                      <a:pt x="11644" y="10127"/>
                      <a:pt x="12692" y="9115"/>
                    </a:cubicBezTo>
                    <a:cubicBezTo>
                      <a:pt x="12823" y="9186"/>
                      <a:pt x="12954" y="9270"/>
                      <a:pt x="13049" y="9365"/>
                    </a:cubicBezTo>
                    <a:cubicBezTo>
                      <a:pt x="13240" y="9532"/>
                      <a:pt x="13359" y="9686"/>
                      <a:pt x="13478" y="9889"/>
                    </a:cubicBezTo>
                    <a:cubicBezTo>
                      <a:pt x="13538" y="10008"/>
                      <a:pt x="13585" y="10127"/>
                      <a:pt x="13621" y="10234"/>
                    </a:cubicBezTo>
                    <a:cubicBezTo>
                      <a:pt x="13633" y="10294"/>
                      <a:pt x="13645" y="10365"/>
                      <a:pt x="13657" y="10424"/>
                    </a:cubicBezTo>
                    <a:cubicBezTo>
                      <a:pt x="13680" y="10496"/>
                      <a:pt x="13716" y="10555"/>
                      <a:pt x="13752" y="10627"/>
                    </a:cubicBezTo>
                    <a:cubicBezTo>
                      <a:pt x="13789" y="10686"/>
                      <a:pt x="13862" y="10726"/>
                      <a:pt x="13935" y="10726"/>
                    </a:cubicBezTo>
                    <a:cubicBezTo>
                      <a:pt x="13980" y="10726"/>
                      <a:pt x="14025" y="10711"/>
                      <a:pt x="14061" y="10675"/>
                    </a:cubicBezTo>
                    <a:cubicBezTo>
                      <a:pt x="14145" y="10591"/>
                      <a:pt x="14192" y="10508"/>
                      <a:pt x="14216" y="10401"/>
                    </a:cubicBezTo>
                    <a:cubicBezTo>
                      <a:pt x="14228" y="10305"/>
                      <a:pt x="14216" y="10222"/>
                      <a:pt x="14204" y="10139"/>
                    </a:cubicBezTo>
                    <a:cubicBezTo>
                      <a:pt x="14169" y="9960"/>
                      <a:pt x="14109" y="9793"/>
                      <a:pt x="14026" y="9639"/>
                    </a:cubicBezTo>
                    <a:cubicBezTo>
                      <a:pt x="13883" y="9377"/>
                      <a:pt x="13680" y="9115"/>
                      <a:pt x="13442" y="8924"/>
                    </a:cubicBezTo>
                    <a:cubicBezTo>
                      <a:pt x="13335" y="8829"/>
                      <a:pt x="13204" y="8746"/>
                      <a:pt x="13073" y="8686"/>
                    </a:cubicBezTo>
                    <a:cubicBezTo>
                      <a:pt x="13180" y="8543"/>
                      <a:pt x="13264" y="8389"/>
                      <a:pt x="13347" y="8234"/>
                    </a:cubicBezTo>
                    <a:cubicBezTo>
                      <a:pt x="13538" y="8258"/>
                      <a:pt x="13764" y="8329"/>
                      <a:pt x="13919" y="8412"/>
                    </a:cubicBezTo>
                    <a:cubicBezTo>
                      <a:pt x="14157" y="8531"/>
                      <a:pt x="14323" y="8662"/>
                      <a:pt x="14478" y="8877"/>
                    </a:cubicBezTo>
                    <a:cubicBezTo>
                      <a:pt x="14550" y="8948"/>
                      <a:pt x="14597" y="9079"/>
                      <a:pt x="14633" y="9174"/>
                    </a:cubicBezTo>
                    <a:cubicBezTo>
                      <a:pt x="14657" y="9222"/>
                      <a:pt x="14681" y="9293"/>
                      <a:pt x="14716" y="9365"/>
                    </a:cubicBezTo>
                    <a:cubicBezTo>
                      <a:pt x="14740" y="9424"/>
                      <a:pt x="14776" y="9484"/>
                      <a:pt x="14812" y="9508"/>
                    </a:cubicBezTo>
                    <a:cubicBezTo>
                      <a:pt x="14835" y="9539"/>
                      <a:pt x="14875" y="9555"/>
                      <a:pt x="14913" y="9555"/>
                    </a:cubicBezTo>
                    <a:cubicBezTo>
                      <a:pt x="14932" y="9555"/>
                      <a:pt x="14950" y="9551"/>
                      <a:pt x="14966" y="9543"/>
                    </a:cubicBezTo>
                    <a:cubicBezTo>
                      <a:pt x="14942" y="9543"/>
                      <a:pt x="14954" y="9543"/>
                      <a:pt x="15002" y="9520"/>
                    </a:cubicBezTo>
                    <a:cubicBezTo>
                      <a:pt x="15026" y="9508"/>
                      <a:pt x="15050" y="9484"/>
                      <a:pt x="15073" y="9460"/>
                    </a:cubicBezTo>
                    <a:cubicBezTo>
                      <a:pt x="15097" y="9424"/>
                      <a:pt x="15121" y="9377"/>
                      <a:pt x="15133" y="9329"/>
                    </a:cubicBezTo>
                    <a:cubicBezTo>
                      <a:pt x="15181" y="9234"/>
                      <a:pt x="15181" y="9151"/>
                      <a:pt x="15169" y="9043"/>
                    </a:cubicBezTo>
                    <a:cubicBezTo>
                      <a:pt x="15145" y="8889"/>
                      <a:pt x="15073" y="8734"/>
                      <a:pt x="14990" y="8591"/>
                    </a:cubicBezTo>
                    <a:cubicBezTo>
                      <a:pt x="14800" y="8317"/>
                      <a:pt x="14538" y="8091"/>
                      <a:pt x="14240" y="7948"/>
                    </a:cubicBezTo>
                    <a:cubicBezTo>
                      <a:pt x="14014" y="7829"/>
                      <a:pt x="13776" y="7757"/>
                      <a:pt x="13526" y="7710"/>
                    </a:cubicBezTo>
                    <a:cubicBezTo>
                      <a:pt x="13573" y="7543"/>
                      <a:pt x="13597" y="7376"/>
                      <a:pt x="13609" y="7186"/>
                    </a:cubicBezTo>
                    <a:cubicBezTo>
                      <a:pt x="13704" y="7162"/>
                      <a:pt x="13799" y="7150"/>
                      <a:pt x="13883" y="7138"/>
                    </a:cubicBezTo>
                    <a:cubicBezTo>
                      <a:pt x="13934" y="7133"/>
                      <a:pt x="13984" y="7131"/>
                      <a:pt x="14033" y="7131"/>
                    </a:cubicBezTo>
                    <a:cubicBezTo>
                      <a:pt x="14225" y="7131"/>
                      <a:pt x="14405" y="7167"/>
                      <a:pt x="14585" y="7234"/>
                    </a:cubicBezTo>
                    <a:cubicBezTo>
                      <a:pt x="14800" y="7305"/>
                      <a:pt x="14978" y="7436"/>
                      <a:pt x="15133" y="7591"/>
                    </a:cubicBezTo>
                    <a:cubicBezTo>
                      <a:pt x="15216" y="7674"/>
                      <a:pt x="15300" y="7757"/>
                      <a:pt x="15371" y="7853"/>
                    </a:cubicBezTo>
                    <a:cubicBezTo>
                      <a:pt x="15454" y="7948"/>
                      <a:pt x="15526" y="8043"/>
                      <a:pt x="15657" y="8055"/>
                    </a:cubicBezTo>
                    <a:cubicBezTo>
                      <a:pt x="15665" y="8057"/>
                      <a:pt x="15672" y="8057"/>
                      <a:pt x="15680" y="8057"/>
                    </a:cubicBezTo>
                    <a:cubicBezTo>
                      <a:pt x="15729" y="8057"/>
                      <a:pt x="15769" y="8025"/>
                      <a:pt x="15800" y="7984"/>
                    </a:cubicBezTo>
                    <a:cubicBezTo>
                      <a:pt x="15895" y="7853"/>
                      <a:pt x="15812" y="7674"/>
                      <a:pt x="15752" y="7543"/>
                    </a:cubicBezTo>
                    <a:cubicBezTo>
                      <a:pt x="15681" y="7400"/>
                      <a:pt x="15585" y="7281"/>
                      <a:pt x="15478" y="7174"/>
                    </a:cubicBezTo>
                    <a:cubicBezTo>
                      <a:pt x="15276" y="6972"/>
                      <a:pt x="15014" y="6805"/>
                      <a:pt x="14740" y="6710"/>
                    </a:cubicBezTo>
                    <a:cubicBezTo>
                      <a:pt x="14552" y="6644"/>
                      <a:pt x="14354" y="6615"/>
                      <a:pt x="14156" y="6615"/>
                    </a:cubicBezTo>
                    <a:cubicBezTo>
                      <a:pt x="14029" y="6615"/>
                      <a:pt x="13901" y="6627"/>
                      <a:pt x="13776" y="6650"/>
                    </a:cubicBezTo>
                    <a:cubicBezTo>
                      <a:pt x="13716" y="6662"/>
                      <a:pt x="13657" y="6674"/>
                      <a:pt x="13597" y="6686"/>
                    </a:cubicBezTo>
                    <a:cubicBezTo>
                      <a:pt x="13561" y="6317"/>
                      <a:pt x="13454" y="5924"/>
                      <a:pt x="13276" y="5483"/>
                    </a:cubicBezTo>
                    <a:cubicBezTo>
                      <a:pt x="13252" y="5436"/>
                      <a:pt x="13228" y="5376"/>
                      <a:pt x="13204" y="5329"/>
                    </a:cubicBezTo>
                    <a:cubicBezTo>
                      <a:pt x="13371" y="5090"/>
                      <a:pt x="13514" y="4840"/>
                      <a:pt x="13633" y="4579"/>
                    </a:cubicBezTo>
                    <a:cubicBezTo>
                      <a:pt x="13680" y="4543"/>
                      <a:pt x="13740" y="4507"/>
                      <a:pt x="13799" y="4483"/>
                    </a:cubicBezTo>
                    <a:cubicBezTo>
                      <a:pt x="14097" y="4340"/>
                      <a:pt x="14419" y="4293"/>
                      <a:pt x="14716" y="4162"/>
                    </a:cubicBezTo>
                    <a:cubicBezTo>
                      <a:pt x="14966" y="4043"/>
                      <a:pt x="15204" y="3888"/>
                      <a:pt x="15419" y="3709"/>
                    </a:cubicBezTo>
                    <a:cubicBezTo>
                      <a:pt x="16300" y="2924"/>
                      <a:pt x="16621" y="1531"/>
                      <a:pt x="15919" y="519"/>
                    </a:cubicBezTo>
                    <a:cubicBezTo>
                      <a:pt x="15850" y="427"/>
                      <a:pt x="15740" y="374"/>
                      <a:pt x="15635" y="374"/>
                    </a:cubicBezTo>
                    <a:cubicBezTo>
                      <a:pt x="15522" y="374"/>
                      <a:pt x="15414" y="436"/>
                      <a:pt x="15371" y="578"/>
                    </a:cubicBezTo>
                    <a:cubicBezTo>
                      <a:pt x="15145" y="1411"/>
                      <a:pt x="14657" y="2162"/>
                      <a:pt x="14026" y="2769"/>
                    </a:cubicBezTo>
                    <a:cubicBezTo>
                      <a:pt x="14026" y="2042"/>
                      <a:pt x="14038" y="1316"/>
                      <a:pt x="14050" y="590"/>
                    </a:cubicBezTo>
                    <a:cubicBezTo>
                      <a:pt x="14057" y="413"/>
                      <a:pt x="13923" y="309"/>
                      <a:pt x="13780" y="309"/>
                    </a:cubicBezTo>
                    <a:cubicBezTo>
                      <a:pt x="13692" y="309"/>
                      <a:pt x="13601" y="349"/>
                      <a:pt x="13538" y="435"/>
                    </a:cubicBezTo>
                    <a:cubicBezTo>
                      <a:pt x="13157" y="947"/>
                      <a:pt x="12918" y="1554"/>
                      <a:pt x="12859" y="2197"/>
                    </a:cubicBezTo>
                    <a:cubicBezTo>
                      <a:pt x="12823" y="2507"/>
                      <a:pt x="12835" y="2816"/>
                      <a:pt x="12883" y="3126"/>
                    </a:cubicBezTo>
                    <a:cubicBezTo>
                      <a:pt x="12918" y="3352"/>
                      <a:pt x="12966" y="3662"/>
                      <a:pt x="13109" y="3876"/>
                    </a:cubicBezTo>
                    <a:cubicBezTo>
                      <a:pt x="13026" y="4007"/>
                      <a:pt x="12930" y="4138"/>
                      <a:pt x="12859" y="4269"/>
                    </a:cubicBezTo>
                    <a:cubicBezTo>
                      <a:pt x="12811" y="4340"/>
                      <a:pt x="12764" y="4412"/>
                      <a:pt x="12716" y="4471"/>
                    </a:cubicBezTo>
                    <a:cubicBezTo>
                      <a:pt x="11930" y="3412"/>
                      <a:pt x="10894" y="2983"/>
                      <a:pt x="9989" y="2852"/>
                    </a:cubicBezTo>
                    <a:cubicBezTo>
                      <a:pt x="10061" y="2650"/>
                      <a:pt x="10097" y="2447"/>
                      <a:pt x="10109" y="2245"/>
                    </a:cubicBezTo>
                    <a:cubicBezTo>
                      <a:pt x="10120" y="1947"/>
                      <a:pt x="10097" y="1602"/>
                      <a:pt x="9966" y="1328"/>
                    </a:cubicBezTo>
                    <a:cubicBezTo>
                      <a:pt x="9978" y="1316"/>
                      <a:pt x="9989" y="1316"/>
                      <a:pt x="10001" y="1304"/>
                    </a:cubicBezTo>
                    <a:cubicBezTo>
                      <a:pt x="10168" y="1173"/>
                      <a:pt x="10263" y="935"/>
                      <a:pt x="10240" y="733"/>
                    </a:cubicBezTo>
                    <a:cubicBezTo>
                      <a:pt x="10228" y="649"/>
                      <a:pt x="10204" y="578"/>
                      <a:pt x="10180" y="519"/>
                    </a:cubicBezTo>
                    <a:cubicBezTo>
                      <a:pt x="10168" y="471"/>
                      <a:pt x="10156" y="423"/>
                      <a:pt x="10132" y="364"/>
                    </a:cubicBezTo>
                    <a:cubicBezTo>
                      <a:pt x="10109" y="328"/>
                      <a:pt x="10085" y="280"/>
                      <a:pt x="10073" y="245"/>
                    </a:cubicBezTo>
                    <a:cubicBezTo>
                      <a:pt x="10025" y="173"/>
                      <a:pt x="9966" y="102"/>
                      <a:pt x="9894" y="66"/>
                    </a:cubicBezTo>
                    <a:cubicBezTo>
                      <a:pt x="9870" y="42"/>
                      <a:pt x="9835" y="30"/>
                      <a:pt x="9799" y="18"/>
                    </a:cubicBezTo>
                    <a:cubicBezTo>
                      <a:pt x="9769" y="7"/>
                      <a:pt x="9739" y="1"/>
                      <a:pt x="97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57"/>
              <p:cNvGrpSpPr/>
              <p:nvPr/>
            </p:nvGrpSpPr>
            <p:grpSpPr>
              <a:xfrm>
                <a:off x="4110025" y="2082031"/>
                <a:ext cx="415250" cy="311225"/>
                <a:chOff x="4140100" y="2492550"/>
                <a:chExt cx="415250" cy="311225"/>
              </a:xfrm>
            </p:grpSpPr>
            <p:sp>
              <p:nvSpPr>
                <p:cNvPr id="2590" name="Google Shape;2590;p57"/>
                <p:cNvSpPr/>
                <p:nvPr/>
              </p:nvSpPr>
              <p:spPr>
                <a:xfrm>
                  <a:off x="4285950" y="2734125"/>
                  <a:ext cx="46450" cy="69650"/>
                </a:xfrm>
                <a:custGeom>
                  <a:avLst/>
                  <a:gdLst/>
                  <a:ahLst/>
                  <a:cxnLst/>
                  <a:rect l="l" t="t" r="r" b="b"/>
                  <a:pathLst>
                    <a:path w="1858" h="2786" extrusionOk="0">
                      <a:moveTo>
                        <a:pt x="1519" y="1"/>
                      </a:moveTo>
                      <a:cubicBezTo>
                        <a:pt x="944" y="1"/>
                        <a:pt x="454" y="405"/>
                        <a:pt x="214" y="928"/>
                      </a:cubicBezTo>
                      <a:cubicBezTo>
                        <a:pt x="95" y="1202"/>
                        <a:pt x="24" y="1511"/>
                        <a:pt x="0" y="1821"/>
                      </a:cubicBezTo>
                      <a:cubicBezTo>
                        <a:pt x="0" y="2000"/>
                        <a:pt x="12" y="2178"/>
                        <a:pt x="60" y="2345"/>
                      </a:cubicBezTo>
                      <a:cubicBezTo>
                        <a:pt x="83" y="2428"/>
                        <a:pt x="107" y="2512"/>
                        <a:pt x="155" y="2583"/>
                      </a:cubicBezTo>
                      <a:cubicBezTo>
                        <a:pt x="226" y="2678"/>
                        <a:pt x="310" y="2726"/>
                        <a:pt x="417" y="2774"/>
                      </a:cubicBezTo>
                      <a:cubicBezTo>
                        <a:pt x="437" y="2781"/>
                        <a:pt x="457" y="2785"/>
                        <a:pt x="476" y="2785"/>
                      </a:cubicBezTo>
                      <a:cubicBezTo>
                        <a:pt x="573" y="2785"/>
                        <a:pt x="657" y="2694"/>
                        <a:pt x="667" y="2595"/>
                      </a:cubicBezTo>
                      <a:cubicBezTo>
                        <a:pt x="679" y="2512"/>
                        <a:pt x="679" y="2452"/>
                        <a:pt x="667" y="2369"/>
                      </a:cubicBezTo>
                      <a:cubicBezTo>
                        <a:pt x="655" y="2309"/>
                        <a:pt x="631" y="2238"/>
                        <a:pt x="631" y="2178"/>
                      </a:cubicBezTo>
                      <a:cubicBezTo>
                        <a:pt x="607" y="2071"/>
                        <a:pt x="607" y="1940"/>
                        <a:pt x="607" y="1809"/>
                      </a:cubicBezTo>
                      <a:cubicBezTo>
                        <a:pt x="631" y="1583"/>
                        <a:pt x="667" y="1380"/>
                        <a:pt x="762" y="1154"/>
                      </a:cubicBezTo>
                      <a:cubicBezTo>
                        <a:pt x="845" y="976"/>
                        <a:pt x="965" y="785"/>
                        <a:pt x="1119" y="654"/>
                      </a:cubicBezTo>
                      <a:cubicBezTo>
                        <a:pt x="1286" y="511"/>
                        <a:pt x="1488" y="404"/>
                        <a:pt x="1715" y="380"/>
                      </a:cubicBezTo>
                      <a:cubicBezTo>
                        <a:pt x="1798" y="380"/>
                        <a:pt x="1857" y="273"/>
                        <a:pt x="1857" y="178"/>
                      </a:cubicBezTo>
                      <a:cubicBezTo>
                        <a:pt x="1846" y="83"/>
                        <a:pt x="1774" y="23"/>
                        <a:pt x="1679" y="11"/>
                      </a:cubicBezTo>
                      <a:cubicBezTo>
                        <a:pt x="1625" y="4"/>
                        <a:pt x="1572" y="1"/>
                        <a:pt x="1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7"/>
                <p:cNvSpPr/>
                <p:nvPr/>
              </p:nvSpPr>
              <p:spPr>
                <a:xfrm>
                  <a:off x="4252600" y="2723000"/>
                  <a:ext cx="55100" cy="64450"/>
                </a:xfrm>
                <a:custGeom>
                  <a:avLst/>
                  <a:gdLst/>
                  <a:ahLst/>
                  <a:cxnLst/>
                  <a:rect l="l" t="t" r="r" b="b"/>
                  <a:pathLst>
                    <a:path w="2204" h="2578" extrusionOk="0">
                      <a:moveTo>
                        <a:pt x="1881" y="1"/>
                      </a:moveTo>
                      <a:cubicBezTo>
                        <a:pt x="1866" y="1"/>
                        <a:pt x="1850" y="2"/>
                        <a:pt x="1834" y="4"/>
                      </a:cubicBezTo>
                      <a:cubicBezTo>
                        <a:pt x="1751" y="4"/>
                        <a:pt x="1667" y="16"/>
                        <a:pt x="1584" y="40"/>
                      </a:cubicBezTo>
                      <a:cubicBezTo>
                        <a:pt x="1429" y="63"/>
                        <a:pt x="1286" y="135"/>
                        <a:pt x="1144" y="206"/>
                      </a:cubicBezTo>
                      <a:cubicBezTo>
                        <a:pt x="858" y="361"/>
                        <a:pt x="620" y="575"/>
                        <a:pt x="417" y="825"/>
                      </a:cubicBezTo>
                      <a:cubicBezTo>
                        <a:pt x="215" y="1087"/>
                        <a:pt x="72" y="1409"/>
                        <a:pt x="24" y="1730"/>
                      </a:cubicBezTo>
                      <a:cubicBezTo>
                        <a:pt x="1" y="1885"/>
                        <a:pt x="1" y="2064"/>
                        <a:pt x="48" y="2218"/>
                      </a:cubicBezTo>
                      <a:cubicBezTo>
                        <a:pt x="84" y="2314"/>
                        <a:pt x="120" y="2397"/>
                        <a:pt x="203" y="2468"/>
                      </a:cubicBezTo>
                      <a:cubicBezTo>
                        <a:pt x="239" y="2492"/>
                        <a:pt x="274" y="2528"/>
                        <a:pt x="310" y="2552"/>
                      </a:cubicBezTo>
                      <a:cubicBezTo>
                        <a:pt x="346" y="2564"/>
                        <a:pt x="370" y="2576"/>
                        <a:pt x="405" y="2576"/>
                      </a:cubicBezTo>
                      <a:lnTo>
                        <a:pt x="441" y="2576"/>
                      </a:lnTo>
                      <a:cubicBezTo>
                        <a:pt x="447" y="2577"/>
                        <a:pt x="454" y="2577"/>
                        <a:pt x="460" y="2577"/>
                      </a:cubicBezTo>
                      <a:cubicBezTo>
                        <a:pt x="513" y="2577"/>
                        <a:pt x="561" y="2534"/>
                        <a:pt x="572" y="2480"/>
                      </a:cubicBezTo>
                      <a:cubicBezTo>
                        <a:pt x="584" y="2445"/>
                        <a:pt x="596" y="2373"/>
                        <a:pt x="596" y="2302"/>
                      </a:cubicBezTo>
                      <a:cubicBezTo>
                        <a:pt x="596" y="2230"/>
                        <a:pt x="596" y="2147"/>
                        <a:pt x="584" y="2099"/>
                      </a:cubicBezTo>
                      <a:cubicBezTo>
                        <a:pt x="572" y="2004"/>
                        <a:pt x="572" y="1861"/>
                        <a:pt x="596" y="1766"/>
                      </a:cubicBezTo>
                      <a:cubicBezTo>
                        <a:pt x="655" y="1504"/>
                        <a:pt x="751" y="1325"/>
                        <a:pt x="905" y="1111"/>
                      </a:cubicBezTo>
                      <a:cubicBezTo>
                        <a:pt x="1025" y="956"/>
                        <a:pt x="1239" y="766"/>
                        <a:pt x="1417" y="647"/>
                      </a:cubicBezTo>
                      <a:cubicBezTo>
                        <a:pt x="1525" y="587"/>
                        <a:pt x="1632" y="528"/>
                        <a:pt x="1751" y="480"/>
                      </a:cubicBezTo>
                      <a:cubicBezTo>
                        <a:pt x="1798" y="444"/>
                        <a:pt x="1858" y="421"/>
                        <a:pt x="1918" y="397"/>
                      </a:cubicBezTo>
                      <a:cubicBezTo>
                        <a:pt x="1977" y="373"/>
                        <a:pt x="2037" y="337"/>
                        <a:pt x="2096" y="301"/>
                      </a:cubicBezTo>
                      <a:cubicBezTo>
                        <a:pt x="2203" y="254"/>
                        <a:pt x="2203" y="51"/>
                        <a:pt x="2072" y="28"/>
                      </a:cubicBezTo>
                      <a:cubicBezTo>
                        <a:pt x="2005" y="18"/>
                        <a:pt x="194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p:nvPr/>
              </p:nvSpPr>
              <p:spPr>
                <a:xfrm>
                  <a:off x="4224625" y="2707975"/>
                  <a:ext cx="61050" cy="53850"/>
                </a:xfrm>
                <a:custGeom>
                  <a:avLst/>
                  <a:gdLst/>
                  <a:ahLst/>
                  <a:cxnLst/>
                  <a:rect l="l" t="t" r="r" b="b"/>
                  <a:pathLst>
                    <a:path w="2442" h="2154" extrusionOk="0">
                      <a:moveTo>
                        <a:pt x="1811" y="1"/>
                      </a:moveTo>
                      <a:cubicBezTo>
                        <a:pt x="1676" y="1"/>
                        <a:pt x="1539" y="21"/>
                        <a:pt x="1405" y="57"/>
                      </a:cubicBezTo>
                      <a:cubicBezTo>
                        <a:pt x="1096" y="141"/>
                        <a:pt x="798" y="295"/>
                        <a:pt x="560" y="521"/>
                      </a:cubicBezTo>
                      <a:cubicBezTo>
                        <a:pt x="358" y="736"/>
                        <a:pt x="191" y="986"/>
                        <a:pt x="84" y="1260"/>
                      </a:cubicBezTo>
                      <a:cubicBezTo>
                        <a:pt x="36" y="1403"/>
                        <a:pt x="12" y="1557"/>
                        <a:pt x="0" y="1712"/>
                      </a:cubicBezTo>
                      <a:cubicBezTo>
                        <a:pt x="0" y="1855"/>
                        <a:pt x="12" y="2045"/>
                        <a:pt x="155" y="2129"/>
                      </a:cubicBezTo>
                      <a:cubicBezTo>
                        <a:pt x="185" y="2144"/>
                        <a:pt x="219" y="2154"/>
                        <a:pt x="252" y="2154"/>
                      </a:cubicBezTo>
                      <a:cubicBezTo>
                        <a:pt x="272" y="2154"/>
                        <a:pt x="292" y="2150"/>
                        <a:pt x="310" y="2141"/>
                      </a:cubicBezTo>
                      <a:cubicBezTo>
                        <a:pt x="417" y="2069"/>
                        <a:pt x="441" y="1950"/>
                        <a:pt x="477" y="1831"/>
                      </a:cubicBezTo>
                      <a:cubicBezTo>
                        <a:pt x="500" y="1712"/>
                        <a:pt x="536" y="1605"/>
                        <a:pt x="584" y="1498"/>
                      </a:cubicBezTo>
                      <a:cubicBezTo>
                        <a:pt x="655" y="1283"/>
                        <a:pt x="762" y="1093"/>
                        <a:pt x="917" y="926"/>
                      </a:cubicBezTo>
                      <a:cubicBezTo>
                        <a:pt x="1084" y="760"/>
                        <a:pt x="1286" y="629"/>
                        <a:pt x="1513" y="545"/>
                      </a:cubicBezTo>
                      <a:cubicBezTo>
                        <a:pt x="1763" y="462"/>
                        <a:pt x="2024" y="426"/>
                        <a:pt x="2286" y="391"/>
                      </a:cubicBezTo>
                      <a:cubicBezTo>
                        <a:pt x="2405" y="379"/>
                        <a:pt x="2441" y="176"/>
                        <a:pt x="2334" y="117"/>
                      </a:cubicBezTo>
                      <a:cubicBezTo>
                        <a:pt x="2165" y="36"/>
                        <a:pt x="1989" y="1"/>
                        <a:pt x="1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7"/>
                <p:cNvSpPr/>
                <p:nvPr/>
              </p:nvSpPr>
              <p:spPr>
                <a:xfrm>
                  <a:off x="4430300" y="2705800"/>
                  <a:ext cx="65225" cy="55125"/>
                </a:xfrm>
                <a:custGeom>
                  <a:avLst/>
                  <a:gdLst/>
                  <a:ahLst/>
                  <a:cxnLst/>
                  <a:rect l="l" t="t" r="r" b="b"/>
                  <a:pathLst>
                    <a:path w="2609" h="2205" extrusionOk="0">
                      <a:moveTo>
                        <a:pt x="793" y="0"/>
                      </a:moveTo>
                      <a:cubicBezTo>
                        <a:pt x="561" y="0"/>
                        <a:pt x="330" y="59"/>
                        <a:pt x="120" y="192"/>
                      </a:cubicBezTo>
                      <a:cubicBezTo>
                        <a:pt x="36" y="251"/>
                        <a:pt x="1" y="335"/>
                        <a:pt x="36" y="418"/>
                      </a:cubicBezTo>
                      <a:cubicBezTo>
                        <a:pt x="56" y="486"/>
                        <a:pt x="131" y="546"/>
                        <a:pt x="204" y="546"/>
                      </a:cubicBezTo>
                      <a:cubicBezTo>
                        <a:pt x="220" y="546"/>
                        <a:pt x="236" y="544"/>
                        <a:pt x="251" y="537"/>
                      </a:cubicBezTo>
                      <a:cubicBezTo>
                        <a:pt x="363" y="500"/>
                        <a:pt x="478" y="482"/>
                        <a:pt x="591" y="482"/>
                      </a:cubicBezTo>
                      <a:cubicBezTo>
                        <a:pt x="695" y="482"/>
                        <a:pt x="797" y="497"/>
                        <a:pt x="894" y="525"/>
                      </a:cubicBezTo>
                      <a:cubicBezTo>
                        <a:pt x="1108" y="597"/>
                        <a:pt x="1287" y="704"/>
                        <a:pt x="1429" y="835"/>
                      </a:cubicBezTo>
                      <a:cubicBezTo>
                        <a:pt x="1620" y="1001"/>
                        <a:pt x="1739" y="1156"/>
                        <a:pt x="1858" y="1370"/>
                      </a:cubicBezTo>
                      <a:cubicBezTo>
                        <a:pt x="1918" y="1478"/>
                        <a:pt x="1965" y="1597"/>
                        <a:pt x="2001" y="1704"/>
                      </a:cubicBezTo>
                      <a:cubicBezTo>
                        <a:pt x="2013" y="1763"/>
                        <a:pt x="2025" y="1835"/>
                        <a:pt x="2037" y="1894"/>
                      </a:cubicBezTo>
                      <a:cubicBezTo>
                        <a:pt x="2060" y="1978"/>
                        <a:pt x="2096" y="2037"/>
                        <a:pt x="2132" y="2097"/>
                      </a:cubicBezTo>
                      <a:cubicBezTo>
                        <a:pt x="2168" y="2162"/>
                        <a:pt x="2239" y="2205"/>
                        <a:pt x="2311" y="2205"/>
                      </a:cubicBezTo>
                      <a:cubicBezTo>
                        <a:pt x="2357" y="2205"/>
                        <a:pt x="2404" y="2187"/>
                        <a:pt x="2441" y="2144"/>
                      </a:cubicBezTo>
                      <a:cubicBezTo>
                        <a:pt x="2525" y="2061"/>
                        <a:pt x="2572" y="1990"/>
                        <a:pt x="2596" y="1871"/>
                      </a:cubicBezTo>
                      <a:cubicBezTo>
                        <a:pt x="2608" y="1787"/>
                        <a:pt x="2596" y="1692"/>
                        <a:pt x="2584" y="1609"/>
                      </a:cubicBezTo>
                      <a:cubicBezTo>
                        <a:pt x="2549" y="1442"/>
                        <a:pt x="2489" y="1275"/>
                        <a:pt x="2406" y="1120"/>
                      </a:cubicBezTo>
                      <a:cubicBezTo>
                        <a:pt x="2263" y="847"/>
                        <a:pt x="2060" y="597"/>
                        <a:pt x="1834" y="394"/>
                      </a:cubicBezTo>
                      <a:cubicBezTo>
                        <a:pt x="1541" y="152"/>
                        <a:pt x="1166"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7"/>
                <p:cNvSpPr/>
                <p:nvPr/>
              </p:nvSpPr>
              <p:spPr>
                <a:xfrm>
                  <a:off x="4447275" y="2684975"/>
                  <a:ext cx="72050" cy="46700"/>
                </a:xfrm>
                <a:custGeom>
                  <a:avLst/>
                  <a:gdLst/>
                  <a:ahLst/>
                  <a:cxnLst/>
                  <a:rect l="l" t="t" r="r" b="b"/>
                  <a:pathLst>
                    <a:path w="2882" h="1868" extrusionOk="0">
                      <a:moveTo>
                        <a:pt x="1024" y="1"/>
                      </a:moveTo>
                      <a:cubicBezTo>
                        <a:pt x="869" y="1"/>
                        <a:pt x="703" y="1"/>
                        <a:pt x="548" y="37"/>
                      </a:cubicBezTo>
                      <a:cubicBezTo>
                        <a:pt x="477" y="60"/>
                        <a:pt x="393" y="84"/>
                        <a:pt x="322" y="108"/>
                      </a:cubicBezTo>
                      <a:cubicBezTo>
                        <a:pt x="238" y="144"/>
                        <a:pt x="179" y="191"/>
                        <a:pt x="107" y="251"/>
                      </a:cubicBezTo>
                      <a:cubicBezTo>
                        <a:pt x="0" y="322"/>
                        <a:pt x="84" y="501"/>
                        <a:pt x="203" y="513"/>
                      </a:cubicBezTo>
                      <a:cubicBezTo>
                        <a:pt x="250" y="513"/>
                        <a:pt x="293" y="518"/>
                        <a:pt x="337" y="518"/>
                      </a:cubicBezTo>
                      <a:cubicBezTo>
                        <a:pt x="359" y="518"/>
                        <a:pt x="381" y="517"/>
                        <a:pt x="405" y="513"/>
                      </a:cubicBezTo>
                      <a:lnTo>
                        <a:pt x="596" y="513"/>
                      </a:lnTo>
                      <a:cubicBezTo>
                        <a:pt x="715" y="513"/>
                        <a:pt x="846" y="513"/>
                        <a:pt x="965" y="537"/>
                      </a:cubicBezTo>
                      <a:cubicBezTo>
                        <a:pt x="1167" y="549"/>
                        <a:pt x="1441" y="632"/>
                        <a:pt x="1620" y="727"/>
                      </a:cubicBezTo>
                      <a:cubicBezTo>
                        <a:pt x="1858" y="846"/>
                        <a:pt x="2024" y="977"/>
                        <a:pt x="2191" y="1180"/>
                      </a:cubicBezTo>
                      <a:cubicBezTo>
                        <a:pt x="2251" y="1263"/>
                        <a:pt x="2310" y="1394"/>
                        <a:pt x="2334" y="1489"/>
                      </a:cubicBezTo>
                      <a:cubicBezTo>
                        <a:pt x="2358" y="1525"/>
                        <a:pt x="2382" y="1596"/>
                        <a:pt x="2417" y="1668"/>
                      </a:cubicBezTo>
                      <a:cubicBezTo>
                        <a:pt x="2441" y="1727"/>
                        <a:pt x="2489" y="1787"/>
                        <a:pt x="2513" y="1822"/>
                      </a:cubicBezTo>
                      <a:cubicBezTo>
                        <a:pt x="2534" y="1851"/>
                        <a:pt x="2569" y="1867"/>
                        <a:pt x="2603" y="1867"/>
                      </a:cubicBezTo>
                      <a:cubicBezTo>
                        <a:pt x="2626" y="1867"/>
                        <a:pt x="2649" y="1860"/>
                        <a:pt x="2667" y="1846"/>
                      </a:cubicBezTo>
                      <a:lnTo>
                        <a:pt x="2667" y="1846"/>
                      </a:lnTo>
                      <a:cubicBezTo>
                        <a:pt x="2660" y="1850"/>
                        <a:pt x="2656" y="1851"/>
                        <a:pt x="2656" y="1851"/>
                      </a:cubicBezTo>
                      <a:cubicBezTo>
                        <a:pt x="2654" y="1851"/>
                        <a:pt x="2669" y="1843"/>
                        <a:pt x="2703" y="1834"/>
                      </a:cubicBezTo>
                      <a:cubicBezTo>
                        <a:pt x="2739" y="1822"/>
                        <a:pt x="2763" y="1799"/>
                        <a:pt x="2774" y="1775"/>
                      </a:cubicBezTo>
                      <a:cubicBezTo>
                        <a:pt x="2798" y="1727"/>
                        <a:pt x="2822" y="1692"/>
                        <a:pt x="2846" y="1644"/>
                      </a:cubicBezTo>
                      <a:cubicBezTo>
                        <a:pt x="2882" y="1549"/>
                        <a:pt x="2882" y="1465"/>
                        <a:pt x="2870" y="1358"/>
                      </a:cubicBezTo>
                      <a:cubicBezTo>
                        <a:pt x="2858" y="1191"/>
                        <a:pt x="2774" y="1037"/>
                        <a:pt x="2691" y="906"/>
                      </a:cubicBezTo>
                      <a:cubicBezTo>
                        <a:pt x="2513" y="632"/>
                        <a:pt x="2239" y="406"/>
                        <a:pt x="1953" y="263"/>
                      </a:cubicBezTo>
                      <a:cubicBezTo>
                        <a:pt x="1655" y="108"/>
                        <a:pt x="1346" y="25"/>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7"/>
                <p:cNvSpPr/>
                <p:nvPr/>
              </p:nvSpPr>
              <p:spPr>
                <a:xfrm>
                  <a:off x="4462325" y="2658200"/>
                  <a:ext cx="74850" cy="36025"/>
                </a:xfrm>
                <a:custGeom>
                  <a:avLst/>
                  <a:gdLst/>
                  <a:ahLst/>
                  <a:cxnLst/>
                  <a:rect l="l" t="t" r="r" b="b"/>
                  <a:pathLst>
                    <a:path w="2994" h="1441" extrusionOk="0">
                      <a:moveTo>
                        <a:pt x="1255" y="0"/>
                      </a:moveTo>
                      <a:cubicBezTo>
                        <a:pt x="1128" y="0"/>
                        <a:pt x="1000" y="13"/>
                        <a:pt x="875" y="36"/>
                      </a:cubicBezTo>
                      <a:cubicBezTo>
                        <a:pt x="553" y="84"/>
                        <a:pt x="279" y="227"/>
                        <a:pt x="65" y="488"/>
                      </a:cubicBezTo>
                      <a:cubicBezTo>
                        <a:pt x="1" y="574"/>
                        <a:pt x="91" y="708"/>
                        <a:pt x="187" y="708"/>
                      </a:cubicBezTo>
                      <a:cubicBezTo>
                        <a:pt x="198" y="708"/>
                        <a:pt x="209" y="706"/>
                        <a:pt x="220" y="703"/>
                      </a:cubicBezTo>
                      <a:cubicBezTo>
                        <a:pt x="470" y="631"/>
                        <a:pt x="732" y="548"/>
                        <a:pt x="982" y="512"/>
                      </a:cubicBezTo>
                      <a:cubicBezTo>
                        <a:pt x="1025" y="508"/>
                        <a:pt x="1068" y="506"/>
                        <a:pt x="1110" y="506"/>
                      </a:cubicBezTo>
                      <a:cubicBezTo>
                        <a:pt x="1311" y="506"/>
                        <a:pt x="1497" y="551"/>
                        <a:pt x="1684" y="619"/>
                      </a:cubicBezTo>
                      <a:cubicBezTo>
                        <a:pt x="1899" y="691"/>
                        <a:pt x="2077" y="822"/>
                        <a:pt x="2232" y="977"/>
                      </a:cubicBezTo>
                      <a:cubicBezTo>
                        <a:pt x="2315" y="1060"/>
                        <a:pt x="2399" y="1143"/>
                        <a:pt x="2470" y="1239"/>
                      </a:cubicBezTo>
                      <a:cubicBezTo>
                        <a:pt x="2553" y="1334"/>
                        <a:pt x="2625" y="1429"/>
                        <a:pt x="2756" y="1441"/>
                      </a:cubicBezTo>
                      <a:cubicBezTo>
                        <a:pt x="2815" y="1441"/>
                        <a:pt x="2863" y="1417"/>
                        <a:pt x="2899" y="1370"/>
                      </a:cubicBezTo>
                      <a:cubicBezTo>
                        <a:pt x="2994" y="1239"/>
                        <a:pt x="2911" y="1060"/>
                        <a:pt x="2851" y="929"/>
                      </a:cubicBezTo>
                      <a:cubicBezTo>
                        <a:pt x="2780" y="786"/>
                        <a:pt x="2684" y="667"/>
                        <a:pt x="2577" y="560"/>
                      </a:cubicBezTo>
                      <a:cubicBezTo>
                        <a:pt x="2375" y="346"/>
                        <a:pt x="2113" y="191"/>
                        <a:pt x="1839" y="96"/>
                      </a:cubicBezTo>
                      <a:cubicBezTo>
                        <a:pt x="1651" y="30"/>
                        <a:pt x="1453"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7"/>
                <p:cNvSpPr/>
                <p:nvPr/>
              </p:nvSpPr>
              <p:spPr>
                <a:xfrm>
                  <a:off x="4441625" y="2500425"/>
                  <a:ext cx="113725" cy="140675"/>
                </a:xfrm>
                <a:custGeom>
                  <a:avLst/>
                  <a:gdLst/>
                  <a:ahLst/>
                  <a:cxnLst/>
                  <a:rect l="l" t="t" r="r" b="b"/>
                  <a:pathLst>
                    <a:path w="4549" h="5627" extrusionOk="0">
                      <a:moveTo>
                        <a:pt x="1707" y="0"/>
                      </a:moveTo>
                      <a:cubicBezTo>
                        <a:pt x="1619" y="0"/>
                        <a:pt x="1528" y="39"/>
                        <a:pt x="1465" y="120"/>
                      </a:cubicBezTo>
                      <a:cubicBezTo>
                        <a:pt x="1084" y="632"/>
                        <a:pt x="845" y="1251"/>
                        <a:pt x="786" y="1894"/>
                      </a:cubicBezTo>
                      <a:cubicBezTo>
                        <a:pt x="750" y="2204"/>
                        <a:pt x="762" y="2513"/>
                        <a:pt x="810" y="2823"/>
                      </a:cubicBezTo>
                      <a:cubicBezTo>
                        <a:pt x="845" y="3037"/>
                        <a:pt x="893" y="3359"/>
                        <a:pt x="1036" y="3573"/>
                      </a:cubicBezTo>
                      <a:cubicBezTo>
                        <a:pt x="941" y="3704"/>
                        <a:pt x="857" y="3835"/>
                        <a:pt x="786" y="3966"/>
                      </a:cubicBezTo>
                      <a:cubicBezTo>
                        <a:pt x="512" y="4347"/>
                        <a:pt x="262" y="4740"/>
                        <a:pt x="48" y="5144"/>
                      </a:cubicBezTo>
                      <a:cubicBezTo>
                        <a:pt x="0" y="5252"/>
                        <a:pt x="12" y="5371"/>
                        <a:pt x="107" y="5442"/>
                      </a:cubicBezTo>
                      <a:cubicBezTo>
                        <a:pt x="155" y="5466"/>
                        <a:pt x="191" y="5466"/>
                        <a:pt x="238" y="5466"/>
                      </a:cubicBezTo>
                      <a:cubicBezTo>
                        <a:pt x="262" y="5490"/>
                        <a:pt x="286" y="5514"/>
                        <a:pt x="322" y="5537"/>
                      </a:cubicBezTo>
                      <a:cubicBezTo>
                        <a:pt x="333" y="5549"/>
                        <a:pt x="345" y="5573"/>
                        <a:pt x="369" y="5585"/>
                      </a:cubicBezTo>
                      <a:cubicBezTo>
                        <a:pt x="410" y="5614"/>
                        <a:pt x="458" y="5627"/>
                        <a:pt x="507" y="5627"/>
                      </a:cubicBezTo>
                      <a:cubicBezTo>
                        <a:pt x="599" y="5627"/>
                        <a:pt x="691" y="5580"/>
                        <a:pt x="738" y="5502"/>
                      </a:cubicBezTo>
                      <a:cubicBezTo>
                        <a:pt x="750" y="5478"/>
                        <a:pt x="762" y="5454"/>
                        <a:pt x="786" y="5430"/>
                      </a:cubicBezTo>
                      <a:cubicBezTo>
                        <a:pt x="810" y="5418"/>
                        <a:pt x="834" y="5406"/>
                        <a:pt x="845" y="5383"/>
                      </a:cubicBezTo>
                      <a:cubicBezTo>
                        <a:pt x="857" y="5371"/>
                        <a:pt x="869" y="5347"/>
                        <a:pt x="893" y="5335"/>
                      </a:cubicBezTo>
                      <a:cubicBezTo>
                        <a:pt x="1155" y="5014"/>
                        <a:pt x="1381" y="4656"/>
                        <a:pt x="1560" y="4275"/>
                      </a:cubicBezTo>
                      <a:cubicBezTo>
                        <a:pt x="1607" y="4240"/>
                        <a:pt x="1667" y="4204"/>
                        <a:pt x="1726" y="4180"/>
                      </a:cubicBezTo>
                      <a:cubicBezTo>
                        <a:pt x="2012" y="4037"/>
                        <a:pt x="2346" y="3990"/>
                        <a:pt x="2643" y="3847"/>
                      </a:cubicBezTo>
                      <a:cubicBezTo>
                        <a:pt x="2893" y="3740"/>
                        <a:pt x="3131" y="3585"/>
                        <a:pt x="3346" y="3394"/>
                      </a:cubicBezTo>
                      <a:cubicBezTo>
                        <a:pt x="4227" y="2620"/>
                        <a:pt x="4548" y="1227"/>
                        <a:pt x="3846" y="215"/>
                      </a:cubicBezTo>
                      <a:cubicBezTo>
                        <a:pt x="3776" y="123"/>
                        <a:pt x="3664" y="69"/>
                        <a:pt x="3558" y="69"/>
                      </a:cubicBezTo>
                      <a:cubicBezTo>
                        <a:pt x="3446" y="69"/>
                        <a:pt x="3341" y="128"/>
                        <a:pt x="3298" y="263"/>
                      </a:cubicBezTo>
                      <a:cubicBezTo>
                        <a:pt x="3060" y="1108"/>
                        <a:pt x="2584" y="1858"/>
                        <a:pt x="1953" y="2466"/>
                      </a:cubicBezTo>
                      <a:cubicBezTo>
                        <a:pt x="1953" y="1739"/>
                        <a:pt x="1965" y="1013"/>
                        <a:pt x="1977" y="287"/>
                      </a:cubicBezTo>
                      <a:cubicBezTo>
                        <a:pt x="1984" y="102"/>
                        <a:pt x="1849"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7"/>
                <p:cNvSpPr/>
                <p:nvPr/>
              </p:nvSpPr>
              <p:spPr>
                <a:xfrm>
                  <a:off x="4245150" y="2562400"/>
                  <a:ext cx="264050" cy="201200"/>
                </a:xfrm>
                <a:custGeom>
                  <a:avLst/>
                  <a:gdLst/>
                  <a:ahLst/>
                  <a:cxnLst/>
                  <a:rect l="l" t="t" r="r" b="b"/>
                  <a:pathLst>
                    <a:path w="10562" h="8048" extrusionOk="0">
                      <a:moveTo>
                        <a:pt x="4975" y="1"/>
                      </a:moveTo>
                      <a:cubicBezTo>
                        <a:pt x="4284" y="1"/>
                        <a:pt x="3799" y="129"/>
                        <a:pt x="3799" y="129"/>
                      </a:cubicBezTo>
                      <a:cubicBezTo>
                        <a:pt x="3799" y="129"/>
                        <a:pt x="1" y="737"/>
                        <a:pt x="156" y="4178"/>
                      </a:cubicBezTo>
                      <a:cubicBezTo>
                        <a:pt x="290" y="7157"/>
                        <a:pt x="1736" y="8047"/>
                        <a:pt x="3597" y="8047"/>
                      </a:cubicBezTo>
                      <a:cubicBezTo>
                        <a:pt x="3886" y="8047"/>
                        <a:pt x="4184" y="8026"/>
                        <a:pt x="4490" y="7988"/>
                      </a:cubicBezTo>
                      <a:cubicBezTo>
                        <a:pt x="6764" y="7714"/>
                        <a:pt x="10562" y="6273"/>
                        <a:pt x="9062" y="2701"/>
                      </a:cubicBezTo>
                      <a:cubicBezTo>
                        <a:pt x="8100" y="412"/>
                        <a:pt x="6209" y="1"/>
                        <a:pt x="4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7"/>
                <p:cNvSpPr/>
                <p:nvPr/>
              </p:nvSpPr>
              <p:spPr>
                <a:xfrm>
                  <a:off x="4140100" y="2518275"/>
                  <a:ext cx="138725" cy="125650"/>
                </a:xfrm>
                <a:custGeom>
                  <a:avLst/>
                  <a:gdLst/>
                  <a:ahLst/>
                  <a:cxnLst/>
                  <a:rect l="l" t="t" r="r" b="b"/>
                  <a:pathLst>
                    <a:path w="5549" h="5026" extrusionOk="0">
                      <a:moveTo>
                        <a:pt x="2422" y="0"/>
                      </a:moveTo>
                      <a:cubicBezTo>
                        <a:pt x="2246" y="0"/>
                        <a:pt x="2084" y="165"/>
                        <a:pt x="2155" y="370"/>
                      </a:cubicBezTo>
                      <a:cubicBezTo>
                        <a:pt x="2393" y="1049"/>
                        <a:pt x="2619" y="1740"/>
                        <a:pt x="2834" y="2442"/>
                      </a:cubicBezTo>
                      <a:cubicBezTo>
                        <a:pt x="2060" y="2049"/>
                        <a:pt x="1369" y="1478"/>
                        <a:pt x="893" y="751"/>
                      </a:cubicBezTo>
                      <a:cubicBezTo>
                        <a:pt x="835" y="662"/>
                        <a:pt x="755" y="625"/>
                        <a:pt x="675" y="625"/>
                      </a:cubicBezTo>
                      <a:cubicBezTo>
                        <a:pt x="541" y="625"/>
                        <a:pt x="406" y="729"/>
                        <a:pt x="369" y="871"/>
                      </a:cubicBezTo>
                      <a:cubicBezTo>
                        <a:pt x="0" y="2037"/>
                        <a:pt x="726" y="3276"/>
                        <a:pt x="1810" y="3752"/>
                      </a:cubicBezTo>
                      <a:cubicBezTo>
                        <a:pt x="2060" y="3859"/>
                        <a:pt x="2334" y="3930"/>
                        <a:pt x="2608" y="3966"/>
                      </a:cubicBezTo>
                      <a:cubicBezTo>
                        <a:pt x="2715" y="3978"/>
                        <a:pt x="2823" y="3981"/>
                        <a:pt x="2932" y="3981"/>
                      </a:cubicBezTo>
                      <a:cubicBezTo>
                        <a:pt x="3018" y="3981"/>
                        <a:pt x="3105" y="3979"/>
                        <a:pt x="3191" y="3979"/>
                      </a:cubicBezTo>
                      <a:cubicBezTo>
                        <a:pt x="3320" y="3979"/>
                        <a:pt x="3448" y="3983"/>
                        <a:pt x="3572" y="4002"/>
                      </a:cubicBezTo>
                      <a:cubicBezTo>
                        <a:pt x="3643" y="4014"/>
                        <a:pt x="3703" y="4026"/>
                        <a:pt x="3774" y="4038"/>
                      </a:cubicBezTo>
                      <a:cubicBezTo>
                        <a:pt x="4048" y="4359"/>
                        <a:pt x="4370" y="4621"/>
                        <a:pt x="4727" y="4847"/>
                      </a:cubicBezTo>
                      <a:cubicBezTo>
                        <a:pt x="4751" y="4859"/>
                        <a:pt x="4763" y="4871"/>
                        <a:pt x="4786" y="4883"/>
                      </a:cubicBezTo>
                      <a:cubicBezTo>
                        <a:pt x="4810" y="4907"/>
                        <a:pt x="4834" y="4907"/>
                        <a:pt x="4858" y="4907"/>
                      </a:cubicBezTo>
                      <a:lnTo>
                        <a:pt x="4917" y="4966"/>
                      </a:lnTo>
                      <a:cubicBezTo>
                        <a:pt x="4963" y="5003"/>
                        <a:pt x="5029" y="5018"/>
                        <a:pt x="5090" y="5018"/>
                      </a:cubicBezTo>
                      <a:cubicBezTo>
                        <a:pt x="5108" y="5018"/>
                        <a:pt x="5127" y="5017"/>
                        <a:pt x="5144" y="5014"/>
                      </a:cubicBezTo>
                      <a:cubicBezTo>
                        <a:pt x="5171" y="5022"/>
                        <a:pt x="5199" y="5026"/>
                        <a:pt x="5226" y="5026"/>
                      </a:cubicBezTo>
                      <a:cubicBezTo>
                        <a:pt x="5281" y="5026"/>
                        <a:pt x="5334" y="5010"/>
                        <a:pt x="5382" y="4978"/>
                      </a:cubicBezTo>
                      <a:cubicBezTo>
                        <a:pt x="5453" y="4942"/>
                        <a:pt x="5501" y="4871"/>
                        <a:pt x="5525" y="4800"/>
                      </a:cubicBezTo>
                      <a:cubicBezTo>
                        <a:pt x="5548" y="4752"/>
                        <a:pt x="5548" y="4704"/>
                        <a:pt x="5548" y="4657"/>
                      </a:cubicBezTo>
                      <a:cubicBezTo>
                        <a:pt x="5548" y="4633"/>
                        <a:pt x="5548" y="4621"/>
                        <a:pt x="5548" y="4609"/>
                      </a:cubicBezTo>
                      <a:cubicBezTo>
                        <a:pt x="5548" y="4597"/>
                        <a:pt x="5548" y="4597"/>
                        <a:pt x="5548" y="4585"/>
                      </a:cubicBezTo>
                      <a:cubicBezTo>
                        <a:pt x="5548" y="4526"/>
                        <a:pt x="5525" y="4466"/>
                        <a:pt x="5477" y="4419"/>
                      </a:cubicBezTo>
                      <a:cubicBezTo>
                        <a:pt x="5144" y="4085"/>
                        <a:pt x="4786" y="3788"/>
                        <a:pt x="4417" y="3514"/>
                      </a:cubicBezTo>
                      <a:cubicBezTo>
                        <a:pt x="4298" y="3407"/>
                        <a:pt x="4179" y="3311"/>
                        <a:pt x="4048" y="3216"/>
                      </a:cubicBezTo>
                      <a:cubicBezTo>
                        <a:pt x="4120" y="2966"/>
                        <a:pt x="4072" y="2645"/>
                        <a:pt x="4036" y="2430"/>
                      </a:cubicBezTo>
                      <a:cubicBezTo>
                        <a:pt x="3989" y="2121"/>
                        <a:pt x="3905" y="1823"/>
                        <a:pt x="3786" y="1537"/>
                      </a:cubicBezTo>
                      <a:cubicBezTo>
                        <a:pt x="3524" y="942"/>
                        <a:pt x="3119" y="430"/>
                        <a:pt x="2596" y="61"/>
                      </a:cubicBezTo>
                      <a:cubicBezTo>
                        <a:pt x="2542" y="19"/>
                        <a:pt x="2481" y="0"/>
                        <a:pt x="2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7"/>
                <p:cNvSpPr/>
                <p:nvPr/>
              </p:nvSpPr>
              <p:spPr>
                <a:xfrm>
                  <a:off x="4399350" y="2579025"/>
                  <a:ext cx="52525" cy="36675"/>
                </a:xfrm>
                <a:custGeom>
                  <a:avLst/>
                  <a:gdLst/>
                  <a:ahLst/>
                  <a:cxnLst/>
                  <a:rect l="l" t="t" r="r" b="b"/>
                  <a:pathLst>
                    <a:path w="2101" h="1467" extrusionOk="0">
                      <a:moveTo>
                        <a:pt x="143" y="0"/>
                      </a:moveTo>
                      <a:cubicBezTo>
                        <a:pt x="0" y="0"/>
                        <a:pt x="0" y="203"/>
                        <a:pt x="119" y="238"/>
                      </a:cubicBezTo>
                      <a:cubicBezTo>
                        <a:pt x="465" y="334"/>
                        <a:pt x="786" y="500"/>
                        <a:pt x="1060" y="703"/>
                      </a:cubicBezTo>
                      <a:cubicBezTo>
                        <a:pt x="1215" y="810"/>
                        <a:pt x="1346" y="929"/>
                        <a:pt x="1477" y="1048"/>
                      </a:cubicBezTo>
                      <a:cubicBezTo>
                        <a:pt x="1596" y="1179"/>
                        <a:pt x="1703" y="1322"/>
                        <a:pt x="1858" y="1441"/>
                      </a:cubicBezTo>
                      <a:cubicBezTo>
                        <a:pt x="1882" y="1458"/>
                        <a:pt x="1912" y="1466"/>
                        <a:pt x="1944" y="1466"/>
                      </a:cubicBezTo>
                      <a:cubicBezTo>
                        <a:pt x="2021" y="1466"/>
                        <a:pt x="2101" y="1415"/>
                        <a:pt x="2084" y="1322"/>
                      </a:cubicBezTo>
                      <a:cubicBezTo>
                        <a:pt x="2013" y="893"/>
                        <a:pt x="1643" y="584"/>
                        <a:pt x="1298" y="357"/>
                      </a:cubicBezTo>
                      <a:cubicBezTo>
                        <a:pt x="953" y="131"/>
                        <a:pt x="548" y="12"/>
                        <a:pt x="1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7"/>
                <p:cNvSpPr/>
                <p:nvPr/>
              </p:nvSpPr>
              <p:spPr>
                <a:xfrm>
                  <a:off x="4449350" y="2622450"/>
                  <a:ext cx="13425" cy="22250"/>
                </a:xfrm>
                <a:custGeom>
                  <a:avLst/>
                  <a:gdLst/>
                  <a:ahLst/>
                  <a:cxnLst/>
                  <a:rect l="l" t="t" r="r" b="b"/>
                  <a:pathLst>
                    <a:path w="537" h="890" extrusionOk="0">
                      <a:moveTo>
                        <a:pt x="135" y="0"/>
                      </a:moveTo>
                      <a:cubicBezTo>
                        <a:pt x="112" y="0"/>
                        <a:pt x="90" y="8"/>
                        <a:pt x="72" y="25"/>
                      </a:cubicBezTo>
                      <a:cubicBezTo>
                        <a:pt x="1" y="61"/>
                        <a:pt x="1" y="133"/>
                        <a:pt x="36" y="204"/>
                      </a:cubicBezTo>
                      <a:cubicBezTo>
                        <a:pt x="34" y="199"/>
                        <a:pt x="33" y="197"/>
                        <a:pt x="32" y="197"/>
                      </a:cubicBezTo>
                      <a:lnTo>
                        <a:pt x="32" y="197"/>
                      </a:lnTo>
                      <a:cubicBezTo>
                        <a:pt x="29" y="197"/>
                        <a:pt x="39" y="228"/>
                        <a:pt x="48" y="228"/>
                      </a:cubicBezTo>
                      <a:cubicBezTo>
                        <a:pt x="48" y="240"/>
                        <a:pt x="60" y="263"/>
                        <a:pt x="72" y="275"/>
                      </a:cubicBezTo>
                      <a:cubicBezTo>
                        <a:pt x="72" y="311"/>
                        <a:pt x="96" y="335"/>
                        <a:pt x="96" y="371"/>
                      </a:cubicBezTo>
                      <a:cubicBezTo>
                        <a:pt x="120" y="430"/>
                        <a:pt x="144" y="490"/>
                        <a:pt x="167" y="549"/>
                      </a:cubicBezTo>
                      <a:cubicBezTo>
                        <a:pt x="191" y="621"/>
                        <a:pt x="203" y="704"/>
                        <a:pt x="251" y="775"/>
                      </a:cubicBezTo>
                      <a:cubicBezTo>
                        <a:pt x="278" y="822"/>
                        <a:pt x="335" y="890"/>
                        <a:pt x="398" y="890"/>
                      </a:cubicBezTo>
                      <a:cubicBezTo>
                        <a:pt x="416" y="890"/>
                        <a:pt x="434" y="884"/>
                        <a:pt x="453" y="871"/>
                      </a:cubicBezTo>
                      <a:cubicBezTo>
                        <a:pt x="525" y="835"/>
                        <a:pt x="536" y="728"/>
                        <a:pt x="525" y="656"/>
                      </a:cubicBezTo>
                      <a:cubicBezTo>
                        <a:pt x="525" y="573"/>
                        <a:pt x="489" y="502"/>
                        <a:pt x="465" y="430"/>
                      </a:cubicBezTo>
                      <a:cubicBezTo>
                        <a:pt x="405" y="287"/>
                        <a:pt x="334" y="168"/>
                        <a:pt x="251" y="61"/>
                      </a:cubicBezTo>
                      <a:cubicBezTo>
                        <a:pt x="221" y="23"/>
                        <a:pt x="176" y="0"/>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7"/>
                <p:cNvSpPr/>
                <p:nvPr/>
              </p:nvSpPr>
              <p:spPr>
                <a:xfrm>
                  <a:off x="4303800" y="2530550"/>
                  <a:ext cx="29625" cy="63575"/>
                </a:xfrm>
                <a:custGeom>
                  <a:avLst/>
                  <a:gdLst/>
                  <a:ahLst/>
                  <a:cxnLst/>
                  <a:rect l="l" t="t" r="r" b="b"/>
                  <a:pathLst>
                    <a:path w="1185" h="2543" extrusionOk="0">
                      <a:moveTo>
                        <a:pt x="309" y="1"/>
                      </a:moveTo>
                      <a:cubicBezTo>
                        <a:pt x="295" y="1"/>
                        <a:pt x="279" y="4"/>
                        <a:pt x="262" y="10"/>
                      </a:cubicBezTo>
                      <a:cubicBezTo>
                        <a:pt x="143" y="46"/>
                        <a:pt x="108" y="177"/>
                        <a:pt x="72" y="284"/>
                      </a:cubicBezTo>
                      <a:cubicBezTo>
                        <a:pt x="36" y="415"/>
                        <a:pt x="24" y="522"/>
                        <a:pt x="12" y="653"/>
                      </a:cubicBezTo>
                      <a:cubicBezTo>
                        <a:pt x="0" y="891"/>
                        <a:pt x="48" y="1118"/>
                        <a:pt x="96" y="1344"/>
                      </a:cubicBezTo>
                      <a:cubicBezTo>
                        <a:pt x="215" y="1796"/>
                        <a:pt x="489" y="2201"/>
                        <a:pt x="858" y="2499"/>
                      </a:cubicBezTo>
                      <a:cubicBezTo>
                        <a:pt x="894" y="2530"/>
                        <a:pt x="931" y="2543"/>
                        <a:pt x="965" y="2543"/>
                      </a:cubicBezTo>
                      <a:cubicBezTo>
                        <a:pt x="1091" y="2543"/>
                        <a:pt x="1184" y="2370"/>
                        <a:pt x="1072" y="2249"/>
                      </a:cubicBezTo>
                      <a:cubicBezTo>
                        <a:pt x="798" y="1963"/>
                        <a:pt x="620" y="1594"/>
                        <a:pt x="524" y="1213"/>
                      </a:cubicBezTo>
                      <a:cubicBezTo>
                        <a:pt x="477" y="1022"/>
                        <a:pt x="465" y="844"/>
                        <a:pt x="453" y="653"/>
                      </a:cubicBezTo>
                      <a:cubicBezTo>
                        <a:pt x="453" y="546"/>
                        <a:pt x="453" y="451"/>
                        <a:pt x="453" y="344"/>
                      </a:cubicBezTo>
                      <a:cubicBezTo>
                        <a:pt x="465" y="249"/>
                        <a:pt x="477" y="129"/>
                        <a:pt x="405" y="46"/>
                      </a:cubicBezTo>
                      <a:cubicBezTo>
                        <a:pt x="380" y="20"/>
                        <a:pt x="348"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7"/>
                <p:cNvSpPr/>
                <p:nvPr/>
              </p:nvSpPr>
              <p:spPr>
                <a:xfrm>
                  <a:off x="4373975" y="2518275"/>
                  <a:ext cx="19150" cy="60575"/>
                </a:xfrm>
                <a:custGeom>
                  <a:avLst/>
                  <a:gdLst/>
                  <a:ahLst/>
                  <a:cxnLst/>
                  <a:rect l="l" t="t" r="r" b="b"/>
                  <a:pathLst>
                    <a:path w="766" h="2423" extrusionOk="0">
                      <a:moveTo>
                        <a:pt x="315" y="0"/>
                      </a:moveTo>
                      <a:cubicBezTo>
                        <a:pt x="230" y="0"/>
                        <a:pt x="149" y="81"/>
                        <a:pt x="158" y="168"/>
                      </a:cubicBezTo>
                      <a:cubicBezTo>
                        <a:pt x="158" y="347"/>
                        <a:pt x="218" y="513"/>
                        <a:pt x="241" y="680"/>
                      </a:cubicBezTo>
                      <a:cubicBezTo>
                        <a:pt x="277" y="847"/>
                        <a:pt x="289" y="1025"/>
                        <a:pt x="289" y="1204"/>
                      </a:cubicBezTo>
                      <a:cubicBezTo>
                        <a:pt x="277" y="1549"/>
                        <a:pt x="182" y="1859"/>
                        <a:pt x="51" y="2180"/>
                      </a:cubicBezTo>
                      <a:cubicBezTo>
                        <a:pt x="0" y="2307"/>
                        <a:pt x="100" y="2422"/>
                        <a:pt x="209" y="2422"/>
                      </a:cubicBezTo>
                      <a:cubicBezTo>
                        <a:pt x="253" y="2422"/>
                        <a:pt x="299" y="2403"/>
                        <a:pt x="337" y="2359"/>
                      </a:cubicBezTo>
                      <a:cubicBezTo>
                        <a:pt x="587" y="2061"/>
                        <a:pt x="718" y="1621"/>
                        <a:pt x="742" y="1228"/>
                      </a:cubicBezTo>
                      <a:cubicBezTo>
                        <a:pt x="765" y="823"/>
                        <a:pt x="718" y="335"/>
                        <a:pt x="408" y="37"/>
                      </a:cubicBezTo>
                      <a:cubicBezTo>
                        <a:pt x="379" y="11"/>
                        <a:pt x="347"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7"/>
                <p:cNvSpPr/>
                <p:nvPr/>
              </p:nvSpPr>
              <p:spPr>
                <a:xfrm>
                  <a:off x="4289500" y="2503300"/>
                  <a:ext cx="44975" cy="43750"/>
                </a:xfrm>
                <a:custGeom>
                  <a:avLst/>
                  <a:gdLst/>
                  <a:ahLst/>
                  <a:cxnLst/>
                  <a:rect l="l" t="t" r="r" b="b"/>
                  <a:pathLst>
                    <a:path w="1799" h="1750" extrusionOk="0">
                      <a:moveTo>
                        <a:pt x="1004" y="0"/>
                      </a:moveTo>
                      <a:cubicBezTo>
                        <a:pt x="797" y="0"/>
                        <a:pt x="592" y="68"/>
                        <a:pt x="406" y="172"/>
                      </a:cubicBezTo>
                      <a:cubicBezTo>
                        <a:pt x="215" y="279"/>
                        <a:pt x="96" y="481"/>
                        <a:pt x="49" y="684"/>
                      </a:cubicBezTo>
                      <a:cubicBezTo>
                        <a:pt x="1" y="886"/>
                        <a:pt x="37" y="1100"/>
                        <a:pt x="144" y="1279"/>
                      </a:cubicBezTo>
                      <a:cubicBezTo>
                        <a:pt x="180" y="1339"/>
                        <a:pt x="215" y="1386"/>
                        <a:pt x="263" y="1434"/>
                      </a:cubicBezTo>
                      <a:cubicBezTo>
                        <a:pt x="275" y="1446"/>
                        <a:pt x="287" y="1470"/>
                        <a:pt x="299" y="1481"/>
                      </a:cubicBezTo>
                      <a:cubicBezTo>
                        <a:pt x="430" y="1624"/>
                        <a:pt x="620" y="1720"/>
                        <a:pt x="811" y="1743"/>
                      </a:cubicBezTo>
                      <a:cubicBezTo>
                        <a:pt x="845" y="1747"/>
                        <a:pt x="880" y="1749"/>
                        <a:pt x="916" y="1749"/>
                      </a:cubicBezTo>
                      <a:cubicBezTo>
                        <a:pt x="1097" y="1749"/>
                        <a:pt x="1278" y="1696"/>
                        <a:pt x="1418" y="1577"/>
                      </a:cubicBezTo>
                      <a:cubicBezTo>
                        <a:pt x="1596" y="1434"/>
                        <a:pt x="1715" y="1243"/>
                        <a:pt x="1751" y="1029"/>
                      </a:cubicBezTo>
                      <a:cubicBezTo>
                        <a:pt x="1799" y="838"/>
                        <a:pt x="1775" y="612"/>
                        <a:pt x="1692" y="446"/>
                      </a:cubicBezTo>
                      <a:cubicBezTo>
                        <a:pt x="1632" y="327"/>
                        <a:pt x="1573" y="219"/>
                        <a:pt x="1465" y="136"/>
                      </a:cubicBezTo>
                      <a:cubicBezTo>
                        <a:pt x="1358" y="65"/>
                        <a:pt x="1239" y="5"/>
                        <a:pt x="1096" y="5"/>
                      </a:cubicBezTo>
                      <a:cubicBezTo>
                        <a:pt x="1066" y="2"/>
                        <a:pt x="1035"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7"/>
                <p:cNvSpPr/>
                <p:nvPr/>
              </p:nvSpPr>
              <p:spPr>
                <a:xfrm>
                  <a:off x="4356475" y="2494650"/>
                  <a:ext cx="39925" cy="36650"/>
                </a:xfrm>
                <a:custGeom>
                  <a:avLst/>
                  <a:gdLst/>
                  <a:ahLst/>
                  <a:cxnLst/>
                  <a:rect l="l" t="t" r="r" b="b"/>
                  <a:pathLst>
                    <a:path w="1597" h="1466" extrusionOk="0">
                      <a:moveTo>
                        <a:pt x="845" y="1"/>
                      </a:moveTo>
                      <a:cubicBezTo>
                        <a:pt x="743" y="1"/>
                        <a:pt x="641" y="22"/>
                        <a:pt x="549" y="65"/>
                      </a:cubicBezTo>
                      <a:cubicBezTo>
                        <a:pt x="322" y="161"/>
                        <a:pt x="156" y="351"/>
                        <a:pt x="84" y="601"/>
                      </a:cubicBezTo>
                      <a:cubicBezTo>
                        <a:pt x="1" y="851"/>
                        <a:pt x="84" y="1125"/>
                        <a:pt x="275" y="1304"/>
                      </a:cubicBezTo>
                      <a:cubicBezTo>
                        <a:pt x="384" y="1413"/>
                        <a:pt x="534" y="1466"/>
                        <a:pt x="682" y="1466"/>
                      </a:cubicBezTo>
                      <a:cubicBezTo>
                        <a:pt x="759" y="1466"/>
                        <a:pt x="836" y="1451"/>
                        <a:pt x="906" y="1423"/>
                      </a:cubicBezTo>
                      <a:cubicBezTo>
                        <a:pt x="1072" y="1423"/>
                        <a:pt x="1227" y="1351"/>
                        <a:pt x="1334" y="1220"/>
                      </a:cubicBezTo>
                      <a:cubicBezTo>
                        <a:pt x="1501" y="1089"/>
                        <a:pt x="1596" y="863"/>
                        <a:pt x="1573" y="649"/>
                      </a:cubicBezTo>
                      <a:cubicBezTo>
                        <a:pt x="1537" y="411"/>
                        <a:pt x="1394" y="208"/>
                        <a:pt x="1192" y="89"/>
                      </a:cubicBezTo>
                      <a:cubicBezTo>
                        <a:pt x="1088" y="31"/>
                        <a:pt x="967" y="1"/>
                        <a:pt x="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7"/>
                <p:cNvSpPr/>
                <p:nvPr/>
              </p:nvSpPr>
              <p:spPr>
                <a:xfrm>
                  <a:off x="4314525" y="2504225"/>
                  <a:ext cx="16975" cy="26300"/>
                </a:xfrm>
                <a:custGeom>
                  <a:avLst/>
                  <a:gdLst/>
                  <a:ahLst/>
                  <a:cxnLst/>
                  <a:rect l="l" t="t" r="r" b="b"/>
                  <a:pathLst>
                    <a:path w="679" h="1052" extrusionOk="0">
                      <a:moveTo>
                        <a:pt x="328" y="1"/>
                      </a:moveTo>
                      <a:cubicBezTo>
                        <a:pt x="318" y="1"/>
                        <a:pt x="308" y="2"/>
                        <a:pt x="298" y="4"/>
                      </a:cubicBezTo>
                      <a:cubicBezTo>
                        <a:pt x="250" y="4"/>
                        <a:pt x="203" y="28"/>
                        <a:pt x="167" y="63"/>
                      </a:cubicBezTo>
                      <a:cubicBezTo>
                        <a:pt x="131" y="87"/>
                        <a:pt x="95" y="123"/>
                        <a:pt x="72" y="182"/>
                      </a:cubicBezTo>
                      <a:cubicBezTo>
                        <a:pt x="36" y="230"/>
                        <a:pt x="24" y="290"/>
                        <a:pt x="12" y="349"/>
                      </a:cubicBezTo>
                      <a:cubicBezTo>
                        <a:pt x="0" y="420"/>
                        <a:pt x="0" y="480"/>
                        <a:pt x="0" y="551"/>
                      </a:cubicBezTo>
                      <a:cubicBezTo>
                        <a:pt x="12" y="599"/>
                        <a:pt x="24" y="647"/>
                        <a:pt x="24" y="694"/>
                      </a:cubicBezTo>
                      <a:cubicBezTo>
                        <a:pt x="48" y="778"/>
                        <a:pt x="83" y="861"/>
                        <a:pt x="131" y="921"/>
                      </a:cubicBezTo>
                      <a:lnTo>
                        <a:pt x="214" y="992"/>
                      </a:lnTo>
                      <a:cubicBezTo>
                        <a:pt x="262" y="1040"/>
                        <a:pt x="322" y="1052"/>
                        <a:pt x="381" y="1052"/>
                      </a:cubicBezTo>
                      <a:cubicBezTo>
                        <a:pt x="429" y="1052"/>
                        <a:pt x="476" y="1028"/>
                        <a:pt x="512" y="992"/>
                      </a:cubicBezTo>
                      <a:cubicBezTo>
                        <a:pt x="548" y="968"/>
                        <a:pt x="584" y="932"/>
                        <a:pt x="607" y="873"/>
                      </a:cubicBezTo>
                      <a:cubicBezTo>
                        <a:pt x="643" y="825"/>
                        <a:pt x="655" y="766"/>
                        <a:pt x="667" y="706"/>
                      </a:cubicBezTo>
                      <a:cubicBezTo>
                        <a:pt x="679" y="635"/>
                        <a:pt x="679" y="563"/>
                        <a:pt x="679" y="492"/>
                      </a:cubicBezTo>
                      <a:cubicBezTo>
                        <a:pt x="667" y="456"/>
                        <a:pt x="667" y="409"/>
                        <a:pt x="655" y="361"/>
                      </a:cubicBezTo>
                      <a:cubicBezTo>
                        <a:pt x="631" y="266"/>
                        <a:pt x="595" y="194"/>
                        <a:pt x="548" y="135"/>
                      </a:cubicBezTo>
                      <a:lnTo>
                        <a:pt x="464" y="63"/>
                      </a:lnTo>
                      <a:cubicBezTo>
                        <a:pt x="425" y="24"/>
                        <a:pt x="377" y="1"/>
                        <a:pt x="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7"/>
                <p:cNvSpPr/>
                <p:nvPr/>
              </p:nvSpPr>
              <p:spPr>
                <a:xfrm>
                  <a:off x="4375825" y="2492550"/>
                  <a:ext cx="18775" cy="25325"/>
                </a:xfrm>
                <a:custGeom>
                  <a:avLst/>
                  <a:gdLst/>
                  <a:ahLst/>
                  <a:cxnLst/>
                  <a:rect l="l" t="t" r="r" b="b"/>
                  <a:pathLst>
                    <a:path w="751" h="1013" extrusionOk="0">
                      <a:moveTo>
                        <a:pt x="269" y="0"/>
                      </a:moveTo>
                      <a:cubicBezTo>
                        <a:pt x="239" y="0"/>
                        <a:pt x="209" y="6"/>
                        <a:pt x="179" y="18"/>
                      </a:cubicBezTo>
                      <a:cubicBezTo>
                        <a:pt x="132" y="42"/>
                        <a:pt x="96" y="66"/>
                        <a:pt x="72" y="114"/>
                      </a:cubicBezTo>
                      <a:cubicBezTo>
                        <a:pt x="48" y="149"/>
                        <a:pt x="25" y="197"/>
                        <a:pt x="13" y="256"/>
                      </a:cubicBezTo>
                      <a:cubicBezTo>
                        <a:pt x="1" y="316"/>
                        <a:pt x="1" y="376"/>
                        <a:pt x="13" y="435"/>
                      </a:cubicBezTo>
                      <a:cubicBezTo>
                        <a:pt x="25" y="506"/>
                        <a:pt x="37" y="566"/>
                        <a:pt x="60" y="637"/>
                      </a:cubicBezTo>
                      <a:cubicBezTo>
                        <a:pt x="84" y="673"/>
                        <a:pt x="108" y="721"/>
                        <a:pt x="132" y="757"/>
                      </a:cubicBezTo>
                      <a:cubicBezTo>
                        <a:pt x="179" y="840"/>
                        <a:pt x="239" y="899"/>
                        <a:pt x="298" y="947"/>
                      </a:cubicBezTo>
                      <a:cubicBezTo>
                        <a:pt x="334" y="959"/>
                        <a:pt x="358" y="971"/>
                        <a:pt x="394" y="995"/>
                      </a:cubicBezTo>
                      <a:cubicBezTo>
                        <a:pt x="429" y="1007"/>
                        <a:pt x="462" y="1013"/>
                        <a:pt x="493" y="1013"/>
                      </a:cubicBezTo>
                      <a:cubicBezTo>
                        <a:pt x="525" y="1013"/>
                        <a:pt x="554" y="1007"/>
                        <a:pt x="584" y="995"/>
                      </a:cubicBezTo>
                      <a:cubicBezTo>
                        <a:pt x="620" y="971"/>
                        <a:pt x="656" y="947"/>
                        <a:pt x="679" y="899"/>
                      </a:cubicBezTo>
                      <a:cubicBezTo>
                        <a:pt x="715" y="864"/>
                        <a:pt x="727" y="816"/>
                        <a:pt x="739" y="757"/>
                      </a:cubicBezTo>
                      <a:cubicBezTo>
                        <a:pt x="751" y="697"/>
                        <a:pt x="751" y="637"/>
                        <a:pt x="739" y="578"/>
                      </a:cubicBezTo>
                      <a:cubicBezTo>
                        <a:pt x="739" y="506"/>
                        <a:pt x="715" y="447"/>
                        <a:pt x="691" y="376"/>
                      </a:cubicBezTo>
                      <a:cubicBezTo>
                        <a:pt x="668" y="340"/>
                        <a:pt x="644" y="292"/>
                        <a:pt x="632" y="256"/>
                      </a:cubicBezTo>
                      <a:cubicBezTo>
                        <a:pt x="584" y="173"/>
                        <a:pt x="525" y="114"/>
                        <a:pt x="453" y="78"/>
                      </a:cubicBezTo>
                      <a:cubicBezTo>
                        <a:pt x="429" y="54"/>
                        <a:pt x="394" y="42"/>
                        <a:pt x="358" y="18"/>
                      </a:cubicBezTo>
                      <a:cubicBezTo>
                        <a:pt x="328" y="6"/>
                        <a:pt x="298" y="0"/>
                        <a:pt x="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7"/>
                <p:cNvSpPr/>
                <p:nvPr/>
              </p:nvSpPr>
              <p:spPr>
                <a:xfrm>
                  <a:off x="4341425" y="2618950"/>
                  <a:ext cx="55275" cy="55975"/>
                </a:xfrm>
                <a:custGeom>
                  <a:avLst/>
                  <a:gdLst/>
                  <a:ahLst/>
                  <a:cxnLst/>
                  <a:rect l="l" t="t" r="r" b="b"/>
                  <a:pathLst>
                    <a:path w="2211" h="2239" extrusionOk="0">
                      <a:moveTo>
                        <a:pt x="1972" y="1"/>
                      </a:moveTo>
                      <a:cubicBezTo>
                        <a:pt x="1949" y="1"/>
                        <a:pt x="1924" y="21"/>
                        <a:pt x="1924" y="46"/>
                      </a:cubicBezTo>
                      <a:cubicBezTo>
                        <a:pt x="1913" y="189"/>
                        <a:pt x="1972" y="344"/>
                        <a:pt x="1984" y="487"/>
                      </a:cubicBezTo>
                      <a:cubicBezTo>
                        <a:pt x="2008" y="654"/>
                        <a:pt x="2020" y="820"/>
                        <a:pt x="2008" y="987"/>
                      </a:cubicBezTo>
                      <a:cubicBezTo>
                        <a:pt x="1984" y="1249"/>
                        <a:pt x="1936" y="1558"/>
                        <a:pt x="1746" y="1761"/>
                      </a:cubicBezTo>
                      <a:cubicBezTo>
                        <a:pt x="1623" y="1893"/>
                        <a:pt x="1447" y="1951"/>
                        <a:pt x="1267" y="1951"/>
                      </a:cubicBezTo>
                      <a:cubicBezTo>
                        <a:pt x="1220" y="1951"/>
                        <a:pt x="1173" y="1947"/>
                        <a:pt x="1127" y="1939"/>
                      </a:cubicBezTo>
                      <a:cubicBezTo>
                        <a:pt x="877" y="1892"/>
                        <a:pt x="674" y="1761"/>
                        <a:pt x="520" y="1558"/>
                      </a:cubicBezTo>
                      <a:cubicBezTo>
                        <a:pt x="317" y="1308"/>
                        <a:pt x="222" y="987"/>
                        <a:pt x="162" y="677"/>
                      </a:cubicBezTo>
                      <a:cubicBezTo>
                        <a:pt x="157" y="632"/>
                        <a:pt x="127" y="613"/>
                        <a:pt x="95" y="613"/>
                      </a:cubicBezTo>
                      <a:cubicBezTo>
                        <a:pt x="50" y="613"/>
                        <a:pt x="1" y="651"/>
                        <a:pt x="8" y="713"/>
                      </a:cubicBezTo>
                      <a:cubicBezTo>
                        <a:pt x="91" y="1308"/>
                        <a:pt x="353" y="2023"/>
                        <a:pt x="1008" y="2201"/>
                      </a:cubicBezTo>
                      <a:cubicBezTo>
                        <a:pt x="1101" y="2226"/>
                        <a:pt x="1199" y="2239"/>
                        <a:pt x="1298" y="2239"/>
                      </a:cubicBezTo>
                      <a:cubicBezTo>
                        <a:pt x="1490" y="2239"/>
                        <a:pt x="1684" y="2188"/>
                        <a:pt x="1841" y="2070"/>
                      </a:cubicBezTo>
                      <a:cubicBezTo>
                        <a:pt x="2091" y="1868"/>
                        <a:pt x="2175" y="1523"/>
                        <a:pt x="2198" y="1213"/>
                      </a:cubicBezTo>
                      <a:cubicBezTo>
                        <a:pt x="2210" y="1011"/>
                        <a:pt x="2198" y="796"/>
                        <a:pt x="2175" y="594"/>
                      </a:cubicBezTo>
                      <a:cubicBezTo>
                        <a:pt x="2151" y="403"/>
                        <a:pt x="2127" y="165"/>
                        <a:pt x="1996" y="11"/>
                      </a:cubicBezTo>
                      <a:cubicBezTo>
                        <a:pt x="1989" y="4"/>
                        <a:pt x="1981" y="1"/>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7"/>
                <p:cNvSpPr/>
                <p:nvPr/>
              </p:nvSpPr>
              <p:spPr>
                <a:xfrm>
                  <a:off x="4302900" y="2609200"/>
                  <a:ext cx="51525" cy="35225"/>
                </a:xfrm>
                <a:custGeom>
                  <a:avLst/>
                  <a:gdLst/>
                  <a:ahLst/>
                  <a:cxnLst/>
                  <a:rect l="l" t="t" r="r" b="b"/>
                  <a:pathLst>
                    <a:path w="2061" h="1409" extrusionOk="0">
                      <a:moveTo>
                        <a:pt x="1268" y="0"/>
                      </a:moveTo>
                      <a:cubicBezTo>
                        <a:pt x="1072" y="0"/>
                        <a:pt x="866" y="54"/>
                        <a:pt x="715" y="115"/>
                      </a:cubicBezTo>
                      <a:cubicBezTo>
                        <a:pt x="417" y="222"/>
                        <a:pt x="1" y="520"/>
                        <a:pt x="72" y="889"/>
                      </a:cubicBezTo>
                      <a:cubicBezTo>
                        <a:pt x="96" y="1032"/>
                        <a:pt x="179" y="1115"/>
                        <a:pt x="287" y="1163"/>
                      </a:cubicBezTo>
                      <a:cubicBezTo>
                        <a:pt x="322" y="1246"/>
                        <a:pt x="394" y="1305"/>
                        <a:pt x="477" y="1353"/>
                      </a:cubicBezTo>
                      <a:cubicBezTo>
                        <a:pt x="558" y="1393"/>
                        <a:pt x="649" y="1408"/>
                        <a:pt x="743" y="1408"/>
                      </a:cubicBezTo>
                      <a:cubicBezTo>
                        <a:pt x="872" y="1408"/>
                        <a:pt x="1008" y="1381"/>
                        <a:pt x="1132" y="1353"/>
                      </a:cubicBezTo>
                      <a:cubicBezTo>
                        <a:pt x="1334" y="1305"/>
                        <a:pt x="1513" y="1222"/>
                        <a:pt x="1691" y="1103"/>
                      </a:cubicBezTo>
                      <a:cubicBezTo>
                        <a:pt x="1763" y="1055"/>
                        <a:pt x="1834" y="984"/>
                        <a:pt x="1894" y="901"/>
                      </a:cubicBezTo>
                      <a:cubicBezTo>
                        <a:pt x="1977" y="805"/>
                        <a:pt x="2013" y="686"/>
                        <a:pt x="2037" y="555"/>
                      </a:cubicBezTo>
                      <a:cubicBezTo>
                        <a:pt x="2061" y="401"/>
                        <a:pt x="1906" y="222"/>
                        <a:pt x="1751" y="198"/>
                      </a:cubicBezTo>
                      <a:cubicBezTo>
                        <a:pt x="1639" y="51"/>
                        <a:pt x="1459"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7"/>
                <p:cNvSpPr/>
                <p:nvPr/>
              </p:nvSpPr>
              <p:spPr>
                <a:xfrm>
                  <a:off x="4371075" y="2590925"/>
                  <a:ext cx="51800" cy="33350"/>
                </a:xfrm>
                <a:custGeom>
                  <a:avLst/>
                  <a:gdLst/>
                  <a:ahLst/>
                  <a:cxnLst/>
                  <a:rect l="l" t="t" r="r" b="b"/>
                  <a:pathLst>
                    <a:path w="2072" h="1334" extrusionOk="0">
                      <a:moveTo>
                        <a:pt x="1203" y="0"/>
                      </a:moveTo>
                      <a:cubicBezTo>
                        <a:pt x="977" y="0"/>
                        <a:pt x="738" y="48"/>
                        <a:pt x="536" y="167"/>
                      </a:cubicBezTo>
                      <a:cubicBezTo>
                        <a:pt x="334" y="286"/>
                        <a:pt x="131" y="477"/>
                        <a:pt x="60" y="715"/>
                      </a:cubicBezTo>
                      <a:cubicBezTo>
                        <a:pt x="0" y="905"/>
                        <a:pt x="48" y="1132"/>
                        <a:pt x="227" y="1251"/>
                      </a:cubicBezTo>
                      <a:cubicBezTo>
                        <a:pt x="346" y="1322"/>
                        <a:pt x="488" y="1334"/>
                        <a:pt x="619" y="1334"/>
                      </a:cubicBezTo>
                      <a:cubicBezTo>
                        <a:pt x="679" y="1334"/>
                        <a:pt x="738" y="1334"/>
                        <a:pt x="798" y="1322"/>
                      </a:cubicBezTo>
                      <a:cubicBezTo>
                        <a:pt x="836" y="1326"/>
                        <a:pt x="874" y="1327"/>
                        <a:pt x="911" y="1327"/>
                      </a:cubicBezTo>
                      <a:cubicBezTo>
                        <a:pt x="1377" y="1327"/>
                        <a:pt x="1849" y="1062"/>
                        <a:pt x="2036" y="643"/>
                      </a:cubicBezTo>
                      <a:cubicBezTo>
                        <a:pt x="2072" y="560"/>
                        <a:pt x="2060" y="417"/>
                        <a:pt x="2012" y="346"/>
                      </a:cubicBezTo>
                      <a:cubicBezTo>
                        <a:pt x="1965" y="251"/>
                        <a:pt x="1893" y="191"/>
                        <a:pt x="1798" y="155"/>
                      </a:cubicBezTo>
                      <a:cubicBezTo>
                        <a:pt x="1786" y="143"/>
                        <a:pt x="1774" y="143"/>
                        <a:pt x="1762" y="131"/>
                      </a:cubicBezTo>
                      <a:cubicBezTo>
                        <a:pt x="1751" y="131"/>
                        <a:pt x="1739" y="131"/>
                        <a:pt x="1739" y="120"/>
                      </a:cubicBezTo>
                      <a:cubicBezTo>
                        <a:pt x="1715" y="108"/>
                        <a:pt x="1691" y="108"/>
                        <a:pt x="1679" y="96"/>
                      </a:cubicBezTo>
                      <a:cubicBezTo>
                        <a:pt x="1631" y="84"/>
                        <a:pt x="1584" y="60"/>
                        <a:pt x="1536" y="48"/>
                      </a:cubicBezTo>
                      <a:cubicBezTo>
                        <a:pt x="1429" y="24"/>
                        <a:pt x="1322" y="0"/>
                        <a:pt x="1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7"/>
                <p:cNvSpPr/>
                <p:nvPr/>
              </p:nvSpPr>
              <p:spPr>
                <a:xfrm>
                  <a:off x="4415725" y="2594500"/>
                  <a:ext cx="1700" cy="925"/>
                </a:xfrm>
                <a:custGeom>
                  <a:avLst/>
                  <a:gdLst/>
                  <a:ahLst/>
                  <a:cxnLst/>
                  <a:rect l="l" t="t" r="r" b="b"/>
                  <a:pathLst>
                    <a:path w="68" h="37" extrusionOk="0">
                      <a:moveTo>
                        <a:pt x="0" y="0"/>
                      </a:moveTo>
                      <a:cubicBezTo>
                        <a:pt x="12" y="12"/>
                        <a:pt x="24" y="12"/>
                        <a:pt x="36" y="24"/>
                      </a:cubicBezTo>
                      <a:cubicBezTo>
                        <a:pt x="53" y="33"/>
                        <a:pt x="62" y="37"/>
                        <a:pt x="64" y="37"/>
                      </a:cubicBezTo>
                      <a:cubicBezTo>
                        <a:pt x="68" y="37"/>
                        <a:pt x="46" y="23"/>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1" name="Google Shape;2611;p57"/>
            <p:cNvSpPr/>
            <p:nvPr/>
          </p:nvSpPr>
          <p:spPr>
            <a:xfrm>
              <a:off x="3548586" y="25360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a:off x="1957712" y="18600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a:off x="1606624" y="8799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a:off x="3267373" y="32068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a:off x="971611" y="15109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164;p45">
            <a:extLst>
              <a:ext uri="{FF2B5EF4-FFF2-40B4-BE49-F238E27FC236}">
                <a16:creationId xmlns:a16="http://schemas.microsoft.com/office/drawing/2014/main" id="{735A306C-9E7F-A571-3B82-FBE75F419251}"/>
              </a:ext>
            </a:extLst>
          </p:cNvPr>
          <p:cNvSpPr txBox="1">
            <a:spLocks noGrp="1"/>
          </p:cNvSpPr>
          <p:nvPr>
            <p:ph type="title"/>
          </p:nvPr>
        </p:nvSpPr>
        <p:spPr>
          <a:xfrm>
            <a:off x="1202114" y="2441941"/>
            <a:ext cx="6752015"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latin typeface="+mj-lt"/>
              </a:rPr>
              <a:t>CÁCH XÁC ĐỊNH MẶT PHẲNG</a:t>
            </a:r>
            <a:endParaRPr sz="3500" b="1" dirty="0">
              <a:latin typeface="+mj-lt"/>
            </a:endParaRPr>
          </a:p>
        </p:txBody>
      </p:sp>
      <p:sp>
        <p:nvSpPr>
          <p:cNvPr id="7" name="Google Shape;2165;p45">
            <a:extLst>
              <a:ext uri="{FF2B5EF4-FFF2-40B4-BE49-F238E27FC236}">
                <a16:creationId xmlns:a16="http://schemas.microsoft.com/office/drawing/2014/main" id="{18AD47F1-8A87-F52A-1796-71A014815147}"/>
              </a:ext>
            </a:extLst>
          </p:cNvPr>
          <p:cNvSpPr txBox="1">
            <a:spLocks/>
          </p:cNvSpPr>
          <p:nvPr/>
        </p:nvSpPr>
        <p:spPr>
          <a:xfrm>
            <a:off x="3438692" y="1485250"/>
            <a:ext cx="2266615"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chemeClr val="accent3"/>
                </a:solidFill>
                <a:latin typeface="+mj-lt"/>
              </a:rPr>
              <a:t>3.</a:t>
            </a:r>
          </a:p>
        </p:txBody>
      </p:sp>
    </p:spTree>
  </p:cSld>
  <p:clrMapOvr>
    <a:masterClrMapping/>
  </p:clrMapOvr>
  <p:transition spd="med">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p:pic>
        <p:nvPicPr>
          <p:cNvPr id="11" name="Picture 10">
            <a:extLst>
              <a:ext uri="{FF2B5EF4-FFF2-40B4-BE49-F238E27FC236}">
                <a16:creationId xmlns:a16="http://schemas.microsoft.com/office/drawing/2014/main" id="{ABF3DD74-E1E9-7494-3001-5BD614567373}"/>
              </a:ext>
            </a:extLst>
          </p:cNvPr>
          <p:cNvPicPr>
            <a:picLocks noChangeAspect="1"/>
          </p:cNvPicPr>
          <p:nvPr/>
        </p:nvPicPr>
        <p:blipFill>
          <a:blip r:embed="rId3"/>
          <a:stretch>
            <a:fillRect/>
          </a:stretch>
        </p:blipFill>
        <p:spPr>
          <a:xfrm>
            <a:off x="8229601" y="4105320"/>
            <a:ext cx="859710" cy="955696"/>
          </a:xfrm>
          <a:prstGeom prst="rect">
            <a:avLst/>
          </a:prstGeom>
        </p:spPr>
      </p:pic>
      <p:sp>
        <p:nvSpPr>
          <p:cNvPr id="2" name="Rectangle: Rounded Corners 1">
            <a:extLst>
              <a:ext uri="{FF2B5EF4-FFF2-40B4-BE49-F238E27FC236}">
                <a16:creationId xmlns:a16="http://schemas.microsoft.com/office/drawing/2014/main" id="{AC160EE9-A2E9-16D3-C2CB-B68D219DDDEC}"/>
              </a:ext>
            </a:extLst>
          </p:cNvPr>
          <p:cNvSpPr/>
          <p:nvPr/>
        </p:nvSpPr>
        <p:spPr>
          <a:xfrm>
            <a:off x="3272060" y="325527"/>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KẾT LUẬN</a:t>
            </a:r>
          </a:p>
        </p:txBody>
      </p:sp>
      <p:grpSp>
        <p:nvGrpSpPr>
          <p:cNvPr id="3" name="Group 2">
            <a:extLst>
              <a:ext uri="{FF2B5EF4-FFF2-40B4-BE49-F238E27FC236}">
                <a16:creationId xmlns:a16="http://schemas.microsoft.com/office/drawing/2014/main" id="{CDA77DAA-FDFA-E9B6-C5FE-FEE766C0A91F}"/>
              </a:ext>
            </a:extLst>
          </p:cNvPr>
          <p:cNvGrpSpPr/>
          <p:nvPr/>
        </p:nvGrpSpPr>
        <p:grpSpPr>
          <a:xfrm>
            <a:off x="709422" y="1484927"/>
            <a:ext cx="7651547" cy="1325775"/>
            <a:chOff x="760594" y="2044518"/>
            <a:chExt cx="7624555" cy="2517373"/>
          </a:xfrm>
        </p:grpSpPr>
        <p:sp>
          <p:nvSpPr>
            <p:cNvPr id="4" name="Rectangle: Rounded Corners 3">
              <a:extLst>
                <a:ext uri="{FF2B5EF4-FFF2-40B4-BE49-F238E27FC236}">
                  <a16:creationId xmlns:a16="http://schemas.microsoft.com/office/drawing/2014/main" id="{542B692A-0D25-AD2B-49CD-CF616C8F9CD2}"/>
                </a:ext>
              </a:extLst>
            </p:cNvPr>
            <p:cNvSpPr/>
            <p:nvPr/>
          </p:nvSpPr>
          <p:spPr>
            <a:xfrm>
              <a:off x="760594" y="2044518"/>
              <a:ext cx="7624555" cy="2517373"/>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565D5186-E7F8-3DC1-C7DA-2A2B0517A9F8}"/>
                </a:ext>
              </a:extLst>
            </p:cNvPr>
            <p:cNvSpPr txBox="1"/>
            <p:nvPr/>
          </p:nvSpPr>
          <p:spPr>
            <a:xfrm>
              <a:off x="1099328" y="2207984"/>
              <a:ext cx="7020433" cy="876664"/>
            </a:xfrm>
            <a:prstGeom prst="rect">
              <a:avLst/>
            </a:prstGeom>
            <a:noFill/>
          </p:spPr>
          <p:txBody>
            <a:bodyPr wrap="square">
              <a:spAutoFit/>
            </a:bodyPr>
            <a:lstStyle/>
            <a:p>
              <a:pPr algn="just">
                <a:lnSpc>
                  <a:spcPct val="150000"/>
                </a:lnSpc>
                <a:spcAft>
                  <a:spcPts val="800"/>
                </a:spcAft>
              </a:pPr>
              <a:r>
                <a:rPr lang="vi-VN" sz="2200" kern="100" dirty="0">
                  <a:latin typeface="+mn-lt"/>
                  <a:ea typeface="Calibri" panose="020F0502020204030204" pitchFamily="34" charset="0"/>
                  <a:cs typeface="Times New Roman" panose="02020603050405020304" pitchFamily="18" charset="0"/>
                </a:rPr>
                <a:t>Một mặt </a:t>
              </a:r>
              <a:r>
                <a:rPr lang="vi-VN" sz="2200" kern="100" dirty="0" err="1">
                  <a:latin typeface="+mn-lt"/>
                  <a:ea typeface="Calibri" panose="020F0502020204030204" pitchFamily="34" charset="0"/>
                  <a:cs typeface="Times New Roman" panose="02020603050405020304" pitchFamily="18" charset="0"/>
                </a:rPr>
                <a:t>phẳng</a:t>
              </a:r>
              <a:r>
                <a:rPr lang="vi-VN" sz="2200" kern="100" dirty="0">
                  <a:latin typeface="+mn-lt"/>
                  <a:ea typeface="Calibri" panose="020F0502020204030204" pitchFamily="34" charset="0"/>
                  <a:cs typeface="Times New Roman" panose="02020603050405020304" pitchFamily="18" charset="0"/>
                </a:rPr>
                <a:t> được xác định nếu biết nó chứa ba điểm không thẳng hàng.</a:t>
              </a:r>
              <a:endParaRPr lang="en-US" sz="2200" kern="100" dirty="0">
                <a:latin typeface="+mn-lt"/>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D734E1E-154A-7505-E37C-CFC6EDC0221A}"/>
              </a:ext>
            </a:extLst>
          </p:cNvPr>
          <p:cNvPicPr>
            <a:picLocks noChangeAspect="1"/>
          </p:cNvPicPr>
          <p:nvPr/>
        </p:nvPicPr>
        <p:blipFill>
          <a:blip r:embed="rId4"/>
          <a:stretch>
            <a:fillRect/>
          </a:stretch>
        </p:blipFill>
        <p:spPr>
          <a:xfrm>
            <a:off x="5856120" y="3362255"/>
            <a:ext cx="2085727" cy="1220913"/>
          </a:xfrm>
          <a:prstGeom prst="rect">
            <a:avLst/>
          </a:prstGeom>
        </p:spPr>
      </p:pic>
      <p:sp>
        <p:nvSpPr>
          <p:cNvPr id="13" name="TextBox 12">
            <a:extLst>
              <a:ext uri="{FF2B5EF4-FFF2-40B4-BE49-F238E27FC236}">
                <a16:creationId xmlns:a16="http://schemas.microsoft.com/office/drawing/2014/main" id="{5504866B-596A-C96C-4E82-C9330F807F13}"/>
              </a:ext>
            </a:extLst>
          </p:cNvPr>
          <p:cNvSpPr txBox="1"/>
          <p:nvPr/>
        </p:nvSpPr>
        <p:spPr>
          <a:xfrm>
            <a:off x="402171" y="3493381"/>
            <a:ext cx="5453949" cy="958660"/>
          </a:xfrm>
          <a:prstGeom prst="rect">
            <a:avLst/>
          </a:prstGeom>
          <a:noFill/>
        </p:spPr>
        <p:txBody>
          <a:bodyPr wrap="square">
            <a:spAutoFit/>
          </a:bodyPr>
          <a:lstStyle/>
          <a:p>
            <a:pPr algn="just">
              <a:lnSpc>
                <a:spcPct val="150000"/>
              </a:lnSpc>
              <a:spcAft>
                <a:spcPts val="800"/>
              </a:spcAft>
            </a:pPr>
            <a:r>
              <a:rPr lang="vi-VN" sz="2000" kern="100" dirty="0">
                <a:effectLst/>
                <a:latin typeface="+mn-lt"/>
                <a:ea typeface="Calibri" panose="020F0502020204030204" pitchFamily="34" charset="0"/>
                <a:cs typeface="Times New Roman" panose="02020603050405020304" pitchFamily="18" charset="0"/>
              </a:rPr>
              <a:t>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xác định bởi ba điểm A, B, C không thẳng hàng kí </a:t>
            </a:r>
            <a:r>
              <a:rPr lang="vi-VN" sz="2000" kern="100" dirty="0" err="1">
                <a:effectLst/>
                <a:latin typeface="+mn-lt"/>
                <a:ea typeface="Calibri" panose="020F0502020204030204" pitchFamily="34" charset="0"/>
                <a:cs typeface="Times New Roman" panose="02020603050405020304" pitchFamily="18" charset="0"/>
              </a:rPr>
              <a:t>hiều</a:t>
            </a:r>
            <a:r>
              <a:rPr lang="vi-VN" sz="2000" kern="100" dirty="0">
                <a:effectLst/>
                <a:latin typeface="+mn-lt"/>
                <a:ea typeface="Calibri" panose="020F0502020204030204" pitchFamily="34" charset="0"/>
                <a:cs typeface="Times New Roman" panose="02020603050405020304" pitchFamily="18" charset="0"/>
              </a:rPr>
              <a:t> là </a:t>
            </a:r>
            <a:r>
              <a:rPr lang="vi-VN" sz="2000" kern="100" dirty="0" err="1">
                <a:effectLst/>
                <a:latin typeface="+mn-lt"/>
                <a:ea typeface="Calibri" panose="020F0502020204030204" pitchFamily="34" charset="0"/>
                <a:cs typeface="Times New Roman" panose="02020603050405020304" pitchFamily="18" charset="0"/>
              </a:rPr>
              <a:t>mp</a:t>
            </a:r>
            <a:r>
              <a:rPr lang="vi-VN" sz="2000" kern="100" dirty="0">
                <a:effectLst/>
                <a:latin typeface="+mn-lt"/>
                <a:ea typeface="Calibri" panose="020F0502020204030204" pitchFamily="34" charset="0"/>
                <a:cs typeface="Times New Roman" panose="02020603050405020304" pitchFamily="18" charset="0"/>
              </a:rPr>
              <a:t>(ABC) hay (ABC).</a:t>
            </a:r>
            <a:endParaRPr lang="en-US" sz="2000" kern="100"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8" name="Rounded Rectangle 1">
            <a:extLst>
              <a:ext uri="{FF2B5EF4-FFF2-40B4-BE49-F238E27FC236}">
                <a16:creationId xmlns:a16="http://schemas.microsoft.com/office/drawing/2014/main" id="{C1BD3A1C-5DF0-2635-9AE8-0A4FD8FF05AE}"/>
              </a:ext>
            </a:extLst>
          </p:cNvPr>
          <p:cNvSpPr/>
          <p:nvPr/>
        </p:nvSpPr>
        <p:spPr>
          <a:xfrm>
            <a:off x="400655" y="274106"/>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7</a:t>
            </a:r>
          </a:p>
        </p:txBody>
      </p:sp>
      <p:sp>
        <p:nvSpPr>
          <p:cNvPr id="10" name="Rectangle 9">
            <a:extLst>
              <a:ext uri="{FF2B5EF4-FFF2-40B4-BE49-F238E27FC236}">
                <a16:creationId xmlns:a16="http://schemas.microsoft.com/office/drawing/2014/main" id="{F428052E-9193-F946-7529-98197A5C2DD9}"/>
              </a:ext>
            </a:extLst>
          </p:cNvPr>
          <p:cNvSpPr/>
          <p:nvPr/>
        </p:nvSpPr>
        <p:spPr>
          <a:xfrm>
            <a:off x="408542" y="383513"/>
            <a:ext cx="5707249" cy="1703030"/>
          </a:xfrm>
          <a:prstGeom prst="rect">
            <a:avLst/>
          </a:prstGeom>
        </p:spPr>
        <p:txBody>
          <a:bodyPr wrap="square">
            <a:spAutoFit/>
          </a:bodyPr>
          <a:lstStyle/>
          <a:p>
            <a:pPr algn="just">
              <a:lnSpc>
                <a:spcPct val="150000"/>
              </a:lnSpc>
              <a:buClrTx/>
              <a:buFontTx/>
              <a:buNone/>
            </a:pPr>
            <a:r>
              <a:rPr lang="en-US" sz="1800" kern="1200" dirty="0">
                <a:solidFill>
                  <a:prstClr val="black"/>
                </a:solidFill>
                <a:latin typeface="+mj-lt"/>
                <a:ea typeface="+mn-ea"/>
                <a:cs typeface="+mn-cs"/>
              </a:rPr>
              <a:t>	      Cho </a:t>
            </a:r>
            <a:r>
              <a:rPr lang="en-US" sz="1800" kern="1200" dirty="0" err="1">
                <a:solidFill>
                  <a:prstClr val="black"/>
                </a:solidFill>
                <a:latin typeface="+mj-lt"/>
                <a:ea typeface="+mn-ea"/>
                <a:cs typeface="+mn-cs"/>
              </a:rPr>
              <a:t>ba</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điểm</a:t>
            </a:r>
            <a:r>
              <a:rPr lang="en-US" sz="1800" kern="1200" dirty="0">
                <a:solidFill>
                  <a:prstClr val="black"/>
                </a:solidFill>
                <a:latin typeface="+mj-lt"/>
                <a:ea typeface="+mn-ea"/>
                <a:cs typeface="+mn-cs"/>
              </a:rPr>
              <a:t> A, B, C </a:t>
            </a:r>
            <a:r>
              <a:rPr lang="en-US" sz="1800" kern="1200" dirty="0" err="1">
                <a:solidFill>
                  <a:prstClr val="black"/>
                </a:solidFill>
                <a:latin typeface="+mj-lt"/>
                <a:ea typeface="+mn-ea"/>
                <a:cs typeface="+mn-cs"/>
              </a:rPr>
              <a:t>không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thẳng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hàng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và</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không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nằm</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trong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mặt</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phẳng</a:t>
            </a:r>
            <a:r>
              <a:rPr lang="en-US" sz="1800" kern="1200" dirty="0">
                <a:solidFill>
                  <a:prstClr val="black"/>
                </a:solidFill>
                <a:latin typeface="+mj-lt"/>
                <a:ea typeface="+mn-ea"/>
                <a:cs typeface="+mn-cs"/>
              </a:rPr>
              <a:t> (P). </a:t>
            </a:r>
            <a:r>
              <a:rPr lang="en-US" sz="1800" kern="1200" dirty="0" err="1">
                <a:solidFill>
                  <a:prstClr val="black"/>
                </a:solidFill>
                <a:latin typeface="+mj-lt"/>
                <a:ea typeface="+mn-ea"/>
                <a:cs typeface="+mn-cs"/>
              </a:rPr>
              <a:t>Biết</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ba</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đường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thẳng</a:t>
            </a:r>
            <a:r>
              <a:rPr lang="en-US" sz="1800" kern="1200" dirty="0">
                <a:solidFill>
                  <a:prstClr val="black"/>
                </a:solidFill>
                <a:latin typeface="+mj-lt"/>
                <a:ea typeface="+mn-ea"/>
                <a:cs typeface="+mn-cs"/>
              </a:rPr>
              <a:t> AB, AC, BC </a:t>
            </a:r>
            <a:r>
              <a:rPr lang="en-US" sz="1800" kern="1200" dirty="0" err="1">
                <a:solidFill>
                  <a:prstClr val="black"/>
                </a:solidFill>
                <a:latin typeface="+mj-lt"/>
                <a:ea typeface="+mn-ea"/>
                <a:cs typeface="+mn-cs"/>
              </a:rPr>
              <a:t>lần</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lượt</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cắt</a:t>
            </a:r>
            <a:r>
              <a:rPr lang="en-US" sz="1800" kern="1200" dirty="0">
                <a:solidFill>
                  <a:prstClr val="black"/>
                </a:solidFill>
                <a:latin typeface="+mj-lt"/>
                <a:ea typeface="+mn-ea"/>
                <a:cs typeface="+mn-cs"/>
              </a:rPr>
              <a:t> (P) </a:t>
            </a:r>
            <a:r>
              <a:rPr lang="en-US" sz="1800" kern="1200" dirty="0" err="1">
                <a:solidFill>
                  <a:prstClr val="black"/>
                </a:solidFill>
                <a:latin typeface="+mj-lt"/>
                <a:ea typeface="+mn-ea"/>
                <a:cs typeface="+mn-cs"/>
              </a:rPr>
              <a:t>tại</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các</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điểm</a:t>
            </a:r>
            <a:r>
              <a:rPr lang="en-US" sz="1800" kern="1200" dirty="0">
                <a:solidFill>
                  <a:prstClr val="black"/>
                </a:solidFill>
                <a:latin typeface="+mj-lt"/>
                <a:ea typeface="+mn-ea"/>
                <a:cs typeface="+mn-cs"/>
              </a:rPr>
              <a:t> M, N, E. Ba </a:t>
            </a:r>
            <a:r>
              <a:rPr lang="en-US" sz="1800" kern="1200" dirty="0" err="1">
                <a:solidFill>
                  <a:prstClr val="black"/>
                </a:solidFill>
                <a:latin typeface="+mj-lt"/>
                <a:ea typeface="+mn-ea"/>
                <a:cs typeface="+mn-cs"/>
              </a:rPr>
              <a:t>điểm</a:t>
            </a:r>
            <a:r>
              <a:rPr lang="en-US" sz="1800" kern="1200" dirty="0">
                <a:solidFill>
                  <a:prstClr val="black"/>
                </a:solidFill>
                <a:latin typeface="+mj-lt"/>
                <a:ea typeface="+mn-ea"/>
                <a:cs typeface="+mn-cs"/>
              </a:rPr>
              <a:t> M, N, E </a:t>
            </a:r>
            <a:r>
              <a:rPr lang="en-US" sz="1800" kern="1200" dirty="0" err="1">
                <a:solidFill>
                  <a:prstClr val="black"/>
                </a:solidFill>
                <a:latin typeface="+mj-lt"/>
                <a:ea typeface="+mn-ea"/>
                <a:cs typeface="+mn-cs"/>
              </a:rPr>
              <a:t>có</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thẳng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hàng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không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Giải</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thích</a:t>
            </a:r>
            <a:r>
              <a:rPr lang="en-US" sz="1800" kern="1200" dirty="0">
                <a:solidFill>
                  <a:prstClr val="black"/>
                </a:solidFill>
                <a:latin typeface="+mj-lt"/>
                <a:ea typeface="+mn-ea"/>
                <a:cs typeface="+mn-cs"/>
              </a:rPr>
              <a:t>.</a:t>
            </a:r>
          </a:p>
        </p:txBody>
      </p:sp>
      <p:sp>
        <p:nvSpPr>
          <p:cNvPr id="11" name="Rectangle 10">
            <a:extLst>
              <a:ext uri="{FF2B5EF4-FFF2-40B4-BE49-F238E27FC236}">
                <a16:creationId xmlns:a16="http://schemas.microsoft.com/office/drawing/2014/main" id="{8EB0BD1D-146A-815A-82DE-C73B7A9E4CCE}"/>
              </a:ext>
            </a:extLst>
          </p:cNvPr>
          <p:cNvSpPr/>
          <p:nvPr/>
        </p:nvSpPr>
        <p:spPr>
          <a:xfrm>
            <a:off x="4430722" y="2302071"/>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133D026-5250-359D-FB84-1F57602369B3}"/>
                  </a:ext>
                </a:extLst>
              </p:cNvPr>
              <p:cNvSpPr/>
              <p:nvPr/>
            </p:nvSpPr>
            <p:spPr>
              <a:xfrm>
                <a:off x="358259" y="2634243"/>
                <a:ext cx="8427481" cy="2118529"/>
              </a:xfrm>
              <a:prstGeom prst="rect">
                <a:avLst/>
              </a:prstGeom>
            </p:spPr>
            <p:txBody>
              <a:bodyPr wrap="square">
                <a:spAutoFit/>
              </a:bodyPr>
              <a:lstStyle/>
              <a:p>
                <a:pPr>
                  <a:lnSpc>
                    <a:spcPct val="150000"/>
                  </a:lnSpc>
                  <a:buClrTx/>
                  <a:buFontTx/>
                  <a:buNone/>
                </a:pPr>
                <a:r>
                  <a:rPr lang="en-US" sz="1800" kern="1200" dirty="0">
                    <a:solidFill>
                      <a:prstClr val="black"/>
                    </a:solidFill>
                    <a:latin typeface="+mj-lt"/>
                    <a:ea typeface="+mn-ea"/>
                    <a:cs typeface="+mn-cs"/>
                  </a:rPr>
                  <a:t>Gọi (Q) </a:t>
                </a:r>
                <a:r>
                  <a:rPr lang="en-US" sz="1800" kern="1200" dirty="0" err="1">
                    <a:solidFill>
                      <a:prstClr val="black"/>
                    </a:solidFill>
                    <a:latin typeface="+mj-lt"/>
                    <a:ea typeface="+mn-ea"/>
                    <a:cs typeface="+mn-cs"/>
                  </a:rPr>
                  <a:t>là</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mặt</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phẳng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xác</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định</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bởi</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ba</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điểm</a:t>
                </a:r>
                <a:r>
                  <a:rPr lang="en-US" sz="1800" kern="1200" dirty="0">
                    <a:solidFill>
                      <a:prstClr val="black"/>
                    </a:solidFill>
                    <a:latin typeface="+mj-lt"/>
                    <a:ea typeface="+mn-ea"/>
                    <a:cs typeface="+mn-cs"/>
                  </a:rPr>
                  <a:t> A, B, C. </a:t>
                </a:r>
              </a:p>
              <a:p>
                <a:pPr>
                  <a:lnSpc>
                    <a:spcPct val="150000"/>
                  </a:lnSpc>
                  <a:buClrTx/>
                  <a:buFontTx/>
                  <a:buNone/>
                </a:pPr>
                <a:r>
                  <a:rPr lang="en-US" sz="1800" kern="1200" dirty="0">
                    <a:solidFill>
                      <a:prstClr val="black"/>
                    </a:solidFill>
                    <a:latin typeface="+mj-lt"/>
                    <a:ea typeface="+mn-ea"/>
                    <a:cs typeface="+mn-cs"/>
                  </a:rPr>
                  <a:t>Ta </a:t>
                </a:r>
                <a:r>
                  <a:rPr lang="en-US" sz="1800" kern="1200" dirty="0" err="1">
                    <a:solidFill>
                      <a:prstClr val="black"/>
                    </a:solidFill>
                    <a:latin typeface="+mj-lt"/>
                    <a:ea typeface="+mn-ea"/>
                    <a:cs typeface="+mn-cs"/>
                  </a:rPr>
                  <a:t>có</a:t>
                </a:r>
                <a:r>
                  <a:rPr lang="en-US" sz="1800" kern="1200" dirty="0">
                    <a:solidFill>
                      <a:prstClr val="black"/>
                    </a:solidFill>
                    <a:latin typeface="+mj-lt"/>
                    <a:ea typeface="+mn-ea"/>
                    <a:cs typeface="+mn-cs"/>
                  </a:rPr>
                  <a:t> M </a:t>
                </a:r>
                <a14:m>
                  <m:oMath xmlns:m="http://schemas.openxmlformats.org/officeDocument/2006/math">
                    <m:r>
                      <a:rPr lang="en-US" sz="1800" b="0" i="1" kern="1200" smtClean="0">
                        <a:solidFill>
                          <a:prstClr val="black"/>
                        </a:solidFill>
                        <a:latin typeface="Cambria Math" panose="02040503050406030204" pitchFamily="18" charset="0"/>
                        <a:ea typeface="+mn-ea"/>
                        <a:cs typeface="+mn-cs"/>
                      </a:rPr>
                      <m:t>∈</m:t>
                    </m:r>
                  </m:oMath>
                </a14:m>
                <a:r>
                  <a:rPr lang="en-US" sz="1800" kern="1200" dirty="0">
                    <a:solidFill>
                      <a:prstClr val="black"/>
                    </a:solidFill>
                    <a:latin typeface="+mj-lt"/>
                    <a:ea typeface="+mn-ea"/>
                    <a:cs typeface="+mn-cs"/>
                  </a:rPr>
                  <a:t> AB </a:t>
                </a:r>
                <a:r>
                  <a:rPr lang="en-US" sz="1800" kern="1200" dirty="0" err="1">
                    <a:solidFill>
                      <a:prstClr val="black"/>
                    </a:solidFill>
                    <a:latin typeface="+mj-lt"/>
                    <a:ea typeface="+mn-ea"/>
                    <a:cs typeface="+mn-cs"/>
                  </a:rPr>
                  <a:t>và</a:t>
                </a:r>
                <a:r>
                  <a:rPr lang="en-US" sz="1800" kern="1200" dirty="0">
                    <a:solidFill>
                      <a:prstClr val="black"/>
                    </a:solidFill>
                    <a:latin typeface="+mj-lt"/>
                    <a:ea typeface="+mn-ea"/>
                    <a:cs typeface="+mn-cs"/>
                  </a:rPr>
                  <a:t> AB </a:t>
                </a:r>
                <a14:m>
                  <m:oMath xmlns:m="http://schemas.openxmlformats.org/officeDocument/2006/math">
                    <m:r>
                      <a:rPr lang="en-US" sz="1800" i="1" kern="1200" smtClean="0">
                        <a:solidFill>
                          <a:prstClr val="black"/>
                        </a:solidFill>
                        <a:latin typeface="Cambria Math" panose="02040503050406030204" pitchFamily="18" charset="0"/>
                        <a:ea typeface="Cambria Math" panose="02040503050406030204" pitchFamily="18" charset="0"/>
                        <a:cs typeface="+mn-cs"/>
                      </a:rPr>
                      <m:t>⊂</m:t>
                    </m:r>
                  </m:oMath>
                </a14:m>
                <a:r>
                  <a:rPr lang="en-US" sz="1800" kern="1200" dirty="0">
                    <a:solidFill>
                      <a:prstClr val="black"/>
                    </a:solidFill>
                    <a:latin typeface="+mj-lt"/>
                    <a:ea typeface="+mn-ea"/>
                    <a:cs typeface="+mn-cs"/>
                  </a:rPr>
                  <a:t> (Q), </a:t>
                </a:r>
                <a:r>
                  <a:rPr lang="en-US" sz="1800" kern="1200" dirty="0" err="1">
                    <a:solidFill>
                      <a:prstClr val="black"/>
                    </a:solidFill>
                    <a:latin typeface="+mj-lt"/>
                    <a:ea typeface="+mn-ea"/>
                    <a:cs typeface="+mn-cs"/>
                  </a:rPr>
                  <a:t>suy</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ra</a:t>
                </a:r>
                <a:r>
                  <a:rPr lang="en-US" sz="1800" kern="1200" dirty="0">
                    <a:solidFill>
                      <a:prstClr val="black"/>
                    </a:solidFill>
                    <a:latin typeface="+mj-lt"/>
                    <a:ea typeface="+mn-ea"/>
                    <a:cs typeface="+mn-cs"/>
                  </a:rPr>
                  <a:t> M </a:t>
                </a:r>
                <a14:m>
                  <m:oMath xmlns:m="http://schemas.openxmlformats.org/officeDocument/2006/math">
                    <m:r>
                      <a:rPr lang="en-US" sz="1800" b="0" i="1" kern="1200" smtClean="0">
                        <a:solidFill>
                          <a:prstClr val="black"/>
                        </a:solidFill>
                        <a:latin typeface="Cambria Math" panose="02040503050406030204" pitchFamily="18" charset="0"/>
                        <a:ea typeface="+mn-ea"/>
                        <a:cs typeface="+mn-cs"/>
                      </a:rPr>
                      <m:t>∈</m:t>
                    </m:r>
                  </m:oMath>
                </a14:m>
                <a:r>
                  <a:rPr lang="en-US" sz="1800" kern="1200" dirty="0">
                    <a:solidFill>
                      <a:prstClr val="black"/>
                    </a:solidFill>
                    <a:latin typeface="+mj-lt"/>
                    <a:ea typeface="+mn-ea"/>
                    <a:cs typeface="+mn-cs"/>
                  </a:rPr>
                  <a:t> (Q)</a:t>
                </a:r>
              </a:p>
              <a:p>
                <a:pPr>
                  <a:lnSpc>
                    <a:spcPct val="150000"/>
                  </a:lnSpc>
                  <a:buClrTx/>
                  <a:buFontTx/>
                  <a:buNone/>
                </a:pPr>
                <a:r>
                  <a:rPr lang="en-US" sz="1800" kern="1200" dirty="0" err="1">
                    <a:solidFill>
                      <a:prstClr val="black"/>
                    </a:solidFill>
                    <a:latin typeface="+mj-lt"/>
                    <a:ea typeface="+mn-ea"/>
                    <a:cs typeface="+mn-cs"/>
                  </a:rPr>
                  <a:t>Mặt</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khác</a:t>
                </a:r>
                <a:r>
                  <a:rPr lang="en-US" sz="1800" kern="1200" dirty="0">
                    <a:solidFill>
                      <a:prstClr val="black"/>
                    </a:solidFill>
                    <a:latin typeface="+mj-lt"/>
                    <a:ea typeface="+mn-ea"/>
                    <a:cs typeface="+mn-cs"/>
                  </a:rPr>
                  <a:t>, M </a:t>
                </a:r>
                <a14:m>
                  <m:oMath xmlns:m="http://schemas.openxmlformats.org/officeDocument/2006/math">
                    <m:r>
                      <a:rPr lang="en-US" sz="1800" b="0" i="1" kern="1200" smtClean="0">
                        <a:solidFill>
                          <a:prstClr val="black"/>
                        </a:solidFill>
                        <a:latin typeface="Cambria Math" panose="02040503050406030204" pitchFamily="18" charset="0"/>
                        <a:ea typeface="+mn-ea"/>
                        <a:cs typeface="+mn-cs"/>
                      </a:rPr>
                      <m:t>∈</m:t>
                    </m:r>
                  </m:oMath>
                </a14:m>
                <a:r>
                  <a:rPr lang="en-US" sz="1800" kern="1200" dirty="0">
                    <a:solidFill>
                      <a:prstClr val="black"/>
                    </a:solidFill>
                    <a:latin typeface="+mj-lt"/>
                    <a:ea typeface="+mn-ea"/>
                    <a:cs typeface="+mn-cs"/>
                  </a:rPr>
                  <a:t> (P). </a:t>
                </a:r>
                <a:r>
                  <a:rPr lang="en-US" sz="1800" kern="1200" dirty="0" err="1">
                    <a:solidFill>
                      <a:prstClr val="black"/>
                    </a:solidFill>
                    <a:latin typeface="+mj-lt"/>
                    <a:ea typeface="+mn-ea"/>
                    <a:cs typeface="+mn-cs"/>
                  </a:rPr>
                  <a:t>Vậy</a:t>
                </a:r>
                <a:r>
                  <a:rPr lang="en-US" sz="1800" kern="1200" dirty="0">
                    <a:solidFill>
                      <a:prstClr val="black"/>
                    </a:solidFill>
                    <a:latin typeface="+mj-lt"/>
                    <a:ea typeface="+mn-ea"/>
                    <a:cs typeface="+mn-cs"/>
                  </a:rPr>
                  <a:t> M </a:t>
                </a:r>
                <a14:m>
                  <m:oMath xmlns:m="http://schemas.openxmlformats.org/officeDocument/2006/math">
                    <m:r>
                      <a:rPr lang="en-US" sz="1800" b="0" i="1" kern="1200" smtClean="0">
                        <a:solidFill>
                          <a:prstClr val="black"/>
                        </a:solidFill>
                        <a:latin typeface="Cambria Math" panose="02040503050406030204" pitchFamily="18" charset="0"/>
                        <a:ea typeface="+mn-ea"/>
                        <a:cs typeface="+mn-cs"/>
                      </a:rPr>
                      <m:t>∈</m:t>
                    </m:r>
                  </m:oMath>
                </a14:m>
                <a:r>
                  <a:rPr lang="en-US" sz="1800" kern="1200" dirty="0">
                    <a:solidFill>
                      <a:prstClr val="black"/>
                    </a:solidFill>
                    <a:latin typeface="+mj-lt"/>
                    <a:ea typeface="+mn-ea"/>
                    <a:cs typeface="+mn-cs"/>
                  </a:rPr>
                  <a:t> (P) </a:t>
                </a:r>
                <a14:m>
                  <m:oMath xmlns:m="http://schemas.openxmlformats.org/officeDocument/2006/math">
                    <m:r>
                      <a:rPr lang="en-US" sz="1800" i="1" kern="1200" smtClean="0">
                        <a:solidFill>
                          <a:prstClr val="black"/>
                        </a:solidFill>
                        <a:latin typeface="Cambria Math" panose="02040503050406030204" pitchFamily="18" charset="0"/>
                        <a:ea typeface="Cambria Math" panose="02040503050406030204" pitchFamily="18" charset="0"/>
                        <a:cs typeface="+mn-cs"/>
                      </a:rPr>
                      <m:t>∩</m:t>
                    </m:r>
                  </m:oMath>
                </a14:m>
                <a:r>
                  <a:rPr lang="en-US" sz="1800" kern="1200" dirty="0">
                    <a:solidFill>
                      <a:prstClr val="black"/>
                    </a:solidFill>
                    <a:latin typeface="+mj-lt"/>
                    <a:ea typeface="+mn-ea"/>
                    <a:cs typeface="+mn-cs"/>
                  </a:rPr>
                  <a:t> (Q).</a:t>
                </a:r>
              </a:p>
              <a:p>
                <a:pPr>
                  <a:lnSpc>
                    <a:spcPct val="150000"/>
                  </a:lnSpc>
                  <a:buClrTx/>
                </a:pPr>
                <a:r>
                  <a:rPr lang="en-US" sz="1800" kern="1200" dirty="0" err="1">
                    <a:solidFill>
                      <a:prstClr val="black"/>
                    </a:solidFill>
                    <a:latin typeface="+mj-lt"/>
                    <a:ea typeface="+mn-ea"/>
                    <a:cs typeface="+mn-cs"/>
                  </a:rPr>
                  <a:t>Tương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tự</a:t>
                </a:r>
                <a:r>
                  <a:rPr lang="en-US" sz="1800" kern="1200" dirty="0">
                    <a:solidFill>
                      <a:prstClr val="black"/>
                    </a:solidFill>
                    <a:latin typeface="+mj-lt"/>
                    <a:ea typeface="+mn-ea"/>
                    <a:cs typeface="+mn-cs"/>
                  </a:rPr>
                  <a:t>, ta </a:t>
                </a:r>
                <a:r>
                  <a:rPr lang="en-US" sz="1800" kern="1200" dirty="0" err="1">
                    <a:solidFill>
                      <a:prstClr val="black"/>
                    </a:solidFill>
                    <a:latin typeface="+mj-lt"/>
                    <a:ea typeface="+mn-ea"/>
                    <a:cs typeface="+mn-cs"/>
                  </a:rPr>
                  <a:t>cũng</a:t>
                </a:r>
                <a:r>
                  <a:rPr lang="en-US" sz="1800" kern="1200" dirty="0">
                    <a:solidFill>
                      <a:prstClr val="black"/>
                    </a:solidFill>
                    <a:latin typeface="+mj-lt"/>
                    <a:ea typeface="+mn-ea"/>
                    <a:cs typeface="+mn-cs"/>
                  </a:rPr>
                  <a:t> </a:t>
                </a:r>
                <a:r>
                  <a:rPr lang="en-US" sz="1800" kern="1200" dirty="0" err="1">
                    <a:solidFill>
                      <a:prstClr val="black"/>
                    </a:solidFill>
                    <a:latin typeface="+mj-lt"/>
                    <a:ea typeface="+mn-ea"/>
                    <a:cs typeface="+mn-cs"/>
                  </a:rPr>
                  <a:t>có</a:t>
                </a:r>
                <a:r>
                  <a:rPr lang="en-US" sz="1800" kern="1200" dirty="0">
                    <a:solidFill>
                      <a:prstClr val="black"/>
                    </a:solidFill>
                    <a:latin typeface="+mj-lt"/>
                    <a:ea typeface="+mn-ea"/>
                    <a:cs typeface="+mn-cs"/>
                  </a:rPr>
                  <a:t> </a:t>
                </a:r>
                <a:r>
                  <a:rPr lang="en-US" sz="1800" kern="1200" dirty="0">
                    <a:solidFill>
                      <a:prstClr val="black"/>
                    </a:solidFill>
                    <a:ea typeface="+mn-ea"/>
                  </a:rPr>
                  <a:t>N</a:t>
                </a:r>
                <a:r>
                  <a:rPr lang="en-US" sz="1800" kern="1200" dirty="0">
                    <a:solidFill>
                      <a:prstClr val="black"/>
                    </a:solidFill>
                  </a:rPr>
                  <a:t> </a:t>
                </a:r>
                <a14:m>
                  <m:oMath xmlns:m="http://schemas.openxmlformats.org/officeDocument/2006/math">
                    <m:r>
                      <a:rPr lang="en-US" sz="1800" i="1" kern="1200">
                        <a:solidFill>
                          <a:prstClr val="black"/>
                        </a:solidFill>
                        <a:latin typeface="Cambria Math" panose="02040503050406030204" pitchFamily="18" charset="0"/>
                      </a:rPr>
                      <m:t>∈</m:t>
                    </m:r>
                  </m:oMath>
                </a14:m>
                <a:r>
                  <a:rPr lang="en-US" sz="1800" kern="1200" dirty="0">
                    <a:solidFill>
                      <a:prstClr val="black"/>
                    </a:solidFill>
                  </a:rPr>
                  <a:t> (P)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rPr>
                  <a:t> (Q) </a:t>
                </a:r>
                <a:r>
                  <a:rPr lang="en-US" sz="1800" kern="1200" dirty="0" err="1">
                    <a:solidFill>
                      <a:prstClr val="black"/>
                    </a:solidFill>
                  </a:rPr>
                  <a:t>và</a:t>
                </a:r>
                <a:r>
                  <a:rPr lang="en-US" sz="1800" kern="1200" dirty="0">
                    <a:solidFill>
                      <a:prstClr val="black"/>
                    </a:solidFill>
                  </a:rPr>
                  <a:t> E </a:t>
                </a:r>
                <a14:m>
                  <m:oMath xmlns:m="http://schemas.openxmlformats.org/officeDocument/2006/math">
                    <m:r>
                      <a:rPr lang="en-US" sz="1800" i="1" kern="1200">
                        <a:solidFill>
                          <a:prstClr val="black"/>
                        </a:solidFill>
                        <a:latin typeface="Cambria Math" panose="02040503050406030204" pitchFamily="18" charset="0"/>
                      </a:rPr>
                      <m:t>∈</m:t>
                    </m:r>
                  </m:oMath>
                </a14:m>
                <a:r>
                  <a:rPr lang="en-US" sz="1800" kern="1200" dirty="0">
                    <a:solidFill>
                      <a:prstClr val="black"/>
                    </a:solidFill>
                  </a:rPr>
                  <a:t> (P)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rPr>
                  <a:t> (Q).</a:t>
                </a:r>
              </a:p>
              <a:p>
                <a:pPr>
                  <a:lnSpc>
                    <a:spcPct val="150000"/>
                  </a:lnSpc>
                  <a:buClrTx/>
                </a:pPr>
                <a:r>
                  <a:rPr lang="en-US" sz="1800" kern="1200" dirty="0" err="1">
                    <a:solidFill>
                      <a:prstClr val="black"/>
                    </a:solidFill>
                  </a:rPr>
                  <a:t>Suy</a:t>
                </a:r>
                <a:r>
                  <a:rPr lang="en-US" sz="1800" kern="1200" dirty="0">
                    <a:solidFill>
                      <a:prstClr val="black"/>
                    </a:solidFill>
                  </a:rPr>
                  <a:t> </a:t>
                </a:r>
                <a:r>
                  <a:rPr lang="en-US" sz="1800" kern="1200" dirty="0" err="1">
                    <a:solidFill>
                      <a:prstClr val="black"/>
                    </a:solidFill>
                  </a:rPr>
                  <a:t>ra</a:t>
                </a:r>
                <a:r>
                  <a:rPr lang="en-US" sz="1800" kern="1200" dirty="0">
                    <a:solidFill>
                      <a:prstClr val="black"/>
                    </a:solidFill>
                  </a:rPr>
                  <a:t> </a:t>
                </a:r>
                <a:r>
                  <a:rPr lang="en-US" sz="1800" kern="1200" dirty="0" err="1">
                    <a:solidFill>
                      <a:prstClr val="black"/>
                    </a:solidFill>
                  </a:rPr>
                  <a:t>ba</a:t>
                </a:r>
                <a:r>
                  <a:rPr lang="en-US" sz="1800" kern="1200" dirty="0">
                    <a:solidFill>
                      <a:prstClr val="black"/>
                    </a:solidFill>
                  </a:rPr>
                  <a:t> </a:t>
                </a:r>
                <a:r>
                  <a:rPr lang="en-US" sz="1800" kern="1200" dirty="0" err="1">
                    <a:solidFill>
                      <a:prstClr val="black"/>
                    </a:solidFill>
                  </a:rPr>
                  <a:t>điểm</a:t>
                </a:r>
                <a:r>
                  <a:rPr lang="en-US" sz="1800" kern="1200" dirty="0">
                    <a:solidFill>
                      <a:prstClr val="black"/>
                    </a:solidFill>
                  </a:rPr>
                  <a:t> M, N, E </a:t>
                </a:r>
                <a:r>
                  <a:rPr lang="en-US" sz="1800" kern="1200" dirty="0" err="1">
                    <a:solidFill>
                      <a:prstClr val="black"/>
                    </a:solidFill>
                  </a:rPr>
                  <a:t>thẳng</a:t>
                </a:r>
                <a:r>
                  <a:rPr lang="en-US" sz="1800" kern="1200" dirty="0">
                    <a:solidFill>
                      <a:prstClr val="black"/>
                    </a:solidFill>
                  </a:rPr>
                  <a:t> </a:t>
                </a:r>
                <a:r>
                  <a:rPr lang="en-US" sz="1800" kern="1200" dirty="0" err="1">
                    <a:solidFill>
                      <a:prstClr val="black"/>
                    </a:solidFill>
                  </a:rPr>
                  <a:t>hàng</a:t>
                </a:r>
                <a:r>
                  <a:rPr lang="en-US" sz="1800" kern="1200" dirty="0">
                    <a:solidFill>
                      <a:prstClr val="black"/>
                    </a:solidFill>
                  </a:rPr>
                  <a:t> </a:t>
                </a:r>
                <a:r>
                  <a:rPr lang="en-US" sz="1800" kern="1200" dirty="0" err="1">
                    <a:solidFill>
                      <a:prstClr val="black"/>
                    </a:solidFill>
                  </a:rPr>
                  <a:t>vì</a:t>
                </a:r>
                <a:r>
                  <a:rPr lang="en-US" sz="1800" kern="1200" dirty="0">
                    <a:solidFill>
                      <a:prstClr val="black"/>
                    </a:solidFill>
                  </a:rPr>
                  <a:t> </a:t>
                </a:r>
                <a:r>
                  <a:rPr lang="en-US" sz="1800" kern="1200" dirty="0" err="1">
                    <a:solidFill>
                      <a:prstClr val="black"/>
                    </a:solidFill>
                  </a:rPr>
                  <a:t>cùng</a:t>
                </a:r>
                <a:r>
                  <a:rPr lang="en-US" sz="1800" kern="1200" dirty="0">
                    <a:solidFill>
                      <a:prstClr val="black"/>
                    </a:solidFill>
                  </a:rPr>
                  <a:t> </a:t>
                </a:r>
                <a:r>
                  <a:rPr lang="en-US" sz="1800" kern="1200" dirty="0" err="1">
                    <a:solidFill>
                      <a:prstClr val="black"/>
                    </a:solidFill>
                  </a:rPr>
                  <a:t>nằm</a:t>
                </a:r>
                <a:r>
                  <a:rPr lang="en-US" sz="1800" kern="1200" dirty="0">
                    <a:solidFill>
                      <a:prstClr val="black"/>
                    </a:solidFill>
                  </a:rPr>
                  <a:t> </a:t>
                </a:r>
                <a:r>
                  <a:rPr lang="en-US" sz="1800" kern="1200" dirty="0" err="1">
                    <a:solidFill>
                      <a:prstClr val="black"/>
                    </a:solidFill>
                  </a:rPr>
                  <a:t>trên</a:t>
                </a:r>
                <a:r>
                  <a:rPr lang="en-US" sz="1800" kern="1200" dirty="0">
                    <a:solidFill>
                      <a:prstClr val="black"/>
                    </a:solidFill>
                  </a:rPr>
                  <a:t> </a:t>
                </a:r>
                <a:r>
                  <a:rPr lang="en-US" sz="1800" kern="1200" dirty="0" err="1">
                    <a:solidFill>
                      <a:prstClr val="black"/>
                    </a:solidFill>
                  </a:rPr>
                  <a:t>giao</a:t>
                </a:r>
                <a:r>
                  <a:rPr lang="en-US" sz="1800" kern="1200" dirty="0">
                    <a:solidFill>
                      <a:prstClr val="black"/>
                    </a:solidFill>
                  </a:rPr>
                  <a:t> </a:t>
                </a:r>
                <a:r>
                  <a:rPr lang="en-US" sz="1800" kern="1200" dirty="0" err="1">
                    <a:solidFill>
                      <a:prstClr val="black"/>
                    </a:solidFill>
                  </a:rPr>
                  <a:t>tuyến</a:t>
                </a:r>
                <a:r>
                  <a:rPr lang="en-US" sz="1800" kern="1200" dirty="0">
                    <a:solidFill>
                      <a:prstClr val="black"/>
                    </a:solidFill>
                  </a:rPr>
                  <a:t> </a:t>
                </a:r>
                <a:r>
                  <a:rPr lang="en-US" sz="1800" kern="1200" dirty="0" err="1">
                    <a:solidFill>
                      <a:prstClr val="black"/>
                    </a:solidFill>
                  </a:rPr>
                  <a:t>của</a:t>
                </a:r>
                <a:r>
                  <a:rPr lang="en-US" sz="1800" kern="1200" dirty="0">
                    <a:solidFill>
                      <a:prstClr val="black"/>
                    </a:solidFill>
                  </a:rPr>
                  <a:t> (P) </a:t>
                </a:r>
                <a:r>
                  <a:rPr lang="en-US" sz="1800" kern="1200" dirty="0" err="1">
                    <a:solidFill>
                      <a:prstClr val="black"/>
                    </a:solidFill>
                  </a:rPr>
                  <a:t>và</a:t>
                </a:r>
                <a:r>
                  <a:rPr lang="en-US" sz="1800" kern="1200" dirty="0">
                    <a:solidFill>
                      <a:prstClr val="black"/>
                    </a:solidFill>
                  </a:rPr>
                  <a:t> (Q)</a:t>
                </a:r>
              </a:p>
            </p:txBody>
          </p:sp>
        </mc:Choice>
        <mc:Fallback>
          <p:sp>
            <p:nvSpPr>
              <p:cNvPr id="12" name="Rectangle 11">
                <a:extLst>
                  <a:ext uri="{FF2B5EF4-FFF2-40B4-BE49-F238E27FC236}">
                    <a16:creationId xmlns:a16="http://schemas.microsoft.com/office/drawing/2014/main" id="{5133D026-5250-359D-FB84-1F57602369B3}"/>
                  </a:ext>
                </a:extLst>
              </p:cNvPr>
              <p:cNvSpPr>
                <a:spLocks noRot="1" noChangeAspect="1" noMove="1" noResize="1" noEditPoints="1" noAdjustHandles="1" noChangeArrowheads="1" noChangeShapeType="1" noTextEdit="1"/>
              </p:cNvSpPr>
              <p:nvPr/>
            </p:nvSpPr>
            <p:spPr>
              <a:xfrm>
                <a:off x="358259" y="2634243"/>
                <a:ext cx="8427481" cy="2118529"/>
              </a:xfrm>
              <a:prstGeom prst="rect">
                <a:avLst/>
              </a:prstGeom>
              <a:blipFill>
                <a:blip r:embed="rId3"/>
                <a:stretch>
                  <a:fillRect l="-651" b="-373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1A76FC5-4543-B907-F1AB-44AB655A3821}"/>
              </a:ext>
            </a:extLst>
          </p:cNvPr>
          <p:cNvPicPr>
            <a:picLocks noChangeAspect="1"/>
          </p:cNvPicPr>
          <p:nvPr/>
        </p:nvPicPr>
        <p:blipFill>
          <a:blip r:embed="rId4"/>
          <a:stretch>
            <a:fillRect/>
          </a:stretch>
        </p:blipFill>
        <p:spPr>
          <a:xfrm>
            <a:off x="6213036" y="329333"/>
            <a:ext cx="2522421" cy="223230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wheel(1)">
                                      <p:cBhvr>
                                        <p:cTn id="29" dur="500"/>
                                        <p:tgtEl>
                                          <p:spTgt spid="12">
                                            <p:txEl>
                                              <p:pRg st="0" end="0"/>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heel(1)">
                                      <p:cBhvr>
                                        <p:cTn id="32" dur="500"/>
                                        <p:tgtEl>
                                          <p:spTgt spid="12">
                                            <p:txEl>
                                              <p:pRg st="1" end="1"/>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wheel(1)">
                                      <p:cBhvr>
                                        <p:cTn id="35" dur="500"/>
                                        <p:tgtEl>
                                          <p:spTgt spid="12">
                                            <p:txEl>
                                              <p:pRg st="2" end="2"/>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wheel(1)">
                                      <p:cBhvr>
                                        <p:cTn id="38" dur="500"/>
                                        <p:tgtEl>
                                          <p:spTgt spid="12">
                                            <p:txEl>
                                              <p:pRg st="3" end="3"/>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wheel(1)">
                                      <p:cBhvr>
                                        <p:cTn id="4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6" name="Rectangle 5">
            <a:extLst>
              <a:ext uri="{FF2B5EF4-FFF2-40B4-BE49-F238E27FC236}">
                <a16:creationId xmlns:a16="http://schemas.microsoft.com/office/drawing/2014/main" id="{87CF5350-0BD5-9138-B4B4-218A4D98B1E9}"/>
              </a:ext>
            </a:extLst>
          </p:cNvPr>
          <p:cNvSpPr/>
          <p:nvPr/>
        </p:nvSpPr>
        <p:spPr>
          <a:xfrm>
            <a:off x="327313" y="332731"/>
            <a:ext cx="5655757" cy="1881990"/>
          </a:xfrm>
          <a:prstGeom prst="rect">
            <a:avLst/>
          </a:prstGeom>
        </p:spPr>
        <p:txBody>
          <a:bodyPr wrap="square">
            <a:spAutoFit/>
          </a:bodyPr>
          <a:lstStyle/>
          <a:p>
            <a:pPr algn="just">
              <a:lnSpc>
                <a:spcPct val="150000"/>
              </a:lnSpc>
            </a:pPr>
            <a:r>
              <a:rPr lang="en-US" sz="2000" dirty="0">
                <a:latin typeface="+mn-lt"/>
              </a:rPr>
              <a:t>	      </a:t>
            </a:r>
            <a:r>
              <a:rPr lang="vi-VN" sz="2000" dirty="0">
                <a:latin typeface="+mn-lt"/>
              </a:rPr>
              <a:t>Cho đường thẳng a và điểm A không nằm trên a. Trên a lấy hai điểm B, C. Đường thẳng a có nằm trong mặt </a:t>
            </a:r>
            <a:r>
              <a:rPr lang="vi-VN" sz="2000" dirty="0" err="1">
                <a:latin typeface="+mn-lt"/>
              </a:rPr>
              <a:t>phẳng</a:t>
            </a:r>
            <a:r>
              <a:rPr lang="vi-VN" sz="2000" dirty="0">
                <a:latin typeface="+mn-lt"/>
              </a:rPr>
              <a:t> (ABC) không? Giải thích.</a:t>
            </a:r>
          </a:p>
        </p:txBody>
      </p:sp>
      <p:sp>
        <p:nvSpPr>
          <p:cNvPr id="2" name="Rectangle 1">
            <a:extLst>
              <a:ext uri="{FF2B5EF4-FFF2-40B4-BE49-F238E27FC236}">
                <a16:creationId xmlns:a16="http://schemas.microsoft.com/office/drawing/2014/main" id="{565E096A-4989-4A79-3ADC-ABBBA4D99D7C}"/>
              </a:ext>
            </a:extLst>
          </p:cNvPr>
          <p:cNvSpPr/>
          <p:nvPr/>
        </p:nvSpPr>
        <p:spPr>
          <a:xfrm>
            <a:off x="393322" y="408064"/>
            <a:ext cx="129208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ea typeface="+mn-ea"/>
                <a:cs typeface="Arial" panose="020B0604020202020204" pitchFamily="34" charset="0"/>
                <a:sym typeface="Arial"/>
              </a:rPr>
              <a:t>HĐKP </a:t>
            </a:r>
            <a:r>
              <a:rPr lang="en-US" sz="2200" b="1" kern="1200" noProof="0" dirty="0">
                <a:solidFill>
                  <a:prstClr val="black"/>
                </a:solidFill>
                <a:ea typeface="+mn-ea"/>
                <a:cs typeface="Arial" panose="020B0604020202020204" pitchFamily="34" charset="0"/>
              </a:rPr>
              <a:t>8</a:t>
            </a:r>
            <a:r>
              <a:rPr kumimoji="0" lang="en-US" sz="2200" b="1" i="0" u="none" strike="noStrike" kern="1200" cap="none" spc="0" normalizeH="0" baseline="0" noProof="0" dirty="0">
                <a:ln>
                  <a:noFill/>
                </a:ln>
                <a:solidFill>
                  <a:prstClr val="black"/>
                </a:solidFill>
                <a:effectLst/>
                <a:uLnTx/>
                <a:uFillTx/>
                <a:ea typeface="+mn-ea"/>
                <a:cs typeface="Arial" panose="020B0604020202020204" pitchFamily="34" charset="0"/>
                <a:sym typeface="Arial"/>
              </a:rPr>
              <a:t>.</a:t>
            </a:r>
          </a:p>
        </p:txBody>
      </p:sp>
      <p:grpSp>
        <p:nvGrpSpPr>
          <p:cNvPr id="12" name="Group 11">
            <a:extLst>
              <a:ext uri="{FF2B5EF4-FFF2-40B4-BE49-F238E27FC236}">
                <a16:creationId xmlns:a16="http://schemas.microsoft.com/office/drawing/2014/main" id="{FE5AE9AB-39B0-0804-E2D0-50DEAE477171}"/>
              </a:ext>
            </a:extLst>
          </p:cNvPr>
          <p:cNvGrpSpPr/>
          <p:nvPr/>
        </p:nvGrpSpPr>
        <p:grpSpPr>
          <a:xfrm>
            <a:off x="3925871" y="2140617"/>
            <a:ext cx="1292257" cy="712136"/>
            <a:chOff x="8403160" y="4587774"/>
            <a:chExt cx="1263473" cy="823613"/>
          </a:xfrm>
        </p:grpSpPr>
        <p:pic>
          <p:nvPicPr>
            <p:cNvPr id="13" name="Picture 12">
              <a:extLst>
                <a:ext uri="{FF2B5EF4-FFF2-40B4-BE49-F238E27FC236}">
                  <a16:creationId xmlns:a16="http://schemas.microsoft.com/office/drawing/2014/main" id="{FC744661-7FF9-2C22-C67F-32D42F7CDDBF}"/>
                </a:ext>
              </a:extLst>
            </p:cNvPr>
            <p:cNvPicPr>
              <a:picLocks noChangeAspect="1"/>
            </p:cNvPicPr>
            <p:nvPr/>
          </p:nvPicPr>
          <p:blipFill>
            <a:blip r:embed="rId3"/>
            <a:stretch>
              <a:fillRect/>
            </a:stretch>
          </p:blipFill>
          <p:spPr>
            <a:xfrm>
              <a:off x="8553553" y="4587774"/>
              <a:ext cx="962685" cy="823613"/>
            </a:xfrm>
            <a:prstGeom prst="rect">
              <a:avLst/>
            </a:prstGeom>
          </p:spPr>
        </p:pic>
        <p:sp>
          <p:nvSpPr>
            <p:cNvPr id="15" name="TextBox 14">
              <a:extLst>
                <a:ext uri="{FF2B5EF4-FFF2-40B4-BE49-F238E27FC236}">
                  <a16:creationId xmlns:a16="http://schemas.microsoft.com/office/drawing/2014/main" id="{BCB0E3E7-CF50-E746-D1B7-436A425B4FE0}"/>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pic>
        <p:nvPicPr>
          <p:cNvPr id="19" name="Picture 18">
            <a:extLst>
              <a:ext uri="{FF2B5EF4-FFF2-40B4-BE49-F238E27FC236}">
                <a16:creationId xmlns:a16="http://schemas.microsoft.com/office/drawing/2014/main" id="{C968D824-BFCF-86ED-C03A-A82312F5DE6F}"/>
              </a:ext>
            </a:extLst>
          </p:cNvPr>
          <p:cNvPicPr>
            <a:picLocks noChangeAspect="1"/>
          </p:cNvPicPr>
          <p:nvPr/>
        </p:nvPicPr>
        <p:blipFill>
          <a:blip r:embed="rId4"/>
          <a:stretch>
            <a:fillRect/>
          </a:stretch>
        </p:blipFill>
        <p:spPr>
          <a:xfrm>
            <a:off x="6082022" y="419803"/>
            <a:ext cx="2515713" cy="1424757"/>
          </a:xfrm>
          <a:prstGeom prst="rect">
            <a:avLst/>
          </a:prstGeom>
        </p:spPr>
      </p:pic>
      <p:sp>
        <p:nvSpPr>
          <p:cNvPr id="21" name="TextBox 20">
            <a:extLst>
              <a:ext uri="{FF2B5EF4-FFF2-40B4-BE49-F238E27FC236}">
                <a16:creationId xmlns:a16="http://schemas.microsoft.com/office/drawing/2014/main" id="{13932D15-0E14-A53D-EEAB-C9A19A68550E}"/>
              </a:ext>
            </a:extLst>
          </p:cNvPr>
          <p:cNvSpPr txBox="1"/>
          <p:nvPr/>
        </p:nvSpPr>
        <p:spPr>
          <a:xfrm>
            <a:off x="1039365" y="2928780"/>
            <a:ext cx="7778338" cy="2087174"/>
          </a:xfrm>
          <a:prstGeom prst="rect">
            <a:avLst/>
          </a:prstGeom>
          <a:noFill/>
        </p:spPr>
        <p:txBody>
          <a:bodyPr wrap="square">
            <a:spAutoFit/>
          </a:bodyPr>
          <a:lstStyle/>
          <a:p>
            <a:pPr algn="just">
              <a:lnSpc>
                <a:spcPct val="150000"/>
              </a:lnSpc>
              <a:spcAft>
                <a:spcPts val="800"/>
              </a:spcAft>
            </a:pPr>
            <a:r>
              <a:rPr lang="vi-VN" sz="2000" kern="100" dirty="0">
                <a:effectLst/>
                <a:latin typeface="+mn-lt"/>
                <a:ea typeface="Calibri" panose="020F0502020204030204" pitchFamily="34" charset="0"/>
                <a:cs typeface="Times New Roman" panose="02020603050405020304" pitchFamily="18" charset="0"/>
              </a:rPr>
              <a:t>Đường thẳng a nằm trong 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(P). </a:t>
            </a:r>
            <a:endParaRPr lang="en-US" sz="2000" kern="1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vi-VN" sz="2000" kern="100" dirty="0">
                <a:effectLst/>
                <a:latin typeface="+mn-lt"/>
                <a:ea typeface="Calibri" panose="020F0502020204030204" pitchFamily="34" charset="0"/>
                <a:cs typeface="Times New Roman" panose="02020603050405020304" pitchFamily="18" charset="0"/>
              </a:rPr>
              <a:t>Vì qua ba điểm xác định duy nhất một 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(tính chất 2).</a:t>
            </a:r>
            <a:endParaRPr lang="en-US" sz="2000" kern="1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vi-VN" sz="2000" kern="100" dirty="0">
                <a:effectLst/>
                <a:latin typeface="+mn-lt"/>
                <a:ea typeface="Calibri" panose="020F0502020204030204" pitchFamily="34" charset="0"/>
                <a:cs typeface="Times New Roman" panose="02020603050405020304" pitchFamily="18" charset="0"/>
              </a:rPr>
              <a:t>B, C thuộc 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(P) mà đường thẳng a qua B, C nên mọi điểm thuộc đường thẳng </a:t>
            </a:r>
            <a:r>
              <a:rPr lang="en-US" sz="2000" kern="100" dirty="0">
                <a:latin typeface="+mn-lt"/>
                <a:ea typeface="Calibri" panose="020F0502020204030204" pitchFamily="34" charset="0"/>
                <a:cs typeface="Times New Roman" panose="02020603050405020304" pitchFamily="18" charset="0"/>
              </a:rPr>
              <a:t> </a:t>
            </a:r>
            <a:r>
              <a:rPr lang="vi-VN" sz="2000" kern="100" dirty="0">
                <a:effectLst/>
                <a:latin typeface="+mn-lt"/>
                <a:ea typeface="Calibri" panose="020F0502020204030204" pitchFamily="34" charset="0"/>
                <a:cs typeface="Times New Roman" panose="02020603050405020304" pitchFamily="18" charset="0"/>
              </a:rPr>
              <a:t>a đều thuộc (P) (tính chất 3).</a:t>
            </a:r>
            <a:endParaRPr lang="en-US" sz="20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131398"/>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p:pic>
        <p:nvPicPr>
          <p:cNvPr id="11" name="Picture 10">
            <a:extLst>
              <a:ext uri="{FF2B5EF4-FFF2-40B4-BE49-F238E27FC236}">
                <a16:creationId xmlns:a16="http://schemas.microsoft.com/office/drawing/2014/main" id="{ABF3DD74-E1E9-7494-3001-5BD614567373}"/>
              </a:ext>
            </a:extLst>
          </p:cNvPr>
          <p:cNvPicPr>
            <a:picLocks noChangeAspect="1"/>
          </p:cNvPicPr>
          <p:nvPr/>
        </p:nvPicPr>
        <p:blipFill>
          <a:blip r:embed="rId3"/>
          <a:stretch>
            <a:fillRect/>
          </a:stretch>
        </p:blipFill>
        <p:spPr>
          <a:xfrm>
            <a:off x="8229601" y="4105320"/>
            <a:ext cx="859710" cy="955696"/>
          </a:xfrm>
          <a:prstGeom prst="rect">
            <a:avLst/>
          </a:prstGeom>
        </p:spPr>
      </p:pic>
      <p:sp>
        <p:nvSpPr>
          <p:cNvPr id="2" name="Rectangle: Rounded Corners 1">
            <a:extLst>
              <a:ext uri="{FF2B5EF4-FFF2-40B4-BE49-F238E27FC236}">
                <a16:creationId xmlns:a16="http://schemas.microsoft.com/office/drawing/2014/main" id="{AC160EE9-A2E9-16D3-C2CB-B68D219DDDEC}"/>
              </a:ext>
            </a:extLst>
          </p:cNvPr>
          <p:cNvSpPr/>
          <p:nvPr/>
        </p:nvSpPr>
        <p:spPr>
          <a:xfrm>
            <a:off x="3272060" y="325527"/>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KẾT LUẬN</a:t>
            </a:r>
          </a:p>
        </p:txBody>
      </p:sp>
      <p:grpSp>
        <p:nvGrpSpPr>
          <p:cNvPr id="3" name="Group 2">
            <a:extLst>
              <a:ext uri="{FF2B5EF4-FFF2-40B4-BE49-F238E27FC236}">
                <a16:creationId xmlns:a16="http://schemas.microsoft.com/office/drawing/2014/main" id="{CDA77DAA-FDFA-E9B6-C5FE-FEE766C0A91F}"/>
              </a:ext>
            </a:extLst>
          </p:cNvPr>
          <p:cNvGrpSpPr/>
          <p:nvPr/>
        </p:nvGrpSpPr>
        <p:grpSpPr>
          <a:xfrm>
            <a:off x="709422" y="1484927"/>
            <a:ext cx="7651547" cy="1325775"/>
            <a:chOff x="760594" y="2044518"/>
            <a:chExt cx="7624555" cy="2517373"/>
          </a:xfrm>
        </p:grpSpPr>
        <p:sp>
          <p:nvSpPr>
            <p:cNvPr id="4" name="Rectangle: Rounded Corners 3">
              <a:extLst>
                <a:ext uri="{FF2B5EF4-FFF2-40B4-BE49-F238E27FC236}">
                  <a16:creationId xmlns:a16="http://schemas.microsoft.com/office/drawing/2014/main" id="{542B692A-0D25-AD2B-49CD-CF616C8F9CD2}"/>
                </a:ext>
              </a:extLst>
            </p:cNvPr>
            <p:cNvSpPr/>
            <p:nvPr/>
          </p:nvSpPr>
          <p:spPr>
            <a:xfrm>
              <a:off x="760594" y="2044518"/>
              <a:ext cx="7624555" cy="2517373"/>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565D5186-E7F8-3DC1-C7DA-2A2B0517A9F8}"/>
                </a:ext>
              </a:extLst>
            </p:cNvPr>
            <p:cNvSpPr txBox="1"/>
            <p:nvPr/>
          </p:nvSpPr>
          <p:spPr>
            <a:xfrm>
              <a:off x="1017203" y="2310871"/>
              <a:ext cx="7154917" cy="1984663"/>
            </a:xfrm>
            <a:prstGeom prst="rect">
              <a:avLst/>
            </a:prstGeom>
            <a:noFill/>
          </p:spPr>
          <p:txBody>
            <a:bodyPr wrap="square">
              <a:spAutoFit/>
            </a:bodyPr>
            <a:lstStyle/>
            <a:p>
              <a:pPr>
                <a:lnSpc>
                  <a:spcPct val="150000"/>
                </a:lnSpc>
                <a:spcAft>
                  <a:spcPts val="1200"/>
                </a:spcAft>
              </a:pPr>
              <a:r>
                <a:rPr lang="vi-VN" sz="2200" kern="100" dirty="0">
                  <a:effectLst/>
                  <a:latin typeface="+mn-lt"/>
                  <a:ea typeface="Calibri" panose="020F0502020204030204" pitchFamily="34" charset="0"/>
                  <a:cs typeface="Times New Roman" panose="02020603050405020304" pitchFamily="18" charset="0"/>
                </a:rPr>
                <a:t>Một mặt </a:t>
              </a:r>
              <a:r>
                <a:rPr lang="vi-VN" sz="2200" kern="100" dirty="0" err="1">
                  <a:effectLst/>
                  <a:latin typeface="+mn-lt"/>
                  <a:ea typeface="Calibri" panose="020F0502020204030204" pitchFamily="34" charset="0"/>
                  <a:cs typeface="Times New Roman" panose="02020603050405020304" pitchFamily="18" charset="0"/>
                </a:rPr>
                <a:t>phẳng</a:t>
              </a:r>
              <a:r>
                <a:rPr lang="vi-VN" sz="2200" kern="100" dirty="0">
                  <a:effectLst/>
                  <a:latin typeface="+mn-lt"/>
                  <a:ea typeface="Calibri" panose="020F0502020204030204" pitchFamily="34" charset="0"/>
                  <a:cs typeface="Times New Roman" panose="02020603050405020304" pitchFamily="18" charset="0"/>
                </a:rPr>
                <a:t> được xác định nếu biết nó chứa một đường thẳng và một điểm không thuộc đường thẳng đó.</a:t>
              </a:r>
              <a:endParaRPr lang="en-US" sz="2200" kern="100" dirty="0">
                <a:effectLst/>
                <a:latin typeface="+mn-lt"/>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D734E1E-154A-7505-E37C-CFC6EDC0221A}"/>
              </a:ext>
            </a:extLst>
          </p:cNvPr>
          <p:cNvPicPr>
            <a:picLocks noChangeAspect="1"/>
          </p:cNvPicPr>
          <p:nvPr/>
        </p:nvPicPr>
        <p:blipFill>
          <a:blip r:embed="rId4"/>
          <a:srcRect/>
          <a:stretch/>
        </p:blipFill>
        <p:spPr>
          <a:xfrm>
            <a:off x="5856120" y="3369294"/>
            <a:ext cx="2085727" cy="1206835"/>
          </a:xfrm>
          <a:prstGeom prst="rect">
            <a:avLst/>
          </a:prstGeom>
        </p:spPr>
      </p:pic>
      <p:sp>
        <p:nvSpPr>
          <p:cNvPr id="13" name="TextBox 12">
            <a:extLst>
              <a:ext uri="{FF2B5EF4-FFF2-40B4-BE49-F238E27FC236}">
                <a16:creationId xmlns:a16="http://schemas.microsoft.com/office/drawing/2014/main" id="{5504866B-596A-C96C-4E82-C9330F807F13}"/>
              </a:ext>
            </a:extLst>
          </p:cNvPr>
          <p:cNvSpPr txBox="1"/>
          <p:nvPr/>
        </p:nvSpPr>
        <p:spPr>
          <a:xfrm>
            <a:off x="271542" y="3420924"/>
            <a:ext cx="5725497" cy="958660"/>
          </a:xfrm>
          <a:prstGeom prst="rect">
            <a:avLst/>
          </a:prstGeom>
          <a:noFill/>
        </p:spPr>
        <p:txBody>
          <a:bodyPr wrap="square">
            <a:spAutoFit/>
          </a:bodyPr>
          <a:lstStyle/>
          <a:p>
            <a:pPr>
              <a:lnSpc>
                <a:spcPct val="150000"/>
              </a:lnSpc>
              <a:spcAft>
                <a:spcPts val="1200"/>
              </a:spcAft>
            </a:pPr>
            <a:r>
              <a:rPr lang="vi-VN" sz="2000" kern="100" dirty="0">
                <a:effectLst/>
                <a:latin typeface="+mn-lt"/>
                <a:ea typeface="Calibri" panose="020F0502020204030204" pitchFamily="34" charset="0"/>
                <a:cs typeface="Times New Roman" panose="02020603050405020304" pitchFamily="18" charset="0"/>
              </a:rPr>
              <a:t>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xác định bởi điểm A và đường thẳng a không qua điểm A, kí hiệu </a:t>
            </a:r>
            <a:r>
              <a:rPr lang="vi-VN" sz="2000" kern="100" dirty="0" err="1">
                <a:effectLst/>
                <a:latin typeface="+mn-lt"/>
                <a:ea typeface="Calibri" panose="020F0502020204030204" pitchFamily="34" charset="0"/>
                <a:cs typeface="Times New Roman" panose="02020603050405020304" pitchFamily="18" charset="0"/>
              </a:rPr>
              <a:t>mp</a:t>
            </a:r>
            <a:r>
              <a:rPr lang="vi-VN" sz="2000" kern="100" dirty="0">
                <a:effectLst/>
                <a:latin typeface="+mn-lt"/>
                <a:ea typeface="Calibri" panose="020F0502020204030204" pitchFamily="34" charset="0"/>
                <a:cs typeface="Times New Roman" panose="02020603050405020304" pitchFamily="18" charset="0"/>
              </a:rPr>
              <a:t>(</a:t>
            </a:r>
            <a:r>
              <a:rPr lang="vi-VN" sz="2000" kern="100" dirty="0" err="1">
                <a:effectLst/>
                <a:latin typeface="+mn-lt"/>
                <a:ea typeface="Calibri" panose="020F0502020204030204" pitchFamily="34" charset="0"/>
                <a:cs typeface="Times New Roman" panose="02020603050405020304" pitchFamily="18" charset="0"/>
              </a:rPr>
              <a:t>A,a</a:t>
            </a:r>
            <a:r>
              <a:rPr lang="vi-VN" sz="2000" kern="100" dirty="0">
                <a:effectLst/>
                <a:latin typeface="+mn-lt"/>
                <a:ea typeface="Calibri" panose="020F0502020204030204" pitchFamily="34" charset="0"/>
                <a:cs typeface="Times New Roman" panose="02020603050405020304" pitchFamily="18" charset="0"/>
              </a:rPr>
              <a:t>) hay (</a:t>
            </a:r>
            <a:r>
              <a:rPr lang="vi-VN" sz="2000" kern="100" dirty="0" err="1">
                <a:effectLst/>
                <a:latin typeface="+mn-lt"/>
                <a:ea typeface="Calibri" panose="020F0502020204030204" pitchFamily="34" charset="0"/>
                <a:cs typeface="Times New Roman" panose="02020603050405020304" pitchFamily="18" charset="0"/>
              </a:rPr>
              <a:t>A,a</a:t>
            </a:r>
            <a:r>
              <a:rPr lang="vi-VN" sz="2000" kern="100" dirty="0">
                <a:effectLst/>
                <a:latin typeface="+mn-lt"/>
                <a:ea typeface="Calibri" panose="020F0502020204030204" pitchFamily="34" charset="0"/>
                <a:cs typeface="Times New Roman" panose="02020603050405020304" pitchFamily="18" charset="0"/>
              </a:rPr>
              <a:t>).</a:t>
            </a:r>
            <a:endParaRPr lang="en-US" sz="20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3316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8" name="Rounded Rectangle 1">
            <a:extLst>
              <a:ext uri="{FF2B5EF4-FFF2-40B4-BE49-F238E27FC236}">
                <a16:creationId xmlns:a16="http://schemas.microsoft.com/office/drawing/2014/main" id="{C1BD3A1C-5DF0-2635-9AE8-0A4FD8FF05AE}"/>
              </a:ext>
            </a:extLst>
          </p:cNvPr>
          <p:cNvSpPr/>
          <p:nvPr/>
        </p:nvSpPr>
        <p:spPr>
          <a:xfrm>
            <a:off x="3908348" y="175473"/>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8</a:t>
            </a:r>
          </a:p>
        </p:txBody>
      </p:sp>
      <p:sp>
        <p:nvSpPr>
          <p:cNvPr id="10" name="Rectangle 9">
            <a:extLst>
              <a:ext uri="{FF2B5EF4-FFF2-40B4-BE49-F238E27FC236}">
                <a16:creationId xmlns:a16="http://schemas.microsoft.com/office/drawing/2014/main" id="{F428052E-9193-F946-7529-98197A5C2DD9}"/>
              </a:ext>
            </a:extLst>
          </p:cNvPr>
          <p:cNvSpPr/>
          <p:nvPr/>
        </p:nvSpPr>
        <p:spPr>
          <a:xfrm>
            <a:off x="684632" y="903410"/>
            <a:ext cx="7628096" cy="958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Với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đường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d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hai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M, N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phân</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biệt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không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thuộc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d, ta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xác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định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được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bao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nhiêu</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endParaRPr kumimoji="0" lang="en-US" sz="20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1" name="Rectangle 10">
            <a:extLst>
              <a:ext uri="{FF2B5EF4-FFF2-40B4-BE49-F238E27FC236}">
                <a16:creationId xmlns:a16="http://schemas.microsoft.com/office/drawing/2014/main" id="{8EB0BD1D-146A-815A-82DE-C73B7A9E4CCE}"/>
              </a:ext>
            </a:extLst>
          </p:cNvPr>
          <p:cNvSpPr/>
          <p:nvPr/>
        </p:nvSpPr>
        <p:spPr>
          <a:xfrm>
            <a:off x="274358" y="2001031"/>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2" name="Rectangle 11">
            <a:extLst>
              <a:ext uri="{FF2B5EF4-FFF2-40B4-BE49-F238E27FC236}">
                <a16:creationId xmlns:a16="http://schemas.microsoft.com/office/drawing/2014/main" id="{5133D026-5250-359D-FB84-1F57602369B3}"/>
              </a:ext>
            </a:extLst>
          </p:cNvPr>
          <p:cNvSpPr/>
          <p:nvPr/>
        </p:nvSpPr>
        <p:spPr>
          <a:xfrm>
            <a:off x="462698" y="2545333"/>
            <a:ext cx="5676845" cy="2343655"/>
          </a:xfrm>
          <a:prstGeom prst="rect">
            <a:avLst/>
          </a:prstGeom>
        </p:spPr>
        <p:txBody>
          <a:bodyPr wrap="square">
            <a:spAutoFit/>
          </a:bodyPr>
          <a:lstStyle/>
          <a:p>
            <a:pPr>
              <a:lnSpc>
                <a:spcPct val="150000"/>
              </a:lnSpc>
              <a:buClrTx/>
            </a:pPr>
            <a:r>
              <a:rPr kumimoji="0" lang="en-US" sz="2000" b="0" i="0" u="none" strike="noStrike" kern="1200" cap="none" spc="0" normalizeH="0" baseline="0" noProof="0" dirty="0" err="1">
                <a:ln>
                  <a:noFill/>
                </a:ln>
                <a:solidFill>
                  <a:prstClr val="black"/>
                </a:solidFill>
                <a:effectLst/>
                <a:uLnTx/>
                <a:uFillTx/>
                <a:ea typeface="+mn-ea"/>
                <a:sym typeface="Arial"/>
              </a:rPr>
              <a:t>Với</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đường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thẳng</a:t>
            </a:r>
            <a:r>
              <a:rPr kumimoji="0" lang="en-US" sz="2000" b="0" i="0" u="none" strike="noStrike" kern="1200" cap="none" spc="0" normalizeH="0" noProof="0" dirty="0">
                <a:ln>
                  <a:noFill/>
                </a:ln>
                <a:solidFill>
                  <a:prstClr val="black"/>
                </a:solidFill>
                <a:effectLst/>
                <a:uLnTx/>
                <a:uFillTx/>
                <a:ea typeface="+mn-ea"/>
                <a:sym typeface="Arial"/>
              </a:rPr>
              <a:t> d </a:t>
            </a:r>
            <a:r>
              <a:rPr kumimoji="0" lang="en-US" sz="2000" b="0" i="0" u="none" strike="noStrike" kern="1200" cap="none" spc="0" normalizeH="0" noProof="0" dirty="0" err="1">
                <a:ln>
                  <a:noFill/>
                </a:ln>
                <a:solidFill>
                  <a:prstClr val="black"/>
                </a:solidFill>
                <a:effectLst/>
                <a:uLnTx/>
                <a:uFillTx/>
                <a:ea typeface="+mn-ea"/>
                <a:sym typeface="Arial"/>
              </a:rPr>
              <a:t>và</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điểm</a:t>
            </a:r>
            <a:r>
              <a:rPr kumimoji="0" lang="en-US" sz="2000" b="0" i="0" u="none" strike="noStrike" kern="1200" cap="none" spc="0" normalizeH="0" noProof="0" dirty="0">
                <a:ln>
                  <a:noFill/>
                </a:ln>
                <a:solidFill>
                  <a:prstClr val="black"/>
                </a:solidFill>
                <a:effectLst/>
                <a:uLnTx/>
                <a:uFillTx/>
                <a:ea typeface="+mn-ea"/>
                <a:sym typeface="Arial"/>
              </a:rPr>
              <a:t> M </a:t>
            </a:r>
            <a:r>
              <a:rPr kumimoji="0" lang="en-US" sz="2000" b="0" i="0" u="none" strike="noStrike" kern="1200" cap="none" spc="0" normalizeH="0" noProof="0" dirty="0" err="1">
                <a:ln>
                  <a:noFill/>
                </a:ln>
                <a:solidFill>
                  <a:prstClr val="black"/>
                </a:solidFill>
                <a:effectLst/>
                <a:uLnTx/>
                <a:uFillTx/>
                <a:ea typeface="+mn-ea"/>
                <a:sym typeface="Arial"/>
              </a:rPr>
              <a:t>không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thuộc</a:t>
            </a:r>
            <a:r>
              <a:rPr kumimoji="0" lang="en-US" sz="2000" b="0" i="0" u="none" strike="noStrike" kern="1200" cap="none" spc="0" normalizeH="0" noProof="0" dirty="0">
                <a:ln>
                  <a:noFill/>
                </a:ln>
                <a:solidFill>
                  <a:prstClr val="black"/>
                </a:solidFill>
                <a:effectLst/>
                <a:uLnTx/>
                <a:uFillTx/>
                <a:ea typeface="+mn-ea"/>
                <a:sym typeface="Arial"/>
              </a:rPr>
              <a:t> d, ta </a:t>
            </a:r>
            <a:r>
              <a:rPr kumimoji="0" lang="en-US" sz="2000" b="0" i="0" u="none" strike="noStrike" kern="1200" cap="none" spc="0" normalizeH="0" noProof="0" dirty="0" err="1">
                <a:ln>
                  <a:noFill/>
                </a:ln>
                <a:solidFill>
                  <a:prstClr val="black"/>
                </a:solidFill>
                <a:effectLst/>
                <a:uLnTx/>
                <a:uFillTx/>
                <a:ea typeface="+mn-ea"/>
                <a:sym typeface="Arial"/>
              </a:rPr>
              <a:t>xác</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định</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được</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mặt</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phẳng</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thứ</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nhất</a:t>
            </a:r>
            <a:r>
              <a:rPr kumimoji="0" lang="en-US" sz="2000" b="0" i="0" u="none" strike="noStrike" kern="1200" cap="none" spc="0" normalizeH="0" noProof="0" dirty="0">
                <a:ln>
                  <a:noFill/>
                </a:ln>
                <a:solidFill>
                  <a:prstClr val="black"/>
                </a:solidFill>
                <a:effectLst/>
                <a:uLnTx/>
                <a:uFillTx/>
                <a:ea typeface="+mn-ea"/>
                <a:sym typeface="Arial"/>
              </a:rPr>
              <a:t> </a:t>
            </a:r>
            <a:r>
              <a:rPr kumimoji="0" lang="en-US" sz="2000" b="0" i="0" u="none" strike="noStrike" kern="1200" cap="none" spc="0" normalizeH="0" noProof="0" dirty="0" err="1">
                <a:ln>
                  <a:noFill/>
                </a:ln>
                <a:solidFill>
                  <a:prstClr val="black"/>
                </a:solidFill>
                <a:effectLst/>
                <a:uLnTx/>
                <a:uFillTx/>
                <a:ea typeface="+mn-ea"/>
                <a:sym typeface="Arial"/>
              </a:rPr>
              <a:t>là</a:t>
            </a:r>
            <a:r>
              <a:rPr kumimoji="0" lang="en-US" sz="2000" b="0" i="0" u="none" strike="noStrike" kern="1200" cap="none" spc="0" normalizeH="0" noProof="0" dirty="0">
                <a:ln>
                  <a:noFill/>
                </a:ln>
                <a:solidFill>
                  <a:prstClr val="black"/>
                </a:solidFill>
                <a:effectLst/>
                <a:uLnTx/>
                <a:uFillTx/>
                <a:ea typeface="+mn-ea"/>
                <a:sym typeface="Arial"/>
              </a:rPr>
              <a:t> (M, d)</a:t>
            </a:r>
            <a:r>
              <a:rPr lang="en-US" sz="2000" kern="1200" dirty="0">
                <a:solidFill>
                  <a:prstClr val="black"/>
                </a:solidFill>
                <a:ea typeface="+mn-ea"/>
              </a:rPr>
              <a:t>. </a:t>
            </a:r>
            <a:r>
              <a:rPr lang="en-US" sz="2000" kern="1200" dirty="0" err="1">
                <a:solidFill>
                  <a:prstClr val="black"/>
                </a:solidFill>
                <a:ea typeface="+mn-ea"/>
              </a:rPr>
              <a:t>Nếu</a:t>
            </a:r>
            <a:r>
              <a:rPr lang="en-US" sz="2000" kern="1200" dirty="0">
                <a:solidFill>
                  <a:prstClr val="black"/>
                </a:solidFill>
                <a:ea typeface="+mn-ea"/>
              </a:rPr>
              <a:t> </a:t>
            </a:r>
            <a:r>
              <a:rPr lang="en-US" sz="2000" kern="1200" dirty="0" err="1">
                <a:solidFill>
                  <a:prstClr val="black"/>
                </a:solidFill>
                <a:ea typeface="+mn-ea"/>
              </a:rPr>
              <a:t>điểm</a:t>
            </a:r>
            <a:r>
              <a:rPr lang="en-US" sz="2000" kern="1200" dirty="0">
                <a:solidFill>
                  <a:prstClr val="black"/>
                </a:solidFill>
                <a:ea typeface="+mn-ea"/>
              </a:rPr>
              <a:t> N </a:t>
            </a:r>
            <a:r>
              <a:rPr lang="en-US" sz="2000" kern="1200" dirty="0" err="1">
                <a:solidFill>
                  <a:prstClr val="black"/>
                </a:solidFill>
                <a:ea typeface="+mn-ea"/>
              </a:rPr>
              <a:t>thuộc</a:t>
            </a:r>
            <a:r>
              <a:rPr lang="en-US" sz="2000" kern="1200" dirty="0">
                <a:solidFill>
                  <a:prstClr val="black"/>
                </a:solidFill>
                <a:ea typeface="+mn-ea"/>
              </a:rPr>
              <a:t> (M, d) </a:t>
            </a:r>
            <a:r>
              <a:rPr lang="en-US" sz="2000" kern="1200" dirty="0" err="1">
                <a:solidFill>
                  <a:prstClr val="black"/>
                </a:solidFill>
                <a:ea typeface="+mn-ea"/>
              </a:rPr>
              <a:t>thì</a:t>
            </a:r>
            <a:r>
              <a:rPr lang="en-US" sz="2000" kern="1200" dirty="0">
                <a:solidFill>
                  <a:prstClr val="black"/>
                </a:solidFill>
                <a:ea typeface="+mn-ea"/>
              </a:rPr>
              <a:t> ta </a:t>
            </a:r>
            <a:r>
              <a:rPr lang="en-US" sz="2000" kern="1200" dirty="0" err="1">
                <a:solidFill>
                  <a:prstClr val="black"/>
                </a:solidFill>
                <a:ea typeface="+mn-ea"/>
              </a:rPr>
              <a:t>chỉ</a:t>
            </a:r>
            <a:r>
              <a:rPr lang="en-US" sz="2000" kern="1200" dirty="0">
                <a:solidFill>
                  <a:prstClr val="black"/>
                </a:solidFill>
                <a:ea typeface="+mn-ea"/>
              </a:rPr>
              <a:t> </a:t>
            </a:r>
            <a:r>
              <a:rPr lang="en-US" sz="2000" kern="1200" dirty="0" err="1">
                <a:solidFill>
                  <a:prstClr val="black"/>
                </a:solidFill>
                <a:ea typeface="+mn-ea"/>
              </a:rPr>
              <a:t>xác</a:t>
            </a:r>
            <a:r>
              <a:rPr lang="en-US" sz="2000" kern="1200" dirty="0">
                <a:solidFill>
                  <a:prstClr val="black"/>
                </a:solidFill>
                <a:ea typeface="+mn-ea"/>
              </a:rPr>
              <a:t> </a:t>
            </a:r>
            <a:r>
              <a:rPr lang="en-US" sz="2000" kern="1200" dirty="0" err="1">
                <a:solidFill>
                  <a:prstClr val="black"/>
                </a:solidFill>
                <a:ea typeface="+mn-ea"/>
              </a:rPr>
              <a:t>định</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một</a:t>
            </a:r>
            <a:r>
              <a:rPr lang="en-US" sz="2000" kern="1200" dirty="0">
                <a:solidFill>
                  <a:prstClr val="black"/>
                </a:solidFill>
                <a:ea typeface="+mn-ea"/>
              </a:rPr>
              <a:t> </a:t>
            </a:r>
            <a:r>
              <a:rPr lang="en-US" sz="2000" kern="1200" dirty="0" err="1">
                <a:solidFill>
                  <a:prstClr val="black"/>
                </a:solidFill>
                <a:ea typeface="+mn-ea"/>
              </a:rPr>
              <a:t>mặt</a:t>
            </a:r>
            <a:r>
              <a:rPr lang="en-US" sz="2000" kern="1200" dirty="0">
                <a:solidFill>
                  <a:prstClr val="black"/>
                </a:solidFill>
                <a:ea typeface="+mn-ea"/>
              </a:rPr>
              <a:t> </a:t>
            </a:r>
            <a:r>
              <a:rPr lang="en-US" sz="2000" kern="1200" dirty="0" err="1">
                <a:solidFill>
                  <a:prstClr val="black"/>
                </a:solidFill>
                <a:ea typeface="+mn-ea"/>
              </a:rPr>
              <a:t>phẳng</a:t>
            </a:r>
            <a:r>
              <a:rPr lang="en-US" sz="2000" kern="1200" dirty="0">
                <a:solidFill>
                  <a:prstClr val="black"/>
                </a:solidFill>
                <a:ea typeface="+mn-ea"/>
              </a:rPr>
              <a:t>. </a:t>
            </a:r>
            <a:r>
              <a:rPr lang="en-US" sz="2000" kern="1200" dirty="0" err="1">
                <a:solidFill>
                  <a:prstClr val="black"/>
                </a:solidFill>
                <a:ea typeface="+mn-ea"/>
              </a:rPr>
              <a:t>Nếu</a:t>
            </a:r>
            <a:r>
              <a:rPr lang="en-US" sz="2000" kern="1200" dirty="0">
                <a:solidFill>
                  <a:prstClr val="black"/>
                </a:solidFill>
                <a:ea typeface="+mn-ea"/>
              </a:rPr>
              <a:t> </a:t>
            </a:r>
            <a:r>
              <a:rPr lang="en-US" sz="2000" kern="1200" dirty="0" err="1">
                <a:solidFill>
                  <a:prstClr val="black"/>
                </a:solidFill>
                <a:ea typeface="+mn-ea"/>
              </a:rPr>
              <a:t>điểm</a:t>
            </a:r>
            <a:r>
              <a:rPr lang="en-US" sz="2000" kern="1200" dirty="0">
                <a:solidFill>
                  <a:prstClr val="black"/>
                </a:solidFill>
                <a:ea typeface="+mn-ea"/>
              </a:rPr>
              <a:t> N </a:t>
            </a:r>
            <a:r>
              <a:rPr lang="en-US" sz="2000" kern="1200" dirty="0" err="1">
                <a:solidFill>
                  <a:prstClr val="black"/>
                </a:solidFill>
                <a:ea typeface="+mn-ea"/>
              </a:rPr>
              <a:t>không</a:t>
            </a:r>
            <a:r>
              <a:rPr lang="en-US" sz="2000" kern="1200" dirty="0">
                <a:solidFill>
                  <a:prstClr val="black"/>
                </a:solidFill>
                <a:ea typeface="+mn-ea"/>
              </a:rPr>
              <a:t> </a:t>
            </a:r>
            <a:r>
              <a:rPr lang="en-US" sz="2000" kern="1200" dirty="0" err="1">
                <a:solidFill>
                  <a:prstClr val="black"/>
                </a:solidFill>
                <a:ea typeface="+mn-ea"/>
              </a:rPr>
              <a:t>thuộc</a:t>
            </a:r>
            <a:r>
              <a:rPr lang="en-US" sz="2000" kern="1200" dirty="0">
                <a:solidFill>
                  <a:prstClr val="black"/>
                </a:solidFill>
                <a:ea typeface="+mn-ea"/>
              </a:rPr>
              <a:t> (M, d) </a:t>
            </a:r>
            <a:r>
              <a:rPr lang="en-US" sz="2000" kern="1200" dirty="0" err="1">
                <a:solidFill>
                  <a:prstClr val="black"/>
                </a:solidFill>
                <a:ea typeface="+mn-ea"/>
              </a:rPr>
              <a:t>thì</a:t>
            </a:r>
            <a:r>
              <a:rPr lang="en-US" sz="2000" kern="1200" dirty="0">
                <a:solidFill>
                  <a:prstClr val="black"/>
                </a:solidFill>
                <a:ea typeface="+mn-ea"/>
              </a:rPr>
              <a:t> ta </a:t>
            </a:r>
            <a:r>
              <a:rPr lang="en-US" sz="2000" kern="1200" dirty="0" err="1">
                <a:solidFill>
                  <a:prstClr val="black"/>
                </a:solidFill>
                <a:ea typeface="+mn-ea"/>
              </a:rPr>
              <a:t>xác</a:t>
            </a:r>
            <a:r>
              <a:rPr lang="en-US" sz="2000" kern="1200" dirty="0">
                <a:solidFill>
                  <a:prstClr val="black"/>
                </a:solidFill>
                <a:ea typeface="+mn-ea"/>
              </a:rPr>
              <a:t> </a:t>
            </a:r>
            <a:r>
              <a:rPr lang="en-US" sz="2000" kern="1200" dirty="0" err="1">
                <a:solidFill>
                  <a:prstClr val="black"/>
                </a:solidFill>
                <a:ea typeface="+mn-ea"/>
              </a:rPr>
              <a:t>định</a:t>
            </a:r>
            <a:r>
              <a:rPr lang="en-US" sz="2000" kern="1200" dirty="0">
                <a:solidFill>
                  <a:prstClr val="black"/>
                </a:solidFill>
                <a:ea typeface="+mn-ea"/>
              </a:rPr>
              <a:t> </a:t>
            </a:r>
            <a:r>
              <a:rPr lang="en-US" sz="2000" kern="1200" dirty="0" err="1">
                <a:solidFill>
                  <a:prstClr val="black"/>
                </a:solidFill>
                <a:ea typeface="+mn-ea"/>
              </a:rPr>
              <a:t>được</a:t>
            </a:r>
            <a:r>
              <a:rPr lang="en-US" sz="2000" kern="1200" dirty="0">
                <a:solidFill>
                  <a:prstClr val="black"/>
                </a:solidFill>
                <a:ea typeface="+mn-ea"/>
              </a:rPr>
              <a:t> </a:t>
            </a:r>
            <a:r>
              <a:rPr lang="en-US" sz="2000" kern="1200" dirty="0" err="1">
                <a:solidFill>
                  <a:prstClr val="black"/>
                </a:solidFill>
                <a:ea typeface="+mn-ea"/>
              </a:rPr>
              <a:t>mặt</a:t>
            </a:r>
            <a:r>
              <a:rPr lang="en-US" sz="2000" kern="1200" dirty="0">
                <a:solidFill>
                  <a:prstClr val="black"/>
                </a:solidFill>
                <a:ea typeface="+mn-ea"/>
              </a:rPr>
              <a:t> </a:t>
            </a:r>
            <a:r>
              <a:rPr lang="en-US" sz="2000" kern="1200" dirty="0" err="1">
                <a:solidFill>
                  <a:prstClr val="black"/>
                </a:solidFill>
                <a:ea typeface="+mn-ea"/>
              </a:rPr>
              <a:t>phẳng</a:t>
            </a:r>
            <a:r>
              <a:rPr lang="en-US" sz="2000" kern="1200" dirty="0">
                <a:solidFill>
                  <a:prstClr val="black"/>
                </a:solidFill>
                <a:ea typeface="+mn-ea"/>
              </a:rPr>
              <a:t> </a:t>
            </a:r>
            <a:r>
              <a:rPr lang="en-US" sz="2000" kern="1200" dirty="0" err="1">
                <a:solidFill>
                  <a:prstClr val="black"/>
                </a:solidFill>
                <a:ea typeface="+mn-ea"/>
              </a:rPr>
              <a:t>thứ</a:t>
            </a:r>
            <a:r>
              <a:rPr lang="en-US" sz="2000" kern="1200" dirty="0">
                <a:solidFill>
                  <a:prstClr val="black"/>
                </a:solidFill>
                <a:ea typeface="+mn-ea"/>
              </a:rPr>
              <a:t> </a:t>
            </a:r>
            <a:r>
              <a:rPr lang="en-US" sz="2000" kern="1200" dirty="0" err="1">
                <a:solidFill>
                  <a:prstClr val="black"/>
                </a:solidFill>
                <a:ea typeface="+mn-ea"/>
              </a:rPr>
              <a:t>hai</a:t>
            </a:r>
            <a:r>
              <a:rPr lang="en-US" sz="2000" kern="1200" dirty="0">
                <a:solidFill>
                  <a:prstClr val="black"/>
                </a:solidFill>
                <a:ea typeface="+mn-ea"/>
              </a:rPr>
              <a:t> </a:t>
            </a:r>
            <a:r>
              <a:rPr lang="en-US" sz="2000" kern="1200" dirty="0" err="1">
                <a:solidFill>
                  <a:prstClr val="black"/>
                </a:solidFill>
                <a:ea typeface="+mn-ea"/>
              </a:rPr>
              <a:t>là</a:t>
            </a:r>
            <a:r>
              <a:rPr lang="en-US" sz="2000" kern="1200" dirty="0">
                <a:solidFill>
                  <a:prstClr val="black"/>
                </a:solidFill>
                <a:ea typeface="+mn-ea"/>
              </a:rPr>
              <a:t> (N, d)</a:t>
            </a:r>
            <a:r>
              <a:rPr kumimoji="0" lang="en-US" sz="2000" b="0" i="0" u="none" strike="noStrike" kern="1200" cap="none" spc="0" normalizeH="0" baseline="0" noProof="0" dirty="0">
                <a:ln>
                  <a:noFill/>
                </a:ln>
                <a:solidFill>
                  <a:prstClr val="black"/>
                </a:solidFill>
                <a:effectLst/>
                <a:uLnTx/>
                <a:uFillTx/>
                <a:ea typeface="+mn-ea"/>
                <a:sym typeface="Arial"/>
              </a:rPr>
              <a:t> </a:t>
            </a:r>
          </a:p>
        </p:txBody>
      </p:sp>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3"/>
          <a:stretch>
            <a:fillRect/>
          </a:stretch>
        </p:blipFill>
        <p:spPr>
          <a:xfrm rot="172800">
            <a:off x="8386826" y="98407"/>
            <a:ext cx="739834" cy="708849"/>
          </a:xfrm>
          <a:prstGeom prst="rect">
            <a:avLst/>
          </a:prstGeom>
        </p:spPr>
      </p:pic>
      <p:pic>
        <p:nvPicPr>
          <p:cNvPr id="5" name="Picture 4">
            <a:extLst>
              <a:ext uri="{FF2B5EF4-FFF2-40B4-BE49-F238E27FC236}">
                <a16:creationId xmlns:a16="http://schemas.microsoft.com/office/drawing/2014/main" id="{E683D09D-D7BC-A040-685D-F02C81CFFDE0}"/>
              </a:ext>
            </a:extLst>
          </p:cNvPr>
          <p:cNvPicPr>
            <a:picLocks noChangeAspect="1"/>
          </p:cNvPicPr>
          <p:nvPr/>
        </p:nvPicPr>
        <p:blipFill>
          <a:blip r:embed="rId4"/>
          <a:stretch>
            <a:fillRect/>
          </a:stretch>
        </p:blipFill>
        <p:spPr>
          <a:xfrm>
            <a:off x="6429066" y="2571750"/>
            <a:ext cx="2252236" cy="2343656"/>
          </a:xfrm>
          <a:prstGeom prst="rect">
            <a:avLst/>
          </a:prstGeom>
        </p:spPr>
      </p:pic>
    </p:spTree>
    <p:extLst>
      <p:ext uri="{BB962C8B-B14F-4D97-AF65-F5344CB8AC3E}">
        <p14:creationId xmlns:p14="http://schemas.microsoft.com/office/powerpoint/2010/main" val="22251007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6" name="Rectangle 5">
            <a:extLst>
              <a:ext uri="{FF2B5EF4-FFF2-40B4-BE49-F238E27FC236}">
                <a16:creationId xmlns:a16="http://schemas.microsoft.com/office/drawing/2014/main" id="{87CF5350-0BD5-9138-B4B4-218A4D98B1E9}"/>
              </a:ext>
            </a:extLst>
          </p:cNvPr>
          <p:cNvSpPr/>
          <p:nvPr/>
        </p:nvSpPr>
        <p:spPr>
          <a:xfrm>
            <a:off x="327313" y="332731"/>
            <a:ext cx="5907232" cy="2343655"/>
          </a:xfrm>
          <a:prstGeom prst="rect">
            <a:avLst/>
          </a:prstGeom>
        </p:spPr>
        <p:txBody>
          <a:bodyPr wrap="square">
            <a:spAutoFit/>
          </a:bodyPr>
          <a:lstStyle/>
          <a:p>
            <a:pPr lvl="0" algn="just">
              <a:lnSpc>
                <a:spcPct val="150000"/>
              </a:lnSpc>
            </a:pPr>
            <a:r>
              <a:rPr kumimoji="0" lang="en-US" sz="2000" b="0" i="0" u="none" strike="noStrike" kern="0" cap="none" spc="0" normalizeH="0" baseline="0" noProof="0" dirty="0">
                <a:ln>
                  <a:noFill/>
                </a:ln>
                <a:solidFill>
                  <a:srgbClr val="000000"/>
                </a:solidFill>
                <a:effectLst/>
                <a:uLnTx/>
                <a:uFillTx/>
                <a:latin typeface="+mj-lt"/>
                <a:sym typeface="Arial"/>
              </a:rPr>
              <a:t>	      </a:t>
            </a:r>
            <a:r>
              <a:rPr lang="vi-VN" sz="2000" b="1" dirty="0">
                <a:solidFill>
                  <a:srgbClr val="008000"/>
                </a:solidFill>
                <a:latin typeface="+mj-lt"/>
              </a:rPr>
              <a:t> </a:t>
            </a:r>
            <a:r>
              <a:rPr lang="vi-VN" sz="2000" dirty="0">
                <a:latin typeface="+mn-lt"/>
              </a:rPr>
              <a:t>Hai đường thẳng phân biệt a và b cắt nhau tại điểm O. Trên a, b lấy lần lượt hai điểm M, N khác O. Gọi (P) là mặt </a:t>
            </a:r>
            <a:r>
              <a:rPr lang="vi-VN" sz="2000" dirty="0" err="1">
                <a:latin typeface="+mn-lt"/>
              </a:rPr>
              <a:t>phẳng</a:t>
            </a:r>
            <a:r>
              <a:rPr lang="vi-VN" sz="2000" dirty="0">
                <a:latin typeface="+mn-lt"/>
              </a:rPr>
              <a:t> đi qua ba điểm M, N, O (Hình 25). Mặt </a:t>
            </a:r>
            <a:r>
              <a:rPr lang="vi-VN" sz="2000" dirty="0" err="1">
                <a:latin typeface="+mn-lt"/>
              </a:rPr>
              <a:t>phẳng</a:t>
            </a:r>
            <a:r>
              <a:rPr lang="vi-VN" sz="2000" dirty="0">
                <a:latin typeface="+mn-lt"/>
              </a:rPr>
              <a:t> (P) có chứa cả hai đường thẳng a và b không? Giải thích.</a:t>
            </a:r>
            <a:endParaRPr kumimoji="0" lang="vi-VN" sz="2000" b="0" i="0" u="none" strike="noStrike" kern="0" cap="none" spc="0" normalizeH="0" baseline="0" noProof="0" dirty="0">
              <a:ln>
                <a:noFill/>
              </a:ln>
              <a:solidFill>
                <a:srgbClr val="000000"/>
              </a:solidFill>
              <a:effectLst/>
              <a:uLnTx/>
              <a:uFillTx/>
              <a:latin typeface="+mn-lt"/>
              <a:sym typeface="Arial"/>
            </a:endParaRPr>
          </a:p>
        </p:txBody>
      </p:sp>
      <p:sp>
        <p:nvSpPr>
          <p:cNvPr id="2" name="Rectangle 1">
            <a:extLst>
              <a:ext uri="{FF2B5EF4-FFF2-40B4-BE49-F238E27FC236}">
                <a16:creationId xmlns:a16="http://schemas.microsoft.com/office/drawing/2014/main" id="{565E096A-4989-4A79-3ADC-ABBBA4D99D7C}"/>
              </a:ext>
            </a:extLst>
          </p:cNvPr>
          <p:cNvSpPr/>
          <p:nvPr/>
        </p:nvSpPr>
        <p:spPr>
          <a:xfrm>
            <a:off x="393322" y="408064"/>
            <a:ext cx="129208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HĐKP </a:t>
            </a:r>
            <a:r>
              <a:rPr lang="en-US" sz="2200" b="1" kern="1200" dirty="0">
                <a:solidFill>
                  <a:prstClr val="black"/>
                </a:solidFill>
                <a:ea typeface="+mn-ea"/>
                <a:cs typeface="Arial" panose="020B0604020202020204" pitchFamily="34" charset="0"/>
              </a:rPr>
              <a:t>9</a:t>
            </a:r>
            <a:r>
              <a:rPr kumimoji="0" lang="en-US"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a:t>
            </a:r>
          </a:p>
        </p:txBody>
      </p:sp>
      <p:grpSp>
        <p:nvGrpSpPr>
          <p:cNvPr id="12" name="Group 11">
            <a:extLst>
              <a:ext uri="{FF2B5EF4-FFF2-40B4-BE49-F238E27FC236}">
                <a16:creationId xmlns:a16="http://schemas.microsoft.com/office/drawing/2014/main" id="{FE5AE9AB-39B0-0804-E2D0-50DEAE477171}"/>
              </a:ext>
            </a:extLst>
          </p:cNvPr>
          <p:cNvGrpSpPr/>
          <p:nvPr/>
        </p:nvGrpSpPr>
        <p:grpSpPr>
          <a:xfrm flipH="1">
            <a:off x="7065819" y="2266094"/>
            <a:ext cx="1288895" cy="712136"/>
            <a:chOff x="8403160" y="4587774"/>
            <a:chExt cx="1263473" cy="823613"/>
          </a:xfrm>
        </p:grpSpPr>
        <p:pic>
          <p:nvPicPr>
            <p:cNvPr id="13" name="Picture 12">
              <a:extLst>
                <a:ext uri="{FF2B5EF4-FFF2-40B4-BE49-F238E27FC236}">
                  <a16:creationId xmlns:a16="http://schemas.microsoft.com/office/drawing/2014/main" id="{FC744661-7FF9-2C22-C67F-32D42F7CDDBF}"/>
                </a:ext>
              </a:extLst>
            </p:cNvPr>
            <p:cNvPicPr>
              <a:picLocks noChangeAspect="1"/>
            </p:cNvPicPr>
            <p:nvPr/>
          </p:nvPicPr>
          <p:blipFill>
            <a:blip r:embed="rId3"/>
            <a:stretch>
              <a:fillRect/>
            </a:stretch>
          </p:blipFill>
          <p:spPr>
            <a:xfrm>
              <a:off x="8553553" y="4587774"/>
              <a:ext cx="962685" cy="823613"/>
            </a:xfrm>
            <a:prstGeom prst="rect">
              <a:avLst/>
            </a:prstGeom>
          </p:spPr>
        </p:pic>
        <p:sp>
          <p:nvSpPr>
            <p:cNvPr id="15" name="TextBox 14">
              <a:extLst>
                <a:ext uri="{FF2B5EF4-FFF2-40B4-BE49-F238E27FC236}">
                  <a16:creationId xmlns:a16="http://schemas.microsoft.com/office/drawing/2014/main" id="{BCB0E3E7-CF50-E746-D1B7-436A425B4FE0}"/>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pic>
        <p:nvPicPr>
          <p:cNvPr id="19" name="Picture 18">
            <a:extLst>
              <a:ext uri="{FF2B5EF4-FFF2-40B4-BE49-F238E27FC236}">
                <a16:creationId xmlns:a16="http://schemas.microsoft.com/office/drawing/2014/main" id="{C968D824-BFCF-86ED-C03A-A82312F5DE6F}"/>
              </a:ext>
            </a:extLst>
          </p:cNvPr>
          <p:cNvPicPr>
            <a:picLocks noChangeAspect="1"/>
          </p:cNvPicPr>
          <p:nvPr/>
        </p:nvPicPr>
        <p:blipFill>
          <a:blip r:embed="rId4"/>
          <a:srcRect/>
          <a:stretch/>
        </p:blipFill>
        <p:spPr>
          <a:xfrm>
            <a:off x="6234545" y="446365"/>
            <a:ext cx="2515713" cy="1370096"/>
          </a:xfrm>
          <a:prstGeom prst="rect">
            <a:avLst/>
          </a:prstGeom>
        </p:spPr>
      </p:pic>
      <p:sp>
        <p:nvSpPr>
          <p:cNvPr id="21" name="TextBox 20">
            <a:extLst>
              <a:ext uri="{FF2B5EF4-FFF2-40B4-BE49-F238E27FC236}">
                <a16:creationId xmlns:a16="http://schemas.microsoft.com/office/drawing/2014/main" id="{13932D15-0E14-A53D-EEAB-C9A19A68550E}"/>
              </a:ext>
            </a:extLst>
          </p:cNvPr>
          <p:cNvSpPr txBox="1"/>
          <p:nvPr/>
        </p:nvSpPr>
        <p:spPr>
          <a:xfrm>
            <a:off x="1146243" y="3092661"/>
            <a:ext cx="7778338" cy="1735732"/>
          </a:xfrm>
          <a:prstGeom prst="rect">
            <a:avLst/>
          </a:prstGeom>
          <a:noFill/>
        </p:spPr>
        <p:txBody>
          <a:bodyPr wrap="square">
            <a:spAutoFit/>
          </a:bodyPr>
          <a:lstStyle/>
          <a:p>
            <a:pPr>
              <a:lnSpc>
                <a:spcPct val="150000"/>
              </a:lnSpc>
              <a:spcAft>
                <a:spcPts val="1200"/>
              </a:spcAft>
            </a:pPr>
            <a:r>
              <a:rPr lang="vi-VN" sz="2000" kern="100" dirty="0">
                <a:effectLst/>
                <a:latin typeface="+mn-lt"/>
                <a:ea typeface="Calibri" panose="020F0502020204030204" pitchFamily="34" charset="0"/>
                <a:cs typeface="Times New Roman" panose="02020603050405020304" pitchFamily="18" charset="0"/>
              </a:rPr>
              <a:t>Đường thẳng a và b nằm trong 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(P) vì</a:t>
            </a:r>
            <a:endParaRPr lang="en-US" sz="2000" kern="1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r>
              <a:rPr lang="vi-VN" sz="2000" kern="100" dirty="0">
                <a:effectLst/>
                <a:latin typeface="+mn-lt"/>
                <a:ea typeface="Calibri" panose="020F0502020204030204" pitchFamily="34" charset="0"/>
                <a:cs typeface="Times New Roman" panose="02020603050405020304" pitchFamily="18" charset="0"/>
              </a:rPr>
              <a:t>+ (P) đi qua hai điểm N, O nên (P) chứa đường thẳng a.</a:t>
            </a:r>
            <a:endParaRPr lang="en-US" sz="2000" kern="100" dirty="0">
              <a:effectLst/>
              <a:latin typeface="+mn-lt"/>
              <a:ea typeface="Calibri" panose="020F0502020204030204" pitchFamily="34" charset="0"/>
              <a:cs typeface="Times New Roman" panose="02020603050405020304" pitchFamily="18" charset="0"/>
            </a:endParaRPr>
          </a:p>
          <a:p>
            <a:pPr>
              <a:lnSpc>
                <a:spcPct val="150000"/>
              </a:lnSpc>
              <a:spcAft>
                <a:spcPts val="1200"/>
              </a:spcAft>
            </a:pPr>
            <a:r>
              <a:rPr lang="vi-VN" sz="2000" kern="100" dirty="0">
                <a:effectLst/>
                <a:latin typeface="+mn-lt"/>
                <a:ea typeface="Calibri" panose="020F0502020204030204" pitchFamily="34" charset="0"/>
                <a:cs typeface="Times New Roman" panose="02020603050405020304" pitchFamily="18" charset="0"/>
              </a:rPr>
              <a:t>+ (P) đi qua hai điểm M, O nên (P) chứa đường thẳng b.</a:t>
            </a:r>
            <a:endParaRPr lang="en-US" sz="20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8622005"/>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Picture 10">
            <a:extLst>
              <a:ext uri="{FF2B5EF4-FFF2-40B4-BE49-F238E27FC236}">
                <a16:creationId xmlns:a16="http://schemas.microsoft.com/office/drawing/2014/main" id="{ABF3DD74-E1E9-7494-3001-5BD614567373}"/>
              </a:ext>
            </a:extLst>
          </p:cNvPr>
          <p:cNvPicPr>
            <a:picLocks noChangeAspect="1"/>
          </p:cNvPicPr>
          <p:nvPr/>
        </p:nvPicPr>
        <p:blipFill>
          <a:blip r:embed="rId3"/>
          <a:stretch>
            <a:fillRect/>
          </a:stretch>
        </p:blipFill>
        <p:spPr>
          <a:xfrm>
            <a:off x="8229601" y="4105320"/>
            <a:ext cx="859710" cy="955696"/>
          </a:xfrm>
          <a:prstGeom prst="rect">
            <a:avLst/>
          </a:prstGeom>
        </p:spPr>
      </p:pic>
      <p:sp>
        <p:nvSpPr>
          <p:cNvPr id="2" name="Rectangle: Rounded Corners 1">
            <a:extLst>
              <a:ext uri="{FF2B5EF4-FFF2-40B4-BE49-F238E27FC236}">
                <a16:creationId xmlns:a16="http://schemas.microsoft.com/office/drawing/2014/main" id="{AC160EE9-A2E9-16D3-C2CB-B68D219DDDEC}"/>
              </a:ext>
            </a:extLst>
          </p:cNvPr>
          <p:cNvSpPr/>
          <p:nvPr/>
        </p:nvSpPr>
        <p:spPr>
          <a:xfrm>
            <a:off x="3272060" y="325527"/>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KẾT LUẬN</a:t>
            </a:r>
          </a:p>
        </p:txBody>
      </p:sp>
      <p:grpSp>
        <p:nvGrpSpPr>
          <p:cNvPr id="3" name="Group 2">
            <a:extLst>
              <a:ext uri="{FF2B5EF4-FFF2-40B4-BE49-F238E27FC236}">
                <a16:creationId xmlns:a16="http://schemas.microsoft.com/office/drawing/2014/main" id="{CDA77DAA-FDFA-E9B6-C5FE-FEE766C0A91F}"/>
              </a:ext>
            </a:extLst>
          </p:cNvPr>
          <p:cNvGrpSpPr/>
          <p:nvPr/>
        </p:nvGrpSpPr>
        <p:grpSpPr>
          <a:xfrm>
            <a:off x="709422" y="1484927"/>
            <a:ext cx="7651547" cy="1325775"/>
            <a:chOff x="760594" y="2044518"/>
            <a:chExt cx="7624555" cy="2517373"/>
          </a:xfrm>
        </p:grpSpPr>
        <p:sp>
          <p:nvSpPr>
            <p:cNvPr id="4" name="Rectangle: Rounded Corners 3">
              <a:extLst>
                <a:ext uri="{FF2B5EF4-FFF2-40B4-BE49-F238E27FC236}">
                  <a16:creationId xmlns:a16="http://schemas.microsoft.com/office/drawing/2014/main" id="{542B692A-0D25-AD2B-49CD-CF616C8F9CD2}"/>
                </a:ext>
              </a:extLst>
            </p:cNvPr>
            <p:cNvSpPr/>
            <p:nvPr/>
          </p:nvSpPr>
          <p:spPr>
            <a:xfrm>
              <a:off x="760594" y="2044518"/>
              <a:ext cx="7624555" cy="2517373"/>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565D5186-E7F8-3DC1-C7DA-2A2B0517A9F8}"/>
                </a:ext>
              </a:extLst>
            </p:cNvPr>
            <p:cNvSpPr txBox="1"/>
            <p:nvPr/>
          </p:nvSpPr>
          <p:spPr>
            <a:xfrm>
              <a:off x="1017203" y="2310871"/>
              <a:ext cx="7154917" cy="2166801"/>
            </a:xfrm>
            <a:prstGeom prst="rect">
              <a:avLst/>
            </a:prstGeom>
            <a:noFill/>
          </p:spPr>
          <p:txBody>
            <a:bodyPr wrap="square">
              <a:spAutoFit/>
            </a:bodyPr>
            <a:lstStyle/>
            <a:p>
              <a:pPr>
                <a:lnSpc>
                  <a:spcPct val="150000"/>
                </a:lnSpc>
                <a:spcAft>
                  <a:spcPts val="1200"/>
                </a:spcAft>
              </a:pPr>
              <a:r>
                <a:rPr lang="vi-VN" sz="2400" kern="100" dirty="0">
                  <a:effectLst/>
                  <a:latin typeface="+mn-lt"/>
                  <a:ea typeface="Calibri" panose="020F0502020204030204" pitchFamily="34" charset="0"/>
                  <a:cs typeface="Times New Roman" panose="02020603050405020304" pitchFamily="18" charset="0"/>
                </a:rPr>
                <a:t>Một mặt </a:t>
              </a:r>
              <a:r>
                <a:rPr lang="vi-VN" sz="2400" kern="100" dirty="0" err="1">
                  <a:effectLst/>
                  <a:latin typeface="+mn-lt"/>
                  <a:ea typeface="Calibri" panose="020F0502020204030204" pitchFamily="34" charset="0"/>
                  <a:cs typeface="Times New Roman" panose="02020603050405020304" pitchFamily="18" charset="0"/>
                </a:rPr>
                <a:t>phẳng</a:t>
              </a:r>
              <a:r>
                <a:rPr lang="vi-VN" sz="2400" kern="100" dirty="0">
                  <a:effectLst/>
                  <a:latin typeface="+mn-lt"/>
                  <a:ea typeface="Calibri" panose="020F0502020204030204" pitchFamily="34" charset="0"/>
                  <a:cs typeface="Times New Roman" panose="02020603050405020304" pitchFamily="18" charset="0"/>
                </a:rPr>
                <a:t> được xác định nếu biết nó chứa hai đường thẳng cắt nhau.</a:t>
              </a:r>
              <a:endParaRPr lang="en-US" sz="1800" kern="100" dirty="0">
                <a:effectLst/>
                <a:latin typeface="+mn-lt"/>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D734E1E-154A-7505-E37C-CFC6EDC0221A}"/>
              </a:ext>
            </a:extLst>
          </p:cNvPr>
          <p:cNvPicPr>
            <a:picLocks noChangeAspect="1"/>
          </p:cNvPicPr>
          <p:nvPr/>
        </p:nvPicPr>
        <p:blipFill>
          <a:blip r:embed="rId4"/>
          <a:srcRect/>
          <a:stretch/>
        </p:blipFill>
        <p:spPr>
          <a:xfrm>
            <a:off x="5856120" y="3402343"/>
            <a:ext cx="2085727" cy="1140737"/>
          </a:xfrm>
          <a:prstGeom prst="rect">
            <a:avLst/>
          </a:prstGeom>
        </p:spPr>
      </p:pic>
      <p:sp>
        <p:nvSpPr>
          <p:cNvPr id="13" name="TextBox 12">
            <a:extLst>
              <a:ext uri="{FF2B5EF4-FFF2-40B4-BE49-F238E27FC236}">
                <a16:creationId xmlns:a16="http://schemas.microsoft.com/office/drawing/2014/main" id="{5504866B-596A-C96C-4E82-C9330F807F13}"/>
              </a:ext>
            </a:extLst>
          </p:cNvPr>
          <p:cNvSpPr txBox="1"/>
          <p:nvPr/>
        </p:nvSpPr>
        <p:spPr>
          <a:xfrm>
            <a:off x="271542" y="3420924"/>
            <a:ext cx="5725497" cy="958660"/>
          </a:xfrm>
          <a:prstGeom prst="rect">
            <a:avLst/>
          </a:prstGeom>
          <a:noFill/>
        </p:spPr>
        <p:txBody>
          <a:bodyPr wrap="square">
            <a:spAutoFit/>
          </a:bodyPr>
          <a:lstStyle/>
          <a:p>
            <a:pPr algn="just">
              <a:lnSpc>
                <a:spcPct val="150000"/>
              </a:lnSpc>
              <a:spcAft>
                <a:spcPts val="800"/>
              </a:spcAft>
            </a:pPr>
            <a:r>
              <a:rPr lang="vi-VN" sz="2000" kern="100" dirty="0">
                <a:effectLst/>
                <a:latin typeface="+mn-lt"/>
                <a:ea typeface="Calibri" panose="020F0502020204030204" pitchFamily="34" charset="0"/>
                <a:cs typeface="Times New Roman" panose="02020603050405020304" pitchFamily="18" charset="0"/>
              </a:rPr>
              <a:t>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 xác định bởi hai đường </a:t>
            </a:r>
            <a:r>
              <a:rPr lang="vi-VN" sz="2000" kern="100" dirty="0" err="1">
                <a:effectLst/>
                <a:latin typeface="+mn-lt"/>
                <a:ea typeface="Calibri" panose="020F0502020204030204" pitchFamily="34" charset="0"/>
                <a:cs typeface="Times New Roman" panose="02020603050405020304" pitchFamily="18" charset="0"/>
              </a:rPr>
              <a:t>th</a:t>
            </a:r>
            <a:r>
              <a:rPr lang="en-US" sz="2000" kern="100" dirty="0" err="1">
                <a:effectLst/>
                <a:latin typeface="+mn-lt"/>
                <a:ea typeface="Calibri" panose="020F0502020204030204" pitchFamily="34" charset="0"/>
                <a:cs typeface="Times New Roman" panose="02020603050405020304" pitchFamily="18" charset="0"/>
              </a:rPr>
              <a:t>ẳng</a:t>
            </a:r>
            <a:r>
              <a:rPr lang="vi-VN" sz="2000" kern="100" dirty="0">
                <a:effectLst/>
                <a:latin typeface="+mn-lt"/>
                <a:ea typeface="Calibri" panose="020F0502020204030204" pitchFamily="34" charset="0"/>
                <a:cs typeface="Times New Roman" panose="02020603050405020304" pitchFamily="18" charset="0"/>
              </a:rPr>
              <a:t> a, b cắt nhau kí hiệu là </a:t>
            </a:r>
            <a:r>
              <a:rPr lang="vi-VN" sz="2000" kern="100" dirty="0" err="1">
                <a:effectLst/>
                <a:latin typeface="+mn-lt"/>
                <a:ea typeface="Calibri" panose="020F0502020204030204" pitchFamily="34" charset="0"/>
                <a:cs typeface="Times New Roman" panose="02020603050405020304" pitchFamily="18" charset="0"/>
              </a:rPr>
              <a:t>mp</a:t>
            </a:r>
            <a:r>
              <a:rPr lang="vi-VN" sz="2000" kern="100" dirty="0">
                <a:effectLst/>
                <a:latin typeface="+mn-lt"/>
                <a:ea typeface="Calibri" panose="020F0502020204030204" pitchFamily="34" charset="0"/>
                <a:cs typeface="Times New Roman" panose="02020603050405020304" pitchFamily="18" charset="0"/>
              </a:rPr>
              <a:t>(</a:t>
            </a:r>
            <a:r>
              <a:rPr lang="vi-VN" sz="2000" kern="100" dirty="0" err="1">
                <a:effectLst/>
                <a:latin typeface="+mn-lt"/>
                <a:ea typeface="Calibri" panose="020F0502020204030204" pitchFamily="34" charset="0"/>
                <a:cs typeface="Times New Roman" panose="02020603050405020304" pitchFamily="18" charset="0"/>
              </a:rPr>
              <a:t>a,b</a:t>
            </a:r>
            <a:r>
              <a:rPr lang="vi-VN" sz="2000" kern="100" dirty="0">
                <a:effectLst/>
                <a:latin typeface="+mn-lt"/>
                <a:ea typeface="Calibri" panose="020F0502020204030204" pitchFamily="34" charset="0"/>
                <a:cs typeface="Times New Roman" panose="02020603050405020304" pitchFamily="18" charset="0"/>
              </a:rPr>
              <a:t>).</a:t>
            </a:r>
            <a:endParaRPr lang="en-US" sz="16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4960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8" name="Rounded Rectangle 1">
            <a:extLst>
              <a:ext uri="{FF2B5EF4-FFF2-40B4-BE49-F238E27FC236}">
                <a16:creationId xmlns:a16="http://schemas.microsoft.com/office/drawing/2014/main" id="{C1BD3A1C-5DF0-2635-9AE8-0A4FD8FF05AE}"/>
              </a:ext>
            </a:extLst>
          </p:cNvPr>
          <p:cNvSpPr/>
          <p:nvPr/>
        </p:nvSpPr>
        <p:spPr>
          <a:xfrm>
            <a:off x="3908348" y="175473"/>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lang="en-US" sz="2200" b="1" kern="1200" dirty="0">
                <a:solidFill>
                  <a:srgbClr val="000000"/>
                </a:solidFill>
                <a:latin typeface="Arial"/>
                <a:cs typeface="Arial" panose="020B0604020202020204" pitchFamily="34" charset="0"/>
              </a:rPr>
              <a:t>9</a:t>
            </a:r>
            <a:endPar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10" name="Rectangle 9">
            <a:extLst>
              <a:ext uri="{FF2B5EF4-FFF2-40B4-BE49-F238E27FC236}">
                <a16:creationId xmlns:a16="http://schemas.microsoft.com/office/drawing/2014/main" id="{F428052E-9193-F946-7529-98197A5C2DD9}"/>
              </a:ext>
            </a:extLst>
          </p:cNvPr>
          <p:cNvSpPr/>
          <p:nvPr/>
        </p:nvSpPr>
        <p:spPr>
          <a:xfrm>
            <a:off x="510418" y="985664"/>
            <a:ext cx="8123162" cy="958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Với</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ba</a:t>
            </a:r>
            <a:r>
              <a:rPr kumimoji="0" lang="en-US" sz="2000" b="0" i="0" u="none" strike="noStrike" kern="1200" cap="none" spc="0" normalizeH="0" baseline="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đường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 b, c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không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cùng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nằm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trong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một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cùng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qua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một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điểm</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O, ta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xác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định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được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bao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nhiêu</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a:t>
            </a:r>
            <a:endParaRPr kumimoji="0" lang="en-US" sz="20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1" name="Rectangle 10">
            <a:extLst>
              <a:ext uri="{FF2B5EF4-FFF2-40B4-BE49-F238E27FC236}">
                <a16:creationId xmlns:a16="http://schemas.microsoft.com/office/drawing/2014/main" id="{8EB0BD1D-146A-815A-82DE-C73B7A9E4CCE}"/>
              </a:ext>
            </a:extLst>
          </p:cNvPr>
          <p:cNvSpPr/>
          <p:nvPr/>
        </p:nvSpPr>
        <p:spPr>
          <a:xfrm>
            <a:off x="274358" y="2001031"/>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12" name="Rectangle 11">
            <a:extLst>
              <a:ext uri="{FF2B5EF4-FFF2-40B4-BE49-F238E27FC236}">
                <a16:creationId xmlns:a16="http://schemas.microsoft.com/office/drawing/2014/main" id="{5133D026-5250-359D-FB84-1F57602369B3}"/>
              </a:ext>
            </a:extLst>
          </p:cNvPr>
          <p:cNvSpPr/>
          <p:nvPr/>
        </p:nvSpPr>
        <p:spPr>
          <a:xfrm>
            <a:off x="510418" y="2711583"/>
            <a:ext cx="5546216" cy="14203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dirty="0" err="1">
                <a:ln>
                  <a:noFill/>
                </a:ln>
                <a:solidFill>
                  <a:prstClr val="black"/>
                </a:solidFill>
                <a:effectLst/>
                <a:uLnTx/>
                <a:uFillTx/>
                <a:latin typeface="Arial"/>
                <a:ea typeface="+mn-ea"/>
                <a:cs typeface="Arial"/>
                <a:sym typeface="Arial"/>
              </a:rPr>
              <a:t>Từ</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ba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cặp</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đường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thẳng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cắt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nhau</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b, b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c, c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 ta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xác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định</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được</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ba</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mặt</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phẳng</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và</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mp</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(a, b),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mp</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(b, c), </a:t>
            </a:r>
            <a:r>
              <a:rPr kumimoji="0" lang="en-US" sz="2000" b="0" i="0" u="none" strike="noStrike" kern="1200" cap="none" spc="0" normalizeH="0" noProof="0" dirty="0" err="1">
                <a:ln>
                  <a:noFill/>
                </a:ln>
                <a:solidFill>
                  <a:prstClr val="black"/>
                </a:solidFill>
                <a:effectLst/>
                <a:uLnTx/>
                <a:uFillTx/>
                <a:latin typeface="Arial"/>
                <a:ea typeface="+mn-ea"/>
                <a:cs typeface="Arial"/>
                <a:sym typeface="Arial"/>
              </a:rPr>
              <a:t>mp</a:t>
            </a:r>
            <a:r>
              <a:rPr kumimoji="0" lang="en-US" sz="2000" b="0" i="0" u="none" strike="noStrike" kern="1200" cap="none" spc="0" normalizeH="0" noProof="0" dirty="0">
                <a:ln>
                  <a:noFill/>
                </a:ln>
                <a:solidFill>
                  <a:prstClr val="black"/>
                </a:solidFill>
                <a:effectLst/>
                <a:uLnTx/>
                <a:uFillTx/>
                <a:latin typeface="Arial"/>
                <a:ea typeface="+mn-ea"/>
                <a:cs typeface="Arial"/>
                <a:sym typeface="Arial"/>
              </a:rPr>
              <a:t>(c, a)</a:t>
            </a:r>
            <a:endParaRPr kumimoji="0" lang="en-US" sz="2000" b="0" i="0" u="none" strike="noStrike" kern="1200" cap="none" spc="0" normalizeH="0" baseline="0" noProof="0" dirty="0">
              <a:ln>
                <a:noFill/>
              </a:ln>
              <a:solidFill>
                <a:prstClr val="black"/>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3"/>
          <a:stretch>
            <a:fillRect/>
          </a:stretch>
        </p:blipFill>
        <p:spPr>
          <a:xfrm rot="172800">
            <a:off x="8386826" y="98407"/>
            <a:ext cx="739834" cy="708849"/>
          </a:xfrm>
          <a:prstGeom prst="rect">
            <a:avLst/>
          </a:prstGeom>
        </p:spPr>
      </p:pic>
      <p:pic>
        <p:nvPicPr>
          <p:cNvPr id="5" name="Picture 4">
            <a:extLst>
              <a:ext uri="{FF2B5EF4-FFF2-40B4-BE49-F238E27FC236}">
                <a16:creationId xmlns:a16="http://schemas.microsoft.com/office/drawing/2014/main" id="{E683D09D-D7BC-A040-685D-F02C81CFFDE0}"/>
              </a:ext>
            </a:extLst>
          </p:cNvPr>
          <p:cNvPicPr>
            <a:picLocks noChangeAspect="1"/>
          </p:cNvPicPr>
          <p:nvPr/>
        </p:nvPicPr>
        <p:blipFill>
          <a:blip r:embed="rId4"/>
          <a:srcRect/>
          <a:stretch/>
        </p:blipFill>
        <p:spPr>
          <a:xfrm>
            <a:off x="6117249" y="2313431"/>
            <a:ext cx="2252236" cy="2216627"/>
          </a:xfrm>
          <a:prstGeom prst="rect">
            <a:avLst/>
          </a:prstGeom>
        </p:spPr>
      </p:pic>
    </p:spTree>
    <p:extLst>
      <p:ext uri="{BB962C8B-B14F-4D97-AF65-F5344CB8AC3E}">
        <p14:creationId xmlns:p14="http://schemas.microsoft.com/office/powerpoint/2010/main" val="35551674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720000" y="53950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j-lt"/>
              </a:rPr>
              <a:t>NỘI DUNG BÀI HỌC</a:t>
            </a:r>
            <a:endParaRPr sz="3000" b="1" dirty="0">
              <a:latin typeface="+mj-lt"/>
            </a:endParaRPr>
          </a:p>
        </p:txBody>
      </p:sp>
      <p:sp>
        <p:nvSpPr>
          <p:cNvPr id="2064" name="Google Shape;2064;p43"/>
          <p:cNvSpPr txBox="1">
            <a:spLocks noGrp="1"/>
          </p:cNvSpPr>
          <p:nvPr>
            <p:ph type="title" idx="4"/>
          </p:nvPr>
        </p:nvSpPr>
        <p:spPr>
          <a:xfrm>
            <a:off x="813879" y="1545817"/>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00000"/>
                </a:solidFill>
                <a:latin typeface="+mj-lt"/>
              </a:rPr>
              <a:t>1</a:t>
            </a:r>
          </a:p>
        </p:txBody>
      </p:sp>
      <p:sp>
        <p:nvSpPr>
          <p:cNvPr id="2067" name="Google Shape;2067;p43"/>
          <p:cNvSpPr txBox="1">
            <a:spLocks noGrp="1"/>
          </p:cNvSpPr>
          <p:nvPr>
            <p:ph type="subTitle" idx="7"/>
          </p:nvPr>
        </p:nvSpPr>
        <p:spPr>
          <a:xfrm>
            <a:off x="1410921" y="1604682"/>
            <a:ext cx="5286764" cy="442334"/>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dirty="0" err="1">
                <a:latin typeface="+mj-lt"/>
              </a:rPr>
              <a:t>Mặt</a:t>
            </a:r>
            <a:r>
              <a:rPr lang="en-US" sz="2200" dirty="0">
                <a:latin typeface="+mj-lt"/>
              </a:rPr>
              <a:t> </a:t>
            </a:r>
            <a:r>
              <a:rPr lang="en-US" sz="2200" dirty="0" err="1">
                <a:latin typeface="+mj-lt"/>
              </a:rPr>
              <a:t>phẳng</a:t>
            </a:r>
            <a:r>
              <a:rPr lang="en-US" sz="2200" dirty="0">
                <a:latin typeface="+mj-lt"/>
              </a:rPr>
              <a:t> </a:t>
            </a:r>
            <a:r>
              <a:rPr lang="en-US" sz="2200" dirty="0" err="1">
                <a:latin typeface="+mj-lt"/>
              </a:rPr>
              <a:t>trong</a:t>
            </a:r>
            <a:r>
              <a:rPr lang="en-US" sz="2200" dirty="0">
                <a:latin typeface="+mj-lt"/>
              </a:rPr>
              <a:t> </a:t>
            </a:r>
            <a:r>
              <a:rPr lang="en-US" sz="2200" dirty="0" err="1">
                <a:latin typeface="+mj-lt"/>
              </a:rPr>
              <a:t>không</a:t>
            </a:r>
            <a:r>
              <a:rPr lang="en-US" sz="2200" dirty="0">
                <a:latin typeface="+mj-lt"/>
              </a:rPr>
              <a:t> </a:t>
            </a:r>
            <a:r>
              <a:rPr lang="en-US" sz="2200" dirty="0" err="1">
                <a:latin typeface="+mj-lt"/>
              </a:rPr>
              <a:t>gian</a:t>
            </a:r>
            <a:endParaRPr sz="2200" dirty="0">
              <a:latin typeface="+mj-lt"/>
            </a:endParaRPr>
          </a:p>
        </p:txBody>
      </p:sp>
      <p:grpSp>
        <p:nvGrpSpPr>
          <p:cNvPr id="2070" name="Google Shape;2070;p43"/>
          <p:cNvGrpSpPr/>
          <p:nvPr/>
        </p:nvGrpSpPr>
        <p:grpSpPr>
          <a:xfrm>
            <a:off x="7861465" y="4405744"/>
            <a:ext cx="1374757" cy="836125"/>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8" name="Google Shape;2098;p43"/>
          <p:cNvSpPr/>
          <p:nvPr/>
        </p:nvSpPr>
        <p:spPr>
          <a:xfrm>
            <a:off x="2361475" y="3404085"/>
            <a:ext cx="7246550" cy="1757500"/>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6" name="Google Shape;2064;p43">
            <a:extLst>
              <a:ext uri="{FF2B5EF4-FFF2-40B4-BE49-F238E27FC236}">
                <a16:creationId xmlns:a16="http://schemas.microsoft.com/office/drawing/2014/main" id="{C7C5665F-07FF-DD88-D950-1BCA1CA90649}"/>
              </a:ext>
            </a:extLst>
          </p:cNvPr>
          <p:cNvSpPr txBox="1">
            <a:spLocks/>
          </p:cNvSpPr>
          <p:nvPr/>
        </p:nvSpPr>
        <p:spPr>
          <a:xfrm>
            <a:off x="813879" y="2281433"/>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400" b="1" dirty="0">
                <a:solidFill>
                  <a:srgbClr val="000000"/>
                </a:solidFill>
                <a:latin typeface="+mj-lt"/>
              </a:rPr>
              <a:t>2</a:t>
            </a:r>
          </a:p>
        </p:txBody>
      </p:sp>
      <p:sp>
        <p:nvSpPr>
          <p:cNvPr id="27" name="Google Shape;2067;p43">
            <a:extLst>
              <a:ext uri="{FF2B5EF4-FFF2-40B4-BE49-F238E27FC236}">
                <a16:creationId xmlns:a16="http://schemas.microsoft.com/office/drawing/2014/main" id="{473A8B0D-4041-68EC-34BC-CF7BD4AB749A}"/>
              </a:ext>
            </a:extLst>
          </p:cNvPr>
          <p:cNvSpPr txBox="1">
            <a:spLocks/>
          </p:cNvSpPr>
          <p:nvPr/>
        </p:nvSpPr>
        <p:spPr>
          <a:xfrm>
            <a:off x="1484072" y="2332406"/>
            <a:ext cx="7101790" cy="430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sz="2200" dirty="0" err="1">
                <a:latin typeface="+mj-lt"/>
              </a:rPr>
              <a:t>Các</a:t>
            </a:r>
            <a:r>
              <a:rPr lang="en-US" sz="2200" dirty="0">
                <a:latin typeface="+mj-lt"/>
              </a:rPr>
              <a:t> </a:t>
            </a:r>
            <a:r>
              <a:rPr lang="en-US" sz="2200" dirty="0" err="1">
                <a:latin typeface="+mj-lt"/>
              </a:rPr>
              <a:t>tính</a:t>
            </a:r>
            <a:r>
              <a:rPr lang="en-US" sz="2200" dirty="0">
                <a:latin typeface="+mj-lt"/>
              </a:rPr>
              <a:t> </a:t>
            </a:r>
            <a:r>
              <a:rPr lang="en-US" sz="2200" dirty="0" err="1">
                <a:latin typeface="+mj-lt"/>
              </a:rPr>
              <a:t>chất</a:t>
            </a:r>
            <a:r>
              <a:rPr lang="en-US" sz="2200" dirty="0">
                <a:latin typeface="+mj-lt"/>
              </a:rPr>
              <a:t> </a:t>
            </a:r>
            <a:r>
              <a:rPr lang="en-US" sz="2200" dirty="0" err="1">
                <a:latin typeface="+mj-lt"/>
              </a:rPr>
              <a:t>được</a:t>
            </a:r>
            <a:r>
              <a:rPr lang="en-US" sz="2200" dirty="0">
                <a:latin typeface="+mj-lt"/>
              </a:rPr>
              <a:t> </a:t>
            </a:r>
            <a:r>
              <a:rPr lang="en-US" sz="2200" dirty="0" err="1">
                <a:latin typeface="+mj-lt"/>
              </a:rPr>
              <a:t>thừa</a:t>
            </a:r>
            <a:r>
              <a:rPr lang="en-US" sz="2200" dirty="0">
                <a:latin typeface="+mj-lt"/>
              </a:rPr>
              <a:t> </a:t>
            </a:r>
            <a:r>
              <a:rPr lang="en-US" sz="2200" dirty="0" err="1">
                <a:latin typeface="+mj-lt"/>
              </a:rPr>
              <a:t>nhận</a:t>
            </a:r>
            <a:r>
              <a:rPr lang="en-US" sz="2200" dirty="0">
                <a:latin typeface="+mj-lt"/>
              </a:rPr>
              <a:t> </a:t>
            </a:r>
            <a:r>
              <a:rPr lang="en-US" sz="2200" dirty="0" err="1">
                <a:latin typeface="+mj-lt"/>
              </a:rPr>
              <a:t>của</a:t>
            </a:r>
            <a:r>
              <a:rPr lang="en-US" sz="2200" dirty="0">
                <a:latin typeface="+mj-lt"/>
              </a:rPr>
              <a:t> </a:t>
            </a:r>
            <a:r>
              <a:rPr lang="en-US" sz="2200" dirty="0" err="1">
                <a:latin typeface="+mj-lt"/>
              </a:rPr>
              <a:t>hình</a:t>
            </a:r>
            <a:r>
              <a:rPr lang="en-US" sz="2200" dirty="0">
                <a:latin typeface="+mj-lt"/>
              </a:rPr>
              <a:t> </a:t>
            </a:r>
            <a:r>
              <a:rPr lang="en-US" sz="2200" dirty="0" err="1">
                <a:latin typeface="+mj-lt"/>
              </a:rPr>
              <a:t>học</a:t>
            </a:r>
            <a:r>
              <a:rPr lang="en-US" sz="2200" dirty="0">
                <a:latin typeface="+mj-lt"/>
              </a:rPr>
              <a:t> </a:t>
            </a:r>
            <a:r>
              <a:rPr lang="en-US" sz="2200" dirty="0" err="1">
                <a:latin typeface="+mj-lt"/>
              </a:rPr>
              <a:t>không</a:t>
            </a:r>
            <a:r>
              <a:rPr lang="en-US" sz="2200" dirty="0">
                <a:latin typeface="+mj-lt"/>
              </a:rPr>
              <a:t> </a:t>
            </a:r>
            <a:r>
              <a:rPr lang="en-US" sz="2200" dirty="0" err="1">
                <a:latin typeface="+mj-lt"/>
              </a:rPr>
              <a:t>gian</a:t>
            </a:r>
            <a:endParaRPr lang="en-US" sz="2200" dirty="0">
              <a:latin typeface="+mj-lt"/>
            </a:endParaRPr>
          </a:p>
        </p:txBody>
      </p:sp>
      <p:sp>
        <p:nvSpPr>
          <p:cNvPr id="28" name="Google Shape;2064;p43">
            <a:extLst>
              <a:ext uri="{FF2B5EF4-FFF2-40B4-BE49-F238E27FC236}">
                <a16:creationId xmlns:a16="http://schemas.microsoft.com/office/drawing/2014/main" id="{15242DA1-8D90-4BB0-4523-16C93885DD1C}"/>
              </a:ext>
            </a:extLst>
          </p:cNvPr>
          <p:cNvSpPr txBox="1">
            <a:spLocks/>
          </p:cNvSpPr>
          <p:nvPr/>
        </p:nvSpPr>
        <p:spPr>
          <a:xfrm>
            <a:off x="813879" y="2958184"/>
            <a:ext cx="618796" cy="532850"/>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400" b="1" dirty="0">
                <a:solidFill>
                  <a:srgbClr val="000000"/>
                </a:solidFill>
                <a:latin typeface="+mj-lt"/>
              </a:rPr>
              <a:t>3</a:t>
            </a:r>
          </a:p>
        </p:txBody>
      </p:sp>
      <p:sp>
        <p:nvSpPr>
          <p:cNvPr id="29" name="Google Shape;2067;p43">
            <a:extLst>
              <a:ext uri="{FF2B5EF4-FFF2-40B4-BE49-F238E27FC236}">
                <a16:creationId xmlns:a16="http://schemas.microsoft.com/office/drawing/2014/main" id="{4C82E626-2C5D-0CDA-1AA4-FA5D6D672183}"/>
              </a:ext>
            </a:extLst>
          </p:cNvPr>
          <p:cNvSpPr txBox="1">
            <a:spLocks/>
          </p:cNvSpPr>
          <p:nvPr/>
        </p:nvSpPr>
        <p:spPr>
          <a:xfrm>
            <a:off x="1410921" y="2997740"/>
            <a:ext cx="5286764" cy="4423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sz="2200" dirty="0" err="1">
                <a:latin typeface="+mj-lt"/>
              </a:rPr>
              <a:t>Cách</a:t>
            </a:r>
            <a:r>
              <a:rPr lang="en-US" sz="2200" dirty="0">
                <a:latin typeface="+mj-lt"/>
              </a:rPr>
              <a:t> </a:t>
            </a:r>
            <a:r>
              <a:rPr lang="en-US" sz="2200" dirty="0" err="1">
                <a:latin typeface="+mj-lt"/>
              </a:rPr>
              <a:t>xác</a:t>
            </a:r>
            <a:r>
              <a:rPr lang="en-US" sz="2200" dirty="0">
                <a:latin typeface="+mj-lt"/>
              </a:rPr>
              <a:t> </a:t>
            </a:r>
            <a:r>
              <a:rPr lang="en-US" sz="2200" dirty="0" err="1">
                <a:latin typeface="+mj-lt"/>
              </a:rPr>
              <a:t>định</a:t>
            </a:r>
            <a:r>
              <a:rPr lang="en-US" sz="2200" dirty="0">
                <a:latin typeface="+mj-lt"/>
              </a:rPr>
              <a:t> </a:t>
            </a:r>
            <a:r>
              <a:rPr lang="en-US" sz="2200" dirty="0" err="1">
                <a:latin typeface="+mj-lt"/>
              </a:rPr>
              <a:t>mặt</a:t>
            </a:r>
            <a:r>
              <a:rPr lang="en-US" sz="2200" dirty="0">
                <a:latin typeface="+mj-lt"/>
              </a:rPr>
              <a:t> </a:t>
            </a:r>
            <a:r>
              <a:rPr lang="en-US" sz="2200" dirty="0" err="1">
                <a:latin typeface="+mj-lt"/>
              </a:rPr>
              <a:t>phẳng</a:t>
            </a:r>
            <a:endParaRPr lang="en-US" sz="2200" dirty="0">
              <a:latin typeface="+mj-lt"/>
            </a:endParaRPr>
          </a:p>
        </p:txBody>
      </p:sp>
      <p:sp>
        <p:nvSpPr>
          <p:cNvPr id="30" name="Google Shape;2064;p43">
            <a:extLst>
              <a:ext uri="{FF2B5EF4-FFF2-40B4-BE49-F238E27FC236}">
                <a16:creationId xmlns:a16="http://schemas.microsoft.com/office/drawing/2014/main" id="{67971A76-0121-F29B-7C4A-B9BA41345FBE}"/>
              </a:ext>
            </a:extLst>
          </p:cNvPr>
          <p:cNvSpPr txBox="1">
            <a:spLocks/>
          </p:cNvSpPr>
          <p:nvPr/>
        </p:nvSpPr>
        <p:spPr>
          <a:xfrm>
            <a:off x="813879" y="3674491"/>
            <a:ext cx="618795" cy="513294"/>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400" b="1" dirty="0">
                <a:solidFill>
                  <a:srgbClr val="000000"/>
                </a:solidFill>
                <a:latin typeface="+mj-lt"/>
              </a:rPr>
              <a:t>4</a:t>
            </a:r>
          </a:p>
        </p:txBody>
      </p:sp>
      <p:sp>
        <p:nvSpPr>
          <p:cNvPr id="31" name="Google Shape;2067;p43">
            <a:extLst>
              <a:ext uri="{FF2B5EF4-FFF2-40B4-BE49-F238E27FC236}">
                <a16:creationId xmlns:a16="http://schemas.microsoft.com/office/drawing/2014/main" id="{856713F2-BEFA-1ACC-251E-D72569B3FE91}"/>
              </a:ext>
            </a:extLst>
          </p:cNvPr>
          <p:cNvSpPr txBox="1">
            <a:spLocks/>
          </p:cNvSpPr>
          <p:nvPr/>
        </p:nvSpPr>
        <p:spPr>
          <a:xfrm>
            <a:off x="1410921" y="3769933"/>
            <a:ext cx="6826924" cy="3361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sz="2200" dirty="0" err="1">
                <a:latin typeface="+mj-lt"/>
              </a:rPr>
              <a:t>Hình</a:t>
            </a:r>
            <a:r>
              <a:rPr lang="en-US" sz="2200" dirty="0">
                <a:latin typeface="+mj-lt"/>
              </a:rPr>
              <a:t> </a:t>
            </a:r>
            <a:r>
              <a:rPr lang="en-US" sz="2200" dirty="0" err="1">
                <a:latin typeface="+mj-lt"/>
              </a:rPr>
              <a:t>chóp</a:t>
            </a:r>
            <a:r>
              <a:rPr lang="en-US" sz="2200" dirty="0">
                <a:latin typeface="+mj-lt"/>
              </a:rPr>
              <a:t> </a:t>
            </a:r>
            <a:r>
              <a:rPr lang="en-US" sz="2200" dirty="0" err="1">
                <a:latin typeface="+mj-lt"/>
              </a:rPr>
              <a:t>và</a:t>
            </a:r>
            <a:r>
              <a:rPr lang="en-US" sz="2200" dirty="0">
                <a:latin typeface="+mj-lt"/>
              </a:rPr>
              <a:t> </a:t>
            </a:r>
            <a:r>
              <a:rPr lang="en-US" sz="2200" dirty="0" err="1">
                <a:latin typeface="+mj-lt"/>
              </a:rPr>
              <a:t>hình</a:t>
            </a:r>
            <a:r>
              <a:rPr lang="en-US" sz="2200" dirty="0">
                <a:latin typeface="+mj-lt"/>
              </a:rPr>
              <a:t> </a:t>
            </a:r>
            <a:r>
              <a:rPr lang="en-US" sz="2200" dirty="0" err="1">
                <a:latin typeface="+mj-lt"/>
              </a:rPr>
              <a:t>tứ</a:t>
            </a:r>
            <a:r>
              <a:rPr lang="en-US" sz="2200" dirty="0">
                <a:latin typeface="+mj-lt"/>
              </a:rPr>
              <a:t> </a:t>
            </a:r>
            <a:r>
              <a:rPr lang="en-US" sz="2200" dirty="0" err="1">
                <a:latin typeface="+mj-lt"/>
              </a:rPr>
              <a:t>diện</a:t>
            </a:r>
            <a:endParaRPr lang="en-US" sz="2200" dirty="0">
              <a:latin typeface="+mj-l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heel(1)">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P spid="30" grpId="0" animBg="1"/>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3601656" y="239743"/>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lang="en-US" sz="2200" b="1" kern="1200" dirty="0">
                <a:solidFill>
                  <a:prstClr val="white"/>
                </a:solidFill>
                <a:latin typeface="+mj-lt"/>
                <a:ea typeface="+mn-ea"/>
                <a:cs typeface="Arial" panose="020B0604020202020204" pitchFamily="34" charset="0"/>
              </a:rPr>
              <a:t>7</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27" name="Rectangle 26">
            <a:extLst>
              <a:ext uri="{FF2B5EF4-FFF2-40B4-BE49-F238E27FC236}">
                <a16:creationId xmlns:a16="http://schemas.microsoft.com/office/drawing/2014/main" id="{9E024CD2-ABCF-D7B6-E878-278D9F833850}"/>
              </a:ext>
            </a:extLst>
          </p:cNvPr>
          <p:cNvSpPr/>
          <p:nvPr/>
        </p:nvSpPr>
        <p:spPr>
          <a:xfrm>
            <a:off x="828515" y="1007674"/>
            <a:ext cx="7175454" cy="3728649"/>
          </a:xfrm>
          <a:prstGeom prst="rect">
            <a:avLst/>
          </a:prstGeom>
        </p:spPr>
        <p:txBody>
          <a:bodyPr wrap="square">
            <a:spAutoFit/>
          </a:bodyPr>
          <a:lstStyle/>
          <a:p>
            <a:pPr algn="just">
              <a:lnSpc>
                <a:spcPct val="150000"/>
              </a:lnSpc>
            </a:pPr>
            <a:r>
              <a:rPr lang="vi-VN" sz="2000" dirty="0">
                <a:latin typeface="+mn-lt"/>
              </a:rPr>
              <a:t>Cho hai đường thẳng a và b cắt nhau tại O và điểm M không thuộc mặt </a:t>
            </a:r>
            <a:r>
              <a:rPr lang="vi-VN" sz="2000" dirty="0" err="1">
                <a:latin typeface="+mn-lt"/>
              </a:rPr>
              <a:t>phẳng</a:t>
            </a:r>
            <a:r>
              <a:rPr lang="vi-VN" sz="2000" dirty="0">
                <a:latin typeface="+mn-lt"/>
              </a:rPr>
              <a:t> (a, b).</a:t>
            </a:r>
          </a:p>
          <a:p>
            <a:pPr algn="just">
              <a:lnSpc>
                <a:spcPct val="150000"/>
              </a:lnSpc>
            </a:pPr>
            <a:r>
              <a:rPr lang="vi-VN" sz="2000" dirty="0">
                <a:latin typeface="+mn-lt"/>
              </a:rPr>
              <a:t>a) Tìm giao tuyến của hai mặt </a:t>
            </a:r>
            <a:r>
              <a:rPr lang="vi-VN" sz="2000" dirty="0" err="1">
                <a:latin typeface="+mn-lt"/>
              </a:rPr>
              <a:t>phẳng</a:t>
            </a:r>
            <a:r>
              <a:rPr lang="vi-VN" sz="2000" dirty="0">
                <a:latin typeface="+mn-lt"/>
              </a:rPr>
              <a:t> (M, a) và (M, b).</a:t>
            </a:r>
          </a:p>
          <a:p>
            <a:pPr algn="just">
              <a:lnSpc>
                <a:spcPct val="150000"/>
              </a:lnSpc>
            </a:pPr>
            <a:r>
              <a:rPr lang="vi-VN" sz="2000" dirty="0">
                <a:latin typeface="+mn-lt"/>
              </a:rPr>
              <a:t>b) Lấy A, B lần lượt là hai điểm trên a, b và khác với điểm O. Tìm giao tuyến của (MAB) và </a:t>
            </a:r>
            <a:r>
              <a:rPr lang="vi-VN" sz="2000" dirty="0" err="1">
                <a:latin typeface="+mn-lt"/>
              </a:rPr>
              <a:t>mp</a:t>
            </a:r>
            <a:r>
              <a:rPr lang="vi-VN" sz="2000" dirty="0">
                <a:latin typeface="+mn-lt"/>
              </a:rPr>
              <a:t>(a, b).</a:t>
            </a:r>
          </a:p>
          <a:p>
            <a:pPr algn="just">
              <a:lnSpc>
                <a:spcPct val="150000"/>
              </a:lnSpc>
            </a:pPr>
            <a:r>
              <a:rPr lang="vi-VN" sz="2000" dirty="0">
                <a:latin typeface="+mn-lt"/>
              </a:rPr>
              <a:t>c) Lấy điểm A’ trên đoạn MA và điểm B’ trên đoạn MB sao cho đường thẳng A’B’ cắt </a:t>
            </a:r>
            <a:r>
              <a:rPr lang="vi-VN" sz="2000" dirty="0" err="1">
                <a:latin typeface="+mn-lt"/>
              </a:rPr>
              <a:t>mp</a:t>
            </a:r>
            <a:r>
              <a:rPr lang="vi-VN" sz="2000" dirty="0">
                <a:latin typeface="+mn-lt"/>
              </a:rPr>
              <a:t>(a, b) tại C. Chứng minh ba điểm A, B, C thẳng hàng.</a:t>
            </a:r>
          </a:p>
        </p:txBody>
      </p:sp>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3"/>
          <a:stretch>
            <a:fillRect/>
          </a:stretch>
        </p:blipFill>
        <p:spPr>
          <a:xfrm>
            <a:off x="7552706" y="3562008"/>
            <a:ext cx="1591294" cy="158149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3601653" y="30075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lang="en-US" sz="2200" b="1" kern="1200" dirty="0">
                <a:solidFill>
                  <a:prstClr val="white"/>
                </a:solidFill>
                <a:latin typeface="+mj-lt"/>
                <a:ea typeface="+mn-ea"/>
                <a:cs typeface="Arial" panose="020B0604020202020204" pitchFamily="34" charset="0"/>
              </a:rPr>
              <a:t>7</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264183" y="907679"/>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4"/>
          <a:stretch>
            <a:fillRect/>
          </a:stretch>
        </p:blipFill>
        <p:spPr>
          <a:xfrm>
            <a:off x="7766462" y="3774448"/>
            <a:ext cx="1377538" cy="1369052"/>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835CD71-0FB3-E4DD-68FE-A90AC49460FB}"/>
                  </a:ext>
                </a:extLst>
              </p:cNvPr>
              <p:cNvSpPr txBox="1"/>
              <p:nvPr/>
            </p:nvSpPr>
            <p:spPr>
              <a:xfrm>
                <a:off x="586893" y="1923423"/>
                <a:ext cx="5035138" cy="2368662"/>
              </a:xfrm>
              <a:prstGeom prst="rect">
                <a:avLst/>
              </a:prstGeom>
              <a:noFill/>
            </p:spPr>
            <p:txBody>
              <a:bodyPr wrap="square">
                <a:spAutoFit/>
              </a:bodyPr>
              <a:lstStyle/>
              <a:p>
                <a:pPr algn="just">
                  <a:lnSpc>
                    <a:spcPct val="150000"/>
                  </a:lnSpc>
                  <a:spcAft>
                    <a:spcPts val="800"/>
                  </a:spcAft>
                </a:pPr>
                <a:r>
                  <a:rPr lang="vi-VN" sz="2200" kern="100" dirty="0">
                    <a:effectLst/>
                    <a:latin typeface="+mn-lt"/>
                    <a:ea typeface="Calibri" panose="020F0502020204030204" pitchFamily="34" charset="0"/>
                    <a:cs typeface="Times New Roman" panose="02020603050405020304" pitchFamily="18" charset="0"/>
                  </a:rPr>
                  <a:t>a) Ta có: </a:t>
                </a:r>
                <a14:m>
                  <m:oMath xmlns:m="http://schemas.openxmlformats.org/officeDocument/2006/math">
                    <m:r>
                      <a:rPr lang="vi-VN" sz="2200" i="1" kern="100">
                        <a:effectLst/>
                        <a:latin typeface="+mn-lt"/>
                        <a:ea typeface="Calibri" panose="020F0502020204030204" pitchFamily="34" charset="0"/>
                        <a:cs typeface="Times New Roman" panose="02020603050405020304" pitchFamily="18" charset="0"/>
                      </a:rPr>
                      <m:t>𝑀</m:t>
                    </m:r>
                    <m:r>
                      <a:rPr lang="vi-VN" sz="2200" i="1" kern="100">
                        <a:effectLst/>
                        <a:latin typeface="+mn-lt"/>
                        <a:ea typeface="Calibri" panose="020F0502020204030204" pitchFamily="34" charset="0"/>
                        <a:cs typeface="Times New Roman" panose="02020603050405020304" pitchFamily="18" charset="0"/>
                      </a:rPr>
                      <m:t>∈</m:t>
                    </m:r>
                    <m:d>
                      <m:dPr>
                        <m:ctrlPr>
                          <a:rPr lang="en-US" sz="2200" i="1" kern="100">
                            <a:effectLst/>
                            <a:latin typeface="+mn-lt"/>
                            <a:ea typeface="Calibri" panose="020F0502020204030204" pitchFamily="34" charset="0"/>
                            <a:cs typeface="Times New Roman" panose="02020603050405020304" pitchFamily="18" charset="0"/>
                          </a:rPr>
                        </m:ctrlPr>
                      </m:dPr>
                      <m:e>
                        <m:r>
                          <a:rPr lang="vi-VN" sz="2200" i="1" kern="100">
                            <a:effectLst/>
                            <a:latin typeface="+mn-lt"/>
                            <a:ea typeface="Calibri" panose="020F0502020204030204" pitchFamily="34" charset="0"/>
                            <a:cs typeface="Times New Roman" panose="02020603050405020304" pitchFamily="18" charset="0"/>
                          </a:rPr>
                          <m:t>𝑀</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𝑎</m:t>
                        </m:r>
                      </m:e>
                    </m:d>
                    <m:r>
                      <a:rPr lang="vi-VN" sz="2200" i="1" kern="100">
                        <a:effectLst/>
                        <a:latin typeface="+mn-lt"/>
                        <a:ea typeface="Calibri" panose="020F0502020204030204" pitchFamily="34" charset="0"/>
                        <a:cs typeface="Times New Roman" panose="02020603050405020304" pitchFamily="18" charset="0"/>
                      </a:rPr>
                      <m:t>  </m:t>
                    </m:r>
                  </m:oMath>
                </a14:m>
                <a:r>
                  <a:rPr lang="vi-VN" sz="2200" kern="100" dirty="0">
                    <a:effectLst/>
                    <a:latin typeface="+mn-lt"/>
                    <a:ea typeface="Times New Roman" panose="02020603050405020304" pitchFamily="18" charset="0"/>
                    <a:cs typeface="Times New Roman" panose="02020603050405020304" pitchFamily="18" charset="0"/>
                  </a:rPr>
                  <a:t>và </a:t>
                </a:r>
                <a14:m>
                  <m:oMath xmlns:m="http://schemas.openxmlformats.org/officeDocument/2006/math">
                    <m:r>
                      <a:rPr lang="vi-VN" sz="2200" i="1" kern="100">
                        <a:effectLst/>
                        <a:latin typeface="+mn-lt"/>
                        <a:ea typeface="Calibri" panose="020F0502020204030204" pitchFamily="34" charset="0"/>
                        <a:cs typeface="Times New Roman" panose="02020603050405020304" pitchFamily="18" charset="0"/>
                      </a:rPr>
                      <m:t>𝑀</m:t>
                    </m:r>
                    <m:r>
                      <a:rPr lang="vi-VN" sz="2200" i="1" kern="100">
                        <a:effectLst/>
                        <a:latin typeface="+mn-lt"/>
                        <a:ea typeface="Calibri" panose="020F0502020204030204" pitchFamily="34" charset="0"/>
                        <a:cs typeface="Times New Roman" panose="02020603050405020304" pitchFamily="18" charset="0"/>
                      </a:rPr>
                      <m:t>∈</m:t>
                    </m:r>
                    <m:d>
                      <m:dPr>
                        <m:ctrlPr>
                          <a:rPr lang="en-US" sz="2200" i="1" kern="100">
                            <a:effectLst/>
                            <a:latin typeface="+mn-lt"/>
                            <a:ea typeface="Calibri" panose="020F0502020204030204" pitchFamily="34" charset="0"/>
                            <a:cs typeface="Times New Roman" panose="02020603050405020304" pitchFamily="18" charset="0"/>
                          </a:rPr>
                        </m:ctrlPr>
                      </m:dPr>
                      <m:e>
                        <m:r>
                          <a:rPr lang="vi-VN" sz="2200" i="1" kern="100">
                            <a:effectLst/>
                            <a:latin typeface="+mn-lt"/>
                            <a:ea typeface="Calibri" panose="020F0502020204030204" pitchFamily="34" charset="0"/>
                            <a:cs typeface="Times New Roman" panose="02020603050405020304" pitchFamily="18" charset="0"/>
                          </a:rPr>
                          <m:t>𝑀</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𝑏</m:t>
                        </m:r>
                      </m:e>
                    </m:d>
                    <m:r>
                      <a:rPr lang="vi-VN" sz="2200" i="1" kern="100">
                        <a:effectLst/>
                        <a:latin typeface="+mn-lt"/>
                        <a:ea typeface="Calibri" panose="020F0502020204030204" pitchFamily="34" charset="0"/>
                        <a:cs typeface="Times New Roman" panose="02020603050405020304" pitchFamily="18" charset="0"/>
                      </a:rPr>
                      <m:t>.</m:t>
                    </m:r>
                  </m:oMath>
                </a14:m>
                <a:endParaRPr lang="en-US" sz="2200" kern="1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vi-VN" sz="2200" i="1" kern="100">
                          <a:effectLst/>
                          <a:latin typeface="+mn-lt"/>
                          <a:ea typeface="Calibri" panose="020F0502020204030204" pitchFamily="34" charset="0"/>
                          <a:cs typeface="Times New Roman" panose="02020603050405020304" pitchFamily="18" charset="0"/>
                        </a:rPr>
                        <m:t>𝑂</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𝑎</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𝑂</m:t>
                      </m:r>
                      <m:r>
                        <a:rPr lang="vi-VN" sz="2200" i="1" kern="100">
                          <a:effectLst/>
                          <a:latin typeface="+mn-lt"/>
                          <a:ea typeface="Calibri" panose="020F0502020204030204" pitchFamily="34" charset="0"/>
                          <a:cs typeface="Times New Roman" panose="02020603050405020304" pitchFamily="18" charset="0"/>
                        </a:rPr>
                        <m:t>∈</m:t>
                      </m:r>
                      <m:d>
                        <m:dPr>
                          <m:ctrlPr>
                            <a:rPr lang="en-US" sz="2200" i="1" kern="100">
                              <a:effectLst/>
                              <a:latin typeface="+mn-lt"/>
                              <a:ea typeface="Calibri" panose="020F0502020204030204" pitchFamily="34" charset="0"/>
                              <a:cs typeface="Times New Roman" panose="02020603050405020304" pitchFamily="18" charset="0"/>
                            </a:rPr>
                          </m:ctrlPr>
                        </m:dPr>
                        <m:e>
                          <m:r>
                            <a:rPr lang="vi-VN" sz="2200" i="1" kern="100">
                              <a:effectLst/>
                              <a:latin typeface="+mn-lt"/>
                              <a:ea typeface="Calibri" panose="020F0502020204030204" pitchFamily="34" charset="0"/>
                              <a:cs typeface="Times New Roman" panose="02020603050405020304" pitchFamily="18" charset="0"/>
                            </a:rPr>
                            <m:t>𝑀</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𝑎</m:t>
                          </m:r>
                        </m:e>
                      </m:d>
                    </m:oMath>
                  </m:oMathPara>
                </a14:m>
                <a:endParaRPr lang="en-US" sz="2200" kern="1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vi-VN" sz="2200" i="1" kern="100">
                          <a:effectLst/>
                          <a:latin typeface="+mn-lt"/>
                          <a:ea typeface="Calibri" panose="020F0502020204030204" pitchFamily="34" charset="0"/>
                          <a:cs typeface="Times New Roman" panose="02020603050405020304" pitchFamily="18" charset="0"/>
                        </a:rPr>
                        <m:t> </m:t>
                      </m:r>
                      <m:r>
                        <a:rPr lang="vi-VN" sz="2200" i="1" kern="100">
                          <a:effectLst/>
                          <a:latin typeface="+mn-lt"/>
                          <a:ea typeface="Calibri" panose="020F0502020204030204" pitchFamily="34" charset="0"/>
                          <a:cs typeface="Times New Roman" panose="02020603050405020304" pitchFamily="18" charset="0"/>
                        </a:rPr>
                        <m:t>𝑂</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𝑏</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𝑂</m:t>
                      </m:r>
                      <m:r>
                        <a:rPr lang="vi-VN" sz="2200" i="1" kern="100">
                          <a:effectLst/>
                          <a:latin typeface="+mn-lt"/>
                          <a:ea typeface="Calibri" panose="020F0502020204030204" pitchFamily="34" charset="0"/>
                          <a:cs typeface="Times New Roman" panose="02020603050405020304" pitchFamily="18" charset="0"/>
                        </a:rPr>
                        <m:t>∈</m:t>
                      </m:r>
                      <m:d>
                        <m:dPr>
                          <m:ctrlPr>
                            <a:rPr lang="en-US" sz="2200" i="1" kern="100">
                              <a:effectLst/>
                              <a:latin typeface="+mn-lt"/>
                              <a:ea typeface="Calibri" panose="020F0502020204030204" pitchFamily="34" charset="0"/>
                              <a:cs typeface="Times New Roman" panose="02020603050405020304" pitchFamily="18" charset="0"/>
                            </a:rPr>
                          </m:ctrlPr>
                        </m:dPr>
                        <m:e>
                          <m:r>
                            <a:rPr lang="vi-VN" sz="2200" i="1" kern="100">
                              <a:effectLst/>
                              <a:latin typeface="+mn-lt"/>
                              <a:ea typeface="Calibri" panose="020F0502020204030204" pitchFamily="34" charset="0"/>
                              <a:cs typeface="Times New Roman" panose="02020603050405020304" pitchFamily="18" charset="0"/>
                            </a:rPr>
                            <m:t>𝑀</m:t>
                          </m:r>
                          <m:r>
                            <a:rPr lang="vi-VN" sz="2200" i="1" kern="100">
                              <a:effectLst/>
                              <a:latin typeface="+mn-lt"/>
                              <a:ea typeface="Calibri" panose="020F0502020204030204" pitchFamily="34" charset="0"/>
                              <a:cs typeface="Times New Roman" panose="02020603050405020304" pitchFamily="18" charset="0"/>
                            </a:rPr>
                            <m:t>,</m:t>
                          </m:r>
                          <m:r>
                            <a:rPr lang="vi-VN" sz="2200" i="1" kern="100">
                              <a:effectLst/>
                              <a:latin typeface="+mn-lt"/>
                              <a:ea typeface="Calibri" panose="020F0502020204030204" pitchFamily="34" charset="0"/>
                              <a:cs typeface="Times New Roman" panose="02020603050405020304" pitchFamily="18" charset="0"/>
                            </a:rPr>
                            <m:t>𝑏</m:t>
                          </m:r>
                        </m:e>
                      </m:d>
                    </m:oMath>
                  </m:oMathPara>
                </a14:m>
                <a:endParaRPr lang="en-US" sz="2200" kern="1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vi-VN" sz="2200" kern="100" dirty="0">
                    <a:effectLst/>
                    <a:latin typeface="+mn-lt"/>
                    <a:ea typeface="Times New Roman" panose="02020603050405020304" pitchFamily="18" charset="0"/>
                    <a:cs typeface="Times New Roman" panose="02020603050405020304" pitchFamily="18" charset="0"/>
                  </a:rPr>
                  <a:t>Vậy MO là giao tuyến cần tìm.</a:t>
                </a:r>
                <a:endParaRPr lang="en-US" sz="2200" kern="100" dirty="0">
                  <a:effectLst/>
                  <a:latin typeface="+mn-lt"/>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A835CD71-0FB3-E4DD-68FE-A90AC49460FB}"/>
                  </a:ext>
                </a:extLst>
              </p:cNvPr>
              <p:cNvSpPr txBox="1">
                <a:spLocks noRot="1" noChangeAspect="1" noMove="1" noResize="1" noEditPoints="1" noAdjustHandles="1" noChangeArrowheads="1" noChangeShapeType="1" noTextEdit="1"/>
              </p:cNvSpPr>
              <p:nvPr/>
            </p:nvSpPr>
            <p:spPr>
              <a:xfrm>
                <a:off x="586893" y="1923423"/>
                <a:ext cx="5035138" cy="2368662"/>
              </a:xfrm>
              <a:prstGeom prst="rect">
                <a:avLst/>
              </a:prstGeom>
              <a:blipFill>
                <a:blip r:embed="rId5"/>
                <a:stretch>
                  <a:fillRect l="-1574" b="-4381"/>
                </a:stretch>
              </a:blipFill>
            </p:spPr>
            <p:txBody>
              <a:bodyPr/>
              <a:lstStyle/>
              <a:p>
                <a:r>
                  <a:rPr lang="en-US">
                    <a:noFill/>
                  </a:rPr>
                  <a:t> </a:t>
                </a:r>
              </a:p>
            </p:txBody>
          </p:sp>
        </mc:Fallback>
      </mc:AlternateContent>
      <p:pic>
        <p:nvPicPr>
          <p:cNvPr id="4" name="Hình ảnh 14" descr="Thực hành 7 trang 95 Toán 11 tập 1 Chân trời">
            <a:extLst>
              <a:ext uri="{FF2B5EF4-FFF2-40B4-BE49-F238E27FC236}">
                <a16:creationId xmlns:a16="http://schemas.microsoft.com/office/drawing/2014/main" id="{EC894D30-8663-2AFA-75A3-EA92F4C4B8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42340" y="2086894"/>
            <a:ext cx="2710815" cy="1848485"/>
          </a:xfrm>
          <a:prstGeom prst="rect">
            <a:avLst/>
          </a:prstGeom>
          <a:noFill/>
          <a:ln>
            <a:noFill/>
          </a:ln>
        </p:spPr>
      </p:pic>
    </p:spTree>
    <p:extLst>
      <p:ext uri="{BB962C8B-B14F-4D97-AF65-F5344CB8AC3E}">
        <p14:creationId xmlns:p14="http://schemas.microsoft.com/office/powerpoint/2010/main" val="2221117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3601653" y="30075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lang="en-US" sz="2200" b="1" kern="1200" dirty="0">
                <a:solidFill>
                  <a:prstClr val="white"/>
                </a:solidFill>
                <a:latin typeface="+mj-lt"/>
                <a:ea typeface="+mn-ea"/>
                <a:cs typeface="Arial" panose="020B0604020202020204" pitchFamily="34" charset="0"/>
              </a:rPr>
              <a:t>7</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264183" y="907679"/>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4"/>
          <a:stretch>
            <a:fillRect/>
          </a:stretch>
        </p:blipFill>
        <p:spPr>
          <a:xfrm>
            <a:off x="7766462" y="3774448"/>
            <a:ext cx="1377538" cy="1369052"/>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835CD71-0FB3-E4DD-68FE-A90AC49460FB}"/>
                  </a:ext>
                </a:extLst>
              </p:cNvPr>
              <p:cNvSpPr txBox="1"/>
              <p:nvPr/>
            </p:nvSpPr>
            <p:spPr>
              <a:xfrm>
                <a:off x="586893" y="1923423"/>
                <a:ext cx="5035138" cy="2368662"/>
              </a:xfrm>
              <a:prstGeom prst="rect">
                <a:avLst/>
              </a:prstGeom>
              <a:noFill/>
            </p:spPr>
            <p:txBody>
              <a:bodyPr wrap="square">
                <a:spAutoFit/>
              </a:bodyPr>
              <a:lstStyle/>
              <a:p>
                <a:pPr algn="just">
                  <a:lnSpc>
                    <a:spcPct val="150000"/>
                  </a:lnSpc>
                  <a:spcAft>
                    <a:spcPts val="800"/>
                  </a:spcAft>
                </a:pPr>
                <a:r>
                  <a:rPr lang="vi-VN" sz="2200" kern="100" dirty="0">
                    <a:latin typeface="+mn-lt"/>
                    <a:ea typeface="Times New Roman" panose="02020603050405020304" pitchFamily="18" charset="0"/>
                    <a:cs typeface="Times New Roman" panose="02020603050405020304" pitchFamily="18" charset="0"/>
                  </a:rPr>
                  <a:t>b) </a:t>
                </a:r>
                <a14:m>
                  <m:oMath xmlns:m="http://schemas.openxmlformats.org/officeDocument/2006/math">
                    <m:r>
                      <a:rPr lang="vi-VN" sz="2200" i="1" kern="100">
                        <a:latin typeface="+mn-lt"/>
                        <a:ea typeface="Times New Roman" panose="02020603050405020304" pitchFamily="18" charset="0"/>
                        <a:cs typeface="Times New Roman" panose="02020603050405020304" pitchFamily="18" charset="0"/>
                      </a:rPr>
                      <m:t>𝐴</m:t>
                    </m:r>
                    <m:r>
                      <a:rPr lang="vi-VN" sz="2200" i="1" kern="100">
                        <a:latin typeface="+mn-lt"/>
                        <a:ea typeface="Times New Roman" panose="02020603050405020304" pitchFamily="18" charset="0"/>
                        <a:cs typeface="Times New Roman" panose="02020603050405020304" pitchFamily="18" charset="0"/>
                      </a:rPr>
                      <m:t>, </m:t>
                    </m:r>
                    <m:r>
                      <a:rPr lang="vi-VN" sz="2200" i="1" kern="100">
                        <a:latin typeface="+mn-lt"/>
                        <a:ea typeface="Times New Roman" panose="02020603050405020304" pitchFamily="18" charset="0"/>
                        <a:cs typeface="Times New Roman" panose="02020603050405020304" pitchFamily="18" charset="0"/>
                      </a:rPr>
                      <m:t>𝐵</m:t>
                    </m:r>
                    <m:r>
                      <a:rPr lang="vi-VN" sz="2200" i="1" kern="100">
                        <a:latin typeface="+mn-lt"/>
                        <a:ea typeface="Times New Roman" panose="02020603050405020304" pitchFamily="18" charset="0"/>
                        <a:cs typeface="Times New Roman" panose="02020603050405020304" pitchFamily="18" charset="0"/>
                      </a:rPr>
                      <m:t>∈</m:t>
                    </m:r>
                    <m:d>
                      <m:dPr>
                        <m:ctrlPr>
                          <a:rPr lang="en-US" sz="2200" i="1" kern="100">
                            <a:latin typeface="+mn-lt"/>
                            <a:ea typeface="Times New Roman" panose="02020603050405020304" pitchFamily="18" charset="0"/>
                            <a:cs typeface="Times New Roman" panose="02020603050405020304" pitchFamily="18" charset="0"/>
                          </a:rPr>
                        </m:ctrlPr>
                      </m:dPr>
                      <m:e>
                        <m:r>
                          <a:rPr lang="vi-VN" sz="2200" i="1" kern="100">
                            <a:latin typeface="+mn-lt"/>
                            <a:ea typeface="Times New Roman" panose="02020603050405020304" pitchFamily="18" charset="0"/>
                            <a:cs typeface="Times New Roman" panose="02020603050405020304" pitchFamily="18" charset="0"/>
                          </a:rPr>
                          <m:t>𝑀𝐴𝐵</m:t>
                        </m:r>
                      </m:e>
                    </m:d>
                    <m:r>
                      <a:rPr lang="vi-VN" sz="2200" i="1" kern="100">
                        <a:latin typeface="+mn-lt"/>
                        <a:ea typeface="Times New Roman" panose="02020603050405020304" pitchFamily="18" charset="0"/>
                        <a:cs typeface="Times New Roman" panose="02020603050405020304" pitchFamily="18" charset="0"/>
                      </a:rPr>
                      <m:t>; </m:t>
                    </m:r>
                  </m:oMath>
                </a14:m>
                <a:endParaRPr lang="en-US" sz="2200" kern="100" dirty="0">
                  <a:latin typeface="+mn-lt"/>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vi-VN" sz="2200" i="1" kern="100">
                          <a:latin typeface="+mn-lt"/>
                          <a:ea typeface="Calibri" panose="020F0502020204030204" pitchFamily="34" charset="0"/>
                          <a:cs typeface="Times New Roman" panose="02020603050405020304" pitchFamily="18" charset="0"/>
                        </a:rPr>
                        <m:t>𝐴</m:t>
                      </m:r>
                      <m:r>
                        <a:rPr lang="vi-VN" sz="2200" i="1" kern="100">
                          <a:latin typeface="+mn-lt"/>
                          <a:ea typeface="Calibri" panose="020F0502020204030204" pitchFamily="34" charset="0"/>
                          <a:cs typeface="Times New Roman" panose="02020603050405020304" pitchFamily="18" charset="0"/>
                        </a:rPr>
                        <m:t>∈</m:t>
                      </m:r>
                      <m:r>
                        <a:rPr lang="vi-VN" sz="2200" i="1" kern="100">
                          <a:latin typeface="+mn-lt"/>
                          <a:ea typeface="Calibri" panose="020F0502020204030204" pitchFamily="34" charset="0"/>
                          <a:cs typeface="Times New Roman" panose="02020603050405020304" pitchFamily="18" charset="0"/>
                        </a:rPr>
                        <m:t>𝑎</m:t>
                      </m:r>
                      <m:r>
                        <a:rPr lang="vi-VN" sz="2200" i="1" kern="100">
                          <a:latin typeface="+mn-lt"/>
                          <a:ea typeface="Calibri" panose="020F0502020204030204" pitchFamily="34" charset="0"/>
                          <a:cs typeface="Times New Roman" panose="02020603050405020304" pitchFamily="18" charset="0"/>
                        </a:rPr>
                        <m:t>⇒</m:t>
                      </m:r>
                      <m:r>
                        <a:rPr lang="vi-VN" sz="2200" i="1" kern="100">
                          <a:latin typeface="+mn-lt"/>
                          <a:ea typeface="Calibri" panose="020F0502020204030204" pitchFamily="34" charset="0"/>
                          <a:cs typeface="Times New Roman" panose="02020603050405020304" pitchFamily="18" charset="0"/>
                        </a:rPr>
                        <m:t>𝐴</m:t>
                      </m:r>
                      <m:r>
                        <a:rPr lang="vi-VN" sz="2200" i="1" kern="100">
                          <a:latin typeface="+mn-lt"/>
                          <a:ea typeface="Calibri" panose="020F0502020204030204" pitchFamily="34" charset="0"/>
                          <a:cs typeface="Times New Roman" panose="02020603050405020304" pitchFamily="18" charset="0"/>
                        </a:rPr>
                        <m:t>∈</m:t>
                      </m:r>
                      <m:d>
                        <m:dPr>
                          <m:ctrlPr>
                            <a:rPr lang="en-US" sz="2200" i="1" kern="100">
                              <a:latin typeface="+mn-lt"/>
                              <a:ea typeface="Calibri" panose="020F0502020204030204" pitchFamily="34" charset="0"/>
                              <a:cs typeface="Times New Roman" panose="02020603050405020304" pitchFamily="18" charset="0"/>
                            </a:rPr>
                          </m:ctrlPr>
                        </m:dPr>
                        <m:e>
                          <m:r>
                            <a:rPr lang="vi-VN" sz="2200" i="1" kern="100">
                              <a:latin typeface="+mn-lt"/>
                              <a:ea typeface="Calibri" panose="020F0502020204030204" pitchFamily="34" charset="0"/>
                              <a:cs typeface="Times New Roman" panose="02020603050405020304" pitchFamily="18" charset="0"/>
                            </a:rPr>
                            <m:t>𝑎</m:t>
                          </m:r>
                          <m:r>
                            <a:rPr lang="vi-VN" sz="2200" i="1" kern="100">
                              <a:latin typeface="+mn-lt"/>
                              <a:ea typeface="Calibri" panose="020F0502020204030204" pitchFamily="34" charset="0"/>
                              <a:cs typeface="Times New Roman" panose="02020603050405020304" pitchFamily="18" charset="0"/>
                            </a:rPr>
                            <m:t>,</m:t>
                          </m:r>
                          <m:r>
                            <a:rPr lang="vi-VN" sz="2200" i="1" kern="100">
                              <a:latin typeface="+mn-lt"/>
                              <a:ea typeface="Calibri" panose="020F0502020204030204" pitchFamily="34" charset="0"/>
                              <a:cs typeface="Times New Roman" panose="02020603050405020304" pitchFamily="18" charset="0"/>
                            </a:rPr>
                            <m:t>𝑏</m:t>
                          </m:r>
                        </m:e>
                      </m:d>
                    </m:oMath>
                  </m:oMathPara>
                </a14:m>
                <a:endParaRPr lang="en-US" sz="2200" kern="100" dirty="0">
                  <a:latin typeface="+mn-lt"/>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vi-VN" sz="2200" i="1" kern="100">
                          <a:latin typeface="+mn-lt"/>
                          <a:ea typeface="Calibri" panose="020F0502020204030204" pitchFamily="34" charset="0"/>
                          <a:cs typeface="Times New Roman" panose="02020603050405020304" pitchFamily="18" charset="0"/>
                        </a:rPr>
                        <m:t> </m:t>
                      </m:r>
                      <m:r>
                        <a:rPr lang="vi-VN" sz="2200" i="1" kern="100">
                          <a:latin typeface="+mn-lt"/>
                          <a:ea typeface="Calibri" panose="020F0502020204030204" pitchFamily="34" charset="0"/>
                          <a:cs typeface="Times New Roman" panose="02020603050405020304" pitchFamily="18" charset="0"/>
                        </a:rPr>
                        <m:t>𝐵</m:t>
                      </m:r>
                      <m:r>
                        <a:rPr lang="vi-VN" sz="2200" i="1" kern="100">
                          <a:latin typeface="+mn-lt"/>
                          <a:ea typeface="Calibri" panose="020F0502020204030204" pitchFamily="34" charset="0"/>
                          <a:cs typeface="Times New Roman" panose="02020603050405020304" pitchFamily="18" charset="0"/>
                        </a:rPr>
                        <m:t>∈</m:t>
                      </m:r>
                      <m:r>
                        <a:rPr lang="vi-VN" sz="2200" i="1" kern="100">
                          <a:latin typeface="+mn-lt"/>
                          <a:ea typeface="Calibri" panose="020F0502020204030204" pitchFamily="34" charset="0"/>
                          <a:cs typeface="Times New Roman" panose="02020603050405020304" pitchFamily="18" charset="0"/>
                        </a:rPr>
                        <m:t>𝑏</m:t>
                      </m:r>
                      <m:r>
                        <a:rPr lang="vi-VN" sz="2200" i="1" kern="100">
                          <a:latin typeface="+mn-lt"/>
                          <a:ea typeface="Calibri" panose="020F0502020204030204" pitchFamily="34" charset="0"/>
                          <a:cs typeface="Times New Roman" panose="02020603050405020304" pitchFamily="18" charset="0"/>
                        </a:rPr>
                        <m:t>⇒</m:t>
                      </m:r>
                      <m:r>
                        <a:rPr lang="vi-VN" sz="2200" i="1" kern="100">
                          <a:latin typeface="+mn-lt"/>
                          <a:ea typeface="Calibri" panose="020F0502020204030204" pitchFamily="34" charset="0"/>
                          <a:cs typeface="Times New Roman" panose="02020603050405020304" pitchFamily="18" charset="0"/>
                        </a:rPr>
                        <m:t>𝑏</m:t>
                      </m:r>
                      <m:r>
                        <a:rPr lang="vi-VN" sz="2200" i="1" kern="100">
                          <a:latin typeface="+mn-lt"/>
                          <a:ea typeface="Calibri" panose="020F0502020204030204" pitchFamily="34" charset="0"/>
                          <a:cs typeface="Times New Roman" panose="02020603050405020304" pitchFamily="18" charset="0"/>
                        </a:rPr>
                        <m:t>∈</m:t>
                      </m:r>
                      <m:d>
                        <m:dPr>
                          <m:ctrlPr>
                            <a:rPr lang="en-US" sz="2200" i="1" kern="100">
                              <a:latin typeface="+mn-lt"/>
                              <a:ea typeface="Calibri" panose="020F0502020204030204" pitchFamily="34" charset="0"/>
                              <a:cs typeface="Times New Roman" panose="02020603050405020304" pitchFamily="18" charset="0"/>
                            </a:rPr>
                          </m:ctrlPr>
                        </m:dPr>
                        <m:e>
                          <m:r>
                            <a:rPr lang="vi-VN" sz="2200" i="1" kern="100">
                              <a:latin typeface="+mn-lt"/>
                              <a:ea typeface="Calibri" panose="020F0502020204030204" pitchFamily="34" charset="0"/>
                              <a:cs typeface="Times New Roman" panose="02020603050405020304" pitchFamily="18" charset="0"/>
                            </a:rPr>
                            <m:t>𝑎</m:t>
                          </m:r>
                          <m:r>
                            <a:rPr lang="vi-VN" sz="2200" i="1" kern="100">
                              <a:latin typeface="+mn-lt"/>
                              <a:ea typeface="Calibri" panose="020F0502020204030204" pitchFamily="34" charset="0"/>
                              <a:cs typeface="Times New Roman" panose="02020603050405020304" pitchFamily="18" charset="0"/>
                            </a:rPr>
                            <m:t>,</m:t>
                          </m:r>
                          <m:r>
                            <a:rPr lang="vi-VN" sz="2200" i="1" kern="100">
                              <a:latin typeface="+mn-lt"/>
                              <a:ea typeface="Calibri" panose="020F0502020204030204" pitchFamily="34" charset="0"/>
                              <a:cs typeface="Times New Roman" panose="02020603050405020304" pitchFamily="18" charset="0"/>
                            </a:rPr>
                            <m:t>𝑏</m:t>
                          </m:r>
                        </m:e>
                      </m:d>
                    </m:oMath>
                  </m:oMathPara>
                </a14:m>
                <a:endParaRPr lang="en-US" sz="2200" kern="1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vi-VN" sz="2200" kern="100" dirty="0">
                    <a:effectLst/>
                    <a:latin typeface="+mn-lt"/>
                    <a:ea typeface="Times New Roman" panose="02020603050405020304" pitchFamily="18" charset="0"/>
                    <a:cs typeface="Times New Roman" panose="02020603050405020304" pitchFamily="18" charset="0"/>
                  </a:rPr>
                  <a:t>Vậy </a:t>
                </a:r>
                <a:r>
                  <a:rPr lang="en-US" sz="2200" kern="100" dirty="0">
                    <a:latin typeface="+mn-lt"/>
                    <a:ea typeface="Times New Roman" panose="02020603050405020304" pitchFamily="18" charset="0"/>
                    <a:cs typeface="Times New Roman" panose="02020603050405020304" pitchFamily="18" charset="0"/>
                  </a:rPr>
                  <a:t>AB</a:t>
                </a:r>
                <a:r>
                  <a:rPr lang="vi-VN" sz="2200" kern="100" dirty="0">
                    <a:effectLst/>
                    <a:latin typeface="+mn-lt"/>
                    <a:ea typeface="Times New Roman" panose="02020603050405020304" pitchFamily="18" charset="0"/>
                    <a:cs typeface="Times New Roman" panose="02020603050405020304" pitchFamily="18" charset="0"/>
                  </a:rPr>
                  <a:t> là giao tuyến cần tìm.</a:t>
                </a:r>
                <a:endParaRPr lang="en-US" sz="2200" kern="100" dirty="0">
                  <a:effectLst/>
                  <a:latin typeface="+mn-lt"/>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A835CD71-0FB3-E4DD-68FE-A90AC49460FB}"/>
                  </a:ext>
                </a:extLst>
              </p:cNvPr>
              <p:cNvSpPr txBox="1">
                <a:spLocks noRot="1" noChangeAspect="1" noMove="1" noResize="1" noEditPoints="1" noAdjustHandles="1" noChangeArrowheads="1" noChangeShapeType="1" noTextEdit="1"/>
              </p:cNvSpPr>
              <p:nvPr/>
            </p:nvSpPr>
            <p:spPr>
              <a:xfrm>
                <a:off x="586893" y="1923423"/>
                <a:ext cx="5035138" cy="2368662"/>
              </a:xfrm>
              <a:prstGeom prst="rect">
                <a:avLst/>
              </a:prstGeom>
              <a:blipFill>
                <a:blip r:embed="rId5"/>
                <a:stretch>
                  <a:fillRect l="-1574" b="-4381"/>
                </a:stretch>
              </a:blipFill>
            </p:spPr>
            <p:txBody>
              <a:bodyPr/>
              <a:lstStyle/>
              <a:p>
                <a:r>
                  <a:rPr lang="en-US">
                    <a:noFill/>
                  </a:rPr>
                  <a:t> </a:t>
                </a:r>
              </a:p>
            </p:txBody>
          </p:sp>
        </mc:Fallback>
      </mc:AlternateContent>
      <p:pic>
        <p:nvPicPr>
          <p:cNvPr id="2" name="Hình ảnh 16" descr="Thực hành 7 trang 95 Toán 11 tập 1 Chân trời">
            <a:extLst>
              <a:ext uri="{FF2B5EF4-FFF2-40B4-BE49-F238E27FC236}">
                <a16:creationId xmlns:a16="http://schemas.microsoft.com/office/drawing/2014/main" id="{B7604F83-7964-E2FD-CB92-5108C80B0F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2077" y="1923423"/>
            <a:ext cx="3092450" cy="2185035"/>
          </a:xfrm>
          <a:prstGeom prst="rect">
            <a:avLst/>
          </a:prstGeom>
          <a:noFill/>
          <a:ln>
            <a:noFill/>
          </a:ln>
        </p:spPr>
      </p:pic>
    </p:spTree>
    <p:extLst>
      <p:ext uri="{BB962C8B-B14F-4D97-AF65-F5344CB8AC3E}">
        <p14:creationId xmlns:p14="http://schemas.microsoft.com/office/powerpoint/2010/main" val="2702575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2" name="Rounded Rectangle 9">
            <a:extLst>
              <a:ext uri="{FF2B5EF4-FFF2-40B4-BE49-F238E27FC236}">
                <a16:creationId xmlns:a16="http://schemas.microsoft.com/office/drawing/2014/main" id="{B2F59752-C35C-4896-0595-0A4DA6527D9E}"/>
              </a:ext>
            </a:extLst>
          </p:cNvPr>
          <p:cNvSpPr/>
          <p:nvPr/>
        </p:nvSpPr>
        <p:spPr>
          <a:xfrm>
            <a:off x="3601653" y="300759"/>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lang="en-US" sz="2200" b="1" kern="1200" dirty="0">
                <a:solidFill>
                  <a:prstClr val="white"/>
                </a:solidFill>
                <a:latin typeface="+mj-lt"/>
                <a:ea typeface="+mn-ea"/>
                <a:cs typeface="Arial" panose="020B0604020202020204" pitchFamily="34" charset="0"/>
              </a:rPr>
              <a:t>7</a:t>
            </a:r>
            <a:endPar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grpSp>
        <p:nvGrpSpPr>
          <p:cNvPr id="23" name="Group 22">
            <a:extLst>
              <a:ext uri="{FF2B5EF4-FFF2-40B4-BE49-F238E27FC236}">
                <a16:creationId xmlns:a16="http://schemas.microsoft.com/office/drawing/2014/main" id="{EFCB2651-7958-64F5-8723-5F9F5EF6E077}"/>
              </a:ext>
            </a:extLst>
          </p:cNvPr>
          <p:cNvGrpSpPr/>
          <p:nvPr/>
        </p:nvGrpSpPr>
        <p:grpSpPr>
          <a:xfrm>
            <a:off x="264183" y="907679"/>
            <a:ext cx="1276676" cy="840138"/>
            <a:chOff x="566305" y="2028792"/>
            <a:chExt cx="1616825" cy="909464"/>
          </a:xfrm>
        </p:grpSpPr>
        <p:pic>
          <p:nvPicPr>
            <p:cNvPr id="24" name="Picture 23">
              <a:extLst>
                <a:ext uri="{FF2B5EF4-FFF2-40B4-BE49-F238E27FC236}">
                  <a16:creationId xmlns:a16="http://schemas.microsoft.com/office/drawing/2014/main" id="{A8F3745E-ACA7-E8D3-19A8-2B3A33829636}"/>
                </a:ext>
              </a:extLst>
            </p:cNvPr>
            <p:cNvPicPr>
              <a:picLocks noChangeAspect="1"/>
            </p:cNvPicPr>
            <p:nvPr/>
          </p:nvPicPr>
          <p:blipFill>
            <a:blip r:embed="rId3"/>
            <a:stretch>
              <a:fillRect/>
            </a:stretch>
          </p:blipFill>
          <p:spPr>
            <a:xfrm>
              <a:off x="566305" y="2028792"/>
              <a:ext cx="1616825" cy="909464"/>
            </a:xfrm>
            <a:prstGeom prst="rect">
              <a:avLst/>
            </a:prstGeom>
          </p:spPr>
        </p:pic>
        <p:sp>
          <p:nvSpPr>
            <p:cNvPr id="25" name="TextBox 24">
              <a:extLst>
                <a:ext uri="{FF2B5EF4-FFF2-40B4-BE49-F238E27FC236}">
                  <a16:creationId xmlns:a16="http://schemas.microsoft.com/office/drawing/2014/main" id="{E4D4E139-A7AB-F116-16AB-E9D6CE94B772}"/>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2" name="Picture 31">
            <a:extLst>
              <a:ext uri="{FF2B5EF4-FFF2-40B4-BE49-F238E27FC236}">
                <a16:creationId xmlns:a16="http://schemas.microsoft.com/office/drawing/2014/main" id="{CCE83792-6F6D-883B-A4C3-12CF2594A823}"/>
              </a:ext>
            </a:extLst>
          </p:cNvPr>
          <p:cNvPicPr>
            <a:picLocks noChangeAspect="1"/>
          </p:cNvPicPr>
          <p:nvPr/>
        </p:nvPicPr>
        <p:blipFill>
          <a:blip r:embed="rId4"/>
          <a:stretch>
            <a:fillRect/>
          </a:stretch>
        </p:blipFill>
        <p:spPr>
          <a:xfrm>
            <a:off x="7766462" y="3774448"/>
            <a:ext cx="1377538" cy="1369052"/>
          </a:xfrm>
          <a:prstGeom prst="rect">
            <a:avLst/>
          </a:prstGeom>
        </p:spPr>
      </p:pic>
      <p:sp>
        <p:nvSpPr>
          <p:cNvPr id="3" name="TextBox 2">
            <a:extLst>
              <a:ext uri="{FF2B5EF4-FFF2-40B4-BE49-F238E27FC236}">
                <a16:creationId xmlns:a16="http://schemas.microsoft.com/office/drawing/2014/main" id="{A835CD71-0FB3-E4DD-68FE-A90AC49460FB}"/>
              </a:ext>
            </a:extLst>
          </p:cNvPr>
          <p:cNvSpPr txBox="1"/>
          <p:nvPr/>
        </p:nvSpPr>
        <p:spPr>
          <a:xfrm>
            <a:off x="634395" y="1747817"/>
            <a:ext cx="5035138" cy="2739211"/>
          </a:xfrm>
          <a:prstGeom prst="rect">
            <a:avLst/>
          </a:prstGeom>
          <a:noFill/>
        </p:spPr>
        <p:txBody>
          <a:bodyPr wrap="square">
            <a:spAutoFit/>
          </a:bodyPr>
          <a:lstStyle/>
          <a:p>
            <a:pPr algn="just">
              <a:lnSpc>
                <a:spcPct val="150000"/>
              </a:lnSpc>
              <a:spcAft>
                <a:spcPts val="800"/>
              </a:spcAft>
            </a:pPr>
            <a:r>
              <a:rPr lang="vi-VN" sz="1800" kern="100" dirty="0">
                <a:latin typeface="+mn-lt"/>
                <a:ea typeface="Times New Roman" panose="02020603050405020304" pitchFamily="18" charset="0"/>
                <a:cs typeface="Times New Roman" panose="02020603050405020304" pitchFamily="18" charset="0"/>
              </a:rPr>
              <a:t>c) </a:t>
            </a:r>
            <a:r>
              <a:rPr lang="vi-VN" sz="1800" kern="100" dirty="0">
                <a:solidFill>
                  <a:srgbClr val="333333"/>
                </a:solidFill>
                <a:latin typeface="+mn-lt"/>
                <a:ea typeface="Calibri" panose="020F0502020204030204" pitchFamily="34" charset="0"/>
                <a:cs typeface="Times New Roman" panose="02020603050405020304" pitchFamily="18" charset="0"/>
              </a:rPr>
              <a:t>Giao tuyến của mặt </a:t>
            </a:r>
            <a:r>
              <a:rPr lang="vi-VN" sz="1800" kern="100" dirty="0" err="1">
                <a:solidFill>
                  <a:srgbClr val="333333"/>
                </a:solidFill>
                <a:latin typeface="+mn-lt"/>
                <a:ea typeface="Calibri" panose="020F0502020204030204" pitchFamily="34" charset="0"/>
                <a:cs typeface="Times New Roman" panose="02020603050405020304" pitchFamily="18" charset="0"/>
              </a:rPr>
              <a:t>phẳng</a:t>
            </a:r>
            <a:r>
              <a:rPr lang="vi-VN" sz="1800" kern="100" dirty="0">
                <a:solidFill>
                  <a:srgbClr val="333333"/>
                </a:solidFill>
                <a:latin typeface="+mn-lt"/>
                <a:ea typeface="Calibri" panose="020F0502020204030204" pitchFamily="34" charset="0"/>
                <a:cs typeface="Times New Roman" panose="02020603050405020304" pitchFamily="18" charset="0"/>
              </a:rPr>
              <a:t> (MAB) và </a:t>
            </a:r>
            <a:r>
              <a:rPr lang="vi-VN" sz="1800" kern="100" dirty="0" err="1">
                <a:solidFill>
                  <a:srgbClr val="333333"/>
                </a:solidFill>
                <a:latin typeface="+mn-lt"/>
                <a:ea typeface="Calibri" panose="020F0502020204030204" pitchFamily="34" charset="0"/>
                <a:cs typeface="Times New Roman" panose="02020603050405020304" pitchFamily="18" charset="0"/>
              </a:rPr>
              <a:t>mp</a:t>
            </a:r>
            <a:r>
              <a:rPr lang="vi-VN" sz="1800" kern="100" dirty="0">
                <a:solidFill>
                  <a:srgbClr val="333333"/>
                </a:solidFill>
                <a:latin typeface="+mn-lt"/>
                <a:ea typeface="Calibri" panose="020F0502020204030204" pitchFamily="34" charset="0"/>
                <a:cs typeface="Times New Roman" panose="02020603050405020304" pitchFamily="18" charset="0"/>
              </a:rPr>
              <a:t>(</a:t>
            </a:r>
            <a:r>
              <a:rPr lang="vi-VN" sz="1800" kern="100" dirty="0" err="1">
                <a:solidFill>
                  <a:srgbClr val="333333"/>
                </a:solidFill>
                <a:latin typeface="+mn-lt"/>
                <a:ea typeface="Calibri" panose="020F0502020204030204" pitchFamily="34" charset="0"/>
                <a:cs typeface="Times New Roman" panose="02020603050405020304" pitchFamily="18" charset="0"/>
              </a:rPr>
              <a:t>a,b</a:t>
            </a:r>
            <a:r>
              <a:rPr lang="vi-VN" sz="1800" kern="100" dirty="0">
                <a:solidFill>
                  <a:srgbClr val="333333"/>
                </a:solidFill>
                <a:latin typeface="+mn-lt"/>
                <a:ea typeface="Calibri" panose="020F0502020204030204" pitchFamily="34" charset="0"/>
                <a:cs typeface="Times New Roman" panose="02020603050405020304" pitchFamily="18" charset="0"/>
              </a:rPr>
              <a:t>) là AB</a:t>
            </a:r>
            <a:endParaRPr lang="en-US" sz="1800" kern="100" dirty="0">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vi-VN" sz="1800" kern="100" dirty="0">
                <a:latin typeface="+mn-lt"/>
                <a:ea typeface="Times New Roman" panose="02020603050405020304" pitchFamily="18" charset="0"/>
                <a:cs typeface="Times New Roman" panose="02020603050405020304" pitchFamily="18" charset="0"/>
              </a:rPr>
              <a:t>Mà C là giao của A’B’ với (</a:t>
            </a:r>
            <a:r>
              <a:rPr lang="vi-VN" sz="1800" kern="100" dirty="0" err="1">
                <a:latin typeface="+mn-lt"/>
                <a:ea typeface="Times New Roman" panose="02020603050405020304" pitchFamily="18" charset="0"/>
                <a:cs typeface="Times New Roman" panose="02020603050405020304" pitchFamily="18" charset="0"/>
              </a:rPr>
              <a:t>a,b</a:t>
            </a:r>
            <a:r>
              <a:rPr lang="vi-VN" sz="1800" kern="100" dirty="0">
                <a:latin typeface="+mn-lt"/>
                <a:ea typeface="Times New Roman" panose="02020603050405020304" pitchFamily="18" charset="0"/>
                <a:cs typeface="Times New Roman" panose="02020603050405020304" pitchFamily="18" charset="0"/>
              </a:rPr>
              <a:t>) nên C cũng thuộc giao tuyến của hai mặt </a:t>
            </a:r>
            <a:r>
              <a:rPr lang="vi-VN" sz="1800" kern="100" dirty="0" err="1">
                <a:latin typeface="+mn-lt"/>
                <a:ea typeface="Times New Roman" panose="02020603050405020304" pitchFamily="18" charset="0"/>
                <a:cs typeface="Times New Roman" panose="02020603050405020304" pitchFamily="18" charset="0"/>
              </a:rPr>
              <a:t>phẳng</a:t>
            </a:r>
            <a:r>
              <a:rPr lang="vi-VN" sz="1800" kern="100" dirty="0">
                <a:latin typeface="+mn-lt"/>
                <a:ea typeface="Times New Roman" panose="02020603050405020304" pitchFamily="18" charset="0"/>
                <a:cs typeface="Times New Roman" panose="02020603050405020304" pitchFamily="18" charset="0"/>
              </a:rPr>
              <a:t> (MAB) và (</a:t>
            </a:r>
            <a:r>
              <a:rPr lang="vi-VN" sz="1800" kern="100" dirty="0" err="1">
                <a:latin typeface="+mn-lt"/>
                <a:ea typeface="Times New Roman" panose="02020603050405020304" pitchFamily="18" charset="0"/>
                <a:cs typeface="Times New Roman" panose="02020603050405020304" pitchFamily="18" charset="0"/>
              </a:rPr>
              <a:t>a,b</a:t>
            </a:r>
            <a:r>
              <a:rPr lang="vi-VN" sz="1800" kern="100" dirty="0">
                <a:latin typeface="+mn-lt"/>
                <a:ea typeface="Times New Roman" panose="02020603050405020304" pitchFamily="18" charset="0"/>
                <a:cs typeface="Times New Roman" panose="02020603050405020304" pitchFamily="18" charset="0"/>
              </a:rPr>
              <a:t>).</a:t>
            </a:r>
            <a:endParaRPr lang="en-US" sz="1800" kern="100" dirty="0">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vi-VN" sz="1800" kern="100" dirty="0">
                <a:latin typeface="+mn-lt"/>
                <a:ea typeface="Times New Roman" panose="02020603050405020304" pitchFamily="18" charset="0"/>
                <a:cs typeface="Times New Roman" panose="02020603050405020304" pitchFamily="18" charset="0"/>
              </a:rPr>
              <a:t>Suy ra A, B, C thẳng hàng.</a:t>
            </a:r>
            <a:endParaRPr lang="en-US" sz="1800" kern="100" dirty="0">
              <a:latin typeface="+mn-lt"/>
              <a:ea typeface="Calibri" panose="020F0502020204030204" pitchFamily="34" charset="0"/>
              <a:cs typeface="Times New Roman" panose="02020603050405020304" pitchFamily="18" charset="0"/>
            </a:endParaRPr>
          </a:p>
        </p:txBody>
      </p:sp>
      <p:pic>
        <p:nvPicPr>
          <p:cNvPr id="4" name="Hình ảnh 17" descr="Thực hành 7 trang 95 Toán 11 tập 1 Chân trời">
            <a:extLst>
              <a:ext uri="{FF2B5EF4-FFF2-40B4-BE49-F238E27FC236}">
                <a16:creationId xmlns:a16="http://schemas.microsoft.com/office/drawing/2014/main" id="{9D83B77B-6ED8-717C-019E-FDD7B5EC55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6405" y="1747817"/>
            <a:ext cx="2743200" cy="1887220"/>
          </a:xfrm>
          <a:prstGeom prst="rect">
            <a:avLst/>
          </a:prstGeom>
          <a:noFill/>
          <a:ln>
            <a:noFill/>
          </a:ln>
        </p:spPr>
      </p:pic>
    </p:spTree>
    <p:extLst>
      <p:ext uri="{BB962C8B-B14F-4D97-AF65-F5344CB8AC3E}">
        <p14:creationId xmlns:p14="http://schemas.microsoft.com/office/powerpoint/2010/main" val="3839108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2" name="Google Shape;2622;p58"/>
          <p:cNvSpPr/>
          <p:nvPr/>
        </p:nvSpPr>
        <p:spPr>
          <a:xfrm>
            <a:off x="-298600" y="251162"/>
            <a:ext cx="9711325" cy="1159400"/>
          </a:xfrm>
          <a:custGeom>
            <a:avLst/>
            <a:gdLst/>
            <a:ahLst/>
            <a:cxnLst/>
            <a:rect l="l" t="t" r="r" b="b"/>
            <a:pathLst>
              <a:path w="388453" h="46376" extrusionOk="0">
                <a:moveTo>
                  <a:pt x="0" y="0"/>
                </a:moveTo>
                <a:cubicBezTo>
                  <a:pt x="3337" y="1113"/>
                  <a:pt x="10297" y="5436"/>
                  <a:pt x="20023" y="6675"/>
                </a:cubicBezTo>
                <a:cubicBezTo>
                  <a:pt x="29749" y="7915"/>
                  <a:pt x="47643" y="3210"/>
                  <a:pt x="58354" y="7437"/>
                </a:cubicBezTo>
                <a:cubicBezTo>
                  <a:pt x="69065" y="11664"/>
                  <a:pt x="71989" y="25554"/>
                  <a:pt x="84289" y="32038"/>
                </a:cubicBezTo>
                <a:cubicBezTo>
                  <a:pt x="96589" y="38522"/>
                  <a:pt x="109239" y="46626"/>
                  <a:pt x="132154" y="46340"/>
                </a:cubicBezTo>
                <a:cubicBezTo>
                  <a:pt x="155070" y="46054"/>
                  <a:pt x="195815" y="32228"/>
                  <a:pt x="221782" y="30321"/>
                </a:cubicBezTo>
                <a:cubicBezTo>
                  <a:pt x="247749" y="28414"/>
                  <a:pt x="267074" y="36297"/>
                  <a:pt x="287955" y="34898"/>
                </a:cubicBezTo>
                <a:cubicBezTo>
                  <a:pt x="308837" y="33500"/>
                  <a:pt x="330321" y="24218"/>
                  <a:pt x="347071" y="21930"/>
                </a:cubicBezTo>
                <a:cubicBezTo>
                  <a:pt x="363821" y="19642"/>
                  <a:pt x="381556" y="21295"/>
                  <a:pt x="388453" y="21168"/>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 name="Group 1">
            <a:extLst>
              <a:ext uri="{FF2B5EF4-FFF2-40B4-BE49-F238E27FC236}">
                <a16:creationId xmlns:a16="http://schemas.microsoft.com/office/drawing/2014/main" id="{2A553E5C-430B-4F5C-3042-6473900974E5}"/>
              </a:ext>
            </a:extLst>
          </p:cNvPr>
          <p:cNvGrpSpPr/>
          <p:nvPr/>
        </p:nvGrpSpPr>
        <p:grpSpPr>
          <a:xfrm>
            <a:off x="3106673" y="298361"/>
            <a:ext cx="2930654" cy="746149"/>
            <a:chOff x="1852505" y="3331270"/>
            <a:chExt cx="4741161" cy="1301645"/>
          </a:xfrm>
        </p:grpSpPr>
        <p:sp>
          <p:nvSpPr>
            <p:cNvPr id="5" name="Freeform 29">
              <a:extLst>
                <a:ext uri="{FF2B5EF4-FFF2-40B4-BE49-F238E27FC236}">
                  <a16:creationId xmlns:a16="http://schemas.microsoft.com/office/drawing/2014/main" id="{98D91E5C-160C-CF41-1727-DBD8BCB6B491}"/>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p>
          </p:txBody>
        </p:sp>
        <p:sp>
          <p:nvSpPr>
            <p:cNvPr id="6" name="Rectangle 5">
              <a:extLst>
                <a:ext uri="{FF2B5EF4-FFF2-40B4-BE49-F238E27FC236}">
                  <a16:creationId xmlns:a16="http://schemas.microsoft.com/office/drawing/2014/main" id="{7251FAB5-2D37-571D-785D-41A22E2E4DEE}"/>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rgbClr val="0070C0"/>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rgbClr val="0070C0"/>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rgbClr val="0070C0"/>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rgbClr val="0070C0"/>
                  </a:solidFill>
                  <a:effectLst/>
                  <a:uLnTx/>
                  <a:uFillTx/>
                  <a:latin typeface="+mj-lt"/>
                  <a:ea typeface="Times New Roman" panose="02020603050405020304" pitchFamily="18" charset="0"/>
                  <a:cs typeface="Arial" panose="020B0604020202020204" pitchFamily="34" charset="0"/>
                </a:rPr>
                <a:t> 2</a:t>
              </a:r>
              <a:endParaRPr kumimoji="0" lang="en-US" sz="2600" b="1" i="0" u="none" strike="noStrike" kern="1200" cap="none" spc="0" normalizeH="0" baseline="0" noProof="0" dirty="0">
                <a:ln w="0">
                  <a:noFill/>
                </a:ln>
                <a:solidFill>
                  <a:srgbClr val="0070C0"/>
                </a:solidFill>
                <a:effectLst/>
                <a:uLnTx/>
                <a:uFillTx/>
                <a:latin typeface="+mj-lt"/>
                <a:ea typeface="Calibri" panose="020F050202020403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02246D90-F62D-6833-A583-4ACCCAE53BA4}"/>
              </a:ext>
            </a:extLst>
          </p:cNvPr>
          <p:cNvSpPr txBox="1"/>
          <p:nvPr/>
        </p:nvSpPr>
        <p:spPr>
          <a:xfrm>
            <a:off x="439952" y="1344527"/>
            <a:ext cx="3407653" cy="1420325"/>
          </a:xfrm>
          <a:prstGeom prst="rect">
            <a:avLst/>
          </a:prstGeom>
          <a:noFill/>
        </p:spPr>
        <p:txBody>
          <a:bodyPr wrap="square">
            <a:spAutoFit/>
          </a:bodyPr>
          <a:lstStyle/>
          <a:p>
            <a:pPr algn="just">
              <a:lnSpc>
                <a:spcPct val="150000"/>
              </a:lnSpc>
              <a:buClrTx/>
              <a:buFontTx/>
              <a:buNone/>
            </a:pPr>
            <a:r>
              <a:rPr lang="en-US" sz="2000" dirty="0" err="1">
                <a:latin typeface="+mj-lt"/>
              </a:rPr>
              <a:t>Giải</a:t>
            </a:r>
            <a:r>
              <a:rPr lang="en-US" sz="2000" dirty="0">
                <a:latin typeface="+mj-lt"/>
              </a:rPr>
              <a:t> </a:t>
            </a:r>
            <a:r>
              <a:rPr lang="en-US" sz="2000" dirty="0" err="1">
                <a:latin typeface="+mj-lt"/>
              </a:rPr>
              <a:t>thích</a:t>
            </a:r>
            <a:r>
              <a:rPr lang="en-US" sz="2000" dirty="0">
                <a:latin typeface="+mj-lt"/>
              </a:rPr>
              <a:t> </a:t>
            </a:r>
            <a:r>
              <a:rPr lang="en-US" sz="2000" dirty="0" err="1">
                <a:latin typeface="+mj-lt"/>
              </a:rPr>
              <a:t>tại</a:t>
            </a:r>
            <a:r>
              <a:rPr lang="en-US" sz="2000" dirty="0">
                <a:latin typeface="+mj-lt"/>
              </a:rPr>
              <a:t> </a:t>
            </a:r>
            <a:r>
              <a:rPr lang="en-US" sz="2000" dirty="0" err="1">
                <a:latin typeface="+mj-lt"/>
              </a:rPr>
              <a:t>sao</a:t>
            </a:r>
            <a:r>
              <a:rPr lang="en-US" sz="2000" dirty="0">
                <a:latin typeface="+mj-lt"/>
              </a:rPr>
              <a:t> </a:t>
            </a:r>
            <a:r>
              <a:rPr lang="en-US" sz="2000" dirty="0" err="1">
                <a:latin typeface="+mj-lt"/>
              </a:rPr>
              <a:t>ghế</a:t>
            </a:r>
            <a:r>
              <a:rPr lang="en-US" sz="2000" dirty="0">
                <a:latin typeface="+mj-lt"/>
              </a:rPr>
              <a:t> </a:t>
            </a:r>
            <a:r>
              <a:rPr lang="en-US" sz="2000" dirty="0" err="1">
                <a:latin typeface="+mj-lt"/>
              </a:rPr>
              <a:t>bốn</a:t>
            </a:r>
            <a:r>
              <a:rPr lang="en-US" sz="2000" dirty="0">
                <a:latin typeface="+mj-lt"/>
              </a:rPr>
              <a:t> </a:t>
            </a:r>
            <a:r>
              <a:rPr lang="en-US" sz="2000" dirty="0" err="1">
                <a:latin typeface="+mj-lt"/>
              </a:rPr>
              <a:t>chân</a:t>
            </a:r>
            <a:r>
              <a:rPr lang="en-US" sz="2000" dirty="0">
                <a:latin typeface="+mj-lt"/>
              </a:rPr>
              <a:t> </a:t>
            </a:r>
            <a:r>
              <a:rPr lang="en-US" sz="2000" dirty="0" err="1">
                <a:latin typeface="+mj-lt"/>
              </a:rPr>
              <a:t>có</a:t>
            </a:r>
            <a:r>
              <a:rPr lang="en-US" sz="2000" dirty="0">
                <a:latin typeface="+mj-lt"/>
              </a:rPr>
              <a:t> </a:t>
            </a:r>
            <a:r>
              <a:rPr lang="en-US" sz="2000" dirty="0" err="1">
                <a:latin typeface="+mj-lt"/>
              </a:rPr>
              <a:t>thể</a:t>
            </a:r>
            <a:r>
              <a:rPr lang="en-US" sz="2000" dirty="0">
                <a:latin typeface="+mj-lt"/>
              </a:rPr>
              <a:t> </a:t>
            </a:r>
            <a:r>
              <a:rPr lang="en-US" sz="2000" dirty="0" err="1">
                <a:latin typeface="+mj-lt"/>
              </a:rPr>
              <a:t>bị</a:t>
            </a:r>
            <a:r>
              <a:rPr lang="en-US" sz="2000" dirty="0">
                <a:latin typeface="+mj-lt"/>
              </a:rPr>
              <a:t> </a:t>
            </a:r>
            <a:r>
              <a:rPr lang="en-US" sz="2000" dirty="0" err="1">
                <a:latin typeface="+mj-lt"/>
              </a:rPr>
              <a:t>khập</a:t>
            </a:r>
            <a:r>
              <a:rPr lang="en-US" sz="2000" dirty="0">
                <a:latin typeface="+mj-lt"/>
              </a:rPr>
              <a:t> </a:t>
            </a:r>
            <a:r>
              <a:rPr lang="en-US" sz="2000" dirty="0" err="1">
                <a:latin typeface="+mj-lt"/>
              </a:rPr>
              <a:t>khiễng</a:t>
            </a:r>
            <a:r>
              <a:rPr lang="en-US" sz="2000" dirty="0">
                <a:latin typeface="+mj-lt"/>
              </a:rPr>
              <a:t> </a:t>
            </a:r>
            <a:r>
              <a:rPr lang="en-US" sz="2000" dirty="0" err="1">
                <a:latin typeface="+mj-lt"/>
              </a:rPr>
              <a:t>còn</a:t>
            </a:r>
            <a:r>
              <a:rPr lang="en-US" sz="2000" dirty="0">
                <a:latin typeface="+mj-lt"/>
              </a:rPr>
              <a:t> </a:t>
            </a:r>
            <a:r>
              <a:rPr lang="en-US" sz="2000" dirty="0" err="1">
                <a:latin typeface="+mj-lt"/>
              </a:rPr>
              <a:t>ghế</a:t>
            </a:r>
            <a:r>
              <a:rPr lang="en-US" sz="2000" dirty="0">
                <a:latin typeface="+mj-lt"/>
              </a:rPr>
              <a:t> </a:t>
            </a:r>
            <a:r>
              <a:rPr lang="en-US" sz="2000" dirty="0" err="1">
                <a:latin typeface="+mj-lt"/>
              </a:rPr>
              <a:t>ba</a:t>
            </a:r>
            <a:r>
              <a:rPr lang="en-US" sz="2000" dirty="0">
                <a:latin typeface="+mj-lt"/>
              </a:rPr>
              <a:t> </a:t>
            </a:r>
            <a:r>
              <a:rPr lang="en-US" sz="2000" dirty="0" err="1">
                <a:latin typeface="+mj-lt"/>
              </a:rPr>
              <a:t>chân</a:t>
            </a:r>
            <a:r>
              <a:rPr lang="en-US" sz="2000" dirty="0">
                <a:latin typeface="+mj-lt"/>
              </a:rPr>
              <a:t> </a:t>
            </a:r>
            <a:r>
              <a:rPr lang="en-US" sz="2000" dirty="0" err="1">
                <a:latin typeface="+mj-lt"/>
              </a:rPr>
              <a:t>thì</a:t>
            </a:r>
            <a:r>
              <a:rPr lang="en-US" sz="2000" dirty="0">
                <a:latin typeface="+mj-lt"/>
              </a:rPr>
              <a:t> </a:t>
            </a:r>
            <a:r>
              <a:rPr lang="en-US" sz="2000" dirty="0" err="1">
                <a:latin typeface="+mj-lt"/>
              </a:rPr>
              <a:t>không</a:t>
            </a:r>
            <a:r>
              <a:rPr lang="en-US" sz="2000" dirty="0">
                <a:latin typeface="+mj-lt"/>
              </a:rPr>
              <a:t>.</a:t>
            </a:r>
            <a:endParaRPr lang="en-US" sz="2000" kern="1200" dirty="0">
              <a:solidFill>
                <a:prstClr val="black"/>
              </a:solidFill>
              <a:latin typeface="+mj-lt"/>
              <a:ea typeface="+mn-ea"/>
              <a:cs typeface="Arial" panose="020B0604020202020204" pitchFamily="34" charset="0"/>
            </a:endParaRPr>
          </a:p>
        </p:txBody>
      </p:sp>
      <p:pic>
        <p:nvPicPr>
          <p:cNvPr id="11" name="Picture 10">
            <a:extLst>
              <a:ext uri="{FF2B5EF4-FFF2-40B4-BE49-F238E27FC236}">
                <a16:creationId xmlns:a16="http://schemas.microsoft.com/office/drawing/2014/main" id="{FEF24E31-3D98-3D6F-1807-7B0A56133AD2}"/>
              </a:ext>
            </a:extLst>
          </p:cNvPr>
          <p:cNvPicPr>
            <a:picLocks noChangeAspect="1"/>
          </p:cNvPicPr>
          <p:nvPr/>
        </p:nvPicPr>
        <p:blipFill>
          <a:blip r:embed="rId3"/>
          <a:stretch>
            <a:fillRect/>
          </a:stretch>
        </p:blipFill>
        <p:spPr>
          <a:xfrm>
            <a:off x="4314475" y="1344527"/>
            <a:ext cx="3986377" cy="2028311"/>
          </a:xfrm>
          <a:prstGeom prst="rect">
            <a:avLst/>
          </a:prstGeom>
        </p:spPr>
      </p:pic>
      <p:sp>
        <p:nvSpPr>
          <p:cNvPr id="12" name="Oval Callout 29">
            <a:extLst>
              <a:ext uri="{FF2B5EF4-FFF2-40B4-BE49-F238E27FC236}">
                <a16:creationId xmlns:a16="http://schemas.microsoft.com/office/drawing/2014/main" id="{215E083C-65C2-B572-1A6F-575FF06A5433}"/>
              </a:ext>
            </a:extLst>
          </p:cNvPr>
          <p:cNvSpPr/>
          <p:nvPr/>
        </p:nvSpPr>
        <p:spPr>
          <a:xfrm>
            <a:off x="356772" y="3160060"/>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C3400D9-F06D-83C7-3B7F-76B181DD8142}"/>
              </a:ext>
            </a:extLst>
          </p:cNvPr>
          <p:cNvSpPr txBox="1"/>
          <p:nvPr/>
        </p:nvSpPr>
        <p:spPr>
          <a:xfrm>
            <a:off x="1215201" y="3831085"/>
            <a:ext cx="7798170" cy="1061253"/>
          </a:xfrm>
          <a:prstGeom prst="rect">
            <a:avLst/>
          </a:prstGeom>
          <a:noFill/>
        </p:spPr>
        <p:txBody>
          <a:bodyPr wrap="square">
            <a:spAutoFit/>
          </a:bodyPr>
          <a:lstStyle/>
          <a:p>
            <a:pPr algn="just">
              <a:lnSpc>
                <a:spcPct val="150000"/>
              </a:lnSpc>
              <a:spcAft>
                <a:spcPts val="800"/>
              </a:spcAft>
            </a:pPr>
            <a:r>
              <a:rPr lang="vi-VN" sz="2000" kern="100" dirty="0">
                <a:effectLst/>
                <a:latin typeface="+mn-lt"/>
                <a:ea typeface="Calibri" panose="020F0502020204030204" pitchFamily="34" charset="0"/>
                <a:cs typeface="Times New Roman" panose="02020603050405020304" pitchFamily="18" charset="0"/>
              </a:rPr>
              <a:t>- Qua ba điểm không thẳng hàng có một và chỉ một 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a:t>
            </a:r>
            <a:endParaRPr lang="en-US" sz="2000" kern="1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vi-VN" sz="2000" kern="100" dirty="0">
                <a:effectLst/>
                <a:latin typeface="+mn-lt"/>
                <a:ea typeface="Calibri" panose="020F0502020204030204" pitchFamily="34" charset="0"/>
                <a:cs typeface="Times New Roman" panose="02020603050405020304" pitchFamily="18" charset="0"/>
              </a:rPr>
              <a:t>- Bốn điểm thì có thể không cùng nằm trên một mặt </a:t>
            </a:r>
            <a:r>
              <a:rPr lang="vi-VN" sz="2000" kern="100" dirty="0" err="1">
                <a:effectLst/>
                <a:latin typeface="+mn-lt"/>
                <a:ea typeface="Calibri" panose="020F0502020204030204" pitchFamily="34" charset="0"/>
                <a:cs typeface="Times New Roman" panose="02020603050405020304" pitchFamily="18" charset="0"/>
              </a:rPr>
              <a:t>phẳng</a:t>
            </a:r>
            <a:r>
              <a:rPr lang="vi-VN" sz="2000" kern="100" dirty="0">
                <a:effectLst/>
                <a:latin typeface="+mn-lt"/>
                <a:ea typeface="Calibri" panose="020F0502020204030204" pitchFamily="34" charset="0"/>
                <a:cs typeface="Times New Roman" panose="02020603050405020304" pitchFamily="18" charset="0"/>
              </a:rPr>
              <a:t>.</a:t>
            </a:r>
            <a:endParaRPr lang="en-US" sz="20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835313"/>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pic>
        <p:nvPicPr>
          <p:cNvPr id="4" name="Picture 3">
            <a:extLst>
              <a:ext uri="{FF2B5EF4-FFF2-40B4-BE49-F238E27FC236}">
                <a16:creationId xmlns:a16="http://schemas.microsoft.com/office/drawing/2014/main" id="{CBBF1BBA-4709-25CB-9C66-2F91872A6657}"/>
              </a:ext>
            </a:extLst>
          </p:cNvPr>
          <p:cNvPicPr>
            <a:picLocks noChangeAspect="1"/>
          </p:cNvPicPr>
          <p:nvPr/>
        </p:nvPicPr>
        <p:blipFill>
          <a:blip r:embed="rId3"/>
          <a:stretch>
            <a:fillRect/>
          </a:stretch>
        </p:blipFill>
        <p:spPr>
          <a:xfrm rot="19761738">
            <a:off x="8182351" y="73524"/>
            <a:ext cx="906893" cy="868910"/>
          </a:xfrm>
          <a:prstGeom prst="rect">
            <a:avLst/>
          </a:prstGeom>
        </p:spPr>
      </p:pic>
      <p:grpSp>
        <p:nvGrpSpPr>
          <p:cNvPr id="2" name="Group 1">
            <a:extLst>
              <a:ext uri="{FF2B5EF4-FFF2-40B4-BE49-F238E27FC236}">
                <a16:creationId xmlns:a16="http://schemas.microsoft.com/office/drawing/2014/main" id="{8FEB1A4E-2EB5-92F1-A79D-B305157D5A37}"/>
              </a:ext>
            </a:extLst>
          </p:cNvPr>
          <p:cNvGrpSpPr/>
          <p:nvPr/>
        </p:nvGrpSpPr>
        <p:grpSpPr>
          <a:xfrm>
            <a:off x="3106673" y="180244"/>
            <a:ext cx="2930654" cy="746149"/>
            <a:chOff x="1852505" y="3331270"/>
            <a:chExt cx="4741161" cy="1301645"/>
          </a:xfrm>
        </p:grpSpPr>
        <p:sp>
          <p:nvSpPr>
            <p:cNvPr id="6" name="Freeform 29">
              <a:extLst>
                <a:ext uri="{FF2B5EF4-FFF2-40B4-BE49-F238E27FC236}">
                  <a16:creationId xmlns:a16="http://schemas.microsoft.com/office/drawing/2014/main" id="{84A063B2-F5B7-23DB-5ADB-4E363DBE322B}"/>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p>
          </p:txBody>
        </p:sp>
        <p:sp>
          <p:nvSpPr>
            <p:cNvPr id="7" name="Rectangle 6">
              <a:extLst>
                <a:ext uri="{FF2B5EF4-FFF2-40B4-BE49-F238E27FC236}">
                  <a16:creationId xmlns:a16="http://schemas.microsoft.com/office/drawing/2014/main" id="{5FCEC8A5-DE64-65BB-E7A6-0417AD24D207}"/>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rgbClr val="0070C0"/>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rgbClr val="0070C0"/>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rgbClr val="0070C0"/>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rgbClr val="0070C0"/>
                  </a:solidFill>
                  <a:effectLst/>
                  <a:uLnTx/>
                  <a:uFillTx/>
                  <a:latin typeface="+mj-lt"/>
                  <a:ea typeface="Times New Roman" panose="02020603050405020304" pitchFamily="18" charset="0"/>
                  <a:cs typeface="Arial" panose="020B0604020202020204" pitchFamily="34" charset="0"/>
                </a:rPr>
                <a:t> 3</a:t>
              </a:r>
              <a:endParaRPr kumimoji="0" lang="en-US" sz="2600" b="1" i="0" u="none" strike="noStrike" kern="1200" cap="none" spc="0" normalizeH="0" baseline="0" noProof="0" dirty="0">
                <a:ln w="0">
                  <a:noFill/>
                </a:ln>
                <a:solidFill>
                  <a:srgbClr val="0070C0"/>
                </a:solidFill>
                <a:effectLst/>
                <a:uLnTx/>
                <a:uFillTx/>
                <a:latin typeface="+mj-lt"/>
                <a:ea typeface="Calibri" panose="020F050202020403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5913A880-89CE-5E8F-0633-D5657F5EEC29}"/>
              </a:ext>
            </a:extLst>
          </p:cNvPr>
          <p:cNvSpPr txBox="1"/>
          <p:nvPr/>
        </p:nvSpPr>
        <p:spPr>
          <a:xfrm>
            <a:off x="345094" y="1092943"/>
            <a:ext cx="8157784" cy="1420325"/>
          </a:xfrm>
          <a:prstGeom prst="rect">
            <a:avLst/>
          </a:prstGeom>
          <a:noFill/>
        </p:spPr>
        <p:txBody>
          <a:bodyPr wrap="square">
            <a:spAutoFit/>
          </a:bodyPr>
          <a:lstStyle/>
          <a:p>
            <a:pPr algn="just">
              <a:lnSpc>
                <a:spcPct val="150000"/>
              </a:lnSpc>
              <a:buClrTx/>
              <a:buFontTx/>
              <a:buNone/>
            </a:pPr>
            <a:r>
              <a:rPr lang="vi-VN" sz="2000" dirty="0">
                <a:latin typeface="+mn-lt"/>
              </a:rPr>
              <a:t>Trong xây dựng, người ta thường dùng máy quét tia </a:t>
            </a:r>
            <a:r>
              <a:rPr lang="vi-VN" sz="2000" dirty="0" err="1">
                <a:latin typeface="+mn-lt"/>
              </a:rPr>
              <a:t>laser</a:t>
            </a:r>
            <a:r>
              <a:rPr lang="vi-VN" sz="2000" dirty="0">
                <a:latin typeface="+mn-lt"/>
              </a:rPr>
              <a:t> để kẻ các đường thẳng trên tường hoặc sàn nhà. Tìm giao tuyến của mặt </a:t>
            </a:r>
            <a:r>
              <a:rPr lang="vi-VN" sz="2000" dirty="0" err="1">
                <a:latin typeface="+mn-lt"/>
              </a:rPr>
              <a:t>phẳng</a:t>
            </a:r>
            <a:r>
              <a:rPr lang="vi-VN" sz="2000" dirty="0">
                <a:latin typeface="+mn-lt"/>
              </a:rPr>
              <a:t> tạo bởi các tia </a:t>
            </a:r>
            <a:r>
              <a:rPr lang="vi-VN" sz="2000" dirty="0" err="1">
                <a:latin typeface="+mn-lt"/>
              </a:rPr>
              <a:t>laser</a:t>
            </a:r>
            <a:r>
              <a:rPr lang="vi-VN" sz="2000" dirty="0">
                <a:latin typeface="+mn-lt"/>
              </a:rPr>
              <a:t> OA và OB của các mặt tường trong Hình 29.</a:t>
            </a:r>
            <a:endParaRPr lang="en-US" sz="2000" kern="1200" dirty="0">
              <a:solidFill>
                <a:prstClr val="black"/>
              </a:solidFill>
              <a:latin typeface="+mn-lt"/>
              <a:ea typeface="+mn-ea"/>
              <a:cs typeface="Arial" panose="020B0604020202020204" pitchFamily="34" charset="0"/>
            </a:endParaRPr>
          </a:p>
        </p:txBody>
      </p:sp>
      <p:pic>
        <p:nvPicPr>
          <p:cNvPr id="11" name="Picture 10">
            <a:extLst>
              <a:ext uri="{FF2B5EF4-FFF2-40B4-BE49-F238E27FC236}">
                <a16:creationId xmlns:a16="http://schemas.microsoft.com/office/drawing/2014/main" id="{CF19B6C7-B374-76FB-3E3D-AFAD064A3411}"/>
              </a:ext>
            </a:extLst>
          </p:cNvPr>
          <p:cNvPicPr>
            <a:picLocks noChangeAspect="1"/>
          </p:cNvPicPr>
          <p:nvPr/>
        </p:nvPicPr>
        <p:blipFill>
          <a:blip r:embed="rId4"/>
          <a:srcRect/>
          <a:stretch/>
        </p:blipFill>
        <p:spPr>
          <a:xfrm>
            <a:off x="6037327" y="2571750"/>
            <a:ext cx="2465551" cy="2028311"/>
          </a:xfrm>
          <a:prstGeom prst="rect">
            <a:avLst/>
          </a:prstGeom>
        </p:spPr>
      </p:pic>
      <p:sp>
        <p:nvSpPr>
          <p:cNvPr id="13" name="Oval Callout 29">
            <a:extLst>
              <a:ext uri="{FF2B5EF4-FFF2-40B4-BE49-F238E27FC236}">
                <a16:creationId xmlns:a16="http://schemas.microsoft.com/office/drawing/2014/main" id="{7BDCC124-7678-75F3-6F04-2969E7DF5B37}"/>
              </a:ext>
            </a:extLst>
          </p:cNvPr>
          <p:cNvSpPr/>
          <p:nvPr/>
        </p:nvSpPr>
        <p:spPr>
          <a:xfrm>
            <a:off x="499328" y="2734505"/>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D86178F-5C78-8B1E-0590-C6236422A074}"/>
              </a:ext>
            </a:extLst>
          </p:cNvPr>
          <p:cNvSpPr txBox="1"/>
          <p:nvPr/>
        </p:nvSpPr>
        <p:spPr>
          <a:xfrm>
            <a:off x="926751" y="3284304"/>
            <a:ext cx="4613147" cy="872034"/>
          </a:xfrm>
          <a:prstGeom prst="rect">
            <a:avLst/>
          </a:prstGeom>
          <a:noFill/>
        </p:spPr>
        <p:txBody>
          <a:bodyPr wrap="square">
            <a:spAutoFit/>
          </a:bodyPr>
          <a:lstStyle/>
          <a:p>
            <a:pPr algn="just">
              <a:lnSpc>
                <a:spcPct val="150000"/>
              </a:lnSpc>
              <a:spcAft>
                <a:spcPts val="800"/>
              </a:spcAft>
            </a:pPr>
            <a:r>
              <a:rPr lang="vi-VN" sz="1800" kern="100" dirty="0">
                <a:effectLst/>
                <a:latin typeface="+mn-lt"/>
                <a:ea typeface="Calibri" panose="020F0502020204030204" pitchFamily="34" charset="0"/>
                <a:cs typeface="Times New Roman" panose="02020603050405020304" pitchFamily="18" charset="0"/>
              </a:rPr>
              <a:t>Giao tuyến của (OA, OB) với hai mặt tường lần lượt là AC và BC.</a:t>
            </a:r>
            <a:endParaRPr lang="en-US" sz="1800" kern="1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771444"/>
      </p:ext>
    </p:extLst>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34"/>
        <p:cNvGrpSpPr/>
        <p:nvPr/>
      </p:nvGrpSpPr>
      <p:grpSpPr>
        <a:xfrm>
          <a:off x="0" y="0"/>
          <a:ext cx="0" cy="0"/>
          <a:chOff x="0" y="0"/>
          <a:chExt cx="0" cy="0"/>
        </a:xfrm>
      </p:grpSpPr>
      <p:grpSp>
        <p:nvGrpSpPr>
          <p:cNvPr id="2737" name="Google Shape;2737;p61"/>
          <p:cNvGrpSpPr/>
          <p:nvPr/>
        </p:nvGrpSpPr>
        <p:grpSpPr>
          <a:xfrm>
            <a:off x="382905" y="3260948"/>
            <a:ext cx="1991875" cy="1882552"/>
            <a:chOff x="751324" y="2717052"/>
            <a:chExt cx="1815243" cy="1886943"/>
          </a:xfrm>
        </p:grpSpPr>
        <p:grpSp>
          <p:nvGrpSpPr>
            <p:cNvPr id="2738" name="Google Shape;2738;p61"/>
            <p:cNvGrpSpPr/>
            <p:nvPr/>
          </p:nvGrpSpPr>
          <p:grpSpPr>
            <a:xfrm rot="-632256">
              <a:off x="889105" y="3379153"/>
              <a:ext cx="810884" cy="1096887"/>
              <a:chOff x="2103901" y="2201181"/>
              <a:chExt cx="654147" cy="884867"/>
            </a:xfrm>
          </p:grpSpPr>
          <p:sp>
            <p:nvSpPr>
              <p:cNvPr id="2739" name="Google Shape;2739;p6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61"/>
              <p:cNvGrpSpPr/>
              <p:nvPr/>
            </p:nvGrpSpPr>
            <p:grpSpPr>
              <a:xfrm>
                <a:off x="2103901" y="2201181"/>
                <a:ext cx="654147" cy="884867"/>
                <a:chOff x="1233475" y="3497650"/>
                <a:chExt cx="192300" cy="260125"/>
              </a:xfrm>
            </p:grpSpPr>
            <p:sp>
              <p:nvSpPr>
                <p:cNvPr id="2741" name="Google Shape;2741;p6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49" name="Google Shape;2749;p61"/>
            <p:cNvSpPr/>
            <p:nvPr/>
          </p:nvSpPr>
          <p:spPr>
            <a:xfrm>
              <a:off x="751324" y="27170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1869675" y="438572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2506163"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1947424" y="37192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3" name="Google Shape;2753;p61"/>
          <p:cNvGrpSpPr/>
          <p:nvPr/>
        </p:nvGrpSpPr>
        <p:grpSpPr>
          <a:xfrm>
            <a:off x="6845984" y="160540"/>
            <a:ext cx="2127298" cy="2185364"/>
            <a:chOff x="6823124" y="539500"/>
            <a:chExt cx="2127298" cy="2185364"/>
          </a:xfrm>
        </p:grpSpPr>
        <p:sp>
          <p:nvSpPr>
            <p:cNvPr id="2754" name="Google Shape;2754;p61"/>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5" name="Google Shape;2755;p61"/>
            <p:cNvGrpSpPr/>
            <p:nvPr/>
          </p:nvGrpSpPr>
          <p:grpSpPr>
            <a:xfrm rot="775977">
              <a:off x="7469452" y="884847"/>
              <a:ext cx="810777" cy="1096741"/>
              <a:chOff x="2103901" y="2201181"/>
              <a:chExt cx="654147" cy="884867"/>
            </a:xfrm>
          </p:grpSpPr>
          <p:sp>
            <p:nvSpPr>
              <p:cNvPr id="2756" name="Google Shape;2756;p61"/>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7" name="Google Shape;2757;p61"/>
              <p:cNvGrpSpPr/>
              <p:nvPr/>
            </p:nvGrpSpPr>
            <p:grpSpPr>
              <a:xfrm>
                <a:off x="2103901" y="2201181"/>
                <a:ext cx="654147" cy="884867"/>
                <a:chOff x="1233475" y="3497650"/>
                <a:chExt cx="192300" cy="260125"/>
              </a:xfrm>
            </p:grpSpPr>
            <p:sp>
              <p:nvSpPr>
                <p:cNvPr id="2758" name="Google Shape;2758;p61"/>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1"/>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1"/>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66" name="Google Shape;2766;p61"/>
            <p:cNvSpPr/>
            <p:nvPr/>
          </p:nvSpPr>
          <p:spPr>
            <a:xfrm>
              <a:off x="6823124" y="7640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7508862" y="5395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1"/>
            <p:cNvSpPr/>
            <p:nvPr/>
          </p:nvSpPr>
          <p:spPr>
            <a:xfrm>
              <a:off x="7562024" y="23757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2165;p45">
            <a:extLst>
              <a:ext uri="{FF2B5EF4-FFF2-40B4-BE49-F238E27FC236}">
                <a16:creationId xmlns:a16="http://schemas.microsoft.com/office/drawing/2014/main" id="{50321457-8A67-7920-79ED-9E811B910ED1}"/>
              </a:ext>
            </a:extLst>
          </p:cNvPr>
          <p:cNvSpPr txBox="1">
            <a:spLocks/>
          </p:cNvSpPr>
          <p:nvPr/>
        </p:nvSpPr>
        <p:spPr>
          <a:xfrm>
            <a:off x="3438692" y="1485250"/>
            <a:ext cx="2266615"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chemeClr val="accent3"/>
                </a:solidFill>
                <a:latin typeface="+mj-lt"/>
              </a:rPr>
              <a:t>4.</a:t>
            </a:r>
          </a:p>
        </p:txBody>
      </p:sp>
      <p:sp>
        <p:nvSpPr>
          <p:cNvPr id="14" name="Google Shape;2164;p45">
            <a:extLst>
              <a:ext uri="{FF2B5EF4-FFF2-40B4-BE49-F238E27FC236}">
                <a16:creationId xmlns:a16="http://schemas.microsoft.com/office/drawing/2014/main" id="{B65F7148-A8D2-A642-64A5-4C5C0F6C907C}"/>
              </a:ext>
            </a:extLst>
          </p:cNvPr>
          <p:cNvSpPr txBox="1">
            <a:spLocks noGrp="1"/>
          </p:cNvSpPr>
          <p:nvPr>
            <p:ph type="title"/>
          </p:nvPr>
        </p:nvSpPr>
        <p:spPr>
          <a:xfrm>
            <a:off x="1202114" y="2441941"/>
            <a:ext cx="6752015" cy="91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dirty="0">
                <a:solidFill>
                  <a:srgbClr val="0F3D55"/>
                </a:solidFill>
                <a:latin typeface="+mj-lt"/>
              </a:rPr>
              <a:t>HÌNH CHÓP VÀ HÌNH TỨ DIỆN</a:t>
            </a:r>
            <a:endParaRPr sz="3500" b="1" dirty="0">
              <a:solidFill>
                <a:srgbClr val="0F3D55"/>
              </a:solidFill>
              <a:latin typeface="+mj-lt"/>
            </a:endParaRPr>
          </a:p>
        </p:txBody>
      </p:sp>
    </p:spTree>
  </p:cSld>
  <p:clrMapOvr>
    <a:masterClrMapping/>
  </p:clrMapOvr>
  <p:transition spd="med">
    <p:circl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72"/>
        <p:cNvGrpSpPr/>
        <p:nvPr/>
      </p:nvGrpSpPr>
      <p:grpSpPr>
        <a:xfrm>
          <a:off x="0" y="0"/>
          <a:ext cx="0" cy="0"/>
          <a:chOff x="0" y="0"/>
          <a:chExt cx="0" cy="0"/>
        </a:xfrm>
      </p:grpSpPr>
      <p:sp>
        <p:nvSpPr>
          <p:cNvPr id="2773" name="Google Shape;2773;p62"/>
          <p:cNvSpPr/>
          <p:nvPr/>
        </p:nvSpPr>
        <p:spPr>
          <a:xfrm>
            <a:off x="864500" y="-54025"/>
            <a:ext cx="7830725" cy="5277575"/>
          </a:xfrm>
          <a:custGeom>
            <a:avLst/>
            <a:gdLst/>
            <a:ahLst/>
            <a:cxnLst/>
            <a:rect l="l" t="t" r="r" b="b"/>
            <a:pathLst>
              <a:path w="313229" h="211103" extrusionOk="0">
                <a:moveTo>
                  <a:pt x="0" y="0"/>
                </a:moveTo>
                <a:cubicBezTo>
                  <a:pt x="2416" y="1812"/>
                  <a:pt x="5371" y="8645"/>
                  <a:pt x="14493" y="10870"/>
                </a:cubicBezTo>
                <a:cubicBezTo>
                  <a:pt x="23615" y="13095"/>
                  <a:pt x="38998" y="13572"/>
                  <a:pt x="54731" y="13349"/>
                </a:cubicBezTo>
                <a:cubicBezTo>
                  <a:pt x="70464" y="13127"/>
                  <a:pt x="93347" y="6834"/>
                  <a:pt x="108889" y="9535"/>
                </a:cubicBezTo>
                <a:cubicBezTo>
                  <a:pt x="124431" y="12237"/>
                  <a:pt x="136095" y="24091"/>
                  <a:pt x="147982" y="29558"/>
                </a:cubicBezTo>
                <a:cubicBezTo>
                  <a:pt x="159869" y="35025"/>
                  <a:pt x="162030" y="41668"/>
                  <a:pt x="180210" y="42335"/>
                </a:cubicBezTo>
                <a:cubicBezTo>
                  <a:pt x="198390" y="43003"/>
                  <a:pt x="236085" y="34739"/>
                  <a:pt x="257062" y="33563"/>
                </a:cubicBezTo>
                <a:cubicBezTo>
                  <a:pt x="278039" y="32387"/>
                  <a:pt x="297108" y="32069"/>
                  <a:pt x="306071" y="35279"/>
                </a:cubicBezTo>
                <a:cubicBezTo>
                  <a:pt x="315034" y="38489"/>
                  <a:pt x="314208" y="47865"/>
                  <a:pt x="310839" y="52823"/>
                </a:cubicBezTo>
                <a:cubicBezTo>
                  <a:pt x="307470" y="57781"/>
                  <a:pt x="298729" y="63121"/>
                  <a:pt x="285857" y="65028"/>
                </a:cubicBezTo>
                <a:cubicBezTo>
                  <a:pt x="272985" y="66935"/>
                  <a:pt x="248194" y="62167"/>
                  <a:pt x="233606" y="64265"/>
                </a:cubicBezTo>
                <a:cubicBezTo>
                  <a:pt x="219018" y="66363"/>
                  <a:pt x="206686" y="70590"/>
                  <a:pt x="198327" y="77614"/>
                </a:cubicBezTo>
                <a:cubicBezTo>
                  <a:pt x="189968" y="84638"/>
                  <a:pt x="182944" y="98146"/>
                  <a:pt x="183452" y="106410"/>
                </a:cubicBezTo>
                <a:cubicBezTo>
                  <a:pt x="183961" y="114674"/>
                  <a:pt x="186790" y="124304"/>
                  <a:pt x="201378" y="127196"/>
                </a:cubicBezTo>
                <a:cubicBezTo>
                  <a:pt x="215967" y="130088"/>
                  <a:pt x="257539" y="122778"/>
                  <a:pt x="270983" y="123763"/>
                </a:cubicBezTo>
                <a:cubicBezTo>
                  <a:pt x="284427" y="124748"/>
                  <a:pt x="281916" y="129643"/>
                  <a:pt x="282043" y="133107"/>
                </a:cubicBezTo>
                <a:cubicBezTo>
                  <a:pt x="282170" y="136571"/>
                  <a:pt x="279120" y="139972"/>
                  <a:pt x="271746" y="144549"/>
                </a:cubicBezTo>
                <a:cubicBezTo>
                  <a:pt x="264372" y="149126"/>
                  <a:pt x="249624" y="155006"/>
                  <a:pt x="237801" y="160568"/>
                </a:cubicBezTo>
                <a:cubicBezTo>
                  <a:pt x="225978" y="166130"/>
                  <a:pt x="206050" y="173536"/>
                  <a:pt x="200806" y="177922"/>
                </a:cubicBezTo>
                <a:cubicBezTo>
                  <a:pt x="195562" y="182308"/>
                  <a:pt x="196960" y="184214"/>
                  <a:pt x="206336" y="186884"/>
                </a:cubicBezTo>
                <a:cubicBezTo>
                  <a:pt x="215712" y="189554"/>
                  <a:pt x="249498" y="191524"/>
                  <a:pt x="257062" y="193940"/>
                </a:cubicBezTo>
                <a:cubicBezTo>
                  <a:pt x="264626" y="196356"/>
                  <a:pt x="262211" y="199407"/>
                  <a:pt x="251722" y="201378"/>
                </a:cubicBezTo>
                <a:cubicBezTo>
                  <a:pt x="241234" y="203349"/>
                  <a:pt x="209609" y="204143"/>
                  <a:pt x="194131" y="205764"/>
                </a:cubicBezTo>
                <a:cubicBezTo>
                  <a:pt x="178653" y="207385"/>
                  <a:pt x="164732" y="210213"/>
                  <a:pt x="158852" y="211103"/>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781" name="Google Shape;2781;p62"/>
          <p:cNvSpPr/>
          <p:nvPr/>
        </p:nvSpPr>
        <p:spPr>
          <a:xfrm>
            <a:off x="7656048" y="29648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2" name="Google Shape;2782;p62"/>
          <p:cNvGrpSpPr/>
          <p:nvPr/>
        </p:nvGrpSpPr>
        <p:grpSpPr>
          <a:xfrm flipH="1">
            <a:off x="100372" y="3835400"/>
            <a:ext cx="1029928" cy="1085326"/>
            <a:chOff x="5502457" y="364952"/>
            <a:chExt cx="2656893" cy="4041572"/>
          </a:xfrm>
        </p:grpSpPr>
        <p:grpSp>
          <p:nvGrpSpPr>
            <p:cNvPr id="2783" name="Google Shape;2783;p62"/>
            <p:cNvGrpSpPr/>
            <p:nvPr/>
          </p:nvGrpSpPr>
          <p:grpSpPr>
            <a:xfrm>
              <a:off x="5502457" y="1751116"/>
              <a:ext cx="1346107" cy="1703979"/>
              <a:chOff x="1515650" y="3294631"/>
              <a:chExt cx="353950" cy="448050"/>
            </a:xfrm>
          </p:grpSpPr>
          <p:sp>
            <p:nvSpPr>
              <p:cNvPr id="2784" name="Google Shape;2784;p62"/>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5" name="Google Shape;2785;p62"/>
              <p:cNvGrpSpPr/>
              <p:nvPr/>
            </p:nvGrpSpPr>
            <p:grpSpPr>
              <a:xfrm>
                <a:off x="1515650" y="3294631"/>
                <a:ext cx="353950" cy="448050"/>
                <a:chOff x="1515650" y="3299600"/>
                <a:chExt cx="353950" cy="448050"/>
              </a:xfrm>
            </p:grpSpPr>
            <p:sp>
              <p:nvSpPr>
                <p:cNvPr id="2786" name="Google Shape;2786;p62"/>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2"/>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2"/>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2"/>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2"/>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2"/>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2"/>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2"/>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2"/>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2"/>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2"/>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2"/>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2"/>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2"/>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2"/>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2"/>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2"/>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2"/>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2"/>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2"/>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2"/>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2"/>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2"/>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9" name="Google Shape;2809;p62"/>
            <p:cNvGrpSpPr/>
            <p:nvPr/>
          </p:nvGrpSpPr>
          <p:grpSpPr>
            <a:xfrm rot="-209841">
              <a:off x="6542336" y="3550067"/>
              <a:ext cx="1339568" cy="816359"/>
              <a:chOff x="6225980" y="3998667"/>
              <a:chExt cx="1339618" cy="816390"/>
            </a:xfrm>
          </p:grpSpPr>
          <p:sp>
            <p:nvSpPr>
              <p:cNvPr id="2810" name="Google Shape;2810;p62"/>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1" name="Google Shape;2811;p62"/>
              <p:cNvGrpSpPr/>
              <p:nvPr/>
            </p:nvGrpSpPr>
            <p:grpSpPr>
              <a:xfrm>
                <a:off x="6225980" y="3998849"/>
                <a:ext cx="1339598" cy="816004"/>
                <a:chOff x="5214650" y="2724475"/>
                <a:chExt cx="434300" cy="264550"/>
              </a:xfrm>
            </p:grpSpPr>
            <p:sp>
              <p:nvSpPr>
                <p:cNvPr id="2812" name="Google Shape;2812;p62"/>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2"/>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2"/>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2"/>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6" name="Google Shape;2816;p62"/>
            <p:cNvGrpSpPr/>
            <p:nvPr/>
          </p:nvGrpSpPr>
          <p:grpSpPr>
            <a:xfrm rot="2173497">
              <a:off x="6364528" y="976498"/>
              <a:ext cx="1656623" cy="1009579"/>
              <a:chOff x="6225980" y="3998667"/>
              <a:chExt cx="1339618" cy="816390"/>
            </a:xfrm>
          </p:grpSpPr>
          <p:sp>
            <p:nvSpPr>
              <p:cNvPr id="2817" name="Google Shape;2817;p62"/>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8" name="Google Shape;2818;p62"/>
              <p:cNvGrpSpPr/>
              <p:nvPr/>
            </p:nvGrpSpPr>
            <p:grpSpPr>
              <a:xfrm>
                <a:off x="6225980" y="3998849"/>
                <a:ext cx="1339598" cy="816004"/>
                <a:chOff x="5214650" y="2724475"/>
                <a:chExt cx="434300" cy="264550"/>
              </a:xfrm>
            </p:grpSpPr>
            <p:sp>
              <p:nvSpPr>
                <p:cNvPr id="2819" name="Google Shape;2819;p62"/>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2"/>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2"/>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2"/>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23" name="Google Shape;2823;p62"/>
            <p:cNvSpPr/>
            <p:nvPr/>
          </p:nvSpPr>
          <p:spPr>
            <a:xfrm>
              <a:off x="6354112" y="18453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2"/>
            <p:cNvSpPr/>
            <p:nvPr/>
          </p:nvSpPr>
          <p:spPr>
            <a:xfrm>
              <a:off x="6145312" y="7476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2"/>
            <p:cNvSpPr/>
            <p:nvPr/>
          </p:nvSpPr>
          <p:spPr>
            <a:xfrm>
              <a:off x="5552611" y="3649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2"/>
            <p:cNvSpPr/>
            <p:nvPr/>
          </p:nvSpPr>
          <p:spPr>
            <a:xfrm>
              <a:off x="5640986" y="37837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a:extLst>
              <a:ext uri="{FF2B5EF4-FFF2-40B4-BE49-F238E27FC236}">
                <a16:creationId xmlns:a16="http://schemas.microsoft.com/office/drawing/2014/main" id="{FFB3686F-6949-CBD9-72E3-B3D9AA50696B}"/>
              </a:ext>
            </a:extLst>
          </p:cNvPr>
          <p:cNvSpPr/>
          <p:nvPr/>
        </p:nvSpPr>
        <p:spPr>
          <a:xfrm>
            <a:off x="517889" y="762643"/>
            <a:ext cx="153563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HĐKP </a:t>
            </a:r>
            <a:r>
              <a:rPr lang="en-US" sz="2000" b="1" kern="1200" dirty="0">
                <a:solidFill>
                  <a:prstClr val="black"/>
                </a:solidFill>
                <a:ea typeface="+mn-ea"/>
                <a:cs typeface="Arial" panose="020B0604020202020204" pitchFamily="34" charset="0"/>
              </a:rPr>
              <a:t>10</a:t>
            </a:r>
            <a:r>
              <a:rPr kumimoji="0" lang="en-US" sz="2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a:t>
            </a:r>
          </a:p>
        </p:txBody>
      </p:sp>
      <p:sp>
        <p:nvSpPr>
          <p:cNvPr id="16" name="Rectangle 15">
            <a:extLst>
              <a:ext uri="{FF2B5EF4-FFF2-40B4-BE49-F238E27FC236}">
                <a16:creationId xmlns:a16="http://schemas.microsoft.com/office/drawing/2014/main" id="{642CFA35-8496-CB41-9E79-EB75ABF79C18}"/>
              </a:ext>
            </a:extLst>
          </p:cNvPr>
          <p:cNvSpPr/>
          <p:nvPr/>
        </p:nvSpPr>
        <p:spPr>
          <a:xfrm>
            <a:off x="587382" y="1293918"/>
            <a:ext cx="3462571" cy="1420325"/>
          </a:xfrm>
          <a:prstGeom prst="rect">
            <a:avLst/>
          </a:prstGeom>
        </p:spPr>
        <p:txBody>
          <a:bodyPr wrap="square">
            <a:spAutoFit/>
          </a:bodyPr>
          <a:lstStyle/>
          <a:p>
            <a:pPr marL="30480" marR="30480" lvl="0" algn="just">
              <a:lnSpc>
                <a:spcPct val="150000"/>
              </a:lnSpc>
              <a:buClrTx/>
              <a:defRPr/>
            </a:pPr>
            <a:r>
              <a:rPr lang="en-US" sz="2000" dirty="0">
                <a:latin typeface="+mj-lt"/>
              </a:rPr>
              <a:t>a) </a:t>
            </a:r>
            <a:r>
              <a:rPr lang="en-US" sz="2000" dirty="0" err="1">
                <a:latin typeface="+mj-lt"/>
              </a:rPr>
              <a:t>Các</a:t>
            </a:r>
            <a:r>
              <a:rPr lang="en-US" sz="2000" dirty="0">
                <a:latin typeface="+mj-lt"/>
              </a:rPr>
              <a:t> </a:t>
            </a:r>
            <a:r>
              <a:rPr lang="en-US" sz="2000" dirty="0" err="1">
                <a:latin typeface="+mj-lt"/>
              </a:rPr>
              <a:t>công</a:t>
            </a:r>
            <a:r>
              <a:rPr lang="en-US" sz="2000" dirty="0">
                <a:latin typeface="+mj-lt"/>
              </a:rPr>
              <a:t> </a:t>
            </a:r>
            <a:r>
              <a:rPr lang="en-US" sz="2000" dirty="0" err="1">
                <a:latin typeface="+mj-lt"/>
              </a:rPr>
              <a:t>trình</a:t>
            </a:r>
            <a:r>
              <a:rPr lang="en-US" sz="2000" dirty="0">
                <a:latin typeface="+mj-lt"/>
              </a:rPr>
              <a:t> </a:t>
            </a:r>
            <a:r>
              <a:rPr lang="en-US" sz="2000" dirty="0" err="1">
                <a:latin typeface="+mj-lt"/>
              </a:rPr>
              <a:t>kiến</a:t>
            </a:r>
            <a:r>
              <a:rPr lang="en-US" sz="2000" dirty="0">
                <a:latin typeface="+mj-lt"/>
              </a:rPr>
              <a:t> </a:t>
            </a:r>
            <a:r>
              <a:rPr lang="en-US" sz="2000" dirty="0" err="1">
                <a:latin typeface="+mj-lt"/>
              </a:rPr>
              <a:t>trúc</a:t>
            </a:r>
            <a:r>
              <a:rPr lang="en-US" sz="2000" dirty="0">
                <a:latin typeface="+mj-lt"/>
              </a:rPr>
              <a:t>, </a:t>
            </a:r>
            <a:r>
              <a:rPr lang="en-US" sz="2000" dirty="0" err="1">
                <a:latin typeface="+mj-lt"/>
              </a:rPr>
              <a:t>đồ</a:t>
            </a:r>
            <a:r>
              <a:rPr lang="en-US" sz="2000" dirty="0">
                <a:latin typeface="+mj-lt"/>
              </a:rPr>
              <a:t> </a:t>
            </a:r>
            <a:r>
              <a:rPr lang="en-US" sz="2000" dirty="0" err="1">
                <a:latin typeface="+mj-lt"/>
              </a:rPr>
              <a:t>vật</a:t>
            </a:r>
            <a:r>
              <a:rPr lang="en-US" sz="2000" dirty="0">
                <a:latin typeface="+mj-lt"/>
              </a:rPr>
              <a:t> </a:t>
            </a:r>
            <a:r>
              <a:rPr lang="en-US" sz="2000" dirty="0" err="1">
                <a:latin typeface="+mj-lt"/>
              </a:rPr>
              <a:t>trong</a:t>
            </a:r>
            <a:r>
              <a:rPr lang="en-US" sz="2000" dirty="0">
                <a:latin typeface="+mj-lt"/>
              </a:rPr>
              <a:t> </a:t>
            </a:r>
            <a:r>
              <a:rPr lang="en-US" sz="2000" dirty="0" err="1">
                <a:latin typeface="+mj-lt"/>
              </a:rPr>
              <a:t>Hình</a:t>
            </a:r>
            <a:r>
              <a:rPr lang="en-US" sz="2000" dirty="0">
                <a:latin typeface="+mj-lt"/>
              </a:rPr>
              <a:t> 30 </a:t>
            </a:r>
            <a:r>
              <a:rPr lang="en-US" sz="2000" dirty="0" err="1">
                <a:latin typeface="+mj-lt"/>
              </a:rPr>
              <a:t>có</a:t>
            </a:r>
            <a:r>
              <a:rPr lang="en-US" sz="2000" dirty="0">
                <a:latin typeface="+mj-lt"/>
              </a:rPr>
              <a:t> </a:t>
            </a:r>
            <a:r>
              <a:rPr lang="en-US" sz="2000" dirty="0" err="1">
                <a:latin typeface="+mj-lt"/>
              </a:rPr>
              <a:t>mặt</a:t>
            </a:r>
            <a:r>
              <a:rPr lang="en-US" sz="2000" dirty="0">
                <a:latin typeface="+mj-lt"/>
              </a:rPr>
              <a:t> </a:t>
            </a:r>
            <a:r>
              <a:rPr lang="en-US" sz="2000" dirty="0" err="1">
                <a:latin typeface="+mj-lt"/>
              </a:rPr>
              <a:t>bên</a:t>
            </a:r>
            <a:r>
              <a:rPr lang="en-US" sz="2000" dirty="0">
                <a:latin typeface="+mj-lt"/>
              </a:rPr>
              <a:t> </a:t>
            </a:r>
            <a:r>
              <a:rPr lang="en-US" sz="2000" dirty="0" err="1">
                <a:latin typeface="+mj-lt"/>
              </a:rPr>
              <a:t>là</a:t>
            </a:r>
            <a:r>
              <a:rPr lang="en-US" sz="2000" dirty="0">
                <a:latin typeface="+mj-lt"/>
              </a:rPr>
              <a:t> </a:t>
            </a:r>
            <a:r>
              <a:rPr lang="en-US" sz="2000" dirty="0" err="1">
                <a:latin typeface="+mj-lt"/>
              </a:rPr>
              <a:t>hình</a:t>
            </a:r>
            <a:r>
              <a:rPr lang="en-US" sz="2000" dirty="0">
                <a:latin typeface="+mj-lt"/>
              </a:rPr>
              <a:t> </a:t>
            </a:r>
            <a:r>
              <a:rPr lang="en-US" sz="2000" dirty="0" err="1">
                <a:latin typeface="+mj-lt"/>
              </a:rPr>
              <a:t>gì</a:t>
            </a:r>
            <a:r>
              <a:rPr lang="en-US" sz="2000" dirty="0">
                <a:latin typeface="+mj-lt"/>
              </a:rPr>
              <a:t>?</a:t>
            </a:r>
            <a:endParaRPr kumimoji="0" lang="en-US" sz="2000" b="0" i="0" u="none" strike="noStrike" kern="1200" cap="none" spc="0" normalizeH="0" baseline="0" noProof="0" dirty="0">
              <a:ln>
                <a:noFill/>
              </a:ln>
              <a:solidFill>
                <a:srgbClr val="000000"/>
              </a:solidFill>
              <a:effectLst/>
              <a:uLnTx/>
              <a:uFillTx/>
              <a:latin typeface="+mj-lt"/>
              <a:ea typeface="Times New Roman" panose="02020603050405020304" pitchFamily="18" charset="0"/>
              <a:sym typeface="Arial"/>
            </a:endParaRPr>
          </a:p>
        </p:txBody>
      </p:sp>
      <p:sp>
        <p:nvSpPr>
          <p:cNvPr id="2" name="Rounded Rectangle 16">
            <a:extLst>
              <a:ext uri="{FF2B5EF4-FFF2-40B4-BE49-F238E27FC236}">
                <a16:creationId xmlns:a16="http://schemas.microsoft.com/office/drawing/2014/main" id="{C61BFE29-91FC-6E58-CFF7-33820C70D339}"/>
              </a:ext>
            </a:extLst>
          </p:cNvPr>
          <p:cNvSpPr/>
          <p:nvPr/>
        </p:nvSpPr>
        <p:spPr>
          <a:xfrm>
            <a:off x="3199903" y="238581"/>
            <a:ext cx="3159917" cy="617482"/>
          </a:xfrm>
          <a:prstGeom prst="roundRect">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noProof="0" dirty="0" err="1">
                <a:solidFill>
                  <a:prstClr val="white"/>
                </a:solidFill>
                <a:ea typeface="+mn-ea"/>
                <a:cs typeface="Arial" panose="020B0604020202020204" pitchFamily="34" charset="0"/>
              </a:rPr>
              <a:t>Hình</a:t>
            </a:r>
            <a:r>
              <a:rPr lang="en-US" sz="2200" b="1" kern="1200" noProof="0" dirty="0">
                <a:solidFill>
                  <a:prstClr val="white"/>
                </a:solidFill>
                <a:ea typeface="+mn-ea"/>
                <a:cs typeface="Arial" panose="020B0604020202020204" pitchFamily="34" charset="0"/>
              </a:rPr>
              <a:t> </a:t>
            </a:r>
            <a:r>
              <a:rPr lang="en-US" sz="2200" b="1" kern="1200" noProof="0" dirty="0" err="1">
                <a:solidFill>
                  <a:prstClr val="white"/>
                </a:solidFill>
                <a:ea typeface="+mn-ea"/>
                <a:cs typeface="Arial" panose="020B0604020202020204" pitchFamily="34" charset="0"/>
              </a:rPr>
              <a:t>chóp</a:t>
            </a:r>
            <a:endPar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endParaRPr>
          </a:p>
        </p:txBody>
      </p:sp>
      <p:pic>
        <p:nvPicPr>
          <p:cNvPr id="4" name="Picture 3">
            <a:extLst>
              <a:ext uri="{FF2B5EF4-FFF2-40B4-BE49-F238E27FC236}">
                <a16:creationId xmlns:a16="http://schemas.microsoft.com/office/drawing/2014/main" id="{E879BE13-9F68-FF42-1CD8-061B254F39AE}"/>
              </a:ext>
            </a:extLst>
          </p:cNvPr>
          <p:cNvPicPr>
            <a:picLocks noChangeAspect="1"/>
          </p:cNvPicPr>
          <p:nvPr/>
        </p:nvPicPr>
        <p:blipFill>
          <a:blip r:embed="rId3"/>
          <a:stretch>
            <a:fillRect/>
          </a:stretch>
        </p:blipFill>
        <p:spPr>
          <a:xfrm>
            <a:off x="4100028" y="1339268"/>
            <a:ext cx="4616955" cy="1636588"/>
          </a:xfrm>
          <a:prstGeom prst="rect">
            <a:avLst/>
          </a:prstGeom>
        </p:spPr>
      </p:pic>
      <p:sp>
        <p:nvSpPr>
          <p:cNvPr id="5" name="Rectangle 4">
            <a:extLst>
              <a:ext uri="{FF2B5EF4-FFF2-40B4-BE49-F238E27FC236}">
                <a16:creationId xmlns:a16="http://schemas.microsoft.com/office/drawing/2014/main" id="{1D5BDECC-2CC3-5E09-AA69-D378413E456D}"/>
              </a:ext>
            </a:extLst>
          </p:cNvPr>
          <p:cNvSpPr/>
          <p:nvPr/>
        </p:nvSpPr>
        <p:spPr>
          <a:xfrm>
            <a:off x="595776" y="3091742"/>
            <a:ext cx="7410366" cy="496996"/>
          </a:xfrm>
          <a:prstGeom prst="rect">
            <a:avLst/>
          </a:prstGeom>
        </p:spPr>
        <p:txBody>
          <a:bodyPr wrap="square">
            <a:spAutoFit/>
          </a:bodyPr>
          <a:lstStyle/>
          <a:p>
            <a:pPr marL="30480" marR="30480" lvl="0" algn="just">
              <a:lnSpc>
                <a:spcPct val="150000"/>
              </a:lnSpc>
              <a:buClrTx/>
              <a:defRPr/>
            </a:pPr>
            <a:r>
              <a:rPr lang="en-US" sz="2000" dirty="0">
                <a:latin typeface="+mj-lt"/>
                <a:ea typeface="Times New Roman" panose="02020603050405020304" pitchFamily="18" charset="0"/>
              </a:rPr>
              <a:t>b) </a:t>
            </a:r>
            <a:r>
              <a:rPr lang="en-US" sz="2000" dirty="0" err="1">
                <a:latin typeface="+mj-lt"/>
                <a:ea typeface="Times New Roman" panose="02020603050405020304" pitchFamily="18" charset="0"/>
              </a:rPr>
              <a:t>Tìm</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điểm</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giống</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nhau</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của</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các</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hình</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trong</a:t>
            </a:r>
            <a:r>
              <a:rPr lang="en-US" sz="2000" dirty="0">
                <a:latin typeface="+mj-lt"/>
                <a:ea typeface="Times New Roman" panose="02020603050405020304" pitchFamily="18" charset="0"/>
              </a:rPr>
              <a:t> </a:t>
            </a:r>
            <a:r>
              <a:rPr lang="en-US" sz="2000" dirty="0" err="1">
                <a:latin typeface="+mj-lt"/>
                <a:ea typeface="Times New Roman" panose="02020603050405020304" pitchFamily="18" charset="0"/>
              </a:rPr>
              <a:t>Hình</a:t>
            </a:r>
            <a:r>
              <a:rPr lang="en-US" sz="2000" dirty="0">
                <a:latin typeface="+mj-lt"/>
                <a:ea typeface="Times New Roman" panose="02020603050405020304" pitchFamily="18" charset="0"/>
              </a:rPr>
              <a:t> 31</a:t>
            </a:r>
            <a:endParaRPr kumimoji="0" lang="en-US" sz="2000" b="0" i="0" u="none" strike="noStrike" kern="1200" cap="none" spc="0" normalizeH="0" baseline="0" noProof="0" dirty="0">
              <a:ln>
                <a:noFill/>
              </a:ln>
              <a:solidFill>
                <a:srgbClr val="000000"/>
              </a:solidFill>
              <a:effectLst/>
              <a:uLnTx/>
              <a:uFillTx/>
              <a:latin typeface="+mj-lt"/>
              <a:ea typeface="Times New Roman" panose="02020603050405020304" pitchFamily="18" charset="0"/>
              <a:sym typeface="Arial"/>
            </a:endParaRPr>
          </a:p>
        </p:txBody>
      </p:sp>
      <p:pic>
        <p:nvPicPr>
          <p:cNvPr id="7" name="Picture 6">
            <a:extLst>
              <a:ext uri="{FF2B5EF4-FFF2-40B4-BE49-F238E27FC236}">
                <a16:creationId xmlns:a16="http://schemas.microsoft.com/office/drawing/2014/main" id="{E12C7C03-A6F8-19E6-C0AE-5D157918D7EB}"/>
              </a:ext>
            </a:extLst>
          </p:cNvPr>
          <p:cNvPicPr>
            <a:picLocks noChangeAspect="1"/>
          </p:cNvPicPr>
          <p:nvPr/>
        </p:nvPicPr>
        <p:blipFill>
          <a:blip r:embed="rId4"/>
          <a:stretch>
            <a:fillRect/>
          </a:stretch>
        </p:blipFill>
        <p:spPr>
          <a:xfrm>
            <a:off x="5050094" y="3704424"/>
            <a:ext cx="3169158" cy="1259850"/>
          </a:xfrm>
          <a:prstGeom prst="rect">
            <a:avLst/>
          </a:prstGeom>
        </p:spPr>
      </p:pic>
      <p:sp>
        <p:nvSpPr>
          <p:cNvPr id="8" name="Rectangle 7">
            <a:extLst>
              <a:ext uri="{FF2B5EF4-FFF2-40B4-BE49-F238E27FC236}">
                <a16:creationId xmlns:a16="http://schemas.microsoft.com/office/drawing/2014/main" id="{420A6BAA-7CE7-145D-1F3C-092DFADD81F9}"/>
              </a:ext>
            </a:extLst>
          </p:cNvPr>
          <p:cNvSpPr/>
          <p:nvPr/>
        </p:nvSpPr>
        <p:spPr>
          <a:xfrm>
            <a:off x="1593189" y="2652208"/>
            <a:ext cx="2070600" cy="496996"/>
          </a:xfrm>
          <a:prstGeom prst="rect">
            <a:avLst/>
          </a:prstGeom>
        </p:spPr>
        <p:txBody>
          <a:bodyPr wrap="square">
            <a:spAutoFit/>
          </a:bodyPr>
          <a:lstStyle/>
          <a:p>
            <a:pPr marL="30480" marR="30480" lvl="0" algn="just">
              <a:lnSpc>
                <a:spcPct val="150000"/>
              </a:lnSpc>
              <a:buClrTx/>
              <a:defRPr/>
            </a:pPr>
            <a:r>
              <a:rPr lang="en-US" sz="2000" b="1" noProof="0" dirty="0" err="1">
                <a:solidFill>
                  <a:srgbClr val="FF0000"/>
                </a:solidFill>
                <a:latin typeface="+mj-lt"/>
                <a:ea typeface="Times New Roman" panose="02020603050405020304" pitchFamily="18" charset="0"/>
              </a:rPr>
              <a:t>Hình</a:t>
            </a:r>
            <a:r>
              <a:rPr lang="en-US" sz="2000" b="1" noProof="0" dirty="0">
                <a:solidFill>
                  <a:srgbClr val="FF0000"/>
                </a:solidFill>
                <a:latin typeface="+mj-lt"/>
                <a:ea typeface="Times New Roman" panose="02020603050405020304" pitchFamily="18" charset="0"/>
              </a:rPr>
              <a:t> tam </a:t>
            </a:r>
            <a:r>
              <a:rPr lang="en-US" sz="2000" b="1" noProof="0" dirty="0" err="1">
                <a:solidFill>
                  <a:srgbClr val="FF0000"/>
                </a:solidFill>
                <a:latin typeface="+mj-lt"/>
                <a:ea typeface="Times New Roman" panose="02020603050405020304" pitchFamily="18" charset="0"/>
              </a:rPr>
              <a:t>giác</a:t>
            </a:r>
            <a:endParaRPr kumimoji="0" lang="en-US" sz="2000" b="1" i="0" u="none" strike="noStrike" kern="1200" cap="none" spc="0" normalizeH="0" baseline="0" noProof="0" dirty="0">
              <a:ln>
                <a:noFill/>
              </a:ln>
              <a:solidFill>
                <a:srgbClr val="FF0000"/>
              </a:solidFill>
              <a:effectLst/>
              <a:uLnTx/>
              <a:uFillTx/>
              <a:latin typeface="+mj-lt"/>
              <a:ea typeface="Times New Roman" panose="02020603050405020304" pitchFamily="18" charset="0"/>
              <a:sym typeface="Arial"/>
            </a:endParaRPr>
          </a:p>
        </p:txBody>
      </p:sp>
      <p:sp>
        <p:nvSpPr>
          <p:cNvPr id="9" name="Rectangle 8">
            <a:extLst>
              <a:ext uri="{FF2B5EF4-FFF2-40B4-BE49-F238E27FC236}">
                <a16:creationId xmlns:a16="http://schemas.microsoft.com/office/drawing/2014/main" id="{7029BFB3-1E30-C306-7B94-BC6AF7937788}"/>
              </a:ext>
            </a:extLst>
          </p:cNvPr>
          <p:cNvSpPr/>
          <p:nvPr/>
        </p:nvSpPr>
        <p:spPr>
          <a:xfrm>
            <a:off x="1363711" y="3623983"/>
            <a:ext cx="3372627" cy="1420325"/>
          </a:xfrm>
          <a:prstGeom prst="rect">
            <a:avLst/>
          </a:prstGeom>
        </p:spPr>
        <p:txBody>
          <a:bodyPr wrap="square">
            <a:spAutoFit/>
          </a:bodyPr>
          <a:lstStyle/>
          <a:p>
            <a:pPr marL="30480" marR="30480" lvl="0" algn="just">
              <a:lnSpc>
                <a:spcPct val="150000"/>
              </a:lnSpc>
              <a:buClrTx/>
              <a:defRPr/>
            </a:pPr>
            <a:r>
              <a:rPr lang="en-US" sz="2000" b="1" noProof="0" dirty="0" err="1">
                <a:solidFill>
                  <a:srgbClr val="FF0000"/>
                </a:solidFill>
                <a:latin typeface="+mj-lt"/>
                <a:ea typeface="Times New Roman" panose="02020603050405020304" pitchFamily="18" charset="0"/>
              </a:rPr>
              <a:t>Các</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mặt</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bên</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đều</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có</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đỉnh</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là</a:t>
            </a:r>
            <a:r>
              <a:rPr lang="en-US" sz="2000" b="1" noProof="0" dirty="0">
                <a:solidFill>
                  <a:srgbClr val="FF0000"/>
                </a:solidFill>
                <a:latin typeface="+mj-lt"/>
                <a:ea typeface="Times New Roman" panose="02020603050405020304" pitchFamily="18" charset="0"/>
              </a:rPr>
              <a:t> tam </a:t>
            </a:r>
            <a:r>
              <a:rPr lang="en-US" sz="2000" b="1" noProof="0" dirty="0" err="1">
                <a:solidFill>
                  <a:srgbClr val="FF0000"/>
                </a:solidFill>
                <a:latin typeface="+mj-lt"/>
                <a:ea typeface="Times New Roman" panose="02020603050405020304" pitchFamily="18" charset="0"/>
              </a:rPr>
              <a:t>giác</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và</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có</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chung</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một</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đỉnh</a:t>
            </a:r>
            <a:endParaRPr kumimoji="0" lang="en-US" sz="2000" b="1" i="0" u="none" strike="noStrike" kern="1200" cap="none" spc="0" normalizeH="0" baseline="0" noProof="0" dirty="0">
              <a:ln>
                <a:noFill/>
              </a:ln>
              <a:solidFill>
                <a:srgbClr val="FF0000"/>
              </a:solidFill>
              <a:effectLst/>
              <a:uLnTx/>
              <a:uFillTx/>
              <a:latin typeface="+mj-lt"/>
              <a:ea typeface="Times New Roman" panose="02020603050405020304" pitchFamily="18" charset="0"/>
              <a:sym typeface="Aria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5"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798EA29-E54C-34DE-41EF-1E41DFA3EFBD}"/>
              </a:ext>
            </a:extLst>
          </p:cNvPr>
          <p:cNvSpPr/>
          <p:nvPr/>
        </p:nvSpPr>
        <p:spPr>
          <a:xfrm>
            <a:off x="3307987" y="258605"/>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KẾT LUẬN</a:t>
            </a:r>
          </a:p>
        </p:txBody>
      </p:sp>
      <p:grpSp>
        <p:nvGrpSpPr>
          <p:cNvPr id="5" name="Group 4">
            <a:extLst>
              <a:ext uri="{FF2B5EF4-FFF2-40B4-BE49-F238E27FC236}">
                <a16:creationId xmlns:a16="http://schemas.microsoft.com/office/drawing/2014/main" id="{D2E2C2AB-422C-99B2-24E0-7B4AAE182FC3}"/>
              </a:ext>
            </a:extLst>
          </p:cNvPr>
          <p:cNvGrpSpPr/>
          <p:nvPr/>
        </p:nvGrpSpPr>
        <p:grpSpPr>
          <a:xfrm>
            <a:off x="745349" y="1412458"/>
            <a:ext cx="7651547" cy="3011914"/>
            <a:chOff x="760594" y="2044518"/>
            <a:chExt cx="7624555" cy="2517373"/>
          </a:xfrm>
        </p:grpSpPr>
        <p:sp>
          <p:nvSpPr>
            <p:cNvPr id="6" name="Rectangle: Rounded Corners 5">
              <a:extLst>
                <a:ext uri="{FF2B5EF4-FFF2-40B4-BE49-F238E27FC236}">
                  <a16:creationId xmlns:a16="http://schemas.microsoft.com/office/drawing/2014/main" id="{DAFB28F0-D6BA-B36F-1F4A-534CC2BDA383}"/>
                </a:ext>
              </a:extLst>
            </p:cNvPr>
            <p:cNvSpPr/>
            <p:nvPr/>
          </p:nvSpPr>
          <p:spPr>
            <a:xfrm>
              <a:off x="760594" y="2044518"/>
              <a:ext cx="7624555" cy="2517373"/>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53E2228-C528-6CB7-A535-7C581DC23852}"/>
                    </a:ext>
                  </a:extLst>
                </p:cNvPr>
                <p:cNvSpPr txBox="1"/>
                <p:nvPr/>
              </p:nvSpPr>
              <p:spPr>
                <a:xfrm>
                  <a:off x="1075592" y="2323222"/>
                  <a:ext cx="6994558" cy="1959964"/>
                </a:xfrm>
                <a:prstGeom prst="rect">
                  <a:avLst/>
                </a:prstGeom>
                <a:noFill/>
              </p:spPr>
              <p:txBody>
                <a:bodyPr wrap="square">
                  <a:spAutoFit/>
                </a:bodyPr>
                <a:lstStyle/>
                <a:p>
                  <a:pPr lvl="0" algn="just">
                    <a:lnSpc>
                      <a:spcPct val="150000"/>
                    </a:lnSpc>
                    <a:spcBef>
                      <a:spcPts val="200"/>
                    </a:spcBef>
                    <a:spcAft>
                      <a:spcPts val="200"/>
                    </a:spcAft>
                  </a:pPr>
                  <a:r>
                    <a:rPr lang="vi-VN" sz="2000" dirty="0">
                      <a:latin typeface="+mn-lt"/>
                      <a:ea typeface="Calibri" panose="020F0502020204030204" pitchFamily="34" charset="0"/>
                    </a:rPr>
                    <a:t>Cho đa giác lồi </a:t>
                  </a:r>
                  <a14:m>
                    <m:oMath xmlns:m="http://schemas.openxmlformats.org/officeDocument/2006/math">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1</m:t>
                          </m:r>
                        </m:sub>
                      </m:sSub>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2</m:t>
                          </m:r>
                        </m:sub>
                      </m:sSub>
                      <m:r>
                        <a:rPr lang="vi-VN" sz="2000">
                          <a:latin typeface="+mn-lt"/>
                          <a:ea typeface="Calibri" panose="020F0502020204030204" pitchFamily="34" charset="0"/>
                          <a:cs typeface="Times New Roman" panose="02020603050405020304" pitchFamily="18" charset="0"/>
                        </a:rPr>
                        <m:t>…</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i="1">
                              <a:latin typeface="+mn-lt"/>
                              <a:ea typeface="Calibri" panose="020F0502020204030204" pitchFamily="34" charset="0"/>
                              <a:cs typeface="Times New Roman" panose="02020603050405020304" pitchFamily="18" charset="0"/>
                            </a:rPr>
                            <m:t>𝑛</m:t>
                          </m:r>
                        </m:sub>
                      </m:sSub>
                    </m:oMath>
                  </a14:m>
                  <a:r>
                    <a:rPr lang="en-US" sz="2000" dirty="0">
                      <a:latin typeface="+mn-lt"/>
                      <a:ea typeface="Calibri" panose="020F0502020204030204" pitchFamily="34" charset="0"/>
                    </a:rPr>
                    <a:t> </a:t>
                  </a:r>
                  <a:r>
                    <a:rPr lang="vi-VN" sz="2000" dirty="0">
                      <a:latin typeface="+mn-lt"/>
                      <a:ea typeface="Calibri" panose="020F0502020204030204" pitchFamily="34" charset="0"/>
                    </a:rPr>
                    <a:t>nằm trong mặt </a:t>
                  </a:r>
                  <a:r>
                    <a:rPr lang="vi-VN" sz="2000" dirty="0" err="1">
                      <a:latin typeface="+mn-lt"/>
                      <a:ea typeface="Calibri" panose="020F0502020204030204" pitchFamily="34" charset="0"/>
                    </a:rPr>
                    <a:t>phẳng</a:t>
                  </a:r>
                  <a:r>
                    <a:rPr lang="vi-VN" sz="2000" dirty="0">
                      <a:latin typeface="+mn-lt"/>
                      <a:ea typeface="Calibri" panose="020F0502020204030204" pitchFamily="34" charset="0"/>
                    </a:rPr>
                    <a:t> </a:t>
                  </a:r>
                  <a14:m>
                    <m:oMath xmlns:m="http://schemas.openxmlformats.org/officeDocument/2006/math">
                      <m:d>
                        <m:dPr>
                          <m:ctrlPr>
                            <a:rPr lang="en-US" sz="2000" i="1">
                              <a:latin typeface="+mn-lt"/>
                              <a:cs typeface="Times New Roman" panose="02020603050405020304" pitchFamily="18" charset="0"/>
                            </a:rPr>
                          </m:ctrlPr>
                        </m:dPr>
                        <m:e>
                          <m:r>
                            <a:rPr lang="vi-VN" sz="2000" i="1">
                              <a:latin typeface="+mn-lt"/>
                              <a:ea typeface="Calibri" panose="020F0502020204030204" pitchFamily="34" charset="0"/>
                              <a:cs typeface="Times New Roman" panose="02020603050405020304" pitchFamily="18" charset="0"/>
                            </a:rPr>
                            <m:t>𝛼</m:t>
                          </m:r>
                        </m:e>
                      </m:d>
                      <m:r>
                        <a:rPr lang="vi-VN" sz="2000" i="1">
                          <a:latin typeface="+mn-lt"/>
                          <a:ea typeface="Calibri" panose="020F0502020204030204" pitchFamily="34" charset="0"/>
                          <a:cs typeface="Times New Roman" panose="02020603050405020304" pitchFamily="18" charset="0"/>
                        </a:rPr>
                        <m:t> </m:t>
                      </m:r>
                    </m:oMath>
                  </a14:m>
                  <a:r>
                    <a:rPr lang="vi-VN" sz="2000" dirty="0">
                      <a:latin typeface="+mn-lt"/>
                      <a:ea typeface="Calibri" panose="020F0502020204030204" pitchFamily="34" charset="0"/>
                    </a:rPr>
                    <a:t>và một điểm</a:t>
                  </a:r>
                  <a14:m>
                    <m:oMath xmlns:m="http://schemas.openxmlformats.org/officeDocument/2006/math">
                      <m:r>
                        <a:rPr lang="vi-VN" sz="2000" i="1">
                          <a:latin typeface="+mn-lt"/>
                          <a:ea typeface="Calibri" panose="020F0502020204030204" pitchFamily="34" charset="0"/>
                          <a:cs typeface="Times New Roman" panose="02020603050405020304" pitchFamily="18" charset="0"/>
                        </a:rPr>
                        <m:t> </m:t>
                      </m:r>
                      <m:r>
                        <a:rPr lang="vi-VN" sz="2000" i="1">
                          <a:latin typeface="+mn-lt"/>
                          <a:ea typeface="Calibri" panose="020F0502020204030204" pitchFamily="34" charset="0"/>
                          <a:cs typeface="Times New Roman" panose="02020603050405020304" pitchFamily="18" charset="0"/>
                        </a:rPr>
                        <m:t>𝑆</m:t>
                      </m:r>
                      <m:r>
                        <a:rPr lang="vi-VN" sz="2000" i="1">
                          <a:latin typeface="+mn-lt"/>
                          <a:ea typeface="Calibri" panose="020F0502020204030204" pitchFamily="34" charset="0"/>
                          <a:cs typeface="Times New Roman" panose="02020603050405020304" pitchFamily="18" charset="0"/>
                        </a:rPr>
                        <m:t> </m:t>
                      </m:r>
                    </m:oMath>
                  </a14:m>
                  <a:r>
                    <a:rPr lang="vi-VN" sz="2000" dirty="0">
                      <a:latin typeface="+mn-lt"/>
                      <a:ea typeface="Times New Roman" panose="02020603050405020304" pitchFamily="18" charset="0"/>
                    </a:rPr>
                    <a:t>không thuộc </a:t>
                  </a:r>
                  <a14:m>
                    <m:oMath xmlns:m="http://schemas.openxmlformats.org/officeDocument/2006/math">
                      <m:r>
                        <a:rPr lang="vi-VN" sz="2000" i="1">
                          <a:latin typeface="+mn-lt"/>
                          <a:ea typeface="Times New Roman" panose="02020603050405020304" pitchFamily="18" charset="0"/>
                          <a:cs typeface="Times New Roman" panose="02020603050405020304" pitchFamily="18" charset="0"/>
                        </a:rPr>
                        <m:t>(</m:t>
                      </m:r>
                      <m:r>
                        <a:rPr lang="vi-VN" sz="2000" i="1">
                          <a:latin typeface="+mn-lt"/>
                          <a:ea typeface="Times New Roman" panose="02020603050405020304" pitchFamily="18" charset="0"/>
                          <a:cs typeface="Times New Roman" panose="02020603050405020304" pitchFamily="18" charset="0"/>
                        </a:rPr>
                        <m:t>𝛼</m:t>
                      </m:r>
                      <m:r>
                        <a:rPr lang="vi-VN" sz="2000" i="1">
                          <a:latin typeface="+mn-lt"/>
                          <a:ea typeface="Times New Roman" panose="02020603050405020304" pitchFamily="18" charset="0"/>
                          <a:cs typeface="Times New Roman" panose="02020603050405020304" pitchFamily="18" charset="0"/>
                        </a:rPr>
                        <m:t>)</m:t>
                      </m:r>
                    </m:oMath>
                  </a14:m>
                  <a:r>
                    <a:rPr lang="vi-VN" sz="2000" dirty="0">
                      <a:latin typeface="+mn-lt"/>
                      <a:ea typeface="Calibri" panose="020F0502020204030204" pitchFamily="34" charset="0"/>
                    </a:rPr>
                    <a:t>. Nối </a:t>
                  </a:r>
                  <a14:m>
                    <m:oMath xmlns:m="http://schemas.openxmlformats.org/officeDocument/2006/math">
                      <m:r>
                        <a:rPr lang="vi-VN" sz="2000" i="1">
                          <a:latin typeface="+mn-lt"/>
                          <a:ea typeface="Calibri" panose="020F0502020204030204" pitchFamily="34" charset="0"/>
                          <a:cs typeface="Times New Roman" panose="02020603050405020304" pitchFamily="18" charset="0"/>
                        </a:rPr>
                        <m:t>𝑆</m:t>
                      </m:r>
                    </m:oMath>
                  </a14:m>
                  <a:r>
                    <a:rPr lang="vi-VN" sz="2000" dirty="0">
                      <a:latin typeface="+mn-lt"/>
                      <a:ea typeface="Calibri" panose="020F0502020204030204" pitchFamily="34" charset="0"/>
                    </a:rPr>
                    <a:t> với các đỉnh </a:t>
                  </a:r>
                  <a14:m>
                    <m:oMath xmlns:m="http://schemas.openxmlformats.org/officeDocument/2006/math">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1</m:t>
                          </m:r>
                        </m:sub>
                      </m:sSub>
                      <m:r>
                        <a:rPr lang="vi-VN" sz="2000">
                          <a:latin typeface="+mn-lt"/>
                          <a:ea typeface="Calibri" panose="020F0502020204030204" pitchFamily="34" charset="0"/>
                          <a:cs typeface="Times New Roman" panose="02020603050405020304" pitchFamily="18" charset="0"/>
                        </a:rPr>
                        <m:t>,</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2</m:t>
                          </m:r>
                        </m:sub>
                      </m:sSub>
                      <m:r>
                        <a:rPr lang="vi-VN" sz="2000">
                          <a:latin typeface="+mn-lt"/>
                          <a:ea typeface="Calibri" panose="020F0502020204030204" pitchFamily="34" charset="0"/>
                          <a:cs typeface="Times New Roman" panose="02020603050405020304" pitchFamily="18" charset="0"/>
                        </a:rPr>
                        <m:t>,…,</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i="1">
                              <a:latin typeface="+mn-lt"/>
                              <a:ea typeface="Calibri" panose="020F0502020204030204" pitchFamily="34" charset="0"/>
                              <a:cs typeface="Times New Roman" panose="02020603050405020304" pitchFamily="18" charset="0"/>
                            </a:rPr>
                            <m:t>𝑛</m:t>
                          </m:r>
                        </m:sub>
                      </m:sSub>
                    </m:oMath>
                  </a14:m>
                  <a:r>
                    <a:rPr lang="vi-VN" sz="2000" dirty="0">
                      <a:latin typeface="+mn-lt"/>
                      <a:ea typeface="Calibri" panose="020F0502020204030204" pitchFamily="34" charset="0"/>
                    </a:rPr>
                    <a:t> để được </a:t>
                  </a:r>
                  <a14:m>
                    <m:oMath xmlns:m="http://schemas.openxmlformats.org/officeDocument/2006/math">
                      <m:r>
                        <a:rPr lang="vi-VN" sz="2000" i="1">
                          <a:latin typeface="+mn-lt"/>
                          <a:ea typeface="Calibri" panose="020F0502020204030204" pitchFamily="34" charset="0"/>
                          <a:cs typeface="Times New Roman" panose="02020603050405020304" pitchFamily="18" charset="0"/>
                        </a:rPr>
                        <m:t>𝑛</m:t>
                      </m:r>
                    </m:oMath>
                  </a14:m>
                  <a:r>
                    <a:rPr lang="vi-VN" sz="2000" dirty="0">
                      <a:latin typeface="+mn-lt"/>
                      <a:ea typeface="Calibri" panose="020F0502020204030204" pitchFamily="34" charset="0"/>
                    </a:rPr>
                    <a:t> tam giác </a:t>
                  </a:r>
                  <a14:m>
                    <m:oMath xmlns:m="http://schemas.openxmlformats.org/officeDocument/2006/math">
                      <m:r>
                        <a:rPr lang="vi-VN" sz="2000" i="1">
                          <a:latin typeface="+mn-lt"/>
                          <a:ea typeface="Calibri" panose="020F0502020204030204" pitchFamily="34" charset="0"/>
                          <a:cs typeface="Times New Roman" panose="02020603050405020304" pitchFamily="18" charset="0"/>
                        </a:rPr>
                        <m:t>𝑆</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1</m:t>
                          </m:r>
                        </m:sub>
                      </m:sSub>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2</m:t>
                          </m:r>
                        </m:sub>
                      </m:sSub>
                      <m:r>
                        <a:rPr lang="vi-VN" sz="2000">
                          <a:latin typeface="+mn-lt"/>
                          <a:ea typeface="Calibri" panose="020F0502020204030204" pitchFamily="34" charset="0"/>
                          <a:cs typeface="Times New Roman" panose="02020603050405020304" pitchFamily="18" charset="0"/>
                        </a:rPr>
                        <m:t>,</m:t>
                      </m:r>
                      <m:r>
                        <a:rPr lang="vi-VN" sz="2000" i="1">
                          <a:latin typeface="+mn-lt"/>
                          <a:ea typeface="Calibri" panose="020F0502020204030204" pitchFamily="34" charset="0"/>
                          <a:cs typeface="Times New Roman" panose="02020603050405020304" pitchFamily="18" charset="0"/>
                        </a:rPr>
                        <m:t>𝑆</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2</m:t>
                          </m:r>
                        </m:sub>
                      </m:sSub>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3</m:t>
                          </m:r>
                        </m:sub>
                      </m:sSub>
                      <m:r>
                        <a:rPr lang="vi-VN" sz="2000">
                          <a:latin typeface="+mn-lt"/>
                          <a:ea typeface="Calibri" panose="020F0502020204030204" pitchFamily="34" charset="0"/>
                          <a:cs typeface="Times New Roman" panose="02020603050405020304" pitchFamily="18" charset="0"/>
                        </a:rPr>
                        <m:t>,…,</m:t>
                      </m:r>
                      <m:r>
                        <a:rPr lang="vi-VN" sz="2000" i="1">
                          <a:latin typeface="+mn-lt"/>
                          <a:ea typeface="Calibri" panose="020F0502020204030204" pitchFamily="34" charset="0"/>
                          <a:cs typeface="Times New Roman" panose="02020603050405020304" pitchFamily="18" charset="0"/>
                        </a:rPr>
                        <m:t>𝑆</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i="1">
                              <a:latin typeface="+mn-lt"/>
                              <a:ea typeface="Calibri" panose="020F0502020204030204" pitchFamily="34" charset="0"/>
                              <a:cs typeface="Times New Roman" panose="02020603050405020304" pitchFamily="18" charset="0"/>
                            </a:rPr>
                            <m:t>𝑛</m:t>
                          </m:r>
                        </m:sub>
                      </m:sSub>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1</m:t>
                          </m:r>
                        </m:sub>
                      </m:sSub>
                    </m:oMath>
                  </a14:m>
                  <a:r>
                    <a:rPr lang="vi-VN" sz="2000" dirty="0">
                      <a:latin typeface="+mn-lt"/>
                      <a:ea typeface="Calibri" panose="020F0502020204030204" pitchFamily="34" charset="0"/>
                    </a:rPr>
                    <a:t>. Hình gồm </a:t>
                  </a:r>
                  <a14:m>
                    <m:oMath xmlns:m="http://schemas.openxmlformats.org/officeDocument/2006/math">
                      <m:r>
                        <a:rPr lang="vi-VN" sz="2000" i="1">
                          <a:latin typeface="+mn-lt"/>
                          <a:ea typeface="Calibri" panose="020F0502020204030204" pitchFamily="34" charset="0"/>
                          <a:cs typeface="Times New Roman" panose="02020603050405020304" pitchFamily="18" charset="0"/>
                        </a:rPr>
                        <m:t>𝑛</m:t>
                      </m:r>
                    </m:oMath>
                  </a14:m>
                  <a:r>
                    <a:rPr lang="vi-VN" sz="2000" dirty="0">
                      <a:latin typeface="+mn-lt"/>
                      <a:ea typeface="Calibri" panose="020F0502020204030204" pitchFamily="34" charset="0"/>
                    </a:rPr>
                    <a:t> tam giác đó và đa giác </a:t>
                  </a:r>
                  <a14:m>
                    <m:oMath xmlns:m="http://schemas.openxmlformats.org/officeDocument/2006/math">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1</m:t>
                          </m:r>
                        </m:sub>
                      </m:sSub>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2</m:t>
                          </m:r>
                        </m:sub>
                      </m:sSub>
                      <m:r>
                        <a:rPr lang="vi-VN" sz="2000">
                          <a:latin typeface="+mn-lt"/>
                          <a:ea typeface="Calibri" panose="020F0502020204030204" pitchFamily="34" charset="0"/>
                          <a:cs typeface="Times New Roman" panose="02020603050405020304" pitchFamily="18" charset="0"/>
                        </a:rPr>
                        <m:t>…</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i="1">
                              <a:latin typeface="+mn-lt"/>
                              <a:ea typeface="Calibri" panose="020F0502020204030204" pitchFamily="34" charset="0"/>
                              <a:cs typeface="Times New Roman" panose="02020603050405020304" pitchFamily="18" charset="0"/>
                            </a:rPr>
                            <m:t>𝑛</m:t>
                          </m:r>
                        </m:sub>
                      </m:sSub>
                    </m:oMath>
                  </a14:m>
                  <a:r>
                    <a:rPr lang="vi-VN" sz="2000" dirty="0">
                      <a:latin typeface="+mn-lt"/>
                      <a:ea typeface="Calibri" panose="020F0502020204030204" pitchFamily="34" charset="0"/>
                    </a:rPr>
                    <a:t> được gọi là hình chóp và kí hiệu là </a:t>
                  </a:r>
                  <a14:m>
                    <m:oMath xmlns:m="http://schemas.openxmlformats.org/officeDocument/2006/math">
                      <m:r>
                        <a:rPr lang="vi-VN" sz="2000" i="1">
                          <a:latin typeface="+mn-lt"/>
                          <a:ea typeface="Calibri" panose="020F0502020204030204" pitchFamily="34" charset="0"/>
                          <a:cs typeface="Times New Roman" panose="02020603050405020304" pitchFamily="18" charset="0"/>
                        </a:rPr>
                        <m:t>𝑆</m:t>
                      </m:r>
                      <m:r>
                        <a:rPr lang="vi-VN" sz="2000">
                          <a:latin typeface="+mn-lt"/>
                          <a:ea typeface="Calibri" panose="020F0502020204030204" pitchFamily="34" charset="0"/>
                          <a:cs typeface="Times New Roman" panose="02020603050405020304" pitchFamily="18" charset="0"/>
                        </a:rPr>
                        <m:t>.</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1</m:t>
                          </m:r>
                        </m:sub>
                      </m:sSub>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a:latin typeface="+mn-lt"/>
                              <a:ea typeface="Calibri" panose="020F0502020204030204" pitchFamily="34" charset="0"/>
                              <a:cs typeface="Times New Roman" panose="02020603050405020304" pitchFamily="18" charset="0"/>
                            </a:rPr>
                            <m:t>2</m:t>
                          </m:r>
                        </m:sub>
                      </m:sSub>
                      <m:r>
                        <a:rPr lang="vi-VN" sz="2000">
                          <a:latin typeface="+mn-lt"/>
                          <a:ea typeface="Calibri" panose="020F0502020204030204" pitchFamily="34" charset="0"/>
                          <a:cs typeface="Times New Roman" panose="02020603050405020304" pitchFamily="18" charset="0"/>
                        </a:rPr>
                        <m:t>…</m:t>
                      </m:r>
                      <m:sSub>
                        <m:sSubPr>
                          <m:ctrlPr>
                            <a:rPr lang="en-US" sz="2000" i="1">
                              <a:latin typeface="+mn-lt"/>
                              <a:cs typeface="Times New Roman" panose="02020603050405020304" pitchFamily="18" charset="0"/>
                            </a:rPr>
                          </m:ctrlPr>
                        </m:sSubPr>
                        <m:e>
                          <m:r>
                            <a:rPr lang="vi-VN" sz="2000" i="1">
                              <a:latin typeface="+mn-lt"/>
                              <a:ea typeface="Calibri" panose="020F0502020204030204" pitchFamily="34" charset="0"/>
                              <a:cs typeface="Times New Roman" panose="02020603050405020304" pitchFamily="18" charset="0"/>
                            </a:rPr>
                            <m:t>𝐴</m:t>
                          </m:r>
                        </m:e>
                        <m:sub>
                          <m:r>
                            <a:rPr lang="vi-VN" sz="2000" i="1">
                              <a:latin typeface="+mn-lt"/>
                              <a:ea typeface="Calibri" panose="020F0502020204030204" pitchFamily="34" charset="0"/>
                              <a:cs typeface="Times New Roman" panose="02020603050405020304" pitchFamily="18" charset="0"/>
                            </a:rPr>
                            <m:t>𝑛</m:t>
                          </m:r>
                        </m:sub>
                      </m:sSub>
                    </m:oMath>
                  </a14:m>
                  <a:r>
                    <a:rPr lang="vi-VN" sz="2000" dirty="0">
                      <a:latin typeface="+mn-lt"/>
                      <a:ea typeface="Calibri" panose="020F0502020204030204" pitchFamily="34" charset="0"/>
                    </a:rPr>
                    <a:t>.</a:t>
                  </a:r>
                  <a:endParaRPr kumimoji="0" lang="en-US" sz="2000" b="0"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p:sp>
              <p:nvSpPr>
                <p:cNvPr id="7" name="TextBox 6">
                  <a:extLst>
                    <a:ext uri="{FF2B5EF4-FFF2-40B4-BE49-F238E27FC236}">
                      <a16:creationId xmlns:a16="http://schemas.microsoft.com/office/drawing/2014/main" id="{F53E2228-C528-6CB7-A535-7C581DC23852}"/>
                    </a:ext>
                  </a:extLst>
                </p:cNvPr>
                <p:cNvSpPr txBox="1">
                  <a:spLocks noRot="1" noChangeAspect="1" noMove="1" noResize="1" noEditPoints="1" noAdjustHandles="1" noChangeArrowheads="1" noChangeShapeType="1" noTextEdit="1"/>
                </p:cNvSpPr>
                <p:nvPr/>
              </p:nvSpPr>
              <p:spPr>
                <a:xfrm>
                  <a:off x="1075592" y="2323222"/>
                  <a:ext cx="6994558" cy="1959964"/>
                </a:xfrm>
                <a:prstGeom prst="rect">
                  <a:avLst/>
                </a:prstGeom>
                <a:blipFill>
                  <a:blip r:embed="rId3"/>
                  <a:stretch>
                    <a:fillRect l="-868" r="-868" b="-3636"/>
                  </a:stretch>
                </a:blipFill>
              </p:spPr>
              <p:txBody>
                <a:bodyPr/>
                <a:lstStyle/>
                <a:p>
                  <a:r>
                    <a:rPr lang="en-US">
                      <a:noFill/>
                    </a:rPr>
                    <a:t> </a:t>
                  </a:r>
                </a:p>
              </p:txBody>
            </p:sp>
          </mc:Fallback>
        </mc:AlternateContent>
      </p:grpSp>
    </p:spTree>
    <p:extLst>
      <p:ext uri="{BB962C8B-B14F-4D97-AF65-F5344CB8AC3E}">
        <p14:creationId xmlns:p14="http://schemas.microsoft.com/office/powerpoint/2010/main" val="1632715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72"/>
        <p:cNvGrpSpPr/>
        <p:nvPr/>
      </p:nvGrpSpPr>
      <p:grpSpPr>
        <a:xfrm>
          <a:off x="0" y="0"/>
          <a:ext cx="0" cy="0"/>
          <a:chOff x="0" y="0"/>
          <a:chExt cx="0" cy="0"/>
        </a:xfrm>
      </p:grpSpPr>
      <p:sp>
        <p:nvSpPr>
          <p:cNvPr id="2773" name="Google Shape;2773;p62"/>
          <p:cNvSpPr/>
          <p:nvPr/>
        </p:nvSpPr>
        <p:spPr>
          <a:xfrm>
            <a:off x="864500" y="-54025"/>
            <a:ext cx="7830725" cy="5277575"/>
          </a:xfrm>
          <a:custGeom>
            <a:avLst/>
            <a:gdLst/>
            <a:ahLst/>
            <a:cxnLst/>
            <a:rect l="l" t="t" r="r" b="b"/>
            <a:pathLst>
              <a:path w="313229" h="211103" extrusionOk="0">
                <a:moveTo>
                  <a:pt x="0" y="0"/>
                </a:moveTo>
                <a:cubicBezTo>
                  <a:pt x="2416" y="1812"/>
                  <a:pt x="5371" y="8645"/>
                  <a:pt x="14493" y="10870"/>
                </a:cubicBezTo>
                <a:cubicBezTo>
                  <a:pt x="23615" y="13095"/>
                  <a:pt x="38998" y="13572"/>
                  <a:pt x="54731" y="13349"/>
                </a:cubicBezTo>
                <a:cubicBezTo>
                  <a:pt x="70464" y="13127"/>
                  <a:pt x="93347" y="6834"/>
                  <a:pt x="108889" y="9535"/>
                </a:cubicBezTo>
                <a:cubicBezTo>
                  <a:pt x="124431" y="12237"/>
                  <a:pt x="136095" y="24091"/>
                  <a:pt x="147982" y="29558"/>
                </a:cubicBezTo>
                <a:cubicBezTo>
                  <a:pt x="159869" y="35025"/>
                  <a:pt x="162030" y="41668"/>
                  <a:pt x="180210" y="42335"/>
                </a:cubicBezTo>
                <a:cubicBezTo>
                  <a:pt x="198390" y="43003"/>
                  <a:pt x="236085" y="34739"/>
                  <a:pt x="257062" y="33563"/>
                </a:cubicBezTo>
                <a:cubicBezTo>
                  <a:pt x="278039" y="32387"/>
                  <a:pt x="297108" y="32069"/>
                  <a:pt x="306071" y="35279"/>
                </a:cubicBezTo>
                <a:cubicBezTo>
                  <a:pt x="315034" y="38489"/>
                  <a:pt x="314208" y="47865"/>
                  <a:pt x="310839" y="52823"/>
                </a:cubicBezTo>
                <a:cubicBezTo>
                  <a:pt x="307470" y="57781"/>
                  <a:pt x="298729" y="63121"/>
                  <a:pt x="285857" y="65028"/>
                </a:cubicBezTo>
                <a:cubicBezTo>
                  <a:pt x="272985" y="66935"/>
                  <a:pt x="248194" y="62167"/>
                  <a:pt x="233606" y="64265"/>
                </a:cubicBezTo>
                <a:cubicBezTo>
                  <a:pt x="219018" y="66363"/>
                  <a:pt x="206686" y="70590"/>
                  <a:pt x="198327" y="77614"/>
                </a:cubicBezTo>
                <a:cubicBezTo>
                  <a:pt x="189968" y="84638"/>
                  <a:pt x="182944" y="98146"/>
                  <a:pt x="183452" y="106410"/>
                </a:cubicBezTo>
                <a:cubicBezTo>
                  <a:pt x="183961" y="114674"/>
                  <a:pt x="186790" y="124304"/>
                  <a:pt x="201378" y="127196"/>
                </a:cubicBezTo>
                <a:cubicBezTo>
                  <a:pt x="215967" y="130088"/>
                  <a:pt x="257539" y="122778"/>
                  <a:pt x="270983" y="123763"/>
                </a:cubicBezTo>
                <a:cubicBezTo>
                  <a:pt x="284427" y="124748"/>
                  <a:pt x="281916" y="129643"/>
                  <a:pt x="282043" y="133107"/>
                </a:cubicBezTo>
                <a:cubicBezTo>
                  <a:pt x="282170" y="136571"/>
                  <a:pt x="279120" y="139972"/>
                  <a:pt x="271746" y="144549"/>
                </a:cubicBezTo>
                <a:cubicBezTo>
                  <a:pt x="264372" y="149126"/>
                  <a:pt x="249624" y="155006"/>
                  <a:pt x="237801" y="160568"/>
                </a:cubicBezTo>
                <a:cubicBezTo>
                  <a:pt x="225978" y="166130"/>
                  <a:pt x="206050" y="173536"/>
                  <a:pt x="200806" y="177922"/>
                </a:cubicBezTo>
                <a:cubicBezTo>
                  <a:pt x="195562" y="182308"/>
                  <a:pt x="196960" y="184214"/>
                  <a:pt x="206336" y="186884"/>
                </a:cubicBezTo>
                <a:cubicBezTo>
                  <a:pt x="215712" y="189554"/>
                  <a:pt x="249498" y="191524"/>
                  <a:pt x="257062" y="193940"/>
                </a:cubicBezTo>
                <a:cubicBezTo>
                  <a:pt x="264626" y="196356"/>
                  <a:pt x="262211" y="199407"/>
                  <a:pt x="251722" y="201378"/>
                </a:cubicBezTo>
                <a:cubicBezTo>
                  <a:pt x="241234" y="203349"/>
                  <a:pt x="209609" y="204143"/>
                  <a:pt x="194131" y="205764"/>
                </a:cubicBezTo>
                <a:cubicBezTo>
                  <a:pt x="178653" y="207385"/>
                  <a:pt x="164732" y="210213"/>
                  <a:pt x="158852" y="211103"/>
                </a:cubicBezTo>
              </a:path>
            </a:pathLst>
          </a:custGeom>
          <a:noFill/>
          <a:ln w="19050" cap="flat" cmpd="sng">
            <a:solidFill>
              <a:schemeClr val="accent5"/>
            </a:solidFill>
            <a:prstDash val="dash"/>
            <a:round/>
            <a:headEnd type="none" w="med" len="med"/>
            <a:tailEnd type="none" w="med" len="med"/>
          </a:ln>
        </p:spPr>
        <p:txBody>
          <a:bodyPr/>
          <a:lstStyle/>
          <a:p>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24C5920-0A41-5C90-58D6-6BE6280A46BB}"/>
                  </a:ext>
                </a:extLst>
              </p:cNvPr>
              <p:cNvSpPr txBox="1"/>
              <p:nvPr/>
            </p:nvSpPr>
            <p:spPr>
              <a:xfrm>
                <a:off x="448775" y="390781"/>
                <a:ext cx="7569200" cy="3574761"/>
              </a:xfrm>
              <a:prstGeom prst="rect">
                <a:avLst/>
              </a:prstGeom>
              <a:noFill/>
            </p:spPr>
            <p:txBody>
              <a:bodyPr wrap="square">
                <a:spAutoFit/>
              </a:bodyPr>
              <a:lstStyle/>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Trong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chóp</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𝑆</m:t>
                    </m:r>
                    <m:r>
                      <a:rPr lang="en-US" sz="2000" kern="100">
                        <a:effectLst/>
                        <a:latin typeface="+mj-lt"/>
                        <a:ea typeface="Calibri" panose="020F0502020204030204" pitchFamily="34" charset="0"/>
                        <a:cs typeface="Times New Roman" panose="02020603050405020304" pitchFamily="18" charset="0"/>
                      </a:rPr>
                      <m:t>.</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1</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2</m:t>
                        </m:r>
                      </m:sub>
                    </m:sSub>
                    <m:r>
                      <a:rPr lang="en-US" sz="2000" kern="100">
                        <a:effectLst/>
                        <a:latin typeface="+mj-lt"/>
                        <a:ea typeface="Calibri" panose="020F0502020204030204" pitchFamily="34" charset="0"/>
                        <a:cs typeface="Times New Roman" panose="02020603050405020304" pitchFamily="18" charset="0"/>
                      </a:rPr>
                      <m:t>…</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i="1" kern="100">
                            <a:effectLst/>
                            <a:latin typeface="+mj-lt"/>
                            <a:ea typeface="Calibri" panose="020F0502020204030204" pitchFamily="34" charset="0"/>
                            <a:cs typeface="Times New Roman" panose="02020603050405020304" pitchFamily="18" charset="0"/>
                          </a:rPr>
                          <m:t>𝑛</m:t>
                        </m:r>
                      </m:sub>
                    </m:sSub>
                  </m:oMath>
                </a14:m>
                <a:r>
                  <a:rPr lang="en-US" sz="2000" kern="100" dirty="0">
                    <a:effectLst/>
                    <a:latin typeface="+mj-lt"/>
                    <a:ea typeface="Calibri" panose="020F0502020204030204" pitchFamily="34" charset="0"/>
                    <a:cs typeface="Times New Roman" panose="02020603050405020304" pitchFamily="18" charset="0"/>
                  </a:rPr>
                  <a:t>, </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Điểm</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𝑆</m:t>
                    </m:r>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được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gọi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đỉnh</a:t>
                </a:r>
                <a:r>
                  <a:rPr lang="en-US" sz="2000" kern="100" dirty="0">
                    <a:effectLst/>
                    <a:latin typeface="+mj-lt"/>
                    <a:ea typeface="Calibri" panose="020F0502020204030204" pitchFamily="34" charset="0"/>
                    <a:cs typeface="Times New Roman" panose="02020603050405020304" pitchFamily="18" charset="0"/>
                  </a:rPr>
                  <a:t>;</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1</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2</m:t>
                        </m:r>
                      </m:sub>
                    </m:sSub>
                    <m:r>
                      <a:rPr lang="en-US" sz="2000" kern="100">
                        <a:effectLst/>
                        <a:latin typeface="+mj-lt"/>
                        <a:ea typeface="Calibri" panose="020F0502020204030204" pitchFamily="34" charset="0"/>
                        <a:cs typeface="Times New Roman" panose="02020603050405020304" pitchFamily="18" charset="0"/>
                      </a:rPr>
                      <m:t>…</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i="1" kern="100">
                            <a:effectLst/>
                            <a:latin typeface="+mj-lt"/>
                            <a:ea typeface="Calibri" panose="020F0502020204030204" pitchFamily="34" charset="0"/>
                            <a:cs typeface="Times New Roman" panose="02020603050405020304" pitchFamily="18" charset="0"/>
                          </a:rPr>
                          <m:t>𝑛</m:t>
                        </m:r>
                      </m:sub>
                    </m:sSub>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được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gọi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mặt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đáy</a:t>
                </a:r>
                <a:r>
                  <a:rPr lang="en-US" sz="2000" kern="100" dirty="0">
                    <a:effectLst/>
                    <a:latin typeface="+mj-lt"/>
                    <a:ea typeface="Calibri" panose="020F0502020204030204" pitchFamily="34" charset="0"/>
                    <a:cs typeface="Times New Roman" panose="02020603050405020304" pitchFamily="18" charset="0"/>
                  </a:rPr>
                  <a:t>, </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tam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𝑆</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1</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2</m:t>
                        </m:r>
                      </m:sub>
                    </m:sSub>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𝑆</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2</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3</m:t>
                        </m:r>
                      </m:sub>
                    </m:sSub>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𝑆</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i="1" kern="100">
                            <a:effectLst/>
                            <a:latin typeface="+mj-lt"/>
                            <a:ea typeface="Calibri" panose="020F0502020204030204" pitchFamily="34" charset="0"/>
                            <a:cs typeface="Times New Roman" panose="02020603050405020304" pitchFamily="18" charset="0"/>
                          </a:rPr>
                          <m:t>𝑛</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1</m:t>
                        </m:r>
                      </m:sub>
                    </m:sSub>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được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gọi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mặt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bên</a:t>
                </a:r>
                <a:r>
                  <a:rPr lang="en-US" sz="2000" kern="100" dirty="0">
                    <a:effectLst/>
                    <a:latin typeface="+mj-lt"/>
                    <a:ea typeface="Calibri" panose="020F0502020204030204" pitchFamily="34" charset="0"/>
                    <a:cs typeface="Times New Roman" panose="02020603050405020304" pitchFamily="18" charset="0"/>
                  </a:rPr>
                  <a:t>; </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đoạn</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𝑆</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1</m:t>
                        </m:r>
                      </m:sub>
                    </m:sSub>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𝑆</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2</m:t>
                        </m:r>
                      </m:sub>
                    </m:sSub>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𝑆</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i="1" kern="100">
                            <a:effectLst/>
                            <a:latin typeface="+mj-lt"/>
                            <a:ea typeface="Calibri" panose="020F0502020204030204" pitchFamily="34" charset="0"/>
                            <a:cs typeface="Times New Roman" panose="02020603050405020304" pitchFamily="18" charset="0"/>
                          </a:rPr>
                          <m:t>𝑛</m:t>
                        </m:r>
                      </m:sub>
                    </m:sSub>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được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gọi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cạnh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bên</a:t>
                </a:r>
                <a:r>
                  <a:rPr lang="en-US" sz="2000" kern="100" dirty="0">
                    <a:effectLst/>
                    <a:latin typeface="+mj-lt"/>
                    <a:ea typeface="Calibri" panose="020F0502020204030204" pitchFamily="34" charset="0"/>
                    <a:cs typeface="Times New Roman" panose="02020603050405020304" pitchFamily="18" charset="0"/>
                  </a:rPr>
                  <a:t>; </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cạnh</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1</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2</m:t>
                        </m:r>
                      </m:sub>
                    </m:sSub>
                    <m:r>
                      <a:rPr lang="en-US" sz="2000" kern="100">
                        <a:effectLst/>
                        <a:latin typeface="+mj-lt"/>
                        <a:ea typeface="Calibri" panose="020F0502020204030204" pitchFamily="34" charset="0"/>
                        <a:cs typeface="Times New Roman" panose="02020603050405020304" pitchFamily="18" charset="0"/>
                      </a:rPr>
                      <m:t>,</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2</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3</m:t>
                        </m:r>
                      </m:sub>
                    </m:sSub>
                    <m:r>
                      <a:rPr lang="en-US" sz="2000" kern="100">
                        <a:effectLst/>
                        <a:latin typeface="+mj-lt"/>
                        <a:ea typeface="Calibri" panose="020F0502020204030204" pitchFamily="34" charset="0"/>
                        <a:cs typeface="Times New Roman" panose="02020603050405020304" pitchFamily="18" charset="0"/>
                      </a:rPr>
                      <m:t>,…,</m:t>
                    </m:r>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i="1" kern="100">
                            <a:effectLst/>
                            <a:latin typeface="+mj-lt"/>
                            <a:ea typeface="Calibri" panose="020F0502020204030204" pitchFamily="34" charset="0"/>
                            <a:cs typeface="Times New Roman" panose="02020603050405020304" pitchFamily="18" charset="0"/>
                          </a:rPr>
                          <m:t>𝑛</m:t>
                        </m:r>
                      </m:sub>
                    </m:sSub>
                    <m:sSub>
                      <m:sSubPr>
                        <m:ctrlPr>
                          <a:rPr lang="en-US" sz="2000" i="1" kern="100">
                            <a:effectLst/>
                            <a:latin typeface="+mj-lt"/>
                            <a:ea typeface="Calibri" panose="020F0502020204030204" pitchFamily="34" charset="0"/>
                            <a:cs typeface="Times New Roman" panose="02020603050405020304" pitchFamily="18" charset="0"/>
                          </a:rPr>
                        </m:ctrlPr>
                      </m:sSubPr>
                      <m:e>
                        <m:r>
                          <a:rPr lang="en-US" sz="2000" i="1" kern="100">
                            <a:effectLst/>
                            <a:latin typeface="+mj-lt"/>
                            <a:ea typeface="Calibri" panose="020F0502020204030204" pitchFamily="34" charset="0"/>
                            <a:cs typeface="Times New Roman" panose="02020603050405020304" pitchFamily="18" charset="0"/>
                          </a:rPr>
                          <m:t>𝐴</m:t>
                        </m:r>
                      </m:e>
                      <m:sub>
                        <m:r>
                          <a:rPr lang="en-US" sz="2000" kern="100">
                            <a:effectLst/>
                            <a:latin typeface="+mj-lt"/>
                            <a:ea typeface="Calibri" panose="020F0502020204030204" pitchFamily="34" charset="0"/>
                            <a:cs typeface="Times New Roman" panose="02020603050405020304" pitchFamily="18" charset="0"/>
                          </a:rPr>
                          <m:t>1</m:t>
                        </m:r>
                      </m:sub>
                    </m:sSub>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được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gọi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cạnh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đáy</a:t>
                </a:r>
                <a:r>
                  <a:rPr lang="en-US" sz="2000" kern="100" dirty="0">
                    <a:effectLst/>
                    <a:latin typeface="+mj-lt"/>
                    <a:ea typeface="Calibri" panose="020F0502020204030204" pitchFamily="34" charset="0"/>
                    <a:cs typeface="Times New Roman" panose="02020603050405020304" pitchFamily="18" charset="0"/>
                  </a:rPr>
                  <a:t>.</a:t>
                </a:r>
              </a:p>
            </p:txBody>
          </p:sp>
        </mc:Choice>
        <mc:Fallback>
          <p:sp>
            <p:nvSpPr>
              <p:cNvPr id="3" name="TextBox 2">
                <a:extLst>
                  <a:ext uri="{FF2B5EF4-FFF2-40B4-BE49-F238E27FC236}">
                    <a16:creationId xmlns:a16="http://schemas.microsoft.com/office/drawing/2014/main" id="{224C5920-0A41-5C90-58D6-6BE6280A46BB}"/>
                  </a:ext>
                </a:extLst>
              </p:cNvPr>
              <p:cNvSpPr txBox="1">
                <a:spLocks noRot="1" noChangeAspect="1" noMove="1" noResize="1" noEditPoints="1" noAdjustHandles="1" noChangeArrowheads="1" noChangeShapeType="1" noTextEdit="1"/>
              </p:cNvSpPr>
              <p:nvPr/>
            </p:nvSpPr>
            <p:spPr>
              <a:xfrm>
                <a:off x="448775" y="390781"/>
                <a:ext cx="7569200" cy="3574761"/>
              </a:xfrm>
              <a:prstGeom prst="rect">
                <a:avLst/>
              </a:prstGeom>
              <a:blipFill>
                <a:blip r:embed="rId3"/>
                <a:stretch>
                  <a:fillRect l="-886" b="-204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F713D41-0F90-933C-9CA6-74017C60F985}"/>
              </a:ext>
            </a:extLst>
          </p:cNvPr>
          <p:cNvPicPr>
            <a:picLocks noChangeAspect="1"/>
          </p:cNvPicPr>
          <p:nvPr/>
        </p:nvPicPr>
        <p:blipFill>
          <a:blip r:embed="rId4"/>
          <a:stretch>
            <a:fillRect/>
          </a:stretch>
        </p:blipFill>
        <p:spPr>
          <a:xfrm>
            <a:off x="5599035" y="92759"/>
            <a:ext cx="2947165" cy="2123391"/>
          </a:xfrm>
          <a:prstGeom prst="rect">
            <a:avLst/>
          </a:prstGeom>
        </p:spPr>
      </p:pic>
      <p:sp>
        <p:nvSpPr>
          <p:cNvPr id="7" name="TextBox 6">
            <a:extLst>
              <a:ext uri="{FF2B5EF4-FFF2-40B4-BE49-F238E27FC236}">
                <a16:creationId xmlns:a16="http://schemas.microsoft.com/office/drawing/2014/main" id="{F9511EA9-1534-D183-B61B-087E8429E1CB}"/>
              </a:ext>
            </a:extLst>
          </p:cNvPr>
          <p:cNvSpPr txBox="1"/>
          <p:nvPr/>
        </p:nvSpPr>
        <p:spPr>
          <a:xfrm>
            <a:off x="916987" y="4029042"/>
            <a:ext cx="7725750" cy="958660"/>
          </a:xfrm>
          <a:prstGeom prst="rect">
            <a:avLst/>
          </a:prstGeom>
          <a:noFill/>
        </p:spPr>
        <p:txBody>
          <a:bodyPr wrap="square">
            <a:spAutoFit/>
          </a:bodyPr>
          <a:lstStyle/>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Ta </a:t>
            </a:r>
            <a:r>
              <a:rPr lang="en-US" sz="2000" kern="100" dirty="0" err="1">
                <a:effectLst/>
                <a:latin typeface="+mj-lt"/>
                <a:ea typeface="Calibri" panose="020F0502020204030204" pitchFamily="34" charset="0"/>
                <a:cs typeface="Times New Roman" panose="02020603050405020304" pitchFamily="18" charset="0"/>
              </a:rPr>
              <a:t>gọi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chóp</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có</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đáy</a:t>
            </a:r>
            <a:r>
              <a:rPr lang="en-US" sz="2000" kern="100" dirty="0">
                <a:effectLst/>
                <a:latin typeface="+mj-lt"/>
                <a:ea typeface="Calibri" panose="020F0502020204030204" pitchFamily="34" charset="0"/>
                <a:cs typeface="Times New Roman" panose="02020603050405020304" pitchFamily="18" charset="0"/>
              </a:rPr>
              <a:t> tam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tứ</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ngũ</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lần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lượt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chóp</a:t>
            </a:r>
            <a:r>
              <a:rPr lang="en-US" sz="2000" kern="100" dirty="0">
                <a:effectLst/>
                <a:latin typeface="+mj-lt"/>
                <a:ea typeface="Calibri" panose="020F0502020204030204" pitchFamily="34" charset="0"/>
                <a:cs typeface="Times New Roman" panose="02020603050405020304" pitchFamily="18" charset="0"/>
              </a:rPr>
              <a:t> tam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chóp</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tứ</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chóp</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ngũ</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147623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4" name="Google Shape;2164;p45"/>
          <p:cNvSpPr txBox="1">
            <a:spLocks noGrp="1"/>
          </p:cNvSpPr>
          <p:nvPr>
            <p:ph type="title"/>
          </p:nvPr>
        </p:nvSpPr>
        <p:spPr>
          <a:xfrm>
            <a:off x="3118414" y="2968733"/>
            <a:ext cx="5596268" cy="914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b="1" dirty="0">
                <a:latin typeface="+mj-lt"/>
              </a:rPr>
              <a:t>MẶT PHẲNG TRONG KHÔNG GIAN</a:t>
            </a:r>
            <a:endParaRPr sz="3500" b="1" dirty="0">
              <a:latin typeface="+mj-lt"/>
            </a:endParaRPr>
          </a:p>
        </p:txBody>
      </p:sp>
      <p:sp>
        <p:nvSpPr>
          <p:cNvPr id="2165" name="Google Shape;2165;p45"/>
          <p:cNvSpPr txBox="1">
            <a:spLocks noGrp="1"/>
          </p:cNvSpPr>
          <p:nvPr>
            <p:ph type="title" idx="2"/>
          </p:nvPr>
        </p:nvSpPr>
        <p:spPr>
          <a:xfrm>
            <a:off x="4783241" y="1394013"/>
            <a:ext cx="2266615"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1.</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flash/>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50"/>
        <p:cNvGrpSpPr/>
        <p:nvPr/>
      </p:nvGrpSpPr>
      <p:grpSpPr>
        <a:xfrm>
          <a:off x="0" y="0"/>
          <a:ext cx="0" cy="0"/>
          <a:chOff x="0" y="0"/>
          <a:chExt cx="0" cy="0"/>
        </a:xfrm>
      </p:grpSpPr>
      <p:grpSp>
        <p:nvGrpSpPr>
          <p:cNvPr id="2858" name="Google Shape;2858;p64"/>
          <p:cNvGrpSpPr/>
          <p:nvPr/>
        </p:nvGrpSpPr>
        <p:grpSpPr>
          <a:xfrm>
            <a:off x="8258141" y="3261275"/>
            <a:ext cx="720589" cy="1183495"/>
            <a:chOff x="6799903" y="1254114"/>
            <a:chExt cx="1823314" cy="3250121"/>
          </a:xfrm>
        </p:grpSpPr>
        <p:grpSp>
          <p:nvGrpSpPr>
            <p:cNvPr id="2859" name="Google Shape;2859;p64"/>
            <p:cNvGrpSpPr/>
            <p:nvPr/>
          </p:nvGrpSpPr>
          <p:grpSpPr>
            <a:xfrm rot="-199688" flipH="1">
              <a:off x="6891353" y="1286415"/>
              <a:ext cx="1205310" cy="3185520"/>
              <a:chOff x="2247744" y="4236538"/>
              <a:chExt cx="261975" cy="692375"/>
            </a:xfrm>
          </p:grpSpPr>
          <p:sp>
            <p:nvSpPr>
              <p:cNvPr id="2860" name="Google Shape;2860;p64"/>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1" name="Google Shape;2861;p64"/>
              <p:cNvGrpSpPr/>
              <p:nvPr/>
            </p:nvGrpSpPr>
            <p:grpSpPr>
              <a:xfrm>
                <a:off x="2247894" y="4236550"/>
                <a:ext cx="261675" cy="692350"/>
                <a:chOff x="2247894" y="4236550"/>
                <a:chExt cx="261675" cy="692350"/>
              </a:xfrm>
            </p:grpSpPr>
            <p:sp>
              <p:nvSpPr>
                <p:cNvPr id="2862" name="Google Shape;2862;p64"/>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9" name="Google Shape;2879;p64"/>
            <p:cNvSpPr/>
            <p:nvPr/>
          </p:nvSpPr>
          <p:spPr>
            <a:xfrm>
              <a:off x="7087499" y="28827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7329237" y="25507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8238316" y="23593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2" name="Google Shape;2882;p64"/>
          <p:cNvGrpSpPr/>
          <p:nvPr/>
        </p:nvGrpSpPr>
        <p:grpSpPr>
          <a:xfrm>
            <a:off x="407636" y="166236"/>
            <a:ext cx="624728" cy="1098878"/>
            <a:chOff x="895462" y="2148102"/>
            <a:chExt cx="1064468" cy="2266971"/>
          </a:xfrm>
        </p:grpSpPr>
        <p:sp>
          <p:nvSpPr>
            <p:cNvPr id="2883" name="Google Shape;2883;p64"/>
            <p:cNvSpPr/>
            <p:nvPr/>
          </p:nvSpPr>
          <p:spPr>
            <a:xfrm>
              <a:off x="1575029" y="2148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1159178" y="4266313"/>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5" name="Google Shape;2885;p64"/>
            <p:cNvGrpSpPr/>
            <p:nvPr/>
          </p:nvGrpSpPr>
          <p:grpSpPr>
            <a:xfrm rot="-632256">
              <a:off x="1049348" y="2773378"/>
              <a:ext cx="810884" cy="1096887"/>
              <a:chOff x="2103901" y="2201181"/>
              <a:chExt cx="654147" cy="884867"/>
            </a:xfrm>
          </p:grpSpPr>
          <p:sp>
            <p:nvSpPr>
              <p:cNvPr id="2886" name="Google Shape;2886;p64"/>
              <p:cNvSpPr/>
              <p:nvPr/>
            </p:nvSpPr>
            <p:spPr>
              <a:xfrm>
                <a:off x="2114569" y="2201498"/>
                <a:ext cx="632886" cy="884442"/>
              </a:xfrm>
              <a:custGeom>
                <a:avLst/>
                <a:gdLst/>
                <a:ahLst/>
                <a:cxnLst/>
                <a:rect l="l" t="t" r="r" b="b"/>
                <a:pathLst>
                  <a:path w="7442" h="10400" extrusionOk="0">
                    <a:moveTo>
                      <a:pt x="3703" y="1"/>
                    </a:moveTo>
                    <a:cubicBezTo>
                      <a:pt x="1780" y="1"/>
                      <a:pt x="160" y="1490"/>
                      <a:pt x="12" y="3427"/>
                    </a:cubicBezTo>
                    <a:cubicBezTo>
                      <a:pt x="12" y="3439"/>
                      <a:pt x="12" y="3451"/>
                      <a:pt x="12" y="3463"/>
                    </a:cubicBezTo>
                    <a:cubicBezTo>
                      <a:pt x="0" y="3522"/>
                      <a:pt x="0" y="3594"/>
                      <a:pt x="0" y="3665"/>
                    </a:cubicBezTo>
                    <a:lnTo>
                      <a:pt x="0" y="3677"/>
                    </a:lnTo>
                    <a:cubicBezTo>
                      <a:pt x="0" y="3748"/>
                      <a:pt x="0" y="3808"/>
                      <a:pt x="0" y="3867"/>
                    </a:cubicBezTo>
                    <a:lnTo>
                      <a:pt x="0" y="3879"/>
                    </a:lnTo>
                    <a:cubicBezTo>
                      <a:pt x="0" y="4010"/>
                      <a:pt x="12" y="4153"/>
                      <a:pt x="24" y="4308"/>
                    </a:cubicBezTo>
                    <a:cubicBezTo>
                      <a:pt x="36" y="4332"/>
                      <a:pt x="36" y="4368"/>
                      <a:pt x="36" y="4391"/>
                    </a:cubicBezTo>
                    <a:cubicBezTo>
                      <a:pt x="48" y="4475"/>
                      <a:pt x="60" y="4558"/>
                      <a:pt x="72" y="4641"/>
                    </a:cubicBezTo>
                    <a:cubicBezTo>
                      <a:pt x="84" y="4725"/>
                      <a:pt x="108" y="4808"/>
                      <a:pt x="120" y="4891"/>
                    </a:cubicBezTo>
                    <a:cubicBezTo>
                      <a:pt x="489" y="6737"/>
                      <a:pt x="1679" y="8797"/>
                      <a:pt x="3227" y="9011"/>
                    </a:cubicBezTo>
                    <a:cubicBezTo>
                      <a:pt x="2965" y="9190"/>
                      <a:pt x="2239" y="9737"/>
                      <a:pt x="2441" y="9940"/>
                    </a:cubicBezTo>
                    <a:cubicBezTo>
                      <a:pt x="2511" y="10009"/>
                      <a:pt x="2581" y="10023"/>
                      <a:pt x="2648" y="10023"/>
                    </a:cubicBezTo>
                    <a:cubicBezTo>
                      <a:pt x="2697" y="10023"/>
                      <a:pt x="2744" y="10016"/>
                      <a:pt x="2788" y="10016"/>
                    </a:cubicBezTo>
                    <a:cubicBezTo>
                      <a:pt x="2871" y="10016"/>
                      <a:pt x="2941" y="10043"/>
                      <a:pt x="2989" y="10202"/>
                    </a:cubicBezTo>
                    <a:cubicBezTo>
                      <a:pt x="3037" y="10340"/>
                      <a:pt x="3107" y="10400"/>
                      <a:pt x="3181" y="10400"/>
                    </a:cubicBezTo>
                    <a:cubicBezTo>
                      <a:pt x="3291" y="10400"/>
                      <a:pt x="3408" y="10266"/>
                      <a:pt x="3465" y="10059"/>
                    </a:cubicBezTo>
                    <a:cubicBezTo>
                      <a:pt x="3490" y="9979"/>
                      <a:pt x="3524" y="9952"/>
                      <a:pt x="3566" y="9952"/>
                    </a:cubicBezTo>
                    <a:cubicBezTo>
                      <a:pt x="3666" y="9952"/>
                      <a:pt x="3806" y="10106"/>
                      <a:pt x="3954" y="10106"/>
                    </a:cubicBezTo>
                    <a:cubicBezTo>
                      <a:pt x="4017" y="10106"/>
                      <a:pt x="4081" y="10078"/>
                      <a:pt x="4144" y="9999"/>
                    </a:cubicBezTo>
                    <a:cubicBezTo>
                      <a:pt x="4358" y="9737"/>
                      <a:pt x="3703" y="9225"/>
                      <a:pt x="3429" y="9023"/>
                    </a:cubicBezTo>
                    <a:lnTo>
                      <a:pt x="3429" y="9023"/>
                    </a:lnTo>
                    <a:cubicBezTo>
                      <a:pt x="3449" y="9023"/>
                      <a:pt x="3469" y="9024"/>
                      <a:pt x="3489" y="9024"/>
                    </a:cubicBezTo>
                    <a:cubicBezTo>
                      <a:pt x="5014" y="9024"/>
                      <a:pt x="6426" y="7238"/>
                      <a:pt x="7061" y="5499"/>
                    </a:cubicBezTo>
                    <a:cubicBezTo>
                      <a:pt x="7109" y="5368"/>
                      <a:pt x="7156" y="5225"/>
                      <a:pt x="7192" y="5094"/>
                    </a:cubicBezTo>
                    <a:cubicBezTo>
                      <a:pt x="7204" y="5082"/>
                      <a:pt x="7204" y="5082"/>
                      <a:pt x="7204" y="5070"/>
                    </a:cubicBezTo>
                    <a:cubicBezTo>
                      <a:pt x="7251" y="4927"/>
                      <a:pt x="7287" y="4796"/>
                      <a:pt x="7311" y="4653"/>
                    </a:cubicBezTo>
                    <a:cubicBezTo>
                      <a:pt x="7370" y="4415"/>
                      <a:pt x="7406" y="4177"/>
                      <a:pt x="7418" y="3963"/>
                    </a:cubicBezTo>
                    <a:cubicBezTo>
                      <a:pt x="7442" y="3546"/>
                      <a:pt x="7406" y="3141"/>
                      <a:pt x="7299" y="2760"/>
                    </a:cubicBezTo>
                    <a:cubicBezTo>
                      <a:pt x="7275" y="2653"/>
                      <a:pt x="7251" y="2558"/>
                      <a:pt x="7216" y="2463"/>
                    </a:cubicBezTo>
                    <a:cubicBezTo>
                      <a:pt x="7204" y="2451"/>
                      <a:pt x="7204" y="2451"/>
                      <a:pt x="7204" y="2451"/>
                    </a:cubicBezTo>
                    <a:cubicBezTo>
                      <a:pt x="7168" y="2343"/>
                      <a:pt x="7132" y="2248"/>
                      <a:pt x="7085" y="2153"/>
                    </a:cubicBezTo>
                    <a:cubicBezTo>
                      <a:pt x="6847" y="1641"/>
                      <a:pt x="6501" y="1189"/>
                      <a:pt x="6073" y="843"/>
                    </a:cubicBezTo>
                    <a:cubicBezTo>
                      <a:pt x="6013" y="796"/>
                      <a:pt x="5966" y="760"/>
                      <a:pt x="5918" y="724"/>
                    </a:cubicBezTo>
                    <a:cubicBezTo>
                      <a:pt x="5918" y="724"/>
                      <a:pt x="5918" y="712"/>
                      <a:pt x="5918" y="712"/>
                    </a:cubicBezTo>
                    <a:cubicBezTo>
                      <a:pt x="5858" y="677"/>
                      <a:pt x="5811" y="641"/>
                      <a:pt x="5763" y="617"/>
                    </a:cubicBezTo>
                    <a:cubicBezTo>
                      <a:pt x="5763" y="605"/>
                      <a:pt x="5751" y="605"/>
                      <a:pt x="5751" y="605"/>
                    </a:cubicBezTo>
                    <a:cubicBezTo>
                      <a:pt x="5704" y="569"/>
                      <a:pt x="5644" y="546"/>
                      <a:pt x="5596" y="510"/>
                    </a:cubicBezTo>
                    <a:cubicBezTo>
                      <a:pt x="5596" y="510"/>
                      <a:pt x="5585" y="510"/>
                      <a:pt x="5585" y="498"/>
                    </a:cubicBezTo>
                    <a:cubicBezTo>
                      <a:pt x="5525" y="474"/>
                      <a:pt x="5477" y="438"/>
                      <a:pt x="5418" y="415"/>
                    </a:cubicBezTo>
                    <a:cubicBezTo>
                      <a:pt x="4977" y="188"/>
                      <a:pt x="4489" y="46"/>
                      <a:pt x="3965" y="10"/>
                    </a:cubicBezTo>
                    <a:cubicBezTo>
                      <a:pt x="3877" y="4"/>
                      <a:pt x="3790" y="1"/>
                      <a:pt x="3703"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7" name="Google Shape;2887;p64"/>
              <p:cNvGrpSpPr/>
              <p:nvPr/>
            </p:nvGrpSpPr>
            <p:grpSpPr>
              <a:xfrm>
                <a:off x="2103901" y="2201181"/>
                <a:ext cx="654147" cy="884867"/>
                <a:chOff x="1233475" y="3497650"/>
                <a:chExt cx="192300" cy="260125"/>
              </a:xfrm>
            </p:grpSpPr>
            <p:sp>
              <p:nvSpPr>
                <p:cNvPr id="2888" name="Google Shape;2888;p64"/>
                <p:cNvSpPr/>
                <p:nvPr/>
              </p:nvSpPr>
              <p:spPr>
                <a:xfrm>
                  <a:off x="1233475" y="3497650"/>
                  <a:ext cx="192300" cy="225975"/>
                </a:xfrm>
                <a:custGeom>
                  <a:avLst/>
                  <a:gdLst/>
                  <a:ahLst/>
                  <a:cxnLst/>
                  <a:rect l="l" t="t" r="r" b="b"/>
                  <a:pathLst>
                    <a:path w="7692" h="9039" extrusionOk="0">
                      <a:moveTo>
                        <a:pt x="3834" y="1"/>
                      </a:moveTo>
                      <a:cubicBezTo>
                        <a:pt x="1899" y="1"/>
                        <a:pt x="269" y="1503"/>
                        <a:pt x="143" y="3463"/>
                      </a:cubicBezTo>
                      <a:cubicBezTo>
                        <a:pt x="1" y="5510"/>
                        <a:pt x="1441" y="8892"/>
                        <a:pt x="3489" y="9035"/>
                      </a:cubicBezTo>
                      <a:cubicBezTo>
                        <a:pt x="3530" y="9037"/>
                        <a:pt x="3572" y="9039"/>
                        <a:pt x="3613" y="9039"/>
                      </a:cubicBezTo>
                      <a:cubicBezTo>
                        <a:pt x="5612" y="9039"/>
                        <a:pt x="7421" y="5969"/>
                        <a:pt x="7549" y="3963"/>
                      </a:cubicBezTo>
                      <a:cubicBezTo>
                        <a:pt x="7692" y="1927"/>
                        <a:pt x="6144" y="153"/>
                        <a:pt x="4096" y="10"/>
                      </a:cubicBezTo>
                      <a:cubicBezTo>
                        <a:pt x="4008" y="4"/>
                        <a:pt x="3921" y="1"/>
                        <a:pt x="3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1291525" y="3721425"/>
                  <a:ext cx="55675" cy="36350"/>
                </a:xfrm>
                <a:custGeom>
                  <a:avLst/>
                  <a:gdLst/>
                  <a:ahLst/>
                  <a:cxnLst/>
                  <a:rect l="l" t="t" r="r" b="b"/>
                  <a:pathLst>
                    <a:path w="2227" h="1454" extrusionOk="0">
                      <a:moveTo>
                        <a:pt x="1131" y="0"/>
                      </a:moveTo>
                      <a:cubicBezTo>
                        <a:pt x="1131" y="0"/>
                        <a:pt x="0" y="750"/>
                        <a:pt x="250" y="989"/>
                      </a:cubicBezTo>
                      <a:cubicBezTo>
                        <a:pt x="323" y="1061"/>
                        <a:pt x="397" y="1075"/>
                        <a:pt x="467" y="1075"/>
                      </a:cubicBezTo>
                      <a:cubicBezTo>
                        <a:pt x="510" y="1075"/>
                        <a:pt x="552" y="1070"/>
                        <a:pt x="592" y="1070"/>
                      </a:cubicBezTo>
                      <a:cubicBezTo>
                        <a:pt x="677" y="1070"/>
                        <a:pt x="749" y="1094"/>
                        <a:pt x="798" y="1250"/>
                      </a:cubicBezTo>
                      <a:cubicBezTo>
                        <a:pt x="845" y="1393"/>
                        <a:pt x="916" y="1454"/>
                        <a:pt x="989" y="1454"/>
                      </a:cubicBezTo>
                      <a:cubicBezTo>
                        <a:pt x="1099" y="1454"/>
                        <a:pt x="1217" y="1315"/>
                        <a:pt x="1274" y="1108"/>
                      </a:cubicBezTo>
                      <a:cubicBezTo>
                        <a:pt x="1299" y="1029"/>
                        <a:pt x="1333" y="1001"/>
                        <a:pt x="1375" y="1001"/>
                      </a:cubicBezTo>
                      <a:cubicBezTo>
                        <a:pt x="1476" y="1001"/>
                        <a:pt x="1619" y="1161"/>
                        <a:pt x="1769" y="1161"/>
                      </a:cubicBezTo>
                      <a:cubicBezTo>
                        <a:pt x="1830" y="1161"/>
                        <a:pt x="1892" y="1134"/>
                        <a:pt x="1953" y="1060"/>
                      </a:cubicBezTo>
                      <a:cubicBezTo>
                        <a:pt x="2227" y="727"/>
                        <a:pt x="1131" y="0"/>
                        <a:pt x="1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1236450" y="3508000"/>
                  <a:ext cx="152125" cy="111950"/>
                </a:xfrm>
                <a:custGeom>
                  <a:avLst/>
                  <a:gdLst/>
                  <a:ahLst/>
                  <a:cxnLst/>
                  <a:rect l="l" t="t" r="r" b="b"/>
                  <a:pathLst>
                    <a:path w="6085" h="4478" extrusionOk="0">
                      <a:moveTo>
                        <a:pt x="5775" y="227"/>
                      </a:moveTo>
                      <a:cubicBezTo>
                        <a:pt x="5335" y="405"/>
                        <a:pt x="4894" y="608"/>
                        <a:pt x="4465" y="834"/>
                      </a:cubicBezTo>
                      <a:cubicBezTo>
                        <a:pt x="4394" y="870"/>
                        <a:pt x="4323" y="905"/>
                        <a:pt x="4251" y="941"/>
                      </a:cubicBezTo>
                      <a:cubicBezTo>
                        <a:pt x="4334" y="882"/>
                        <a:pt x="4430" y="834"/>
                        <a:pt x="4513" y="786"/>
                      </a:cubicBezTo>
                      <a:cubicBezTo>
                        <a:pt x="4823" y="620"/>
                        <a:pt x="5144" y="477"/>
                        <a:pt x="5466" y="334"/>
                      </a:cubicBezTo>
                      <a:cubicBezTo>
                        <a:pt x="5561" y="298"/>
                        <a:pt x="5668" y="262"/>
                        <a:pt x="5775" y="227"/>
                      </a:cubicBezTo>
                      <a:close/>
                      <a:moveTo>
                        <a:pt x="5430" y="1"/>
                      </a:moveTo>
                      <a:cubicBezTo>
                        <a:pt x="5204" y="72"/>
                        <a:pt x="4989" y="143"/>
                        <a:pt x="4775" y="227"/>
                      </a:cubicBezTo>
                      <a:cubicBezTo>
                        <a:pt x="2977" y="703"/>
                        <a:pt x="1334" y="1656"/>
                        <a:pt x="24" y="2965"/>
                      </a:cubicBezTo>
                      <a:cubicBezTo>
                        <a:pt x="24" y="2989"/>
                        <a:pt x="24" y="3025"/>
                        <a:pt x="24" y="3049"/>
                      </a:cubicBezTo>
                      <a:cubicBezTo>
                        <a:pt x="1" y="3310"/>
                        <a:pt x="12" y="3596"/>
                        <a:pt x="48" y="3894"/>
                      </a:cubicBezTo>
                      <a:cubicBezTo>
                        <a:pt x="263" y="3691"/>
                        <a:pt x="477" y="3477"/>
                        <a:pt x="703" y="3275"/>
                      </a:cubicBezTo>
                      <a:lnTo>
                        <a:pt x="703" y="3275"/>
                      </a:lnTo>
                      <a:cubicBezTo>
                        <a:pt x="477" y="3501"/>
                        <a:pt x="251" y="3739"/>
                        <a:pt x="60" y="3989"/>
                      </a:cubicBezTo>
                      <a:cubicBezTo>
                        <a:pt x="72" y="4144"/>
                        <a:pt x="96" y="4311"/>
                        <a:pt x="132" y="4477"/>
                      </a:cubicBezTo>
                      <a:cubicBezTo>
                        <a:pt x="1429" y="3084"/>
                        <a:pt x="2977" y="1917"/>
                        <a:pt x="4680" y="1048"/>
                      </a:cubicBezTo>
                      <a:cubicBezTo>
                        <a:pt x="5144" y="834"/>
                        <a:pt x="5620" y="632"/>
                        <a:pt x="6085" y="429"/>
                      </a:cubicBezTo>
                      <a:cubicBezTo>
                        <a:pt x="5882" y="262"/>
                        <a:pt x="5656" y="120"/>
                        <a:pt x="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1251325" y="3551750"/>
                  <a:ext cx="167900" cy="127125"/>
                </a:xfrm>
                <a:custGeom>
                  <a:avLst/>
                  <a:gdLst/>
                  <a:ahLst/>
                  <a:cxnLst/>
                  <a:rect l="l" t="t" r="r" b="b"/>
                  <a:pathLst>
                    <a:path w="6716" h="5085" extrusionOk="0">
                      <a:moveTo>
                        <a:pt x="6490" y="370"/>
                      </a:moveTo>
                      <a:lnTo>
                        <a:pt x="6490" y="370"/>
                      </a:lnTo>
                      <a:cubicBezTo>
                        <a:pt x="6049" y="548"/>
                        <a:pt x="5609" y="751"/>
                        <a:pt x="5180" y="977"/>
                      </a:cubicBezTo>
                      <a:cubicBezTo>
                        <a:pt x="5109" y="1001"/>
                        <a:pt x="5037" y="1037"/>
                        <a:pt x="4966" y="1072"/>
                      </a:cubicBezTo>
                      <a:cubicBezTo>
                        <a:pt x="5061" y="1025"/>
                        <a:pt x="5144" y="977"/>
                        <a:pt x="5240" y="929"/>
                      </a:cubicBezTo>
                      <a:cubicBezTo>
                        <a:pt x="5549" y="763"/>
                        <a:pt x="5859" y="608"/>
                        <a:pt x="6180" y="465"/>
                      </a:cubicBezTo>
                      <a:cubicBezTo>
                        <a:pt x="6287" y="429"/>
                        <a:pt x="6395" y="394"/>
                        <a:pt x="6490" y="370"/>
                      </a:cubicBezTo>
                      <a:close/>
                      <a:moveTo>
                        <a:pt x="6502" y="1"/>
                      </a:moveTo>
                      <a:cubicBezTo>
                        <a:pt x="6383" y="48"/>
                        <a:pt x="6264" y="96"/>
                        <a:pt x="6145" y="144"/>
                      </a:cubicBezTo>
                      <a:cubicBezTo>
                        <a:pt x="5918" y="215"/>
                        <a:pt x="5704" y="287"/>
                        <a:pt x="5490" y="370"/>
                      </a:cubicBezTo>
                      <a:cubicBezTo>
                        <a:pt x="3478" y="906"/>
                        <a:pt x="1644" y="2037"/>
                        <a:pt x="275" y="3608"/>
                      </a:cubicBezTo>
                      <a:cubicBezTo>
                        <a:pt x="191" y="3704"/>
                        <a:pt x="251" y="3823"/>
                        <a:pt x="346" y="3858"/>
                      </a:cubicBezTo>
                      <a:cubicBezTo>
                        <a:pt x="227" y="3977"/>
                        <a:pt x="120" y="4097"/>
                        <a:pt x="1" y="4227"/>
                      </a:cubicBezTo>
                      <a:cubicBezTo>
                        <a:pt x="60" y="4358"/>
                        <a:pt x="120" y="4478"/>
                        <a:pt x="179" y="4608"/>
                      </a:cubicBezTo>
                      <a:cubicBezTo>
                        <a:pt x="584" y="4204"/>
                        <a:pt x="989" y="3799"/>
                        <a:pt x="1418" y="3418"/>
                      </a:cubicBezTo>
                      <a:lnTo>
                        <a:pt x="1418" y="3418"/>
                      </a:lnTo>
                      <a:cubicBezTo>
                        <a:pt x="1108" y="3716"/>
                        <a:pt x="811" y="4049"/>
                        <a:pt x="549" y="4406"/>
                      </a:cubicBezTo>
                      <a:cubicBezTo>
                        <a:pt x="453" y="4525"/>
                        <a:pt x="358" y="4656"/>
                        <a:pt x="263" y="4775"/>
                      </a:cubicBezTo>
                      <a:cubicBezTo>
                        <a:pt x="322" y="4882"/>
                        <a:pt x="382" y="4978"/>
                        <a:pt x="441" y="5085"/>
                      </a:cubicBezTo>
                      <a:cubicBezTo>
                        <a:pt x="1823" y="3477"/>
                        <a:pt x="3513" y="2156"/>
                        <a:pt x="5406" y="1191"/>
                      </a:cubicBezTo>
                      <a:cubicBezTo>
                        <a:pt x="5847" y="989"/>
                        <a:pt x="6287" y="798"/>
                        <a:pt x="6716" y="608"/>
                      </a:cubicBezTo>
                      <a:cubicBezTo>
                        <a:pt x="6668" y="394"/>
                        <a:pt x="6597" y="191"/>
                        <a:pt x="6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1275450" y="3614275"/>
                  <a:ext cx="144075" cy="101225"/>
                </a:xfrm>
                <a:custGeom>
                  <a:avLst/>
                  <a:gdLst/>
                  <a:ahLst/>
                  <a:cxnLst/>
                  <a:rect l="l" t="t" r="r" b="b"/>
                  <a:pathLst>
                    <a:path w="5763" h="4049" extrusionOk="0">
                      <a:moveTo>
                        <a:pt x="5763" y="0"/>
                      </a:moveTo>
                      <a:lnTo>
                        <a:pt x="5763" y="0"/>
                      </a:lnTo>
                      <a:cubicBezTo>
                        <a:pt x="5608" y="48"/>
                        <a:pt x="5441" y="95"/>
                        <a:pt x="5287" y="155"/>
                      </a:cubicBezTo>
                      <a:cubicBezTo>
                        <a:pt x="3263" y="655"/>
                        <a:pt x="1405" y="1750"/>
                        <a:pt x="12" y="3298"/>
                      </a:cubicBezTo>
                      <a:cubicBezTo>
                        <a:pt x="0" y="3298"/>
                        <a:pt x="0" y="3310"/>
                        <a:pt x="0" y="3310"/>
                      </a:cubicBezTo>
                      <a:cubicBezTo>
                        <a:pt x="143" y="3477"/>
                        <a:pt x="298" y="3631"/>
                        <a:pt x="453" y="3762"/>
                      </a:cubicBezTo>
                      <a:cubicBezTo>
                        <a:pt x="691" y="3548"/>
                        <a:pt x="917" y="3334"/>
                        <a:pt x="1155" y="3131"/>
                      </a:cubicBezTo>
                      <a:lnTo>
                        <a:pt x="1155" y="3131"/>
                      </a:lnTo>
                      <a:cubicBezTo>
                        <a:pt x="929" y="3346"/>
                        <a:pt x="715" y="3572"/>
                        <a:pt x="512" y="3810"/>
                      </a:cubicBezTo>
                      <a:cubicBezTo>
                        <a:pt x="619" y="3893"/>
                        <a:pt x="727" y="3977"/>
                        <a:pt x="846" y="4048"/>
                      </a:cubicBezTo>
                      <a:cubicBezTo>
                        <a:pt x="2108" y="2798"/>
                        <a:pt x="3584" y="1762"/>
                        <a:pt x="5191" y="976"/>
                      </a:cubicBezTo>
                      <a:cubicBezTo>
                        <a:pt x="5299" y="929"/>
                        <a:pt x="5406" y="881"/>
                        <a:pt x="5525" y="834"/>
                      </a:cubicBezTo>
                      <a:cubicBezTo>
                        <a:pt x="5572" y="703"/>
                        <a:pt x="5608" y="572"/>
                        <a:pt x="5656" y="441"/>
                      </a:cubicBezTo>
                      <a:lnTo>
                        <a:pt x="5656" y="441"/>
                      </a:lnTo>
                      <a:cubicBezTo>
                        <a:pt x="5418" y="536"/>
                        <a:pt x="5191" y="643"/>
                        <a:pt x="4965" y="750"/>
                      </a:cubicBezTo>
                      <a:cubicBezTo>
                        <a:pt x="4894" y="786"/>
                        <a:pt x="4822" y="822"/>
                        <a:pt x="4751" y="857"/>
                      </a:cubicBezTo>
                      <a:cubicBezTo>
                        <a:pt x="4846" y="798"/>
                        <a:pt x="4929" y="762"/>
                        <a:pt x="5025" y="703"/>
                      </a:cubicBezTo>
                      <a:cubicBezTo>
                        <a:pt x="5227" y="607"/>
                        <a:pt x="5441" y="500"/>
                        <a:pt x="5656" y="405"/>
                      </a:cubicBezTo>
                      <a:cubicBezTo>
                        <a:pt x="5703" y="274"/>
                        <a:pt x="5739" y="131"/>
                        <a:pt x="5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1365575" y="3517525"/>
                  <a:ext cx="46225" cy="109850"/>
                </a:xfrm>
                <a:custGeom>
                  <a:avLst/>
                  <a:gdLst/>
                  <a:ahLst/>
                  <a:cxnLst/>
                  <a:rect l="l" t="t" r="r" b="b"/>
                  <a:pathLst>
                    <a:path w="1849" h="4394" extrusionOk="0">
                      <a:moveTo>
                        <a:pt x="218" y="1"/>
                      </a:moveTo>
                      <a:cubicBezTo>
                        <a:pt x="76" y="1"/>
                        <a:pt x="1" y="221"/>
                        <a:pt x="122" y="322"/>
                      </a:cubicBezTo>
                      <a:cubicBezTo>
                        <a:pt x="670" y="822"/>
                        <a:pt x="1039" y="1477"/>
                        <a:pt x="1194" y="2203"/>
                      </a:cubicBezTo>
                      <a:cubicBezTo>
                        <a:pt x="1277" y="2548"/>
                        <a:pt x="1324" y="2906"/>
                        <a:pt x="1301" y="3251"/>
                      </a:cubicBezTo>
                      <a:cubicBezTo>
                        <a:pt x="1289" y="3418"/>
                        <a:pt x="1265" y="3596"/>
                        <a:pt x="1205" y="3751"/>
                      </a:cubicBezTo>
                      <a:cubicBezTo>
                        <a:pt x="1158" y="3906"/>
                        <a:pt x="1063" y="4049"/>
                        <a:pt x="1003" y="4203"/>
                      </a:cubicBezTo>
                      <a:cubicBezTo>
                        <a:pt x="979" y="4299"/>
                        <a:pt x="1039" y="4394"/>
                        <a:pt x="1146" y="4394"/>
                      </a:cubicBezTo>
                      <a:cubicBezTo>
                        <a:pt x="1575" y="4346"/>
                        <a:pt x="1741" y="3834"/>
                        <a:pt x="1789" y="3465"/>
                      </a:cubicBezTo>
                      <a:cubicBezTo>
                        <a:pt x="1848" y="3049"/>
                        <a:pt x="1801" y="2596"/>
                        <a:pt x="1705" y="2179"/>
                      </a:cubicBezTo>
                      <a:cubicBezTo>
                        <a:pt x="1515" y="1322"/>
                        <a:pt x="1098" y="465"/>
                        <a:pt x="301" y="24"/>
                      </a:cubicBezTo>
                      <a:cubicBezTo>
                        <a:pt x="271" y="8"/>
                        <a:pt x="244"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1375450" y="3656525"/>
                  <a:ext cx="325" cy="625"/>
                </a:xfrm>
                <a:custGeom>
                  <a:avLst/>
                  <a:gdLst/>
                  <a:ahLst/>
                  <a:cxnLst/>
                  <a:rect l="l" t="t" r="r" b="b"/>
                  <a:pathLst>
                    <a:path w="13" h="25" extrusionOk="0">
                      <a:moveTo>
                        <a:pt x="13" y="1"/>
                      </a:moveTo>
                      <a:cubicBezTo>
                        <a:pt x="13" y="1"/>
                        <a:pt x="13" y="1"/>
                        <a:pt x="1" y="25"/>
                      </a:cubicBez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1372475" y="3635100"/>
                  <a:ext cx="16700" cy="32425"/>
                </a:xfrm>
                <a:custGeom>
                  <a:avLst/>
                  <a:gdLst/>
                  <a:ahLst/>
                  <a:cxnLst/>
                  <a:rect l="l" t="t" r="r" b="b"/>
                  <a:pathLst>
                    <a:path w="668" h="1297" extrusionOk="0">
                      <a:moveTo>
                        <a:pt x="501" y="1"/>
                      </a:moveTo>
                      <a:cubicBezTo>
                        <a:pt x="429" y="1"/>
                        <a:pt x="334" y="60"/>
                        <a:pt x="334" y="131"/>
                      </a:cubicBezTo>
                      <a:cubicBezTo>
                        <a:pt x="334" y="215"/>
                        <a:pt x="322" y="286"/>
                        <a:pt x="310" y="358"/>
                      </a:cubicBezTo>
                      <a:cubicBezTo>
                        <a:pt x="310" y="393"/>
                        <a:pt x="298" y="429"/>
                        <a:pt x="298" y="465"/>
                      </a:cubicBezTo>
                      <a:cubicBezTo>
                        <a:pt x="286" y="477"/>
                        <a:pt x="286" y="501"/>
                        <a:pt x="286" y="512"/>
                      </a:cubicBezTo>
                      <a:cubicBezTo>
                        <a:pt x="286" y="512"/>
                        <a:pt x="286" y="524"/>
                        <a:pt x="275" y="524"/>
                      </a:cubicBezTo>
                      <a:cubicBezTo>
                        <a:pt x="275" y="536"/>
                        <a:pt x="275" y="536"/>
                        <a:pt x="275" y="536"/>
                      </a:cubicBezTo>
                      <a:cubicBezTo>
                        <a:pt x="251" y="608"/>
                        <a:pt x="227" y="679"/>
                        <a:pt x="191" y="751"/>
                      </a:cubicBezTo>
                      <a:cubicBezTo>
                        <a:pt x="179" y="774"/>
                        <a:pt x="167" y="810"/>
                        <a:pt x="144" y="846"/>
                      </a:cubicBezTo>
                      <a:lnTo>
                        <a:pt x="132" y="870"/>
                      </a:lnTo>
                      <a:cubicBezTo>
                        <a:pt x="132" y="882"/>
                        <a:pt x="132" y="882"/>
                        <a:pt x="120" y="882"/>
                      </a:cubicBezTo>
                      <a:cubicBezTo>
                        <a:pt x="120" y="893"/>
                        <a:pt x="108" y="893"/>
                        <a:pt x="108" y="905"/>
                      </a:cubicBezTo>
                      <a:cubicBezTo>
                        <a:pt x="96" y="929"/>
                        <a:pt x="72" y="953"/>
                        <a:pt x="60" y="977"/>
                      </a:cubicBezTo>
                      <a:cubicBezTo>
                        <a:pt x="48" y="1001"/>
                        <a:pt x="36" y="1013"/>
                        <a:pt x="36" y="1024"/>
                      </a:cubicBezTo>
                      <a:cubicBezTo>
                        <a:pt x="1" y="1120"/>
                        <a:pt x="13" y="1215"/>
                        <a:pt x="96" y="1274"/>
                      </a:cubicBezTo>
                      <a:cubicBezTo>
                        <a:pt x="124" y="1290"/>
                        <a:pt x="151" y="1296"/>
                        <a:pt x="178" y="1296"/>
                      </a:cubicBezTo>
                      <a:cubicBezTo>
                        <a:pt x="276" y="1296"/>
                        <a:pt x="361" y="1207"/>
                        <a:pt x="417" y="1132"/>
                      </a:cubicBezTo>
                      <a:cubicBezTo>
                        <a:pt x="513" y="989"/>
                        <a:pt x="572" y="834"/>
                        <a:pt x="620" y="667"/>
                      </a:cubicBezTo>
                      <a:cubicBezTo>
                        <a:pt x="656" y="489"/>
                        <a:pt x="667" y="322"/>
                        <a:pt x="656" y="143"/>
                      </a:cubicBezTo>
                      <a:cubicBezTo>
                        <a:pt x="656" y="60"/>
                        <a:pt x="58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96" name="Google Shape;2896;p64"/>
            <p:cNvSpPr/>
            <p:nvPr/>
          </p:nvSpPr>
          <p:spPr>
            <a:xfrm>
              <a:off x="895462" y="41093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ounded Rectangle 1">
            <a:extLst>
              <a:ext uri="{FF2B5EF4-FFF2-40B4-BE49-F238E27FC236}">
                <a16:creationId xmlns:a16="http://schemas.microsoft.com/office/drawing/2014/main" id="{8D31586A-95EA-1481-DC67-D504B91F8292}"/>
              </a:ext>
            </a:extLst>
          </p:cNvPr>
          <p:cNvSpPr/>
          <p:nvPr/>
        </p:nvSpPr>
        <p:spPr>
          <a:xfrm>
            <a:off x="3908346" y="228994"/>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10</a:t>
            </a:r>
          </a:p>
        </p:txBody>
      </p:sp>
      <p:sp>
        <p:nvSpPr>
          <p:cNvPr id="7" name="Rectangle 6">
            <a:extLst>
              <a:ext uri="{FF2B5EF4-FFF2-40B4-BE49-F238E27FC236}">
                <a16:creationId xmlns:a16="http://schemas.microsoft.com/office/drawing/2014/main" id="{05CF6BFE-239B-CA34-2F19-1E2D4201C52F}"/>
              </a:ext>
            </a:extLst>
          </p:cNvPr>
          <p:cNvSpPr/>
          <p:nvPr/>
        </p:nvSpPr>
        <p:spPr>
          <a:xfrm>
            <a:off x="752757" y="867079"/>
            <a:ext cx="7377892" cy="10452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200" kern="1200" dirty="0">
                <a:solidFill>
                  <a:prstClr val="black"/>
                </a:solidFill>
                <a:ea typeface="+mn-ea"/>
              </a:rPr>
              <a:t>Cho </a:t>
            </a:r>
            <a:r>
              <a:rPr lang="en-US" sz="2200" kern="1200" dirty="0" err="1">
                <a:solidFill>
                  <a:prstClr val="black"/>
                </a:solidFill>
                <a:ea typeface="+mn-ea"/>
              </a:rPr>
              <a:t>hình</a:t>
            </a:r>
            <a:r>
              <a:rPr lang="en-US" sz="2200" kern="1200" dirty="0">
                <a:solidFill>
                  <a:prstClr val="black"/>
                </a:solidFill>
                <a:ea typeface="+mn-ea"/>
              </a:rPr>
              <a:t> </a:t>
            </a:r>
            <a:r>
              <a:rPr lang="en-US" sz="2200" kern="1200" dirty="0" err="1">
                <a:solidFill>
                  <a:prstClr val="black"/>
                </a:solidFill>
                <a:ea typeface="+mn-ea"/>
              </a:rPr>
              <a:t>chóp</a:t>
            </a:r>
            <a:r>
              <a:rPr lang="en-US" sz="2200" kern="1200" dirty="0">
                <a:solidFill>
                  <a:prstClr val="black"/>
                </a:solidFill>
                <a:ea typeface="+mn-ea"/>
              </a:rPr>
              <a:t> S.ABCD. </a:t>
            </a:r>
            <a:r>
              <a:rPr lang="en-US" sz="2200" kern="1200" dirty="0" err="1">
                <a:solidFill>
                  <a:prstClr val="black"/>
                </a:solidFill>
                <a:ea typeface="+mn-ea"/>
              </a:rPr>
              <a:t>Gọi</a:t>
            </a:r>
            <a:r>
              <a:rPr lang="en-US" sz="2200" kern="1200" dirty="0">
                <a:solidFill>
                  <a:prstClr val="black"/>
                </a:solidFill>
                <a:ea typeface="+mn-ea"/>
              </a:rPr>
              <a:t> </a:t>
            </a:r>
            <a:r>
              <a:rPr lang="en-US" sz="2200" kern="1200" dirty="0" err="1">
                <a:solidFill>
                  <a:prstClr val="black"/>
                </a:solidFill>
                <a:ea typeface="+mn-ea"/>
              </a:rPr>
              <a:t>tên</a:t>
            </a:r>
            <a:r>
              <a:rPr lang="en-US" sz="2200" kern="1200" dirty="0">
                <a:solidFill>
                  <a:prstClr val="black"/>
                </a:solidFill>
                <a:ea typeface="+mn-ea"/>
              </a:rPr>
              <a:t> </a:t>
            </a:r>
            <a:r>
              <a:rPr lang="en-US" sz="2200" kern="1200" dirty="0" err="1">
                <a:solidFill>
                  <a:prstClr val="black"/>
                </a:solidFill>
                <a:ea typeface="+mn-ea"/>
              </a:rPr>
              <a:t>các</a:t>
            </a:r>
            <a:r>
              <a:rPr lang="en-US" sz="2200" kern="1200" dirty="0">
                <a:solidFill>
                  <a:prstClr val="black"/>
                </a:solidFill>
                <a:ea typeface="+mn-ea"/>
              </a:rPr>
              <a:t> </a:t>
            </a:r>
            <a:r>
              <a:rPr lang="en-US" sz="2200" kern="1200" dirty="0" err="1">
                <a:solidFill>
                  <a:prstClr val="black"/>
                </a:solidFill>
                <a:ea typeface="+mn-ea"/>
              </a:rPr>
              <a:t>mặt</a:t>
            </a:r>
            <a:r>
              <a:rPr lang="en-US" sz="2200" kern="1200" dirty="0">
                <a:solidFill>
                  <a:prstClr val="black"/>
                </a:solidFill>
                <a:ea typeface="+mn-ea"/>
              </a:rPr>
              <a:t> </a:t>
            </a:r>
            <a:r>
              <a:rPr lang="en-US" sz="2200" kern="1200" dirty="0" err="1">
                <a:solidFill>
                  <a:prstClr val="black"/>
                </a:solidFill>
                <a:ea typeface="+mn-ea"/>
              </a:rPr>
              <a:t>bên</a:t>
            </a:r>
            <a:r>
              <a:rPr lang="en-US" sz="2200" kern="1200" dirty="0">
                <a:solidFill>
                  <a:prstClr val="black"/>
                </a:solidFill>
                <a:ea typeface="+mn-ea"/>
              </a:rPr>
              <a:t>, </a:t>
            </a:r>
            <a:r>
              <a:rPr lang="en-US" sz="2200" kern="1200" dirty="0" err="1">
                <a:solidFill>
                  <a:prstClr val="black"/>
                </a:solidFill>
                <a:ea typeface="+mn-ea"/>
              </a:rPr>
              <a:t>mặt</a:t>
            </a:r>
            <a:r>
              <a:rPr lang="en-US" sz="2200" kern="1200" dirty="0">
                <a:solidFill>
                  <a:prstClr val="black"/>
                </a:solidFill>
                <a:ea typeface="+mn-ea"/>
              </a:rPr>
              <a:t> </a:t>
            </a:r>
            <a:r>
              <a:rPr lang="en-US" sz="2200" kern="1200" dirty="0" err="1">
                <a:solidFill>
                  <a:prstClr val="black"/>
                </a:solidFill>
                <a:ea typeface="+mn-ea"/>
              </a:rPr>
              <a:t>đáy</a:t>
            </a:r>
            <a:r>
              <a:rPr lang="en-US" sz="2200" kern="1200" dirty="0">
                <a:solidFill>
                  <a:prstClr val="black"/>
                </a:solidFill>
                <a:ea typeface="+mn-ea"/>
              </a:rPr>
              <a:t>, </a:t>
            </a:r>
            <a:r>
              <a:rPr lang="en-US" sz="2200" kern="1200" dirty="0" err="1">
                <a:solidFill>
                  <a:prstClr val="black"/>
                </a:solidFill>
                <a:ea typeface="+mn-ea"/>
              </a:rPr>
              <a:t>cạnh</a:t>
            </a:r>
            <a:r>
              <a:rPr lang="en-US" sz="2200" kern="1200" dirty="0">
                <a:solidFill>
                  <a:prstClr val="black"/>
                </a:solidFill>
                <a:ea typeface="+mn-ea"/>
              </a:rPr>
              <a:t> </a:t>
            </a:r>
            <a:r>
              <a:rPr lang="en-US" sz="2200" kern="1200" dirty="0" err="1">
                <a:solidFill>
                  <a:prstClr val="black"/>
                </a:solidFill>
                <a:ea typeface="+mn-ea"/>
              </a:rPr>
              <a:t>bên</a:t>
            </a:r>
            <a:r>
              <a:rPr lang="en-US" sz="2200" kern="1200" dirty="0">
                <a:solidFill>
                  <a:prstClr val="black"/>
                </a:solidFill>
                <a:ea typeface="+mn-ea"/>
              </a:rPr>
              <a:t>, </a:t>
            </a:r>
            <a:r>
              <a:rPr lang="en-US" sz="2200" kern="1200" dirty="0" err="1">
                <a:solidFill>
                  <a:prstClr val="black"/>
                </a:solidFill>
                <a:ea typeface="+mn-ea"/>
              </a:rPr>
              <a:t>cạnh</a:t>
            </a:r>
            <a:r>
              <a:rPr lang="en-US" sz="2200" kern="1200" dirty="0">
                <a:solidFill>
                  <a:prstClr val="black"/>
                </a:solidFill>
                <a:ea typeface="+mn-ea"/>
              </a:rPr>
              <a:t> </a:t>
            </a:r>
            <a:r>
              <a:rPr lang="en-US" sz="2200" kern="1200" dirty="0" err="1">
                <a:solidFill>
                  <a:prstClr val="black"/>
                </a:solidFill>
                <a:ea typeface="+mn-ea"/>
              </a:rPr>
              <a:t>đáy</a:t>
            </a:r>
            <a:r>
              <a:rPr lang="en-US" sz="2200" kern="1200" dirty="0">
                <a:solidFill>
                  <a:prstClr val="black"/>
                </a:solidFill>
                <a:ea typeface="+mn-ea"/>
              </a:rPr>
              <a:t> </a:t>
            </a:r>
            <a:r>
              <a:rPr lang="en-US" sz="2200" kern="1200" dirty="0" err="1">
                <a:solidFill>
                  <a:prstClr val="black"/>
                </a:solidFill>
                <a:ea typeface="+mn-ea"/>
              </a:rPr>
              <a:t>của</a:t>
            </a:r>
            <a:r>
              <a:rPr lang="en-US" sz="2200" kern="1200" dirty="0">
                <a:solidFill>
                  <a:prstClr val="black"/>
                </a:solidFill>
                <a:ea typeface="+mn-ea"/>
              </a:rPr>
              <a:t> </a:t>
            </a:r>
            <a:r>
              <a:rPr lang="en-US" sz="2200" kern="1200" dirty="0" err="1">
                <a:solidFill>
                  <a:prstClr val="black"/>
                </a:solidFill>
                <a:ea typeface="+mn-ea"/>
              </a:rPr>
              <a:t>hình</a:t>
            </a:r>
            <a:r>
              <a:rPr lang="en-US" sz="2200" kern="1200" dirty="0">
                <a:solidFill>
                  <a:prstClr val="black"/>
                </a:solidFill>
                <a:ea typeface="+mn-ea"/>
              </a:rPr>
              <a:t> </a:t>
            </a:r>
            <a:r>
              <a:rPr lang="en-US" sz="2200" kern="1200" dirty="0" err="1">
                <a:solidFill>
                  <a:prstClr val="black"/>
                </a:solidFill>
                <a:ea typeface="+mn-ea"/>
              </a:rPr>
              <a:t>chóp</a:t>
            </a:r>
            <a:r>
              <a:rPr lang="en-US" sz="2200" kern="1200" dirty="0">
                <a:solidFill>
                  <a:prstClr val="black"/>
                </a:solidFill>
                <a:ea typeface="+mn-ea"/>
              </a:rPr>
              <a:t> S.ABCD</a:t>
            </a:r>
            <a:endParaRPr kumimoji="0" 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8" name="Rectangle 7">
            <a:extLst>
              <a:ext uri="{FF2B5EF4-FFF2-40B4-BE49-F238E27FC236}">
                <a16:creationId xmlns:a16="http://schemas.microsoft.com/office/drawing/2014/main" id="{F797BAE4-BC71-B58A-0E50-38FCF47574A7}"/>
              </a:ext>
            </a:extLst>
          </p:cNvPr>
          <p:cNvSpPr/>
          <p:nvPr/>
        </p:nvSpPr>
        <p:spPr>
          <a:xfrm>
            <a:off x="4212764" y="2061151"/>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9" name="Rectangle 8">
            <a:extLst>
              <a:ext uri="{FF2B5EF4-FFF2-40B4-BE49-F238E27FC236}">
                <a16:creationId xmlns:a16="http://schemas.microsoft.com/office/drawing/2014/main" id="{71C717AF-C6FC-AD6A-2CB4-6C32880B14C0}"/>
              </a:ext>
            </a:extLst>
          </p:cNvPr>
          <p:cNvSpPr/>
          <p:nvPr/>
        </p:nvSpPr>
        <p:spPr>
          <a:xfrm>
            <a:off x="417007" y="2287686"/>
            <a:ext cx="5302344" cy="2568717"/>
          </a:xfrm>
          <a:prstGeom prst="rect">
            <a:avLst/>
          </a:prstGeom>
        </p:spPr>
        <p:txBody>
          <a:bodyPr wrap="square">
            <a:spAutoFit/>
          </a:bodyPr>
          <a:lstStyle/>
          <a:p>
            <a:pPr>
              <a:lnSpc>
                <a:spcPct val="150000"/>
              </a:lnSpc>
              <a:buClrTx/>
            </a:pPr>
            <a:r>
              <a:rPr kumimoji="0" lang="en-US" sz="2200" b="0" i="0" u="none" strike="noStrike" kern="1200" cap="none" spc="0" normalizeH="0" baseline="0" noProof="0" dirty="0" err="1">
                <a:ln>
                  <a:noFill/>
                </a:ln>
                <a:solidFill>
                  <a:prstClr val="black"/>
                </a:solidFill>
                <a:effectLst/>
                <a:uLnTx/>
                <a:uFillTx/>
                <a:latin typeface="+mj-lt"/>
                <a:ea typeface="+mn-ea"/>
                <a:cs typeface="Arial"/>
                <a:sym typeface="Arial"/>
              </a:rPr>
              <a:t>Hình</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chóp</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S.ABCD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có</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a:t>
            </a:r>
          </a:p>
          <a:p>
            <a:pPr>
              <a:lnSpc>
                <a:spcPct val="150000"/>
              </a:lnSpc>
              <a:buClrTx/>
            </a:pPr>
            <a:r>
              <a:rPr lang="en-US" sz="2200" kern="1200" baseline="0" dirty="0">
                <a:solidFill>
                  <a:prstClr val="black"/>
                </a:solidFill>
                <a:latin typeface="+mj-lt"/>
                <a:ea typeface="+mn-ea"/>
              </a:rPr>
              <a:t>+</a:t>
            </a:r>
            <a:r>
              <a:rPr lang="en-US" sz="2200" kern="1200" dirty="0">
                <a:solidFill>
                  <a:prstClr val="black"/>
                </a:solidFill>
                <a:latin typeface="+mj-lt"/>
                <a:ea typeface="+mn-ea"/>
              </a:rPr>
              <a:t> </a:t>
            </a:r>
            <a:r>
              <a:rPr lang="en-US" sz="2200" kern="1200" dirty="0" err="1">
                <a:solidFill>
                  <a:prstClr val="black"/>
                </a:solidFill>
                <a:latin typeface="+mj-lt"/>
                <a:ea typeface="+mn-ea"/>
              </a:rPr>
              <a:t>Các</a:t>
            </a:r>
            <a:r>
              <a:rPr lang="en-US" sz="2200" kern="1200" dirty="0">
                <a:solidFill>
                  <a:prstClr val="black"/>
                </a:solidFill>
                <a:latin typeface="+mj-lt"/>
                <a:ea typeface="+mn-ea"/>
              </a:rPr>
              <a:t> </a:t>
            </a:r>
            <a:r>
              <a:rPr lang="en-US" sz="2200" kern="1200" dirty="0" err="1">
                <a:solidFill>
                  <a:prstClr val="black"/>
                </a:solidFill>
                <a:latin typeface="+mj-lt"/>
                <a:ea typeface="+mn-ea"/>
              </a:rPr>
              <a:t>mặt</a:t>
            </a:r>
            <a:r>
              <a:rPr lang="en-US" sz="2200" kern="1200" dirty="0">
                <a:solidFill>
                  <a:prstClr val="black"/>
                </a:solidFill>
                <a:latin typeface="+mj-lt"/>
                <a:ea typeface="+mn-ea"/>
              </a:rPr>
              <a:t> </a:t>
            </a:r>
            <a:r>
              <a:rPr lang="en-US" sz="2200" kern="1200" dirty="0" err="1">
                <a:solidFill>
                  <a:prstClr val="black"/>
                </a:solidFill>
                <a:latin typeface="+mj-lt"/>
                <a:ea typeface="+mn-ea"/>
              </a:rPr>
              <a:t>bên</a:t>
            </a:r>
            <a:r>
              <a:rPr lang="en-US" sz="2200" kern="1200" dirty="0">
                <a:solidFill>
                  <a:prstClr val="black"/>
                </a:solidFill>
                <a:latin typeface="+mj-lt"/>
                <a:ea typeface="+mn-ea"/>
              </a:rPr>
              <a:t>: SAB, SBC, SCD, SDA;</a:t>
            </a:r>
          </a:p>
          <a:p>
            <a:pPr>
              <a:lnSpc>
                <a:spcPct val="150000"/>
              </a:lnSpc>
              <a:buClrTx/>
            </a:pPr>
            <a:r>
              <a:rPr kumimoji="0" lang="en-US" sz="2200" b="0" i="0" u="none" strike="noStrike" kern="1200" cap="none" spc="0" normalizeH="0" baseline="0" noProof="0" dirty="0">
                <a:ln>
                  <a:noFill/>
                </a:ln>
                <a:solidFill>
                  <a:prstClr val="black"/>
                </a:solidFill>
                <a:effectLst/>
                <a:uLnTx/>
                <a:uFillTx/>
                <a:latin typeface="+mj-lt"/>
                <a:ea typeface="+mn-ea"/>
                <a:cs typeface="Arial"/>
                <a:sym typeface="Arial"/>
              </a:rPr>
              <a:t>+</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Mặt</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đáy</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ABCD;</a:t>
            </a:r>
          </a:p>
          <a:p>
            <a:pPr>
              <a:lnSpc>
                <a:spcPct val="150000"/>
              </a:lnSpc>
              <a:buClrTx/>
            </a:pPr>
            <a:r>
              <a:rPr lang="en-US" sz="2200" kern="1200" baseline="0" dirty="0">
                <a:solidFill>
                  <a:prstClr val="black"/>
                </a:solidFill>
                <a:latin typeface="+mj-lt"/>
                <a:ea typeface="+mn-ea"/>
              </a:rPr>
              <a:t>+</a:t>
            </a:r>
            <a:r>
              <a:rPr lang="en-US" sz="2200" kern="1200" dirty="0">
                <a:solidFill>
                  <a:prstClr val="black"/>
                </a:solidFill>
                <a:latin typeface="+mj-lt"/>
                <a:ea typeface="+mn-ea"/>
              </a:rPr>
              <a:t> </a:t>
            </a:r>
            <a:r>
              <a:rPr lang="en-US" sz="2200" kern="1200" dirty="0" err="1">
                <a:solidFill>
                  <a:prstClr val="black"/>
                </a:solidFill>
                <a:latin typeface="+mj-lt"/>
                <a:ea typeface="+mn-ea"/>
              </a:rPr>
              <a:t>Các</a:t>
            </a:r>
            <a:r>
              <a:rPr lang="en-US" sz="2200" kern="1200" dirty="0">
                <a:solidFill>
                  <a:prstClr val="black"/>
                </a:solidFill>
                <a:latin typeface="+mj-lt"/>
                <a:ea typeface="+mn-ea"/>
              </a:rPr>
              <a:t> </a:t>
            </a:r>
            <a:r>
              <a:rPr lang="en-US" sz="2200" kern="1200" dirty="0" err="1">
                <a:solidFill>
                  <a:prstClr val="black"/>
                </a:solidFill>
                <a:latin typeface="+mj-lt"/>
                <a:ea typeface="+mn-ea"/>
              </a:rPr>
              <a:t>cạnh</a:t>
            </a:r>
            <a:r>
              <a:rPr lang="en-US" sz="2200" kern="1200" dirty="0">
                <a:solidFill>
                  <a:prstClr val="black"/>
                </a:solidFill>
                <a:latin typeface="+mj-lt"/>
                <a:ea typeface="+mn-ea"/>
              </a:rPr>
              <a:t> </a:t>
            </a:r>
            <a:r>
              <a:rPr lang="en-US" sz="2200" kern="1200" dirty="0" err="1">
                <a:solidFill>
                  <a:prstClr val="black"/>
                </a:solidFill>
                <a:latin typeface="+mj-lt"/>
                <a:ea typeface="+mn-ea"/>
              </a:rPr>
              <a:t>bên</a:t>
            </a:r>
            <a:r>
              <a:rPr lang="en-US" sz="2200" kern="1200" dirty="0">
                <a:solidFill>
                  <a:prstClr val="black"/>
                </a:solidFill>
                <a:latin typeface="+mj-lt"/>
                <a:ea typeface="+mn-ea"/>
              </a:rPr>
              <a:t>: SA, SB, SC, SD;</a:t>
            </a:r>
          </a:p>
          <a:p>
            <a:pPr>
              <a:lnSpc>
                <a:spcPct val="150000"/>
              </a:lnSpc>
              <a:buClrTx/>
            </a:pPr>
            <a:r>
              <a:rPr kumimoji="0" lang="en-US" sz="2200" b="0" i="0" u="none" strike="noStrike" kern="1200" cap="none" spc="0" normalizeH="0" baseline="0" noProof="0" dirty="0">
                <a:ln>
                  <a:noFill/>
                </a:ln>
                <a:solidFill>
                  <a:prstClr val="black"/>
                </a:solidFill>
                <a:effectLst/>
                <a:uLnTx/>
                <a:uFillTx/>
                <a:latin typeface="+mj-lt"/>
                <a:ea typeface="+mn-ea"/>
                <a:cs typeface="Arial"/>
                <a:sym typeface="Arial"/>
              </a:rPr>
              <a:t>+</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Các</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cạnh</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đáy</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AB, BC, CD, DA.</a:t>
            </a:r>
            <a:endParaRPr kumimoji="0" lang="en-US" sz="2200" b="0" i="0" u="none" strike="noStrike" kern="1200" cap="none" spc="0" normalizeH="0" baseline="0" noProof="0" dirty="0">
              <a:ln>
                <a:noFill/>
              </a:ln>
              <a:solidFill>
                <a:prstClr val="black"/>
              </a:solidFill>
              <a:effectLst/>
              <a:uLnTx/>
              <a:uFillTx/>
              <a:latin typeface="+mj-lt"/>
              <a:ea typeface="+mn-ea"/>
              <a:cs typeface="Arial"/>
              <a:sym typeface="Arial"/>
            </a:endParaRPr>
          </a:p>
        </p:txBody>
      </p:sp>
      <p:pic>
        <p:nvPicPr>
          <p:cNvPr id="3" name="Picture 2">
            <a:extLst>
              <a:ext uri="{FF2B5EF4-FFF2-40B4-BE49-F238E27FC236}">
                <a16:creationId xmlns:a16="http://schemas.microsoft.com/office/drawing/2014/main" id="{BD944392-8BEE-4C64-2536-F920CA189963}"/>
              </a:ext>
            </a:extLst>
          </p:cNvPr>
          <p:cNvPicPr>
            <a:picLocks noChangeAspect="1"/>
          </p:cNvPicPr>
          <p:nvPr/>
        </p:nvPicPr>
        <p:blipFill>
          <a:blip r:embed="rId3"/>
          <a:stretch>
            <a:fillRect/>
          </a:stretch>
        </p:blipFill>
        <p:spPr>
          <a:xfrm>
            <a:off x="5607185" y="2336960"/>
            <a:ext cx="2662164" cy="2500587"/>
          </a:xfrm>
          <a:prstGeom prst="rect">
            <a:avLst/>
          </a:prstGeom>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sp>
        <p:nvSpPr>
          <p:cNvPr id="2915" name="Google Shape;2915;p66"/>
          <p:cNvSpPr/>
          <p:nvPr/>
        </p:nvSpPr>
        <p:spPr>
          <a:xfrm>
            <a:off x="-355975" y="-73100"/>
            <a:ext cx="7551675" cy="1970575"/>
          </a:xfrm>
          <a:custGeom>
            <a:avLst/>
            <a:gdLst/>
            <a:ahLst/>
            <a:cxnLst/>
            <a:rect l="l" t="t" r="r" b="b"/>
            <a:pathLst>
              <a:path w="302067" h="78823" extrusionOk="0">
                <a:moveTo>
                  <a:pt x="0" y="77424"/>
                </a:moveTo>
                <a:cubicBezTo>
                  <a:pt x="5562" y="77424"/>
                  <a:pt x="23583" y="80539"/>
                  <a:pt x="33372" y="77424"/>
                </a:cubicBezTo>
                <a:cubicBezTo>
                  <a:pt x="43161" y="74309"/>
                  <a:pt x="48723" y="61151"/>
                  <a:pt x="58735" y="58735"/>
                </a:cubicBezTo>
                <a:cubicBezTo>
                  <a:pt x="68747" y="56320"/>
                  <a:pt x="81968" y="63058"/>
                  <a:pt x="93442" y="62931"/>
                </a:cubicBezTo>
                <a:cubicBezTo>
                  <a:pt x="104916" y="62804"/>
                  <a:pt x="119728" y="60515"/>
                  <a:pt x="127578" y="57972"/>
                </a:cubicBezTo>
                <a:cubicBezTo>
                  <a:pt x="135429" y="55429"/>
                  <a:pt x="131296" y="49137"/>
                  <a:pt x="140545" y="47675"/>
                </a:cubicBezTo>
                <a:cubicBezTo>
                  <a:pt x="149794" y="46213"/>
                  <a:pt x="172011" y="51298"/>
                  <a:pt x="183071" y="49200"/>
                </a:cubicBezTo>
                <a:cubicBezTo>
                  <a:pt x="194132" y="47102"/>
                  <a:pt x="200583" y="40365"/>
                  <a:pt x="206908" y="35089"/>
                </a:cubicBezTo>
                <a:cubicBezTo>
                  <a:pt x="213233" y="29813"/>
                  <a:pt x="212470" y="20214"/>
                  <a:pt x="221020" y="17544"/>
                </a:cubicBezTo>
                <a:cubicBezTo>
                  <a:pt x="229570" y="14874"/>
                  <a:pt x="247114" y="19451"/>
                  <a:pt x="258206" y="19070"/>
                </a:cubicBezTo>
                <a:cubicBezTo>
                  <a:pt x="269298" y="18689"/>
                  <a:pt x="280264" y="18434"/>
                  <a:pt x="287574" y="15256"/>
                </a:cubicBezTo>
                <a:cubicBezTo>
                  <a:pt x="294884" y="12078"/>
                  <a:pt x="299652" y="2543"/>
                  <a:pt x="302067"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6" name="Rounded Rectangle 16">
            <a:extLst>
              <a:ext uri="{FF2B5EF4-FFF2-40B4-BE49-F238E27FC236}">
                <a16:creationId xmlns:a16="http://schemas.microsoft.com/office/drawing/2014/main" id="{7C0141A3-14B3-5B4C-742F-2D2BEB0B196D}"/>
              </a:ext>
            </a:extLst>
          </p:cNvPr>
          <p:cNvSpPr/>
          <p:nvPr/>
        </p:nvSpPr>
        <p:spPr>
          <a:xfrm>
            <a:off x="3032824" y="250333"/>
            <a:ext cx="3078344" cy="596516"/>
          </a:xfrm>
          <a:prstGeom prst="roundRect">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noProof="0" dirty="0" err="1">
                <a:solidFill>
                  <a:prstClr val="white"/>
                </a:solidFill>
                <a:ea typeface="+mn-ea"/>
                <a:cs typeface="Arial" panose="020B0604020202020204" pitchFamily="34" charset="0"/>
              </a:rPr>
              <a:t>Hình</a:t>
            </a:r>
            <a:r>
              <a:rPr lang="en-US" sz="2200" b="1" kern="1200" noProof="0" dirty="0">
                <a:solidFill>
                  <a:prstClr val="white"/>
                </a:solidFill>
                <a:ea typeface="+mn-ea"/>
                <a:cs typeface="Arial" panose="020B0604020202020204" pitchFamily="34" charset="0"/>
              </a:rPr>
              <a:t> </a:t>
            </a:r>
            <a:r>
              <a:rPr lang="en-US" sz="2200" b="1" kern="1200" noProof="0" dirty="0" err="1">
                <a:solidFill>
                  <a:prstClr val="white"/>
                </a:solidFill>
                <a:ea typeface="+mn-ea"/>
                <a:cs typeface="Arial" panose="020B0604020202020204" pitchFamily="34" charset="0"/>
              </a:rPr>
              <a:t>tứ</a:t>
            </a:r>
            <a:r>
              <a:rPr lang="en-US" sz="2200" b="1" kern="1200" noProof="0" dirty="0">
                <a:solidFill>
                  <a:prstClr val="white"/>
                </a:solidFill>
                <a:ea typeface="+mn-ea"/>
                <a:cs typeface="Arial" panose="020B0604020202020204" pitchFamily="34" charset="0"/>
              </a:rPr>
              <a:t> </a:t>
            </a:r>
            <a:r>
              <a:rPr lang="en-US" sz="2200" b="1" kern="1200" noProof="0" dirty="0" err="1">
                <a:solidFill>
                  <a:prstClr val="white"/>
                </a:solidFill>
                <a:ea typeface="+mn-ea"/>
                <a:cs typeface="Arial" panose="020B0604020202020204" pitchFamily="34" charset="0"/>
              </a:rPr>
              <a:t>diện</a:t>
            </a:r>
            <a:endParaRPr kumimoji="0" lang="en-US" sz="2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sym typeface="Arial"/>
            </a:endParaRPr>
          </a:p>
        </p:txBody>
      </p:sp>
      <p:pic>
        <p:nvPicPr>
          <p:cNvPr id="15" name="Picture 14">
            <a:extLst>
              <a:ext uri="{FF2B5EF4-FFF2-40B4-BE49-F238E27FC236}">
                <a16:creationId xmlns:a16="http://schemas.microsoft.com/office/drawing/2014/main" id="{9240D423-EF8F-3B83-45EC-5EF24B106C48}"/>
              </a:ext>
            </a:extLst>
          </p:cNvPr>
          <p:cNvPicPr>
            <a:picLocks noChangeAspect="1"/>
          </p:cNvPicPr>
          <p:nvPr/>
        </p:nvPicPr>
        <p:blipFill>
          <a:blip r:embed="rId3"/>
          <a:stretch>
            <a:fillRect/>
          </a:stretch>
        </p:blipFill>
        <p:spPr>
          <a:xfrm>
            <a:off x="-514349" y="3523297"/>
            <a:ext cx="2880360" cy="1620203"/>
          </a:xfrm>
          <a:prstGeom prst="rect">
            <a:avLst/>
          </a:prstGeom>
        </p:spPr>
      </p:pic>
      <p:sp>
        <p:nvSpPr>
          <p:cNvPr id="2" name="Rectangle 1">
            <a:extLst>
              <a:ext uri="{FF2B5EF4-FFF2-40B4-BE49-F238E27FC236}">
                <a16:creationId xmlns:a16="http://schemas.microsoft.com/office/drawing/2014/main" id="{F9B9A6D7-B69B-C15B-62A7-3F7CEBC4BC1F}"/>
              </a:ext>
            </a:extLst>
          </p:cNvPr>
          <p:cNvSpPr/>
          <p:nvPr/>
        </p:nvSpPr>
        <p:spPr>
          <a:xfrm>
            <a:off x="543289" y="1136736"/>
            <a:ext cx="153563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HĐKP </a:t>
            </a:r>
            <a:r>
              <a:rPr lang="en-US" sz="2000" b="1" kern="1200" dirty="0">
                <a:solidFill>
                  <a:prstClr val="black"/>
                </a:solidFill>
                <a:ea typeface="+mn-ea"/>
                <a:cs typeface="Arial" panose="020B0604020202020204" pitchFamily="34" charset="0"/>
              </a:rPr>
              <a:t>11</a:t>
            </a:r>
            <a:r>
              <a:rPr kumimoji="0" lang="en-US" sz="2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a:t>
            </a:r>
          </a:p>
        </p:txBody>
      </p:sp>
      <p:sp>
        <p:nvSpPr>
          <p:cNvPr id="3" name="Rectangle 2">
            <a:extLst>
              <a:ext uri="{FF2B5EF4-FFF2-40B4-BE49-F238E27FC236}">
                <a16:creationId xmlns:a16="http://schemas.microsoft.com/office/drawing/2014/main" id="{851F272E-9BEB-C597-8A5A-120FD382DE80}"/>
              </a:ext>
            </a:extLst>
          </p:cNvPr>
          <p:cNvSpPr/>
          <p:nvPr/>
        </p:nvSpPr>
        <p:spPr>
          <a:xfrm>
            <a:off x="612782" y="1668011"/>
            <a:ext cx="7551675" cy="496996"/>
          </a:xfrm>
          <a:prstGeom prst="rect">
            <a:avLst/>
          </a:prstGeom>
        </p:spPr>
        <p:txBody>
          <a:bodyPr wrap="square">
            <a:spAutoFit/>
          </a:bodyPr>
          <a:lstStyle/>
          <a:p>
            <a:pPr marL="30480" marR="30480" lvl="0" algn="just">
              <a:lnSpc>
                <a:spcPct val="150000"/>
              </a:lnSpc>
              <a:buClrTx/>
              <a:defRPr/>
            </a:pPr>
            <a:r>
              <a:rPr lang="en-US" sz="2000" dirty="0">
                <a:latin typeface="+mj-lt"/>
              </a:rPr>
              <a:t>Trong </a:t>
            </a:r>
            <a:r>
              <a:rPr lang="en-US" sz="2000" dirty="0" err="1">
                <a:latin typeface="+mj-lt"/>
              </a:rPr>
              <a:t>Hình</a:t>
            </a:r>
            <a:r>
              <a:rPr lang="en-US" sz="2000" dirty="0">
                <a:latin typeface="+mj-lt"/>
              </a:rPr>
              <a:t> 34, </a:t>
            </a:r>
            <a:r>
              <a:rPr lang="en-US" sz="2000" dirty="0" err="1">
                <a:latin typeface="+mj-lt"/>
              </a:rPr>
              <a:t>hình</a:t>
            </a:r>
            <a:r>
              <a:rPr lang="en-US" sz="2000" dirty="0">
                <a:latin typeface="+mj-lt"/>
              </a:rPr>
              <a:t> </a:t>
            </a:r>
            <a:r>
              <a:rPr lang="en-US" sz="2000" dirty="0" err="1">
                <a:latin typeface="+mj-lt"/>
              </a:rPr>
              <a:t>chóp</a:t>
            </a:r>
            <a:r>
              <a:rPr lang="en-US" sz="2000" dirty="0">
                <a:latin typeface="+mj-lt"/>
              </a:rPr>
              <a:t> </a:t>
            </a:r>
            <a:r>
              <a:rPr lang="en-US" sz="2000" dirty="0" err="1">
                <a:latin typeface="+mj-lt"/>
              </a:rPr>
              <a:t>nào</a:t>
            </a:r>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mặt</a:t>
            </a:r>
            <a:r>
              <a:rPr lang="en-US" sz="2000" dirty="0">
                <a:latin typeface="+mj-lt"/>
              </a:rPr>
              <a:t> </a:t>
            </a:r>
            <a:r>
              <a:rPr lang="en-US" sz="2000" dirty="0" err="1">
                <a:latin typeface="+mj-lt"/>
              </a:rPr>
              <a:t>ít</a:t>
            </a:r>
            <a:r>
              <a:rPr lang="en-US" sz="2000" dirty="0">
                <a:latin typeface="+mj-lt"/>
              </a:rPr>
              <a:t> </a:t>
            </a:r>
            <a:r>
              <a:rPr lang="en-US" sz="2000" dirty="0" err="1">
                <a:latin typeface="+mj-lt"/>
              </a:rPr>
              <a:t>nhất</a:t>
            </a:r>
            <a:r>
              <a:rPr lang="en-US" sz="2000" dirty="0">
                <a:latin typeface="+mj-lt"/>
              </a:rPr>
              <a:t>?</a:t>
            </a:r>
            <a:endParaRPr kumimoji="0" lang="en-US" sz="2000" b="0" i="0" u="none" strike="noStrike" kern="1200" cap="none" spc="0" normalizeH="0" baseline="0" noProof="0" dirty="0">
              <a:ln>
                <a:noFill/>
              </a:ln>
              <a:solidFill>
                <a:srgbClr val="000000"/>
              </a:solidFill>
              <a:effectLst/>
              <a:uLnTx/>
              <a:uFillTx/>
              <a:latin typeface="+mj-lt"/>
              <a:ea typeface="Times New Roman" panose="02020603050405020304" pitchFamily="18" charset="0"/>
              <a:sym typeface="Arial"/>
            </a:endParaRPr>
          </a:p>
        </p:txBody>
      </p:sp>
      <p:pic>
        <p:nvPicPr>
          <p:cNvPr id="4" name="Picture 3">
            <a:extLst>
              <a:ext uri="{FF2B5EF4-FFF2-40B4-BE49-F238E27FC236}">
                <a16:creationId xmlns:a16="http://schemas.microsoft.com/office/drawing/2014/main" id="{C6A73E3C-DE5D-4727-6E18-C73F699298CE}"/>
              </a:ext>
            </a:extLst>
          </p:cNvPr>
          <p:cNvPicPr>
            <a:picLocks noChangeAspect="1"/>
          </p:cNvPicPr>
          <p:nvPr/>
        </p:nvPicPr>
        <p:blipFill>
          <a:blip r:embed="rId4"/>
          <a:srcRect/>
          <a:stretch/>
        </p:blipFill>
        <p:spPr>
          <a:xfrm>
            <a:off x="2223145" y="2508436"/>
            <a:ext cx="5467325" cy="1620203"/>
          </a:xfrm>
          <a:prstGeom prst="rect">
            <a:avLst/>
          </a:prstGeom>
        </p:spPr>
      </p:pic>
      <p:sp>
        <p:nvSpPr>
          <p:cNvPr id="5" name="Rectangle 4">
            <a:extLst>
              <a:ext uri="{FF2B5EF4-FFF2-40B4-BE49-F238E27FC236}">
                <a16:creationId xmlns:a16="http://schemas.microsoft.com/office/drawing/2014/main" id="{A4C6B7D9-47BC-1278-90EE-B5C96C243A54}"/>
              </a:ext>
            </a:extLst>
          </p:cNvPr>
          <p:cNvSpPr/>
          <p:nvPr/>
        </p:nvSpPr>
        <p:spPr>
          <a:xfrm>
            <a:off x="3447730" y="4396171"/>
            <a:ext cx="3486404" cy="496996"/>
          </a:xfrm>
          <a:prstGeom prst="rect">
            <a:avLst/>
          </a:prstGeom>
        </p:spPr>
        <p:txBody>
          <a:bodyPr wrap="square">
            <a:spAutoFit/>
          </a:bodyPr>
          <a:lstStyle/>
          <a:p>
            <a:pPr marL="30480" marR="30480" lvl="0" algn="just">
              <a:lnSpc>
                <a:spcPct val="150000"/>
              </a:lnSpc>
              <a:buClrTx/>
              <a:defRPr/>
            </a:pPr>
            <a:r>
              <a:rPr lang="en-US" sz="2000" b="1" noProof="0" dirty="0" err="1">
                <a:solidFill>
                  <a:srgbClr val="FF0000"/>
                </a:solidFill>
                <a:latin typeface="+mj-lt"/>
                <a:ea typeface="Times New Roman" panose="02020603050405020304" pitchFamily="18" charset="0"/>
              </a:rPr>
              <a:t>Hình</a:t>
            </a:r>
            <a:r>
              <a:rPr lang="en-US" sz="2000" b="1" noProof="0" dirty="0">
                <a:solidFill>
                  <a:srgbClr val="FF0000"/>
                </a:solidFill>
                <a:latin typeface="+mj-lt"/>
                <a:ea typeface="Times New Roman" panose="02020603050405020304" pitchFamily="18" charset="0"/>
              </a:rPr>
              <a:t> 34a </a:t>
            </a:r>
            <a:r>
              <a:rPr lang="en-US" sz="2000" b="1" noProof="0" dirty="0" err="1">
                <a:solidFill>
                  <a:srgbClr val="FF0000"/>
                </a:solidFill>
                <a:latin typeface="+mj-lt"/>
                <a:ea typeface="Times New Roman" panose="02020603050405020304" pitchFamily="18" charset="0"/>
              </a:rPr>
              <a:t>có</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số</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mặt</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ít</a:t>
            </a:r>
            <a:r>
              <a:rPr lang="en-US" sz="2000" b="1" noProof="0" dirty="0">
                <a:solidFill>
                  <a:srgbClr val="FF0000"/>
                </a:solidFill>
                <a:latin typeface="+mj-lt"/>
                <a:ea typeface="Times New Roman" panose="02020603050405020304" pitchFamily="18" charset="0"/>
              </a:rPr>
              <a:t> </a:t>
            </a:r>
            <a:r>
              <a:rPr lang="en-US" sz="2000" b="1" noProof="0" dirty="0" err="1">
                <a:solidFill>
                  <a:srgbClr val="FF0000"/>
                </a:solidFill>
                <a:latin typeface="+mj-lt"/>
                <a:ea typeface="Times New Roman" panose="02020603050405020304" pitchFamily="18" charset="0"/>
              </a:rPr>
              <a:t>nhất</a:t>
            </a:r>
            <a:endParaRPr kumimoji="0" lang="en-US" sz="2000" b="1" i="0" u="none" strike="noStrike" kern="1200" cap="none" spc="0" normalizeH="0" baseline="0" noProof="0" dirty="0">
              <a:ln>
                <a:noFill/>
              </a:ln>
              <a:solidFill>
                <a:srgbClr val="FF0000"/>
              </a:solidFill>
              <a:effectLst/>
              <a:uLnTx/>
              <a:uFillTx/>
              <a:latin typeface="+mj-lt"/>
              <a:ea typeface="Times New Roman" panose="02020603050405020304" pitchFamily="18" charset="0"/>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798EA29-E54C-34DE-41EF-1E41DFA3EFBD}"/>
              </a:ext>
            </a:extLst>
          </p:cNvPr>
          <p:cNvSpPr/>
          <p:nvPr/>
        </p:nvSpPr>
        <p:spPr>
          <a:xfrm>
            <a:off x="3307987" y="258605"/>
            <a:ext cx="2526273" cy="729807"/>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KẾT LUẬN</a:t>
            </a:r>
          </a:p>
        </p:txBody>
      </p:sp>
      <p:grpSp>
        <p:nvGrpSpPr>
          <p:cNvPr id="5" name="Group 4">
            <a:extLst>
              <a:ext uri="{FF2B5EF4-FFF2-40B4-BE49-F238E27FC236}">
                <a16:creationId xmlns:a16="http://schemas.microsoft.com/office/drawing/2014/main" id="{D2E2C2AB-422C-99B2-24E0-7B4AAE182FC3}"/>
              </a:ext>
            </a:extLst>
          </p:cNvPr>
          <p:cNvGrpSpPr/>
          <p:nvPr/>
        </p:nvGrpSpPr>
        <p:grpSpPr>
          <a:xfrm>
            <a:off x="745349" y="1639679"/>
            <a:ext cx="7651547" cy="2270542"/>
            <a:chOff x="760593" y="2071150"/>
            <a:chExt cx="7624555" cy="2517373"/>
          </a:xfrm>
        </p:grpSpPr>
        <p:sp>
          <p:nvSpPr>
            <p:cNvPr id="6" name="Rectangle: Rounded Corners 5">
              <a:extLst>
                <a:ext uri="{FF2B5EF4-FFF2-40B4-BE49-F238E27FC236}">
                  <a16:creationId xmlns:a16="http://schemas.microsoft.com/office/drawing/2014/main" id="{DAFB28F0-D6BA-B36F-1F4A-534CC2BDA383}"/>
                </a:ext>
              </a:extLst>
            </p:cNvPr>
            <p:cNvSpPr/>
            <p:nvPr/>
          </p:nvSpPr>
          <p:spPr>
            <a:xfrm>
              <a:off x="760593" y="2071150"/>
              <a:ext cx="7624555" cy="2517373"/>
            </a:xfrm>
            <a:prstGeom prst="roundRect">
              <a:avLst/>
            </a:prstGeom>
            <a:solidFill>
              <a:sysClr val="window" lastClr="FFFFFF"/>
            </a:solidFill>
            <a:ln w="25400" cap="flat" cmpd="sng" algn="ctr">
              <a:solidFill>
                <a:srgbClr val="4BACC6"/>
              </a:solidFill>
              <a:prstDash val="solid"/>
            </a:ln>
            <a:effectLst>
              <a:glow rad="228600">
                <a:srgbClr val="4BACC6">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53E2228-C528-6CB7-A535-7C581DC23852}"/>
                    </a:ext>
                  </a:extLst>
                </p:cNvPr>
                <p:cNvSpPr txBox="1"/>
                <p:nvPr/>
              </p:nvSpPr>
              <p:spPr>
                <a:xfrm>
                  <a:off x="1075592" y="2365464"/>
                  <a:ext cx="6994558" cy="1298050"/>
                </a:xfrm>
                <a:prstGeom prst="rect">
                  <a:avLst/>
                </a:prstGeom>
                <a:noFill/>
              </p:spPr>
              <p:txBody>
                <a:bodyPr wrap="square">
                  <a:spAutoFit/>
                </a:bodyPr>
                <a:lstStyle/>
                <a:p>
                  <a:pPr lvl="0" algn="just">
                    <a:lnSpc>
                      <a:spcPct val="150000"/>
                    </a:lnSpc>
                    <a:spcBef>
                      <a:spcPts val="200"/>
                    </a:spcBef>
                    <a:spcAft>
                      <a:spcPts val="200"/>
                    </a:spcAft>
                  </a:pPr>
                  <a:r>
                    <a:rPr lang="vi-VN" sz="2200" dirty="0">
                      <a:latin typeface="+mn-lt"/>
                      <a:ea typeface="Calibri" panose="020F0502020204030204" pitchFamily="34" charset="0"/>
                    </a:rPr>
                    <a:t>Cho bốn điểm </a:t>
                  </a:r>
                  <a14:m>
                    <m:oMath xmlns:m="http://schemas.openxmlformats.org/officeDocument/2006/math">
                      <m:r>
                        <a:rPr lang="vi-VN" sz="2200" i="1">
                          <a:latin typeface="+mn-lt"/>
                          <a:ea typeface="Calibri" panose="020F0502020204030204" pitchFamily="34" charset="0"/>
                          <a:cs typeface="Times New Roman" panose="02020603050405020304" pitchFamily="18" charset="0"/>
                        </a:rPr>
                        <m:t>𝐴</m:t>
                      </m:r>
                      <m:r>
                        <a:rPr lang="vi-VN" sz="2200">
                          <a:latin typeface="+mn-lt"/>
                          <a:ea typeface="Calibri" panose="020F0502020204030204" pitchFamily="34" charset="0"/>
                          <a:cs typeface="Times New Roman" panose="02020603050405020304" pitchFamily="18" charset="0"/>
                        </a:rPr>
                        <m:t>,</m:t>
                      </m:r>
                      <m:r>
                        <a:rPr lang="vi-VN" sz="2200" i="1">
                          <a:latin typeface="+mn-lt"/>
                          <a:ea typeface="Calibri" panose="020F0502020204030204" pitchFamily="34" charset="0"/>
                          <a:cs typeface="Times New Roman" panose="02020603050405020304" pitchFamily="18" charset="0"/>
                        </a:rPr>
                        <m:t>𝐵</m:t>
                      </m:r>
                      <m:r>
                        <a:rPr lang="vi-VN" sz="2200">
                          <a:latin typeface="+mn-lt"/>
                          <a:ea typeface="Calibri" panose="020F0502020204030204" pitchFamily="34" charset="0"/>
                          <a:cs typeface="Times New Roman" panose="02020603050405020304" pitchFamily="18" charset="0"/>
                        </a:rPr>
                        <m:t>,</m:t>
                      </m:r>
                      <m:r>
                        <a:rPr lang="vi-VN" sz="2200" i="1">
                          <a:latin typeface="+mn-lt"/>
                          <a:ea typeface="Calibri" panose="020F0502020204030204" pitchFamily="34" charset="0"/>
                          <a:cs typeface="Times New Roman" panose="02020603050405020304" pitchFamily="18" charset="0"/>
                        </a:rPr>
                        <m:t>𝐶</m:t>
                      </m:r>
                      <m:r>
                        <a:rPr lang="vi-VN" sz="2200">
                          <a:latin typeface="+mn-lt"/>
                          <a:ea typeface="Calibri" panose="020F0502020204030204" pitchFamily="34" charset="0"/>
                          <a:cs typeface="Times New Roman" panose="02020603050405020304" pitchFamily="18" charset="0"/>
                        </a:rPr>
                        <m:t>,</m:t>
                      </m:r>
                      <m:r>
                        <a:rPr lang="vi-VN" sz="2200" i="1">
                          <a:latin typeface="+mn-lt"/>
                          <a:ea typeface="Calibri" panose="020F0502020204030204" pitchFamily="34" charset="0"/>
                          <a:cs typeface="Times New Roman" panose="02020603050405020304" pitchFamily="18" charset="0"/>
                        </a:rPr>
                        <m:t>𝐷</m:t>
                      </m:r>
                    </m:oMath>
                  </a14:m>
                  <a:r>
                    <a:rPr lang="vi-VN" sz="2200" dirty="0">
                      <a:latin typeface="+mn-lt"/>
                      <a:ea typeface="Calibri" panose="020F0502020204030204" pitchFamily="34" charset="0"/>
                    </a:rPr>
                    <a:t> không đồng </a:t>
                  </a:r>
                  <a:r>
                    <a:rPr lang="vi-VN" sz="2200" dirty="0" err="1">
                      <a:latin typeface="+mn-lt"/>
                      <a:ea typeface="Calibri" panose="020F0502020204030204" pitchFamily="34" charset="0"/>
                    </a:rPr>
                    <a:t>phẳng</a:t>
                  </a:r>
                  <a:r>
                    <a:rPr lang="vi-VN" sz="2200" dirty="0">
                      <a:latin typeface="+mn-lt"/>
                      <a:ea typeface="Calibri" panose="020F0502020204030204" pitchFamily="34" charset="0"/>
                    </a:rPr>
                    <a:t>. Hình gồm bốn tam giác </a:t>
                  </a:r>
                  <a14:m>
                    <m:oMath xmlns:m="http://schemas.openxmlformats.org/officeDocument/2006/math">
                      <m:r>
                        <a:rPr lang="vi-VN" sz="2200" i="1">
                          <a:latin typeface="+mn-lt"/>
                          <a:ea typeface="Calibri" panose="020F0502020204030204" pitchFamily="34" charset="0"/>
                          <a:cs typeface="Times New Roman" panose="02020603050405020304" pitchFamily="18" charset="0"/>
                        </a:rPr>
                        <m:t>𝐴𝐵𝐶</m:t>
                      </m:r>
                      <m:r>
                        <a:rPr lang="vi-VN" sz="2200">
                          <a:latin typeface="+mn-lt"/>
                          <a:ea typeface="Calibri" panose="020F0502020204030204" pitchFamily="34" charset="0"/>
                          <a:cs typeface="Times New Roman" panose="02020603050405020304" pitchFamily="18" charset="0"/>
                        </a:rPr>
                        <m:t>,</m:t>
                      </m:r>
                      <m:r>
                        <a:rPr lang="vi-VN" sz="2200" i="1">
                          <a:latin typeface="+mn-lt"/>
                          <a:ea typeface="Calibri" panose="020F0502020204030204" pitchFamily="34" charset="0"/>
                          <a:cs typeface="Times New Roman" panose="02020603050405020304" pitchFamily="18" charset="0"/>
                        </a:rPr>
                        <m:t>𝐴𝐶𝐷</m:t>
                      </m:r>
                      <m:r>
                        <a:rPr lang="vi-VN" sz="2200">
                          <a:latin typeface="+mn-lt"/>
                          <a:ea typeface="Calibri" panose="020F0502020204030204" pitchFamily="34" charset="0"/>
                          <a:cs typeface="Times New Roman" panose="02020603050405020304" pitchFamily="18" charset="0"/>
                        </a:rPr>
                        <m:t>,</m:t>
                      </m:r>
                      <m:r>
                        <a:rPr lang="vi-VN" sz="2200" i="1">
                          <a:latin typeface="+mn-lt"/>
                          <a:ea typeface="Calibri" panose="020F0502020204030204" pitchFamily="34" charset="0"/>
                          <a:cs typeface="Times New Roman" panose="02020603050405020304" pitchFamily="18" charset="0"/>
                        </a:rPr>
                        <m:t>𝐴𝐵𝐷</m:t>
                      </m:r>
                    </m:oMath>
                  </a14:m>
                  <a:r>
                    <a:rPr lang="vi-VN" sz="2200" dirty="0">
                      <a:latin typeface="+mn-lt"/>
                      <a:ea typeface="Calibri" panose="020F0502020204030204" pitchFamily="34" charset="0"/>
                    </a:rPr>
                    <a:t> và </a:t>
                  </a:r>
                  <a14:m>
                    <m:oMath xmlns:m="http://schemas.openxmlformats.org/officeDocument/2006/math">
                      <m:r>
                        <a:rPr lang="vi-VN" sz="2200" i="1">
                          <a:latin typeface="+mn-lt"/>
                          <a:ea typeface="Calibri" panose="020F0502020204030204" pitchFamily="34" charset="0"/>
                          <a:cs typeface="Times New Roman" panose="02020603050405020304" pitchFamily="18" charset="0"/>
                        </a:rPr>
                        <m:t>𝐵𝐶𝐷</m:t>
                      </m:r>
                    </m:oMath>
                  </a14:m>
                  <a:r>
                    <a:rPr lang="vi-VN" sz="2200" dirty="0">
                      <a:latin typeface="+mn-lt"/>
                      <a:ea typeface="Calibri" panose="020F0502020204030204" pitchFamily="34" charset="0"/>
                    </a:rPr>
                    <a:t> được gọi là hình tứ diện (hay tứ diện), kí hiệu là </a:t>
                  </a:r>
                  <a14:m>
                    <m:oMath xmlns:m="http://schemas.openxmlformats.org/officeDocument/2006/math">
                      <m:r>
                        <a:rPr lang="vi-VN" sz="2200" i="1">
                          <a:latin typeface="+mn-lt"/>
                          <a:ea typeface="Calibri" panose="020F0502020204030204" pitchFamily="34" charset="0"/>
                          <a:cs typeface="Times New Roman" panose="02020603050405020304" pitchFamily="18" charset="0"/>
                        </a:rPr>
                        <m:t>𝐴𝐵𝐶𝐷</m:t>
                      </m:r>
                    </m:oMath>
                  </a14:m>
                  <a:r>
                    <a:rPr lang="vi-VN" sz="2200" dirty="0">
                      <a:latin typeface="+mn-lt"/>
                      <a:ea typeface="Calibri" panose="020F0502020204030204" pitchFamily="34" charset="0"/>
                    </a:rPr>
                    <a:t>.</a:t>
                  </a:r>
                  <a:endParaRPr kumimoji="0" lang="en-US" sz="2200" b="0"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p:sp>
              <p:nvSpPr>
                <p:cNvPr id="7" name="TextBox 6">
                  <a:extLst>
                    <a:ext uri="{FF2B5EF4-FFF2-40B4-BE49-F238E27FC236}">
                      <a16:creationId xmlns:a16="http://schemas.microsoft.com/office/drawing/2014/main" id="{F53E2228-C528-6CB7-A535-7C581DC23852}"/>
                    </a:ext>
                  </a:extLst>
                </p:cNvPr>
                <p:cNvSpPr txBox="1">
                  <a:spLocks noRot="1" noChangeAspect="1" noMove="1" noResize="1" noEditPoints="1" noAdjustHandles="1" noChangeArrowheads="1" noChangeShapeType="1" noTextEdit="1"/>
                </p:cNvSpPr>
                <p:nvPr/>
              </p:nvSpPr>
              <p:spPr>
                <a:xfrm>
                  <a:off x="1075592" y="2365464"/>
                  <a:ext cx="6994558" cy="1298050"/>
                </a:xfrm>
                <a:prstGeom prst="rect">
                  <a:avLst/>
                </a:prstGeom>
                <a:blipFill>
                  <a:blip r:embed="rId3"/>
                  <a:stretch>
                    <a:fillRect l="-1128" r="-1042" b="-42188"/>
                  </a:stretch>
                </a:blipFill>
              </p:spPr>
              <p:txBody>
                <a:bodyPr/>
                <a:lstStyle/>
                <a:p>
                  <a:r>
                    <a:rPr lang="en-US">
                      <a:noFill/>
                    </a:rPr>
                    <a:t> </a:t>
                  </a:r>
                </a:p>
              </p:txBody>
            </p:sp>
          </mc:Fallback>
        </mc:AlternateContent>
      </p:grpSp>
    </p:spTree>
    <p:extLst>
      <p:ext uri="{BB962C8B-B14F-4D97-AF65-F5344CB8AC3E}">
        <p14:creationId xmlns:p14="http://schemas.microsoft.com/office/powerpoint/2010/main" val="4118564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72"/>
        <p:cNvGrpSpPr/>
        <p:nvPr/>
      </p:nvGrpSpPr>
      <p:grpSpPr>
        <a:xfrm>
          <a:off x="0" y="0"/>
          <a:ext cx="0" cy="0"/>
          <a:chOff x="0" y="0"/>
          <a:chExt cx="0" cy="0"/>
        </a:xfrm>
      </p:grpSpPr>
      <p:sp>
        <p:nvSpPr>
          <p:cNvPr id="2773" name="Google Shape;2773;p62"/>
          <p:cNvSpPr/>
          <p:nvPr/>
        </p:nvSpPr>
        <p:spPr>
          <a:xfrm>
            <a:off x="864500" y="-54025"/>
            <a:ext cx="7830725" cy="5277575"/>
          </a:xfrm>
          <a:custGeom>
            <a:avLst/>
            <a:gdLst/>
            <a:ahLst/>
            <a:cxnLst/>
            <a:rect l="l" t="t" r="r" b="b"/>
            <a:pathLst>
              <a:path w="313229" h="211103" extrusionOk="0">
                <a:moveTo>
                  <a:pt x="0" y="0"/>
                </a:moveTo>
                <a:cubicBezTo>
                  <a:pt x="2416" y="1812"/>
                  <a:pt x="5371" y="8645"/>
                  <a:pt x="14493" y="10870"/>
                </a:cubicBezTo>
                <a:cubicBezTo>
                  <a:pt x="23615" y="13095"/>
                  <a:pt x="38998" y="13572"/>
                  <a:pt x="54731" y="13349"/>
                </a:cubicBezTo>
                <a:cubicBezTo>
                  <a:pt x="70464" y="13127"/>
                  <a:pt x="93347" y="6834"/>
                  <a:pt x="108889" y="9535"/>
                </a:cubicBezTo>
                <a:cubicBezTo>
                  <a:pt x="124431" y="12237"/>
                  <a:pt x="136095" y="24091"/>
                  <a:pt x="147982" y="29558"/>
                </a:cubicBezTo>
                <a:cubicBezTo>
                  <a:pt x="159869" y="35025"/>
                  <a:pt x="162030" y="41668"/>
                  <a:pt x="180210" y="42335"/>
                </a:cubicBezTo>
                <a:cubicBezTo>
                  <a:pt x="198390" y="43003"/>
                  <a:pt x="236085" y="34739"/>
                  <a:pt x="257062" y="33563"/>
                </a:cubicBezTo>
                <a:cubicBezTo>
                  <a:pt x="278039" y="32387"/>
                  <a:pt x="297108" y="32069"/>
                  <a:pt x="306071" y="35279"/>
                </a:cubicBezTo>
                <a:cubicBezTo>
                  <a:pt x="315034" y="38489"/>
                  <a:pt x="314208" y="47865"/>
                  <a:pt x="310839" y="52823"/>
                </a:cubicBezTo>
                <a:cubicBezTo>
                  <a:pt x="307470" y="57781"/>
                  <a:pt x="298729" y="63121"/>
                  <a:pt x="285857" y="65028"/>
                </a:cubicBezTo>
                <a:cubicBezTo>
                  <a:pt x="272985" y="66935"/>
                  <a:pt x="248194" y="62167"/>
                  <a:pt x="233606" y="64265"/>
                </a:cubicBezTo>
                <a:cubicBezTo>
                  <a:pt x="219018" y="66363"/>
                  <a:pt x="206686" y="70590"/>
                  <a:pt x="198327" y="77614"/>
                </a:cubicBezTo>
                <a:cubicBezTo>
                  <a:pt x="189968" y="84638"/>
                  <a:pt x="182944" y="98146"/>
                  <a:pt x="183452" y="106410"/>
                </a:cubicBezTo>
                <a:cubicBezTo>
                  <a:pt x="183961" y="114674"/>
                  <a:pt x="186790" y="124304"/>
                  <a:pt x="201378" y="127196"/>
                </a:cubicBezTo>
                <a:cubicBezTo>
                  <a:pt x="215967" y="130088"/>
                  <a:pt x="257539" y="122778"/>
                  <a:pt x="270983" y="123763"/>
                </a:cubicBezTo>
                <a:cubicBezTo>
                  <a:pt x="284427" y="124748"/>
                  <a:pt x="281916" y="129643"/>
                  <a:pt x="282043" y="133107"/>
                </a:cubicBezTo>
                <a:cubicBezTo>
                  <a:pt x="282170" y="136571"/>
                  <a:pt x="279120" y="139972"/>
                  <a:pt x="271746" y="144549"/>
                </a:cubicBezTo>
                <a:cubicBezTo>
                  <a:pt x="264372" y="149126"/>
                  <a:pt x="249624" y="155006"/>
                  <a:pt x="237801" y="160568"/>
                </a:cubicBezTo>
                <a:cubicBezTo>
                  <a:pt x="225978" y="166130"/>
                  <a:pt x="206050" y="173536"/>
                  <a:pt x="200806" y="177922"/>
                </a:cubicBezTo>
                <a:cubicBezTo>
                  <a:pt x="195562" y="182308"/>
                  <a:pt x="196960" y="184214"/>
                  <a:pt x="206336" y="186884"/>
                </a:cubicBezTo>
                <a:cubicBezTo>
                  <a:pt x="215712" y="189554"/>
                  <a:pt x="249498" y="191524"/>
                  <a:pt x="257062" y="193940"/>
                </a:cubicBezTo>
                <a:cubicBezTo>
                  <a:pt x="264626" y="196356"/>
                  <a:pt x="262211" y="199407"/>
                  <a:pt x="251722" y="201378"/>
                </a:cubicBezTo>
                <a:cubicBezTo>
                  <a:pt x="241234" y="203349"/>
                  <a:pt x="209609" y="204143"/>
                  <a:pt x="194131" y="205764"/>
                </a:cubicBezTo>
                <a:cubicBezTo>
                  <a:pt x="178653" y="207385"/>
                  <a:pt x="164732" y="210213"/>
                  <a:pt x="158852" y="211103"/>
                </a:cubicBezTo>
              </a:path>
            </a:pathLst>
          </a:custGeom>
          <a:noFill/>
          <a:ln w="19050" cap="flat" cmpd="sng">
            <a:solidFill>
              <a:schemeClr val="accent5"/>
            </a:solidFill>
            <a:prstDash val="dash"/>
            <a:round/>
            <a:headEnd type="none" w="med" len="med"/>
            <a:tailEnd type="none" w="med" len="med"/>
          </a:ln>
        </p:spPr>
        <p:txBody>
          <a:bodyPr/>
          <a:lstStyle/>
          <a:p>
            <a:endParaRPr lang="en-US"/>
          </a:p>
        </p:txBody>
      </p:sp>
      <p:pic>
        <p:nvPicPr>
          <p:cNvPr id="5" name="Picture 4">
            <a:extLst>
              <a:ext uri="{FF2B5EF4-FFF2-40B4-BE49-F238E27FC236}">
                <a16:creationId xmlns:a16="http://schemas.microsoft.com/office/drawing/2014/main" id="{9F713D41-0F90-933C-9CA6-74017C60F985}"/>
              </a:ext>
            </a:extLst>
          </p:cNvPr>
          <p:cNvPicPr>
            <a:picLocks noChangeAspect="1"/>
          </p:cNvPicPr>
          <p:nvPr/>
        </p:nvPicPr>
        <p:blipFill>
          <a:blip r:embed="rId3"/>
          <a:srcRect/>
          <a:stretch/>
        </p:blipFill>
        <p:spPr>
          <a:xfrm>
            <a:off x="6899771" y="295959"/>
            <a:ext cx="1644741" cy="1799541"/>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50320D5-2E69-EB8F-53B9-059452823481}"/>
                  </a:ext>
                </a:extLst>
              </p:cNvPr>
              <p:cNvSpPr txBox="1"/>
              <p:nvPr/>
            </p:nvSpPr>
            <p:spPr>
              <a:xfrm>
                <a:off x="563075" y="784369"/>
                <a:ext cx="7830725" cy="3574761"/>
              </a:xfrm>
              <a:prstGeom prst="rect">
                <a:avLst/>
              </a:prstGeom>
              <a:noFill/>
            </p:spPr>
            <p:txBody>
              <a:bodyPr wrap="square">
                <a:spAutoFit/>
              </a:bodyPr>
              <a:lstStyle/>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Trong </a:t>
                </a:r>
                <a:r>
                  <a:rPr lang="en-US" sz="2000" kern="100" dirty="0" err="1">
                    <a:effectLst/>
                    <a:latin typeface="+mj-lt"/>
                    <a:ea typeface="Calibri" panose="020F0502020204030204" pitchFamily="34" charset="0"/>
                    <a:cs typeface="Times New Roman" panose="02020603050405020304" pitchFamily="18" charset="0"/>
                  </a:rPr>
                  <a:t>hình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tứ</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diện</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𝐴𝐵𝐶𝐷</m:t>
                    </m:r>
                    <m:r>
                      <a:rPr lang="en-US" sz="2000" i="1" kern="100">
                        <a:effectLst/>
                        <a:latin typeface="+mj-lt"/>
                        <a:ea typeface="Calibri" panose="020F0502020204030204" pitchFamily="34" charset="0"/>
                        <a:cs typeface="Times New Roman" panose="02020603050405020304" pitchFamily="18" charset="0"/>
                      </a:rPr>
                      <m:t>:</m:t>
                    </m:r>
                  </m:oMath>
                </a14:m>
                <a:endParaRPr lang="en-US" sz="2000" kern="100" dirty="0">
                  <a:effectLst/>
                  <a:latin typeface="+mj-lt"/>
                  <a:ea typeface="Calibri" panose="020F0502020204030204" pitchFamily="34" charset="0"/>
                  <a:cs typeface="Times New Roman" panose="02020603050405020304" pitchFamily="18" charset="0"/>
                </a:endParaRP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điểm</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𝐴</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𝐵</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𝐶</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𝐷</m:t>
                    </m:r>
                  </m:oMath>
                </a14:m>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đỉnh</a:t>
                </a:r>
                <a:r>
                  <a:rPr lang="en-US" sz="2000" kern="100" dirty="0">
                    <a:effectLst/>
                    <a:latin typeface="+mj-lt"/>
                    <a:ea typeface="Calibri" panose="020F0502020204030204" pitchFamily="34" charset="0"/>
                    <a:cs typeface="Times New Roman" panose="02020603050405020304" pitchFamily="18" charset="0"/>
                  </a:rPr>
                  <a:t>.</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đoạn</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thẳng</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𝐴𝐵</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𝐵𝐶</m:t>
                    </m:r>
                  </m:oMath>
                </a14:m>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𝐶𝐷</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𝐷𝐴</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𝐴𝐶</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𝐵𝐷</m:t>
                    </m:r>
                  </m:oMath>
                </a14:m>
                <a:r>
                  <a:rPr lang="en-US" sz="2000" kern="100" dirty="0">
                    <a:effectLst/>
                    <a:latin typeface="+mj-lt"/>
                    <a:ea typeface="Calibri" panose="020F0502020204030204" pitchFamily="34" charset="0"/>
                    <a:cs typeface="Times New Roman" panose="02020603050405020304" pitchFamily="18" charset="0"/>
                  </a:rPr>
                  <a:t> :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cạnh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của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tứ</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diện</a:t>
                </a:r>
                <a:r>
                  <a:rPr lang="en-US" sz="2000" kern="100" dirty="0">
                    <a:effectLst/>
                    <a:latin typeface="+mj-lt"/>
                    <a:ea typeface="Calibri" panose="020F0502020204030204" pitchFamily="34" charset="0"/>
                    <a:cs typeface="Times New Roman" panose="02020603050405020304" pitchFamily="18" charset="0"/>
                  </a:rPr>
                  <a:t>, </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Hai </a:t>
                </a:r>
                <a:r>
                  <a:rPr lang="en-US" sz="2000" kern="100" dirty="0" err="1">
                    <a:effectLst/>
                    <a:latin typeface="+mj-lt"/>
                    <a:ea typeface="Calibri" panose="020F0502020204030204" pitchFamily="34" charset="0"/>
                    <a:cs typeface="Times New Roman" panose="02020603050405020304" pitchFamily="18" charset="0"/>
                  </a:rPr>
                  <a:t>cạnh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không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đi</a:t>
                </a:r>
                <a:r>
                  <a:rPr lang="en-US" sz="2000" kern="100" dirty="0">
                    <a:effectLst/>
                    <a:latin typeface="+mj-lt"/>
                    <a:ea typeface="Calibri" panose="020F0502020204030204" pitchFamily="34" charset="0"/>
                    <a:cs typeface="Times New Roman" panose="02020603050405020304" pitchFamily="18" charset="0"/>
                  </a:rPr>
                  <a:t> qua </a:t>
                </a:r>
                <a:r>
                  <a:rPr lang="en-US" sz="2000" kern="100" dirty="0" err="1">
                    <a:effectLst/>
                    <a:latin typeface="+mj-lt"/>
                    <a:ea typeface="Calibri" panose="020F0502020204030204" pitchFamily="34" charset="0"/>
                    <a:cs typeface="Times New Roman" panose="02020603050405020304" pitchFamily="18" charset="0"/>
                  </a:rPr>
                  <a:t>cùng</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một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đỉnh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là</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hai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cạnh</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đối</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diện</a:t>
                </a:r>
                <a:r>
                  <a:rPr lang="en-US" sz="2000" kern="100" dirty="0">
                    <a:effectLst/>
                    <a:latin typeface="+mj-lt"/>
                    <a:ea typeface="Calibri" panose="020F0502020204030204" pitchFamily="34" charset="0"/>
                    <a:cs typeface="Times New Roman" panose="02020603050405020304" pitchFamily="18" charset="0"/>
                  </a:rPr>
                  <a:t>.</a:t>
                </a:r>
              </a:p>
              <a:p>
                <a:pPr>
                  <a:lnSpc>
                    <a:spcPct val="150000"/>
                  </a:lnSpc>
                  <a:spcAft>
                    <a:spcPts val="1200"/>
                  </a:spcAft>
                </a:pP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tam </a:t>
                </a:r>
                <a:r>
                  <a:rPr lang="en-US" sz="2000" kern="100" dirty="0" err="1">
                    <a:effectLst/>
                    <a:latin typeface="+mj-lt"/>
                    <a:ea typeface="Calibri" panose="020F0502020204030204" pitchFamily="34" charset="0"/>
                    <a:cs typeface="Times New Roman" panose="02020603050405020304" pitchFamily="18" charset="0"/>
                  </a:rPr>
                  <a:t>giác</a:t>
                </a:r>
                <a:r>
                  <a:rPr lang="en-US" sz="20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effectLst/>
                        <a:latin typeface="+mj-lt"/>
                        <a:ea typeface="Calibri" panose="020F0502020204030204" pitchFamily="34" charset="0"/>
                        <a:cs typeface="Times New Roman" panose="02020603050405020304" pitchFamily="18" charset="0"/>
                      </a:rPr>
                      <m:t>𝐴𝐵𝐶</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𝐴𝐶𝐷</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𝐴𝐵𝐷</m:t>
                    </m:r>
                    <m:r>
                      <a:rPr lang="en-US" sz="2000" kern="100">
                        <a:effectLst/>
                        <a:latin typeface="+mj-lt"/>
                        <a:ea typeface="Calibri" panose="020F0502020204030204" pitchFamily="34" charset="0"/>
                        <a:cs typeface="Times New Roman" panose="02020603050405020304" pitchFamily="18" charset="0"/>
                      </a:rPr>
                      <m:t>,</m:t>
                    </m:r>
                    <m:r>
                      <a:rPr lang="en-US" sz="2000" i="1" kern="100">
                        <a:effectLst/>
                        <a:latin typeface="+mj-lt"/>
                        <a:ea typeface="Calibri" panose="020F0502020204030204" pitchFamily="34" charset="0"/>
                        <a:cs typeface="Times New Roman" panose="02020603050405020304" pitchFamily="18" charset="0"/>
                      </a:rPr>
                      <m:t>𝐵𝐶𝐷</m:t>
                    </m:r>
                  </m:oMath>
                </a14:m>
                <a:r>
                  <a:rPr lang="en-US" sz="2000" kern="100" dirty="0">
                    <a:effectLst/>
                    <a:latin typeface="+mj-lt"/>
                    <a:ea typeface="Calibri" panose="020F0502020204030204" pitchFamily="34" charset="0"/>
                    <a:cs typeface="Times New Roman" panose="02020603050405020304" pitchFamily="18" charset="0"/>
                  </a:rPr>
                  <a:t> : </a:t>
                </a:r>
                <a:r>
                  <a:rPr lang="en-US" sz="2000" kern="100" dirty="0" err="1">
                    <a:effectLst/>
                    <a:latin typeface="+mj-lt"/>
                    <a:ea typeface="Calibri" panose="020F0502020204030204" pitchFamily="34" charset="0"/>
                    <a:cs typeface="Times New Roman" panose="02020603050405020304" pitchFamily="18" charset="0"/>
                  </a:rPr>
                  <a:t>các</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mặt</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của</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tứ</a:t>
                </a:r>
                <a:r>
                  <a:rPr lang="en-US" sz="2000" kern="100" dirty="0">
                    <a:effectLst/>
                    <a:latin typeface="+mj-lt"/>
                    <a:ea typeface="Calibri" panose="020F0502020204030204" pitchFamily="34" charset="0"/>
                    <a:cs typeface="Times New Roman" panose="02020603050405020304" pitchFamily="18" charset="0"/>
                  </a:rPr>
                  <a:t> </a:t>
                </a:r>
                <a:r>
                  <a:rPr lang="en-US" sz="2000" kern="100" dirty="0" err="1">
                    <a:effectLst/>
                    <a:latin typeface="+mj-lt"/>
                    <a:ea typeface="Calibri" panose="020F0502020204030204" pitchFamily="34" charset="0"/>
                    <a:cs typeface="Times New Roman" panose="02020603050405020304" pitchFamily="18" charset="0"/>
                  </a:rPr>
                  <a:t>diện</a:t>
                </a:r>
                <a:r>
                  <a:rPr lang="en-US" sz="2000" kern="100" dirty="0">
                    <a:effectLst/>
                    <a:latin typeface="+mj-lt"/>
                    <a:ea typeface="Calibri" panose="020F0502020204030204" pitchFamily="34" charset="0"/>
                    <a:cs typeface="Times New Roman" panose="02020603050405020304" pitchFamily="18" charset="0"/>
                  </a:rPr>
                  <a:t>.</a:t>
                </a:r>
              </a:p>
              <a:p>
                <a:pPr>
                  <a:lnSpc>
                    <a:spcPct val="150000"/>
                  </a:lnSpc>
                  <a:spcAft>
                    <a:spcPts val="1200"/>
                  </a:spcAft>
                </a:pP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Đỉnh</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không</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thuộc</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một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mặt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của</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tứ</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diện</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là</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đỉnh</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đối</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diện</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với</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mặt</a:t>
                </a:r>
                <a:r>
                  <a:rPr lang="en-US" sz="2000" kern="100" dirty="0">
                    <a:effectLst/>
                    <a:latin typeface="+mj-lt"/>
                    <a:ea typeface="Times New Roman" panose="02020603050405020304" pitchFamily="18" charset="0"/>
                    <a:cs typeface="Times New Roman" panose="02020603050405020304" pitchFamily="18" charset="0"/>
                  </a:rPr>
                  <a:t> </a:t>
                </a:r>
                <a:r>
                  <a:rPr lang="en-US" sz="2000" kern="100" dirty="0" err="1">
                    <a:effectLst/>
                    <a:latin typeface="+mj-lt"/>
                    <a:ea typeface="Times New Roman" panose="02020603050405020304" pitchFamily="18" charset="0"/>
                    <a:cs typeface="Times New Roman" panose="02020603050405020304" pitchFamily="18" charset="0"/>
                  </a:rPr>
                  <a:t>đó</a:t>
                </a:r>
                <a:r>
                  <a:rPr lang="en-US" sz="2000" kern="100" dirty="0">
                    <a:effectLst/>
                    <a:latin typeface="+mj-lt"/>
                    <a:ea typeface="Times New Roman" panose="02020603050405020304" pitchFamily="18" charset="0"/>
                    <a:cs typeface="Times New Roman" panose="02020603050405020304" pitchFamily="18" charset="0"/>
                  </a:rPr>
                  <a:t>.</a:t>
                </a:r>
                <a:endParaRPr lang="en-US" sz="2000" kern="100" dirty="0">
                  <a:effectLst/>
                  <a:latin typeface="+mj-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150320D5-2E69-EB8F-53B9-059452823481}"/>
                  </a:ext>
                </a:extLst>
              </p:cNvPr>
              <p:cNvSpPr txBox="1">
                <a:spLocks noRot="1" noChangeAspect="1" noMove="1" noResize="1" noEditPoints="1" noAdjustHandles="1" noChangeArrowheads="1" noChangeShapeType="1" noTextEdit="1"/>
              </p:cNvSpPr>
              <p:nvPr/>
            </p:nvSpPr>
            <p:spPr>
              <a:xfrm>
                <a:off x="563075" y="784369"/>
                <a:ext cx="7830725" cy="3574761"/>
              </a:xfrm>
              <a:prstGeom prst="rect">
                <a:avLst/>
              </a:prstGeom>
              <a:blipFill>
                <a:blip r:embed="rId4"/>
                <a:stretch>
                  <a:fillRect l="-778" r="-623" b="-2218"/>
                </a:stretch>
              </a:blipFill>
            </p:spPr>
            <p:txBody>
              <a:bodyPr/>
              <a:lstStyle/>
              <a:p>
                <a:r>
                  <a:rPr lang="en-US">
                    <a:noFill/>
                  </a:rPr>
                  <a:t> </a:t>
                </a:r>
              </a:p>
            </p:txBody>
          </p:sp>
        </mc:Fallback>
      </mc:AlternateContent>
    </p:spTree>
    <p:extLst>
      <p:ext uri="{BB962C8B-B14F-4D97-AF65-F5344CB8AC3E}">
        <p14:creationId xmlns:p14="http://schemas.microsoft.com/office/powerpoint/2010/main" val="227927746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grpSp>
        <p:nvGrpSpPr>
          <p:cNvPr id="2694" name="Google Shape;2694;p60"/>
          <p:cNvGrpSpPr/>
          <p:nvPr/>
        </p:nvGrpSpPr>
        <p:grpSpPr>
          <a:xfrm>
            <a:off x="237749" y="4215668"/>
            <a:ext cx="1727110" cy="746515"/>
            <a:chOff x="4974200" y="656212"/>
            <a:chExt cx="2913500" cy="977003"/>
          </a:xfrm>
        </p:grpSpPr>
        <p:grpSp>
          <p:nvGrpSpPr>
            <p:cNvPr id="2696" name="Google Shape;2696;p60"/>
            <p:cNvGrpSpPr/>
            <p:nvPr/>
          </p:nvGrpSpPr>
          <p:grpSpPr>
            <a:xfrm rot="505618">
              <a:off x="4974200" y="656212"/>
              <a:ext cx="684482" cy="977003"/>
              <a:chOff x="1267765" y="2241839"/>
              <a:chExt cx="633270" cy="903904"/>
            </a:xfrm>
          </p:grpSpPr>
          <p:sp>
            <p:nvSpPr>
              <p:cNvPr id="2697" name="Google Shape;2697;p60"/>
              <p:cNvSpPr/>
              <p:nvPr/>
            </p:nvSpPr>
            <p:spPr>
              <a:xfrm>
                <a:off x="1268165" y="2241912"/>
                <a:ext cx="632870" cy="903181"/>
              </a:xfrm>
              <a:custGeom>
                <a:avLst/>
                <a:gdLst/>
                <a:ahLst/>
                <a:cxnLst/>
                <a:rect l="l" t="t" r="r" b="b"/>
                <a:pathLst>
                  <a:path w="8754" h="12493" extrusionOk="0">
                    <a:moveTo>
                      <a:pt x="4941" y="1"/>
                    </a:moveTo>
                    <a:cubicBezTo>
                      <a:pt x="4365" y="1"/>
                      <a:pt x="3780" y="143"/>
                      <a:pt x="3241" y="443"/>
                    </a:cubicBezTo>
                    <a:cubicBezTo>
                      <a:pt x="2729" y="729"/>
                      <a:pt x="2312" y="1122"/>
                      <a:pt x="2014" y="1574"/>
                    </a:cubicBezTo>
                    <a:cubicBezTo>
                      <a:pt x="1883" y="1512"/>
                      <a:pt x="1470" y="1322"/>
                      <a:pt x="1092" y="1322"/>
                    </a:cubicBezTo>
                    <a:cubicBezTo>
                      <a:pt x="749" y="1322"/>
                      <a:pt x="434" y="1478"/>
                      <a:pt x="383" y="2027"/>
                    </a:cubicBezTo>
                    <a:cubicBezTo>
                      <a:pt x="276" y="3003"/>
                      <a:pt x="1252" y="3670"/>
                      <a:pt x="1252" y="3670"/>
                    </a:cubicBezTo>
                    <a:cubicBezTo>
                      <a:pt x="1252" y="3670"/>
                      <a:pt x="502" y="3979"/>
                      <a:pt x="681" y="4932"/>
                    </a:cubicBezTo>
                    <a:cubicBezTo>
                      <a:pt x="776" y="5408"/>
                      <a:pt x="1014" y="5634"/>
                      <a:pt x="1264" y="5730"/>
                    </a:cubicBezTo>
                    <a:lnTo>
                      <a:pt x="26" y="12242"/>
                    </a:lnTo>
                    <a:cubicBezTo>
                      <a:pt x="1" y="12386"/>
                      <a:pt x="112" y="12493"/>
                      <a:pt x="231" y="12493"/>
                    </a:cubicBezTo>
                    <a:cubicBezTo>
                      <a:pt x="279" y="12493"/>
                      <a:pt x="329" y="12475"/>
                      <a:pt x="371" y="12433"/>
                    </a:cubicBezTo>
                    <a:lnTo>
                      <a:pt x="5181" y="7897"/>
                    </a:lnTo>
                    <a:cubicBezTo>
                      <a:pt x="5352" y="7993"/>
                      <a:pt x="5550" y="8057"/>
                      <a:pt x="5771" y="8057"/>
                    </a:cubicBezTo>
                    <a:cubicBezTo>
                      <a:pt x="5904" y="8057"/>
                      <a:pt x="6045" y="8034"/>
                      <a:pt x="6193" y="7980"/>
                    </a:cubicBezTo>
                    <a:cubicBezTo>
                      <a:pt x="7193" y="7635"/>
                      <a:pt x="6705" y="6849"/>
                      <a:pt x="6527" y="6623"/>
                    </a:cubicBezTo>
                    <a:cubicBezTo>
                      <a:pt x="6539" y="6623"/>
                      <a:pt x="6539" y="6623"/>
                      <a:pt x="6539" y="6611"/>
                    </a:cubicBezTo>
                    <a:cubicBezTo>
                      <a:pt x="6697" y="6760"/>
                      <a:pt x="7147" y="7137"/>
                      <a:pt x="7597" y="7137"/>
                    </a:cubicBezTo>
                    <a:cubicBezTo>
                      <a:pt x="7757" y="7137"/>
                      <a:pt x="7916" y="7089"/>
                      <a:pt x="8063" y="6968"/>
                    </a:cubicBezTo>
                    <a:cubicBezTo>
                      <a:pt x="8753" y="6384"/>
                      <a:pt x="7932" y="5325"/>
                      <a:pt x="7932" y="5325"/>
                    </a:cubicBezTo>
                    <a:cubicBezTo>
                      <a:pt x="8563" y="4277"/>
                      <a:pt x="8634" y="2944"/>
                      <a:pt x="8003" y="1801"/>
                    </a:cubicBezTo>
                    <a:cubicBezTo>
                      <a:pt x="7363" y="649"/>
                      <a:pt x="6170" y="1"/>
                      <a:pt x="4941"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60"/>
              <p:cNvGrpSpPr/>
              <p:nvPr/>
            </p:nvGrpSpPr>
            <p:grpSpPr>
              <a:xfrm>
                <a:off x="1267765" y="2241839"/>
                <a:ext cx="632870" cy="903904"/>
                <a:chOff x="1641225" y="2654025"/>
                <a:chExt cx="218850" cy="312575"/>
              </a:xfrm>
            </p:grpSpPr>
            <p:sp>
              <p:nvSpPr>
                <p:cNvPr id="2699" name="Google Shape;2699;p60"/>
                <p:cNvSpPr/>
                <p:nvPr/>
              </p:nvSpPr>
              <p:spPr>
                <a:xfrm>
                  <a:off x="1641225" y="2719100"/>
                  <a:ext cx="183425" cy="247500"/>
                </a:xfrm>
                <a:custGeom>
                  <a:avLst/>
                  <a:gdLst/>
                  <a:ahLst/>
                  <a:cxnLst/>
                  <a:rect l="l" t="t" r="r" b="b"/>
                  <a:pathLst>
                    <a:path w="7337" h="9900" extrusionOk="0">
                      <a:moveTo>
                        <a:pt x="2043" y="1"/>
                      </a:moveTo>
                      <a:cubicBezTo>
                        <a:pt x="1947" y="1"/>
                        <a:pt x="1853" y="67"/>
                        <a:pt x="1836" y="172"/>
                      </a:cubicBezTo>
                      <a:lnTo>
                        <a:pt x="26" y="9649"/>
                      </a:lnTo>
                      <a:cubicBezTo>
                        <a:pt x="1" y="9792"/>
                        <a:pt x="112" y="9900"/>
                        <a:pt x="231" y="9900"/>
                      </a:cubicBezTo>
                      <a:cubicBezTo>
                        <a:pt x="279" y="9900"/>
                        <a:pt x="329" y="9881"/>
                        <a:pt x="371" y="9840"/>
                      </a:cubicBezTo>
                      <a:lnTo>
                        <a:pt x="7229" y="3363"/>
                      </a:lnTo>
                      <a:cubicBezTo>
                        <a:pt x="7336" y="3267"/>
                        <a:pt x="7313" y="3101"/>
                        <a:pt x="7193" y="3029"/>
                      </a:cubicBezTo>
                      <a:lnTo>
                        <a:pt x="2145" y="29"/>
                      </a:lnTo>
                      <a:cubicBezTo>
                        <a:pt x="2113" y="10"/>
                        <a:pt x="2078"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0"/>
                <p:cNvSpPr/>
                <p:nvPr/>
              </p:nvSpPr>
              <p:spPr>
                <a:xfrm>
                  <a:off x="1648100" y="2687225"/>
                  <a:ext cx="211975" cy="168375"/>
                </a:xfrm>
                <a:custGeom>
                  <a:avLst/>
                  <a:gdLst/>
                  <a:ahLst/>
                  <a:cxnLst/>
                  <a:rect l="l" t="t" r="r" b="b"/>
                  <a:pathLst>
                    <a:path w="8479" h="6735" extrusionOk="0">
                      <a:moveTo>
                        <a:pt x="814" y="0"/>
                      </a:moveTo>
                      <a:cubicBezTo>
                        <a:pt x="473" y="0"/>
                        <a:pt x="159" y="157"/>
                        <a:pt x="108" y="709"/>
                      </a:cubicBezTo>
                      <a:cubicBezTo>
                        <a:pt x="1" y="1685"/>
                        <a:pt x="977" y="2340"/>
                        <a:pt x="977" y="2340"/>
                      </a:cubicBezTo>
                      <a:cubicBezTo>
                        <a:pt x="977" y="2340"/>
                        <a:pt x="215" y="2661"/>
                        <a:pt x="406" y="3614"/>
                      </a:cubicBezTo>
                      <a:cubicBezTo>
                        <a:pt x="545" y="4349"/>
                        <a:pt x="1048" y="4489"/>
                        <a:pt x="1412" y="4489"/>
                      </a:cubicBezTo>
                      <a:cubicBezTo>
                        <a:pt x="1638" y="4489"/>
                        <a:pt x="1811" y="4435"/>
                        <a:pt x="1811" y="4435"/>
                      </a:cubicBezTo>
                      <a:cubicBezTo>
                        <a:pt x="1811" y="4435"/>
                        <a:pt x="1870" y="5590"/>
                        <a:pt x="2775" y="6007"/>
                      </a:cubicBezTo>
                      <a:cubicBezTo>
                        <a:pt x="2972" y="6099"/>
                        <a:pt x="3142" y="6135"/>
                        <a:pt x="3288" y="6135"/>
                      </a:cubicBezTo>
                      <a:cubicBezTo>
                        <a:pt x="3824" y="6135"/>
                        <a:pt x="4037" y="5650"/>
                        <a:pt x="4037" y="5650"/>
                      </a:cubicBezTo>
                      <a:cubicBezTo>
                        <a:pt x="4037" y="5650"/>
                        <a:pt x="4584" y="6734"/>
                        <a:pt x="5502" y="6734"/>
                      </a:cubicBezTo>
                      <a:cubicBezTo>
                        <a:pt x="5634" y="6734"/>
                        <a:pt x="5772" y="6712"/>
                        <a:pt x="5918" y="6662"/>
                      </a:cubicBezTo>
                      <a:cubicBezTo>
                        <a:pt x="7097" y="6245"/>
                        <a:pt x="6204" y="5233"/>
                        <a:pt x="6204" y="5233"/>
                      </a:cubicBezTo>
                      <a:lnTo>
                        <a:pt x="6204" y="5233"/>
                      </a:lnTo>
                      <a:cubicBezTo>
                        <a:pt x="6204" y="5233"/>
                        <a:pt x="6768" y="5818"/>
                        <a:pt x="7326" y="5818"/>
                      </a:cubicBezTo>
                      <a:cubicBezTo>
                        <a:pt x="7485" y="5818"/>
                        <a:pt x="7643" y="5771"/>
                        <a:pt x="7788" y="5650"/>
                      </a:cubicBezTo>
                      <a:cubicBezTo>
                        <a:pt x="8478" y="5066"/>
                        <a:pt x="7657" y="3995"/>
                        <a:pt x="7657" y="3995"/>
                      </a:cubicBezTo>
                      <a:lnTo>
                        <a:pt x="1775" y="280"/>
                      </a:lnTo>
                      <a:cubicBezTo>
                        <a:pt x="1775" y="280"/>
                        <a:pt x="1270"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0"/>
                <p:cNvSpPr/>
                <p:nvPr/>
              </p:nvSpPr>
              <p:spPr>
                <a:xfrm>
                  <a:off x="1676975" y="2654025"/>
                  <a:ext cx="175050" cy="175350"/>
                </a:xfrm>
                <a:custGeom>
                  <a:avLst/>
                  <a:gdLst/>
                  <a:ahLst/>
                  <a:cxnLst/>
                  <a:rect l="l" t="t" r="r" b="b"/>
                  <a:pathLst>
                    <a:path w="7002" h="7014" extrusionOk="0">
                      <a:moveTo>
                        <a:pt x="3501" y="1"/>
                      </a:moveTo>
                      <a:cubicBezTo>
                        <a:pt x="1572" y="1"/>
                        <a:pt x="1" y="1572"/>
                        <a:pt x="1" y="3513"/>
                      </a:cubicBezTo>
                      <a:cubicBezTo>
                        <a:pt x="1" y="5442"/>
                        <a:pt x="1572" y="7013"/>
                        <a:pt x="3501" y="7013"/>
                      </a:cubicBezTo>
                      <a:cubicBezTo>
                        <a:pt x="5442" y="7013"/>
                        <a:pt x="7002" y="5442"/>
                        <a:pt x="7002" y="3513"/>
                      </a:cubicBezTo>
                      <a:cubicBezTo>
                        <a:pt x="7002" y="1572"/>
                        <a:pt x="5442"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0"/>
                <p:cNvSpPr/>
                <p:nvPr/>
              </p:nvSpPr>
              <p:spPr>
                <a:xfrm>
                  <a:off x="1785650" y="2674700"/>
                  <a:ext cx="56250" cy="85175"/>
                </a:xfrm>
                <a:custGeom>
                  <a:avLst/>
                  <a:gdLst/>
                  <a:ahLst/>
                  <a:cxnLst/>
                  <a:rect l="l" t="t" r="r" b="b"/>
                  <a:pathLst>
                    <a:path w="2250" h="3407" extrusionOk="0">
                      <a:moveTo>
                        <a:pt x="191" y="1"/>
                      </a:moveTo>
                      <a:cubicBezTo>
                        <a:pt x="78" y="1"/>
                        <a:pt x="1" y="203"/>
                        <a:pt x="131" y="257"/>
                      </a:cubicBezTo>
                      <a:cubicBezTo>
                        <a:pt x="702" y="507"/>
                        <a:pt x="1155" y="948"/>
                        <a:pt x="1452" y="1495"/>
                      </a:cubicBezTo>
                      <a:cubicBezTo>
                        <a:pt x="1750" y="2055"/>
                        <a:pt x="1821" y="2662"/>
                        <a:pt x="1774" y="3281"/>
                      </a:cubicBezTo>
                      <a:cubicBezTo>
                        <a:pt x="1767" y="3365"/>
                        <a:pt x="1831" y="3407"/>
                        <a:pt x="1898" y="3407"/>
                      </a:cubicBezTo>
                      <a:cubicBezTo>
                        <a:pt x="1954" y="3407"/>
                        <a:pt x="2014" y="3377"/>
                        <a:pt x="2036" y="3317"/>
                      </a:cubicBezTo>
                      <a:cubicBezTo>
                        <a:pt x="2250" y="2662"/>
                        <a:pt x="2083" y="1912"/>
                        <a:pt x="1750" y="1317"/>
                      </a:cubicBezTo>
                      <a:cubicBezTo>
                        <a:pt x="1416" y="721"/>
                        <a:pt x="881" y="245"/>
                        <a:pt x="226" y="7"/>
                      </a:cubicBezTo>
                      <a:cubicBezTo>
                        <a:pt x="214" y="3"/>
                        <a:pt x="20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0"/>
                <p:cNvSpPr/>
                <p:nvPr/>
              </p:nvSpPr>
              <p:spPr>
                <a:xfrm>
                  <a:off x="1799325" y="2708175"/>
                  <a:ext cx="22050" cy="57500"/>
                </a:xfrm>
                <a:custGeom>
                  <a:avLst/>
                  <a:gdLst/>
                  <a:ahLst/>
                  <a:cxnLst/>
                  <a:rect l="l" t="t" r="r" b="b"/>
                  <a:pathLst>
                    <a:path w="882" h="2300" extrusionOk="0">
                      <a:moveTo>
                        <a:pt x="115" y="0"/>
                      </a:moveTo>
                      <a:cubicBezTo>
                        <a:pt x="59" y="0"/>
                        <a:pt x="0" y="70"/>
                        <a:pt x="36" y="133"/>
                      </a:cubicBezTo>
                      <a:cubicBezTo>
                        <a:pt x="250" y="442"/>
                        <a:pt x="393" y="775"/>
                        <a:pt x="488" y="1145"/>
                      </a:cubicBezTo>
                      <a:cubicBezTo>
                        <a:pt x="536" y="1311"/>
                        <a:pt x="560" y="1490"/>
                        <a:pt x="584" y="1668"/>
                      </a:cubicBezTo>
                      <a:cubicBezTo>
                        <a:pt x="608" y="1859"/>
                        <a:pt x="608" y="2049"/>
                        <a:pt x="619" y="2240"/>
                      </a:cubicBezTo>
                      <a:cubicBezTo>
                        <a:pt x="626" y="2279"/>
                        <a:pt x="657" y="2300"/>
                        <a:pt x="687" y="2300"/>
                      </a:cubicBezTo>
                      <a:cubicBezTo>
                        <a:pt x="714" y="2300"/>
                        <a:pt x="739" y="2285"/>
                        <a:pt x="750" y="2252"/>
                      </a:cubicBezTo>
                      <a:cubicBezTo>
                        <a:pt x="881" y="1883"/>
                        <a:pt x="822" y="1442"/>
                        <a:pt x="727" y="1073"/>
                      </a:cubicBezTo>
                      <a:cubicBezTo>
                        <a:pt x="619" y="692"/>
                        <a:pt x="417" y="335"/>
                        <a:pt x="167" y="25"/>
                      </a:cubicBezTo>
                      <a:cubicBezTo>
                        <a:pt x="152" y="8"/>
                        <a:pt x="134"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05" name="Google Shape;2705;p60"/>
            <p:cNvSpPr/>
            <p:nvPr/>
          </p:nvSpPr>
          <p:spPr>
            <a:xfrm>
              <a:off x="7732048" y="1168963"/>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le 1">
            <a:extLst>
              <a:ext uri="{FF2B5EF4-FFF2-40B4-BE49-F238E27FC236}">
                <a16:creationId xmlns:a16="http://schemas.microsoft.com/office/drawing/2014/main" id="{C1BD3A1C-5DF0-2635-9AE8-0A4FD8FF05AE}"/>
              </a:ext>
            </a:extLst>
          </p:cNvPr>
          <p:cNvSpPr/>
          <p:nvPr/>
        </p:nvSpPr>
        <p:spPr>
          <a:xfrm>
            <a:off x="3908349" y="389474"/>
            <a:ext cx="1327302" cy="566796"/>
          </a:xfrm>
          <a:prstGeom prst="roundRect">
            <a:avLst/>
          </a:prstGeom>
          <a:solidFill>
            <a:srgbClr val="B576DC"/>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Ví</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schemeClr val="accent6"/>
                </a:solidFill>
                <a:effectLst/>
                <a:uLnTx/>
                <a:uFillTx/>
                <a:latin typeface="+mj-lt"/>
                <a:ea typeface="+mn-ea"/>
                <a:cs typeface="Arial" panose="020B0604020202020204" pitchFamily="34" charset="0"/>
              </a:rPr>
              <a:t>dụ</a:t>
            </a:r>
            <a:r>
              <a:rPr kumimoji="0" lang="en-US" sz="2200" b="1"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 11</a:t>
            </a:r>
          </a:p>
        </p:txBody>
      </p:sp>
      <p:sp>
        <p:nvSpPr>
          <p:cNvPr id="2" name="Rectangle 1">
            <a:extLst>
              <a:ext uri="{FF2B5EF4-FFF2-40B4-BE49-F238E27FC236}">
                <a16:creationId xmlns:a16="http://schemas.microsoft.com/office/drawing/2014/main" id="{289F4E90-79AB-6801-0940-5AD0F7D13952}"/>
              </a:ext>
            </a:extLst>
          </p:cNvPr>
          <p:cNvSpPr/>
          <p:nvPr/>
        </p:nvSpPr>
        <p:spPr>
          <a:xfrm>
            <a:off x="696009" y="1182805"/>
            <a:ext cx="7959443" cy="53739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200" kern="1200" dirty="0" err="1">
                <a:solidFill>
                  <a:prstClr val="black"/>
                </a:solidFill>
                <a:ea typeface="+mn-ea"/>
              </a:rPr>
              <a:t>Gọi</a:t>
            </a:r>
            <a:r>
              <a:rPr lang="en-US" sz="2200" kern="1200" dirty="0">
                <a:solidFill>
                  <a:prstClr val="black"/>
                </a:solidFill>
                <a:ea typeface="+mn-ea"/>
              </a:rPr>
              <a:t> </a:t>
            </a:r>
            <a:r>
              <a:rPr lang="en-US" sz="2200" kern="1200" dirty="0" err="1">
                <a:solidFill>
                  <a:prstClr val="black"/>
                </a:solidFill>
                <a:ea typeface="+mn-ea"/>
              </a:rPr>
              <a:t>tên</a:t>
            </a:r>
            <a:r>
              <a:rPr lang="en-US" sz="2200" kern="1200" dirty="0">
                <a:solidFill>
                  <a:prstClr val="black"/>
                </a:solidFill>
                <a:ea typeface="+mn-ea"/>
              </a:rPr>
              <a:t> </a:t>
            </a:r>
            <a:r>
              <a:rPr lang="en-US" sz="2200" kern="1200" dirty="0" err="1">
                <a:solidFill>
                  <a:prstClr val="black"/>
                </a:solidFill>
                <a:ea typeface="+mn-ea"/>
              </a:rPr>
              <a:t>các</a:t>
            </a:r>
            <a:r>
              <a:rPr lang="en-US" sz="2200" kern="1200" dirty="0">
                <a:solidFill>
                  <a:prstClr val="black"/>
                </a:solidFill>
                <a:ea typeface="+mn-ea"/>
              </a:rPr>
              <a:t> </a:t>
            </a:r>
            <a:r>
              <a:rPr lang="en-US" sz="2200" kern="1200" dirty="0" err="1">
                <a:solidFill>
                  <a:prstClr val="black"/>
                </a:solidFill>
                <a:ea typeface="+mn-ea"/>
              </a:rPr>
              <a:t>mặt</a:t>
            </a:r>
            <a:r>
              <a:rPr lang="en-US" sz="2200" kern="1200" dirty="0">
                <a:solidFill>
                  <a:prstClr val="black"/>
                </a:solidFill>
                <a:ea typeface="+mn-ea"/>
              </a:rPr>
              <a:t>, </a:t>
            </a:r>
            <a:r>
              <a:rPr lang="en-US" sz="2200" kern="1200" dirty="0" err="1">
                <a:solidFill>
                  <a:prstClr val="black"/>
                </a:solidFill>
                <a:ea typeface="+mn-ea"/>
              </a:rPr>
              <a:t>các</a:t>
            </a:r>
            <a:r>
              <a:rPr lang="en-US" sz="2200" kern="1200" dirty="0">
                <a:solidFill>
                  <a:prstClr val="black"/>
                </a:solidFill>
                <a:ea typeface="+mn-ea"/>
              </a:rPr>
              <a:t> </a:t>
            </a:r>
            <a:r>
              <a:rPr lang="en-US" sz="2200" kern="1200" dirty="0" err="1">
                <a:solidFill>
                  <a:prstClr val="black"/>
                </a:solidFill>
                <a:ea typeface="+mn-ea"/>
              </a:rPr>
              <a:t>cặp</a:t>
            </a:r>
            <a:r>
              <a:rPr lang="en-US" sz="2200" kern="1200" dirty="0">
                <a:solidFill>
                  <a:prstClr val="black"/>
                </a:solidFill>
                <a:ea typeface="+mn-ea"/>
              </a:rPr>
              <a:t> </a:t>
            </a:r>
            <a:r>
              <a:rPr lang="en-US" sz="2200" kern="1200" dirty="0" err="1">
                <a:solidFill>
                  <a:prstClr val="black"/>
                </a:solidFill>
                <a:ea typeface="+mn-ea"/>
              </a:rPr>
              <a:t>cạnh</a:t>
            </a:r>
            <a:r>
              <a:rPr lang="en-US" sz="2200" kern="1200" dirty="0">
                <a:solidFill>
                  <a:prstClr val="black"/>
                </a:solidFill>
                <a:ea typeface="+mn-ea"/>
              </a:rPr>
              <a:t> </a:t>
            </a:r>
            <a:r>
              <a:rPr lang="en-US" sz="2200" kern="1200" dirty="0" err="1">
                <a:solidFill>
                  <a:prstClr val="black"/>
                </a:solidFill>
                <a:ea typeface="+mn-ea"/>
              </a:rPr>
              <a:t>đối</a:t>
            </a:r>
            <a:r>
              <a:rPr lang="en-US" sz="2200" kern="1200" dirty="0">
                <a:solidFill>
                  <a:prstClr val="black"/>
                </a:solidFill>
                <a:ea typeface="+mn-ea"/>
              </a:rPr>
              <a:t> </a:t>
            </a:r>
            <a:r>
              <a:rPr lang="en-US" sz="2200" kern="1200" dirty="0" err="1">
                <a:solidFill>
                  <a:prstClr val="black"/>
                </a:solidFill>
                <a:ea typeface="+mn-ea"/>
              </a:rPr>
              <a:t>diện</a:t>
            </a:r>
            <a:r>
              <a:rPr lang="en-US" sz="2200" kern="1200" dirty="0">
                <a:solidFill>
                  <a:prstClr val="black"/>
                </a:solidFill>
                <a:ea typeface="+mn-ea"/>
              </a:rPr>
              <a:t> </a:t>
            </a:r>
            <a:r>
              <a:rPr lang="en-US" sz="2200" kern="1200" dirty="0" err="1">
                <a:solidFill>
                  <a:prstClr val="black"/>
                </a:solidFill>
                <a:ea typeface="+mn-ea"/>
              </a:rPr>
              <a:t>của</a:t>
            </a:r>
            <a:r>
              <a:rPr lang="en-US" sz="2200" kern="1200" dirty="0">
                <a:solidFill>
                  <a:prstClr val="black"/>
                </a:solidFill>
                <a:ea typeface="+mn-ea"/>
              </a:rPr>
              <a:t> </a:t>
            </a:r>
            <a:r>
              <a:rPr lang="en-US" sz="2200" kern="1200" dirty="0" err="1">
                <a:solidFill>
                  <a:prstClr val="black"/>
                </a:solidFill>
                <a:ea typeface="+mn-ea"/>
              </a:rPr>
              <a:t>tứ</a:t>
            </a:r>
            <a:r>
              <a:rPr lang="en-US" sz="2200" kern="1200" dirty="0">
                <a:solidFill>
                  <a:prstClr val="black"/>
                </a:solidFill>
                <a:ea typeface="+mn-ea"/>
              </a:rPr>
              <a:t> </a:t>
            </a:r>
            <a:r>
              <a:rPr lang="en-US" sz="2200" kern="1200" dirty="0" err="1">
                <a:solidFill>
                  <a:prstClr val="black"/>
                </a:solidFill>
                <a:ea typeface="+mn-ea"/>
              </a:rPr>
              <a:t>diện</a:t>
            </a:r>
            <a:r>
              <a:rPr lang="en-US" sz="2200" kern="1200" dirty="0">
                <a:solidFill>
                  <a:prstClr val="black"/>
                </a:solidFill>
                <a:ea typeface="+mn-ea"/>
              </a:rPr>
              <a:t> MNPQ</a:t>
            </a:r>
            <a:endParaRPr kumimoji="0" lang="en-US" sz="22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3" name="Rectangle 2">
            <a:extLst>
              <a:ext uri="{FF2B5EF4-FFF2-40B4-BE49-F238E27FC236}">
                <a16:creationId xmlns:a16="http://schemas.microsoft.com/office/drawing/2014/main" id="{A92250A3-B3D2-6DC6-60AA-FA4860297FFC}"/>
              </a:ext>
            </a:extLst>
          </p:cNvPr>
          <p:cNvSpPr/>
          <p:nvPr/>
        </p:nvSpPr>
        <p:spPr>
          <a:xfrm>
            <a:off x="4212764" y="2061151"/>
            <a:ext cx="718465"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2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4" name="Rectangle 3">
            <a:extLst>
              <a:ext uri="{FF2B5EF4-FFF2-40B4-BE49-F238E27FC236}">
                <a16:creationId xmlns:a16="http://schemas.microsoft.com/office/drawing/2014/main" id="{A88DEE5B-5E40-A62D-F462-5290778DFF49}"/>
              </a:ext>
            </a:extLst>
          </p:cNvPr>
          <p:cNvSpPr/>
          <p:nvPr/>
        </p:nvSpPr>
        <p:spPr>
          <a:xfrm>
            <a:off x="758112" y="2508615"/>
            <a:ext cx="5302344" cy="2060885"/>
          </a:xfrm>
          <a:prstGeom prst="rect">
            <a:avLst/>
          </a:prstGeom>
        </p:spPr>
        <p:txBody>
          <a:bodyPr wrap="square">
            <a:spAutoFit/>
          </a:bodyPr>
          <a:lstStyle/>
          <a:p>
            <a:pPr>
              <a:lnSpc>
                <a:spcPct val="150000"/>
              </a:lnSpc>
              <a:buClrTx/>
            </a:pPr>
            <a:r>
              <a:rPr kumimoji="0" lang="en-US" sz="2200" b="0" i="0" u="none" strike="noStrike" kern="1200" cap="none" spc="0" normalizeH="0" baseline="0" noProof="0" dirty="0" err="1">
                <a:ln>
                  <a:noFill/>
                </a:ln>
                <a:solidFill>
                  <a:prstClr val="black"/>
                </a:solidFill>
                <a:effectLst/>
                <a:uLnTx/>
                <a:uFillTx/>
                <a:latin typeface="+mj-lt"/>
                <a:ea typeface="+mn-ea"/>
                <a:cs typeface="Arial"/>
                <a:sym typeface="Arial"/>
              </a:rPr>
              <a:t>Tứ</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diện</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MNPQ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có</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a:t>
            </a:r>
          </a:p>
          <a:p>
            <a:pPr>
              <a:lnSpc>
                <a:spcPct val="150000"/>
              </a:lnSpc>
              <a:buClrTx/>
            </a:pPr>
            <a:r>
              <a:rPr lang="en-US" sz="2200" kern="1200" baseline="0" dirty="0">
                <a:solidFill>
                  <a:prstClr val="black"/>
                </a:solidFill>
                <a:latin typeface="+mj-lt"/>
                <a:ea typeface="+mn-ea"/>
              </a:rPr>
              <a:t>+</a:t>
            </a:r>
            <a:r>
              <a:rPr lang="en-US" sz="2200" kern="1200" dirty="0">
                <a:solidFill>
                  <a:prstClr val="black"/>
                </a:solidFill>
                <a:latin typeface="+mj-lt"/>
                <a:ea typeface="+mn-ea"/>
              </a:rPr>
              <a:t> </a:t>
            </a:r>
            <a:r>
              <a:rPr lang="en-US" sz="2200" kern="1200" dirty="0" err="1">
                <a:solidFill>
                  <a:prstClr val="black"/>
                </a:solidFill>
                <a:latin typeface="+mj-lt"/>
                <a:ea typeface="+mn-ea"/>
              </a:rPr>
              <a:t>Các</a:t>
            </a:r>
            <a:r>
              <a:rPr lang="en-US" sz="2200" kern="1200" dirty="0">
                <a:solidFill>
                  <a:prstClr val="black"/>
                </a:solidFill>
                <a:latin typeface="+mj-lt"/>
                <a:ea typeface="+mn-ea"/>
              </a:rPr>
              <a:t> </a:t>
            </a:r>
            <a:r>
              <a:rPr lang="en-US" sz="2200" kern="1200" dirty="0" err="1">
                <a:solidFill>
                  <a:prstClr val="black"/>
                </a:solidFill>
                <a:latin typeface="+mj-lt"/>
                <a:ea typeface="+mn-ea"/>
              </a:rPr>
              <a:t>mặt</a:t>
            </a:r>
            <a:r>
              <a:rPr lang="en-US" sz="2200" kern="1200" dirty="0">
                <a:solidFill>
                  <a:prstClr val="black"/>
                </a:solidFill>
                <a:latin typeface="+mj-lt"/>
                <a:ea typeface="+mn-ea"/>
              </a:rPr>
              <a:t>: MNP, MPQ, MQN, NPQ</a:t>
            </a:r>
          </a:p>
          <a:p>
            <a:pPr>
              <a:lnSpc>
                <a:spcPct val="150000"/>
              </a:lnSpc>
              <a:buClrTx/>
            </a:pPr>
            <a:r>
              <a:rPr kumimoji="0" lang="en-US" sz="2200" b="0" i="0" u="none" strike="noStrike" kern="1200" cap="none" spc="0" normalizeH="0" baseline="0" noProof="0" dirty="0">
                <a:ln>
                  <a:noFill/>
                </a:ln>
                <a:solidFill>
                  <a:prstClr val="black"/>
                </a:solidFill>
                <a:effectLst/>
                <a:uLnTx/>
                <a:uFillTx/>
                <a:latin typeface="+mj-lt"/>
                <a:ea typeface="+mn-ea"/>
                <a:cs typeface="Arial"/>
                <a:sym typeface="Arial"/>
              </a:rPr>
              <a:t>+</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Các</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cặp</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cạnh</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đối</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diện</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MN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và</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PQ, MP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và</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NQ, MQ </a:t>
            </a:r>
            <a:r>
              <a:rPr kumimoji="0" lang="en-US" sz="2200" b="0" i="0" u="none" strike="noStrike" kern="1200" cap="none" spc="0" normalizeH="0" noProof="0" dirty="0" err="1">
                <a:ln>
                  <a:noFill/>
                </a:ln>
                <a:solidFill>
                  <a:prstClr val="black"/>
                </a:solidFill>
                <a:effectLst/>
                <a:uLnTx/>
                <a:uFillTx/>
                <a:latin typeface="+mj-lt"/>
                <a:ea typeface="+mn-ea"/>
                <a:cs typeface="Arial"/>
                <a:sym typeface="Arial"/>
              </a:rPr>
              <a:t>và</a:t>
            </a:r>
            <a:r>
              <a:rPr kumimoji="0" lang="en-US" sz="2200" b="0" i="0" u="none" strike="noStrike" kern="1200" cap="none" spc="0" normalizeH="0" noProof="0" dirty="0">
                <a:ln>
                  <a:noFill/>
                </a:ln>
                <a:solidFill>
                  <a:prstClr val="black"/>
                </a:solidFill>
                <a:effectLst/>
                <a:uLnTx/>
                <a:uFillTx/>
                <a:latin typeface="+mj-lt"/>
                <a:ea typeface="+mn-ea"/>
                <a:cs typeface="Arial"/>
                <a:sym typeface="Arial"/>
              </a:rPr>
              <a:t> NP</a:t>
            </a:r>
            <a:endParaRPr kumimoji="0" lang="en-US" sz="2200" b="0" i="0" u="none" strike="noStrike" kern="1200" cap="none" spc="0" normalizeH="0" baseline="0" noProof="0" dirty="0">
              <a:ln>
                <a:noFill/>
              </a:ln>
              <a:solidFill>
                <a:prstClr val="black"/>
              </a:solidFill>
              <a:effectLst/>
              <a:uLnTx/>
              <a:uFillTx/>
              <a:latin typeface="+mj-lt"/>
              <a:ea typeface="+mn-ea"/>
              <a:cs typeface="Arial"/>
              <a:sym typeface="Arial"/>
            </a:endParaRPr>
          </a:p>
        </p:txBody>
      </p:sp>
      <p:pic>
        <p:nvPicPr>
          <p:cNvPr id="5" name="Picture 4">
            <a:extLst>
              <a:ext uri="{FF2B5EF4-FFF2-40B4-BE49-F238E27FC236}">
                <a16:creationId xmlns:a16="http://schemas.microsoft.com/office/drawing/2014/main" id="{88F893D9-E31E-50C1-2201-C2F249903E0A}"/>
              </a:ext>
            </a:extLst>
          </p:cNvPr>
          <p:cNvPicPr>
            <a:picLocks noChangeAspect="1"/>
          </p:cNvPicPr>
          <p:nvPr/>
        </p:nvPicPr>
        <p:blipFill>
          <a:blip r:embed="rId3"/>
          <a:srcRect/>
          <a:stretch/>
        </p:blipFill>
        <p:spPr>
          <a:xfrm>
            <a:off x="6060456" y="2220533"/>
            <a:ext cx="2289914" cy="2500587"/>
          </a:xfrm>
          <a:prstGeom prst="rect">
            <a:avLst/>
          </a:prstGeom>
        </p:spPr>
      </p:pic>
    </p:spTree>
    <p:extLst>
      <p:ext uri="{BB962C8B-B14F-4D97-AF65-F5344CB8AC3E}">
        <p14:creationId xmlns:p14="http://schemas.microsoft.com/office/powerpoint/2010/main" val="3297326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28" name="Google Shape;2228;p47"/>
          <p:cNvGrpSpPr/>
          <p:nvPr/>
        </p:nvGrpSpPr>
        <p:grpSpPr>
          <a:xfrm flipH="1">
            <a:off x="7406641" y="134347"/>
            <a:ext cx="1541360" cy="1439233"/>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32E6CACC-757E-A6C2-B70D-0A8CE229242A}"/>
              </a:ext>
            </a:extLst>
          </p:cNvPr>
          <p:cNvPicPr>
            <a:picLocks noChangeAspect="1"/>
          </p:cNvPicPr>
          <p:nvPr/>
        </p:nvPicPr>
        <p:blipFill>
          <a:blip r:embed="rId3"/>
          <a:stretch>
            <a:fillRect/>
          </a:stretch>
        </p:blipFill>
        <p:spPr>
          <a:xfrm>
            <a:off x="0" y="3604214"/>
            <a:ext cx="1055170" cy="1546170"/>
          </a:xfrm>
          <a:prstGeom prst="rect">
            <a:avLst/>
          </a:prstGeom>
        </p:spPr>
      </p:pic>
      <p:sp>
        <p:nvSpPr>
          <p:cNvPr id="3" name="TextBox 2">
            <a:extLst>
              <a:ext uri="{FF2B5EF4-FFF2-40B4-BE49-F238E27FC236}">
                <a16:creationId xmlns:a16="http://schemas.microsoft.com/office/drawing/2014/main" id="{6DD356CE-CB72-F05D-98A9-41995B8CE102}"/>
              </a:ext>
            </a:extLst>
          </p:cNvPr>
          <p:cNvSpPr txBox="1"/>
          <p:nvPr/>
        </p:nvSpPr>
        <p:spPr>
          <a:xfrm>
            <a:off x="1001822" y="1993512"/>
            <a:ext cx="7245850" cy="1839734"/>
          </a:xfrm>
          <a:prstGeom prst="rect">
            <a:avLst/>
          </a:prstGeom>
          <a:noFill/>
        </p:spPr>
        <p:txBody>
          <a:bodyPr wrap="square">
            <a:spAutoFit/>
          </a:bodyPr>
          <a:lstStyle/>
          <a:p>
            <a:pPr>
              <a:lnSpc>
                <a:spcPct val="150000"/>
              </a:lnSpc>
              <a:spcAft>
                <a:spcPts val="1200"/>
              </a:spcAft>
            </a:pPr>
            <a:r>
              <a:rPr lang="en-US" sz="2400" kern="100" dirty="0">
                <a:latin typeface="+mj-lt"/>
                <a:ea typeface="Times New Roman" panose="02020603050405020304" pitchFamily="18" charset="0"/>
                <a:cs typeface="Times New Roman" panose="02020603050405020304" pitchFamily="18" charset="0"/>
              </a:rPr>
              <a:t>a) </a:t>
            </a:r>
            <a:r>
              <a:rPr lang="en-US" sz="2400" kern="100" dirty="0" err="1">
                <a:latin typeface="+mj-lt"/>
                <a:ea typeface="Times New Roman" panose="02020603050405020304" pitchFamily="18" charset="0"/>
                <a:cs typeface="Times New Roman" panose="02020603050405020304" pitchFamily="18" charset="0"/>
              </a:rPr>
              <a:t>Hình</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tứ</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diện</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có</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bốn</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mặt</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là</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các</a:t>
            </a:r>
            <a:r>
              <a:rPr lang="en-US" sz="2400" kern="100" dirty="0">
                <a:latin typeface="+mj-lt"/>
                <a:ea typeface="Times New Roman" panose="02020603050405020304" pitchFamily="18" charset="0"/>
                <a:cs typeface="Times New Roman" panose="02020603050405020304" pitchFamily="18" charset="0"/>
              </a:rPr>
              <a:t> tam </a:t>
            </a:r>
            <a:r>
              <a:rPr lang="en-US" sz="2400" kern="100" dirty="0" err="1">
                <a:latin typeface="+mj-lt"/>
                <a:ea typeface="Times New Roman" panose="02020603050405020304" pitchFamily="18" charset="0"/>
                <a:cs typeface="Times New Roman" panose="02020603050405020304" pitchFamily="18" charset="0"/>
              </a:rPr>
              <a:t>giác</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đều</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được</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gọi</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là</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hình</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tứ</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diện</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đều</a:t>
            </a:r>
            <a:r>
              <a:rPr lang="en-US" sz="2400" kern="100" dirty="0">
                <a:latin typeface="+mj-lt"/>
                <a:ea typeface="Times New Roman" panose="02020603050405020304" pitchFamily="18" charset="0"/>
                <a:cs typeface="Times New Roman" panose="02020603050405020304" pitchFamily="18" charset="0"/>
              </a:rPr>
              <a:t>.</a:t>
            </a:r>
            <a:endParaRPr lang="en-US" sz="2400" kern="100" dirty="0">
              <a:latin typeface="+mj-lt"/>
              <a:ea typeface="Calibri" panose="020F0502020204030204" pitchFamily="34" charset="0"/>
              <a:cs typeface="Times New Roman" panose="02020603050405020304" pitchFamily="18" charset="0"/>
            </a:endParaRPr>
          </a:p>
          <a:p>
            <a:pPr>
              <a:lnSpc>
                <a:spcPct val="150000"/>
              </a:lnSpc>
              <a:spcAft>
                <a:spcPts val="1200"/>
              </a:spcAft>
            </a:pPr>
            <a:r>
              <a:rPr lang="en-US" sz="2400" kern="100" dirty="0">
                <a:latin typeface="+mj-lt"/>
                <a:ea typeface="Times New Roman" panose="02020603050405020304" pitchFamily="18" charset="0"/>
                <a:cs typeface="Times New Roman" panose="02020603050405020304" pitchFamily="18" charset="0"/>
              </a:rPr>
              <a:t>b) </a:t>
            </a:r>
            <a:r>
              <a:rPr lang="en-US" sz="2400" kern="100" dirty="0" err="1">
                <a:latin typeface="+mj-lt"/>
                <a:ea typeface="Times New Roman" panose="02020603050405020304" pitchFamily="18" charset="0"/>
                <a:cs typeface="Times New Roman" panose="02020603050405020304" pitchFamily="18" charset="0"/>
              </a:rPr>
              <a:t>Một</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tứ</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diện</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có</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thể</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xem</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là</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hình</a:t>
            </a:r>
            <a:r>
              <a:rPr lang="en-US" sz="2400" kern="100" dirty="0">
                <a:latin typeface="+mj-lt"/>
                <a:ea typeface="Times New Roman" panose="02020603050405020304" pitchFamily="18" charset="0"/>
                <a:cs typeface="Times New Roman" panose="02020603050405020304" pitchFamily="18" charset="0"/>
              </a:rPr>
              <a:t> </a:t>
            </a:r>
            <a:r>
              <a:rPr lang="en-US" sz="2400" kern="100" dirty="0" err="1">
                <a:latin typeface="+mj-lt"/>
                <a:ea typeface="Times New Roman" panose="02020603050405020304" pitchFamily="18" charset="0"/>
                <a:cs typeface="Times New Roman" panose="02020603050405020304" pitchFamily="18" charset="0"/>
              </a:rPr>
              <a:t>chóp</a:t>
            </a:r>
            <a:r>
              <a:rPr lang="en-US" sz="2400" kern="100" dirty="0">
                <a:latin typeface="+mj-lt"/>
                <a:ea typeface="Times New Roman" panose="02020603050405020304" pitchFamily="18" charset="0"/>
                <a:cs typeface="Times New Roman" panose="02020603050405020304" pitchFamily="18" charset="0"/>
              </a:rPr>
              <a:t> tam </a:t>
            </a:r>
            <a:r>
              <a:rPr lang="en-US" sz="2400" kern="100" dirty="0" err="1">
                <a:latin typeface="+mj-lt"/>
                <a:ea typeface="Times New Roman" panose="02020603050405020304" pitchFamily="18" charset="0"/>
                <a:cs typeface="Times New Roman" panose="02020603050405020304" pitchFamily="18" charset="0"/>
              </a:rPr>
              <a:t>giác</a:t>
            </a:r>
            <a:r>
              <a:rPr lang="en-US" sz="2400" kern="100" dirty="0">
                <a:latin typeface="+mj-lt"/>
                <a:ea typeface="Times New Roman" panose="02020603050405020304" pitchFamily="18" charset="0"/>
                <a:cs typeface="Times New Roman" panose="02020603050405020304" pitchFamily="18" charset="0"/>
              </a:rPr>
              <a:t>.</a:t>
            </a:r>
            <a:endParaRPr lang="en-US" sz="2400" kern="100" dirty="0">
              <a:latin typeface="+mj-lt"/>
              <a:ea typeface="Calibri" panose="020F0502020204030204" pitchFamily="34" charset="0"/>
              <a:cs typeface="Times New Roman" panose="02020603050405020304" pitchFamily="18" charset="0"/>
            </a:endParaRPr>
          </a:p>
        </p:txBody>
      </p:sp>
      <p:sp>
        <p:nvSpPr>
          <p:cNvPr id="4" name="Google Shape;802;p36">
            <a:extLst>
              <a:ext uri="{FF2B5EF4-FFF2-40B4-BE49-F238E27FC236}">
                <a16:creationId xmlns:a16="http://schemas.microsoft.com/office/drawing/2014/main" id="{910BE94D-6367-543E-F327-FA5AFFCAC54D}"/>
              </a:ext>
            </a:extLst>
          </p:cNvPr>
          <p:cNvSpPr txBox="1">
            <a:spLocks/>
          </p:cNvSpPr>
          <p:nvPr/>
        </p:nvSpPr>
        <p:spPr>
          <a:xfrm>
            <a:off x="487482" y="1131409"/>
            <a:ext cx="149070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C</a:t>
            </a:r>
            <a:r>
              <a:rPr kumimoji="0" lang="en" sz="2400" b="1" i="0" u="none" strike="noStrike" kern="0" cap="none" spc="0" normalizeH="0" baseline="0" noProof="0" dirty="0">
                <a:ln>
                  <a:noFill/>
                </a:ln>
                <a:solidFill>
                  <a:srgbClr val="000000"/>
                </a:solidFill>
                <a:effectLst/>
                <a:uLnTx/>
                <a:uFillTx/>
                <a:latin typeface="Arial"/>
                <a:cs typeface="Arial"/>
                <a:sym typeface="Arial"/>
              </a:rPr>
              <a:t>hú ý</a:t>
            </a:r>
          </a:p>
        </p:txBody>
      </p:sp>
      <p:pic>
        <p:nvPicPr>
          <p:cNvPr id="5" name="Picture 25">
            <a:extLst>
              <a:ext uri="{FF2B5EF4-FFF2-40B4-BE49-F238E27FC236}">
                <a16:creationId xmlns:a16="http://schemas.microsoft.com/office/drawing/2014/main" id="{1423ED04-8112-3534-FB27-5D7DC405DB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4148" y="1214515"/>
            <a:ext cx="499286" cy="509568"/>
          </a:xfrm>
          <a:prstGeom prst="rect">
            <a:avLst/>
          </a:prstGeom>
        </p:spPr>
      </p:pic>
    </p:spTree>
    <p:extLst>
      <p:ext uri="{BB962C8B-B14F-4D97-AF65-F5344CB8AC3E}">
        <p14:creationId xmlns:p14="http://schemas.microsoft.com/office/powerpoint/2010/main" val="3279947432"/>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4" name="Rounded Rectangle 1">
            <a:extLst>
              <a:ext uri="{FF2B5EF4-FFF2-40B4-BE49-F238E27FC236}">
                <a16:creationId xmlns:a16="http://schemas.microsoft.com/office/drawing/2014/main" id="{DEED5436-AC8E-E423-26FF-15F3590A19C0}"/>
              </a:ext>
            </a:extLst>
          </p:cNvPr>
          <p:cNvSpPr/>
          <p:nvPr/>
        </p:nvSpPr>
        <p:spPr>
          <a:xfrm>
            <a:off x="451697" y="374491"/>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12</a:t>
            </a:r>
          </a:p>
        </p:txBody>
      </p:sp>
      <p:sp>
        <p:nvSpPr>
          <p:cNvPr id="7" name="Rectangle 6">
            <a:extLst>
              <a:ext uri="{FF2B5EF4-FFF2-40B4-BE49-F238E27FC236}">
                <a16:creationId xmlns:a16="http://schemas.microsoft.com/office/drawing/2014/main" id="{0355B1B8-7AB9-80D3-44CF-33004722EA93}"/>
              </a:ext>
            </a:extLst>
          </p:cNvPr>
          <p:cNvSpPr/>
          <p:nvPr/>
        </p:nvSpPr>
        <p:spPr>
          <a:xfrm>
            <a:off x="727498" y="1059055"/>
            <a:ext cx="7689003" cy="3372783"/>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ea typeface="+mn-ea"/>
                <a:sym typeface="Arial"/>
              </a:rPr>
              <a:t>Cho </a:t>
            </a:r>
            <a:r>
              <a:rPr kumimoji="0" lang="en-US" sz="2200" b="0" i="0" u="none" strike="noStrike" kern="1200" cap="none" spc="0" normalizeH="0" baseline="0" noProof="0" dirty="0" err="1">
                <a:ln>
                  <a:noFill/>
                </a:ln>
                <a:solidFill>
                  <a:prstClr val="black"/>
                </a:solidFill>
                <a:effectLst/>
                <a:uLnTx/>
                <a:uFillTx/>
                <a:ea typeface="+mn-ea"/>
                <a:sym typeface="Arial"/>
              </a:rPr>
              <a:t>tứ</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diện</a:t>
            </a:r>
            <a:r>
              <a:rPr kumimoji="0" lang="en-US" sz="2200" b="0" i="0" u="none" strike="noStrike" kern="1200" cap="none" spc="0" normalizeH="0" noProof="0" dirty="0">
                <a:ln>
                  <a:noFill/>
                </a:ln>
                <a:solidFill>
                  <a:prstClr val="black"/>
                </a:solidFill>
                <a:effectLst/>
                <a:uLnTx/>
                <a:uFillTx/>
                <a:ea typeface="+mn-ea"/>
                <a:sym typeface="Arial"/>
              </a:rPr>
              <a:t> SABC. </a:t>
            </a:r>
            <a:r>
              <a:rPr kumimoji="0" lang="en-US" sz="2200" b="0" i="0" u="none" strike="noStrike" kern="1200" cap="none" spc="0" normalizeH="0" noProof="0" dirty="0" err="1">
                <a:ln>
                  <a:noFill/>
                </a:ln>
                <a:solidFill>
                  <a:prstClr val="black"/>
                </a:solidFill>
                <a:effectLst/>
                <a:uLnTx/>
                <a:uFillTx/>
                <a:ea typeface="+mn-ea"/>
                <a:sym typeface="Arial"/>
              </a:rPr>
              <a:t>Gọi</a:t>
            </a:r>
            <a:r>
              <a:rPr kumimoji="0" lang="en-US" sz="2200" b="0" i="0" u="none" strike="noStrike" kern="1200" cap="none" spc="0" normalizeH="0" noProof="0" dirty="0">
                <a:ln>
                  <a:noFill/>
                </a:ln>
                <a:solidFill>
                  <a:prstClr val="black"/>
                </a:solidFill>
                <a:effectLst/>
                <a:uLnTx/>
                <a:uFillTx/>
                <a:ea typeface="+mn-ea"/>
                <a:sym typeface="Arial"/>
              </a:rPr>
              <a:t> M </a:t>
            </a:r>
            <a:r>
              <a:rPr kumimoji="0" lang="en-US" sz="2200" b="0" i="0" u="none" strike="noStrike" kern="1200" cap="none" spc="0" normalizeH="0" noProof="0" dirty="0" err="1">
                <a:ln>
                  <a:noFill/>
                </a:ln>
                <a:solidFill>
                  <a:prstClr val="black"/>
                </a:solidFill>
                <a:effectLst/>
                <a:uLnTx/>
                <a:uFillTx/>
                <a:ea typeface="+mn-ea"/>
                <a:sym typeface="Arial"/>
              </a:rPr>
              <a:t>và</a:t>
            </a:r>
            <a:r>
              <a:rPr kumimoji="0" lang="en-US" sz="2200" b="0" i="0" u="none" strike="noStrike" kern="1200" cap="none" spc="0" normalizeH="0" noProof="0" dirty="0">
                <a:ln>
                  <a:noFill/>
                </a:ln>
                <a:solidFill>
                  <a:prstClr val="black"/>
                </a:solidFill>
                <a:effectLst/>
                <a:uLnTx/>
                <a:uFillTx/>
                <a:ea typeface="+mn-ea"/>
                <a:sym typeface="Arial"/>
              </a:rPr>
              <a:t> N </a:t>
            </a:r>
            <a:r>
              <a:rPr kumimoji="0" lang="en-US" sz="2200" b="0" i="0" u="none" strike="noStrike" kern="1200" cap="none" spc="0" normalizeH="0" noProof="0" dirty="0" err="1">
                <a:ln>
                  <a:noFill/>
                </a:ln>
                <a:solidFill>
                  <a:prstClr val="black"/>
                </a:solidFill>
                <a:effectLst/>
                <a:uLnTx/>
                <a:uFillTx/>
                <a:ea typeface="+mn-ea"/>
                <a:sym typeface="Arial"/>
              </a:rPr>
              <a:t>lần</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lượt</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là</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hai</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điểm</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trên</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hai</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cạnh</a:t>
            </a:r>
            <a:r>
              <a:rPr kumimoji="0" lang="en-US" sz="2200" b="0" i="0" u="none" strike="noStrike" kern="1200" cap="none" spc="0" normalizeH="0" noProof="0" dirty="0">
                <a:ln>
                  <a:noFill/>
                </a:ln>
                <a:solidFill>
                  <a:prstClr val="black"/>
                </a:solidFill>
                <a:effectLst/>
                <a:uLnTx/>
                <a:uFillTx/>
                <a:ea typeface="+mn-ea"/>
                <a:sym typeface="Arial"/>
              </a:rPr>
              <a:t> AB </a:t>
            </a:r>
            <a:r>
              <a:rPr kumimoji="0" lang="en-US" sz="2200" b="0" i="0" u="none" strike="noStrike" kern="1200" cap="none" spc="0" normalizeH="0" noProof="0" dirty="0" err="1">
                <a:ln>
                  <a:noFill/>
                </a:ln>
                <a:solidFill>
                  <a:prstClr val="black"/>
                </a:solidFill>
                <a:effectLst/>
                <a:uLnTx/>
                <a:uFillTx/>
                <a:ea typeface="+mn-ea"/>
                <a:sym typeface="Arial"/>
              </a:rPr>
              <a:t>và</a:t>
            </a:r>
            <a:r>
              <a:rPr kumimoji="0" lang="en-US" sz="2200" b="0" i="0" u="none" strike="noStrike" kern="1200" cap="none" spc="0" normalizeH="0" noProof="0" dirty="0">
                <a:ln>
                  <a:noFill/>
                </a:ln>
                <a:solidFill>
                  <a:prstClr val="black"/>
                </a:solidFill>
                <a:effectLst/>
                <a:uLnTx/>
                <a:uFillTx/>
                <a:ea typeface="+mn-ea"/>
                <a:sym typeface="Arial"/>
              </a:rPr>
              <a:t> BC </a:t>
            </a:r>
            <a:r>
              <a:rPr kumimoji="0" lang="en-US" sz="2200" b="0" i="0" u="none" strike="noStrike" kern="1200" cap="none" spc="0" normalizeH="0" noProof="0" dirty="0" err="1">
                <a:ln>
                  <a:noFill/>
                </a:ln>
                <a:solidFill>
                  <a:prstClr val="black"/>
                </a:solidFill>
                <a:effectLst/>
                <a:uLnTx/>
                <a:uFillTx/>
                <a:ea typeface="+mn-ea"/>
                <a:sym typeface="Arial"/>
              </a:rPr>
              <a:t>sao</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cho</a:t>
            </a:r>
            <a:r>
              <a:rPr kumimoji="0" lang="en-US" sz="2200" b="0" i="0" u="none" strike="noStrike" kern="1200" cap="none" spc="0" normalizeH="0" noProof="0" dirty="0">
                <a:ln>
                  <a:noFill/>
                </a:ln>
                <a:solidFill>
                  <a:prstClr val="black"/>
                </a:solidFill>
                <a:effectLst/>
                <a:uLnTx/>
                <a:uFillTx/>
                <a:ea typeface="+mn-ea"/>
                <a:sym typeface="Arial"/>
              </a:rPr>
              <a:t> MN </a:t>
            </a:r>
            <a:r>
              <a:rPr kumimoji="0" lang="en-US" sz="2200" b="0" i="0" u="none" strike="noStrike" kern="1200" cap="none" spc="0" normalizeH="0" noProof="0" dirty="0" err="1">
                <a:ln>
                  <a:noFill/>
                </a:ln>
                <a:solidFill>
                  <a:prstClr val="black"/>
                </a:solidFill>
                <a:effectLst/>
                <a:uLnTx/>
                <a:uFillTx/>
                <a:ea typeface="+mn-ea"/>
                <a:sym typeface="Arial"/>
              </a:rPr>
              <a:t>không</a:t>
            </a:r>
            <a:r>
              <a:rPr kumimoji="0" lang="en-US" sz="2200" b="0" i="0" u="none" strike="noStrike" kern="1200" cap="none" spc="0" normalizeH="0" noProof="0" dirty="0">
                <a:ln>
                  <a:noFill/>
                </a:ln>
                <a:solidFill>
                  <a:prstClr val="black"/>
                </a:solidFill>
                <a:effectLst/>
                <a:uLnTx/>
                <a:uFillTx/>
                <a:ea typeface="+mn-ea"/>
                <a:sym typeface="Arial"/>
              </a:rPr>
              <a:t> song </a:t>
            </a:r>
            <a:r>
              <a:rPr kumimoji="0" lang="en-US" sz="2200" b="0" i="0" u="none" strike="noStrike" kern="1200" cap="none" spc="0" normalizeH="0" noProof="0" dirty="0" err="1">
                <a:ln>
                  <a:noFill/>
                </a:ln>
                <a:solidFill>
                  <a:prstClr val="black"/>
                </a:solidFill>
                <a:effectLst/>
                <a:uLnTx/>
                <a:uFillTx/>
                <a:ea typeface="+mn-ea"/>
                <a:sym typeface="Arial"/>
              </a:rPr>
              <a:t>song</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với</a:t>
            </a:r>
            <a:r>
              <a:rPr kumimoji="0" lang="en-US" sz="2200" b="0" i="0" u="none" strike="noStrike" kern="1200" cap="none" spc="0" normalizeH="0" noProof="0" dirty="0">
                <a:ln>
                  <a:noFill/>
                </a:ln>
                <a:solidFill>
                  <a:prstClr val="black"/>
                </a:solidFill>
                <a:effectLst/>
                <a:uLnTx/>
                <a:uFillTx/>
                <a:ea typeface="+mn-ea"/>
                <a:sym typeface="Arial"/>
              </a:rPr>
              <a:t> AC.</a:t>
            </a:r>
          </a:p>
          <a:p>
            <a:pPr marL="0" marR="0" lvl="0" indent="0" algn="just" defTabSz="914400" rtl="0" eaLnBrk="1" fontAlgn="auto" latinLnBrk="0" hangingPunct="1">
              <a:lnSpc>
                <a:spcPct val="200000"/>
              </a:lnSpc>
              <a:spcBef>
                <a:spcPts val="0"/>
              </a:spcBef>
              <a:spcAft>
                <a:spcPts val="0"/>
              </a:spcAft>
              <a:buClrTx/>
              <a:buSzTx/>
              <a:buFont typeface="Arial"/>
              <a:buNone/>
              <a:tabLst/>
              <a:defRPr/>
            </a:pPr>
            <a:r>
              <a:rPr lang="en-US" sz="2200" kern="1200" baseline="0" dirty="0">
                <a:solidFill>
                  <a:prstClr val="black"/>
                </a:solidFill>
                <a:ea typeface="+mn-ea"/>
              </a:rPr>
              <a:t>a) </a:t>
            </a:r>
            <a:r>
              <a:rPr lang="en-US" sz="2200" kern="1200" baseline="0" dirty="0" err="1">
                <a:solidFill>
                  <a:prstClr val="black"/>
                </a:solidFill>
                <a:ea typeface="+mn-ea"/>
              </a:rPr>
              <a:t>Tìm</a:t>
            </a:r>
            <a:r>
              <a:rPr lang="en-US" sz="2200" kern="1200" dirty="0">
                <a:solidFill>
                  <a:prstClr val="black"/>
                </a:solidFill>
                <a:ea typeface="+mn-ea"/>
              </a:rPr>
              <a:t> </a:t>
            </a:r>
            <a:r>
              <a:rPr lang="en-US" sz="2200" kern="1200" dirty="0" err="1">
                <a:solidFill>
                  <a:prstClr val="black"/>
                </a:solidFill>
                <a:ea typeface="+mn-ea"/>
              </a:rPr>
              <a:t>giao</a:t>
            </a:r>
            <a:r>
              <a:rPr lang="en-US" sz="2200" kern="1200" dirty="0">
                <a:solidFill>
                  <a:prstClr val="black"/>
                </a:solidFill>
                <a:ea typeface="+mn-ea"/>
              </a:rPr>
              <a:t> </a:t>
            </a:r>
            <a:r>
              <a:rPr lang="en-US" sz="2200" kern="1200" dirty="0" err="1">
                <a:solidFill>
                  <a:prstClr val="black"/>
                </a:solidFill>
                <a:ea typeface="+mn-ea"/>
              </a:rPr>
              <a:t>điểm</a:t>
            </a:r>
            <a:r>
              <a:rPr lang="en-US" sz="2200" kern="1200" dirty="0">
                <a:solidFill>
                  <a:prstClr val="black"/>
                </a:solidFill>
                <a:ea typeface="+mn-ea"/>
              </a:rPr>
              <a:t> </a:t>
            </a:r>
            <a:r>
              <a:rPr lang="en-US" sz="2200" kern="1200" dirty="0" err="1">
                <a:solidFill>
                  <a:prstClr val="black"/>
                </a:solidFill>
                <a:ea typeface="+mn-ea"/>
              </a:rPr>
              <a:t>của</a:t>
            </a:r>
            <a:r>
              <a:rPr lang="en-US" sz="2200" kern="1200" dirty="0">
                <a:solidFill>
                  <a:prstClr val="black"/>
                </a:solidFill>
                <a:ea typeface="+mn-ea"/>
              </a:rPr>
              <a:t> </a:t>
            </a:r>
            <a:r>
              <a:rPr lang="en-US" sz="2200" kern="1200" dirty="0" err="1">
                <a:solidFill>
                  <a:prstClr val="black"/>
                </a:solidFill>
                <a:ea typeface="+mn-ea"/>
              </a:rPr>
              <a:t>đường</a:t>
            </a:r>
            <a:r>
              <a:rPr lang="en-US" sz="2200" kern="1200" dirty="0">
                <a:solidFill>
                  <a:prstClr val="black"/>
                </a:solidFill>
                <a:ea typeface="+mn-ea"/>
              </a:rPr>
              <a:t> </a:t>
            </a:r>
            <a:r>
              <a:rPr lang="en-US" sz="2200" kern="1200" dirty="0" err="1">
                <a:solidFill>
                  <a:prstClr val="black"/>
                </a:solidFill>
                <a:ea typeface="+mn-ea"/>
              </a:rPr>
              <a:t>thẳng</a:t>
            </a:r>
            <a:r>
              <a:rPr lang="en-US" sz="2200" kern="1200" dirty="0">
                <a:solidFill>
                  <a:prstClr val="black"/>
                </a:solidFill>
                <a:ea typeface="+mn-ea"/>
              </a:rPr>
              <a:t> MN </a:t>
            </a:r>
            <a:r>
              <a:rPr lang="en-US" sz="2200" kern="1200" dirty="0" err="1">
                <a:solidFill>
                  <a:prstClr val="black"/>
                </a:solidFill>
                <a:ea typeface="+mn-ea"/>
              </a:rPr>
              <a:t>và</a:t>
            </a:r>
            <a:r>
              <a:rPr lang="en-US" sz="2200" kern="1200" dirty="0">
                <a:solidFill>
                  <a:prstClr val="black"/>
                </a:solidFill>
                <a:ea typeface="+mn-ea"/>
              </a:rPr>
              <a:t> </a:t>
            </a:r>
            <a:r>
              <a:rPr lang="en-US" sz="2200" kern="1200" dirty="0" err="1">
                <a:solidFill>
                  <a:prstClr val="black"/>
                </a:solidFill>
                <a:ea typeface="+mn-ea"/>
              </a:rPr>
              <a:t>mặt</a:t>
            </a:r>
            <a:r>
              <a:rPr lang="en-US" sz="2200" kern="1200" dirty="0">
                <a:solidFill>
                  <a:prstClr val="black"/>
                </a:solidFill>
                <a:ea typeface="+mn-ea"/>
              </a:rPr>
              <a:t> </a:t>
            </a:r>
            <a:r>
              <a:rPr lang="en-US" sz="2200" kern="1200" dirty="0" err="1">
                <a:solidFill>
                  <a:prstClr val="black"/>
                </a:solidFill>
                <a:ea typeface="+mn-ea"/>
              </a:rPr>
              <a:t>phẳng</a:t>
            </a:r>
            <a:r>
              <a:rPr lang="en-US" sz="2200" kern="1200" dirty="0">
                <a:solidFill>
                  <a:prstClr val="black"/>
                </a:solidFill>
                <a:ea typeface="+mn-ea"/>
              </a:rPr>
              <a:t> (SAC)</a:t>
            </a:r>
          </a:p>
          <a:p>
            <a:pPr marL="0" marR="0" lvl="0" indent="0" algn="just" defTabSz="914400" rtl="0" eaLnBrk="1" fontAlgn="auto" latinLnBrk="0" hangingPunct="1">
              <a:lnSpc>
                <a:spcPct val="20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ea typeface="+mn-ea"/>
                <a:sym typeface="Arial"/>
              </a:rPr>
              <a:t>b) </a:t>
            </a:r>
            <a:r>
              <a:rPr kumimoji="0" lang="en-US" sz="2200" b="0" i="0" u="none" strike="noStrike" kern="1200" cap="none" spc="0" normalizeH="0" baseline="0" noProof="0" dirty="0" err="1">
                <a:ln>
                  <a:noFill/>
                </a:ln>
                <a:solidFill>
                  <a:prstClr val="black"/>
                </a:solidFill>
                <a:effectLst/>
                <a:uLnTx/>
                <a:uFillTx/>
                <a:ea typeface="+mn-ea"/>
                <a:sym typeface="Arial"/>
              </a:rPr>
              <a:t>Tìm</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giao</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tuyến</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của</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các</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mặt</a:t>
            </a:r>
            <a:r>
              <a:rPr kumimoji="0" lang="en-US" sz="2200" b="0" i="0" u="none" strike="noStrike" kern="1200" cap="none" spc="0" normalizeH="0" noProof="0" dirty="0">
                <a:ln>
                  <a:noFill/>
                </a:ln>
                <a:solidFill>
                  <a:prstClr val="black"/>
                </a:solidFill>
                <a:effectLst/>
                <a:uLnTx/>
                <a:uFillTx/>
                <a:ea typeface="+mn-ea"/>
                <a:sym typeface="Arial"/>
              </a:rPr>
              <a:t> </a:t>
            </a:r>
            <a:r>
              <a:rPr kumimoji="0" lang="en-US" sz="2200" b="0" i="0" u="none" strike="noStrike" kern="1200" cap="none" spc="0" normalizeH="0" noProof="0" dirty="0" err="1">
                <a:ln>
                  <a:noFill/>
                </a:ln>
                <a:solidFill>
                  <a:prstClr val="black"/>
                </a:solidFill>
                <a:effectLst/>
                <a:uLnTx/>
                <a:uFillTx/>
                <a:ea typeface="+mn-ea"/>
                <a:sym typeface="Arial"/>
              </a:rPr>
              <a:t>phẳng</a:t>
            </a:r>
            <a:r>
              <a:rPr kumimoji="0" lang="en-US" sz="2200" b="0" i="0" u="none" strike="noStrike" kern="1200" cap="none" spc="0" normalizeH="0" noProof="0" dirty="0">
                <a:ln>
                  <a:noFill/>
                </a:ln>
                <a:solidFill>
                  <a:prstClr val="black"/>
                </a:solidFill>
                <a:effectLst/>
                <a:uLnTx/>
                <a:uFillTx/>
                <a:ea typeface="+mn-ea"/>
                <a:sym typeface="Arial"/>
              </a:rPr>
              <a:t> (SMN) </a:t>
            </a:r>
            <a:r>
              <a:rPr kumimoji="0" lang="en-US" sz="2200" b="0" i="0" u="none" strike="noStrike" kern="1200" cap="none" spc="0" normalizeH="0" noProof="0" dirty="0" err="1">
                <a:ln>
                  <a:noFill/>
                </a:ln>
                <a:solidFill>
                  <a:prstClr val="black"/>
                </a:solidFill>
                <a:effectLst/>
                <a:uLnTx/>
                <a:uFillTx/>
                <a:ea typeface="+mn-ea"/>
                <a:sym typeface="Arial"/>
              </a:rPr>
              <a:t>và</a:t>
            </a:r>
            <a:r>
              <a:rPr kumimoji="0" lang="en-US" sz="2200" b="0" i="0" u="none" strike="noStrike" kern="1200" cap="none" spc="0" normalizeH="0" noProof="0" dirty="0">
                <a:ln>
                  <a:noFill/>
                </a:ln>
                <a:solidFill>
                  <a:prstClr val="black"/>
                </a:solidFill>
                <a:effectLst/>
                <a:uLnTx/>
                <a:uFillTx/>
                <a:ea typeface="+mn-ea"/>
                <a:sym typeface="Arial"/>
              </a:rPr>
              <a:t> (SAC); (SAN) </a:t>
            </a:r>
            <a:r>
              <a:rPr kumimoji="0" lang="en-US" sz="2200" b="0" i="0" u="none" strike="noStrike" kern="1200" cap="none" spc="0" normalizeH="0" noProof="0" dirty="0" err="1">
                <a:ln>
                  <a:noFill/>
                </a:ln>
                <a:solidFill>
                  <a:prstClr val="black"/>
                </a:solidFill>
                <a:effectLst/>
                <a:uLnTx/>
                <a:uFillTx/>
                <a:ea typeface="+mn-ea"/>
                <a:sym typeface="Arial"/>
              </a:rPr>
              <a:t>và</a:t>
            </a:r>
            <a:r>
              <a:rPr kumimoji="0" lang="en-US" sz="2200" b="0" i="0" u="none" strike="noStrike" kern="1200" cap="none" spc="0" normalizeH="0" noProof="0" dirty="0">
                <a:ln>
                  <a:noFill/>
                </a:ln>
                <a:solidFill>
                  <a:prstClr val="black"/>
                </a:solidFill>
                <a:effectLst/>
                <a:uLnTx/>
                <a:uFillTx/>
                <a:ea typeface="+mn-ea"/>
                <a:sym typeface="Arial"/>
              </a:rPr>
              <a:t> (SCM)</a:t>
            </a:r>
            <a:endParaRPr kumimoji="0" lang="en-US" sz="2200" b="0" i="0" u="none" strike="noStrike" kern="1200" cap="none" spc="0" normalizeH="0" baseline="0" noProof="0" dirty="0">
              <a:ln>
                <a:noFill/>
              </a:ln>
              <a:solidFill>
                <a:prstClr val="black"/>
              </a:solidFill>
              <a:effectLst/>
              <a:uLnTx/>
              <a:uFillTx/>
              <a:ea typeface="+mn-ea"/>
              <a:sym typeface="Arial"/>
            </a:endParaRPr>
          </a:p>
        </p:txBody>
      </p:sp>
    </p:spTree>
    <p:extLst>
      <p:ext uri="{BB962C8B-B14F-4D97-AF65-F5344CB8AC3E}">
        <p14:creationId xmlns:p14="http://schemas.microsoft.com/office/powerpoint/2010/main" val="81737195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4" name="Rounded Rectangle 1">
            <a:extLst>
              <a:ext uri="{FF2B5EF4-FFF2-40B4-BE49-F238E27FC236}">
                <a16:creationId xmlns:a16="http://schemas.microsoft.com/office/drawing/2014/main" id="{DEED5436-AC8E-E423-26FF-15F3590A19C0}"/>
              </a:ext>
            </a:extLst>
          </p:cNvPr>
          <p:cNvSpPr/>
          <p:nvPr/>
        </p:nvSpPr>
        <p:spPr>
          <a:xfrm>
            <a:off x="451697" y="374491"/>
            <a:ext cx="1327302" cy="566796"/>
          </a:xfrm>
          <a:prstGeom prst="roundRect">
            <a:avLst/>
          </a:prstGeom>
          <a:solidFill>
            <a:srgbClr val="FADA8A"/>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Ví</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en-US" sz="22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dụ</a:t>
            </a:r>
            <a:r>
              <a:rPr kumimoji="0" lang="en-US" sz="2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12</a:t>
            </a:r>
          </a:p>
        </p:txBody>
      </p:sp>
      <p:sp>
        <p:nvSpPr>
          <p:cNvPr id="6" name="Rectangle 5">
            <a:extLst>
              <a:ext uri="{FF2B5EF4-FFF2-40B4-BE49-F238E27FC236}">
                <a16:creationId xmlns:a16="http://schemas.microsoft.com/office/drawing/2014/main" id="{221206BD-B406-9F3A-E474-3811DF64177C}"/>
              </a:ext>
            </a:extLst>
          </p:cNvPr>
          <p:cNvSpPr/>
          <p:nvPr/>
        </p:nvSpPr>
        <p:spPr>
          <a:xfrm>
            <a:off x="4238415" y="7412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none" strike="noStrike" kern="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sym typeface="Arial"/>
              </a:rPr>
              <a:t>Giải</a:t>
            </a:r>
            <a:endParaRPr kumimoji="0" lang="en-US" sz="2000" b="1" i="1"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0355B1B8-7AB9-80D3-44CF-33004722EA93}"/>
                  </a:ext>
                </a:extLst>
              </p:cNvPr>
              <p:cNvSpPr/>
              <p:nvPr/>
            </p:nvSpPr>
            <p:spPr>
              <a:xfrm>
                <a:off x="565997" y="1256167"/>
                <a:ext cx="5104980" cy="17030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ea typeface="+mn-ea"/>
                    <a:sym typeface="Arial"/>
                  </a:rPr>
                  <a:t>a) Trong </a:t>
                </a:r>
                <a:r>
                  <a:rPr kumimoji="0" lang="en-US" sz="1800" b="0" i="0" u="none" strike="noStrike" kern="1200" cap="none" spc="0" normalizeH="0" baseline="0" noProof="0" dirty="0" err="1">
                    <a:ln>
                      <a:noFill/>
                    </a:ln>
                    <a:solidFill>
                      <a:prstClr val="black"/>
                    </a:solidFill>
                    <a:effectLst/>
                    <a:uLnTx/>
                    <a:uFillTx/>
                    <a:ea typeface="+mn-ea"/>
                    <a:sym typeface="Arial"/>
                  </a:rPr>
                  <a:t>mặt</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phẳng</a:t>
                </a:r>
                <a:r>
                  <a:rPr kumimoji="0" lang="en-US" sz="1800" b="0" i="0" u="none" strike="noStrike" kern="1200" cap="none" spc="0" normalizeH="0" noProof="0" dirty="0">
                    <a:ln>
                      <a:noFill/>
                    </a:ln>
                    <a:solidFill>
                      <a:prstClr val="black"/>
                    </a:solidFill>
                    <a:effectLst/>
                    <a:uLnTx/>
                    <a:uFillTx/>
                    <a:ea typeface="+mn-ea"/>
                    <a:sym typeface="Arial"/>
                  </a:rPr>
                  <a:t> (ABC), </a:t>
                </a:r>
                <a:r>
                  <a:rPr kumimoji="0" lang="en-US" sz="1800" b="0" i="0" u="none" strike="noStrike" kern="1200" cap="none" spc="0" normalizeH="0" noProof="0" dirty="0" err="1">
                    <a:ln>
                      <a:noFill/>
                    </a:ln>
                    <a:solidFill>
                      <a:prstClr val="black"/>
                    </a:solidFill>
                    <a:effectLst/>
                    <a:uLnTx/>
                    <a:uFillTx/>
                    <a:ea typeface="+mn-ea"/>
                    <a:sym typeface="Arial"/>
                  </a:rPr>
                  <a:t>vẽ</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giao</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điểm</a:t>
                </a:r>
                <a:r>
                  <a:rPr kumimoji="0" lang="en-US" sz="1800" b="0" i="0" u="none" strike="noStrike" kern="1200" cap="none" spc="0" normalizeH="0" noProof="0" dirty="0">
                    <a:ln>
                      <a:noFill/>
                    </a:ln>
                    <a:solidFill>
                      <a:prstClr val="black"/>
                    </a:solidFill>
                    <a:effectLst/>
                    <a:uLnTx/>
                    <a:uFillTx/>
                    <a:ea typeface="+mn-ea"/>
                    <a:sym typeface="Arial"/>
                  </a:rPr>
                  <a:t> E </a:t>
                </a:r>
                <a:r>
                  <a:rPr kumimoji="0" lang="en-US" sz="1800" b="0" i="0" u="none" strike="noStrike" kern="1200" cap="none" spc="0" normalizeH="0" noProof="0" dirty="0" err="1">
                    <a:ln>
                      <a:noFill/>
                    </a:ln>
                    <a:solidFill>
                      <a:prstClr val="black"/>
                    </a:solidFill>
                    <a:effectLst/>
                    <a:uLnTx/>
                    <a:uFillTx/>
                    <a:ea typeface="+mn-ea"/>
                    <a:sym typeface="Arial"/>
                  </a:rPr>
                  <a:t>của</a:t>
                </a:r>
                <a:r>
                  <a:rPr kumimoji="0" lang="en-US" sz="1800" b="0" i="0" u="none" strike="noStrike" kern="1200" cap="none" spc="0" normalizeH="0" noProof="0" dirty="0">
                    <a:ln>
                      <a:noFill/>
                    </a:ln>
                    <a:solidFill>
                      <a:prstClr val="black"/>
                    </a:solidFill>
                    <a:effectLst/>
                    <a:uLnTx/>
                    <a:uFillTx/>
                    <a:ea typeface="+mn-ea"/>
                    <a:sym typeface="Arial"/>
                  </a:rPr>
                  <a:t> MN </a:t>
                </a:r>
                <a:r>
                  <a:rPr kumimoji="0" lang="en-US" sz="1800" b="0" i="0" u="none" strike="noStrike" kern="1200" cap="none" spc="0" normalizeH="0" noProof="0" dirty="0" err="1">
                    <a:ln>
                      <a:noFill/>
                    </a:ln>
                    <a:solidFill>
                      <a:prstClr val="black"/>
                    </a:solidFill>
                    <a:effectLst/>
                    <a:uLnTx/>
                    <a:uFillTx/>
                    <a:ea typeface="+mn-ea"/>
                    <a:sym typeface="Arial"/>
                  </a:rPr>
                  <a:t>và</a:t>
                </a:r>
                <a:r>
                  <a:rPr kumimoji="0" lang="en-US" sz="1800" b="0" i="0" u="none" strike="noStrike" kern="1200" cap="none" spc="0" normalizeH="0" noProof="0" dirty="0">
                    <a:ln>
                      <a:noFill/>
                    </a:ln>
                    <a:solidFill>
                      <a:prstClr val="black"/>
                    </a:solidFill>
                    <a:effectLst/>
                    <a:uLnTx/>
                    <a:uFillTx/>
                    <a:ea typeface="+mn-ea"/>
                    <a:sym typeface="Arial"/>
                  </a:rPr>
                  <a:t> AC. Ta </a:t>
                </a:r>
                <a:r>
                  <a:rPr kumimoji="0" lang="en-US" sz="1800" b="0" i="0" u="none" strike="noStrike" kern="1200" cap="none" spc="0" normalizeH="0" noProof="0" dirty="0" err="1">
                    <a:ln>
                      <a:noFill/>
                    </a:ln>
                    <a:solidFill>
                      <a:prstClr val="black"/>
                    </a:solidFill>
                    <a:effectLst/>
                    <a:uLnTx/>
                    <a:uFillTx/>
                    <a:ea typeface="+mn-ea"/>
                    <a:sym typeface="Arial"/>
                  </a:rPr>
                  <a:t>có</a:t>
                </a:r>
                <a:r>
                  <a:rPr kumimoji="0" lang="en-US" sz="1800" b="0" i="0" u="none" strike="noStrike" kern="1200" cap="none" spc="0" normalizeH="0" noProof="0" dirty="0">
                    <a:ln>
                      <a:noFill/>
                    </a:ln>
                    <a:solidFill>
                      <a:prstClr val="black"/>
                    </a:solidFill>
                    <a:effectLst/>
                    <a:uLnTx/>
                    <a:uFillTx/>
                    <a:ea typeface="+mn-ea"/>
                    <a:sym typeface="Arial"/>
                  </a:rPr>
                  <a:t> E </a:t>
                </a:r>
                <a14:m>
                  <m:oMath xmlns:m="http://schemas.openxmlformats.org/officeDocument/2006/math">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m:t>
                    </m:r>
                  </m:oMath>
                </a14:m>
                <a:r>
                  <a:rPr kumimoji="0" lang="en-US" sz="1800" b="0" i="0" u="none" strike="noStrike" kern="1200" cap="none" spc="0" normalizeH="0" baseline="0" noProof="0" dirty="0">
                    <a:ln>
                      <a:noFill/>
                    </a:ln>
                    <a:solidFill>
                      <a:prstClr val="black"/>
                    </a:solidFill>
                    <a:effectLst/>
                    <a:uLnTx/>
                    <a:uFillTx/>
                    <a:ea typeface="+mn-ea"/>
                    <a:sym typeface="Arial"/>
                  </a:rPr>
                  <a:t> AC, </a:t>
                </a:r>
                <a:r>
                  <a:rPr kumimoji="0" lang="en-US" sz="1800" b="0" i="0" u="none" strike="noStrike" kern="1200" cap="none" spc="0" normalizeH="0" baseline="0" noProof="0" dirty="0" err="1">
                    <a:ln>
                      <a:noFill/>
                    </a:ln>
                    <a:solidFill>
                      <a:prstClr val="black"/>
                    </a:solidFill>
                    <a:effectLst/>
                    <a:uLnTx/>
                    <a:uFillTx/>
                    <a:ea typeface="+mn-ea"/>
                    <a:sym typeface="Arial"/>
                  </a:rPr>
                  <a:t>suy</a:t>
                </a:r>
                <a:r>
                  <a:rPr kumimoji="0" lang="en-US" sz="1800" b="0" i="0" u="none" strike="noStrike" kern="1200" cap="none" spc="0" normalizeH="0" baseline="0" noProof="0" dirty="0">
                    <a:ln>
                      <a:noFill/>
                    </a:ln>
                    <a:solidFill>
                      <a:prstClr val="black"/>
                    </a:solidFill>
                    <a:effectLst/>
                    <a:uLnTx/>
                    <a:uFillTx/>
                    <a:ea typeface="+mn-ea"/>
                    <a:sym typeface="Arial"/>
                  </a:rPr>
                  <a:t> </a:t>
                </a:r>
                <a:r>
                  <a:rPr kumimoji="0" lang="en-US" sz="1800" b="0" i="0" u="none" strike="noStrike" kern="1200" cap="none" spc="0" normalizeH="0" baseline="0" noProof="0" dirty="0" err="1">
                    <a:ln>
                      <a:noFill/>
                    </a:ln>
                    <a:solidFill>
                      <a:prstClr val="black"/>
                    </a:solidFill>
                    <a:effectLst/>
                    <a:uLnTx/>
                    <a:uFillTx/>
                    <a:ea typeface="+mn-ea"/>
                    <a:sym typeface="Arial"/>
                  </a:rPr>
                  <a:t>ra</a:t>
                </a:r>
                <a:r>
                  <a:rPr kumimoji="0" lang="en-US" sz="1800" b="0" i="0" u="none" strike="noStrike" kern="1200" cap="none" spc="0" normalizeH="0" noProof="0" dirty="0">
                    <a:ln>
                      <a:noFill/>
                    </a:ln>
                    <a:solidFill>
                      <a:prstClr val="black"/>
                    </a:solidFill>
                    <a:effectLst/>
                    <a:uLnTx/>
                    <a:uFillTx/>
                    <a:ea typeface="+mn-ea"/>
                    <a:sym typeface="Arial"/>
                  </a:rPr>
                  <a:t> E </a:t>
                </a:r>
                <a14:m>
                  <m:oMath xmlns:m="http://schemas.openxmlformats.org/officeDocument/2006/math">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mn-ea"/>
                        <a:sym typeface="Arial"/>
                      </a:rPr>
                      <m:t>∈</m:t>
                    </m:r>
                  </m:oMath>
                </a14:m>
                <a:r>
                  <a:rPr kumimoji="0" lang="en-US" sz="1800" b="0" i="0" u="none" strike="noStrike" kern="1200" cap="none" spc="0" normalizeH="0" baseline="0" noProof="0" dirty="0">
                    <a:ln>
                      <a:noFill/>
                    </a:ln>
                    <a:solidFill>
                      <a:prstClr val="black"/>
                    </a:solidFill>
                    <a:effectLst/>
                    <a:uLnTx/>
                    <a:uFillTx/>
                    <a:ea typeface="+mn-ea"/>
                    <a:sym typeface="Arial"/>
                  </a:rPr>
                  <a:t> (SAC). </a:t>
                </a:r>
                <a:r>
                  <a:rPr kumimoji="0" lang="en-US" sz="1800" b="0" i="0" u="none" strike="noStrike" kern="1200" cap="none" spc="0" normalizeH="0" baseline="0" noProof="0" dirty="0" err="1">
                    <a:ln>
                      <a:noFill/>
                    </a:ln>
                    <a:solidFill>
                      <a:prstClr val="black"/>
                    </a:solidFill>
                    <a:effectLst/>
                    <a:uLnTx/>
                    <a:uFillTx/>
                    <a:ea typeface="+mn-ea"/>
                    <a:sym typeface="Arial"/>
                  </a:rPr>
                  <a:t>Vậy</a:t>
                </a:r>
                <a:r>
                  <a:rPr kumimoji="0" lang="en-US" sz="1800" b="0" i="0" u="none" strike="noStrike" kern="1200" cap="none" spc="0" normalizeH="0" baseline="0" noProof="0" dirty="0">
                    <a:ln>
                      <a:noFill/>
                    </a:ln>
                    <a:solidFill>
                      <a:prstClr val="black"/>
                    </a:solidFill>
                    <a:effectLst/>
                    <a:uLnTx/>
                    <a:uFillTx/>
                    <a:ea typeface="+mn-ea"/>
                    <a:sym typeface="Arial"/>
                  </a:rPr>
                  <a:t> E </a:t>
                </a:r>
                <a:r>
                  <a:rPr kumimoji="0" lang="en-US" sz="1800" b="0" i="0" u="none" strike="noStrike" kern="1200" cap="none" spc="0" normalizeH="0" baseline="0" noProof="0" dirty="0" err="1">
                    <a:ln>
                      <a:noFill/>
                    </a:ln>
                    <a:solidFill>
                      <a:prstClr val="black"/>
                    </a:solidFill>
                    <a:effectLst/>
                    <a:uLnTx/>
                    <a:uFillTx/>
                    <a:ea typeface="+mn-ea"/>
                    <a:sym typeface="Arial"/>
                  </a:rPr>
                  <a:t>là</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giao</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điểm</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của</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đường</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thẳng</a:t>
                </a:r>
                <a:r>
                  <a:rPr kumimoji="0" lang="en-US" sz="1800" b="0" i="0" u="none" strike="noStrike" kern="1200" cap="none" spc="0" normalizeH="0" noProof="0" dirty="0">
                    <a:ln>
                      <a:noFill/>
                    </a:ln>
                    <a:solidFill>
                      <a:prstClr val="black"/>
                    </a:solidFill>
                    <a:effectLst/>
                    <a:uLnTx/>
                    <a:uFillTx/>
                    <a:ea typeface="+mn-ea"/>
                    <a:sym typeface="Arial"/>
                  </a:rPr>
                  <a:t> MN </a:t>
                </a:r>
                <a:r>
                  <a:rPr kumimoji="0" lang="en-US" sz="1800" b="0" i="0" u="none" strike="noStrike" kern="1200" cap="none" spc="0" normalizeH="0" noProof="0" dirty="0" err="1">
                    <a:ln>
                      <a:noFill/>
                    </a:ln>
                    <a:solidFill>
                      <a:prstClr val="black"/>
                    </a:solidFill>
                    <a:effectLst/>
                    <a:uLnTx/>
                    <a:uFillTx/>
                    <a:ea typeface="+mn-ea"/>
                    <a:sym typeface="Arial"/>
                  </a:rPr>
                  <a:t>và</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mặt</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phẳng</a:t>
                </a:r>
                <a:r>
                  <a:rPr kumimoji="0" lang="en-US" sz="1800" b="0" i="0" u="none" strike="noStrike" kern="1200" cap="none" spc="0" normalizeH="0" noProof="0" dirty="0">
                    <a:ln>
                      <a:noFill/>
                    </a:ln>
                    <a:solidFill>
                      <a:prstClr val="black"/>
                    </a:solidFill>
                    <a:effectLst/>
                    <a:uLnTx/>
                    <a:uFillTx/>
                    <a:ea typeface="+mn-ea"/>
                    <a:sym typeface="Arial"/>
                  </a:rPr>
                  <a:t> (SAC).</a:t>
                </a:r>
              </a:p>
            </p:txBody>
          </p:sp>
        </mc:Choice>
        <mc:Fallback>
          <p:sp>
            <p:nvSpPr>
              <p:cNvPr id="7" name="Rectangle 6">
                <a:extLst>
                  <a:ext uri="{FF2B5EF4-FFF2-40B4-BE49-F238E27FC236}">
                    <a16:creationId xmlns:a16="http://schemas.microsoft.com/office/drawing/2014/main" id="{0355B1B8-7AB9-80D3-44CF-33004722EA93}"/>
                  </a:ext>
                </a:extLst>
              </p:cNvPr>
              <p:cNvSpPr>
                <a:spLocks noRot="1" noChangeAspect="1" noMove="1" noResize="1" noEditPoints="1" noAdjustHandles="1" noChangeArrowheads="1" noChangeShapeType="1" noTextEdit="1"/>
              </p:cNvSpPr>
              <p:nvPr/>
            </p:nvSpPr>
            <p:spPr>
              <a:xfrm>
                <a:off x="565997" y="1256167"/>
                <a:ext cx="5104980" cy="1703030"/>
              </a:xfrm>
              <a:prstGeom prst="rect">
                <a:avLst/>
              </a:prstGeom>
              <a:blipFill>
                <a:blip r:embed="rId3"/>
                <a:stretch>
                  <a:fillRect l="-1075" r="-956" b="-50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F5904FE-3EAC-3B0A-6343-F1B75E4BE70D}"/>
                  </a:ext>
                </a:extLst>
              </p:cNvPr>
              <p:cNvSpPr/>
              <p:nvPr/>
            </p:nvSpPr>
            <p:spPr>
              <a:xfrm>
                <a:off x="565997" y="3074022"/>
                <a:ext cx="7879504" cy="17030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ea typeface="+mn-ea"/>
                    <a:sym typeface="Arial"/>
                  </a:rPr>
                  <a:t>b) Ta </a:t>
                </a:r>
                <a:r>
                  <a:rPr kumimoji="0" lang="en-US" sz="1800" b="0" i="0" u="none" strike="noStrike" kern="1200" cap="none" spc="0" normalizeH="0" baseline="0" noProof="0" dirty="0" err="1">
                    <a:ln>
                      <a:noFill/>
                    </a:ln>
                    <a:solidFill>
                      <a:prstClr val="black"/>
                    </a:solidFill>
                    <a:effectLst/>
                    <a:uLnTx/>
                    <a:uFillTx/>
                    <a:ea typeface="+mn-ea"/>
                    <a:sym typeface="Arial"/>
                  </a:rPr>
                  <a:t>có</a:t>
                </a:r>
                <a:r>
                  <a:rPr kumimoji="0" lang="en-US" sz="1800" b="0" i="0" u="none" strike="noStrike" kern="1200" cap="none" spc="0" normalizeH="0" noProof="0" dirty="0">
                    <a:ln>
                      <a:noFill/>
                    </a:ln>
                    <a:solidFill>
                      <a:prstClr val="black"/>
                    </a:solidFill>
                    <a:effectLst/>
                    <a:uLnTx/>
                    <a:uFillTx/>
                    <a:ea typeface="+mn-ea"/>
                    <a:sym typeface="Arial"/>
                  </a:rPr>
                  <a:t> S </a:t>
                </a:r>
                <a:r>
                  <a:rPr kumimoji="0" lang="en-US" sz="1800" b="0" i="0" u="none" strike="noStrike" kern="1200" cap="none" spc="0" normalizeH="0" noProof="0" dirty="0" err="1">
                    <a:ln>
                      <a:noFill/>
                    </a:ln>
                    <a:solidFill>
                      <a:prstClr val="black"/>
                    </a:solidFill>
                    <a:effectLst/>
                    <a:uLnTx/>
                    <a:uFillTx/>
                    <a:ea typeface="+mn-ea"/>
                    <a:sym typeface="Arial"/>
                  </a:rPr>
                  <a:t>và</a:t>
                </a:r>
                <a:r>
                  <a:rPr kumimoji="0" lang="en-US" sz="1800" b="0" i="0" u="none" strike="noStrike" kern="1200" cap="none" spc="0" normalizeH="0" noProof="0" dirty="0">
                    <a:ln>
                      <a:noFill/>
                    </a:ln>
                    <a:solidFill>
                      <a:prstClr val="black"/>
                    </a:solidFill>
                    <a:effectLst/>
                    <a:uLnTx/>
                    <a:uFillTx/>
                    <a:ea typeface="+mn-ea"/>
                    <a:sym typeface="Arial"/>
                  </a:rPr>
                  <a:t> E </a:t>
                </a:r>
                <a:r>
                  <a:rPr kumimoji="0" lang="en-US" sz="1800" b="0" i="0" u="none" strike="noStrike" kern="1200" cap="none" spc="0" normalizeH="0" noProof="0" dirty="0" err="1">
                    <a:ln>
                      <a:noFill/>
                    </a:ln>
                    <a:solidFill>
                      <a:prstClr val="black"/>
                    </a:solidFill>
                    <a:effectLst/>
                    <a:uLnTx/>
                    <a:uFillTx/>
                    <a:ea typeface="+mn-ea"/>
                    <a:sym typeface="Arial"/>
                  </a:rPr>
                  <a:t>là</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hai</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điểm</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chung</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của</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hai</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mặt</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phẳng</a:t>
                </a:r>
                <a:r>
                  <a:rPr kumimoji="0" lang="en-US" sz="1800" b="0" i="0" u="none" strike="noStrike" kern="1200" cap="none" spc="0" normalizeH="0" noProof="0" dirty="0">
                    <a:ln>
                      <a:noFill/>
                    </a:ln>
                    <a:solidFill>
                      <a:prstClr val="black"/>
                    </a:solidFill>
                    <a:effectLst/>
                    <a:uLnTx/>
                    <a:uFillTx/>
                    <a:ea typeface="+mn-ea"/>
                    <a:sym typeface="Arial"/>
                  </a:rPr>
                  <a:t> (SMN) </a:t>
                </a:r>
                <a:r>
                  <a:rPr kumimoji="0" lang="en-US" sz="1800" b="0" i="0" u="none" strike="noStrike" kern="1200" cap="none" spc="0" normalizeH="0" noProof="0" dirty="0" err="1">
                    <a:ln>
                      <a:noFill/>
                    </a:ln>
                    <a:solidFill>
                      <a:prstClr val="black"/>
                    </a:solidFill>
                    <a:effectLst/>
                    <a:uLnTx/>
                    <a:uFillTx/>
                    <a:ea typeface="+mn-ea"/>
                    <a:sym typeface="Arial"/>
                  </a:rPr>
                  <a:t>và</a:t>
                </a:r>
                <a:r>
                  <a:rPr kumimoji="0" lang="en-US" sz="1800" b="0" i="0" u="none" strike="noStrike" kern="1200" cap="none" spc="0" normalizeH="0" noProof="0" dirty="0">
                    <a:ln>
                      <a:noFill/>
                    </a:ln>
                    <a:solidFill>
                      <a:prstClr val="black"/>
                    </a:solidFill>
                    <a:effectLst/>
                    <a:uLnTx/>
                    <a:uFillTx/>
                    <a:ea typeface="+mn-ea"/>
                    <a:sym typeface="Arial"/>
                  </a:rPr>
                  <a:t> (SAC), </a:t>
                </a:r>
                <a:r>
                  <a:rPr kumimoji="0" lang="en-US" sz="1800" b="0" i="0" u="none" strike="noStrike" kern="1200" cap="none" spc="0" normalizeH="0" noProof="0" dirty="0" err="1">
                    <a:ln>
                      <a:noFill/>
                    </a:ln>
                    <a:solidFill>
                      <a:prstClr val="black"/>
                    </a:solidFill>
                    <a:effectLst/>
                    <a:uLnTx/>
                    <a:uFillTx/>
                    <a:ea typeface="+mn-ea"/>
                    <a:sym typeface="Arial"/>
                  </a:rPr>
                  <a:t>suy</a:t>
                </a:r>
                <a:r>
                  <a:rPr kumimoji="0" lang="en-US" sz="1800" b="0" i="0" u="none" strike="noStrike" kern="1200" cap="none" spc="0" normalizeH="0" noProof="0" dirty="0">
                    <a:ln>
                      <a:noFill/>
                    </a:ln>
                    <a:solidFill>
                      <a:prstClr val="black"/>
                    </a:solidFill>
                    <a:effectLst/>
                    <a:uLnTx/>
                    <a:uFillTx/>
                    <a:ea typeface="+mn-ea"/>
                    <a:sym typeface="Arial"/>
                  </a:rPr>
                  <a:t> </a:t>
                </a:r>
                <a:r>
                  <a:rPr kumimoji="0" lang="en-US" sz="1800" b="0" i="0" u="none" strike="noStrike" kern="1200" cap="none" spc="0" normalizeH="0" noProof="0" dirty="0" err="1">
                    <a:ln>
                      <a:noFill/>
                    </a:ln>
                    <a:solidFill>
                      <a:prstClr val="black"/>
                    </a:solidFill>
                    <a:effectLst/>
                    <a:uLnTx/>
                    <a:uFillTx/>
                    <a:ea typeface="+mn-ea"/>
                    <a:sym typeface="Arial"/>
                  </a:rPr>
                  <a:t>ra</a:t>
                </a:r>
                <a:r>
                  <a:rPr kumimoji="0" lang="en-US" sz="1800" b="0" i="0" u="none" strike="noStrike" kern="1200" cap="none" spc="0" normalizeH="0" noProof="0" dirty="0">
                    <a:ln>
                      <a:noFill/>
                    </a:ln>
                    <a:solidFill>
                      <a:prstClr val="black"/>
                    </a:solidFill>
                    <a:effectLst/>
                    <a:uLnTx/>
                    <a:uFillTx/>
                    <a:ea typeface="+mn-ea"/>
                    <a:sym typeface="Arial"/>
                  </a:rPr>
                  <a:t> (SMN) </a:t>
                </a:r>
                <a14:m>
                  <m:oMath xmlns:m="http://schemas.openxmlformats.org/officeDocument/2006/math">
                    <m:r>
                      <a:rPr kumimoji="0" lang="en-US" sz="1800" b="0"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sym typeface="Arial"/>
                      </a:rPr>
                      <m:t>∩</m:t>
                    </m:r>
                  </m:oMath>
                </a14:m>
                <a:r>
                  <a:rPr kumimoji="0" lang="en-US" sz="1800" b="0" i="0" u="none" strike="noStrike" kern="1200" cap="none" spc="0" normalizeH="0" noProof="0" dirty="0">
                    <a:ln>
                      <a:noFill/>
                    </a:ln>
                    <a:solidFill>
                      <a:prstClr val="black"/>
                    </a:solidFill>
                    <a:effectLst/>
                    <a:uLnTx/>
                    <a:uFillTx/>
                    <a:ea typeface="+mn-ea"/>
                    <a:sym typeface="Arial"/>
                  </a:rPr>
                  <a:t> (SAC) = SE</a:t>
                </a:r>
              </a:p>
              <a:p>
                <a:pPr algn="just">
                  <a:lnSpc>
                    <a:spcPct val="150000"/>
                  </a:lnSpc>
                  <a:buClrTx/>
                  <a:defRPr/>
                </a:pPr>
                <a:r>
                  <a:rPr lang="en-US" sz="1800" kern="1200" dirty="0">
                    <a:solidFill>
                      <a:prstClr val="black"/>
                    </a:solidFill>
                    <a:ea typeface="+mn-ea"/>
                  </a:rPr>
                  <a:t>Trong </a:t>
                </a:r>
                <a:r>
                  <a:rPr lang="en-US" sz="1800" kern="1200" dirty="0" err="1">
                    <a:solidFill>
                      <a:prstClr val="black"/>
                    </a:solidFill>
                    <a:ea typeface="+mn-ea"/>
                  </a:rPr>
                  <a:t>mặt</a:t>
                </a:r>
                <a:r>
                  <a:rPr lang="en-US" sz="1800" kern="1200" dirty="0">
                    <a:solidFill>
                      <a:prstClr val="black"/>
                    </a:solidFill>
                    <a:ea typeface="+mn-ea"/>
                  </a:rPr>
                  <a:t> </a:t>
                </a:r>
                <a:r>
                  <a:rPr lang="en-US" sz="1800" kern="1200" dirty="0" err="1">
                    <a:solidFill>
                      <a:prstClr val="black"/>
                    </a:solidFill>
                    <a:ea typeface="+mn-ea"/>
                  </a:rPr>
                  <a:t>phẳng</a:t>
                </a:r>
                <a:r>
                  <a:rPr lang="en-US" sz="1800" kern="1200" dirty="0">
                    <a:solidFill>
                      <a:prstClr val="black"/>
                    </a:solidFill>
                    <a:ea typeface="+mn-ea"/>
                  </a:rPr>
                  <a:t> (ABC), </a:t>
                </a:r>
                <a:r>
                  <a:rPr lang="en-US" sz="1800" kern="1200" dirty="0" err="1">
                    <a:solidFill>
                      <a:prstClr val="black"/>
                    </a:solidFill>
                    <a:ea typeface="+mn-ea"/>
                  </a:rPr>
                  <a:t>vẽ</a:t>
                </a:r>
                <a:r>
                  <a:rPr lang="en-US" sz="1800" kern="1200" dirty="0">
                    <a:solidFill>
                      <a:prstClr val="black"/>
                    </a:solidFill>
                    <a:ea typeface="+mn-ea"/>
                  </a:rPr>
                  <a:t> </a:t>
                </a:r>
                <a:r>
                  <a:rPr lang="en-US" sz="1800" kern="1200" dirty="0" err="1">
                    <a:solidFill>
                      <a:prstClr val="black"/>
                    </a:solidFill>
                    <a:ea typeface="+mn-ea"/>
                  </a:rPr>
                  <a:t>giao</a:t>
                </a:r>
                <a:r>
                  <a:rPr lang="en-US" sz="1800" kern="1200" dirty="0">
                    <a:solidFill>
                      <a:prstClr val="black"/>
                    </a:solidFill>
                    <a:ea typeface="+mn-ea"/>
                  </a:rPr>
                  <a:t> </a:t>
                </a:r>
                <a:r>
                  <a:rPr lang="en-US" sz="1800" kern="1200" dirty="0" err="1">
                    <a:solidFill>
                      <a:prstClr val="black"/>
                    </a:solidFill>
                    <a:ea typeface="+mn-ea"/>
                  </a:rPr>
                  <a:t>điểm</a:t>
                </a:r>
                <a:r>
                  <a:rPr lang="en-US" sz="1800" kern="1200" dirty="0">
                    <a:solidFill>
                      <a:prstClr val="black"/>
                    </a:solidFill>
                    <a:ea typeface="+mn-ea"/>
                  </a:rPr>
                  <a:t> F </a:t>
                </a:r>
                <a:r>
                  <a:rPr lang="en-US" sz="1800" kern="1200" dirty="0" err="1">
                    <a:solidFill>
                      <a:prstClr val="black"/>
                    </a:solidFill>
                    <a:ea typeface="+mn-ea"/>
                  </a:rPr>
                  <a:t>của</a:t>
                </a:r>
                <a:r>
                  <a:rPr lang="en-US" sz="1800" kern="1200" dirty="0">
                    <a:solidFill>
                      <a:prstClr val="black"/>
                    </a:solidFill>
                    <a:ea typeface="+mn-ea"/>
                  </a:rPr>
                  <a:t> AN </a:t>
                </a:r>
                <a:r>
                  <a:rPr lang="en-US" sz="1800" kern="1200" dirty="0" err="1">
                    <a:solidFill>
                      <a:prstClr val="black"/>
                    </a:solidFill>
                    <a:ea typeface="+mn-ea"/>
                  </a:rPr>
                  <a:t>và</a:t>
                </a:r>
                <a:r>
                  <a:rPr lang="en-US" sz="1800" kern="1200" dirty="0">
                    <a:solidFill>
                      <a:prstClr val="black"/>
                    </a:solidFill>
                    <a:ea typeface="+mn-ea"/>
                  </a:rPr>
                  <a:t> MC. Ta </a:t>
                </a:r>
                <a:r>
                  <a:rPr lang="en-US" sz="1800" kern="1200" dirty="0" err="1">
                    <a:solidFill>
                      <a:prstClr val="black"/>
                    </a:solidFill>
                    <a:ea typeface="+mn-ea"/>
                  </a:rPr>
                  <a:t>có</a:t>
                </a:r>
                <a:r>
                  <a:rPr lang="en-US" sz="1800" kern="1200" dirty="0">
                    <a:solidFill>
                      <a:prstClr val="black"/>
                    </a:solidFill>
                    <a:ea typeface="+mn-ea"/>
                  </a:rPr>
                  <a:t> S </a:t>
                </a:r>
                <a:r>
                  <a:rPr lang="en-US" sz="1800" kern="1200" dirty="0" err="1">
                    <a:solidFill>
                      <a:prstClr val="black"/>
                    </a:solidFill>
                    <a:ea typeface="+mn-ea"/>
                  </a:rPr>
                  <a:t>và</a:t>
                </a:r>
                <a:r>
                  <a:rPr lang="en-US" sz="1800" kern="1200" dirty="0">
                    <a:solidFill>
                      <a:prstClr val="black"/>
                    </a:solidFill>
                    <a:ea typeface="+mn-ea"/>
                  </a:rPr>
                  <a:t> F </a:t>
                </a:r>
                <a:r>
                  <a:rPr lang="en-US" sz="1800" kern="1200" dirty="0" err="1">
                    <a:solidFill>
                      <a:prstClr val="black"/>
                    </a:solidFill>
                    <a:ea typeface="+mn-ea"/>
                  </a:rPr>
                  <a:t>là</a:t>
                </a:r>
                <a:r>
                  <a:rPr lang="en-US" sz="1800" kern="1200" dirty="0">
                    <a:solidFill>
                      <a:prstClr val="black"/>
                    </a:solidFill>
                    <a:ea typeface="+mn-ea"/>
                  </a:rPr>
                  <a:t> </a:t>
                </a:r>
                <a:r>
                  <a:rPr lang="en-US" sz="1800" kern="1200" dirty="0" err="1">
                    <a:solidFill>
                      <a:prstClr val="black"/>
                    </a:solidFill>
                    <a:ea typeface="+mn-ea"/>
                  </a:rPr>
                  <a:t>hai</a:t>
                </a:r>
                <a:r>
                  <a:rPr lang="en-US" sz="1800" kern="1200" dirty="0">
                    <a:solidFill>
                      <a:prstClr val="black"/>
                    </a:solidFill>
                    <a:ea typeface="+mn-ea"/>
                  </a:rPr>
                  <a:t> </a:t>
                </a:r>
                <a:r>
                  <a:rPr lang="en-US" sz="1800" kern="1200" dirty="0" err="1">
                    <a:solidFill>
                      <a:prstClr val="black"/>
                    </a:solidFill>
                    <a:ea typeface="+mn-ea"/>
                  </a:rPr>
                  <a:t>điểm</a:t>
                </a:r>
                <a:r>
                  <a:rPr lang="en-US" sz="1800" kern="1200" dirty="0">
                    <a:solidFill>
                      <a:prstClr val="black"/>
                    </a:solidFill>
                    <a:ea typeface="+mn-ea"/>
                  </a:rPr>
                  <a:t> </a:t>
                </a:r>
                <a:r>
                  <a:rPr lang="en-US" sz="1800" kern="1200" dirty="0" err="1">
                    <a:solidFill>
                      <a:prstClr val="black"/>
                    </a:solidFill>
                    <a:ea typeface="+mn-ea"/>
                  </a:rPr>
                  <a:t>chung</a:t>
                </a:r>
                <a:r>
                  <a:rPr lang="en-US" sz="1800" kern="1200" dirty="0">
                    <a:solidFill>
                      <a:prstClr val="black"/>
                    </a:solidFill>
                    <a:ea typeface="+mn-ea"/>
                  </a:rPr>
                  <a:t> </a:t>
                </a:r>
                <a:r>
                  <a:rPr lang="en-US" sz="1800" kern="1200" dirty="0" err="1">
                    <a:solidFill>
                      <a:prstClr val="black"/>
                    </a:solidFill>
                    <a:ea typeface="+mn-ea"/>
                  </a:rPr>
                  <a:t>của</a:t>
                </a:r>
                <a:r>
                  <a:rPr lang="en-US" sz="1800" kern="1200" dirty="0">
                    <a:solidFill>
                      <a:prstClr val="black"/>
                    </a:solidFill>
                    <a:ea typeface="+mn-ea"/>
                  </a:rPr>
                  <a:t> </a:t>
                </a:r>
                <a:r>
                  <a:rPr lang="en-US" sz="1800" kern="1200" dirty="0" err="1">
                    <a:solidFill>
                      <a:prstClr val="black"/>
                    </a:solidFill>
                    <a:ea typeface="+mn-ea"/>
                  </a:rPr>
                  <a:t>hai</a:t>
                </a:r>
                <a:r>
                  <a:rPr lang="en-US" sz="1800" kern="1200" dirty="0">
                    <a:solidFill>
                      <a:prstClr val="black"/>
                    </a:solidFill>
                    <a:ea typeface="+mn-ea"/>
                  </a:rPr>
                  <a:t> </a:t>
                </a:r>
                <a:r>
                  <a:rPr lang="en-US" sz="1800" kern="1200" dirty="0" err="1">
                    <a:solidFill>
                      <a:prstClr val="black"/>
                    </a:solidFill>
                    <a:ea typeface="+mn-ea"/>
                  </a:rPr>
                  <a:t>mặt</a:t>
                </a:r>
                <a:r>
                  <a:rPr lang="en-US" sz="1800" kern="1200" dirty="0">
                    <a:solidFill>
                      <a:prstClr val="black"/>
                    </a:solidFill>
                    <a:ea typeface="+mn-ea"/>
                  </a:rPr>
                  <a:t> </a:t>
                </a:r>
                <a:r>
                  <a:rPr lang="en-US" sz="1800" kern="1200" dirty="0" err="1">
                    <a:solidFill>
                      <a:prstClr val="black"/>
                    </a:solidFill>
                    <a:ea typeface="+mn-ea"/>
                  </a:rPr>
                  <a:t>phẳng</a:t>
                </a:r>
                <a:r>
                  <a:rPr lang="en-US" sz="1800" kern="1200" dirty="0">
                    <a:solidFill>
                      <a:prstClr val="black"/>
                    </a:solidFill>
                    <a:ea typeface="+mn-ea"/>
                  </a:rPr>
                  <a:t> (SAN) </a:t>
                </a:r>
                <a:r>
                  <a:rPr lang="en-US" sz="1800" kern="1200" dirty="0" err="1">
                    <a:solidFill>
                      <a:prstClr val="black"/>
                    </a:solidFill>
                    <a:ea typeface="+mn-ea"/>
                  </a:rPr>
                  <a:t>và</a:t>
                </a:r>
                <a:r>
                  <a:rPr lang="en-US" sz="1800" kern="1200" dirty="0">
                    <a:solidFill>
                      <a:prstClr val="black"/>
                    </a:solidFill>
                    <a:ea typeface="+mn-ea"/>
                  </a:rPr>
                  <a:t> (SCM), </a:t>
                </a:r>
                <a:r>
                  <a:rPr lang="en-US" sz="1800" kern="1200" dirty="0">
                    <a:solidFill>
                      <a:prstClr val="black"/>
                    </a:solidFill>
                  </a:rPr>
                  <a:t>(SAN) </a:t>
                </a:r>
                <a14:m>
                  <m:oMath xmlns:m="http://schemas.openxmlformats.org/officeDocument/2006/math">
                    <m:r>
                      <a:rPr lang="en-US" sz="1800" i="1" kern="1200">
                        <a:solidFill>
                          <a:prstClr val="black"/>
                        </a:solidFill>
                        <a:latin typeface="Cambria Math" panose="02040503050406030204" pitchFamily="18" charset="0"/>
                        <a:ea typeface="Cambria Math" panose="02040503050406030204" pitchFamily="18" charset="0"/>
                      </a:rPr>
                      <m:t>∩</m:t>
                    </m:r>
                  </m:oMath>
                </a14:m>
                <a:r>
                  <a:rPr lang="en-US" sz="1800" kern="1200" dirty="0">
                    <a:solidFill>
                      <a:prstClr val="black"/>
                    </a:solidFill>
                  </a:rPr>
                  <a:t> (SCM) = SF</a:t>
                </a:r>
                <a:endParaRPr kumimoji="0" lang="en-US" sz="1800" b="0" i="0" u="none" strike="noStrike" kern="1200" cap="none" spc="0" normalizeH="0" noProof="0" dirty="0">
                  <a:ln>
                    <a:noFill/>
                  </a:ln>
                  <a:solidFill>
                    <a:prstClr val="black"/>
                  </a:solidFill>
                  <a:effectLst/>
                  <a:uLnTx/>
                  <a:uFillTx/>
                  <a:ea typeface="+mn-ea"/>
                  <a:sym typeface="Arial"/>
                </a:endParaRPr>
              </a:p>
            </p:txBody>
          </p:sp>
        </mc:Choice>
        <mc:Fallback>
          <p:sp>
            <p:nvSpPr>
              <p:cNvPr id="2" name="Rectangle 1">
                <a:extLst>
                  <a:ext uri="{FF2B5EF4-FFF2-40B4-BE49-F238E27FC236}">
                    <a16:creationId xmlns:a16="http://schemas.microsoft.com/office/drawing/2014/main" id="{CF5904FE-3EAC-3B0A-6343-F1B75E4BE70D}"/>
                  </a:ext>
                </a:extLst>
              </p:cNvPr>
              <p:cNvSpPr>
                <a:spLocks noRot="1" noChangeAspect="1" noMove="1" noResize="1" noEditPoints="1" noAdjustHandles="1" noChangeArrowheads="1" noChangeShapeType="1" noTextEdit="1"/>
              </p:cNvSpPr>
              <p:nvPr/>
            </p:nvSpPr>
            <p:spPr>
              <a:xfrm>
                <a:off x="565997" y="3074022"/>
                <a:ext cx="7879504" cy="1703030"/>
              </a:xfrm>
              <a:prstGeom prst="rect">
                <a:avLst/>
              </a:prstGeom>
              <a:blipFill>
                <a:blip r:embed="rId4"/>
                <a:stretch>
                  <a:fillRect l="-697" r="-697" b="-464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11F20DB-8160-BCB9-00DC-8BBB4E8479EC}"/>
              </a:ext>
            </a:extLst>
          </p:cNvPr>
          <p:cNvPicPr>
            <a:picLocks noChangeAspect="1"/>
          </p:cNvPicPr>
          <p:nvPr/>
        </p:nvPicPr>
        <p:blipFill>
          <a:blip r:embed="rId5"/>
          <a:stretch>
            <a:fillRect/>
          </a:stretch>
        </p:blipFill>
        <p:spPr>
          <a:xfrm>
            <a:off x="5935205" y="741232"/>
            <a:ext cx="2369519" cy="2184400"/>
          </a:xfrm>
          <a:prstGeom prst="rect">
            <a:avLst/>
          </a:prstGeom>
        </p:spPr>
      </p:pic>
    </p:spTree>
    <p:extLst>
      <p:ext uri="{BB962C8B-B14F-4D97-AF65-F5344CB8AC3E}">
        <p14:creationId xmlns:p14="http://schemas.microsoft.com/office/powerpoint/2010/main" val="3058666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1359816" y="739215"/>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lang="en-US" sz="2200" b="1" kern="1200" dirty="0">
                <a:solidFill>
                  <a:prstClr val="white"/>
                </a:solidFill>
                <a:latin typeface="+mj-lt"/>
                <a:ea typeface="+mn-ea"/>
                <a:cs typeface="Arial" panose="020B0604020202020204" pitchFamily="34" charset="0"/>
              </a:rPr>
              <a:t>8</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A08AE2F-9045-093F-0BAA-A5C5DB5FB851}"/>
                  </a:ext>
                </a:extLst>
              </p:cNvPr>
              <p:cNvSpPr txBox="1"/>
              <p:nvPr/>
            </p:nvSpPr>
            <p:spPr>
              <a:xfrm>
                <a:off x="764713" y="1391975"/>
                <a:ext cx="7625933" cy="3584379"/>
              </a:xfrm>
              <a:prstGeom prst="rect">
                <a:avLst/>
              </a:prstGeom>
              <a:noFill/>
            </p:spPr>
            <p:txBody>
              <a:bodyPr wrap="square">
                <a:spAutoFit/>
              </a:bodyPr>
              <a:lstStyle/>
              <a:p>
                <a:pPr algn="just">
                  <a:lnSpc>
                    <a:spcPct val="150000"/>
                  </a:lnSpc>
                </a:pPr>
                <a:r>
                  <a:rPr lang="vi-VN" sz="2200" b="0" i="0" dirty="0">
                    <a:solidFill>
                      <a:srgbClr val="000000"/>
                    </a:solidFill>
                    <a:effectLst/>
                    <a:latin typeface="+mn-lt"/>
                  </a:rPr>
                  <a:t>Cho tứ diện SABC. Gọi H, K lần lượt là hai điểm trên hai cạnh SA và SC (H </a:t>
                </a:r>
                <a14:m>
                  <m:oMath xmlns:m="http://schemas.openxmlformats.org/officeDocument/2006/math">
                    <m:r>
                      <a:rPr lang="vi-VN" sz="2200" b="0" i="1" dirty="0" smtClean="0">
                        <a:solidFill>
                          <a:srgbClr val="000000"/>
                        </a:solidFill>
                        <a:effectLst/>
                        <a:latin typeface="Cambria Math" panose="02040503050406030204" pitchFamily="18" charset="0"/>
                      </a:rPr>
                      <m:t>≠</m:t>
                    </m:r>
                  </m:oMath>
                </a14:m>
                <a:r>
                  <a:rPr lang="vi-VN" sz="2200" b="0" i="0" dirty="0">
                    <a:solidFill>
                      <a:srgbClr val="000000"/>
                    </a:solidFill>
                    <a:effectLst/>
                    <a:latin typeface="+mn-lt"/>
                  </a:rPr>
                  <a:t> S, A; K </a:t>
                </a:r>
                <a14:m>
                  <m:oMath xmlns:m="http://schemas.openxmlformats.org/officeDocument/2006/math">
                    <m:r>
                      <a:rPr lang="vi-VN" sz="2200" b="0" i="1" dirty="0" smtClean="0">
                        <a:solidFill>
                          <a:srgbClr val="000000"/>
                        </a:solidFill>
                        <a:effectLst/>
                        <a:latin typeface="Cambria Math" panose="02040503050406030204" pitchFamily="18" charset="0"/>
                      </a:rPr>
                      <m:t>≠</m:t>
                    </m:r>
                  </m:oMath>
                </a14:m>
                <a:r>
                  <a:rPr lang="vi-VN" sz="2200" b="0" i="0" dirty="0">
                    <a:solidFill>
                      <a:srgbClr val="000000"/>
                    </a:solidFill>
                    <a:effectLst/>
                    <a:latin typeface="+mn-lt"/>
                  </a:rPr>
                  <a:t> S, C) sao cho HK không song </a:t>
                </a:r>
                <a:r>
                  <a:rPr lang="vi-VN" sz="2200" b="0" i="0" dirty="0" err="1">
                    <a:solidFill>
                      <a:srgbClr val="000000"/>
                    </a:solidFill>
                    <a:effectLst/>
                    <a:latin typeface="+mn-lt"/>
                  </a:rPr>
                  <a:t>song</a:t>
                </a:r>
                <a:r>
                  <a:rPr lang="vi-VN" sz="2200" b="0" i="0" dirty="0">
                    <a:solidFill>
                      <a:srgbClr val="000000"/>
                    </a:solidFill>
                    <a:effectLst/>
                    <a:latin typeface="+mn-lt"/>
                  </a:rPr>
                  <a:t> với AC. Gọi I là trung điểm của BC (Hình 38).</a:t>
                </a:r>
              </a:p>
              <a:p>
                <a:pPr algn="just">
                  <a:lnSpc>
                    <a:spcPct val="150000"/>
                  </a:lnSpc>
                </a:pPr>
                <a:r>
                  <a:rPr lang="vi-VN" sz="2200" b="0" i="0" dirty="0">
                    <a:solidFill>
                      <a:srgbClr val="000000"/>
                    </a:solidFill>
                    <a:effectLst/>
                    <a:latin typeface="+mn-lt"/>
                  </a:rPr>
                  <a:t>a) Tìm giao điểm của đường thẳng HK và mặt </a:t>
                </a:r>
                <a:r>
                  <a:rPr lang="vi-VN" sz="2200" b="0" i="0" dirty="0" err="1">
                    <a:solidFill>
                      <a:srgbClr val="000000"/>
                    </a:solidFill>
                    <a:effectLst/>
                    <a:latin typeface="+mn-lt"/>
                  </a:rPr>
                  <a:t>phẳng</a:t>
                </a:r>
                <a:r>
                  <a:rPr lang="vi-VN" sz="2200" b="0" i="0" dirty="0">
                    <a:solidFill>
                      <a:srgbClr val="000000"/>
                    </a:solidFill>
                    <a:effectLst/>
                    <a:latin typeface="+mn-lt"/>
                  </a:rPr>
                  <a:t> (ABC).</a:t>
                </a:r>
              </a:p>
              <a:p>
                <a:pPr algn="just">
                  <a:lnSpc>
                    <a:spcPct val="150000"/>
                  </a:lnSpc>
                </a:pPr>
                <a:r>
                  <a:rPr lang="vi-VN" sz="2200" b="0" i="0" dirty="0">
                    <a:solidFill>
                      <a:srgbClr val="000000"/>
                    </a:solidFill>
                    <a:effectLst/>
                    <a:latin typeface="+mn-lt"/>
                  </a:rPr>
                  <a:t>b) Tìm giao tuyến của các mặt </a:t>
                </a:r>
                <a:r>
                  <a:rPr lang="vi-VN" sz="2200" b="0" i="0" dirty="0" err="1">
                    <a:solidFill>
                      <a:srgbClr val="000000"/>
                    </a:solidFill>
                    <a:effectLst/>
                    <a:latin typeface="+mn-lt"/>
                  </a:rPr>
                  <a:t>phẳng</a:t>
                </a:r>
                <a:r>
                  <a:rPr lang="vi-VN" sz="2200" b="0" i="0" dirty="0">
                    <a:solidFill>
                      <a:srgbClr val="000000"/>
                    </a:solidFill>
                    <a:effectLst/>
                    <a:latin typeface="+mn-lt"/>
                  </a:rPr>
                  <a:t> (SAI) và (ABK); (SAI) và (BCH).</a:t>
                </a:r>
              </a:p>
            </p:txBody>
          </p:sp>
        </mc:Choice>
        <mc:Fallback>
          <p:sp>
            <p:nvSpPr>
              <p:cNvPr id="4" name="TextBox 3">
                <a:extLst>
                  <a:ext uri="{FF2B5EF4-FFF2-40B4-BE49-F238E27FC236}">
                    <a16:creationId xmlns:a16="http://schemas.microsoft.com/office/drawing/2014/main" id="{FA08AE2F-9045-093F-0BAA-A5C5DB5FB851}"/>
                  </a:ext>
                </a:extLst>
              </p:cNvPr>
              <p:cNvSpPr txBox="1">
                <a:spLocks noRot="1" noChangeAspect="1" noMove="1" noResize="1" noEditPoints="1" noAdjustHandles="1" noChangeArrowheads="1" noChangeShapeType="1" noTextEdit="1"/>
              </p:cNvSpPr>
              <p:nvPr/>
            </p:nvSpPr>
            <p:spPr>
              <a:xfrm>
                <a:off x="764713" y="1391975"/>
                <a:ext cx="7625933" cy="3584379"/>
              </a:xfrm>
              <a:prstGeom prst="rect">
                <a:avLst/>
              </a:prstGeom>
              <a:blipFill>
                <a:blip r:embed="rId3"/>
                <a:stretch>
                  <a:fillRect l="-1039" r="-1039" b="-2721"/>
                </a:stretch>
              </a:blipFill>
            </p:spPr>
            <p:txBody>
              <a:bodyPr/>
              <a:lstStyle/>
              <a:p>
                <a:r>
                  <a:rPr lang="en-US">
                    <a:noFill/>
                  </a:rPr>
                  <a:t> </a:t>
                </a:r>
              </a:p>
            </p:txBody>
          </p:sp>
        </mc:Fallback>
      </mc:AlternateContent>
    </p:spTree>
    <p:extLst>
      <p:ext uri="{BB962C8B-B14F-4D97-AF65-F5344CB8AC3E}">
        <p14:creationId xmlns:p14="http://schemas.microsoft.com/office/powerpoint/2010/main" val="275642172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1156631" y="791687"/>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lang="en-US" sz="2200" b="1" kern="1200" dirty="0">
                <a:solidFill>
                  <a:prstClr val="white"/>
                </a:solidFill>
                <a:latin typeface="+mj-lt"/>
                <a:ea typeface="+mn-ea"/>
                <a:cs typeface="Arial" panose="020B0604020202020204" pitchFamily="34" charset="0"/>
              </a:rPr>
              <a:t>8</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p>
        </p:txBody>
      </p:sp>
      <p:grpSp>
        <p:nvGrpSpPr>
          <p:cNvPr id="17" name="Group 16">
            <a:extLst>
              <a:ext uri="{FF2B5EF4-FFF2-40B4-BE49-F238E27FC236}">
                <a16:creationId xmlns:a16="http://schemas.microsoft.com/office/drawing/2014/main" id="{3E42ADC5-3143-9F14-4EB4-A187FAFB7224}"/>
              </a:ext>
            </a:extLst>
          </p:cNvPr>
          <p:cNvGrpSpPr/>
          <p:nvPr/>
        </p:nvGrpSpPr>
        <p:grpSpPr>
          <a:xfrm>
            <a:off x="3933661" y="1249606"/>
            <a:ext cx="1276676" cy="840138"/>
            <a:chOff x="566305" y="2028792"/>
            <a:chExt cx="1616825" cy="909464"/>
          </a:xfrm>
        </p:grpSpPr>
        <p:pic>
          <p:nvPicPr>
            <p:cNvPr id="15" name="Picture 14">
              <a:extLst>
                <a:ext uri="{FF2B5EF4-FFF2-40B4-BE49-F238E27FC236}">
                  <a16:creationId xmlns:a16="http://schemas.microsoft.com/office/drawing/2014/main" id="{E9900341-D391-F4CF-DCBA-631555B9F0F0}"/>
                </a:ext>
              </a:extLst>
            </p:cNvPr>
            <p:cNvPicPr>
              <a:picLocks noChangeAspect="1"/>
            </p:cNvPicPr>
            <p:nvPr/>
          </p:nvPicPr>
          <p:blipFill>
            <a:blip r:embed="rId3"/>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B007139-3B8C-4E0B-73FF-80654362CCB3}"/>
                  </a:ext>
                </a:extLst>
              </p:cNvPr>
              <p:cNvSpPr txBox="1"/>
              <p:nvPr/>
            </p:nvSpPr>
            <p:spPr>
              <a:xfrm>
                <a:off x="764713" y="2404010"/>
                <a:ext cx="4238866" cy="2343655"/>
              </a:xfrm>
              <a:prstGeom prst="rect">
                <a:avLst/>
              </a:prstGeom>
              <a:noFill/>
            </p:spPr>
            <p:txBody>
              <a:bodyPr wrap="square">
                <a:spAutoFit/>
              </a:bodyPr>
              <a:lstStyle/>
              <a:p>
                <a:pPr>
                  <a:lnSpc>
                    <a:spcPct val="150000"/>
                  </a:lnSpc>
                </a:pPr>
                <a:r>
                  <a:rPr lang="en-US" sz="2000" dirty="0">
                    <a:latin typeface="+mj-lt"/>
                    <a:ea typeface="Times New Roman" panose="02020603050405020304" pitchFamily="18" charset="0"/>
                  </a:rPr>
                  <a:t>a) </a:t>
                </a:r>
                <a:r>
                  <a:rPr lang="en-US" sz="2000" dirty="0">
                    <a:solidFill>
                      <a:srgbClr val="333333"/>
                    </a:solidFill>
                    <a:latin typeface="+mj-lt"/>
                    <a:ea typeface="Times New Roman" panose="02020603050405020304" pitchFamily="18" charset="0"/>
                  </a:rPr>
                  <a:t>Trong </a:t>
                </a:r>
                <a:r>
                  <a:rPr lang="en-US" sz="2000" dirty="0" err="1">
                    <a:solidFill>
                      <a:srgbClr val="333333"/>
                    </a:solidFill>
                    <a:latin typeface="+mj-lt"/>
                    <a:ea typeface="Times New Roman" panose="02020603050405020304" pitchFamily="18" charset="0"/>
                  </a:rPr>
                  <a:t>mặt</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phẳng</a:t>
                </a:r>
                <a:r>
                  <a:rPr lang="en-US" sz="2000" dirty="0">
                    <a:solidFill>
                      <a:srgbClr val="333333"/>
                    </a:solidFill>
                    <a:latin typeface="+mj-lt"/>
                    <a:ea typeface="Times New Roman" panose="02020603050405020304" pitchFamily="18" charset="0"/>
                  </a:rPr>
                  <a:t> (SAC), </a:t>
                </a:r>
                <a:r>
                  <a:rPr lang="en-US" sz="2000" dirty="0" err="1">
                    <a:solidFill>
                      <a:srgbClr val="333333"/>
                    </a:solidFill>
                    <a:latin typeface="+mj-lt"/>
                    <a:ea typeface="Times New Roman" panose="02020603050405020304" pitchFamily="18" charset="0"/>
                  </a:rPr>
                  <a:t>kéo</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dài</a:t>
                </a:r>
                <a:r>
                  <a:rPr lang="en-US" sz="2000" dirty="0">
                    <a:solidFill>
                      <a:srgbClr val="333333"/>
                    </a:solidFill>
                    <a:latin typeface="+mj-lt"/>
                    <a:ea typeface="Times New Roman" panose="02020603050405020304" pitchFamily="18" charset="0"/>
                  </a:rPr>
                  <a:t> HK </a:t>
                </a:r>
                <a:r>
                  <a:rPr lang="en-US" sz="2000" dirty="0" err="1">
                    <a:solidFill>
                      <a:srgbClr val="333333"/>
                    </a:solidFill>
                    <a:latin typeface="+mj-lt"/>
                    <a:ea typeface="Times New Roman" panose="02020603050405020304" pitchFamily="18" charset="0"/>
                  </a:rPr>
                  <a:t>cắt</a:t>
                </a:r>
                <a:r>
                  <a:rPr lang="en-US" sz="2000" dirty="0">
                    <a:solidFill>
                      <a:srgbClr val="333333"/>
                    </a:solidFill>
                    <a:latin typeface="+mj-lt"/>
                    <a:ea typeface="Times New Roman" panose="02020603050405020304" pitchFamily="18" charset="0"/>
                  </a:rPr>
                  <a:t> AC </a:t>
                </a:r>
                <a:r>
                  <a:rPr lang="en-US" sz="2000" dirty="0" err="1">
                    <a:solidFill>
                      <a:srgbClr val="333333"/>
                    </a:solidFill>
                    <a:latin typeface="+mj-lt"/>
                    <a:ea typeface="Times New Roman" panose="02020603050405020304" pitchFamily="18" charset="0"/>
                  </a:rPr>
                  <a:t>tại</a:t>
                </a:r>
                <a:r>
                  <a:rPr lang="en-US" sz="2000" dirty="0">
                    <a:solidFill>
                      <a:srgbClr val="333333"/>
                    </a:solidFill>
                    <a:latin typeface="+mj-lt"/>
                    <a:ea typeface="Times New Roman" panose="02020603050405020304" pitchFamily="18" charset="0"/>
                  </a:rPr>
                  <a:t> E.</a:t>
                </a:r>
                <a:endParaRPr lang="en-US" sz="2000" dirty="0">
                  <a:latin typeface="+mj-lt"/>
                  <a:ea typeface="Times New Roman" panose="02020603050405020304" pitchFamily="18" charset="0"/>
                </a:endParaRPr>
              </a:p>
              <a:p>
                <a:pPr>
                  <a:lnSpc>
                    <a:spcPct val="150000"/>
                  </a:lnSpc>
                </a:pPr>
                <a:r>
                  <a:rPr lang="pt-BR" sz="2000" dirty="0">
                    <a:solidFill>
                      <a:srgbClr val="333333"/>
                    </a:solidFill>
                    <a:latin typeface="+mj-lt"/>
                    <a:ea typeface="Times New Roman" panose="02020603050405020304" pitchFamily="18" charset="0"/>
                  </a:rPr>
                  <a:t>Ta có </a:t>
                </a:r>
                <a14:m>
                  <m:oMath xmlns:m="http://schemas.openxmlformats.org/officeDocument/2006/math">
                    <m:r>
                      <a:rPr lang="en-US" sz="2000" i="1">
                        <a:solidFill>
                          <a:srgbClr val="333333"/>
                        </a:solidFill>
                        <a:latin typeface="+mj-lt"/>
                        <a:ea typeface="Times New Roman" panose="02020603050405020304" pitchFamily="18" charset="0"/>
                      </a:rPr>
                      <m:t>𝐸</m:t>
                    </m:r>
                    <m:r>
                      <a:rPr lang="pt-BR" sz="2000" i="1">
                        <a:solidFill>
                          <a:srgbClr val="333333"/>
                        </a:solidFill>
                        <a:latin typeface="+mj-lt"/>
                        <a:ea typeface="Times New Roman" panose="02020603050405020304" pitchFamily="18" charset="0"/>
                      </a:rPr>
                      <m:t>∈</m:t>
                    </m:r>
                    <m:r>
                      <a:rPr lang="en-US" sz="2000" i="1">
                        <a:solidFill>
                          <a:srgbClr val="333333"/>
                        </a:solidFill>
                        <a:latin typeface="+mj-lt"/>
                        <a:ea typeface="Times New Roman" panose="02020603050405020304" pitchFamily="18" charset="0"/>
                      </a:rPr>
                      <m:t>𝐴𝐶</m:t>
                    </m:r>
                  </m:oMath>
                </a14:m>
                <a:r>
                  <a:rPr lang="pt-BR" sz="2000" dirty="0">
                    <a:solidFill>
                      <a:srgbClr val="333333"/>
                    </a:solidFill>
                    <a:latin typeface="+mj-lt"/>
                    <a:ea typeface="Times New Roman" panose="02020603050405020304" pitchFamily="18" charset="0"/>
                  </a:rPr>
                  <a:t> suy ra </a:t>
                </a:r>
                <a14:m>
                  <m:oMath xmlns:m="http://schemas.openxmlformats.org/officeDocument/2006/math">
                    <m:r>
                      <a:rPr lang="en-US" sz="2000" i="1">
                        <a:solidFill>
                          <a:srgbClr val="333333"/>
                        </a:solidFill>
                        <a:latin typeface="+mj-lt"/>
                        <a:ea typeface="Times New Roman" panose="02020603050405020304" pitchFamily="18" charset="0"/>
                      </a:rPr>
                      <m:t>𝐸</m:t>
                    </m:r>
                    <m:r>
                      <a:rPr lang="pt-BR" sz="2000" i="1">
                        <a:solidFill>
                          <a:srgbClr val="333333"/>
                        </a:solidFill>
                        <a:latin typeface="+mj-lt"/>
                        <a:ea typeface="Times New Roman" panose="02020603050405020304" pitchFamily="18" charset="0"/>
                      </a:rPr>
                      <m:t>∈(</m:t>
                    </m:r>
                    <m:r>
                      <a:rPr lang="en-US" sz="2000" i="1">
                        <a:solidFill>
                          <a:srgbClr val="333333"/>
                        </a:solidFill>
                        <a:latin typeface="+mj-lt"/>
                        <a:ea typeface="Times New Roman" panose="02020603050405020304" pitchFamily="18" charset="0"/>
                      </a:rPr>
                      <m:t>𝑆𝐴𝐶</m:t>
                    </m:r>
                    <m:r>
                      <a:rPr lang="pt-BR" sz="2000" i="1">
                        <a:solidFill>
                          <a:srgbClr val="333333"/>
                        </a:solidFill>
                        <a:latin typeface="+mj-lt"/>
                        <a:ea typeface="Times New Roman" panose="02020603050405020304" pitchFamily="18" charset="0"/>
                      </a:rPr>
                      <m:t>). </m:t>
                    </m:r>
                  </m:oMath>
                </a14:m>
                <a:endParaRPr lang="en-US" sz="2000" dirty="0">
                  <a:latin typeface="+mj-lt"/>
                  <a:ea typeface="Times New Roman" panose="02020603050405020304" pitchFamily="18" charset="0"/>
                </a:endParaRPr>
              </a:p>
              <a:p>
                <a:pPr>
                  <a:lnSpc>
                    <a:spcPct val="150000"/>
                  </a:lnSpc>
                </a:pPr>
                <a:r>
                  <a:rPr lang="pt-BR" sz="2000" dirty="0">
                    <a:solidFill>
                      <a:srgbClr val="333333"/>
                    </a:solidFill>
                    <a:latin typeface="+mj-lt"/>
                    <a:ea typeface="Times New Roman" panose="02020603050405020304" pitchFamily="18" charset="0"/>
                  </a:rPr>
                  <a:t>Vậy giao điểm của đường thẳng HK và mặt phẳng (SAC) là E.</a:t>
                </a:r>
                <a:endParaRPr lang="en-US" sz="2000" dirty="0">
                  <a:latin typeface="+mj-lt"/>
                  <a:ea typeface="Times New Roman" panose="02020603050405020304" pitchFamily="18" charset="0"/>
                </a:endParaRPr>
              </a:p>
            </p:txBody>
          </p:sp>
        </mc:Choice>
        <mc:Fallback>
          <p:sp>
            <p:nvSpPr>
              <p:cNvPr id="19" name="TextBox 18">
                <a:extLst>
                  <a:ext uri="{FF2B5EF4-FFF2-40B4-BE49-F238E27FC236}">
                    <a16:creationId xmlns:a16="http://schemas.microsoft.com/office/drawing/2014/main" id="{3B007139-3B8C-4E0B-73FF-80654362CCB3}"/>
                  </a:ext>
                </a:extLst>
              </p:cNvPr>
              <p:cNvSpPr txBox="1">
                <a:spLocks noRot="1" noChangeAspect="1" noMove="1" noResize="1" noEditPoints="1" noAdjustHandles="1" noChangeArrowheads="1" noChangeShapeType="1" noTextEdit="1"/>
              </p:cNvSpPr>
              <p:nvPr/>
            </p:nvSpPr>
            <p:spPr>
              <a:xfrm>
                <a:off x="764713" y="2404010"/>
                <a:ext cx="4238866" cy="2343655"/>
              </a:xfrm>
              <a:prstGeom prst="rect">
                <a:avLst/>
              </a:prstGeom>
              <a:blipFill>
                <a:blip r:embed="rId4"/>
                <a:stretch>
                  <a:fillRect l="-1437" r="-3017" b="-3636"/>
                </a:stretch>
              </a:blipFill>
            </p:spPr>
            <p:txBody>
              <a:bodyPr/>
              <a:lstStyle/>
              <a:p>
                <a:r>
                  <a:rPr lang="en-US">
                    <a:noFill/>
                  </a:rPr>
                  <a:t> </a:t>
                </a:r>
              </a:p>
            </p:txBody>
          </p:sp>
        </mc:Fallback>
      </mc:AlternateContent>
      <p:pic>
        <p:nvPicPr>
          <p:cNvPr id="2" name="Hình ảnh 18" descr="Thực hành 8 trang 98 Toán 11 tập 1 Chân trời">
            <a:extLst>
              <a:ext uri="{FF2B5EF4-FFF2-40B4-BE49-F238E27FC236}">
                <a16:creationId xmlns:a16="http://schemas.microsoft.com/office/drawing/2014/main" id="{2D1D0DF0-A5F1-A1C7-D947-31F911468B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1836" y="2471289"/>
            <a:ext cx="2917825" cy="1971675"/>
          </a:xfrm>
          <a:prstGeom prst="rect">
            <a:avLst/>
          </a:prstGeom>
          <a:noFill/>
          <a:ln>
            <a:noFill/>
          </a:ln>
        </p:spPr>
      </p:pic>
    </p:spTree>
    <p:extLst>
      <p:ext uri="{BB962C8B-B14F-4D97-AF65-F5344CB8AC3E}">
        <p14:creationId xmlns:p14="http://schemas.microsoft.com/office/powerpoint/2010/main" val="3789061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5" name="Rectangle 4">
            <a:extLst>
              <a:ext uri="{FF2B5EF4-FFF2-40B4-BE49-F238E27FC236}">
                <a16:creationId xmlns:a16="http://schemas.microsoft.com/office/drawing/2014/main" id="{283F62D8-F45E-11A3-453F-4C9F86FF8EC9}"/>
              </a:ext>
            </a:extLst>
          </p:cNvPr>
          <p:cNvSpPr/>
          <p:nvPr/>
        </p:nvSpPr>
        <p:spPr>
          <a:xfrm>
            <a:off x="1616221" y="3367136"/>
            <a:ext cx="5164589" cy="1224759"/>
          </a:xfrm>
          <a:prstGeom prst="rect">
            <a:avLst/>
          </a:prstGeom>
        </p:spPr>
        <p:txBody>
          <a:bodyPr wrap="square">
            <a:spAutoFit/>
          </a:bodyPr>
          <a:lstStyle/>
          <a:p>
            <a:pPr algn="just">
              <a:lnSpc>
                <a:spcPct val="150000"/>
              </a:lnSpc>
              <a:spcBef>
                <a:spcPts val="600"/>
              </a:spcBef>
              <a:spcAft>
                <a:spcPts val="800"/>
              </a:spcAft>
            </a:pPr>
            <a:r>
              <a:rPr lang="en-US" sz="2200" kern="100" dirty="0" err="1">
                <a:latin typeface="+mj-lt"/>
                <a:ea typeface="Calibri" panose="020F0502020204030204" pitchFamily="34" charset="0"/>
                <a:cs typeface="Times New Roman" panose="02020603050405020304" pitchFamily="18" charset="0"/>
              </a:rPr>
              <a:t>Ví</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dụ</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về</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hình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ảnh</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của</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phẳng</a:t>
            </a:r>
            <a:r>
              <a:rPr lang="en-US" sz="2200" kern="100" dirty="0">
                <a:latin typeface="+mj-lt"/>
                <a:ea typeface="Calibri" panose="020F0502020204030204" pitchFamily="34" charset="0"/>
                <a:cs typeface="Times New Roman" panose="02020603050405020304" pitchFamily="18" charset="0"/>
              </a:rPr>
              <a:t>:</a:t>
            </a:r>
          </a:p>
          <a:p>
            <a:pPr algn="just">
              <a:lnSpc>
                <a:spcPct val="150000"/>
              </a:lnSpc>
              <a:spcBef>
                <a:spcPts val="600"/>
              </a:spcBef>
              <a:spcAft>
                <a:spcPts val="800"/>
              </a:spcAft>
            </a:pP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tivi</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trang</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giấy</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mặt</a:t>
            </a:r>
            <a:r>
              <a:rPr lang="en-US" sz="2200" kern="100" dirty="0">
                <a:latin typeface="+mj-lt"/>
                <a:ea typeface="Calibri" panose="020F0502020204030204" pitchFamily="34" charset="0"/>
                <a:cs typeface="Times New Roman" panose="02020603050405020304" pitchFamily="18" charset="0"/>
              </a:rPr>
              <a:t> </a:t>
            </a:r>
            <a:r>
              <a:rPr lang="en-US" sz="2200" kern="100" dirty="0" err="1">
                <a:latin typeface="+mj-lt"/>
                <a:ea typeface="Calibri" panose="020F0502020204030204" pitchFamily="34" charset="0"/>
                <a:cs typeface="Times New Roman" panose="02020603050405020304" pitchFamily="18" charset="0"/>
              </a:rPr>
              <a:t>gương</a:t>
            </a:r>
            <a:r>
              <a:rPr lang="en-US" sz="2200" kern="100" dirty="0">
                <a:latin typeface="+mj-lt"/>
                <a:ea typeface="Calibri" panose="020F0502020204030204" pitchFamily="34" charset="0"/>
                <a:cs typeface="Times New Roman" panose="02020603050405020304" pitchFamily="18" charset="0"/>
              </a:rPr>
              <a:t>,..</a:t>
            </a:r>
          </a:p>
        </p:txBody>
      </p:sp>
      <p:sp>
        <p:nvSpPr>
          <p:cNvPr id="6" name="Rectangle 5">
            <a:extLst>
              <a:ext uri="{FF2B5EF4-FFF2-40B4-BE49-F238E27FC236}">
                <a16:creationId xmlns:a16="http://schemas.microsoft.com/office/drawing/2014/main" id="{B9F871EC-275E-5031-E647-4F4C80F969B7}"/>
              </a:ext>
            </a:extLst>
          </p:cNvPr>
          <p:cNvSpPr/>
          <p:nvPr/>
        </p:nvSpPr>
        <p:spPr>
          <a:xfrm>
            <a:off x="416042" y="840289"/>
            <a:ext cx="1292085" cy="430887"/>
          </a:xfrm>
          <a:prstGeom prst="rect">
            <a:avLst/>
          </a:prstGeom>
        </p:spPr>
        <p:txBody>
          <a:bodyPr wrap="none">
            <a:spAutoFit/>
          </a:bodyPr>
          <a:lstStyle/>
          <a:p>
            <a:pPr algn="ctr">
              <a:buClrTx/>
              <a:buFontTx/>
              <a:buNone/>
              <a:defRPr/>
            </a:pPr>
            <a:r>
              <a:rPr lang="en-US" sz="2200" b="1" kern="1200" dirty="0">
                <a:solidFill>
                  <a:prstClr val="black"/>
                </a:solidFill>
                <a:latin typeface="+mj-lt"/>
                <a:ea typeface="+mn-ea"/>
                <a:cs typeface="Arial" panose="020B0604020202020204" pitchFamily="34" charset="0"/>
              </a:rPr>
              <a:t>HĐKP 1.</a:t>
            </a:r>
          </a:p>
        </p:txBody>
      </p:sp>
      <p:grpSp>
        <p:nvGrpSpPr>
          <p:cNvPr id="10" name="Group 9">
            <a:extLst>
              <a:ext uri="{FF2B5EF4-FFF2-40B4-BE49-F238E27FC236}">
                <a16:creationId xmlns:a16="http://schemas.microsoft.com/office/drawing/2014/main" id="{C29881FA-A30B-F400-8352-9E7EC5C8BEF7}"/>
              </a:ext>
            </a:extLst>
          </p:cNvPr>
          <p:cNvGrpSpPr/>
          <p:nvPr/>
        </p:nvGrpSpPr>
        <p:grpSpPr>
          <a:xfrm>
            <a:off x="1556177" y="142832"/>
            <a:ext cx="6422775" cy="521131"/>
            <a:chOff x="4328566" y="978669"/>
            <a:chExt cx="6422775" cy="521131"/>
          </a:xfrm>
        </p:grpSpPr>
        <p:sp>
          <p:nvSpPr>
            <p:cNvPr id="11" name="Rectangle 1">
              <a:extLst>
                <a:ext uri="{FF2B5EF4-FFF2-40B4-BE49-F238E27FC236}">
                  <a16:creationId xmlns:a16="http://schemas.microsoft.com/office/drawing/2014/main" id="{6F45FD3D-05E1-8291-9D16-65F9F46D6F6F}"/>
                </a:ext>
              </a:extLst>
            </p:cNvPr>
            <p:cNvSpPr>
              <a:spLocks noChangeArrowheads="1"/>
            </p:cNvSpPr>
            <p:nvPr/>
          </p:nvSpPr>
          <p:spPr bwMode="auto">
            <a:xfrm>
              <a:off x="5134098" y="1068913"/>
              <a:ext cx="56172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r>
                <a:rPr lang="en-US" altLang="en-US" sz="2200" kern="1200" dirty="0">
                  <a:solidFill>
                    <a:prstClr val="black"/>
                  </a:solidFill>
                  <a:latin typeface="+mj-lt"/>
                  <a:ea typeface="+mn-ea"/>
                  <a:cs typeface="+mn-cs"/>
                </a:rPr>
                <a:t>  </a:t>
              </a:r>
              <a:r>
                <a:rPr lang="en-US" altLang="en-US" sz="2200" i="1" kern="1200" dirty="0" err="1">
                  <a:latin typeface="+mj-lt"/>
                  <a:ea typeface="+mn-ea"/>
                  <a:cs typeface="Arial" panose="020B0604020202020204" pitchFamily="34" charset="0"/>
                </a:rPr>
                <a:t>Thảo</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luận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nhóm</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bốn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hoàn</a:t>
              </a:r>
              <a:r>
                <a:rPr lang="en-US" altLang="en-US" sz="2200" i="1" kern="1200" dirty="0">
                  <a:latin typeface="+mj-lt"/>
                  <a:ea typeface="+mn-ea"/>
                  <a:cs typeface="Arial" panose="020B0604020202020204" pitchFamily="34" charset="0"/>
                </a:rPr>
                <a:t> </a:t>
              </a:r>
              <a:r>
                <a:rPr lang="en-US" altLang="en-US" sz="2200" i="1" kern="1200" dirty="0" err="1">
                  <a:latin typeface="+mj-lt"/>
                  <a:ea typeface="+mn-ea"/>
                  <a:cs typeface="Arial" panose="020B0604020202020204" pitchFamily="34" charset="0"/>
                </a:rPr>
                <a:t>thành</a:t>
              </a:r>
              <a:r>
                <a:rPr lang="en-US" altLang="en-US" sz="2200" i="1" kern="1200" dirty="0">
                  <a:latin typeface="+mj-lt"/>
                  <a:ea typeface="+mn-ea"/>
                  <a:cs typeface="Arial" panose="020B0604020202020204" pitchFamily="34" charset="0"/>
                </a:rPr>
                <a:t> </a:t>
              </a:r>
              <a:r>
                <a:rPr lang="en-US" altLang="en-US" sz="2200" b="1" i="1" kern="1200" dirty="0">
                  <a:latin typeface="+mj-lt"/>
                  <a:ea typeface="+mn-ea"/>
                  <a:cs typeface="Arial" panose="020B0604020202020204" pitchFamily="34" charset="0"/>
                </a:rPr>
                <a:t>HĐKP1</a:t>
              </a:r>
              <a:r>
                <a:rPr lang="en-US" altLang="en-US" sz="2200" i="1" kern="1200" dirty="0">
                  <a:latin typeface="+mj-lt"/>
                  <a:ea typeface="+mn-ea"/>
                  <a:cs typeface="Arial" panose="020B0604020202020204" pitchFamily="34" charset="0"/>
                </a:rPr>
                <a:t>.</a:t>
              </a:r>
              <a:endParaRPr lang="en-US" altLang="en-US" sz="2200" kern="1200" dirty="0">
                <a:solidFill>
                  <a:prstClr val="black"/>
                </a:solidFill>
                <a:latin typeface="+mj-lt"/>
                <a:ea typeface="+mn-ea"/>
                <a:cs typeface="+mn-cs"/>
              </a:endParaRPr>
            </a:p>
          </p:txBody>
        </p:sp>
        <p:pic>
          <p:nvPicPr>
            <p:cNvPr id="12" name="Picture 11">
              <a:extLst>
                <a:ext uri="{FF2B5EF4-FFF2-40B4-BE49-F238E27FC236}">
                  <a16:creationId xmlns:a16="http://schemas.microsoft.com/office/drawing/2014/main" id="{D6967C00-A565-2C7F-353F-09CF7FB69B66}"/>
                </a:ext>
              </a:extLst>
            </p:cNvPr>
            <p:cNvPicPr>
              <a:picLocks noChangeAspect="1"/>
            </p:cNvPicPr>
            <p:nvPr/>
          </p:nvPicPr>
          <p:blipFill>
            <a:blip r:embed="rId3"/>
            <a:stretch>
              <a:fillRect/>
            </a:stretch>
          </p:blipFill>
          <p:spPr>
            <a:xfrm>
              <a:off x="4328566" y="978669"/>
              <a:ext cx="951544" cy="512370"/>
            </a:xfrm>
            <a:prstGeom prst="rect">
              <a:avLst/>
            </a:prstGeom>
          </p:spPr>
        </p:pic>
      </p:grpSp>
      <p:sp>
        <p:nvSpPr>
          <p:cNvPr id="17" name="Rectangle 16">
            <a:extLst>
              <a:ext uri="{FF2B5EF4-FFF2-40B4-BE49-F238E27FC236}">
                <a16:creationId xmlns:a16="http://schemas.microsoft.com/office/drawing/2014/main" id="{D6AB2D44-47F1-0857-4C25-2660D5684DC8}"/>
              </a:ext>
            </a:extLst>
          </p:cNvPr>
          <p:cNvSpPr/>
          <p:nvPr/>
        </p:nvSpPr>
        <p:spPr>
          <a:xfrm>
            <a:off x="296478" y="1253714"/>
            <a:ext cx="5545247" cy="1553054"/>
          </a:xfrm>
          <a:prstGeom prst="rect">
            <a:avLst/>
          </a:prstGeom>
        </p:spPr>
        <p:txBody>
          <a:bodyPr wrap="square">
            <a:spAutoFit/>
          </a:bodyPr>
          <a:lstStyle/>
          <a:p>
            <a:pPr marL="30480" marR="30480" algn="just">
              <a:lnSpc>
                <a:spcPct val="150000"/>
              </a:lnSpc>
              <a:buClrTx/>
              <a:defRPr/>
            </a:pPr>
            <a:r>
              <a:rPr lang="en-US" sz="2200" dirty="0" err="1">
                <a:latin typeface="+mj-lt"/>
              </a:rPr>
              <a:t>Mặt</a:t>
            </a:r>
            <a:r>
              <a:rPr lang="en-US" sz="2200" dirty="0">
                <a:latin typeface="+mj-lt"/>
              </a:rPr>
              <a:t> </a:t>
            </a:r>
            <a:r>
              <a:rPr lang="en-US" sz="2200" dirty="0" err="1">
                <a:latin typeface="+mj-lt"/>
              </a:rPr>
              <a:t>bàn</a:t>
            </a:r>
            <a:r>
              <a:rPr lang="en-US" sz="2200" dirty="0">
                <a:latin typeface="+mj-lt"/>
              </a:rPr>
              <a:t>, </a:t>
            </a:r>
            <a:r>
              <a:rPr lang="en-US" sz="2200" dirty="0" err="1">
                <a:latin typeface="+mj-lt"/>
              </a:rPr>
              <a:t>mặt</a:t>
            </a:r>
            <a:r>
              <a:rPr lang="en-US" sz="2200" dirty="0">
                <a:latin typeface="+mj-lt"/>
              </a:rPr>
              <a:t> </a:t>
            </a:r>
            <a:r>
              <a:rPr lang="en-US" sz="2200" dirty="0" err="1">
                <a:latin typeface="+mj-lt"/>
              </a:rPr>
              <a:t>bảng</a:t>
            </a:r>
            <a:r>
              <a:rPr lang="en-US" sz="2200" dirty="0">
                <a:latin typeface="+mj-lt"/>
              </a:rPr>
              <a:t> </a:t>
            </a:r>
            <a:r>
              <a:rPr lang="en-US" sz="2200" dirty="0" err="1">
                <a:latin typeface="+mj-lt"/>
              </a:rPr>
              <a:t>cho</a:t>
            </a:r>
            <a:r>
              <a:rPr lang="en-US" sz="2200" dirty="0">
                <a:latin typeface="+mj-lt"/>
              </a:rPr>
              <a:t> ta </a:t>
            </a:r>
            <a:r>
              <a:rPr lang="en-US" sz="2200" dirty="0" err="1">
                <a:latin typeface="+mj-lt"/>
              </a:rPr>
              <a:t>hình</a:t>
            </a:r>
            <a:r>
              <a:rPr lang="en-US" sz="2200" dirty="0">
                <a:latin typeface="+mj-lt"/>
              </a:rPr>
              <a:t> </a:t>
            </a:r>
            <a:r>
              <a:rPr lang="en-US" sz="2200" dirty="0" err="1">
                <a:latin typeface="+mj-lt"/>
              </a:rPr>
              <a:t>ảnh</a:t>
            </a:r>
            <a:r>
              <a:rPr lang="en-US" sz="2200" dirty="0">
                <a:latin typeface="+mj-lt"/>
              </a:rPr>
              <a:t> </a:t>
            </a:r>
            <a:r>
              <a:rPr lang="en-US" sz="2200" dirty="0" err="1">
                <a:latin typeface="+mj-lt"/>
              </a:rPr>
              <a:t>của</a:t>
            </a:r>
            <a:r>
              <a:rPr lang="en-US" sz="2200" dirty="0">
                <a:latin typeface="+mj-lt"/>
              </a:rPr>
              <a:t> </a:t>
            </a:r>
            <a:r>
              <a:rPr lang="en-US" sz="2200" dirty="0" err="1">
                <a:latin typeface="+mj-lt"/>
              </a:rPr>
              <a:t>mặt</a:t>
            </a:r>
            <a:r>
              <a:rPr lang="en-US" sz="2200" dirty="0">
                <a:latin typeface="+mj-lt"/>
              </a:rPr>
              <a:t> </a:t>
            </a:r>
            <a:r>
              <a:rPr lang="en-US" sz="2200" dirty="0" err="1">
                <a:latin typeface="+mj-lt"/>
              </a:rPr>
              <a:t>phẳng</a:t>
            </a:r>
            <a:r>
              <a:rPr lang="en-US" sz="2200" dirty="0">
                <a:latin typeface="+mj-lt"/>
              </a:rPr>
              <a:t>. </a:t>
            </a:r>
            <a:r>
              <a:rPr lang="en-US" sz="2200" dirty="0" err="1">
                <a:latin typeface="+mj-lt"/>
              </a:rPr>
              <a:t>Hãy</a:t>
            </a:r>
            <a:r>
              <a:rPr lang="en-US" sz="2200" dirty="0">
                <a:latin typeface="+mj-lt"/>
              </a:rPr>
              <a:t> </a:t>
            </a:r>
            <a:r>
              <a:rPr lang="en-US" sz="2200" dirty="0" err="1">
                <a:latin typeface="+mj-lt"/>
              </a:rPr>
              <a:t>chỉ</a:t>
            </a:r>
            <a:r>
              <a:rPr lang="en-US" sz="2200" dirty="0">
                <a:latin typeface="+mj-lt"/>
              </a:rPr>
              <a:t> </a:t>
            </a:r>
            <a:r>
              <a:rPr lang="en-US" sz="2200" dirty="0" err="1">
                <a:latin typeface="+mj-lt"/>
              </a:rPr>
              <a:t>thêm</a:t>
            </a:r>
            <a:r>
              <a:rPr lang="en-US" sz="2200" dirty="0">
                <a:latin typeface="+mj-lt"/>
              </a:rPr>
              <a:t> </a:t>
            </a:r>
            <a:r>
              <a:rPr lang="en-US" sz="2200" dirty="0" err="1">
                <a:latin typeface="+mj-lt"/>
              </a:rPr>
              <a:t>các</a:t>
            </a:r>
            <a:r>
              <a:rPr lang="en-US" sz="2200" dirty="0">
                <a:latin typeface="+mj-lt"/>
              </a:rPr>
              <a:t> </a:t>
            </a:r>
            <a:r>
              <a:rPr lang="en-US" sz="2200" dirty="0" err="1">
                <a:latin typeface="+mj-lt"/>
              </a:rPr>
              <a:t>ví</a:t>
            </a:r>
            <a:r>
              <a:rPr lang="en-US" sz="2200" dirty="0">
                <a:latin typeface="+mj-lt"/>
              </a:rPr>
              <a:t> </a:t>
            </a:r>
            <a:r>
              <a:rPr lang="en-US" sz="2200" dirty="0" err="1">
                <a:latin typeface="+mj-lt"/>
              </a:rPr>
              <a:t>dụ</a:t>
            </a:r>
            <a:r>
              <a:rPr lang="en-US" sz="2200" dirty="0">
                <a:latin typeface="+mj-lt"/>
              </a:rPr>
              <a:t> </a:t>
            </a:r>
            <a:r>
              <a:rPr lang="en-US" sz="2200" dirty="0" err="1">
                <a:latin typeface="+mj-lt"/>
              </a:rPr>
              <a:t>khác</a:t>
            </a:r>
            <a:r>
              <a:rPr lang="en-US" sz="2200" dirty="0">
                <a:latin typeface="+mj-lt"/>
              </a:rPr>
              <a:t> </a:t>
            </a:r>
            <a:r>
              <a:rPr lang="en-US" sz="2200" dirty="0" err="1">
                <a:latin typeface="+mj-lt"/>
              </a:rPr>
              <a:t>về</a:t>
            </a:r>
            <a:r>
              <a:rPr lang="en-US" sz="2200" dirty="0">
                <a:latin typeface="+mj-lt"/>
              </a:rPr>
              <a:t> </a:t>
            </a:r>
            <a:r>
              <a:rPr lang="en-US" sz="2200" dirty="0" err="1">
                <a:latin typeface="+mj-lt"/>
              </a:rPr>
              <a:t>hình</a:t>
            </a:r>
            <a:r>
              <a:rPr lang="en-US" sz="2200" dirty="0">
                <a:latin typeface="+mj-lt"/>
              </a:rPr>
              <a:t> </a:t>
            </a:r>
            <a:r>
              <a:rPr lang="en-US" sz="2200" dirty="0" err="1">
                <a:latin typeface="+mj-lt"/>
              </a:rPr>
              <a:t>ảnh</a:t>
            </a:r>
            <a:r>
              <a:rPr lang="en-US" sz="2200" dirty="0">
                <a:latin typeface="+mj-lt"/>
              </a:rPr>
              <a:t> </a:t>
            </a:r>
            <a:r>
              <a:rPr lang="en-US" sz="2200" dirty="0" err="1">
                <a:latin typeface="+mj-lt"/>
              </a:rPr>
              <a:t>một</a:t>
            </a:r>
            <a:r>
              <a:rPr lang="en-US" sz="2200" dirty="0">
                <a:latin typeface="+mj-lt"/>
              </a:rPr>
              <a:t> </a:t>
            </a:r>
            <a:r>
              <a:rPr lang="en-US" sz="2200" dirty="0" err="1">
                <a:latin typeface="+mj-lt"/>
              </a:rPr>
              <a:t>phần</a:t>
            </a:r>
            <a:r>
              <a:rPr lang="en-US" sz="2200" dirty="0">
                <a:latin typeface="+mj-lt"/>
              </a:rPr>
              <a:t> </a:t>
            </a:r>
            <a:r>
              <a:rPr lang="en-US" sz="2200" dirty="0" err="1">
                <a:latin typeface="+mj-lt"/>
              </a:rPr>
              <a:t>của</a:t>
            </a:r>
            <a:r>
              <a:rPr lang="en-US" sz="2200" dirty="0">
                <a:latin typeface="+mj-lt"/>
              </a:rPr>
              <a:t> </a:t>
            </a:r>
            <a:r>
              <a:rPr lang="en-US" sz="2200" dirty="0" err="1">
                <a:latin typeface="+mj-lt"/>
              </a:rPr>
              <a:t>mặt</a:t>
            </a:r>
            <a:r>
              <a:rPr lang="en-US" sz="2200" dirty="0">
                <a:latin typeface="+mj-lt"/>
              </a:rPr>
              <a:t> </a:t>
            </a:r>
            <a:r>
              <a:rPr lang="en-US" sz="2200" dirty="0" err="1">
                <a:latin typeface="+mj-lt"/>
              </a:rPr>
              <a:t>phẳng</a:t>
            </a:r>
            <a:r>
              <a:rPr lang="en-US" sz="2200" dirty="0">
                <a:latin typeface="+mj-lt"/>
              </a:rPr>
              <a:t>.</a:t>
            </a:r>
            <a:endParaRPr lang="en-US" sz="2200" kern="1200" dirty="0">
              <a:latin typeface="+mj-lt"/>
              <a:ea typeface="Times New Roman" panose="02020603050405020304" pitchFamily="18" charset="0"/>
              <a:cs typeface="+mn-cs"/>
            </a:endParaRPr>
          </a:p>
        </p:txBody>
      </p:sp>
      <p:grpSp>
        <p:nvGrpSpPr>
          <p:cNvPr id="18" name="Group 17">
            <a:extLst>
              <a:ext uri="{FF2B5EF4-FFF2-40B4-BE49-F238E27FC236}">
                <a16:creationId xmlns:a16="http://schemas.microsoft.com/office/drawing/2014/main" id="{08D1B987-E8B7-2481-3275-7BB7DCE24FFC}"/>
              </a:ext>
            </a:extLst>
          </p:cNvPr>
          <p:cNvGrpSpPr/>
          <p:nvPr/>
        </p:nvGrpSpPr>
        <p:grpSpPr>
          <a:xfrm>
            <a:off x="262223" y="3048914"/>
            <a:ext cx="1292257" cy="712136"/>
            <a:chOff x="8403160" y="4587774"/>
            <a:chExt cx="1263473" cy="823613"/>
          </a:xfrm>
        </p:grpSpPr>
        <p:pic>
          <p:nvPicPr>
            <p:cNvPr id="19" name="Picture 18">
              <a:extLst>
                <a:ext uri="{FF2B5EF4-FFF2-40B4-BE49-F238E27FC236}">
                  <a16:creationId xmlns:a16="http://schemas.microsoft.com/office/drawing/2014/main" id="{96CDC695-E98A-4DF5-1E2F-568C0A6DB77D}"/>
                </a:ext>
              </a:extLst>
            </p:cNvPr>
            <p:cNvPicPr>
              <a:picLocks noChangeAspect="1"/>
            </p:cNvPicPr>
            <p:nvPr/>
          </p:nvPicPr>
          <p:blipFill>
            <a:blip r:embed="rId4"/>
            <a:stretch>
              <a:fillRect/>
            </a:stretch>
          </p:blipFill>
          <p:spPr>
            <a:xfrm>
              <a:off x="8553553" y="4587774"/>
              <a:ext cx="962685" cy="823613"/>
            </a:xfrm>
            <a:prstGeom prst="rect">
              <a:avLst/>
            </a:prstGeom>
          </p:spPr>
        </p:pic>
        <p:sp>
          <p:nvSpPr>
            <p:cNvPr id="20" name="TextBox 19">
              <a:extLst>
                <a:ext uri="{FF2B5EF4-FFF2-40B4-BE49-F238E27FC236}">
                  <a16:creationId xmlns:a16="http://schemas.microsoft.com/office/drawing/2014/main" id="{196F2285-47AC-D97E-A3B3-1F04142E2FD3}"/>
                </a:ext>
              </a:extLst>
            </p:cNvPr>
            <p:cNvSpPr txBox="1"/>
            <p:nvPr/>
          </p:nvSpPr>
          <p:spPr>
            <a:xfrm>
              <a:off x="8403160" y="4726472"/>
              <a:ext cx="1263473" cy="4586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D400AA68-5115-8AF2-D874-0E3A9586A092}"/>
              </a:ext>
            </a:extLst>
          </p:cNvPr>
          <p:cNvPicPr>
            <a:picLocks noChangeAspect="1"/>
          </p:cNvPicPr>
          <p:nvPr/>
        </p:nvPicPr>
        <p:blipFill>
          <a:blip r:embed="rId5"/>
          <a:stretch>
            <a:fillRect/>
          </a:stretch>
        </p:blipFill>
        <p:spPr>
          <a:xfrm>
            <a:off x="5995544" y="840289"/>
            <a:ext cx="2802318" cy="2315688"/>
          </a:xfrm>
          <a:prstGeom prst="rect">
            <a:avLst/>
          </a:prstGeom>
        </p:spPr>
      </p:pic>
    </p:spTree>
    <p:extLst>
      <p:ext uri="{BB962C8B-B14F-4D97-AF65-F5344CB8AC3E}">
        <p14:creationId xmlns:p14="http://schemas.microsoft.com/office/powerpoint/2010/main" val="21996392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186150" y="1913028"/>
            <a:ext cx="9733225" cy="2597600"/>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68" name="Google Shape;2268;p48"/>
          <p:cNvGrpSpPr/>
          <p:nvPr/>
        </p:nvGrpSpPr>
        <p:grpSpPr>
          <a:xfrm rot="-209841">
            <a:off x="225072" y="621175"/>
            <a:ext cx="843960" cy="55647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48"/>
          <p:cNvGrpSpPr/>
          <p:nvPr/>
        </p:nvGrpSpPr>
        <p:grpSpPr>
          <a:xfrm rot="2173497">
            <a:off x="1102457" y="241998"/>
            <a:ext cx="695082" cy="381144"/>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9" name="Google Shape;2319;p48"/>
          <p:cNvSpPr/>
          <p:nvPr/>
        </p:nvSpPr>
        <p:spPr>
          <a:xfrm>
            <a:off x="6890749" y="4397185"/>
            <a:ext cx="10102" cy="19355"/>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9">
            <a:extLst>
              <a:ext uri="{FF2B5EF4-FFF2-40B4-BE49-F238E27FC236}">
                <a16:creationId xmlns:a16="http://schemas.microsoft.com/office/drawing/2014/main" id="{7FE51A3A-966B-4559-5326-5DFCF93C6B33}"/>
              </a:ext>
            </a:extLst>
          </p:cNvPr>
          <p:cNvSpPr/>
          <p:nvPr/>
        </p:nvSpPr>
        <p:spPr>
          <a:xfrm>
            <a:off x="1156631" y="791687"/>
            <a:ext cx="1940687" cy="606920"/>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white"/>
                </a:solidFill>
                <a:latin typeface="+mj-lt"/>
                <a:ea typeface="+mn-ea"/>
                <a:cs typeface="Arial" panose="020B0604020202020204" pitchFamily="34" charset="0"/>
              </a:rPr>
              <a:t>Thực</a:t>
            </a:r>
            <a:r>
              <a:rPr lang="en-US" sz="2200" b="1" kern="1200" dirty="0">
                <a:solidFill>
                  <a:prstClr val="white"/>
                </a:solidFill>
                <a:latin typeface="+mj-lt"/>
                <a:ea typeface="+mn-ea"/>
                <a:cs typeface="Arial" panose="020B0604020202020204" pitchFamily="34" charset="0"/>
              </a:rPr>
              <a:t> </a:t>
            </a:r>
            <a:r>
              <a:rPr lang="en-US" sz="2200" b="1" kern="1200" dirty="0" err="1">
                <a:solidFill>
                  <a:prstClr val="white"/>
                </a:solidFill>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r>
              <a:rPr lang="en-US" sz="2200" b="1" kern="1200" dirty="0">
                <a:solidFill>
                  <a:prstClr val="white"/>
                </a:solidFill>
                <a:latin typeface="+mj-lt"/>
                <a:ea typeface="+mn-ea"/>
                <a:cs typeface="Arial" panose="020B0604020202020204" pitchFamily="34" charset="0"/>
              </a:rPr>
              <a:t>8</a:t>
            </a:r>
            <a:r>
              <a:rPr kumimoji="0" lang="en-US" sz="22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p>
        </p:txBody>
      </p:sp>
      <p:grpSp>
        <p:nvGrpSpPr>
          <p:cNvPr id="17" name="Group 16">
            <a:extLst>
              <a:ext uri="{FF2B5EF4-FFF2-40B4-BE49-F238E27FC236}">
                <a16:creationId xmlns:a16="http://schemas.microsoft.com/office/drawing/2014/main" id="{3E42ADC5-3143-9F14-4EB4-A187FAFB7224}"/>
              </a:ext>
            </a:extLst>
          </p:cNvPr>
          <p:cNvGrpSpPr/>
          <p:nvPr/>
        </p:nvGrpSpPr>
        <p:grpSpPr>
          <a:xfrm>
            <a:off x="4479761" y="846007"/>
            <a:ext cx="1276676" cy="840138"/>
            <a:chOff x="566305" y="2028792"/>
            <a:chExt cx="1616825" cy="909464"/>
          </a:xfrm>
        </p:grpSpPr>
        <p:pic>
          <p:nvPicPr>
            <p:cNvPr id="15" name="Picture 14">
              <a:extLst>
                <a:ext uri="{FF2B5EF4-FFF2-40B4-BE49-F238E27FC236}">
                  <a16:creationId xmlns:a16="http://schemas.microsoft.com/office/drawing/2014/main" id="{E9900341-D391-F4CF-DCBA-631555B9F0F0}"/>
                </a:ext>
              </a:extLst>
            </p:cNvPr>
            <p:cNvPicPr>
              <a:picLocks noChangeAspect="1"/>
            </p:cNvPicPr>
            <p:nvPr/>
          </p:nvPicPr>
          <p:blipFill>
            <a:blip r:embed="rId3"/>
            <a:stretch>
              <a:fillRect/>
            </a:stretch>
          </p:blipFill>
          <p:spPr>
            <a:xfrm>
              <a:off x="566305" y="2028792"/>
              <a:ext cx="1616825" cy="909464"/>
            </a:xfrm>
            <a:prstGeom prst="rect">
              <a:avLst/>
            </a:prstGeom>
          </p:spPr>
        </p:pic>
        <p:sp>
          <p:nvSpPr>
            <p:cNvPr id="16" name="TextBox 15">
              <a:extLst>
                <a:ext uri="{FF2B5EF4-FFF2-40B4-BE49-F238E27FC236}">
                  <a16:creationId xmlns:a16="http://schemas.microsoft.com/office/drawing/2014/main" id="{9510BE56-15CF-7253-D0B9-167BCF5CA106}"/>
                </a:ext>
              </a:extLst>
            </p:cNvPr>
            <p:cNvSpPr txBox="1"/>
            <p:nvPr/>
          </p:nvSpPr>
          <p:spPr>
            <a:xfrm>
              <a:off x="713687" y="2285227"/>
              <a:ext cx="1292257" cy="4331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 name="TextBox 18">
            <a:extLst>
              <a:ext uri="{FF2B5EF4-FFF2-40B4-BE49-F238E27FC236}">
                <a16:creationId xmlns:a16="http://schemas.microsoft.com/office/drawing/2014/main" id="{3B007139-3B8C-4E0B-73FF-80654362CCB3}"/>
              </a:ext>
            </a:extLst>
          </p:cNvPr>
          <p:cNvSpPr txBox="1"/>
          <p:nvPr/>
        </p:nvSpPr>
        <p:spPr>
          <a:xfrm>
            <a:off x="632956" y="1997426"/>
            <a:ext cx="5640844" cy="2805320"/>
          </a:xfrm>
          <a:prstGeom prst="rect">
            <a:avLst/>
          </a:prstGeom>
          <a:noFill/>
        </p:spPr>
        <p:txBody>
          <a:bodyPr wrap="square">
            <a:spAutoFit/>
          </a:bodyPr>
          <a:lstStyle/>
          <a:p>
            <a:pPr>
              <a:lnSpc>
                <a:spcPct val="150000"/>
              </a:lnSpc>
            </a:pPr>
            <a:r>
              <a:rPr lang="en-US" sz="2000" dirty="0">
                <a:solidFill>
                  <a:srgbClr val="333333"/>
                </a:solidFill>
                <a:latin typeface="+mj-lt"/>
                <a:ea typeface="Times New Roman" panose="02020603050405020304" pitchFamily="18" charset="0"/>
              </a:rPr>
              <a:t>b) Ta </a:t>
            </a:r>
            <a:r>
              <a:rPr lang="en-US" sz="2000" dirty="0" err="1">
                <a:solidFill>
                  <a:srgbClr val="333333"/>
                </a:solidFill>
                <a:latin typeface="+mj-lt"/>
                <a:ea typeface="Times New Roman" panose="02020603050405020304" pitchFamily="18" charset="0"/>
              </a:rPr>
              <a:t>có</a:t>
            </a:r>
            <a:r>
              <a:rPr lang="en-US" sz="2000" dirty="0">
                <a:solidFill>
                  <a:srgbClr val="333333"/>
                </a:solidFill>
                <a:latin typeface="+mj-lt"/>
                <a:ea typeface="Times New Roman" panose="02020603050405020304" pitchFamily="18" charset="0"/>
              </a:rPr>
              <a:t> BK </a:t>
            </a:r>
            <a:r>
              <a:rPr lang="en-US" sz="2000" dirty="0" err="1">
                <a:solidFill>
                  <a:srgbClr val="333333"/>
                </a:solidFill>
                <a:latin typeface="+mj-lt"/>
                <a:ea typeface="Times New Roman" panose="02020603050405020304" pitchFamily="18" charset="0"/>
              </a:rPr>
              <a:t>cắt</a:t>
            </a:r>
            <a:r>
              <a:rPr lang="en-US" sz="2000" dirty="0">
                <a:solidFill>
                  <a:srgbClr val="333333"/>
                </a:solidFill>
                <a:latin typeface="+mj-lt"/>
                <a:ea typeface="Times New Roman" panose="02020603050405020304" pitchFamily="18" charset="0"/>
              </a:rPr>
              <a:t> SI </a:t>
            </a:r>
            <a:r>
              <a:rPr lang="en-US" sz="2000" dirty="0" err="1">
                <a:solidFill>
                  <a:srgbClr val="333333"/>
                </a:solidFill>
                <a:latin typeface="+mj-lt"/>
                <a:ea typeface="Times New Roman" panose="02020603050405020304" pitchFamily="18" charset="0"/>
              </a:rPr>
              <a:t>tại</a:t>
            </a:r>
            <a:r>
              <a:rPr lang="en-US" sz="2000" dirty="0">
                <a:solidFill>
                  <a:srgbClr val="333333"/>
                </a:solidFill>
                <a:latin typeface="+mj-lt"/>
                <a:ea typeface="Times New Roman" panose="02020603050405020304" pitchFamily="18" charset="0"/>
              </a:rPr>
              <a:t> M. A </a:t>
            </a:r>
            <a:r>
              <a:rPr lang="en-US" sz="2000" dirty="0" err="1">
                <a:solidFill>
                  <a:srgbClr val="333333"/>
                </a:solidFill>
                <a:latin typeface="+mj-lt"/>
                <a:ea typeface="Times New Roman" panose="02020603050405020304" pitchFamily="18" charset="0"/>
              </a:rPr>
              <a:t>và</a:t>
            </a:r>
            <a:r>
              <a:rPr lang="en-US" sz="2000" dirty="0">
                <a:solidFill>
                  <a:srgbClr val="333333"/>
                </a:solidFill>
                <a:latin typeface="+mj-lt"/>
                <a:ea typeface="Times New Roman" panose="02020603050405020304" pitchFamily="18" charset="0"/>
              </a:rPr>
              <a:t> M </a:t>
            </a:r>
            <a:r>
              <a:rPr lang="en-US" sz="2000" dirty="0" err="1">
                <a:solidFill>
                  <a:srgbClr val="333333"/>
                </a:solidFill>
                <a:latin typeface="+mj-lt"/>
                <a:ea typeface="Times New Roman" panose="02020603050405020304" pitchFamily="18" charset="0"/>
              </a:rPr>
              <a:t>là</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điểm</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chung</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của</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hai</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mặt</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phẳng</a:t>
            </a:r>
            <a:r>
              <a:rPr lang="en-US" sz="2000" dirty="0">
                <a:solidFill>
                  <a:srgbClr val="333333"/>
                </a:solidFill>
                <a:latin typeface="+mj-lt"/>
                <a:ea typeface="Times New Roman" panose="02020603050405020304" pitchFamily="18" charset="0"/>
              </a:rPr>
              <a:t> (SAI) </a:t>
            </a:r>
            <a:r>
              <a:rPr lang="en-US" sz="2000" dirty="0" err="1">
                <a:solidFill>
                  <a:srgbClr val="333333"/>
                </a:solidFill>
                <a:latin typeface="+mj-lt"/>
                <a:ea typeface="Times New Roman" panose="02020603050405020304" pitchFamily="18" charset="0"/>
              </a:rPr>
              <a:t>và</a:t>
            </a:r>
            <a:r>
              <a:rPr lang="en-US" sz="2000" dirty="0">
                <a:solidFill>
                  <a:srgbClr val="333333"/>
                </a:solidFill>
                <a:latin typeface="+mj-lt"/>
                <a:ea typeface="Times New Roman" panose="02020603050405020304" pitchFamily="18" charset="0"/>
              </a:rPr>
              <a:t> (ABK) </a:t>
            </a:r>
            <a:r>
              <a:rPr lang="en-US" sz="2000" dirty="0" err="1">
                <a:solidFill>
                  <a:srgbClr val="333333"/>
                </a:solidFill>
                <a:latin typeface="+mj-lt"/>
                <a:ea typeface="Times New Roman" panose="02020603050405020304" pitchFamily="18" charset="0"/>
              </a:rPr>
              <a:t>nên</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giao</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tuyến</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của</a:t>
            </a:r>
            <a:r>
              <a:rPr lang="en-US" sz="2000" dirty="0">
                <a:solidFill>
                  <a:srgbClr val="333333"/>
                </a:solidFill>
                <a:latin typeface="+mj-lt"/>
                <a:ea typeface="Times New Roman" panose="02020603050405020304" pitchFamily="18" charset="0"/>
              </a:rPr>
              <a:t> (SAI) </a:t>
            </a:r>
            <a:r>
              <a:rPr lang="en-US" sz="2000" dirty="0" err="1">
                <a:solidFill>
                  <a:srgbClr val="333333"/>
                </a:solidFill>
                <a:latin typeface="+mj-lt"/>
                <a:ea typeface="Times New Roman" panose="02020603050405020304" pitchFamily="18" charset="0"/>
              </a:rPr>
              <a:t>và</a:t>
            </a:r>
            <a:r>
              <a:rPr lang="en-US" sz="2000" dirty="0">
                <a:solidFill>
                  <a:srgbClr val="333333"/>
                </a:solidFill>
                <a:latin typeface="+mj-lt"/>
                <a:ea typeface="Times New Roman" panose="02020603050405020304" pitchFamily="18" charset="0"/>
              </a:rPr>
              <a:t> (ABK) </a:t>
            </a:r>
            <a:r>
              <a:rPr lang="en-US" sz="2000" dirty="0" err="1">
                <a:solidFill>
                  <a:srgbClr val="333333"/>
                </a:solidFill>
                <a:latin typeface="+mj-lt"/>
                <a:ea typeface="Times New Roman" panose="02020603050405020304" pitchFamily="18" charset="0"/>
              </a:rPr>
              <a:t>là</a:t>
            </a:r>
            <a:r>
              <a:rPr lang="en-US" sz="2000" dirty="0">
                <a:solidFill>
                  <a:srgbClr val="333333"/>
                </a:solidFill>
                <a:latin typeface="+mj-lt"/>
                <a:ea typeface="Times New Roman" panose="02020603050405020304" pitchFamily="18" charset="0"/>
              </a:rPr>
              <a:t> AM.</a:t>
            </a:r>
            <a:endParaRPr lang="en-US" sz="2000" dirty="0">
              <a:latin typeface="+mj-lt"/>
              <a:ea typeface="Times New Roman" panose="02020603050405020304" pitchFamily="18" charset="0"/>
            </a:endParaRPr>
          </a:p>
          <a:p>
            <a:pPr>
              <a:lnSpc>
                <a:spcPct val="150000"/>
              </a:lnSpc>
            </a:pPr>
            <a:r>
              <a:rPr lang="en-US" sz="2000" dirty="0">
                <a:solidFill>
                  <a:srgbClr val="333333"/>
                </a:solidFill>
                <a:latin typeface="+mj-lt"/>
                <a:ea typeface="Times New Roman" panose="02020603050405020304" pitchFamily="18" charset="0"/>
              </a:rPr>
              <a:t>Ta </a:t>
            </a:r>
            <a:r>
              <a:rPr lang="en-US" sz="2000" dirty="0" err="1">
                <a:solidFill>
                  <a:srgbClr val="333333"/>
                </a:solidFill>
                <a:latin typeface="+mj-lt"/>
                <a:ea typeface="Times New Roman" panose="02020603050405020304" pitchFamily="18" charset="0"/>
              </a:rPr>
              <a:t>có</a:t>
            </a:r>
            <a:r>
              <a:rPr lang="en-US" sz="2000" dirty="0">
                <a:solidFill>
                  <a:srgbClr val="333333"/>
                </a:solidFill>
                <a:latin typeface="+mj-lt"/>
                <a:ea typeface="Times New Roman" panose="02020603050405020304" pitchFamily="18" charset="0"/>
              </a:rPr>
              <a:t> H </a:t>
            </a:r>
            <a:r>
              <a:rPr lang="en-US" sz="2000" dirty="0" err="1">
                <a:solidFill>
                  <a:srgbClr val="333333"/>
                </a:solidFill>
                <a:latin typeface="+mj-lt"/>
                <a:ea typeface="Times New Roman" panose="02020603050405020304" pitchFamily="18" charset="0"/>
              </a:rPr>
              <a:t>và</a:t>
            </a:r>
            <a:r>
              <a:rPr lang="en-US" sz="2000" dirty="0">
                <a:solidFill>
                  <a:srgbClr val="333333"/>
                </a:solidFill>
                <a:latin typeface="+mj-lt"/>
                <a:ea typeface="Times New Roman" panose="02020603050405020304" pitchFamily="18" charset="0"/>
              </a:rPr>
              <a:t> I </a:t>
            </a:r>
            <a:r>
              <a:rPr lang="en-US" sz="2000" dirty="0" err="1">
                <a:solidFill>
                  <a:srgbClr val="333333"/>
                </a:solidFill>
                <a:latin typeface="+mj-lt"/>
                <a:ea typeface="Times New Roman" panose="02020603050405020304" pitchFamily="18" charset="0"/>
              </a:rPr>
              <a:t>là</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điểm</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chung</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của</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hai</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mặt</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phẳng</a:t>
            </a:r>
            <a:r>
              <a:rPr lang="en-US" sz="2000" dirty="0">
                <a:solidFill>
                  <a:srgbClr val="333333"/>
                </a:solidFill>
                <a:latin typeface="+mj-lt"/>
                <a:ea typeface="Times New Roman" panose="02020603050405020304" pitchFamily="18" charset="0"/>
              </a:rPr>
              <a:t> (SAI) </a:t>
            </a:r>
            <a:r>
              <a:rPr lang="en-US" sz="2000" dirty="0" err="1">
                <a:solidFill>
                  <a:srgbClr val="333333"/>
                </a:solidFill>
                <a:latin typeface="+mj-lt"/>
                <a:ea typeface="Times New Roman" panose="02020603050405020304" pitchFamily="18" charset="0"/>
              </a:rPr>
              <a:t>và</a:t>
            </a:r>
            <a:r>
              <a:rPr lang="en-US" sz="2000" dirty="0">
                <a:solidFill>
                  <a:srgbClr val="333333"/>
                </a:solidFill>
                <a:latin typeface="+mj-lt"/>
                <a:ea typeface="Times New Roman" panose="02020603050405020304" pitchFamily="18" charset="0"/>
              </a:rPr>
              <a:t> (BCH) </a:t>
            </a:r>
            <a:r>
              <a:rPr lang="en-US" sz="2000" dirty="0" err="1">
                <a:solidFill>
                  <a:srgbClr val="333333"/>
                </a:solidFill>
                <a:latin typeface="+mj-lt"/>
                <a:ea typeface="Times New Roman" panose="02020603050405020304" pitchFamily="18" charset="0"/>
              </a:rPr>
              <a:t>nên</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giao</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tuyến</a:t>
            </a:r>
            <a:r>
              <a:rPr lang="en-US" sz="2000" dirty="0">
                <a:solidFill>
                  <a:srgbClr val="333333"/>
                </a:solidFill>
                <a:latin typeface="+mj-lt"/>
                <a:ea typeface="Times New Roman" panose="02020603050405020304" pitchFamily="18" charset="0"/>
              </a:rPr>
              <a:t> </a:t>
            </a:r>
            <a:r>
              <a:rPr lang="en-US" sz="2000" dirty="0" err="1">
                <a:solidFill>
                  <a:srgbClr val="333333"/>
                </a:solidFill>
                <a:latin typeface="+mj-lt"/>
                <a:ea typeface="Times New Roman" panose="02020603050405020304" pitchFamily="18" charset="0"/>
              </a:rPr>
              <a:t>của</a:t>
            </a:r>
            <a:r>
              <a:rPr lang="en-US" sz="2000" dirty="0">
                <a:solidFill>
                  <a:srgbClr val="333333"/>
                </a:solidFill>
                <a:latin typeface="+mj-lt"/>
                <a:ea typeface="Times New Roman" panose="02020603050405020304" pitchFamily="18" charset="0"/>
              </a:rPr>
              <a:t> (SAI) </a:t>
            </a:r>
            <a:r>
              <a:rPr lang="en-US" sz="2000" dirty="0" err="1">
                <a:solidFill>
                  <a:srgbClr val="333333"/>
                </a:solidFill>
                <a:latin typeface="+mj-lt"/>
                <a:ea typeface="Times New Roman" panose="02020603050405020304" pitchFamily="18" charset="0"/>
              </a:rPr>
              <a:t>và</a:t>
            </a:r>
            <a:r>
              <a:rPr lang="en-US" sz="2000" dirty="0">
                <a:solidFill>
                  <a:srgbClr val="333333"/>
                </a:solidFill>
                <a:latin typeface="+mj-lt"/>
                <a:ea typeface="Times New Roman" panose="02020603050405020304" pitchFamily="18" charset="0"/>
              </a:rPr>
              <a:t> (BCH) </a:t>
            </a:r>
            <a:r>
              <a:rPr lang="en-US" sz="2000" dirty="0" err="1">
                <a:solidFill>
                  <a:srgbClr val="333333"/>
                </a:solidFill>
                <a:latin typeface="+mj-lt"/>
                <a:ea typeface="Times New Roman" panose="02020603050405020304" pitchFamily="18" charset="0"/>
              </a:rPr>
              <a:t>là</a:t>
            </a:r>
            <a:r>
              <a:rPr lang="en-US" sz="2000" dirty="0">
                <a:solidFill>
                  <a:srgbClr val="333333"/>
                </a:solidFill>
                <a:latin typeface="+mj-lt"/>
                <a:ea typeface="Times New Roman" panose="02020603050405020304" pitchFamily="18" charset="0"/>
              </a:rPr>
              <a:t> HI.</a:t>
            </a:r>
            <a:endParaRPr lang="en-US" sz="2000" dirty="0">
              <a:latin typeface="+mj-lt"/>
              <a:ea typeface="Times New Roman" panose="02020603050405020304" pitchFamily="18" charset="0"/>
            </a:endParaRPr>
          </a:p>
        </p:txBody>
      </p:sp>
      <p:pic>
        <p:nvPicPr>
          <p:cNvPr id="3" name="Hình ảnh 19" descr="Thực hành 8 trang 98 Toán 11 tập 1 Chân trời">
            <a:extLst>
              <a:ext uri="{FF2B5EF4-FFF2-40B4-BE49-F238E27FC236}">
                <a16:creationId xmlns:a16="http://schemas.microsoft.com/office/drawing/2014/main" id="{AFF58824-A08C-528D-5BD9-31812F5404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4489" y="2167793"/>
            <a:ext cx="2437193" cy="2427233"/>
          </a:xfrm>
          <a:prstGeom prst="rect">
            <a:avLst/>
          </a:prstGeom>
          <a:noFill/>
          <a:ln>
            <a:noFill/>
          </a:ln>
        </p:spPr>
      </p:pic>
    </p:spTree>
    <p:extLst>
      <p:ext uri="{BB962C8B-B14F-4D97-AF65-F5344CB8AC3E}">
        <p14:creationId xmlns:p14="http://schemas.microsoft.com/office/powerpoint/2010/main" val="1924429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sp>
        <p:nvSpPr>
          <p:cNvPr id="2905" name="Google Shape;2905;p65"/>
          <p:cNvSpPr/>
          <p:nvPr/>
        </p:nvSpPr>
        <p:spPr>
          <a:xfrm>
            <a:off x="1112175" y="3676647"/>
            <a:ext cx="6750725" cy="1466850"/>
          </a:xfrm>
          <a:custGeom>
            <a:avLst/>
            <a:gdLst/>
            <a:ahLst/>
            <a:cxnLst/>
            <a:rect l="l" t="t" r="r" b="b"/>
            <a:pathLst>
              <a:path w="270029" h="58674" extrusionOk="0">
                <a:moveTo>
                  <a:pt x="0" y="58674"/>
                </a:moveTo>
                <a:cubicBezTo>
                  <a:pt x="4704" y="56608"/>
                  <a:pt x="19228" y="47582"/>
                  <a:pt x="28223" y="46279"/>
                </a:cubicBezTo>
                <a:cubicBezTo>
                  <a:pt x="37218" y="44976"/>
                  <a:pt x="44528" y="51651"/>
                  <a:pt x="53968" y="50856"/>
                </a:cubicBezTo>
                <a:cubicBezTo>
                  <a:pt x="63408" y="50061"/>
                  <a:pt x="75422" y="41257"/>
                  <a:pt x="84861" y="41511"/>
                </a:cubicBezTo>
                <a:cubicBezTo>
                  <a:pt x="94301" y="41765"/>
                  <a:pt x="97987" y="56990"/>
                  <a:pt x="110605" y="52381"/>
                </a:cubicBezTo>
                <a:cubicBezTo>
                  <a:pt x="123223" y="47773"/>
                  <a:pt x="147283" y="22569"/>
                  <a:pt x="160568" y="13860"/>
                </a:cubicBezTo>
                <a:cubicBezTo>
                  <a:pt x="173853" y="5152"/>
                  <a:pt x="180528" y="-823"/>
                  <a:pt x="190317" y="130"/>
                </a:cubicBezTo>
                <a:cubicBezTo>
                  <a:pt x="200106" y="1084"/>
                  <a:pt x="211707" y="17547"/>
                  <a:pt x="219303" y="19581"/>
                </a:cubicBezTo>
                <a:cubicBezTo>
                  <a:pt x="226899" y="21615"/>
                  <a:pt x="230554" y="10142"/>
                  <a:pt x="235894" y="12335"/>
                </a:cubicBezTo>
                <a:cubicBezTo>
                  <a:pt x="241234" y="14528"/>
                  <a:pt x="245652" y="25048"/>
                  <a:pt x="251341" y="32739"/>
                </a:cubicBezTo>
                <a:cubicBezTo>
                  <a:pt x="257030" y="40431"/>
                  <a:pt x="266914" y="54193"/>
                  <a:pt x="270029" y="58484"/>
                </a:cubicBezTo>
              </a:path>
            </a:pathLst>
          </a:custGeom>
          <a:noFill/>
          <a:ln w="19050" cap="flat" cmpd="sng">
            <a:solidFill>
              <a:schemeClr val="accent5"/>
            </a:solidFill>
            <a:prstDash val="dash"/>
            <a:round/>
            <a:headEnd type="none" w="med" len="med"/>
            <a:tailEnd type="none" w="med" len="med"/>
          </a:ln>
        </p:spPr>
        <p:txBody>
          <a:bodyPr/>
          <a:lstStyle/>
          <a:p>
            <a:endParaRPr lang="en-US"/>
          </a:p>
        </p:txBody>
      </p:sp>
      <p:pic>
        <p:nvPicPr>
          <p:cNvPr id="9" name="Picture 8">
            <a:extLst>
              <a:ext uri="{FF2B5EF4-FFF2-40B4-BE49-F238E27FC236}">
                <a16:creationId xmlns:a16="http://schemas.microsoft.com/office/drawing/2014/main" id="{C0C36DF5-978A-5901-7EEB-14FA785B2450}"/>
              </a:ext>
            </a:extLst>
          </p:cNvPr>
          <p:cNvPicPr>
            <a:picLocks noChangeAspect="1"/>
          </p:cNvPicPr>
          <p:nvPr/>
        </p:nvPicPr>
        <p:blipFill>
          <a:blip r:embed="rId3"/>
          <a:stretch>
            <a:fillRect/>
          </a:stretch>
        </p:blipFill>
        <p:spPr>
          <a:xfrm flipH="1">
            <a:off x="7612724" y="3916272"/>
            <a:ext cx="1755733" cy="987600"/>
          </a:xfrm>
          <a:prstGeom prst="rect">
            <a:avLst/>
          </a:prstGeom>
        </p:spPr>
      </p:pic>
      <p:grpSp>
        <p:nvGrpSpPr>
          <p:cNvPr id="12" name="Group 11">
            <a:extLst>
              <a:ext uri="{FF2B5EF4-FFF2-40B4-BE49-F238E27FC236}">
                <a16:creationId xmlns:a16="http://schemas.microsoft.com/office/drawing/2014/main" id="{6BF28639-185C-3282-9605-4B5F66AD40A7}"/>
              </a:ext>
            </a:extLst>
          </p:cNvPr>
          <p:cNvGrpSpPr/>
          <p:nvPr/>
        </p:nvGrpSpPr>
        <p:grpSpPr>
          <a:xfrm>
            <a:off x="3106673" y="359450"/>
            <a:ext cx="2930654" cy="746149"/>
            <a:chOff x="1852505" y="3331270"/>
            <a:chExt cx="4741161" cy="1301645"/>
          </a:xfrm>
        </p:grpSpPr>
        <p:sp>
          <p:nvSpPr>
            <p:cNvPr id="13" name="Freeform 29">
              <a:extLst>
                <a:ext uri="{FF2B5EF4-FFF2-40B4-BE49-F238E27FC236}">
                  <a16:creationId xmlns:a16="http://schemas.microsoft.com/office/drawing/2014/main" id="{CFA0C0FE-BA34-4EDD-6B08-EEAA26A16699}"/>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p>
          </p:txBody>
        </p:sp>
        <p:sp>
          <p:nvSpPr>
            <p:cNvPr id="14" name="Rectangle 13">
              <a:extLst>
                <a:ext uri="{FF2B5EF4-FFF2-40B4-BE49-F238E27FC236}">
                  <a16:creationId xmlns:a16="http://schemas.microsoft.com/office/drawing/2014/main" id="{5E5B4553-F918-6FCC-0B57-2F268EF2BB29}"/>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1</a:t>
              </a:r>
              <a:endParaRPr kumimoji="0" lang="en-US" sz="2600" b="1" i="0" u="none" strike="noStrike" kern="1200" cap="none" spc="0" normalizeH="0" baseline="0" noProof="0" dirty="0">
                <a:ln w="0">
                  <a:noFill/>
                </a:ln>
                <a:solidFill>
                  <a:schemeClr val="accent2">
                    <a:lumMod val="75000"/>
                  </a:schemeClr>
                </a:solidFill>
                <a:effectLst/>
                <a:uLnTx/>
                <a:uFillTx/>
                <a:latin typeface="+mj-lt"/>
                <a:ea typeface="Calibri" panose="020F050202020403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DB04D10D-1130-9A6B-6B62-46ED4428C8AF}"/>
              </a:ext>
            </a:extLst>
          </p:cNvPr>
          <p:cNvSpPr txBox="1"/>
          <p:nvPr/>
        </p:nvSpPr>
        <p:spPr>
          <a:xfrm>
            <a:off x="647700" y="1259175"/>
            <a:ext cx="5217939" cy="2343655"/>
          </a:xfrm>
          <a:prstGeom prst="rect">
            <a:avLst/>
          </a:prstGeom>
          <a:noFill/>
        </p:spPr>
        <p:txBody>
          <a:bodyPr wrap="square">
            <a:spAutoFit/>
          </a:bodyPr>
          <a:lstStyle/>
          <a:p>
            <a:pPr algn="just">
              <a:lnSpc>
                <a:spcPct val="150000"/>
              </a:lnSpc>
              <a:buClrTx/>
              <a:buFontTx/>
              <a:buNone/>
            </a:pPr>
            <a:r>
              <a:rPr lang="vi-VN" sz="2000" dirty="0">
                <a:latin typeface="+mn-lt"/>
              </a:rPr>
              <a:t>Cho hình chóp S.ABCD. Trên các cạnh bên của hình chóp lấy lần lượt các điểm A’, B’, C’, D’. Cho biết AC cắt BD tại O, A’C’ cắt B’D’ tại O’, AB cắt CD tại E và A’B’ cắt D’C’ tại E’ (Hình 39). Chứng minh rằng:</a:t>
            </a:r>
            <a:endParaRPr lang="en-US" sz="2000" kern="1200" dirty="0">
              <a:solidFill>
                <a:prstClr val="black"/>
              </a:solidFill>
              <a:latin typeface="+mn-lt"/>
              <a:ea typeface="+mn-ea"/>
              <a:cs typeface="Arial" panose="020B0604020202020204" pitchFamily="34" charset="0"/>
            </a:endParaRPr>
          </a:p>
        </p:txBody>
      </p:sp>
      <p:pic>
        <p:nvPicPr>
          <p:cNvPr id="16" name="Picture 15">
            <a:extLst>
              <a:ext uri="{FF2B5EF4-FFF2-40B4-BE49-F238E27FC236}">
                <a16:creationId xmlns:a16="http://schemas.microsoft.com/office/drawing/2014/main" id="{775B56C0-D759-04AF-F5DE-B5E8B64CDAB8}"/>
              </a:ext>
            </a:extLst>
          </p:cNvPr>
          <p:cNvPicPr>
            <a:picLocks noChangeAspect="1"/>
          </p:cNvPicPr>
          <p:nvPr/>
        </p:nvPicPr>
        <p:blipFill>
          <a:blip r:embed="rId4"/>
          <a:srcRect/>
          <a:stretch/>
        </p:blipFill>
        <p:spPr>
          <a:xfrm>
            <a:off x="6223707" y="1259175"/>
            <a:ext cx="2123761" cy="2552597"/>
          </a:xfrm>
          <a:prstGeom prst="rect">
            <a:avLst/>
          </a:prstGeom>
        </p:spPr>
      </p:pic>
      <p:sp>
        <p:nvSpPr>
          <p:cNvPr id="18" name="TextBox 17">
            <a:extLst>
              <a:ext uri="{FF2B5EF4-FFF2-40B4-BE49-F238E27FC236}">
                <a16:creationId xmlns:a16="http://schemas.microsoft.com/office/drawing/2014/main" id="{F6FFE30A-0A85-211D-516C-F1EA522547C3}"/>
              </a:ext>
            </a:extLst>
          </p:cNvPr>
          <p:cNvSpPr txBox="1"/>
          <p:nvPr/>
        </p:nvSpPr>
        <p:spPr>
          <a:xfrm>
            <a:off x="732923" y="3619278"/>
            <a:ext cx="3819244" cy="958660"/>
          </a:xfrm>
          <a:prstGeom prst="rect">
            <a:avLst/>
          </a:prstGeom>
          <a:noFill/>
        </p:spPr>
        <p:txBody>
          <a:bodyPr wrap="square">
            <a:spAutoFit/>
          </a:bodyPr>
          <a:lstStyle/>
          <a:p>
            <a:pPr algn="just">
              <a:lnSpc>
                <a:spcPct val="150000"/>
              </a:lnSpc>
            </a:pPr>
            <a:r>
              <a:rPr lang="pt-BR" sz="2000" b="0" i="0" dirty="0">
                <a:solidFill>
                  <a:srgbClr val="000000"/>
                </a:solidFill>
                <a:effectLst/>
                <a:latin typeface="+mj-lt"/>
              </a:rPr>
              <a:t>a) S, O’, O thẳng hàng;</a:t>
            </a:r>
          </a:p>
          <a:p>
            <a:pPr algn="just">
              <a:lnSpc>
                <a:spcPct val="150000"/>
              </a:lnSpc>
            </a:pPr>
            <a:r>
              <a:rPr lang="pt-BR" sz="2000" b="0" i="0" dirty="0">
                <a:solidFill>
                  <a:srgbClr val="000000"/>
                </a:solidFill>
                <a:effectLst/>
                <a:latin typeface="+mj-lt"/>
              </a:rPr>
              <a:t>b) S, E’, E thẳng hàng.</a:t>
            </a:r>
          </a:p>
        </p:txBody>
      </p:sp>
    </p:spTree>
    <p:extLst>
      <p:ext uri="{BB962C8B-B14F-4D97-AF65-F5344CB8AC3E}">
        <p14:creationId xmlns:p14="http://schemas.microsoft.com/office/powerpoint/2010/main" val="3619143481"/>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sp>
        <p:nvSpPr>
          <p:cNvPr id="2905" name="Google Shape;2905;p65"/>
          <p:cNvSpPr/>
          <p:nvPr/>
        </p:nvSpPr>
        <p:spPr>
          <a:xfrm>
            <a:off x="1112175" y="3676647"/>
            <a:ext cx="6750725" cy="1466850"/>
          </a:xfrm>
          <a:custGeom>
            <a:avLst/>
            <a:gdLst/>
            <a:ahLst/>
            <a:cxnLst/>
            <a:rect l="l" t="t" r="r" b="b"/>
            <a:pathLst>
              <a:path w="270029" h="58674" extrusionOk="0">
                <a:moveTo>
                  <a:pt x="0" y="58674"/>
                </a:moveTo>
                <a:cubicBezTo>
                  <a:pt x="4704" y="56608"/>
                  <a:pt x="19228" y="47582"/>
                  <a:pt x="28223" y="46279"/>
                </a:cubicBezTo>
                <a:cubicBezTo>
                  <a:pt x="37218" y="44976"/>
                  <a:pt x="44528" y="51651"/>
                  <a:pt x="53968" y="50856"/>
                </a:cubicBezTo>
                <a:cubicBezTo>
                  <a:pt x="63408" y="50061"/>
                  <a:pt x="75422" y="41257"/>
                  <a:pt x="84861" y="41511"/>
                </a:cubicBezTo>
                <a:cubicBezTo>
                  <a:pt x="94301" y="41765"/>
                  <a:pt x="97987" y="56990"/>
                  <a:pt x="110605" y="52381"/>
                </a:cubicBezTo>
                <a:cubicBezTo>
                  <a:pt x="123223" y="47773"/>
                  <a:pt x="147283" y="22569"/>
                  <a:pt x="160568" y="13860"/>
                </a:cubicBezTo>
                <a:cubicBezTo>
                  <a:pt x="173853" y="5152"/>
                  <a:pt x="180528" y="-823"/>
                  <a:pt x="190317" y="130"/>
                </a:cubicBezTo>
                <a:cubicBezTo>
                  <a:pt x="200106" y="1084"/>
                  <a:pt x="211707" y="17547"/>
                  <a:pt x="219303" y="19581"/>
                </a:cubicBezTo>
                <a:cubicBezTo>
                  <a:pt x="226899" y="21615"/>
                  <a:pt x="230554" y="10142"/>
                  <a:pt x="235894" y="12335"/>
                </a:cubicBezTo>
                <a:cubicBezTo>
                  <a:pt x="241234" y="14528"/>
                  <a:pt x="245652" y="25048"/>
                  <a:pt x="251341" y="32739"/>
                </a:cubicBezTo>
                <a:cubicBezTo>
                  <a:pt x="257030" y="40431"/>
                  <a:pt x="266914" y="54193"/>
                  <a:pt x="270029" y="58484"/>
                </a:cubicBezTo>
              </a:path>
            </a:pathLst>
          </a:custGeom>
          <a:noFill/>
          <a:ln w="19050" cap="flat" cmpd="sng">
            <a:solidFill>
              <a:schemeClr val="accent5"/>
            </a:solidFill>
            <a:prstDash val="dash"/>
            <a:round/>
            <a:headEnd type="none" w="med" len="med"/>
            <a:tailEnd type="none" w="med" len="med"/>
          </a:ln>
        </p:spPr>
        <p:txBody>
          <a:bodyPr/>
          <a:lstStyle/>
          <a:p>
            <a:endParaRPr lang="en-US"/>
          </a:p>
        </p:txBody>
      </p:sp>
      <p:pic>
        <p:nvPicPr>
          <p:cNvPr id="9" name="Picture 8">
            <a:extLst>
              <a:ext uri="{FF2B5EF4-FFF2-40B4-BE49-F238E27FC236}">
                <a16:creationId xmlns:a16="http://schemas.microsoft.com/office/drawing/2014/main" id="{C0C36DF5-978A-5901-7EEB-14FA785B2450}"/>
              </a:ext>
            </a:extLst>
          </p:cNvPr>
          <p:cNvPicPr>
            <a:picLocks noChangeAspect="1"/>
          </p:cNvPicPr>
          <p:nvPr/>
        </p:nvPicPr>
        <p:blipFill>
          <a:blip r:embed="rId3"/>
          <a:stretch>
            <a:fillRect/>
          </a:stretch>
        </p:blipFill>
        <p:spPr>
          <a:xfrm flipH="1">
            <a:off x="7612724" y="3916272"/>
            <a:ext cx="1755733" cy="987600"/>
          </a:xfrm>
          <a:prstGeom prst="rect">
            <a:avLst/>
          </a:prstGeom>
        </p:spPr>
      </p:pic>
      <p:grpSp>
        <p:nvGrpSpPr>
          <p:cNvPr id="12" name="Group 11">
            <a:extLst>
              <a:ext uri="{FF2B5EF4-FFF2-40B4-BE49-F238E27FC236}">
                <a16:creationId xmlns:a16="http://schemas.microsoft.com/office/drawing/2014/main" id="{6BF28639-185C-3282-9605-4B5F66AD40A7}"/>
              </a:ext>
            </a:extLst>
          </p:cNvPr>
          <p:cNvGrpSpPr/>
          <p:nvPr/>
        </p:nvGrpSpPr>
        <p:grpSpPr>
          <a:xfrm>
            <a:off x="3106673" y="359450"/>
            <a:ext cx="2930654" cy="746149"/>
            <a:chOff x="1852505" y="3331270"/>
            <a:chExt cx="4741161" cy="1301645"/>
          </a:xfrm>
        </p:grpSpPr>
        <p:sp>
          <p:nvSpPr>
            <p:cNvPr id="13" name="Freeform 29">
              <a:extLst>
                <a:ext uri="{FF2B5EF4-FFF2-40B4-BE49-F238E27FC236}">
                  <a16:creationId xmlns:a16="http://schemas.microsoft.com/office/drawing/2014/main" id="{CFA0C0FE-BA34-4EDD-6B08-EEAA26A16699}"/>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p>
          </p:txBody>
        </p:sp>
        <p:sp>
          <p:nvSpPr>
            <p:cNvPr id="14" name="Rectangle 13">
              <a:extLst>
                <a:ext uri="{FF2B5EF4-FFF2-40B4-BE49-F238E27FC236}">
                  <a16:creationId xmlns:a16="http://schemas.microsoft.com/office/drawing/2014/main" id="{5E5B4553-F918-6FCC-0B57-2F268EF2BB29}"/>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4</a:t>
              </a:r>
              <a:endParaRPr kumimoji="0" lang="en-US" sz="2600" b="1" i="0" u="none" strike="noStrike" kern="1200" cap="none" spc="0" normalizeH="0" baseline="0" noProof="0" dirty="0">
                <a:ln w="0">
                  <a:noFill/>
                </a:ln>
                <a:solidFill>
                  <a:schemeClr val="accent2">
                    <a:lumMod val="75000"/>
                  </a:schemeClr>
                </a:solidFill>
                <a:effectLst/>
                <a:uLnTx/>
                <a:uFillTx/>
                <a:latin typeface="+mj-lt"/>
                <a:ea typeface="Calibri" panose="020F0502020204030204" pitchFamily="34" charset="0"/>
                <a:cs typeface="Arial" panose="020B0604020202020204" pitchFamily="34" charset="0"/>
              </a:endParaRPr>
            </a:p>
          </p:txBody>
        </p:sp>
      </p:grpSp>
      <p:sp>
        <p:nvSpPr>
          <p:cNvPr id="2" name="Oval Callout 29">
            <a:extLst>
              <a:ext uri="{FF2B5EF4-FFF2-40B4-BE49-F238E27FC236}">
                <a16:creationId xmlns:a16="http://schemas.microsoft.com/office/drawing/2014/main" id="{7C66CEDE-5E36-5256-B431-1F8C9E1E4774}"/>
              </a:ext>
            </a:extLst>
          </p:cNvPr>
          <p:cNvSpPr/>
          <p:nvPr/>
        </p:nvSpPr>
        <p:spPr>
          <a:xfrm>
            <a:off x="625799" y="1001444"/>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6913CED-0691-CFA4-9E3A-6AA3E2BD0B76}"/>
                  </a:ext>
                </a:extLst>
              </p:cNvPr>
              <p:cNvSpPr txBox="1"/>
              <p:nvPr/>
            </p:nvSpPr>
            <p:spPr>
              <a:xfrm>
                <a:off x="698108" y="1748400"/>
                <a:ext cx="7708117" cy="2805320"/>
              </a:xfrm>
              <a:prstGeom prst="rect">
                <a:avLst/>
              </a:prstGeom>
              <a:noFill/>
            </p:spPr>
            <p:txBody>
              <a:bodyPr wrap="square">
                <a:spAutoFit/>
              </a:bodyPr>
              <a:lstStyle/>
              <a:p>
                <a:pPr>
                  <a:lnSpc>
                    <a:spcPct val="150000"/>
                  </a:lnSpc>
                </a:pPr>
                <a:r>
                  <a:rPr lang="en-US" sz="2000" dirty="0">
                    <a:solidFill>
                      <a:srgbClr val="333333"/>
                    </a:solidFill>
                    <a:effectLst/>
                    <a:latin typeface="+mj-lt"/>
                    <a:ea typeface="Times New Roman" panose="02020603050405020304" pitchFamily="18" charset="0"/>
                  </a:rPr>
                  <a:t>a) Ta </a:t>
                </a:r>
                <a:r>
                  <a:rPr lang="en-US" sz="2000" dirty="0" err="1">
                    <a:solidFill>
                      <a:srgbClr val="333333"/>
                    </a:solidFill>
                    <a:effectLst/>
                    <a:latin typeface="+mj-lt"/>
                    <a:ea typeface="Times New Roman" panose="02020603050405020304" pitchFamily="18" charset="0"/>
                  </a:rPr>
                  <a:t>có</a:t>
                </a:r>
                <a:r>
                  <a:rPr lang="en-US" sz="2000" dirty="0">
                    <a:solidFill>
                      <a:srgbClr val="333333"/>
                    </a:solidFill>
                    <a:effectLst/>
                    <a:latin typeface="+mj-lt"/>
                    <a:ea typeface="Times New Roman" panose="02020603050405020304" pitchFamily="18" charset="0"/>
                  </a:rPr>
                  <a:t>: S </a:t>
                </a:r>
                <a:r>
                  <a:rPr lang="en-US" sz="2000" dirty="0" err="1">
                    <a:solidFill>
                      <a:srgbClr val="333333"/>
                    </a:solidFill>
                    <a:effectLst/>
                    <a:latin typeface="+mj-lt"/>
                    <a:ea typeface="Times New Roman" panose="02020603050405020304" pitchFamily="18" charset="0"/>
                  </a:rPr>
                  <a:t>và</a:t>
                </a:r>
                <a:r>
                  <a:rPr lang="en-US" sz="2000" dirty="0">
                    <a:solidFill>
                      <a:srgbClr val="333333"/>
                    </a:solidFill>
                    <a:effectLst/>
                    <a:latin typeface="+mj-lt"/>
                    <a:ea typeface="Times New Roman" panose="02020603050405020304" pitchFamily="18" charset="0"/>
                  </a:rPr>
                  <a:t> O </a:t>
                </a:r>
                <a:r>
                  <a:rPr lang="en-US" sz="2000" dirty="0" err="1">
                    <a:solidFill>
                      <a:srgbClr val="333333"/>
                    </a:solidFill>
                    <a:effectLst/>
                    <a:latin typeface="+mj-lt"/>
                    <a:ea typeface="Times New Roman" panose="02020603050405020304" pitchFamily="18" charset="0"/>
                  </a:rPr>
                  <a:t>là</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điểm</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chung</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của</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hai</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mặt</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phẳng</a:t>
                </a:r>
                <a:r>
                  <a:rPr lang="en-US" sz="2000" dirty="0">
                    <a:solidFill>
                      <a:srgbClr val="333333"/>
                    </a:solidFill>
                    <a:effectLst/>
                    <a:latin typeface="+mj-lt"/>
                    <a:ea typeface="Times New Roman" panose="02020603050405020304" pitchFamily="18" charset="0"/>
                  </a:rPr>
                  <a:t> (SAC) </a:t>
                </a:r>
                <a:r>
                  <a:rPr lang="en-US" sz="2000" dirty="0" err="1">
                    <a:solidFill>
                      <a:srgbClr val="333333"/>
                    </a:solidFill>
                    <a:effectLst/>
                    <a:latin typeface="+mj-lt"/>
                    <a:ea typeface="Times New Roman" panose="02020603050405020304" pitchFamily="18" charset="0"/>
                  </a:rPr>
                  <a:t>và</a:t>
                </a:r>
                <a:r>
                  <a:rPr lang="en-US" sz="2000" dirty="0">
                    <a:solidFill>
                      <a:srgbClr val="333333"/>
                    </a:solidFill>
                    <a:effectLst/>
                    <a:latin typeface="+mj-lt"/>
                    <a:ea typeface="Times New Roman" panose="02020603050405020304" pitchFamily="18" charset="0"/>
                  </a:rPr>
                  <a:t> (SBD) </a:t>
                </a:r>
                <a:r>
                  <a:rPr lang="en-US" sz="2000" dirty="0" err="1">
                    <a:solidFill>
                      <a:srgbClr val="333333"/>
                    </a:solidFill>
                    <a:effectLst/>
                    <a:latin typeface="+mj-lt"/>
                    <a:ea typeface="Times New Roman" panose="02020603050405020304" pitchFamily="18" charset="0"/>
                  </a:rPr>
                  <a:t>nên</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giao</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tuyến</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của</a:t>
                </a:r>
                <a:r>
                  <a:rPr lang="en-US" sz="2000" dirty="0">
                    <a:solidFill>
                      <a:srgbClr val="333333"/>
                    </a:solidFill>
                    <a:effectLst/>
                    <a:latin typeface="+mj-lt"/>
                    <a:ea typeface="Times New Roman" panose="02020603050405020304" pitchFamily="18" charset="0"/>
                  </a:rPr>
                  <a:t> (SAC) </a:t>
                </a:r>
                <a:r>
                  <a:rPr lang="en-US" sz="2000" dirty="0" err="1">
                    <a:solidFill>
                      <a:srgbClr val="333333"/>
                    </a:solidFill>
                    <a:effectLst/>
                    <a:latin typeface="+mj-lt"/>
                    <a:ea typeface="Times New Roman" panose="02020603050405020304" pitchFamily="18" charset="0"/>
                  </a:rPr>
                  <a:t>và</a:t>
                </a:r>
                <a:r>
                  <a:rPr lang="en-US" sz="2000" dirty="0">
                    <a:solidFill>
                      <a:srgbClr val="333333"/>
                    </a:solidFill>
                    <a:effectLst/>
                    <a:latin typeface="+mj-lt"/>
                    <a:ea typeface="Times New Roman" panose="02020603050405020304" pitchFamily="18" charset="0"/>
                  </a:rPr>
                  <a:t> (SBD) </a:t>
                </a:r>
                <a:r>
                  <a:rPr lang="en-US" sz="2000" dirty="0" err="1">
                    <a:solidFill>
                      <a:srgbClr val="333333"/>
                    </a:solidFill>
                    <a:effectLst/>
                    <a:latin typeface="+mj-lt"/>
                    <a:ea typeface="Times New Roman" panose="02020603050405020304" pitchFamily="18" charset="0"/>
                  </a:rPr>
                  <a:t>là</a:t>
                </a:r>
                <a:r>
                  <a:rPr lang="en-US" sz="2000" dirty="0">
                    <a:solidFill>
                      <a:srgbClr val="333333"/>
                    </a:solidFill>
                    <a:effectLst/>
                    <a:latin typeface="+mj-lt"/>
                    <a:ea typeface="Times New Roman" panose="02020603050405020304" pitchFamily="18" charset="0"/>
                  </a:rPr>
                  <a:t> SO</a:t>
                </a:r>
                <a:endParaRPr lang="en-US" sz="2000" dirty="0">
                  <a:effectLst/>
                  <a:latin typeface="+mj-lt"/>
                  <a:ea typeface="Times New Roman" panose="02020603050405020304" pitchFamily="18" charset="0"/>
                </a:endParaRPr>
              </a:p>
              <a:p>
                <a:pPr>
                  <a:lnSpc>
                    <a:spcPct val="150000"/>
                  </a:lnSpc>
                </a:pPr>
                <a:r>
                  <a:rPr lang="en-US" sz="2000" dirty="0">
                    <a:solidFill>
                      <a:srgbClr val="333333"/>
                    </a:solidFill>
                    <a:effectLst/>
                    <a:latin typeface="+mj-lt"/>
                    <a:ea typeface="Times New Roman" panose="02020603050405020304" pitchFamily="18" charset="0"/>
                  </a:rPr>
                  <a:t>Ta </a:t>
                </a:r>
                <a:r>
                  <a:rPr lang="en-US" sz="2000" dirty="0" err="1">
                    <a:solidFill>
                      <a:srgbClr val="333333"/>
                    </a:solidFill>
                    <a:effectLst/>
                    <a:latin typeface="+mj-lt"/>
                    <a:ea typeface="Times New Roman" panose="02020603050405020304" pitchFamily="18" charset="0"/>
                  </a:rPr>
                  <a:t>có</a:t>
                </a:r>
                <a:r>
                  <a:rPr lang="en-US" sz="2000" dirty="0">
                    <a:solidFill>
                      <a:srgbClr val="333333"/>
                    </a:solidFill>
                    <a:effectLst/>
                    <a:latin typeface="+mj-lt"/>
                    <a:ea typeface="Times New Roman" panose="02020603050405020304" pitchFamily="18" charset="0"/>
                  </a:rPr>
                  <a:t>: S </a:t>
                </a:r>
                <a:r>
                  <a:rPr lang="en-US" sz="2000" dirty="0" err="1">
                    <a:solidFill>
                      <a:srgbClr val="333333"/>
                    </a:solidFill>
                    <a:effectLst/>
                    <a:latin typeface="+mj-lt"/>
                    <a:ea typeface="Times New Roman" panose="02020603050405020304" pitchFamily="18" charset="0"/>
                  </a:rPr>
                  <a:t>và</a:t>
                </a:r>
                <a:r>
                  <a:rPr lang="en-US" sz="2000" dirty="0">
                    <a:solidFill>
                      <a:srgbClr val="333333"/>
                    </a:solidFill>
                    <a:effectLst/>
                    <a:latin typeface="+mj-lt"/>
                    <a:ea typeface="Times New Roman" panose="02020603050405020304" pitchFamily="18" charset="0"/>
                  </a:rPr>
                  <a:t> O' </a:t>
                </a:r>
                <a:r>
                  <a:rPr lang="en-US" sz="2000" dirty="0" err="1">
                    <a:solidFill>
                      <a:srgbClr val="333333"/>
                    </a:solidFill>
                    <a:effectLst/>
                    <a:latin typeface="+mj-lt"/>
                    <a:ea typeface="Times New Roman" panose="02020603050405020304" pitchFamily="18" charset="0"/>
                  </a:rPr>
                  <a:t>là</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điểm</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chung</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của</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hai</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mặt</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phẳng</a:t>
                </a:r>
                <a:r>
                  <a:rPr lang="en-US" sz="2000" dirty="0">
                    <a:solidFill>
                      <a:srgbClr val="333333"/>
                    </a:solidFill>
                    <a:effectLst/>
                    <a:latin typeface="+mj-lt"/>
                    <a:ea typeface="Times New Roman" panose="02020603050405020304" pitchFamily="18" charset="0"/>
                  </a:rPr>
                  <a:t> (SA'C') </a:t>
                </a:r>
                <a:r>
                  <a:rPr lang="en-US" sz="2000" dirty="0" err="1">
                    <a:solidFill>
                      <a:srgbClr val="333333"/>
                    </a:solidFill>
                    <a:effectLst/>
                    <a:latin typeface="+mj-lt"/>
                    <a:ea typeface="Times New Roman" panose="02020603050405020304" pitchFamily="18" charset="0"/>
                  </a:rPr>
                  <a:t>và</a:t>
                </a:r>
                <a:r>
                  <a:rPr lang="en-US" sz="2000" dirty="0">
                    <a:solidFill>
                      <a:srgbClr val="333333"/>
                    </a:solidFill>
                    <a:effectLst/>
                    <a:latin typeface="+mj-lt"/>
                    <a:ea typeface="Times New Roman" panose="02020603050405020304" pitchFamily="18" charset="0"/>
                  </a:rPr>
                  <a:t> (SB'D') </a:t>
                </a:r>
                <a:r>
                  <a:rPr lang="en-US" sz="2000" dirty="0" err="1">
                    <a:solidFill>
                      <a:srgbClr val="333333"/>
                    </a:solidFill>
                    <a:effectLst/>
                    <a:latin typeface="+mj-lt"/>
                    <a:ea typeface="Times New Roman" panose="02020603050405020304" pitchFamily="18" charset="0"/>
                  </a:rPr>
                  <a:t>nên</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giao</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tuyến</a:t>
                </a:r>
                <a:r>
                  <a:rPr lang="en-US" sz="2000" dirty="0">
                    <a:solidFill>
                      <a:srgbClr val="333333"/>
                    </a:solidFill>
                    <a:effectLst/>
                    <a:latin typeface="+mj-lt"/>
                    <a:ea typeface="Times New Roman" panose="02020603050405020304" pitchFamily="18" charset="0"/>
                  </a:rPr>
                  <a:t> </a:t>
                </a:r>
                <a:r>
                  <a:rPr lang="en-US" sz="2000" dirty="0" err="1">
                    <a:solidFill>
                      <a:srgbClr val="333333"/>
                    </a:solidFill>
                    <a:effectLst/>
                    <a:latin typeface="+mj-lt"/>
                    <a:ea typeface="Times New Roman" panose="02020603050405020304" pitchFamily="18" charset="0"/>
                  </a:rPr>
                  <a:t>của</a:t>
                </a:r>
                <a:r>
                  <a:rPr lang="en-US" sz="2000" dirty="0">
                    <a:solidFill>
                      <a:srgbClr val="333333"/>
                    </a:solidFill>
                    <a:effectLst/>
                    <a:latin typeface="+mj-lt"/>
                    <a:ea typeface="Times New Roman" panose="02020603050405020304" pitchFamily="18" charset="0"/>
                  </a:rPr>
                  <a:t> (SA'C') </a:t>
                </a:r>
                <a:r>
                  <a:rPr lang="en-US" sz="2000" dirty="0" err="1">
                    <a:solidFill>
                      <a:srgbClr val="333333"/>
                    </a:solidFill>
                    <a:effectLst/>
                    <a:latin typeface="+mj-lt"/>
                    <a:ea typeface="Times New Roman" panose="02020603050405020304" pitchFamily="18" charset="0"/>
                  </a:rPr>
                  <a:t>và</a:t>
                </a:r>
                <a:r>
                  <a:rPr lang="en-US" sz="2000" dirty="0">
                    <a:solidFill>
                      <a:srgbClr val="333333"/>
                    </a:solidFill>
                    <a:effectLst/>
                    <a:latin typeface="+mj-lt"/>
                    <a:ea typeface="Times New Roman" panose="02020603050405020304" pitchFamily="18" charset="0"/>
                  </a:rPr>
                  <a:t> (SB'D') </a:t>
                </a:r>
                <a:r>
                  <a:rPr lang="en-US" sz="2000" dirty="0" err="1">
                    <a:solidFill>
                      <a:srgbClr val="333333"/>
                    </a:solidFill>
                    <a:effectLst/>
                    <a:latin typeface="+mj-lt"/>
                    <a:ea typeface="Times New Roman" panose="02020603050405020304" pitchFamily="18" charset="0"/>
                  </a:rPr>
                  <a:t>là</a:t>
                </a:r>
                <a:r>
                  <a:rPr lang="en-US" sz="2000" dirty="0">
                    <a:solidFill>
                      <a:srgbClr val="333333"/>
                    </a:solidFill>
                    <a:effectLst/>
                    <a:latin typeface="+mj-lt"/>
                    <a:ea typeface="Times New Roman" panose="02020603050405020304" pitchFamily="18" charset="0"/>
                  </a:rPr>
                  <a:t> SO'</a:t>
                </a:r>
                <a:endParaRPr lang="en-US" sz="2000" dirty="0">
                  <a:effectLst/>
                  <a:latin typeface="+mj-lt"/>
                  <a:ea typeface="Times New Roman" panose="02020603050405020304" pitchFamily="18" charset="0"/>
                </a:endParaRPr>
              </a:p>
              <a:p>
                <a:pPr>
                  <a:lnSpc>
                    <a:spcPct val="150000"/>
                  </a:lnSpc>
                </a:pPr>
                <a:r>
                  <a:rPr lang="pt-BR" sz="2000" dirty="0">
                    <a:solidFill>
                      <a:srgbClr val="333333"/>
                    </a:solidFill>
                    <a:effectLst/>
                    <a:latin typeface="+mj-lt"/>
                    <a:ea typeface="Times New Roman" panose="02020603050405020304" pitchFamily="18" charset="0"/>
                  </a:rPr>
                  <a:t>Mà </a:t>
                </a:r>
                <a14:m>
                  <m:oMath xmlns:m="http://schemas.openxmlformats.org/officeDocument/2006/math">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𝑆𝐴𝐶</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𝑆𝐴</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𝐶</m:t>
                    </m:r>
                    <m:r>
                      <a:rPr lang="pt-BR" sz="2000" i="1">
                        <a:solidFill>
                          <a:srgbClr val="333333"/>
                        </a:solidFill>
                        <a:effectLst/>
                        <a:latin typeface="+mj-lt"/>
                        <a:ea typeface="Times New Roman" panose="02020603050405020304" pitchFamily="18" charset="0"/>
                      </a:rPr>
                      <m:t>′), (</m:t>
                    </m:r>
                    <m:r>
                      <a:rPr lang="en-US" sz="2000" i="1">
                        <a:solidFill>
                          <a:srgbClr val="333333"/>
                        </a:solidFill>
                        <a:effectLst/>
                        <a:latin typeface="+mj-lt"/>
                        <a:ea typeface="Times New Roman" panose="02020603050405020304" pitchFamily="18" charset="0"/>
                      </a:rPr>
                      <m:t>𝑆𝐵𝐷</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𝑆𝐵</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𝐷</m:t>
                    </m:r>
                    <m:r>
                      <a:rPr lang="pt-BR" sz="2000" i="1">
                        <a:solidFill>
                          <a:srgbClr val="333333"/>
                        </a:solidFill>
                        <a:effectLst/>
                        <a:latin typeface="+mj-lt"/>
                        <a:ea typeface="Times New Roman" panose="02020603050405020304" pitchFamily="18" charset="0"/>
                      </a:rPr>
                      <m:t>′)</m:t>
                    </m:r>
                  </m:oMath>
                </a14:m>
                <a:r>
                  <a:rPr lang="pt-BR" sz="2000" dirty="0">
                    <a:solidFill>
                      <a:srgbClr val="333333"/>
                    </a:solidFill>
                    <a:effectLst/>
                    <a:latin typeface="+mj-lt"/>
                    <a:ea typeface="Times New Roman" panose="02020603050405020304" pitchFamily="18" charset="0"/>
                  </a:rPr>
                  <a:t> nên </a:t>
                </a:r>
                <a14:m>
                  <m:oMath xmlns:m="http://schemas.openxmlformats.org/officeDocument/2006/math">
                    <m:r>
                      <a:rPr lang="en-US" sz="2000" i="1">
                        <a:solidFill>
                          <a:srgbClr val="333333"/>
                        </a:solidFill>
                        <a:effectLst/>
                        <a:latin typeface="+mj-lt"/>
                        <a:ea typeface="Times New Roman" panose="02020603050405020304" pitchFamily="18" charset="0"/>
                      </a:rPr>
                      <m:t>𝑆𝑂</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𝑆𝑂</m:t>
                    </m:r>
                    <m:r>
                      <a:rPr lang="pt-BR" sz="2000" i="1">
                        <a:solidFill>
                          <a:srgbClr val="333333"/>
                        </a:solidFill>
                        <a:effectLst/>
                        <a:latin typeface="+mj-lt"/>
                        <a:ea typeface="Times New Roman" panose="02020603050405020304" pitchFamily="18" charset="0"/>
                      </a:rPr>
                      <m:t>′</m:t>
                    </m:r>
                  </m:oMath>
                </a14:m>
                <a:endParaRPr lang="en-US" sz="2000" dirty="0">
                  <a:effectLst/>
                  <a:latin typeface="+mj-lt"/>
                  <a:ea typeface="Times New Roman" panose="02020603050405020304" pitchFamily="18" charset="0"/>
                </a:endParaRPr>
              </a:p>
              <a:p>
                <a:pPr>
                  <a:lnSpc>
                    <a:spcPct val="150000"/>
                  </a:lnSpc>
                </a:pPr>
                <a:r>
                  <a:rPr lang="pt-BR" sz="2000" dirty="0">
                    <a:solidFill>
                      <a:srgbClr val="333333"/>
                    </a:solidFill>
                    <a:effectLst/>
                    <a:latin typeface="+mj-lt"/>
                    <a:ea typeface="Times New Roman" panose="02020603050405020304" pitchFamily="18" charset="0"/>
                  </a:rPr>
                  <a:t>Hay S, O, O' thẳng hàng</a:t>
                </a:r>
                <a:endParaRPr lang="en-US" sz="2000" dirty="0">
                  <a:effectLst/>
                  <a:latin typeface="+mj-lt"/>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F6913CED-0691-CFA4-9E3A-6AA3E2BD0B76}"/>
                  </a:ext>
                </a:extLst>
              </p:cNvPr>
              <p:cNvSpPr txBox="1">
                <a:spLocks noRot="1" noChangeAspect="1" noMove="1" noResize="1" noEditPoints="1" noAdjustHandles="1" noChangeArrowheads="1" noChangeShapeType="1" noTextEdit="1"/>
              </p:cNvSpPr>
              <p:nvPr/>
            </p:nvSpPr>
            <p:spPr>
              <a:xfrm>
                <a:off x="698108" y="1748400"/>
                <a:ext cx="7708117" cy="2805320"/>
              </a:xfrm>
              <a:prstGeom prst="rect">
                <a:avLst/>
              </a:prstGeom>
              <a:blipFill>
                <a:blip r:embed="rId4"/>
                <a:stretch>
                  <a:fillRect l="-870" r="-1582" b="-3043"/>
                </a:stretch>
              </a:blipFill>
            </p:spPr>
            <p:txBody>
              <a:bodyPr/>
              <a:lstStyle/>
              <a:p>
                <a:r>
                  <a:rPr lang="en-US">
                    <a:noFill/>
                  </a:rPr>
                  <a:t> </a:t>
                </a:r>
              </a:p>
            </p:txBody>
          </p:sp>
        </mc:Fallback>
      </mc:AlternateContent>
    </p:spTree>
    <p:extLst>
      <p:ext uri="{BB962C8B-B14F-4D97-AF65-F5344CB8AC3E}">
        <p14:creationId xmlns:p14="http://schemas.microsoft.com/office/powerpoint/2010/main" val="954740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sp>
        <p:nvSpPr>
          <p:cNvPr id="2905" name="Google Shape;2905;p65"/>
          <p:cNvSpPr/>
          <p:nvPr/>
        </p:nvSpPr>
        <p:spPr>
          <a:xfrm>
            <a:off x="1112175" y="3676647"/>
            <a:ext cx="6750725" cy="1466850"/>
          </a:xfrm>
          <a:custGeom>
            <a:avLst/>
            <a:gdLst/>
            <a:ahLst/>
            <a:cxnLst/>
            <a:rect l="l" t="t" r="r" b="b"/>
            <a:pathLst>
              <a:path w="270029" h="58674" extrusionOk="0">
                <a:moveTo>
                  <a:pt x="0" y="58674"/>
                </a:moveTo>
                <a:cubicBezTo>
                  <a:pt x="4704" y="56608"/>
                  <a:pt x="19228" y="47582"/>
                  <a:pt x="28223" y="46279"/>
                </a:cubicBezTo>
                <a:cubicBezTo>
                  <a:pt x="37218" y="44976"/>
                  <a:pt x="44528" y="51651"/>
                  <a:pt x="53968" y="50856"/>
                </a:cubicBezTo>
                <a:cubicBezTo>
                  <a:pt x="63408" y="50061"/>
                  <a:pt x="75422" y="41257"/>
                  <a:pt x="84861" y="41511"/>
                </a:cubicBezTo>
                <a:cubicBezTo>
                  <a:pt x="94301" y="41765"/>
                  <a:pt x="97987" y="56990"/>
                  <a:pt x="110605" y="52381"/>
                </a:cubicBezTo>
                <a:cubicBezTo>
                  <a:pt x="123223" y="47773"/>
                  <a:pt x="147283" y="22569"/>
                  <a:pt x="160568" y="13860"/>
                </a:cubicBezTo>
                <a:cubicBezTo>
                  <a:pt x="173853" y="5152"/>
                  <a:pt x="180528" y="-823"/>
                  <a:pt x="190317" y="130"/>
                </a:cubicBezTo>
                <a:cubicBezTo>
                  <a:pt x="200106" y="1084"/>
                  <a:pt x="211707" y="17547"/>
                  <a:pt x="219303" y="19581"/>
                </a:cubicBezTo>
                <a:cubicBezTo>
                  <a:pt x="226899" y="21615"/>
                  <a:pt x="230554" y="10142"/>
                  <a:pt x="235894" y="12335"/>
                </a:cubicBezTo>
                <a:cubicBezTo>
                  <a:pt x="241234" y="14528"/>
                  <a:pt x="245652" y="25048"/>
                  <a:pt x="251341" y="32739"/>
                </a:cubicBezTo>
                <a:cubicBezTo>
                  <a:pt x="257030" y="40431"/>
                  <a:pt x="266914" y="54193"/>
                  <a:pt x="270029" y="58484"/>
                </a:cubicBezTo>
              </a:path>
            </a:pathLst>
          </a:custGeom>
          <a:noFill/>
          <a:ln w="19050" cap="flat" cmpd="sng">
            <a:solidFill>
              <a:schemeClr val="accent5"/>
            </a:solidFill>
            <a:prstDash val="dash"/>
            <a:round/>
            <a:headEnd type="none" w="med" len="med"/>
            <a:tailEnd type="none" w="med" len="med"/>
          </a:ln>
        </p:spPr>
        <p:txBody>
          <a:bodyPr/>
          <a:lstStyle/>
          <a:p>
            <a:endParaRPr lang="en-US"/>
          </a:p>
        </p:txBody>
      </p:sp>
      <p:pic>
        <p:nvPicPr>
          <p:cNvPr id="9" name="Picture 8">
            <a:extLst>
              <a:ext uri="{FF2B5EF4-FFF2-40B4-BE49-F238E27FC236}">
                <a16:creationId xmlns:a16="http://schemas.microsoft.com/office/drawing/2014/main" id="{C0C36DF5-978A-5901-7EEB-14FA785B2450}"/>
              </a:ext>
            </a:extLst>
          </p:cNvPr>
          <p:cNvPicPr>
            <a:picLocks noChangeAspect="1"/>
          </p:cNvPicPr>
          <p:nvPr/>
        </p:nvPicPr>
        <p:blipFill>
          <a:blip r:embed="rId3"/>
          <a:stretch>
            <a:fillRect/>
          </a:stretch>
        </p:blipFill>
        <p:spPr>
          <a:xfrm flipH="1">
            <a:off x="7612724" y="3916272"/>
            <a:ext cx="1755733" cy="987600"/>
          </a:xfrm>
          <a:prstGeom prst="rect">
            <a:avLst/>
          </a:prstGeom>
        </p:spPr>
      </p:pic>
      <p:grpSp>
        <p:nvGrpSpPr>
          <p:cNvPr id="12" name="Group 11">
            <a:extLst>
              <a:ext uri="{FF2B5EF4-FFF2-40B4-BE49-F238E27FC236}">
                <a16:creationId xmlns:a16="http://schemas.microsoft.com/office/drawing/2014/main" id="{6BF28639-185C-3282-9605-4B5F66AD40A7}"/>
              </a:ext>
            </a:extLst>
          </p:cNvPr>
          <p:cNvGrpSpPr/>
          <p:nvPr/>
        </p:nvGrpSpPr>
        <p:grpSpPr>
          <a:xfrm>
            <a:off x="3106673" y="359450"/>
            <a:ext cx="2930654" cy="746149"/>
            <a:chOff x="1852505" y="3331270"/>
            <a:chExt cx="4741161" cy="1301645"/>
          </a:xfrm>
        </p:grpSpPr>
        <p:sp>
          <p:nvSpPr>
            <p:cNvPr id="13" name="Freeform 29">
              <a:extLst>
                <a:ext uri="{FF2B5EF4-FFF2-40B4-BE49-F238E27FC236}">
                  <a16:creationId xmlns:a16="http://schemas.microsoft.com/office/drawing/2014/main" id="{CFA0C0FE-BA34-4EDD-6B08-EEAA26A16699}"/>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p>
          </p:txBody>
        </p:sp>
        <p:sp>
          <p:nvSpPr>
            <p:cNvPr id="14" name="Rectangle 13">
              <a:extLst>
                <a:ext uri="{FF2B5EF4-FFF2-40B4-BE49-F238E27FC236}">
                  <a16:creationId xmlns:a16="http://schemas.microsoft.com/office/drawing/2014/main" id="{5E5B4553-F918-6FCC-0B57-2F268EF2BB29}"/>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chemeClr val="accent2">
                      <a:lumMod val="75000"/>
                    </a:schemeClr>
                  </a:solidFill>
                  <a:effectLst/>
                  <a:uLnTx/>
                  <a:uFillTx/>
                  <a:latin typeface="+mj-lt"/>
                  <a:ea typeface="Times New Roman" panose="02020603050405020304" pitchFamily="18" charset="0"/>
                  <a:cs typeface="Arial" panose="020B0604020202020204" pitchFamily="34" charset="0"/>
                </a:rPr>
                <a:t> </a:t>
              </a:r>
              <a:r>
                <a:rPr lang="nl-NL" sz="2600" b="1" kern="1200" dirty="0">
                  <a:ln w="0">
                    <a:noFill/>
                  </a:ln>
                  <a:solidFill>
                    <a:schemeClr val="accent2">
                      <a:lumMod val="75000"/>
                    </a:schemeClr>
                  </a:solidFill>
                  <a:latin typeface="+mj-lt"/>
                  <a:ea typeface="Times New Roman" panose="02020603050405020304" pitchFamily="18" charset="0"/>
                  <a:cs typeface="Arial" panose="020B0604020202020204" pitchFamily="34" charset="0"/>
                </a:rPr>
                <a:t>4</a:t>
              </a:r>
              <a:endParaRPr kumimoji="0" lang="en-US" sz="2600" b="1" i="0" u="none" strike="noStrike" kern="1200" cap="none" spc="0" normalizeH="0" baseline="0" noProof="0" dirty="0">
                <a:ln w="0">
                  <a:noFill/>
                </a:ln>
                <a:solidFill>
                  <a:schemeClr val="accent2">
                    <a:lumMod val="75000"/>
                  </a:schemeClr>
                </a:solidFill>
                <a:effectLst/>
                <a:uLnTx/>
                <a:uFillTx/>
                <a:latin typeface="+mj-lt"/>
                <a:ea typeface="Calibri" panose="020F0502020204030204" pitchFamily="34" charset="0"/>
                <a:cs typeface="Arial" panose="020B0604020202020204" pitchFamily="34" charset="0"/>
              </a:endParaRPr>
            </a:p>
          </p:txBody>
        </p:sp>
      </p:grpSp>
      <p:sp>
        <p:nvSpPr>
          <p:cNvPr id="2" name="Oval Callout 29">
            <a:extLst>
              <a:ext uri="{FF2B5EF4-FFF2-40B4-BE49-F238E27FC236}">
                <a16:creationId xmlns:a16="http://schemas.microsoft.com/office/drawing/2014/main" id="{7C66CEDE-5E36-5256-B431-1F8C9E1E4774}"/>
              </a:ext>
            </a:extLst>
          </p:cNvPr>
          <p:cNvSpPr/>
          <p:nvPr/>
        </p:nvSpPr>
        <p:spPr>
          <a:xfrm>
            <a:off x="625799" y="1001444"/>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6913CED-0691-CFA4-9E3A-6AA3E2BD0B76}"/>
                  </a:ext>
                </a:extLst>
              </p:cNvPr>
              <p:cNvSpPr txBox="1"/>
              <p:nvPr/>
            </p:nvSpPr>
            <p:spPr>
              <a:xfrm>
                <a:off x="698108" y="1748400"/>
                <a:ext cx="7708117" cy="2805320"/>
              </a:xfrm>
              <a:prstGeom prst="rect">
                <a:avLst/>
              </a:prstGeom>
              <a:noFill/>
            </p:spPr>
            <p:txBody>
              <a:bodyPr wrap="square">
                <a:spAutoFit/>
              </a:bodyPr>
              <a:lstStyle/>
              <a:p>
                <a:pPr>
                  <a:lnSpc>
                    <a:spcPct val="150000"/>
                  </a:lnSpc>
                </a:pPr>
                <a:r>
                  <a:rPr lang="pt-BR" sz="2000" dirty="0">
                    <a:solidFill>
                      <a:srgbClr val="333333"/>
                    </a:solidFill>
                    <a:effectLst/>
                    <a:latin typeface="+mj-lt"/>
                    <a:ea typeface="Times New Roman" panose="02020603050405020304" pitchFamily="18" charset="0"/>
                  </a:rPr>
                  <a:t>b) Ta có: S và E là điểm chung của hai mặt phẳng (SAB) và (SCD) nên giao tuyến của (SAB) và (SCD) là SE</a:t>
                </a:r>
                <a:endParaRPr lang="en-US" sz="2000" dirty="0">
                  <a:effectLst/>
                  <a:latin typeface="+mj-lt"/>
                  <a:ea typeface="Times New Roman" panose="02020603050405020304" pitchFamily="18" charset="0"/>
                </a:endParaRPr>
              </a:p>
              <a:p>
                <a:pPr>
                  <a:lnSpc>
                    <a:spcPct val="150000"/>
                  </a:lnSpc>
                </a:pPr>
                <a:r>
                  <a:rPr lang="pt-BR" sz="2000" dirty="0">
                    <a:solidFill>
                      <a:srgbClr val="333333"/>
                    </a:solidFill>
                    <a:effectLst/>
                    <a:latin typeface="+mj-lt"/>
                    <a:ea typeface="Times New Roman" panose="02020603050405020304" pitchFamily="18" charset="0"/>
                  </a:rPr>
                  <a:t>Ta có: S và E' là điểm chung của hai mặt phẳng (SA'B') và (SC'D') nên giao tuyến của (SA'B') và (SC'D') là SE'.</a:t>
                </a:r>
                <a:endParaRPr lang="en-US" sz="2000" dirty="0">
                  <a:effectLst/>
                  <a:latin typeface="+mj-lt"/>
                  <a:ea typeface="Times New Roman" panose="02020603050405020304" pitchFamily="18" charset="0"/>
                </a:endParaRPr>
              </a:p>
              <a:p>
                <a:pPr>
                  <a:lnSpc>
                    <a:spcPct val="150000"/>
                  </a:lnSpc>
                </a:pPr>
                <a:r>
                  <a:rPr lang="pt-BR" sz="2000" dirty="0">
                    <a:solidFill>
                      <a:srgbClr val="333333"/>
                    </a:solidFill>
                    <a:effectLst/>
                    <a:latin typeface="+mj-lt"/>
                    <a:ea typeface="Times New Roman" panose="02020603050405020304" pitchFamily="18" charset="0"/>
                  </a:rPr>
                  <a:t>Mà </a:t>
                </a:r>
                <a14:m>
                  <m:oMath xmlns:m="http://schemas.openxmlformats.org/officeDocument/2006/math">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𝑆𝐴𝐵</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𝑆𝐴</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𝐵</m:t>
                    </m:r>
                    <m:r>
                      <a:rPr lang="pt-BR" sz="2000" i="1">
                        <a:solidFill>
                          <a:srgbClr val="333333"/>
                        </a:solidFill>
                        <a:effectLst/>
                        <a:latin typeface="+mj-lt"/>
                        <a:ea typeface="Times New Roman" panose="02020603050405020304" pitchFamily="18" charset="0"/>
                      </a:rPr>
                      <m:t>′), (</m:t>
                    </m:r>
                    <m:r>
                      <a:rPr lang="en-US" sz="2000" i="1">
                        <a:solidFill>
                          <a:srgbClr val="333333"/>
                        </a:solidFill>
                        <a:effectLst/>
                        <a:latin typeface="+mj-lt"/>
                        <a:ea typeface="Times New Roman" panose="02020603050405020304" pitchFamily="18" charset="0"/>
                      </a:rPr>
                      <m:t>𝑆𝐶𝐷</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𝑆𝐶</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𝐷</m:t>
                    </m:r>
                    <m:r>
                      <a:rPr lang="pt-BR" sz="2000" i="1">
                        <a:solidFill>
                          <a:srgbClr val="333333"/>
                        </a:solidFill>
                        <a:effectLst/>
                        <a:latin typeface="+mj-lt"/>
                        <a:ea typeface="Times New Roman" panose="02020603050405020304" pitchFamily="18" charset="0"/>
                      </a:rPr>
                      <m:t>′)</m:t>
                    </m:r>
                  </m:oMath>
                </a14:m>
                <a:r>
                  <a:rPr lang="pt-BR" sz="2000" dirty="0">
                    <a:solidFill>
                      <a:srgbClr val="333333"/>
                    </a:solidFill>
                    <a:effectLst/>
                    <a:latin typeface="+mj-lt"/>
                    <a:ea typeface="Times New Roman" panose="02020603050405020304" pitchFamily="18" charset="0"/>
                  </a:rPr>
                  <a:t> nên S</a:t>
                </a:r>
                <a14:m>
                  <m:oMath xmlns:m="http://schemas.openxmlformats.org/officeDocument/2006/math">
                    <m:r>
                      <a:rPr lang="en-US" sz="2000" i="1">
                        <a:solidFill>
                          <a:srgbClr val="333333"/>
                        </a:solidFill>
                        <a:effectLst/>
                        <a:latin typeface="+mj-lt"/>
                        <a:ea typeface="Times New Roman" panose="02020603050405020304" pitchFamily="18" charset="0"/>
                      </a:rPr>
                      <m:t>𝐸</m:t>
                    </m:r>
                    <m:r>
                      <a:rPr lang="pt-BR" sz="2000" i="1">
                        <a:solidFill>
                          <a:srgbClr val="333333"/>
                        </a:solidFill>
                        <a:effectLst/>
                        <a:latin typeface="+mj-lt"/>
                        <a:ea typeface="Times New Roman" panose="02020603050405020304" pitchFamily="18" charset="0"/>
                      </a:rPr>
                      <m:t>≡</m:t>
                    </m:r>
                    <m:r>
                      <a:rPr lang="en-US" sz="2000" i="1">
                        <a:solidFill>
                          <a:srgbClr val="333333"/>
                        </a:solidFill>
                        <a:effectLst/>
                        <a:latin typeface="+mj-lt"/>
                        <a:ea typeface="Times New Roman" panose="02020603050405020304" pitchFamily="18" charset="0"/>
                      </a:rPr>
                      <m:t>𝑆𝐸</m:t>
                    </m:r>
                    <m:r>
                      <a:rPr lang="pt-BR" sz="2000" i="1">
                        <a:solidFill>
                          <a:srgbClr val="333333"/>
                        </a:solidFill>
                        <a:effectLst/>
                        <a:latin typeface="+mj-lt"/>
                        <a:ea typeface="Times New Roman" panose="02020603050405020304" pitchFamily="18" charset="0"/>
                      </a:rPr>
                      <m:t>′</m:t>
                    </m:r>
                  </m:oMath>
                </a14:m>
                <a:r>
                  <a:rPr lang="pt-BR" sz="2000" dirty="0">
                    <a:solidFill>
                      <a:srgbClr val="333333"/>
                    </a:solidFill>
                    <a:effectLst/>
                    <a:latin typeface="+mj-lt"/>
                    <a:ea typeface="Times New Roman" panose="02020603050405020304" pitchFamily="18" charset="0"/>
                  </a:rPr>
                  <a:t>.</a:t>
                </a:r>
                <a:endParaRPr lang="en-US" sz="2000" dirty="0">
                  <a:effectLst/>
                  <a:latin typeface="+mj-lt"/>
                  <a:ea typeface="Times New Roman" panose="02020603050405020304" pitchFamily="18" charset="0"/>
                </a:endParaRPr>
              </a:p>
              <a:p>
                <a:pPr>
                  <a:lnSpc>
                    <a:spcPct val="150000"/>
                  </a:lnSpc>
                </a:pPr>
                <a:r>
                  <a:rPr lang="pt-BR" sz="2000" dirty="0">
                    <a:solidFill>
                      <a:srgbClr val="333333"/>
                    </a:solidFill>
                    <a:effectLst/>
                    <a:latin typeface="+mj-lt"/>
                    <a:ea typeface="Times New Roman" panose="02020603050405020304" pitchFamily="18" charset="0"/>
                  </a:rPr>
                  <a:t>Hay S, E, E' thẳng hàng.</a:t>
                </a:r>
                <a:endParaRPr lang="en-US" sz="2000" dirty="0">
                  <a:effectLst/>
                  <a:latin typeface="+mj-lt"/>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F6913CED-0691-CFA4-9E3A-6AA3E2BD0B76}"/>
                  </a:ext>
                </a:extLst>
              </p:cNvPr>
              <p:cNvSpPr txBox="1">
                <a:spLocks noRot="1" noChangeAspect="1" noMove="1" noResize="1" noEditPoints="1" noAdjustHandles="1" noChangeArrowheads="1" noChangeShapeType="1" noTextEdit="1"/>
              </p:cNvSpPr>
              <p:nvPr/>
            </p:nvSpPr>
            <p:spPr>
              <a:xfrm>
                <a:off x="698108" y="1748400"/>
                <a:ext cx="7708117" cy="2805320"/>
              </a:xfrm>
              <a:prstGeom prst="rect">
                <a:avLst/>
              </a:prstGeom>
              <a:blipFill>
                <a:blip r:embed="rId4"/>
                <a:stretch>
                  <a:fillRect l="-870" r="-1266" b="-3043"/>
                </a:stretch>
              </a:blipFill>
            </p:spPr>
            <p:txBody>
              <a:bodyPr/>
              <a:lstStyle/>
              <a:p>
                <a:r>
                  <a:rPr lang="en-US">
                    <a:noFill/>
                  </a:rPr>
                  <a:t> </a:t>
                </a:r>
              </a:p>
            </p:txBody>
          </p:sp>
        </mc:Fallback>
      </mc:AlternateContent>
    </p:spTree>
    <p:extLst>
      <p:ext uri="{BB962C8B-B14F-4D97-AF65-F5344CB8AC3E}">
        <p14:creationId xmlns:p14="http://schemas.microsoft.com/office/powerpoint/2010/main" val="4589553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grpSp>
        <p:nvGrpSpPr>
          <p:cNvPr id="2" name="Group 1">
            <a:extLst>
              <a:ext uri="{FF2B5EF4-FFF2-40B4-BE49-F238E27FC236}">
                <a16:creationId xmlns:a16="http://schemas.microsoft.com/office/drawing/2014/main" id="{9EF5001E-6674-AC8B-9D39-8DD5FEDDF2EB}"/>
              </a:ext>
            </a:extLst>
          </p:cNvPr>
          <p:cNvGrpSpPr/>
          <p:nvPr/>
        </p:nvGrpSpPr>
        <p:grpSpPr>
          <a:xfrm>
            <a:off x="3106673" y="359450"/>
            <a:ext cx="2930654" cy="746149"/>
            <a:chOff x="1852505" y="3331270"/>
            <a:chExt cx="4741161" cy="1301645"/>
          </a:xfrm>
        </p:grpSpPr>
        <p:sp>
          <p:nvSpPr>
            <p:cNvPr id="3" name="Freeform 29">
              <a:extLst>
                <a:ext uri="{FF2B5EF4-FFF2-40B4-BE49-F238E27FC236}">
                  <a16:creationId xmlns:a16="http://schemas.microsoft.com/office/drawing/2014/main" id="{694FEAC7-B38E-C868-A687-7C72B87BBDC2}"/>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endParaRPr lang="en-US">
                <a:solidFill>
                  <a:schemeClr val="tx1">
                    <a:lumMod val="75000"/>
                    <a:lumOff val="25000"/>
                  </a:schemeClr>
                </a:solidFill>
              </a:endParaRPr>
            </a:p>
          </p:txBody>
        </p:sp>
        <p:sp>
          <p:nvSpPr>
            <p:cNvPr id="8" name="Rectangle 7">
              <a:extLst>
                <a:ext uri="{FF2B5EF4-FFF2-40B4-BE49-F238E27FC236}">
                  <a16:creationId xmlns:a16="http://schemas.microsoft.com/office/drawing/2014/main" id="{0E92F4CC-A571-500A-9B7A-4A646B03B5EE}"/>
                </a:ext>
              </a:extLst>
            </p:cNvPr>
            <p:cNvSpPr/>
            <p:nvPr/>
          </p:nvSpPr>
          <p:spPr>
            <a:xfrm>
              <a:off x="1852505" y="3331270"/>
              <a:ext cx="4741161" cy="1078744"/>
            </a:xfrm>
            <a:prstGeom prst="rect">
              <a:avLst/>
            </a:prstGeom>
            <a:noFill/>
            <a:ln w="38100"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800"/>
                </a:spcAft>
                <a:buClrTx/>
                <a:buSzTx/>
                <a:buFontTx/>
                <a:buNone/>
                <a:tabLst/>
                <a:defRPr/>
              </a:pPr>
              <a:r>
                <a:rPr kumimoji="0" lang="nl-NL" sz="26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Vận</a:t>
              </a:r>
              <a:r>
                <a:rPr kumimoji="0" lang="nl-NL" sz="26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a:t>
              </a:r>
              <a:r>
                <a:rPr kumimoji="0" lang="nl-NL" sz="2600" b="1" i="0" u="none" strike="noStrike" kern="1200" cap="none" spc="0" normalizeH="0" baseline="0" noProof="0" dirty="0" err="1">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dụng</a:t>
              </a:r>
              <a:r>
                <a:rPr kumimoji="0" lang="nl-NL" sz="2600" b="1" i="0" u="none" strike="noStrike" kern="1200" cap="none" spc="0" normalizeH="0" baseline="0" noProof="0" dirty="0">
                  <a:ln w="0">
                    <a:noFill/>
                  </a:ln>
                  <a:solidFill>
                    <a:schemeClr val="tx1">
                      <a:lumMod val="75000"/>
                      <a:lumOff val="25000"/>
                    </a:schemeClr>
                  </a:solidFill>
                  <a:effectLst/>
                  <a:uLnTx/>
                  <a:uFillTx/>
                  <a:latin typeface="+mj-lt"/>
                  <a:ea typeface="Times New Roman" panose="02020603050405020304" pitchFamily="18" charset="0"/>
                  <a:cs typeface="Arial" panose="020B0604020202020204" pitchFamily="34" charset="0"/>
                </a:rPr>
                <a:t> </a:t>
              </a:r>
              <a:r>
                <a:rPr lang="nl-NL" sz="2600" b="1" kern="1200" dirty="0">
                  <a:ln w="0">
                    <a:noFill/>
                  </a:ln>
                  <a:solidFill>
                    <a:schemeClr val="tx1">
                      <a:lumMod val="75000"/>
                      <a:lumOff val="25000"/>
                    </a:schemeClr>
                  </a:solidFill>
                  <a:latin typeface="+mj-lt"/>
                  <a:ea typeface="Times New Roman" panose="02020603050405020304" pitchFamily="18" charset="0"/>
                  <a:cs typeface="Arial" panose="020B0604020202020204" pitchFamily="34" charset="0"/>
                </a:rPr>
                <a:t>5</a:t>
              </a:r>
              <a:endParaRPr kumimoji="0" lang="en-US" sz="2600" b="1" i="0" u="none" strike="noStrike" kern="1200" cap="none" spc="0" normalizeH="0" baseline="0" noProof="0" dirty="0">
                <a:ln w="0">
                  <a:noFill/>
                </a:ln>
                <a:solidFill>
                  <a:schemeClr val="tx1">
                    <a:lumMod val="75000"/>
                    <a:lumOff val="25000"/>
                  </a:schemeClr>
                </a:solidFill>
                <a:effectLst/>
                <a:uLnTx/>
                <a:uFillTx/>
                <a:latin typeface="+mj-lt"/>
                <a:ea typeface="Calibri" panose="020F050202020403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928DE9F8-1539-EC7D-426F-E7FBA3F34C40}"/>
              </a:ext>
            </a:extLst>
          </p:cNvPr>
          <p:cNvSpPr txBox="1"/>
          <p:nvPr/>
        </p:nvSpPr>
        <p:spPr>
          <a:xfrm>
            <a:off x="625594" y="1309587"/>
            <a:ext cx="7892812" cy="964816"/>
          </a:xfrm>
          <a:prstGeom prst="rect">
            <a:avLst/>
          </a:prstGeom>
          <a:noFill/>
        </p:spPr>
        <p:txBody>
          <a:bodyPr wrap="square">
            <a:spAutoFit/>
          </a:bodyPr>
          <a:lstStyle/>
          <a:p>
            <a:pPr algn="just">
              <a:lnSpc>
                <a:spcPct val="150000"/>
              </a:lnSpc>
              <a:buClrTx/>
              <a:buFontTx/>
              <a:buNone/>
            </a:pPr>
            <a:r>
              <a:rPr lang="en-US" sz="2000" dirty="0" err="1">
                <a:latin typeface="+mj-lt"/>
              </a:rPr>
              <a:t>Nêu</a:t>
            </a:r>
            <a:r>
              <a:rPr lang="en-US" sz="2000" dirty="0">
                <a:latin typeface="+mj-lt"/>
              </a:rPr>
              <a:t> </a:t>
            </a:r>
            <a:r>
              <a:rPr lang="en-US" sz="2000" dirty="0" err="1">
                <a:latin typeface="+mj-lt"/>
              </a:rPr>
              <a:t>cách</a:t>
            </a:r>
            <a:r>
              <a:rPr lang="en-US" sz="2000" dirty="0">
                <a:latin typeface="+mj-lt"/>
              </a:rPr>
              <a:t> </a:t>
            </a:r>
            <a:r>
              <a:rPr lang="en-US" sz="2000" dirty="0" err="1">
                <a:latin typeface="+mj-lt"/>
              </a:rPr>
              <a:t>tạo</a:t>
            </a:r>
            <a:r>
              <a:rPr lang="en-US" sz="2000" dirty="0">
                <a:latin typeface="+mj-lt"/>
              </a:rPr>
              <a:t> </a:t>
            </a:r>
            <a:r>
              <a:rPr lang="en-US" sz="2000" dirty="0" err="1">
                <a:latin typeface="+mj-lt"/>
              </a:rPr>
              <a:t>lập</a:t>
            </a:r>
            <a:r>
              <a:rPr lang="en-US" sz="2000" dirty="0">
                <a:latin typeface="+mj-lt"/>
              </a:rPr>
              <a:t> </a:t>
            </a:r>
            <a:r>
              <a:rPr lang="en-US" sz="2000" dirty="0" err="1">
                <a:latin typeface="+mj-lt"/>
              </a:rPr>
              <a:t>tứ</a:t>
            </a:r>
            <a:r>
              <a:rPr lang="en-US" sz="2000" dirty="0">
                <a:latin typeface="+mj-lt"/>
              </a:rPr>
              <a:t> </a:t>
            </a:r>
            <a:r>
              <a:rPr lang="en-US" sz="2000" dirty="0" err="1">
                <a:latin typeface="+mj-lt"/>
              </a:rPr>
              <a:t>diện</a:t>
            </a:r>
            <a:r>
              <a:rPr lang="en-US" sz="2000" dirty="0">
                <a:latin typeface="+mj-lt"/>
              </a:rPr>
              <a:t> </a:t>
            </a:r>
            <a:r>
              <a:rPr lang="en-US" sz="2000" dirty="0" err="1">
                <a:latin typeface="+mj-lt"/>
              </a:rPr>
              <a:t>đều</a:t>
            </a:r>
            <a:r>
              <a:rPr lang="en-US" sz="2000" dirty="0">
                <a:latin typeface="+mj-lt"/>
              </a:rPr>
              <a:t> SABC </a:t>
            </a:r>
            <a:r>
              <a:rPr lang="en-US" sz="2000" dirty="0" err="1">
                <a:latin typeface="+mj-lt"/>
              </a:rPr>
              <a:t>từ</a:t>
            </a:r>
            <a:r>
              <a:rPr lang="en-US" sz="2000" dirty="0">
                <a:latin typeface="+mj-lt"/>
              </a:rPr>
              <a:t> tam </a:t>
            </a:r>
            <a:r>
              <a:rPr lang="en-US" sz="2000" dirty="0" err="1">
                <a:latin typeface="+mj-lt"/>
              </a:rPr>
              <a:t>giác</a:t>
            </a:r>
            <a:r>
              <a:rPr lang="en-US" sz="2000" dirty="0">
                <a:latin typeface="+mj-lt"/>
              </a:rPr>
              <a:t> </a:t>
            </a:r>
            <a:r>
              <a:rPr lang="en-US" sz="2000" dirty="0" err="1">
                <a:latin typeface="+mj-lt"/>
              </a:rPr>
              <a:t>đều</a:t>
            </a:r>
            <a:r>
              <a:rPr lang="en-US" sz="2000" dirty="0">
                <a:latin typeface="+mj-lt"/>
              </a:rPr>
              <a:t> SS’S’’ </a:t>
            </a:r>
            <a:r>
              <a:rPr lang="en-US" sz="2000" dirty="0" err="1">
                <a:latin typeface="+mj-lt"/>
              </a:rPr>
              <a:t>theo</a:t>
            </a:r>
            <a:r>
              <a:rPr lang="en-US" sz="2000" dirty="0">
                <a:latin typeface="+mj-lt"/>
              </a:rPr>
              <a:t> </a:t>
            </a:r>
            <a:r>
              <a:rPr lang="en-US" sz="2000" dirty="0" err="1">
                <a:latin typeface="+mj-lt"/>
              </a:rPr>
              <a:t>gợi</a:t>
            </a:r>
            <a:r>
              <a:rPr lang="en-US" sz="2000" dirty="0">
                <a:latin typeface="+mj-lt"/>
              </a:rPr>
              <a:t> ý ở </a:t>
            </a:r>
            <a:r>
              <a:rPr lang="en-US" sz="2000" dirty="0" err="1">
                <a:latin typeface="+mj-lt"/>
              </a:rPr>
              <a:t>Hình</a:t>
            </a:r>
            <a:r>
              <a:rPr lang="en-US" sz="2000" dirty="0">
                <a:latin typeface="+mj-lt"/>
              </a:rPr>
              <a:t> 40.</a:t>
            </a:r>
            <a:endParaRPr lang="en-US" sz="2000" kern="1200" dirty="0">
              <a:solidFill>
                <a:prstClr val="black"/>
              </a:solidFill>
              <a:latin typeface="+mj-lt"/>
              <a:ea typeface="+mn-ea"/>
              <a:cs typeface="Arial" panose="020B0604020202020204" pitchFamily="34" charset="0"/>
            </a:endParaRPr>
          </a:p>
        </p:txBody>
      </p:sp>
      <p:pic>
        <p:nvPicPr>
          <p:cNvPr id="11" name="Picture 10">
            <a:extLst>
              <a:ext uri="{FF2B5EF4-FFF2-40B4-BE49-F238E27FC236}">
                <a16:creationId xmlns:a16="http://schemas.microsoft.com/office/drawing/2014/main" id="{2F9F0BAF-BBBA-A97B-9D99-5B589AD2A22F}"/>
              </a:ext>
            </a:extLst>
          </p:cNvPr>
          <p:cNvPicPr>
            <a:picLocks noChangeAspect="1"/>
          </p:cNvPicPr>
          <p:nvPr/>
        </p:nvPicPr>
        <p:blipFill>
          <a:blip r:embed="rId3"/>
          <a:srcRect/>
          <a:stretch/>
        </p:blipFill>
        <p:spPr>
          <a:xfrm>
            <a:off x="3002443" y="2478391"/>
            <a:ext cx="3139114" cy="1575182"/>
          </a:xfrm>
          <a:prstGeom prst="rect">
            <a:avLst/>
          </a:prstGeom>
        </p:spPr>
      </p:pic>
      <p:sp>
        <p:nvSpPr>
          <p:cNvPr id="13" name="TextBox 12">
            <a:extLst>
              <a:ext uri="{FF2B5EF4-FFF2-40B4-BE49-F238E27FC236}">
                <a16:creationId xmlns:a16="http://schemas.microsoft.com/office/drawing/2014/main" id="{F1EFA70A-66EB-DDC8-E15B-41E42801829C}"/>
              </a:ext>
            </a:extLst>
          </p:cNvPr>
          <p:cNvSpPr txBox="1"/>
          <p:nvPr/>
        </p:nvSpPr>
        <p:spPr>
          <a:xfrm>
            <a:off x="762001" y="4380360"/>
            <a:ext cx="7756405" cy="400110"/>
          </a:xfrm>
          <a:prstGeom prst="rect">
            <a:avLst/>
          </a:prstGeom>
          <a:noFill/>
        </p:spPr>
        <p:txBody>
          <a:bodyPr wrap="square">
            <a:spAutoFit/>
          </a:bodyPr>
          <a:lstStyle/>
          <a:p>
            <a:r>
              <a:rPr lang="pt-BR" sz="2000" dirty="0">
                <a:solidFill>
                  <a:srgbClr val="333333"/>
                </a:solidFill>
                <a:effectLst/>
                <a:latin typeface="+mj-lt"/>
                <a:ea typeface="Calibri" panose="020F0502020204030204" pitchFamily="34" charset="0"/>
                <a:cs typeface="Times New Roman" panose="02020603050405020304" pitchFamily="18" charset="0"/>
              </a:rPr>
              <a:t>Gấp theo các cạnh AB, BC, CA để ba điểm S, S’, S’’ trùng nhau. </a:t>
            </a:r>
            <a:endParaRPr lang="en-US" sz="20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LUYỆN TẬP</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7572926"/>
      </p:ext>
    </p:extLst>
  </p:cSld>
  <p:clrMapOvr>
    <a:masterClrMapping/>
  </p:clrMapOvr>
  <p:transition spd="med">
    <p:circl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165;p45">
            <a:extLst>
              <a:ext uri="{FF2B5EF4-FFF2-40B4-BE49-F238E27FC236}">
                <a16:creationId xmlns:a16="http://schemas.microsoft.com/office/drawing/2014/main" id="{469E1A91-DC30-83DB-0BCC-B088CBC7DB7E}"/>
              </a:ext>
            </a:extLst>
          </p:cNvPr>
          <p:cNvSpPr txBox="1">
            <a:spLocks/>
          </p:cNvSpPr>
          <p:nvPr/>
        </p:nvSpPr>
        <p:spPr>
          <a:xfrm>
            <a:off x="1110571" y="2112608"/>
            <a:ext cx="6922857" cy="918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latin typeface="+mj-lt"/>
              </a:rPr>
              <a:t>CÂU HỎI TRẮC NGHIỆM</a:t>
            </a:r>
          </a:p>
        </p:txBody>
      </p:sp>
    </p:spTree>
    <p:extLst>
      <p:ext uri="{BB962C8B-B14F-4D97-AF65-F5344CB8AC3E}">
        <p14:creationId xmlns:p14="http://schemas.microsoft.com/office/powerpoint/2010/main" val="816283159"/>
      </p:ext>
    </p:extLst>
  </p:cSld>
  <p:clrMapOvr>
    <a:masterClrMapping/>
  </p:clrMapOvr>
  <p:transition spd="med">
    <p:comb/>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A7D985C-B6C3-3BE6-2741-FBC32210F606}"/>
                  </a:ext>
                </a:extLst>
              </p:cNvPr>
              <p:cNvSpPr txBox="1"/>
              <p:nvPr/>
            </p:nvSpPr>
            <p:spPr>
              <a:xfrm>
                <a:off x="565149" y="925911"/>
                <a:ext cx="8013700" cy="1553054"/>
              </a:xfrm>
              <a:prstGeom prst="rect">
                <a:avLst/>
              </a:prstGeom>
              <a:noFill/>
            </p:spPr>
            <p:txBody>
              <a:bodyPr wrap="square">
                <a:spAutoFit/>
              </a:bodyPr>
              <a:lstStyle/>
              <a:p>
                <a:pPr>
                  <a:lnSpc>
                    <a:spcPct val="150000"/>
                  </a:lnSpc>
                  <a:spcAft>
                    <a:spcPts val="800"/>
                  </a:spcAft>
                  <a:tabLst>
                    <a:tab pos="180340" algn="l"/>
                    <a:tab pos="3420745" algn="l"/>
                  </a:tabLst>
                </a:pPr>
                <a:r>
                  <a:rPr lang="fr-FR" sz="22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200" b="1" kern="100" dirty="0">
                    <a:solidFill>
                      <a:srgbClr val="000000"/>
                    </a:solidFill>
                    <a:effectLst/>
                    <a:latin typeface="+mj-lt"/>
                    <a:ea typeface="Calibri" panose="020F0502020204030204" pitchFamily="34" charset="0"/>
                    <a:cs typeface="Times New Roman" panose="02020603050405020304" pitchFamily="18" charset="0"/>
                  </a:rPr>
                  <a:t> 1. </a:t>
                </a:r>
                <a:r>
                  <a:rPr lang="de-DE" sz="2200" kern="100" dirty="0" err="1">
                    <a:latin typeface="+mj-lt"/>
                    <a:ea typeface="Calibri" panose="020F0502020204030204" pitchFamily="34" charset="0"/>
                    <a:cs typeface="Times New Roman" panose="02020603050405020304" pitchFamily="18" charset="0"/>
                  </a:rPr>
                  <a:t>Trong</a:t>
                </a:r>
                <a:r>
                  <a:rPr lang="de-DE" sz="2200" kern="100" dirty="0">
                    <a:latin typeface="+mj-lt"/>
                    <a:ea typeface="Calibri" panose="020F0502020204030204" pitchFamily="34" charset="0"/>
                    <a:cs typeface="Times New Roman" panose="02020603050405020304" pitchFamily="18" charset="0"/>
                  </a:rPr>
                  <a:t> mp</a:t>
                </a:r>
                <a14:m>
                  <m:oMath xmlns:m="http://schemas.openxmlformats.org/officeDocument/2006/math">
                    <m:d>
                      <m:dPr>
                        <m:ctrlPr>
                          <a:rPr lang="en-US" sz="2200" i="1" kern="100">
                            <a:latin typeface="+mj-lt"/>
                            <a:ea typeface="Calibri" panose="020F0502020204030204" pitchFamily="34" charset="0"/>
                            <a:cs typeface="Times New Roman" panose="02020603050405020304" pitchFamily="18" charset="0"/>
                          </a:rPr>
                        </m:ctrlPr>
                      </m:dPr>
                      <m:e>
                        <m:r>
                          <a:rPr lang="en-US" sz="2200" i="1" kern="100">
                            <a:latin typeface="+mj-lt"/>
                            <a:ea typeface="Calibri" panose="020F0502020204030204" pitchFamily="34" charset="0"/>
                            <a:cs typeface="Times New Roman" panose="02020603050405020304" pitchFamily="18" charset="0"/>
                          </a:rPr>
                          <m:t>𝛼</m:t>
                        </m:r>
                      </m:e>
                    </m:d>
                  </m:oMath>
                </a14:m>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cho</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bốn</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điểm</a:t>
                </a:r>
                <a:r>
                  <a:rPr lang="fr-FR"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𝐴</m:t>
                    </m:r>
                  </m:oMath>
                </a14:m>
                <a:r>
                  <a:rPr lang="fr-FR"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𝐵</m:t>
                    </m:r>
                  </m:oMath>
                </a14:m>
                <a:r>
                  <a:rPr lang="fr-FR"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𝐶</m:t>
                    </m:r>
                  </m:oMath>
                </a14:m>
                <a:r>
                  <a:rPr lang="fr-FR"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𝐷</m:t>
                    </m:r>
                  </m:oMath>
                </a14:m>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trong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đó</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không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có</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ba</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điểm</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nào</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thẳng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hàng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Điểm</a:t>
                </a:r>
                <a:r>
                  <a:rPr lang="fr-FR"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𝑆</m:t>
                    </m:r>
                    <m:r>
                      <a:rPr lang="fr-FR" sz="2200" i="1"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𝑚𝑝</m:t>
                    </m:r>
                    <m:d>
                      <m:dPr>
                        <m:ctrlPr>
                          <a:rPr lang="en-US" sz="2200" i="1" kern="100">
                            <a:latin typeface="+mj-lt"/>
                            <a:ea typeface="Calibri" panose="020F0502020204030204" pitchFamily="34" charset="0"/>
                            <a:cs typeface="Times New Roman" panose="02020603050405020304" pitchFamily="18" charset="0"/>
                          </a:rPr>
                        </m:ctrlPr>
                      </m:dPr>
                      <m:e>
                        <m:r>
                          <a:rPr lang="en-US" sz="2200" i="1" kern="100">
                            <a:latin typeface="+mj-lt"/>
                            <a:ea typeface="Calibri" panose="020F0502020204030204" pitchFamily="34" charset="0"/>
                            <a:cs typeface="Times New Roman" panose="02020603050405020304" pitchFamily="18" charset="0"/>
                          </a:rPr>
                          <m:t>𝛼</m:t>
                        </m:r>
                      </m:e>
                    </m:d>
                  </m:oMath>
                </a14:m>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Có</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mấy</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mặt</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phẳng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tạo</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bởi</a:t>
                </a:r>
                <a:r>
                  <a:rPr lang="fr-FR" sz="22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𝑆</m:t>
                    </m:r>
                  </m:oMath>
                </a14:m>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và</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hai</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trong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số</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bốn</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điểm</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nói</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trên</a:t>
                </a:r>
                <a:r>
                  <a:rPr lang="fr-FR" sz="2200" kern="100" dirty="0">
                    <a:latin typeface="+mj-lt"/>
                    <a:ea typeface="Calibri" panose="020F0502020204030204" pitchFamily="34" charset="0"/>
                    <a:cs typeface="Times New Roman" panose="02020603050405020304" pitchFamily="18" charset="0"/>
                  </a:rPr>
                  <a:t>?</a:t>
                </a:r>
                <a:endParaRPr lang="en-US" sz="2200" kern="100" dirty="0">
                  <a:latin typeface="+mj-lt"/>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FA7D985C-B6C3-3BE6-2741-FBC32210F606}"/>
                  </a:ext>
                </a:extLst>
              </p:cNvPr>
              <p:cNvSpPr txBox="1">
                <a:spLocks noRot="1" noChangeAspect="1" noMove="1" noResize="1" noEditPoints="1" noAdjustHandles="1" noChangeArrowheads="1" noChangeShapeType="1" noTextEdit="1"/>
              </p:cNvSpPr>
              <p:nvPr/>
            </p:nvSpPr>
            <p:spPr>
              <a:xfrm>
                <a:off x="565149" y="925911"/>
                <a:ext cx="8013700" cy="1553054"/>
              </a:xfrm>
              <a:prstGeom prst="rect">
                <a:avLst/>
              </a:prstGeom>
              <a:blipFill>
                <a:blip r:embed="rId2"/>
                <a:stretch>
                  <a:fillRect l="-989" b="-70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09A57F9-B9F3-E935-1BCE-A5E766D2343E}"/>
                  </a:ext>
                </a:extLst>
              </p:cNvPr>
              <p:cNvSpPr txBox="1"/>
              <p:nvPr/>
            </p:nvSpPr>
            <p:spPr>
              <a:xfrm>
                <a:off x="1511705" y="2841515"/>
                <a:ext cx="5891988" cy="1311385"/>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400" b="1" kern="100" dirty="0">
                    <a:effectLst/>
                    <a:latin typeface="+mj-lt"/>
                    <a:ea typeface="Calibri" panose="020F0502020204030204" pitchFamily="34" charset="0"/>
                    <a:cs typeface="Times New Roman" panose="02020603050405020304" pitchFamily="18" charset="0"/>
                  </a:rPr>
                  <a:t>A. </a:t>
                </a:r>
                <a14:m>
                  <m:oMath xmlns:m="http://schemas.openxmlformats.org/officeDocument/2006/math">
                    <m:r>
                      <a:rPr lang="en-US" sz="2400" b="0" i="1" kern="100" smtClean="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B. </a:t>
                </a:r>
                <a14:m>
                  <m:oMath xmlns:m="http://schemas.openxmlformats.org/officeDocument/2006/math">
                    <m:r>
                      <a:rPr lang="en-US" sz="2400" b="0" i="1" kern="100" smtClean="0">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400" kern="100" dirty="0">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800"/>
                  </a:spcAft>
                  <a:tabLst>
                    <a:tab pos="629920" algn="l"/>
                  </a:tabLst>
                </a:pPr>
                <a:r>
                  <a:rPr lang="en-US" sz="2400" b="1" kern="100" dirty="0">
                    <a:effectLst/>
                    <a:latin typeface="+mn-lt"/>
                    <a:ea typeface="Calibri" panose="020F0502020204030204" pitchFamily="34" charset="0"/>
                    <a:cs typeface="Times New Roman" panose="02020603050405020304" pitchFamily="18" charset="0"/>
                  </a:rPr>
                  <a:t>C. </a:t>
                </a:r>
                <a14:m>
                  <m:oMath xmlns:m="http://schemas.openxmlformats.org/officeDocument/2006/math">
                    <m:r>
                      <a:rPr lang="en-US" sz="2400" b="0" i="1" kern="100" smtClean="0">
                        <a:effectLst/>
                        <a:latin typeface="Cambria Math" panose="02040503050406030204" pitchFamily="18" charset="0"/>
                        <a:ea typeface="Calibri" panose="020F0502020204030204" pitchFamily="34" charset="0"/>
                        <a:cs typeface="Times New Roman" panose="02020603050405020304" pitchFamily="18" charset="0"/>
                      </a:rPr>
                      <m:t>6</m:t>
                    </m:r>
                  </m:oMath>
                </a14:m>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D. </a:t>
                </a:r>
                <a14:m>
                  <m:oMath xmlns:m="http://schemas.openxmlformats.org/officeDocument/2006/math">
                    <m:r>
                      <a:rPr lang="en-US" sz="2400" b="0" i="1" kern="100" smtClean="0">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sz="2400" kern="100" dirty="0">
                  <a:effectLst/>
                  <a:latin typeface="+mn-lt"/>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409A57F9-B9F3-E935-1BCE-A5E766D2343E}"/>
                  </a:ext>
                </a:extLst>
              </p:cNvPr>
              <p:cNvSpPr txBox="1">
                <a:spLocks noRot="1" noChangeAspect="1" noMove="1" noResize="1" noEditPoints="1" noAdjustHandles="1" noChangeArrowheads="1" noChangeShapeType="1" noTextEdit="1"/>
              </p:cNvSpPr>
              <p:nvPr/>
            </p:nvSpPr>
            <p:spPr>
              <a:xfrm>
                <a:off x="1511705" y="2841515"/>
                <a:ext cx="5891988" cy="1311385"/>
              </a:xfrm>
              <a:prstGeom prst="rect">
                <a:avLst/>
              </a:prstGeom>
              <a:blipFill>
                <a:blip r:embed="rId3"/>
                <a:stretch>
                  <a:fillRect l="-1655" b="-10233"/>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C6CF2E22-1B47-FEE0-2BBE-8FC18A71DEC8}"/>
              </a:ext>
            </a:extLst>
          </p:cNvPr>
          <p:cNvSpPr/>
          <p:nvPr/>
        </p:nvSpPr>
        <p:spPr>
          <a:xfrm>
            <a:off x="1371600" y="3606800"/>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74553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E088A5-D461-1C76-3275-2AD3FE2A5183}"/>
              </a:ext>
            </a:extLst>
          </p:cNvPr>
          <p:cNvSpPr txBox="1"/>
          <p:nvPr/>
        </p:nvSpPr>
        <p:spPr>
          <a:xfrm>
            <a:off x="565149" y="1018696"/>
            <a:ext cx="8013700" cy="1553054"/>
          </a:xfrm>
          <a:prstGeom prst="rect">
            <a:avLst/>
          </a:prstGeom>
          <a:noFill/>
        </p:spPr>
        <p:txBody>
          <a:bodyPr wrap="square">
            <a:spAutoFit/>
          </a:bodyPr>
          <a:lstStyle/>
          <a:p>
            <a:pPr algn="just">
              <a:lnSpc>
                <a:spcPct val="150000"/>
              </a:lnSpc>
            </a:pPr>
            <a:r>
              <a:rPr lang="fr-FR" sz="22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200" b="1" kern="100" dirty="0">
                <a:solidFill>
                  <a:srgbClr val="000000"/>
                </a:solidFill>
                <a:effectLst/>
                <a:latin typeface="+mj-lt"/>
                <a:ea typeface="Calibri" panose="020F0502020204030204" pitchFamily="34" charset="0"/>
                <a:cs typeface="Times New Roman" panose="02020603050405020304" pitchFamily="18" charset="0"/>
              </a:rPr>
              <a:t> 2. </a:t>
            </a:r>
            <a:r>
              <a:rPr lang="fr-FR" sz="2200" dirty="0">
                <a:solidFill>
                  <a:srgbClr val="333333"/>
                </a:solidFill>
                <a:latin typeface="+mj-lt"/>
                <a:ea typeface="Times New Roman" panose="02020603050405020304" pitchFamily="18" charset="0"/>
              </a:rPr>
              <a:t>Cho </a:t>
            </a:r>
            <a:r>
              <a:rPr lang="fr-FR" sz="2200" dirty="0" err="1">
                <a:solidFill>
                  <a:srgbClr val="333333"/>
                </a:solidFill>
                <a:latin typeface="+mj-lt"/>
                <a:ea typeface="Times New Roman" panose="02020603050405020304" pitchFamily="18" charset="0"/>
              </a:rPr>
              <a:t>hình</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chóp</a:t>
            </a:r>
            <a:r>
              <a:rPr lang="fr-FR" sz="2200" dirty="0">
                <a:solidFill>
                  <a:srgbClr val="333333"/>
                </a:solidFill>
                <a:latin typeface="+mj-lt"/>
                <a:ea typeface="Times New Roman" panose="02020603050405020304" pitchFamily="18" charset="0"/>
              </a:rPr>
              <a:t> S.ABCD. </a:t>
            </a:r>
            <a:r>
              <a:rPr lang="fr-FR" sz="2200" dirty="0" err="1">
                <a:solidFill>
                  <a:srgbClr val="333333"/>
                </a:solidFill>
                <a:latin typeface="+mj-lt"/>
                <a:ea typeface="Times New Roman" panose="02020603050405020304" pitchFamily="18" charset="0"/>
              </a:rPr>
              <a:t>Gọi</a:t>
            </a:r>
            <a:r>
              <a:rPr lang="fr-FR" sz="2200" dirty="0">
                <a:solidFill>
                  <a:srgbClr val="333333"/>
                </a:solidFill>
                <a:latin typeface="+mj-lt"/>
                <a:ea typeface="Times New Roman" panose="02020603050405020304" pitchFamily="18" charset="0"/>
              </a:rPr>
              <a:t> I là </a:t>
            </a:r>
            <a:r>
              <a:rPr lang="fr-FR" sz="2200" dirty="0" err="1">
                <a:solidFill>
                  <a:srgbClr val="333333"/>
                </a:solidFill>
                <a:latin typeface="+mj-lt"/>
                <a:ea typeface="Times New Roman" panose="02020603050405020304" pitchFamily="18" charset="0"/>
              </a:rPr>
              <a:t>giao</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điểm</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của</a:t>
            </a:r>
            <a:r>
              <a:rPr lang="fr-FR" sz="2200" dirty="0">
                <a:solidFill>
                  <a:srgbClr val="333333"/>
                </a:solidFill>
                <a:latin typeface="+mj-lt"/>
                <a:ea typeface="Times New Roman" panose="02020603050405020304" pitchFamily="18" charset="0"/>
              </a:rPr>
              <a:t> AC </a:t>
            </a:r>
            <a:r>
              <a:rPr lang="fr-FR" sz="2200" dirty="0" err="1">
                <a:solidFill>
                  <a:srgbClr val="333333"/>
                </a:solidFill>
                <a:latin typeface="+mj-lt"/>
                <a:ea typeface="Times New Roman" panose="02020603050405020304" pitchFamily="18" charset="0"/>
              </a:rPr>
              <a:t>và</a:t>
            </a:r>
            <a:r>
              <a:rPr lang="fr-FR" sz="2200" dirty="0">
                <a:solidFill>
                  <a:srgbClr val="333333"/>
                </a:solidFill>
                <a:latin typeface="+mj-lt"/>
                <a:ea typeface="Times New Roman" panose="02020603050405020304" pitchFamily="18" charset="0"/>
              </a:rPr>
              <a:t> BD, J là </a:t>
            </a:r>
            <a:r>
              <a:rPr lang="fr-FR" sz="2200" dirty="0" err="1">
                <a:solidFill>
                  <a:srgbClr val="333333"/>
                </a:solidFill>
                <a:latin typeface="+mj-lt"/>
                <a:ea typeface="Times New Roman" panose="02020603050405020304" pitchFamily="18" charset="0"/>
              </a:rPr>
              <a:t>giao</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điểm</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của</a:t>
            </a:r>
            <a:r>
              <a:rPr lang="fr-FR" sz="2200" dirty="0">
                <a:solidFill>
                  <a:srgbClr val="333333"/>
                </a:solidFill>
                <a:latin typeface="+mj-lt"/>
                <a:ea typeface="Times New Roman" panose="02020603050405020304" pitchFamily="18" charset="0"/>
              </a:rPr>
              <a:t> AB </a:t>
            </a:r>
            <a:r>
              <a:rPr lang="fr-FR" sz="2200" dirty="0" err="1">
                <a:solidFill>
                  <a:srgbClr val="333333"/>
                </a:solidFill>
                <a:latin typeface="+mj-lt"/>
                <a:ea typeface="Times New Roman" panose="02020603050405020304" pitchFamily="18" charset="0"/>
              </a:rPr>
              <a:t>và</a:t>
            </a:r>
            <a:r>
              <a:rPr lang="fr-FR" sz="2200" dirty="0">
                <a:solidFill>
                  <a:srgbClr val="333333"/>
                </a:solidFill>
                <a:latin typeface="+mj-lt"/>
                <a:ea typeface="Times New Roman" panose="02020603050405020304" pitchFamily="18" charset="0"/>
              </a:rPr>
              <a:t> CD, K là </a:t>
            </a:r>
            <a:r>
              <a:rPr lang="fr-FR" sz="2200" dirty="0" err="1">
                <a:solidFill>
                  <a:srgbClr val="333333"/>
                </a:solidFill>
                <a:latin typeface="+mj-lt"/>
                <a:ea typeface="Times New Roman" panose="02020603050405020304" pitchFamily="18" charset="0"/>
              </a:rPr>
              <a:t>giao</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điểm</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của</a:t>
            </a:r>
            <a:r>
              <a:rPr lang="fr-FR" sz="2200" dirty="0">
                <a:solidFill>
                  <a:srgbClr val="333333"/>
                </a:solidFill>
                <a:latin typeface="+mj-lt"/>
                <a:ea typeface="Times New Roman" panose="02020603050405020304" pitchFamily="18" charset="0"/>
              </a:rPr>
              <a:t> AD </a:t>
            </a:r>
            <a:r>
              <a:rPr lang="fr-FR" sz="2200" dirty="0" err="1">
                <a:solidFill>
                  <a:srgbClr val="333333"/>
                </a:solidFill>
                <a:latin typeface="+mj-lt"/>
                <a:ea typeface="Times New Roman" panose="02020603050405020304" pitchFamily="18" charset="0"/>
              </a:rPr>
              <a:t>và</a:t>
            </a:r>
            <a:r>
              <a:rPr lang="fr-FR" sz="2200" dirty="0">
                <a:solidFill>
                  <a:srgbClr val="333333"/>
                </a:solidFill>
                <a:latin typeface="+mj-lt"/>
                <a:ea typeface="Times New Roman" panose="02020603050405020304" pitchFamily="18" charset="0"/>
              </a:rPr>
              <a:t> BC. </a:t>
            </a:r>
            <a:r>
              <a:rPr lang="fr-FR" sz="2200" dirty="0" err="1">
                <a:solidFill>
                  <a:srgbClr val="333333"/>
                </a:solidFill>
                <a:latin typeface="+mj-lt"/>
                <a:ea typeface="Times New Roman" panose="02020603050405020304" pitchFamily="18" charset="0"/>
              </a:rPr>
              <a:t>Trong</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các</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khẳng</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định</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sau</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khẳng</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định</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nào</a:t>
            </a:r>
            <a:r>
              <a:rPr lang="fr-FR" sz="2200" dirty="0">
                <a:solidFill>
                  <a:srgbClr val="333333"/>
                </a:solidFill>
                <a:latin typeface="+mj-lt"/>
                <a:ea typeface="Times New Roman" panose="02020603050405020304" pitchFamily="18" charset="0"/>
              </a:rPr>
              <a:t> </a:t>
            </a:r>
            <a:r>
              <a:rPr lang="fr-FR" sz="2200" dirty="0" err="1">
                <a:solidFill>
                  <a:srgbClr val="333333"/>
                </a:solidFill>
                <a:latin typeface="+mj-lt"/>
                <a:ea typeface="Times New Roman" panose="02020603050405020304" pitchFamily="18" charset="0"/>
              </a:rPr>
              <a:t>sai</a:t>
            </a:r>
            <a:r>
              <a:rPr lang="fr-FR" sz="2200" dirty="0">
                <a:solidFill>
                  <a:srgbClr val="333333"/>
                </a:solidFill>
                <a:latin typeface="+mj-lt"/>
                <a:ea typeface="Times New Roman" panose="02020603050405020304" pitchFamily="18" charset="0"/>
              </a:rPr>
              <a:t>?</a:t>
            </a:r>
            <a:endParaRPr lang="en-US" sz="2200" dirty="0">
              <a:latin typeface="+mj-lt"/>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58C6867-5265-88C9-619B-9A16303B84A9}"/>
                  </a:ext>
                </a:extLst>
              </p:cNvPr>
              <p:cNvSpPr txBox="1"/>
              <p:nvPr/>
            </p:nvSpPr>
            <p:spPr>
              <a:xfrm>
                <a:off x="565149" y="2804739"/>
                <a:ext cx="8013700" cy="1311385"/>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400" b="1" kern="100" dirty="0">
                    <a:solidFill>
                      <a:srgbClr val="000000"/>
                    </a:solidFill>
                    <a:effectLst/>
                    <a:latin typeface="+mj-lt"/>
                    <a:ea typeface="Calibri" panose="020F0502020204030204" pitchFamily="34" charset="0"/>
                    <a:cs typeface="Times New Roman" panose="02020603050405020304" pitchFamily="18" charset="0"/>
                  </a:rPr>
                  <a:t>A. </a:t>
                </a:r>
                <a14:m>
                  <m:oMath xmlns:m="http://schemas.openxmlformats.org/officeDocument/2006/math">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𝑆𝐴𝐶</m:t>
                    </m:r>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𝑆𝐵𝐷</m:t>
                    </m:r>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𝑆𝐼</m:t>
                    </m:r>
                  </m:oMath>
                </a14:m>
                <a:r>
                  <a:rPr lang="en-US" sz="2400" kern="100" dirty="0">
                    <a:solidFill>
                      <a:srgbClr val="000000"/>
                    </a:solidFill>
                    <a:effectLst/>
                    <a:latin typeface="+mj-lt"/>
                    <a:ea typeface="Calibri" panose="020F0502020204030204" pitchFamily="34" charset="0"/>
                    <a:cs typeface="Times New Roman" panose="02020603050405020304" pitchFamily="18" charset="0"/>
                  </a:rPr>
                  <a:t>	</a:t>
                </a:r>
                <a:r>
                  <a:rPr lang="en-US" sz="2400" b="1" kern="100" dirty="0">
                    <a:solidFill>
                      <a:srgbClr val="000000"/>
                    </a:solidFill>
                    <a:effectLst/>
                    <a:latin typeface="+mj-lt"/>
                    <a:ea typeface="Calibri" panose="020F0502020204030204" pitchFamily="34" charset="0"/>
                    <a:cs typeface="Times New Roman" panose="02020603050405020304" pitchFamily="18" charset="0"/>
                  </a:rPr>
                  <a:t>B. </a:t>
                </a:r>
                <a14:m>
                  <m:oMath xmlns:m="http://schemas.openxmlformats.org/officeDocument/2006/math">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𝑆𝐴𝐵</m:t>
                    </m:r>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𝑆𝐶𝐷</m:t>
                    </m:r>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𝑆𝐽</m:t>
                    </m:r>
                  </m:oMath>
                </a14:m>
                <a:endParaRPr lang="en-US" sz="2400" kern="100" dirty="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tabLst>
                    <a:tab pos="629920" algn="l"/>
                  </a:tabLst>
                </a:pPr>
                <a:r>
                  <a:rPr lang="en-US" sz="2400" b="1" kern="100" dirty="0">
                    <a:solidFill>
                      <a:srgbClr val="000000"/>
                    </a:solidFill>
                    <a:effectLst/>
                    <a:latin typeface="+mj-lt"/>
                    <a:ea typeface="Calibri" panose="020F0502020204030204" pitchFamily="34" charset="0"/>
                    <a:cs typeface="Times New Roman" panose="02020603050405020304" pitchFamily="18" charset="0"/>
                  </a:rPr>
                  <a:t>C. </a:t>
                </a:r>
                <a14:m>
                  <m:oMath xmlns:m="http://schemas.openxmlformats.org/officeDocument/2006/math">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𝑆𝐴𝐷</m:t>
                    </m:r>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𝑆𝐵𝐶</m:t>
                    </m:r>
                    <m:r>
                      <a:rPr lang="fr-F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𝑆𝐾</m:t>
                    </m:r>
                  </m:oMath>
                </a14:m>
                <a:r>
                  <a:rPr lang="en-US" sz="2400" kern="100" dirty="0">
                    <a:solidFill>
                      <a:srgbClr val="000000"/>
                    </a:solidFill>
                    <a:effectLst/>
                    <a:latin typeface="+mj-lt"/>
                    <a:ea typeface="Calibri" panose="020F0502020204030204" pitchFamily="34" charset="0"/>
                    <a:cs typeface="Times New Roman" panose="02020603050405020304" pitchFamily="18" charset="0"/>
                  </a:rPr>
                  <a:t>	</a:t>
                </a:r>
                <a:r>
                  <a:rPr lang="en-US" sz="2400" b="1" kern="100" dirty="0">
                    <a:solidFill>
                      <a:srgbClr val="000000"/>
                    </a:solidFill>
                    <a:effectLst/>
                    <a:latin typeface="+mj-lt"/>
                    <a:ea typeface="Calibri" panose="020F0502020204030204" pitchFamily="34" charset="0"/>
                    <a:cs typeface="Times New Roman" panose="02020603050405020304" pitchFamily="18" charset="0"/>
                  </a:rPr>
                  <a:t>D. </a:t>
                </a:r>
                <a14:m>
                  <m:oMath xmlns:m="http://schemas.openxmlformats.org/officeDocument/2006/math">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𝑆𝐴𝐶</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𝑆𝐴𝐷</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𝐴𝐵</m:t>
                    </m:r>
                  </m:oMath>
                </a14:m>
                <a:endParaRPr lang="en-US" sz="2400" kern="100" dirty="0">
                  <a:solidFill>
                    <a:srgbClr val="000000"/>
                  </a:solidFill>
                  <a:effectLst/>
                  <a:latin typeface="+mj-lt"/>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858C6867-5265-88C9-619B-9A16303B84A9}"/>
                  </a:ext>
                </a:extLst>
              </p:cNvPr>
              <p:cNvSpPr txBox="1">
                <a:spLocks noRot="1" noChangeAspect="1" noMove="1" noResize="1" noEditPoints="1" noAdjustHandles="1" noChangeArrowheads="1" noChangeShapeType="1" noTextEdit="1"/>
              </p:cNvSpPr>
              <p:nvPr/>
            </p:nvSpPr>
            <p:spPr>
              <a:xfrm>
                <a:off x="565149" y="2804739"/>
                <a:ext cx="8013700" cy="1311385"/>
              </a:xfrm>
              <a:prstGeom prst="rect">
                <a:avLst/>
              </a:prstGeom>
              <a:blipFill>
                <a:blip r:embed="rId2"/>
                <a:stretch>
                  <a:fillRect l="-1218" b="-10233"/>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CCC2DD07-7CC3-34EC-6126-2FA2DCFCE718}"/>
              </a:ext>
            </a:extLst>
          </p:cNvPr>
          <p:cNvSpPr/>
          <p:nvPr/>
        </p:nvSpPr>
        <p:spPr>
          <a:xfrm>
            <a:off x="4102100" y="3590215"/>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4516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2A87CAD-2775-AB7B-2DFC-FDC23F6A481B}"/>
              </a:ext>
            </a:extLst>
          </p:cNvPr>
          <p:cNvSpPr txBox="1"/>
          <p:nvPr/>
        </p:nvSpPr>
        <p:spPr>
          <a:xfrm>
            <a:off x="533400" y="1050563"/>
            <a:ext cx="8401049" cy="537391"/>
          </a:xfrm>
          <a:prstGeom prst="rect">
            <a:avLst/>
          </a:prstGeom>
          <a:noFill/>
        </p:spPr>
        <p:txBody>
          <a:bodyPr wrap="square">
            <a:spAutoFit/>
          </a:bodyPr>
          <a:lstStyle/>
          <a:p>
            <a:pPr algn="just">
              <a:lnSpc>
                <a:spcPct val="150000"/>
              </a:lnSpc>
              <a:spcBef>
                <a:spcPts val="600"/>
              </a:spcBef>
              <a:spcAft>
                <a:spcPts val="800"/>
              </a:spcAft>
              <a:tabLst>
                <a:tab pos="629920" algn="l"/>
              </a:tabLst>
            </a:pPr>
            <a:r>
              <a:rPr lang="fr-FR" sz="22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200" b="1" kern="100" dirty="0">
                <a:solidFill>
                  <a:srgbClr val="000000"/>
                </a:solidFill>
                <a:effectLst/>
                <a:latin typeface="+mj-lt"/>
                <a:ea typeface="Calibri" panose="020F0502020204030204" pitchFamily="34" charset="0"/>
                <a:cs typeface="Times New Roman" panose="02020603050405020304" pitchFamily="18" charset="0"/>
              </a:rPr>
              <a:t> </a:t>
            </a:r>
            <a:r>
              <a:rPr lang="fr-FR" sz="2200" b="1" kern="100" dirty="0">
                <a:latin typeface="+mj-lt"/>
                <a:ea typeface="Calibri" panose="020F0502020204030204" pitchFamily="34" charset="0"/>
                <a:cs typeface="Times New Roman" panose="02020603050405020304" pitchFamily="18" charset="0"/>
              </a:rPr>
              <a:t>3</a:t>
            </a:r>
            <a:r>
              <a:rPr lang="fr-FR" sz="2200" b="1" kern="100" dirty="0">
                <a:solidFill>
                  <a:srgbClr val="000000"/>
                </a:solidFill>
                <a:effectLst/>
                <a:latin typeface="+mj-lt"/>
                <a:ea typeface="Calibri" panose="020F0502020204030204" pitchFamily="34" charset="0"/>
                <a:cs typeface="Times New Roman" panose="02020603050405020304" pitchFamily="18" charset="0"/>
              </a:rPr>
              <a:t>. </a:t>
            </a:r>
            <a:r>
              <a:rPr lang="vi-VN" sz="2200" dirty="0">
                <a:latin typeface="+mn-lt"/>
                <a:ea typeface="Calibri" panose="020F0502020204030204" pitchFamily="34" charset="0"/>
              </a:rPr>
              <a:t>Một hình chóp có đáy là ngũ giác có số mặt và số cạnh là :</a:t>
            </a:r>
            <a:endParaRPr lang="en-US" sz="2200" kern="100" dirty="0">
              <a:effectLst/>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A9B2514-D34E-9B5F-A017-127CB648460D}"/>
              </a:ext>
            </a:extLst>
          </p:cNvPr>
          <p:cNvSpPr txBox="1"/>
          <p:nvPr/>
        </p:nvSpPr>
        <p:spPr>
          <a:xfrm>
            <a:off x="1448206" y="2082346"/>
            <a:ext cx="6603594" cy="1224759"/>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200" b="1" kern="100" dirty="0">
                <a:effectLst/>
                <a:latin typeface="+mj-lt"/>
                <a:ea typeface="Calibri" panose="020F0502020204030204" pitchFamily="34" charset="0"/>
                <a:cs typeface="Times New Roman" panose="02020603050405020304" pitchFamily="18" charset="0"/>
              </a:rPr>
              <a:t>A. </a:t>
            </a:r>
            <a:r>
              <a:rPr lang="en-US" sz="2200" kern="100" dirty="0">
                <a:effectLst/>
                <a:latin typeface="+mj-lt"/>
                <a:ea typeface="Calibri" panose="020F0502020204030204" pitchFamily="34" charset="0"/>
                <a:cs typeface="Times New Roman" panose="02020603050405020304" pitchFamily="18" charset="0"/>
              </a:rPr>
              <a:t>5 </a:t>
            </a:r>
            <a:r>
              <a:rPr lang="en-US" sz="2200" kern="100" dirty="0" err="1">
                <a:effectLst/>
                <a:latin typeface="+mj-lt"/>
                <a:ea typeface="Calibri" panose="020F0502020204030204" pitchFamily="34" charset="0"/>
                <a:cs typeface="Times New Roman" panose="02020603050405020304" pitchFamily="18" charset="0"/>
              </a:rPr>
              <a:t>mặt</a:t>
            </a:r>
            <a:r>
              <a:rPr lang="en-US" sz="2200" kern="100" dirty="0">
                <a:effectLst/>
                <a:latin typeface="+mj-lt"/>
                <a:ea typeface="Calibri" panose="020F0502020204030204" pitchFamily="34" charset="0"/>
                <a:cs typeface="Times New Roman" panose="02020603050405020304" pitchFamily="18" charset="0"/>
              </a:rPr>
              <a:t>, 5 </a:t>
            </a:r>
            <a:r>
              <a:rPr lang="en-US" sz="2200" kern="100" dirty="0" err="1">
                <a:effectLst/>
                <a:latin typeface="+mj-lt"/>
                <a:ea typeface="Calibri" panose="020F0502020204030204" pitchFamily="34" charset="0"/>
                <a:cs typeface="Times New Roman" panose="02020603050405020304" pitchFamily="18" charset="0"/>
              </a:rPr>
              <a:t>cạnh</a:t>
            </a:r>
            <a:r>
              <a:rPr lang="en-US" sz="2200" kern="100" dirty="0">
                <a:effectLst/>
                <a:latin typeface="+mn-lt"/>
                <a:ea typeface="Calibri" panose="020F0502020204030204" pitchFamily="34" charset="0"/>
                <a:cs typeface="Times New Roman" panose="02020603050405020304" pitchFamily="18" charset="0"/>
              </a:rPr>
              <a:t>		</a:t>
            </a:r>
            <a:r>
              <a:rPr lang="en-US" sz="2200" b="1" kern="100" dirty="0">
                <a:effectLst/>
                <a:latin typeface="+mn-lt"/>
                <a:ea typeface="Calibri" panose="020F0502020204030204" pitchFamily="34" charset="0"/>
                <a:cs typeface="Times New Roman" panose="02020603050405020304" pitchFamily="18" charset="0"/>
              </a:rPr>
              <a:t>B. </a:t>
            </a:r>
            <a:r>
              <a:rPr lang="en-US" sz="2200" kern="100" dirty="0">
                <a:ea typeface="Calibri" panose="020F0502020204030204" pitchFamily="34" charset="0"/>
                <a:cs typeface="Times New Roman" panose="02020603050405020304" pitchFamily="18" charset="0"/>
              </a:rPr>
              <a:t>6 </a:t>
            </a:r>
            <a:r>
              <a:rPr lang="en-US" sz="2200" kern="100" dirty="0" err="1">
                <a:ea typeface="Calibri" panose="020F0502020204030204" pitchFamily="34" charset="0"/>
                <a:cs typeface="Times New Roman" panose="02020603050405020304" pitchFamily="18" charset="0"/>
              </a:rPr>
              <a:t>mặt</a:t>
            </a:r>
            <a:r>
              <a:rPr lang="en-US" sz="2200" kern="100" dirty="0">
                <a:ea typeface="Calibri" panose="020F0502020204030204" pitchFamily="34" charset="0"/>
                <a:cs typeface="Times New Roman" panose="02020603050405020304" pitchFamily="18" charset="0"/>
              </a:rPr>
              <a:t>, 5 </a:t>
            </a:r>
            <a:r>
              <a:rPr lang="en-US" sz="2200" kern="100" dirty="0" err="1">
                <a:ea typeface="Calibri" panose="020F0502020204030204" pitchFamily="34" charset="0"/>
                <a:cs typeface="Times New Roman" panose="02020603050405020304" pitchFamily="18" charset="0"/>
              </a:rPr>
              <a:t>cạnh</a:t>
            </a:r>
            <a:endParaRPr lang="en-US" sz="2200" kern="100" dirty="0">
              <a:effectLst/>
              <a:latin typeface="+mn-lt"/>
              <a:ea typeface="Calibri" panose="020F0502020204030204" pitchFamily="34" charset="0"/>
              <a:cs typeface="Times New Roman" panose="02020603050405020304" pitchFamily="18" charset="0"/>
            </a:endParaRPr>
          </a:p>
          <a:p>
            <a:pPr algn="just">
              <a:lnSpc>
                <a:spcPct val="150000"/>
              </a:lnSpc>
              <a:spcBef>
                <a:spcPts val="600"/>
              </a:spcBef>
              <a:spcAft>
                <a:spcPts val="800"/>
              </a:spcAft>
              <a:tabLst>
                <a:tab pos="629920" algn="l"/>
              </a:tabLst>
            </a:pPr>
            <a:r>
              <a:rPr lang="en-US" sz="2200" b="1" kern="100" dirty="0">
                <a:effectLst/>
                <a:latin typeface="+mn-lt"/>
                <a:ea typeface="Calibri" panose="020F0502020204030204" pitchFamily="34" charset="0"/>
                <a:cs typeface="Times New Roman" panose="02020603050405020304" pitchFamily="18" charset="0"/>
              </a:rPr>
              <a:t>C. </a:t>
            </a:r>
            <a:r>
              <a:rPr lang="en-US" sz="2200" kern="100" dirty="0">
                <a:ea typeface="Calibri" panose="020F0502020204030204" pitchFamily="34" charset="0"/>
                <a:cs typeface="Times New Roman" panose="02020603050405020304" pitchFamily="18" charset="0"/>
              </a:rPr>
              <a:t>6 </a:t>
            </a:r>
            <a:r>
              <a:rPr lang="en-US" sz="2200" kern="100" dirty="0" err="1">
                <a:ea typeface="Calibri" panose="020F0502020204030204" pitchFamily="34" charset="0"/>
                <a:cs typeface="Times New Roman" panose="02020603050405020304" pitchFamily="18" charset="0"/>
              </a:rPr>
              <a:t>mặt</a:t>
            </a:r>
            <a:r>
              <a:rPr lang="en-US" sz="2200" kern="100" dirty="0">
                <a:ea typeface="Calibri" panose="020F0502020204030204" pitchFamily="34" charset="0"/>
                <a:cs typeface="Times New Roman" panose="02020603050405020304" pitchFamily="18" charset="0"/>
              </a:rPr>
              <a:t>, 10 </a:t>
            </a:r>
            <a:r>
              <a:rPr lang="en-US" sz="2200" kern="100" dirty="0" err="1">
                <a:ea typeface="Calibri" panose="020F0502020204030204" pitchFamily="34" charset="0"/>
                <a:cs typeface="Times New Roman" panose="02020603050405020304" pitchFamily="18" charset="0"/>
              </a:rPr>
              <a:t>cạnh</a:t>
            </a:r>
            <a:r>
              <a:rPr lang="en-US" sz="2200" kern="100" dirty="0">
                <a:effectLst/>
                <a:latin typeface="+mn-lt"/>
                <a:ea typeface="Calibri" panose="020F0502020204030204" pitchFamily="34" charset="0"/>
                <a:cs typeface="Times New Roman" panose="02020603050405020304" pitchFamily="18" charset="0"/>
              </a:rPr>
              <a:t>		</a:t>
            </a:r>
            <a:r>
              <a:rPr lang="en-US" sz="2200" b="1" kern="100" dirty="0">
                <a:effectLst/>
                <a:latin typeface="+mn-lt"/>
                <a:ea typeface="Calibri" panose="020F0502020204030204" pitchFamily="34" charset="0"/>
                <a:cs typeface="Times New Roman" panose="02020603050405020304" pitchFamily="18" charset="0"/>
              </a:rPr>
              <a:t>D. </a:t>
            </a:r>
            <a:r>
              <a:rPr lang="en-US" sz="2200" kern="100" dirty="0">
                <a:ea typeface="Calibri" panose="020F0502020204030204" pitchFamily="34" charset="0"/>
                <a:cs typeface="Times New Roman" panose="02020603050405020304" pitchFamily="18" charset="0"/>
              </a:rPr>
              <a:t>5 </a:t>
            </a:r>
            <a:r>
              <a:rPr lang="en-US" sz="2200" kern="100" dirty="0" err="1">
                <a:ea typeface="Calibri" panose="020F0502020204030204" pitchFamily="34" charset="0"/>
                <a:cs typeface="Times New Roman" panose="02020603050405020304" pitchFamily="18" charset="0"/>
              </a:rPr>
              <a:t>mặt</a:t>
            </a:r>
            <a:r>
              <a:rPr lang="en-US" sz="2200" kern="100" dirty="0">
                <a:ea typeface="Calibri" panose="020F0502020204030204" pitchFamily="34" charset="0"/>
                <a:cs typeface="Times New Roman" panose="02020603050405020304" pitchFamily="18" charset="0"/>
              </a:rPr>
              <a:t>, 10 </a:t>
            </a:r>
            <a:r>
              <a:rPr lang="en-US" sz="2200" kern="100" dirty="0" err="1">
                <a:ea typeface="Calibri" panose="020F0502020204030204" pitchFamily="34" charset="0"/>
                <a:cs typeface="Times New Roman" panose="02020603050405020304" pitchFamily="18" charset="0"/>
              </a:rPr>
              <a:t>cạnh</a:t>
            </a:r>
            <a:endParaRPr lang="en-US" sz="2200" kern="100" dirty="0">
              <a:effectLst/>
              <a:latin typeface="+mn-lt"/>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73DED16C-9FCD-127F-E4D8-96723766A4C9}"/>
              </a:ext>
            </a:extLst>
          </p:cNvPr>
          <p:cNvSpPr/>
          <p:nvPr/>
        </p:nvSpPr>
        <p:spPr>
          <a:xfrm>
            <a:off x="1282701" y="2751136"/>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1762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20" name="Google Shape;2220;p46"/>
          <p:cNvSpPr/>
          <p:nvPr/>
        </p:nvSpPr>
        <p:spPr>
          <a:xfrm>
            <a:off x="-222475" y="3710249"/>
            <a:ext cx="6064200" cy="1585650"/>
          </a:xfrm>
          <a:custGeom>
            <a:avLst/>
            <a:gdLst/>
            <a:ahLst/>
            <a:cxnLst/>
            <a:rect l="l" t="t" r="r" b="b"/>
            <a:pathLst>
              <a:path w="242568" h="63426" extrusionOk="0">
                <a:moveTo>
                  <a:pt x="242568" y="63426"/>
                </a:moveTo>
                <a:cubicBezTo>
                  <a:pt x="238881" y="60407"/>
                  <a:pt x="227344" y="50140"/>
                  <a:pt x="220447" y="45309"/>
                </a:cubicBezTo>
                <a:cubicBezTo>
                  <a:pt x="213550" y="40478"/>
                  <a:pt x="212406" y="35934"/>
                  <a:pt x="201187" y="34440"/>
                </a:cubicBezTo>
                <a:cubicBezTo>
                  <a:pt x="189968" y="32946"/>
                  <a:pt x="166639" y="40034"/>
                  <a:pt x="153131" y="36347"/>
                </a:cubicBezTo>
                <a:cubicBezTo>
                  <a:pt x="139623" y="32660"/>
                  <a:pt x="133584" y="16260"/>
                  <a:pt x="120140" y="12319"/>
                </a:cubicBezTo>
                <a:cubicBezTo>
                  <a:pt x="106696" y="8378"/>
                  <a:pt x="87530" y="14702"/>
                  <a:pt x="72465" y="12700"/>
                </a:cubicBezTo>
                <a:cubicBezTo>
                  <a:pt x="57400" y="10698"/>
                  <a:pt x="41827" y="1767"/>
                  <a:pt x="29749" y="305"/>
                </a:cubicBezTo>
                <a:cubicBezTo>
                  <a:pt x="17672" y="-1157"/>
                  <a:pt x="4958" y="3324"/>
                  <a:pt x="0" y="3928"/>
                </a:cubicBezTo>
              </a:path>
            </a:pathLst>
          </a:custGeom>
          <a:noFill/>
          <a:ln w="19050" cap="flat" cmpd="sng">
            <a:solidFill>
              <a:schemeClr val="accent5"/>
            </a:solidFill>
            <a:prstDash val="dash"/>
            <a:round/>
            <a:headEnd type="none" w="med" len="med"/>
            <a:tailEnd type="none" w="med" len="med"/>
          </a:ln>
        </p:spPr>
        <p:txBody>
          <a:bodyPr/>
          <a:lstStyle/>
          <a:p>
            <a:endParaRPr lang="en-US"/>
          </a:p>
        </p:txBody>
      </p:sp>
      <p:pic>
        <p:nvPicPr>
          <p:cNvPr id="7" name="Picture 6">
            <a:extLst>
              <a:ext uri="{FF2B5EF4-FFF2-40B4-BE49-F238E27FC236}">
                <a16:creationId xmlns:a16="http://schemas.microsoft.com/office/drawing/2014/main" id="{2C6A1656-2B03-2FE8-4F52-D4B5B74ABE02}"/>
              </a:ext>
            </a:extLst>
          </p:cNvPr>
          <p:cNvPicPr>
            <a:picLocks noChangeAspect="1"/>
          </p:cNvPicPr>
          <p:nvPr/>
        </p:nvPicPr>
        <p:blipFill>
          <a:blip r:embed="rId3"/>
          <a:stretch>
            <a:fillRect/>
          </a:stretch>
        </p:blipFill>
        <p:spPr>
          <a:xfrm>
            <a:off x="6979424" y="2860453"/>
            <a:ext cx="2880360" cy="1620203"/>
          </a:xfrm>
          <a:prstGeom prst="rect">
            <a:avLst/>
          </a:prstGeom>
        </p:spPr>
      </p:pic>
      <p:sp>
        <p:nvSpPr>
          <p:cNvPr id="2" name="Rectangle 1">
            <a:extLst>
              <a:ext uri="{FF2B5EF4-FFF2-40B4-BE49-F238E27FC236}">
                <a16:creationId xmlns:a16="http://schemas.microsoft.com/office/drawing/2014/main" id="{44B03D01-70C4-BBE7-C658-4F69D6992946}"/>
              </a:ext>
            </a:extLst>
          </p:cNvPr>
          <p:cNvSpPr/>
          <p:nvPr/>
        </p:nvSpPr>
        <p:spPr>
          <a:xfrm>
            <a:off x="369311" y="216812"/>
            <a:ext cx="8050293" cy="1599862"/>
          </a:xfrm>
          <a:prstGeom prst="rect">
            <a:avLst/>
          </a:prstGeom>
        </p:spPr>
        <p:txBody>
          <a:bodyPr wrap="square">
            <a:spAutoFit/>
          </a:bodyPr>
          <a:lstStyle/>
          <a:p>
            <a:pPr algn="just">
              <a:lnSpc>
                <a:spcPct val="150000"/>
              </a:lnSpc>
              <a:spcBef>
                <a:spcPts val="600"/>
              </a:spcBef>
              <a:spcAft>
                <a:spcPts val="800"/>
              </a:spcAft>
            </a:pP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Điểm</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đường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là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ba</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đối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tượng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cơ</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bản</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của</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hình</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học</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a:t>
            </a:r>
          </a:p>
          <a:p>
            <a:pPr algn="just">
              <a:lnSpc>
                <a:spcPct val="150000"/>
              </a:lnSpc>
              <a:spcBef>
                <a:spcPts val="600"/>
              </a:spcBef>
              <a:spcAft>
                <a:spcPts val="800"/>
              </a:spcAft>
            </a:pP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không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bề</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dày</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không</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có</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giới</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hạn</a:t>
            </a:r>
            <a:endParaRPr lang="en-US" sz="2000" kern="100" dirty="0">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8FA845D-616D-4E54-155C-C1945A14F322}"/>
              </a:ext>
            </a:extLst>
          </p:cNvPr>
          <p:cNvPicPr>
            <a:picLocks noChangeAspect="1"/>
          </p:cNvPicPr>
          <p:nvPr/>
        </p:nvPicPr>
        <p:blipFill>
          <a:blip r:embed="rId4"/>
          <a:stretch>
            <a:fillRect/>
          </a:stretch>
        </p:blipFill>
        <p:spPr>
          <a:xfrm>
            <a:off x="1597818" y="2039861"/>
            <a:ext cx="5593278" cy="1760847"/>
          </a:xfrm>
          <a:prstGeom prst="rect">
            <a:avLst/>
          </a:prstGeom>
        </p:spPr>
      </p:pic>
      <p:sp>
        <p:nvSpPr>
          <p:cNvPr id="6" name="Google Shape;802;p36">
            <a:extLst>
              <a:ext uri="{FF2B5EF4-FFF2-40B4-BE49-F238E27FC236}">
                <a16:creationId xmlns:a16="http://schemas.microsoft.com/office/drawing/2014/main" id="{3F05D8E4-6415-501A-FBD0-91223D9F6B11}"/>
              </a:ext>
            </a:extLst>
          </p:cNvPr>
          <p:cNvSpPr txBox="1">
            <a:spLocks/>
          </p:cNvSpPr>
          <p:nvPr/>
        </p:nvSpPr>
        <p:spPr>
          <a:xfrm>
            <a:off x="481205" y="4062675"/>
            <a:ext cx="1741223" cy="66505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200" b="1" noProof="0" dirty="0">
                <a:latin typeface="+mj-lt"/>
              </a:rPr>
              <a:t>C</a:t>
            </a:r>
            <a:r>
              <a:rPr lang="en" sz="2200" b="1" noProof="0" dirty="0">
                <a:latin typeface="+mj-lt"/>
              </a:rPr>
              <a:t>hú ý</a:t>
            </a:r>
            <a:endParaRPr kumimoji="0" lang="en" sz="2200" b="1" i="0" u="none" strike="noStrike" kern="0" cap="none" spc="0" normalizeH="0" baseline="0" noProof="0" dirty="0">
              <a:ln>
                <a:noFill/>
              </a:ln>
              <a:solidFill>
                <a:srgbClr val="000000"/>
              </a:solidFill>
              <a:effectLst/>
              <a:uLnTx/>
              <a:uFillTx/>
              <a:latin typeface="+mj-lt"/>
              <a:sym typeface="Arial"/>
            </a:endParaRPr>
          </a:p>
        </p:txBody>
      </p:sp>
      <p:pic>
        <p:nvPicPr>
          <p:cNvPr id="9" name="Picture 25">
            <a:extLst>
              <a:ext uri="{FF2B5EF4-FFF2-40B4-BE49-F238E27FC236}">
                <a16:creationId xmlns:a16="http://schemas.microsoft.com/office/drawing/2014/main" id="{00E6441D-0377-C7B1-2BF8-B1FFCEEF5C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9060" y="4123320"/>
            <a:ext cx="532795" cy="543767"/>
          </a:xfrm>
          <a:prstGeom prst="rect">
            <a:avLst/>
          </a:prstGeom>
        </p:spPr>
      </p:pic>
      <p:sp>
        <p:nvSpPr>
          <p:cNvPr id="11" name="Rectangle 10">
            <a:extLst>
              <a:ext uri="{FF2B5EF4-FFF2-40B4-BE49-F238E27FC236}">
                <a16:creationId xmlns:a16="http://schemas.microsoft.com/office/drawing/2014/main" id="{BFC19D1D-8078-0362-A5C9-2CF1E25D1E87}"/>
              </a:ext>
            </a:extLst>
          </p:cNvPr>
          <p:cNvSpPr/>
          <p:nvPr/>
        </p:nvSpPr>
        <p:spPr>
          <a:xfrm>
            <a:off x="2116955" y="4123320"/>
            <a:ext cx="6302649" cy="504625"/>
          </a:xfrm>
          <a:prstGeom prst="rect">
            <a:avLst/>
          </a:prstGeom>
        </p:spPr>
        <p:txBody>
          <a:bodyPr wrap="square">
            <a:spAutoFit/>
          </a:bodyPr>
          <a:lstStyle/>
          <a:p>
            <a:pPr algn="just">
              <a:lnSpc>
                <a:spcPct val="150000"/>
              </a:lnSpc>
              <a:spcBef>
                <a:spcPts val="200"/>
              </a:spcBef>
              <a:spcAft>
                <a:spcPts val="200"/>
              </a:spcAft>
            </a:pPr>
            <a:r>
              <a:rPr lang="nl-NL" sz="2000" kern="100" dirty="0" err="1">
                <a:latin typeface="+mj-lt"/>
                <a:ea typeface="Calibri" panose="020F0502020204030204" pitchFamily="34" charset="0"/>
                <a:cs typeface="Times New Roman" panose="02020603050405020304" pitchFamily="18" charset="0"/>
              </a:rPr>
              <a:t>Mặt</a:t>
            </a:r>
            <a:r>
              <a:rPr lang="nl-NL" sz="2000" kern="100" dirty="0">
                <a:latin typeface="+mj-lt"/>
                <a:ea typeface="Calibri" panose="020F0502020204030204" pitchFamily="34" charset="0"/>
                <a:cs typeface="Times New Roman" panose="02020603050405020304" pitchFamily="18" charset="0"/>
              </a:rPr>
              <a:t> </a:t>
            </a:r>
            <a:r>
              <a:rPr lang="nl-NL" sz="2000" kern="100" dirty="0" err="1">
                <a:latin typeface="+mj-lt"/>
                <a:ea typeface="Calibri" panose="020F0502020204030204" pitchFamily="34" charset="0"/>
                <a:cs typeface="Times New Roman" panose="02020603050405020304" pitchFamily="18" charset="0"/>
              </a:rPr>
              <a:t>phẳng</a:t>
            </a:r>
            <a:r>
              <a:rPr lang="nl-NL" sz="2000" kern="100" dirty="0">
                <a:latin typeface="+mj-lt"/>
                <a:ea typeface="Calibri" panose="020F0502020204030204" pitchFamily="34" charset="0"/>
                <a:cs typeface="Times New Roman" panose="02020603050405020304" pitchFamily="18" charset="0"/>
              </a:rPr>
              <a:t> (P) </a:t>
            </a:r>
            <a:r>
              <a:rPr lang="nl-NL" sz="2000" kern="100" dirty="0" err="1">
                <a:latin typeface="+mj-lt"/>
                <a:ea typeface="Calibri" panose="020F0502020204030204" pitchFamily="34" charset="0"/>
                <a:cs typeface="Times New Roman" panose="02020603050405020304" pitchFamily="18" charset="0"/>
              </a:rPr>
              <a:t>còn</a:t>
            </a:r>
            <a:r>
              <a:rPr lang="nl-NL" sz="2000" kern="100" dirty="0">
                <a:latin typeface="+mj-lt"/>
                <a:ea typeface="Calibri" panose="020F0502020204030204" pitchFamily="34" charset="0"/>
                <a:cs typeface="Times New Roman" panose="02020603050405020304" pitchFamily="18" charset="0"/>
              </a:rPr>
              <a:t> </a:t>
            </a:r>
            <a:r>
              <a:rPr lang="nl-NL" sz="2000" kern="100" dirty="0" err="1">
                <a:latin typeface="+mj-lt"/>
                <a:ea typeface="Calibri" panose="020F0502020204030204" pitchFamily="34" charset="0"/>
                <a:cs typeface="Times New Roman" panose="02020603050405020304" pitchFamily="18" charset="0"/>
              </a:rPr>
              <a:t>được</a:t>
            </a:r>
            <a:r>
              <a:rPr lang="nl-NL" sz="2000" kern="100" dirty="0">
                <a:latin typeface="+mj-lt"/>
                <a:ea typeface="Calibri" panose="020F0502020204030204" pitchFamily="34" charset="0"/>
                <a:cs typeface="Times New Roman" panose="02020603050405020304" pitchFamily="18" charset="0"/>
              </a:rPr>
              <a:t> </a:t>
            </a:r>
            <a:r>
              <a:rPr lang="nl-NL" sz="2000" kern="100" dirty="0" err="1">
                <a:latin typeface="+mj-lt"/>
                <a:ea typeface="Calibri" panose="020F0502020204030204" pitchFamily="34" charset="0"/>
                <a:cs typeface="Times New Roman" panose="02020603050405020304" pitchFamily="18" charset="0"/>
              </a:rPr>
              <a:t>viết</a:t>
            </a:r>
            <a:r>
              <a:rPr lang="nl-NL" sz="2000" kern="100" dirty="0">
                <a:latin typeface="+mj-lt"/>
                <a:ea typeface="Calibri" panose="020F0502020204030204" pitchFamily="34" charset="0"/>
                <a:cs typeface="Times New Roman" panose="02020603050405020304" pitchFamily="18" charset="0"/>
              </a:rPr>
              <a:t> </a:t>
            </a:r>
            <a:r>
              <a:rPr lang="nl-NL" sz="2000" kern="100" dirty="0" err="1">
                <a:latin typeface="+mj-lt"/>
                <a:ea typeface="Calibri" panose="020F0502020204030204" pitchFamily="34" charset="0"/>
                <a:cs typeface="Times New Roman" panose="02020603050405020304" pitchFamily="18" charset="0"/>
              </a:rPr>
              <a:t>tắt</a:t>
            </a:r>
            <a:r>
              <a:rPr lang="nl-NL" sz="2000" kern="100" dirty="0">
                <a:latin typeface="+mj-lt"/>
                <a:ea typeface="Calibri" panose="020F0502020204030204" pitchFamily="34" charset="0"/>
                <a:cs typeface="Times New Roman" panose="02020603050405020304" pitchFamily="18" charset="0"/>
              </a:rPr>
              <a:t> mp(P) </a:t>
            </a:r>
            <a:r>
              <a:rPr lang="nl-NL" sz="2000" kern="100" dirty="0" err="1">
                <a:latin typeface="+mj-lt"/>
                <a:ea typeface="Calibri" panose="020F0502020204030204" pitchFamily="34" charset="0"/>
                <a:cs typeface="Times New Roman" panose="02020603050405020304" pitchFamily="18" charset="0"/>
              </a:rPr>
              <a:t>hoặc</a:t>
            </a:r>
            <a:r>
              <a:rPr lang="nl-NL" sz="2000" kern="100" dirty="0">
                <a:latin typeface="+mj-lt"/>
                <a:ea typeface="Calibri" panose="020F0502020204030204" pitchFamily="34" charset="0"/>
                <a:cs typeface="Times New Roman" panose="02020603050405020304" pitchFamily="18" charset="0"/>
              </a:rPr>
              <a:t> (P).</a:t>
            </a:r>
            <a:endParaRPr lang="en-US" sz="1600" kern="1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17552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D09906A-57AA-7A27-4806-FF99EE184EF6}"/>
                  </a:ext>
                </a:extLst>
              </p:cNvPr>
              <p:cNvSpPr txBox="1"/>
              <p:nvPr/>
            </p:nvSpPr>
            <p:spPr>
              <a:xfrm>
                <a:off x="565149" y="887811"/>
                <a:ext cx="8013700" cy="2239844"/>
              </a:xfrm>
              <a:prstGeom prst="rect">
                <a:avLst/>
              </a:prstGeom>
              <a:noFill/>
            </p:spPr>
            <p:txBody>
              <a:bodyPr wrap="square">
                <a:spAutoFit/>
              </a:bodyPr>
              <a:lstStyle/>
              <a:p>
                <a:pPr algn="just">
                  <a:lnSpc>
                    <a:spcPct val="150000"/>
                  </a:lnSpc>
                  <a:spcBef>
                    <a:spcPts val="600"/>
                  </a:spcBef>
                  <a:spcAft>
                    <a:spcPts val="800"/>
                  </a:spcAft>
                  <a:tabLst>
                    <a:tab pos="629920" algn="l"/>
                  </a:tabLst>
                </a:pPr>
                <a:r>
                  <a:rPr lang="fr-FR" sz="24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400" b="1" kern="100" dirty="0">
                    <a:solidFill>
                      <a:srgbClr val="000000"/>
                    </a:solidFill>
                    <a:effectLst/>
                    <a:latin typeface="+mj-lt"/>
                    <a:ea typeface="Calibri" panose="020F0502020204030204" pitchFamily="34" charset="0"/>
                    <a:cs typeface="Times New Roman" panose="02020603050405020304" pitchFamily="18" charset="0"/>
                  </a:rPr>
                  <a:t> 4. </a:t>
                </a:r>
                <a:r>
                  <a:rPr lang="vi-VN" sz="2400" dirty="0">
                    <a:latin typeface="+mn-lt"/>
                    <a:ea typeface="Calibri" panose="020F0502020204030204" pitchFamily="34" charset="0"/>
                  </a:rPr>
                  <a:t>Cho bốn điểm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𝐴</m:t>
                    </m:r>
                    <m:r>
                      <a:rPr lang="vi-VN" sz="2400" i="1">
                        <a:latin typeface="+mn-lt"/>
                        <a:ea typeface="Calibri" panose="020F0502020204030204" pitchFamily="34" charset="0"/>
                        <a:cs typeface="Times New Roman" panose="02020603050405020304" pitchFamily="18" charset="0"/>
                      </a:rPr>
                      <m:t>,</m:t>
                    </m:r>
                    <m:r>
                      <a:rPr lang="vi-VN" sz="2400" i="1">
                        <a:latin typeface="+mn-lt"/>
                        <a:ea typeface="Calibri" panose="020F0502020204030204" pitchFamily="34" charset="0"/>
                        <a:cs typeface="Times New Roman" panose="02020603050405020304" pitchFamily="18" charset="0"/>
                      </a:rPr>
                      <m:t>𝐵</m:t>
                    </m:r>
                    <m:r>
                      <a:rPr lang="vi-VN" sz="2400" i="1">
                        <a:latin typeface="+mn-lt"/>
                        <a:ea typeface="Calibri" panose="020F0502020204030204" pitchFamily="34" charset="0"/>
                        <a:cs typeface="Times New Roman" panose="02020603050405020304" pitchFamily="18" charset="0"/>
                      </a:rPr>
                      <m:t>,</m:t>
                    </m:r>
                    <m:r>
                      <a:rPr lang="vi-VN" sz="2400" i="1">
                        <a:latin typeface="+mn-lt"/>
                        <a:ea typeface="Calibri" panose="020F0502020204030204" pitchFamily="34" charset="0"/>
                        <a:cs typeface="Times New Roman" panose="02020603050405020304" pitchFamily="18" charset="0"/>
                      </a:rPr>
                      <m:t>𝐶</m:t>
                    </m:r>
                    <m:r>
                      <a:rPr lang="vi-VN" sz="2400" i="1">
                        <a:latin typeface="+mn-lt"/>
                        <a:ea typeface="Calibri" panose="020F0502020204030204" pitchFamily="34" charset="0"/>
                        <a:cs typeface="Times New Roman" panose="02020603050405020304" pitchFamily="18" charset="0"/>
                      </a:rPr>
                      <m:t>,</m:t>
                    </m:r>
                    <m:r>
                      <a:rPr lang="vi-VN" sz="2400" i="1">
                        <a:latin typeface="+mn-lt"/>
                        <a:ea typeface="Calibri" panose="020F0502020204030204" pitchFamily="34" charset="0"/>
                        <a:cs typeface="Times New Roman" panose="02020603050405020304" pitchFamily="18" charset="0"/>
                      </a:rPr>
                      <m:t>𝐷</m:t>
                    </m:r>
                    <m:r>
                      <a:rPr lang="vi-VN" sz="2400" i="1">
                        <a:latin typeface="+mn-lt"/>
                        <a:ea typeface="Calibri" panose="020F0502020204030204" pitchFamily="34" charset="0"/>
                        <a:cs typeface="Times New Roman" panose="02020603050405020304" pitchFamily="18" charset="0"/>
                      </a:rPr>
                      <m:t> </m:t>
                    </m:r>
                  </m:oMath>
                </a14:m>
                <a:r>
                  <a:rPr lang="vi-VN" sz="2400" dirty="0">
                    <a:latin typeface="+mn-lt"/>
                    <a:ea typeface="Calibri" panose="020F0502020204030204" pitchFamily="34" charset="0"/>
                  </a:rPr>
                  <a:t>không cùng nằm trong một mặt </a:t>
                </a:r>
                <a:r>
                  <a:rPr lang="vi-VN" sz="2400" dirty="0" err="1">
                    <a:latin typeface="+mn-lt"/>
                    <a:ea typeface="Calibri" panose="020F0502020204030204" pitchFamily="34" charset="0"/>
                  </a:rPr>
                  <a:t>phẳng</a:t>
                </a:r>
                <a:r>
                  <a:rPr lang="vi-VN" sz="2400" dirty="0">
                    <a:latin typeface="+mn-lt"/>
                    <a:ea typeface="Calibri" panose="020F0502020204030204" pitchFamily="34" charset="0"/>
                  </a:rPr>
                  <a:t>. Trên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𝐴𝐵</m:t>
                    </m:r>
                    <m:r>
                      <a:rPr lang="vi-VN" sz="2400" i="1">
                        <a:latin typeface="+mn-lt"/>
                        <a:ea typeface="Calibri" panose="020F0502020204030204" pitchFamily="34" charset="0"/>
                        <a:cs typeface="Times New Roman" panose="02020603050405020304" pitchFamily="18" charset="0"/>
                      </a:rPr>
                      <m:t>,</m:t>
                    </m:r>
                    <m:r>
                      <a:rPr lang="vi-VN" sz="2400" i="1">
                        <a:latin typeface="+mn-lt"/>
                        <a:ea typeface="Calibri" panose="020F0502020204030204" pitchFamily="34" charset="0"/>
                        <a:cs typeface="Times New Roman" panose="02020603050405020304" pitchFamily="18" charset="0"/>
                      </a:rPr>
                      <m:t>𝐴𝐷</m:t>
                    </m:r>
                  </m:oMath>
                </a14:m>
                <a:r>
                  <a:rPr lang="vi-VN" sz="2400" dirty="0">
                    <a:latin typeface="+mn-lt"/>
                    <a:ea typeface="Calibri" panose="020F0502020204030204" pitchFamily="34" charset="0"/>
                  </a:rPr>
                  <a:t>lần lượt lấy các điểm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𝑀</m:t>
                    </m:r>
                  </m:oMath>
                </a14:m>
                <a:r>
                  <a:rPr lang="vi-VN" sz="2400" dirty="0">
                    <a:latin typeface="+mn-lt"/>
                    <a:ea typeface="Calibri" panose="020F0502020204030204" pitchFamily="34" charset="0"/>
                  </a:rPr>
                  <a:t>  và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𝑁</m:t>
                    </m:r>
                  </m:oMath>
                </a14:m>
                <a:r>
                  <a:rPr lang="vi-VN" sz="2400" dirty="0">
                    <a:latin typeface="+mn-lt"/>
                    <a:ea typeface="Calibri" panose="020F0502020204030204" pitchFamily="34" charset="0"/>
                  </a:rPr>
                  <a:t> sao cho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𝑀𝑁</m:t>
                    </m:r>
                  </m:oMath>
                </a14:m>
                <a:r>
                  <a:rPr lang="vi-VN" sz="2400" dirty="0">
                    <a:latin typeface="+mn-lt"/>
                    <a:ea typeface="Calibri" panose="020F0502020204030204" pitchFamily="34" charset="0"/>
                  </a:rPr>
                  <a:t> cắt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𝐵𝐷</m:t>
                    </m:r>
                  </m:oMath>
                </a14:m>
                <a:r>
                  <a:rPr lang="vi-VN" sz="2400" dirty="0">
                    <a:latin typeface="+mn-lt"/>
                    <a:ea typeface="Calibri" panose="020F0502020204030204" pitchFamily="34" charset="0"/>
                  </a:rPr>
                  <a:t> tại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𝐼</m:t>
                    </m:r>
                  </m:oMath>
                </a14:m>
                <a:r>
                  <a:rPr lang="vi-VN" sz="2400" dirty="0">
                    <a:latin typeface="+mn-lt"/>
                    <a:ea typeface="Calibri" panose="020F0502020204030204" pitchFamily="34" charset="0"/>
                  </a:rPr>
                  <a:t>. </a:t>
                </a:r>
                <a:r>
                  <a:rPr lang="vi-VN" sz="2400" i="1" dirty="0">
                    <a:latin typeface="+mn-lt"/>
                    <a:ea typeface="Calibri" panose="020F0502020204030204" pitchFamily="34" charset="0"/>
                  </a:rPr>
                  <a:t>Điểm </a:t>
                </a:r>
                <a14:m>
                  <m:oMath xmlns:m="http://schemas.openxmlformats.org/officeDocument/2006/math">
                    <m:r>
                      <a:rPr lang="vi-VN" sz="2400" i="1">
                        <a:latin typeface="+mn-lt"/>
                        <a:ea typeface="Calibri" panose="020F0502020204030204" pitchFamily="34" charset="0"/>
                        <a:cs typeface="Times New Roman" panose="02020603050405020304" pitchFamily="18" charset="0"/>
                      </a:rPr>
                      <m:t>𝐼</m:t>
                    </m:r>
                  </m:oMath>
                </a14:m>
                <a:r>
                  <a:rPr lang="vi-VN" sz="2400" i="1" dirty="0">
                    <a:latin typeface="+mn-lt"/>
                    <a:ea typeface="Calibri" panose="020F0502020204030204" pitchFamily="34" charset="0"/>
                  </a:rPr>
                  <a:t> không thuộc mặt </a:t>
                </a:r>
                <a:r>
                  <a:rPr lang="vi-VN" sz="2400" i="1" dirty="0" err="1">
                    <a:latin typeface="+mn-lt"/>
                    <a:ea typeface="Calibri" panose="020F0502020204030204" pitchFamily="34" charset="0"/>
                  </a:rPr>
                  <a:t>phẳng</a:t>
                </a:r>
                <a:r>
                  <a:rPr lang="vi-VN" sz="2400" i="1" dirty="0">
                    <a:latin typeface="+mn-lt"/>
                    <a:ea typeface="Calibri" panose="020F0502020204030204" pitchFamily="34" charset="0"/>
                  </a:rPr>
                  <a:t> nào sao đây:</a:t>
                </a:r>
                <a:endParaRPr lang="en-US" sz="2400" kern="100" dirty="0">
                  <a:effectLst/>
                  <a:latin typeface="+mn-lt"/>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BD09906A-57AA-7A27-4806-FF99EE184EF6}"/>
                  </a:ext>
                </a:extLst>
              </p:cNvPr>
              <p:cNvSpPr txBox="1">
                <a:spLocks noRot="1" noChangeAspect="1" noMove="1" noResize="1" noEditPoints="1" noAdjustHandles="1" noChangeArrowheads="1" noChangeShapeType="1" noTextEdit="1"/>
              </p:cNvSpPr>
              <p:nvPr/>
            </p:nvSpPr>
            <p:spPr>
              <a:xfrm>
                <a:off x="565149" y="887811"/>
                <a:ext cx="8013700" cy="2239844"/>
              </a:xfrm>
              <a:prstGeom prst="rect">
                <a:avLst/>
              </a:prstGeom>
              <a:blipFill>
                <a:blip r:embed="rId2"/>
                <a:stretch>
                  <a:fillRect l="-1218" r="-1142" b="-572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FA0A4D6-C517-A0A7-ADA7-8361660927BD}"/>
              </a:ext>
            </a:extLst>
          </p:cNvPr>
          <p:cNvSpPr txBox="1"/>
          <p:nvPr/>
        </p:nvSpPr>
        <p:spPr>
          <a:xfrm>
            <a:off x="1626006" y="3127655"/>
            <a:ext cx="5891988" cy="1311385"/>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400" b="1" kern="100" dirty="0">
                <a:effectLst/>
                <a:latin typeface="+mj-lt"/>
                <a:ea typeface="Calibri" panose="020F0502020204030204" pitchFamily="34" charset="0"/>
                <a:cs typeface="Times New Roman" panose="02020603050405020304" pitchFamily="18" charset="0"/>
              </a:rPr>
              <a:t>A. </a:t>
            </a:r>
            <a:r>
              <a:rPr lang="en-US" sz="2400" kern="100" dirty="0">
                <a:effectLst/>
                <a:latin typeface="+mj-lt"/>
                <a:ea typeface="Calibri" panose="020F0502020204030204" pitchFamily="34" charset="0"/>
                <a:cs typeface="Times New Roman" panose="02020603050405020304" pitchFamily="18" charset="0"/>
              </a:rPr>
              <a:t>(BCD)</a:t>
            </a:r>
            <a:r>
              <a:rPr lang="en-US" sz="2400" kern="100" dirty="0">
                <a:effectLst/>
                <a:latin typeface="+mn-lt"/>
                <a:ea typeface="Calibri" panose="020F0502020204030204" pitchFamily="34" charset="0"/>
                <a:cs typeface="Times New Roman" panose="02020603050405020304" pitchFamily="18" charset="0"/>
              </a:rPr>
              <a:t>			</a:t>
            </a:r>
            <a:r>
              <a:rPr lang="en-US" sz="2400" b="1" kern="100" dirty="0">
                <a:effectLst/>
                <a:latin typeface="+mn-lt"/>
                <a:ea typeface="Calibri" panose="020F0502020204030204" pitchFamily="34" charset="0"/>
                <a:cs typeface="Times New Roman" panose="02020603050405020304" pitchFamily="18" charset="0"/>
              </a:rPr>
              <a:t>B. </a:t>
            </a:r>
            <a:r>
              <a:rPr lang="en-US" sz="2400" kern="100" dirty="0">
                <a:effectLst/>
                <a:latin typeface="+mn-lt"/>
                <a:ea typeface="Calibri" panose="020F0502020204030204" pitchFamily="34" charset="0"/>
                <a:cs typeface="Times New Roman" panose="02020603050405020304" pitchFamily="18" charset="0"/>
              </a:rPr>
              <a:t>(ABD)</a:t>
            </a:r>
          </a:p>
          <a:p>
            <a:pPr algn="just">
              <a:lnSpc>
                <a:spcPct val="150000"/>
              </a:lnSpc>
              <a:spcBef>
                <a:spcPts val="600"/>
              </a:spcBef>
              <a:spcAft>
                <a:spcPts val="800"/>
              </a:spcAft>
              <a:tabLst>
                <a:tab pos="629920" algn="l"/>
              </a:tabLst>
            </a:pPr>
            <a:r>
              <a:rPr lang="en-US" sz="2400" b="1" kern="100" dirty="0">
                <a:effectLst/>
                <a:latin typeface="+mn-lt"/>
                <a:ea typeface="Calibri" panose="020F0502020204030204" pitchFamily="34" charset="0"/>
                <a:cs typeface="Times New Roman" panose="02020603050405020304" pitchFamily="18" charset="0"/>
              </a:rPr>
              <a:t>C. </a:t>
            </a:r>
            <a:r>
              <a:rPr lang="en-US" sz="2400" kern="100" dirty="0">
                <a:effectLst/>
                <a:latin typeface="+mn-lt"/>
                <a:ea typeface="Calibri" panose="020F0502020204030204" pitchFamily="34" charset="0"/>
                <a:cs typeface="Times New Roman" panose="02020603050405020304" pitchFamily="18" charset="0"/>
              </a:rPr>
              <a:t>(CMN)			</a:t>
            </a:r>
            <a:r>
              <a:rPr lang="en-US" sz="2400" b="1" kern="100" dirty="0">
                <a:effectLst/>
                <a:latin typeface="+mn-lt"/>
                <a:ea typeface="Calibri" panose="020F0502020204030204" pitchFamily="34" charset="0"/>
                <a:cs typeface="Times New Roman" panose="02020603050405020304" pitchFamily="18" charset="0"/>
              </a:rPr>
              <a:t>D. </a:t>
            </a:r>
            <a:r>
              <a:rPr lang="en-US" sz="2400" kern="100" dirty="0">
                <a:effectLst/>
                <a:latin typeface="+mn-lt"/>
                <a:ea typeface="Calibri" panose="020F0502020204030204" pitchFamily="34" charset="0"/>
                <a:cs typeface="Times New Roman" panose="02020603050405020304" pitchFamily="18" charset="0"/>
              </a:rPr>
              <a:t>(ACD)</a:t>
            </a:r>
          </a:p>
        </p:txBody>
      </p:sp>
      <p:sp>
        <p:nvSpPr>
          <p:cNvPr id="10" name="Oval 9">
            <a:extLst>
              <a:ext uri="{FF2B5EF4-FFF2-40B4-BE49-F238E27FC236}">
                <a16:creationId xmlns:a16="http://schemas.microsoft.com/office/drawing/2014/main" id="{4B89A827-40B3-E142-3378-A15A95CE3F42}"/>
              </a:ext>
            </a:extLst>
          </p:cNvPr>
          <p:cNvSpPr/>
          <p:nvPr/>
        </p:nvSpPr>
        <p:spPr>
          <a:xfrm>
            <a:off x="5105807" y="3950294"/>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02887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DEF2011-6F0D-8BA6-8AA2-B1BB1322C28C}"/>
                  </a:ext>
                </a:extLst>
              </p:cNvPr>
              <p:cNvSpPr txBox="1"/>
              <p:nvPr/>
            </p:nvSpPr>
            <p:spPr>
              <a:xfrm>
                <a:off x="565149" y="162269"/>
                <a:ext cx="8013700" cy="1687578"/>
              </a:xfrm>
              <a:prstGeom prst="rect">
                <a:avLst/>
              </a:prstGeom>
              <a:noFill/>
            </p:spPr>
            <p:txBody>
              <a:bodyPr wrap="square">
                <a:spAutoFit/>
              </a:bodyPr>
              <a:lstStyle/>
              <a:p>
                <a:pPr algn="just">
                  <a:lnSpc>
                    <a:spcPct val="150000"/>
                  </a:lnSpc>
                  <a:spcBef>
                    <a:spcPts val="600"/>
                  </a:spcBef>
                  <a:spcAft>
                    <a:spcPts val="800"/>
                  </a:spcAft>
                  <a:tabLst>
                    <a:tab pos="629920" algn="l"/>
                  </a:tabLst>
                </a:pPr>
                <a:r>
                  <a:rPr lang="fr-FR" sz="2400" b="1" kern="100" dirty="0" err="1">
                    <a:solidFill>
                      <a:srgbClr val="000000"/>
                    </a:solidFill>
                    <a:effectLst/>
                    <a:latin typeface="+mj-lt"/>
                    <a:ea typeface="Calibri" panose="020F0502020204030204" pitchFamily="34" charset="0"/>
                    <a:cs typeface="Times New Roman" panose="02020603050405020304" pitchFamily="18" charset="0"/>
                  </a:rPr>
                  <a:t>Câu</a:t>
                </a:r>
                <a:r>
                  <a:rPr lang="fr-FR" sz="2400" b="1" kern="100" dirty="0">
                    <a:solidFill>
                      <a:srgbClr val="000000"/>
                    </a:solidFill>
                    <a:effectLst/>
                    <a:latin typeface="+mj-lt"/>
                    <a:ea typeface="Calibri" panose="020F0502020204030204" pitchFamily="34" charset="0"/>
                    <a:cs typeface="Times New Roman" panose="02020603050405020304" pitchFamily="18" charset="0"/>
                  </a:rPr>
                  <a:t> 5. </a:t>
                </a:r>
                <a:r>
                  <a:rPr lang="pt-BR" sz="2400" dirty="0">
                    <a:latin typeface="+mj-lt"/>
                    <a:ea typeface="Calibri" panose="020F0502020204030204" pitchFamily="34" charset="0"/>
                  </a:rPr>
                  <a:t>Cho tứ diện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𝑆</m:t>
                    </m:r>
                    <m:r>
                      <a:rPr lang="pt-BR" sz="2400" i="1">
                        <a:latin typeface="+mj-lt"/>
                        <a:ea typeface="Calibri" panose="020F0502020204030204" pitchFamily="34" charset="0"/>
                        <a:cs typeface="Times New Roman" panose="02020603050405020304" pitchFamily="18" charset="0"/>
                      </a:rPr>
                      <m:t>.</m:t>
                    </m:r>
                    <m:r>
                      <a:rPr lang="en-US" sz="2400" i="1">
                        <a:latin typeface="+mj-lt"/>
                        <a:ea typeface="Calibri" panose="020F0502020204030204" pitchFamily="34" charset="0"/>
                        <a:cs typeface="Times New Roman" panose="02020603050405020304" pitchFamily="18" charset="0"/>
                      </a:rPr>
                      <m:t>𝐴𝐵𝐶</m:t>
                    </m:r>
                  </m:oMath>
                </a14:m>
                <a:r>
                  <a:rPr lang="pt-BR" sz="2400" dirty="0">
                    <a:latin typeface="+mj-lt"/>
                    <a:ea typeface="Calibri" panose="020F0502020204030204" pitchFamily="34" charset="0"/>
                  </a:rPr>
                  <a:t>. Trên </a:t>
                </a:r>
                <a14:m>
                  <m:oMath xmlns:m="http://schemas.openxmlformats.org/officeDocument/2006/math">
                    <m:r>
                      <a:rPr lang="pt-BR" sz="2400" i="1" dirty="0" smtClean="0">
                        <a:latin typeface="Cambria Math" panose="02040503050406030204" pitchFamily="18" charset="0"/>
                        <a:ea typeface="Calibri" panose="020F0502020204030204" pitchFamily="34" charset="0"/>
                      </a:rPr>
                      <m:t>𝑆𝐴</m:t>
                    </m:r>
                    <m:r>
                      <a:rPr lang="pt-BR" sz="2400" i="1" dirty="0" smtClean="0">
                        <a:latin typeface="Cambria Math" panose="02040503050406030204" pitchFamily="18" charset="0"/>
                        <a:ea typeface="Calibri" panose="020F0502020204030204" pitchFamily="34" charset="0"/>
                      </a:rPr>
                      <m:t>, </m:t>
                    </m:r>
                    <m:r>
                      <a:rPr lang="pt-BR" sz="2400" i="1" dirty="0" smtClean="0">
                        <a:latin typeface="Cambria Math" panose="02040503050406030204" pitchFamily="18" charset="0"/>
                        <a:ea typeface="Calibri" panose="020F0502020204030204" pitchFamily="34" charset="0"/>
                      </a:rPr>
                      <m:t>𝑆𝐵</m:t>
                    </m:r>
                    <m:r>
                      <a:rPr lang="pt-BR" sz="2400" i="1" dirty="0" smtClean="0">
                        <a:latin typeface="Cambria Math" panose="02040503050406030204" pitchFamily="18" charset="0"/>
                        <a:ea typeface="Calibri" panose="020F0502020204030204" pitchFamily="34" charset="0"/>
                      </a:rPr>
                      <m:t> </m:t>
                    </m:r>
                  </m:oMath>
                </a14:m>
                <a:r>
                  <a:rPr lang="pt-BR" sz="2400" dirty="0">
                    <a:latin typeface="+mj-lt"/>
                    <a:ea typeface="Calibri" panose="020F0502020204030204" pitchFamily="34" charset="0"/>
                  </a:rPr>
                  <a:t>và </a:t>
                </a:r>
                <a14:m>
                  <m:oMath xmlns:m="http://schemas.openxmlformats.org/officeDocument/2006/math">
                    <m:r>
                      <a:rPr lang="pt-BR" sz="2400" i="1" dirty="0" smtClean="0">
                        <a:latin typeface="Cambria Math" panose="02040503050406030204" pitchFamily="18" charset="0"/>
                        <a:ea typeface="Calibri" panose="020F0502020204030204" pitchFamily="34" charset="0"/>
                      </a:rPr>
                      <m:t>𝑆𝐶</m:t>
                    </m:r>
                  </m:oMath>
                </a14:m>
                <a:r>
                  <a:rPr lang="pt-BR" sz="2400" dirty="0">
                    <a:latin typeface="+mj-lt"/>
                    <a:ea typeface="Calibri" panose="020F0502020204030204" pitchFamily="34" charset="0"/>
                  </a:rPr>
                  <a:t> lấy các điểm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𝐷</m:t>
                    </m:r>
                    <m:r>
                      <a:rPr lang="pt-BR" sz="2400" i="1">
                        <a:latin typeface="+mj-lt"/>
                        <a:ea typeface="Calibri" panose="020F0502020204030204" pitchFamily="34" charset="0"/>
                        <a:cs typeface="Times New Roman" panose="02020603050405020304" pitchFamily="18" charset="0"/>
                      </a:rPr>
                      <m:t>,</m:t>
                    </m:r>
                    <m:r>
                      <a:rPr lang="en-US" sz="2400" i="1">
                        <a:latin typeface="+mj-lt"/>
                        <a:ea typeface="Calibri" panose="020F0502020204030204" pitchFamily="34" charset="0"/>
                        <a:cs typeface="Times New Roman" panose="02020603050405020304" pitchFamily="18" charset="0"/>
                      </a:rPr>
                      <m:t>𝐸</m:t>
                    </m:r>
                  </m:oMath>
                </a14:m>
                <a:r>
                  <a:rPr lang="pt-BR" sz="2400" dirty="0">
                    <a:latin typeface="+mj-lt"/>
                    <a:ea typeface="Calibri" panose="020F0502020204030204" pitchFamily="34" charset="0"/>
                  </a:rPr>
                  <a:t> và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𝐹</m:t>
                    </m:r>
                  </m:oMath>
                </a14:m>
                <a:r>
                  <a:rPr lang="pt-BR" sz="2400" dirty="0">
                    <a:latin typeface="+mj-lt"/>
                    <a:ea typeface="Calibri" panose="020F0502020204030204" pitchFamily="34" charset="0"/>
                  </a:rPr>
                  <a:t> sao cho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𝐷𝐸</m:t>
                    </m:r>
                  </m:oMath>
                </a14:m>
                <a:r>
                  <a:rPr lang="pt-BR" sz="2400" dirty="0">
                    <a:latin typeface="+mj-lt"/>
                    <a:ea typeface="Calibri" panose="020F0502020204030204" pitchFamily="34" charset="0"/>
                  </a:rPr>
                  <a:t> cắt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𝐴𝐵</m:t>
                    </m:r>
                  </m:oMath>
                </a14:m>
                <a:r>
                  <a:rPr lang="pt-BR" sz="2400" dirty="0">
                    <a:latin typeface="+mj-lt"/>
                    <a:ea typeface="Calibri" panose="020F0502020204030204" pitchFamily="34" charset="0"/>
                  </a:rPr>
                  <a:t> tại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𝐼</m:t>
                    </m:r>
                  </m:oMath>
                </a14:m>
                <a:r>
                  <a:rPr lang="pt-BR" sz="2400" dirty="0">
                    <a:latin typeface="+mj-lt"/>
                    <a:ea typeface="Calibri" panose="020F0502020204030204" pitchFamily="34" charset="0"/>
                  </a:rPr>
                  <a:t>,</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𝐸𝐹</m:t>
                    </m:r>
                  </m:oMath>
                </a14:m>
                <a:r>
                  <a:rPr lang="pt-BR" sz="2400" dirty="0">
                    <a:latin typeface="+mj-lt"/>
                    <a:ea typeface="Calibri" panose="020F0502020204030204" pitchFamily="34" charset="0"/>
                  </a:rPr>
                  <a:t> cắt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𝐵𝐶</m:t>
                    </m:r>
                  </m:oMath>
                </a14:m>
                <a:r>
                  <a:rPr lang="pt-BR" sz="2400" dirty="0">
                    <a:latin typeface="+mj-lt"/>
                    <a:ea typeface="Calibri" panose="020F0502020204030204" pitchFamily="34" charset="0"/>
                  </a:rPr>
                  <a:t> tại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𝐽</m:t>
                    </m:r>
                  </m:oMath>
                </a14:m>
                <a:r>
                  <a:rPr lang="pt-BR" sz="2400" dirty="0">
                    <a:latin typeface="+mj-lt"/>
                    <a:ea typeface="Calibri" panose="020F0502020204030204" pitchFamily="34" charset="0"/>
                  </a:rPr>
                  <a:t>,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𝐹𝐷</m:t>
                    </m:r>
                  </m:oMath>
                </a14:m>
                <a:r>
                  <a:rPr lang="pt-BR" sz="2400" dirty="0">
                    <a:latin typeface="+mj-lt"/>
                    <a:ea typeface="Calibri" panose="020F0502020204030204" pitchFamily="34" charset="0"/>
                  </a:rPr>
                  <a:t> cắt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𝐶𝐴</m:t>
                    </m:r>
                  </m:oMath>
                </a14:m>
                <a:r>
                  <a:rPr lang="pt-BR" sz="2400" dirty="0">
                    <a:latin typeface="+mj-lt"/>
                    <a:ea typeface="Calibri" panose="020F0502020204030204" pitchFamily="34" charset="0"/>
                  </a:rPr>
                  <a:t> tại </a:t>
                </a:r>
                <a14:m>
                  <m:oMath xmlns:m="http://schemas.openxmlformats.org/officeDocument/2006/math">
                    <m:r>
                      <a:rPr lang="en-US" sz="2400" i="1">
                        <a:latin typeface="+mj-lt"/>
                        <a:ea typeface="Calibri" panose="020F0502020204030204" pitchFamily="34" charset="0"/>
                        <a:cs typeface="Times New Roman" panose="02020603050405020304" pitchFamily="18" charset="0"/>
                      </a:rPr>
                      <m:t>𝐾</m:t>
                    </m:r>
                  </m:oMath>
                </a14:m>
                <a:r>
                  <a:rPr lang="pt-BR" sz="2400" dirty="0">
                    <a:latin typeface="+mj-lt"/>
                    <a:ea typeface="Calibri" panose="020F0502020204030204" pitchFamily="34" charset="0"/>
                  </a:rPr>
                  <a:t>.Khẳng định nào sau đây </a:t>
                </a:r>
                <a:r>
                  <a:rPr lang="pt-BR" sz="2400" b="1" dirty="0">
                    <a:latin typeface="+mj-lt"/>
                    <a:ea typeface="Calibri" panose="020F0502020204030204" pitchFamily="34" charset="0"/>
                  </a:rPr>
                  <a:t>đúng</a:t>
                </a:r>
                <a:r>
                  <a:rPr lang="pt-BR" sz="2400" dirty="0">
                    <a:latin typeface="+mj-lt"/>
                    <a:ea typeface="Calibri" panose="020F0502020204030204" pitchFamily="34" charset="0"/>
                  </a:rPr>
                  <a:t>?</a:t>
                </a:r>
                <a:endParaRPr lang="en-US" sz="2400" kern="100" dirty="0">
                  <a:effectLst/>
                  <a:latin typeface="+mj-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ADEF2011-6F0D-8BA6-8AA2-B1BB1322C28C}"/>
                  </a:ext>
                </a:extLst>
              </p:cNvPr>
              <p:cNvSpPr txBox="1">
                <a:spLocks noRot="1" noChangeAspect="1" noMove="1" noResize="1" noEditPoints="1" noAdjustHandles="1" noChangeArrowheads="1" noChangeShapeType="1" noTextEdit="1"/>
              </p:cNvSpPr>
              <p:nvPr/>
            </p:nvSpPr>
            <p:spPr>
              <a:xfrm>
                <a:off x="565149" y="162269"/>
                <a:ext cx="8013700" cy="1687578"/>
              </a:xfrm>
              <a:prstGeom prst="rect">
                <a:avLst/>
              </a:prstGeom>
              <a:blipFill>
                <a:blip r:embed="rId2"/>
                <a:stretch>
                  <a:fillRect l="-1218" r="-1142" b="-79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7A78286-4E79-1C5B-D9B5-C8C9CF293F2C}"/>
                  </a:ext>
                </a:extLst>
              </p:cNvPr>
              <p:cNvSpPr txBox="1"/>
              <p:nvPr/>
            </p:nvSpPr>
            <p:spPr>
              <a:xfrm>
                <a:off x="1791512" y="2034377"/>
                <a:ext cx="5891988" cy="2778453"/>
              </a:xfrm>
              <a:prstGeom prst="rect">
                <a:avLst/>
              </a:prstGeom>
              <a:noFill/>
            </p:spPr>
            <p:txBody>
              <a:bodyPr wrap="square">
                <a:spAutoFit/>
              </a:bodyPr>
              <a:lstStyle/>
              <a:p>
                <a:pPr algn="just">
                  <a:lnSpc>
                    <a:spcPct val="150000"/>
                  </a:lnSpc>
                  <a:spcBef>
                    <a:spcPts val="600"/>
                  </a:spcBef>
                  <a:spcAft>
                    <a:spcPts val="800"/>
                  </a:spcAft>
                  <a:tabLst>
                    <a:tab pos="629920" algn="l"/>
                  </a:tabLst>
                </a:pPr>
                <a:r>
                  <a:rPr lang="en-US" sz="2400" b="1" kern="100" dirty="0">
                    <a:solidFill>
                      <a:srgbClr val="000000"/>
                    </a:solidFill>
                    <a:effectLst/>
                    <a:latin typeface="+mj-lt"/>
                    <a:ea typeface="Calibri" panose="020F0502020204030204" pitchFamily="34" charset="0"/>
                    <a:cs typeface="Times New Roman" panose="02020603050405020304" pitchFamily="18" charset="0"/>
                  </a:rPr>
                  <a:t>A. </a:t>
                </a:r>
                <a:r>
                  <a:rPr lang="pt-BR" sz="2400" dirty="0">
                    <a:solidFill>
                      <a:srgbClr val="000000"/>
                    </a:solidFill>
                    <a:latin typeface="+mj-lt"/>
                    <a:ea typeface="Calibri" panose="020F0502020204030204" pitchFamily="34" charset="0"/>
                  </a:rPr>
                  <a:t>Ba điểm</a:t>
                </a:r>
                <a:r>
                  <a:rPr lang="pt-BR" sz="2400" b="1" dirty="0">
                    <a:solidFill>
                      <a:srgbClr val="000000"/>
                    </a:solidFill>
                    <a:latin typeface="+mj-lt"/>
                    <a:ea typeface="Calibri" panose="020F0502020204030204" pitchFamily="34" charset="0"/>
                  </a:rPr>
                  <a:t> </a:t>
                </a:r>
                <a14:m>
                  <m:oMath xmlns:m="http://schemas.openxmlformats.org/officeDocument/2006/math">
                    <m:func>
                      <m:funcPr>
                        <m:ctrlPr>
                          <a:rPr lang="en-US" sz="2400" i="1">
                            <a:solidFill>
                              <a:srgbClr val="000000"/>
                            </a:solidFill>
                            <a:latin typeface="+mj-lt"/>
                            <a:cs typeface="Times New Roman" panose="02020603050405020304" pitchFamily="18" charset="0"/>
                          </a:rPr>
                        </m:ctrlPr>
                      </m:funcPr>
                      <m:fName>
                        <m:r>
                          <a:rPr lang="en-US" sz="2400" i="1">
                            <a:solidFill>
                              <a:srgbClr val="000000"/>
                            </a:solidFill>
                            <a:latin typeface="+mj-lt"/>
                            <a:ea typeface="Calibri" panose="020F0502020204030204" pitchFamily="34" charset="0"/>
                            <a:cs typeface="Times New Roman" panose="02020603050405020304" pitchFamily="18" charset="0"/>
                          </a:rPr>
                          <m:t>𝐵</m:t>
                        </m:r>
                        <m:r>
                          <a:rPr lang="pt-BR" sz="2400" i="1">
                            <a:solidFill>
                              <a:srgbClr val="000000"/>
                            </a:solidFill>
                            <a:latin typeface="+mj-lt"/>
                            <a:ea typeface="Calibri" panose="020F0502020204030204" pitchFamily="34" charset="0"/>
                            <a:cs typeface="Times New Roman" panose="02020603050405020304" pitchFamily="18" charset="0"/>
                          </a:rPr>
                          <m:t>,</m:t>
                        </m:r>
                      </m:fName>
                      <m:e>
                        <m:r>
                          <a:rPr lang="en-US" sz="2400" i="1">
                            <a:solidFill>
                              <a:srgbClr val="000000"/>
                            </a:solidFill>
                            <a:latin typeface="+mj-lt"/>
                            <a:ea typeface="Calibri" panose="020F0502020204030204" pitchFamily="34" charset="0"/>
                            <a:cs typeface="Times New Roman" panose="02020603050405020304" pitchFamily="18" charset="0"/>
                          </a:rPr>
                          <m:t>𝐽</m:t>
                        </m:r>
                      </m:e>
                    </m:func>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𝐾</m:t>
                    </m:r>
                  </m:oMath>
                </a14:m>
                <a:r>
                  <a:rPr lang="pt-BR" sz="2400" dirty="0">
                    <a:solidFill>
                      <a:srgbClr val="000000"/>
                    </a:solidFill>
                    <a:latin typeface="+mj-lt"/>
                    <a:ea typeface="Calibri" panose="020F0502020204030204" pitchFamily="34" charset="0"/>
                  </a:rPr>
                  <a:t>thẳng hàng</a:t>
                </a:r>
                <a:r>
                  <a:rPr lang="en-US" sz="2400" kern="100" dirty="0">
                    <a:solidFill>
                      <a:srgbClr val="000000"/>
                    </a:solidFill>
                    <a:effectLst/>
                    <a:latin typeface="+mj-lt"/>
                    <a:ea typeface="Calibri" panose="020F0502020204030204" pitchFamily="34" charset="0"/>
                    <a:cs typeface="Times New Roman" panose="02020603050405020304" pitchFamily="18" charset="0"/>
                  </a:rPr>
                  <a:t>		</a:t>
                </a:r>
              </a:p>
              <a:p>
                <a:pPr algn="just">
                  <a:lnSpc>
                    <a:spcPct val="150000"/>
                  </a:lnSpc>
                  <a:spcBef>
                    <a:spcPts val="600"/>
                  </a:spcBef>
                  <a:spcAft>
                    <a:spcPts val="800"/>
                  </a:spcAft>
                  <a:tabLst>
                    <a:tab pos="629920" algn="l"/>
                  </a:tabLst>
                </a:pPr>
                <a:r>
                  <a:rPr lang="en-US" sz="2400" b="1" kern="100" dirty="0">
                    <a:solidFill>
                      <a:srgbClr val="000000"/>
                    </a:solidFill>
                    <a:effectLst/>
                    <a:latin typeface="+mj-lt"/>
                    <a:ea typeface="Calibri" panose="020F0502020204030204" pitchFamily="34" charset="0"/>
                    <a:cs typeface="Times New Roman" panose="02020603050405020304" pitchFamily="18" charset="0"/>
                  </a:rPr>
                  <a:t>B. </a:t>
                </a:r>
                <a:r>
                  <a:rPr lang="pt-BR" sz="2400" dirty="0">
                    <a:solidFill>
                      <a:srgbClr val="000000"/>
                    </a:solidFill>
                    <a:latin typeface="+mj-lt"/>
                    <a:ea typeface="Calibri" panose="020F0502020204030204" pitchFamily="34" charset="0"/>
                  </a:rPr>
                  <a:t>Ba điểm </a:t>
                </a:r>
                <a14:m>
                  <m:oMath xmlns:m="http://schemas.openxmlformats.org/officeDocument/2006/math">
                    <m:r>
                      <a:rPr lang="en-US" sz="2400" i="1">
                        <a:solidFill>
                          <a:srgbClr val="000000"/>
                        </a:solidFill>
                        <a:latin typeface="+mj-lt"/>
                        <a:ea typeface="Calibri" panose="020F0502020204030204" pitchFamily="34" charset="0"/>
                        <a:cs typeface="Times New Roman" panose="02020603050405020304" pitchFamily="18" charset="0"/>
                      </a:rPr>
                      <m:t>𝐼</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𝐽</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𝐾</m:t>
                    </m:r>
                  </m:oMath>
                </a14:m>
                <a:r>
                  <a:rPr lang="pt-BR" sz="2400" dirty="0">
                    <a:solidFill>
                      <a:srgbClr val="000000"/>
                    </a:solidFill>
                    <a:latin typeface="+mj-lt"/>
                    <a:ea typeface="Calibri" panose="020F0502020204030204" pitchFamily="34" charset="0"/>
                  </a:rPr>
                  <a:t> thẳng hàng</a:t>
                </a:r>
                <a:endParaRPr lang="en-US" sz="2400" kern="100" dirty="0">
                  <a:solidFill>
                    <a:srgbClr val="000000"/>
                  </a:solidFill>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800"/>
                  </a:spcAft>
                  <a:tabLst>
                    <a:tab pos="629920" algn="l"/>
                  </a:tabLst>
                </a:pPr>
                <a:r>
                  <a:rPr lang="en-US" sz="2400" b="1" kern="100" dirty="0">
                    <a:solidFill>
                      <a:srgbClr val="000000"/>
                    </a:solidFill>
                    <a:effectLst/>
                    <a:latin typeface="+mj-lt"/>
                    <a:ea typeface="Calibri" panose="020F0502020204030204" pitchFamily="34" charset="0"/>
                    <a:cs typeface="Times New Roman" panose="02020603050405020304" pitchFamily="18" charset="0"/>
                  </a:rPr>
                  <a:t>C. </a:t>
                </a:r>
                <a:r>
                  <a:rPr lang="pt-BR" sz="2400" dirty="0">
                    <a:solidFill>
                      <a:srgbClr val="000000"/>
                    </a:solidFill>
                    <a:latin typeface="+mj-lt"/>
                    <a:ea typeface="Calibri" panose="020F0502020204030204" pitchFamily="34" charset="0"/>
                  </a:rPr>
                  <a:t>Ba điểm </a:t>
                </a:r>
                <a14:m>
                  <m:oMath xmlns:m="http://schemas.openxmlformats.org/officeDocument/2006/math">
                    <m:r>
                      <a:rPr lang="en-US" sz="2400" i="1">
                        <a:solidFill>
                          <a:srgbClr val="000000"/>
                        </a:solidFill>
                        <a:latin typeface="+mj-lt"/>
                        <a:ea typeface="Calibri" panose="020F0502020204030204" pitchFamily="34" charset="0"/>
                        <a:cs typeface="Times New Roman" panose="02020603050405020304" pitchFamily="18" charset="0"/>
                      </a:rPr>
                      <m:t>𝐼</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𝐽</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𝐾</m:t>
                    </m:r>
                  </m:oMath>
                </a14:m>
                <a:r>
                  <a:rPr lang="en-US" sz="2400" dirty="0">
                    <a:solidFill>
                      <a:srgbClr val="000000"/>
                    </a:solidFill>
                    <a:latin typeface="+mj-lt"/>
                    <a:ea typeface="Calibri" panose="020F0502020204030204" pitchFamily="34" charset="0"/>
                  </a:rPr>
                  <a:t> </a:t>
                </a:r>
                <a:r>
                  <a:rPr lang="pt-BR" sz="2400" dirty="0">
                    <a:solidFill>
                      <a:srgbClr val="000000"/>
                    </a:solidFill>
                    <a:latin typeface="+mj-lt"/>
                    <a:ea typeface="Calibri" panose="020F0502020204030204" pitchFamily="34" charset="0"/>
                  </a:rPr>
                  <a:t> không thẳng hàng</a:t>
                </a:r>
                <a:r>
                  <a:rPr lang="en-US" sz="2400" kern="100" dirty="0">
                    <a:solidFill>
                      <a:srgbClr val="000000"/>
                    </a:solidFill>
                    <a:effectLst/>
                    <a:latin typeface="+mj-lt"/>
                    <a:ea typeface="Calibri" panose="020F0502020204030204" pitchFamily="34" charset="0"/>
                    <a:cs typeface="Times New Roman" panose="02020603050405020304" pitchFamily="18" charset="0"/>
                  </a:rPr>
                  <a:t>	</a:t>
                </a:r>
              </a:p>
              <a:p>
                <a:pPr algn="just">
                  <a:lnSpc>
                    <a:spcPct val="150000"/>
                  </a:lnSpc>
                  <a:spcBef>
                    <a:spcPts val="600"/>
                  </a:spcBef>
                  <a:spcAft>
                    <a:spcPts val="800"/>
                  </a:spcAft>
                  <a:tabLst>
                    <a:tab pos="629920" algn="l"/>
                  </a:tabLst>
                </a:pPr>
                <a:r>
                  <a:rPr lang="en-US" sz="2400" b="1" kern="100" dirty="0">
                    <a:solidFill>
                      <a:srgbClr val="000000"/>
                    </a:solidFill>
                    <a:effectLst/>
                    <a:latin typeface="+mj-lt"/>
                    <a:ea typeface="Calibri" panose="020F0502020204030204" pitchFamily="34" charset="0"/>
                    <a:cs typeface="Times New Roman" panose="02020603050405020304" pitchFamily="18" charset="0"/>
                  </a:rPr>
                  <a:t>D. </a:t>
                </a:r>
                <a:r>
                  <a:rPr lang="pt-BR" sz="2400" dirty="0">
                    <a:solidFill>
                      <a:srgbClr val="000000"/>
                    </a:solidFill>
                    <a:latin typeface="+mj-lt"/>
                    <a:ea typeface="Calibri" panose="020F0502020204030204" pitchFamily="34" charset="0"/>
                  </a:rPr>
                  <a:t>Ba điểm</a:t>
                </a:r>
                <a:r>
                  <a:rPr lang="pt-BR" sz="2400" b="1" dirty="0">
                    <a:solidFill>
                      <a:srgbClr val="000000"/>
                    </a:solidFill>
                    <a:latin typeface="+mj-lt"/>
                    <a:ea typeface="Calibri" panose="020F0502020204030204" pitchFamily="34" charset="0"/>
                  </a:rPr>
                  <a:t> </a:t>
                </a:r>
                <a14:m>
                  <m:oMath xmlns:m="http://schemas.openxmlformats.org/officeDocument/2006/math">
                    <m:r>
                      <a:rPr lang="en-US" sz="2400" i="1">
                        <a:solidFill>
                          <a:srgbClr val="000000"/>
                        </a:solidFill>
                        <a:latin typeface="+mj-lt"/>
                        <a:ea typeface="Calibri" panose="020F0502020204030204" pitchFamily="34" charset="0"/>
                        <a:cs typeface="Times New Roman" panose="02020603050405020304" pitchFamily="18" charset="0"/>
                      </a:rPr>
                      <m:t>𝐼</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𝐽</m:t>
                    </m:r>
                    <m:r>
                      <a:rPr lang="pt-BR" sz="2400" i="1">
                        <a:solidFill>
                          <a:srgbClr val="000000"/>
                        </a:solidFill>
                        <a:latin typeface="+mj-lt"/>
                        <a:ea typeface="Calibri" panose="020F0502020204030204" pitchFamily="34" charset="0"/>
                        <a:cs typeface="Times New Roman" panose="02020603050405020304" pitchFamily="18" charset="0"/>
                      </a:rPr>
                      <m:t>,</m:t>
                    </m:r>
                    <m:r>
                      <a:rPr lang="en-US" sz="2400" i="1">
                        <a:solidFill>
                          <a:srgbClr val="000000"/>
                        </a:solidFill>
                        <a:latin typeface="+mj-lt"/>
                        <a:ea typeface="Calibri" panose="020F0502020204030204" pitchFamily="34" charset="0"/>
                        <a:cs typeface="Times New Roman" panose="02020603050405020304" pitchFamily="18" charset="0"/>
                      </a:rPr>
                      <m:t>𝐶</m:t>
                    </m:r>
                  </m:oMath>
                </a14:m>
                <a:r>
                  <a:rPr lang="pt-BR" sz="2400" dirty="0">
                    <a:solidFill>
                      <a:srgbClr val="000000"/>
                    </a:solidFill>
                    <a:latin typeface="+mj-lt"/>
                    <a:ea typeface="Calibri" panose="020F0502020204030204" pitchFamily="34" charset="0"/>
                  </a:rPr>
                  <a:t>thẳng hàng</a:t>
                </a:r>
                <a:endParaRPr lang="en-US" sz="2400" kern="100" dirty="0">
                  <a:solidFill>
                    <a:srgbClr val="000000"/>
                  </a:solidFill>
                  <a:effectLst/>
                  <a:latin typeface="+mj-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F7A78286-4E79-1C5B-D9B5-C8C9CF293F2C}"/>
                  </a:ext>
                </a:extLst>
              </p:cNvPr>
              <p:cNvSpPr txBox="1">
                <a:spLocks noRot="1" noChangeAspect="1" noMove="1" noResize="1" noEditPoints="1" noAdjustHandles="1" noChangeArrowheads="1" noChangeShapeType="1" noTextEdit="1"/>
              </p:cNvSpPr>
              <p:nvPr/>
            </p:nvSpPr>
            <p:spPr>
              <a:xfrm>
                <a:off x="1791512" y="2034377"/>
                <a:ext cx="5891988" cy="2778453"/>
              </a:xfrm>
              <a:prstGeom prst="rect">
                <a:avLst/>
              </a:prstGeom>
              <a:blipFill>
                <a:blip r:embed="rId3"/>
                <a:stretch>
                  <a:fillRect l="-1656" b="-4167"/>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40B12447-7394-0AA2-4AC0-38FDA0E690DA}"/>
              </a:ext>
            </a:extLst>
          </p:cNvPr>
          <p:cNvSpPr/>
          <p:nvPr/>
        </p:nvSpPr>
        <p:spPr>
          <a:xfrm>
            <a:off x="1651001" y="2812814"/>
            <a:ext cx="596899" cy="610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374176"/>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728500" y="331470"/>
            <a:ext cx="4772019" cy="577850"/>
          </a:xfrm>
          <a:prstGeom prst="rect">
            <a:avLst/>
          </a:prstGeom>
        </p:spPr>
        <p:txBody>
          <a:bodyPr wrap="square">
            <a:spAutoFit/>
          </a:bodyPr>
          <a:lstStyle/>
          <a:p>
            <a:pPr algn="just">
              <a:lnSpc>
                <a:spcPct val="150000"/>
              </a:lnSpc>
            </a:pPr>
            <a:r>
              <a:rPr lang="en-US" sz="2400" b="1" u="sng" dirty="0" err="1">
                <a:solidFill>
                  <a:srgbClr val="002060"/>
                </a:solidFill>
                <a:latin typeface="Arial" panose="020B0604020202020204" pitchFamily="34" charset="0"/>
                <a:cs typeface="Arial" panose="020B0604020202020204" pitchFamily="34" charset="0"/>
              </a:rPr>
              <a:t>Bài</a:t>
            </a:r>
            <a:r>
              <a:rPr lang="en-US" sz="2400" b="1" u="sng" dirty="0">
                <a:solidFill>
                  <a:srgbClr val="002060"/>
                </a:solidFill>
                <a:latin typeface="Arial" panose="020B0604020202020204" pitchFamily="34" charset="0"/>
                <a:cs typeface="Arial" panose="020B0604020202020204" pitchFamily="34" charset="0"/>
              </a:rPr>
              <a:t> 1 (SGK – tr99)</a:t>
            </a: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1643E1-9FB1-E690-FE67-49FC5E3C79E7}"/>
              </a:ext>
            </a:extLst>
          </p:cNvPr>
          <p:cNvSpPr/>
          <p:nvPr/>
        </p:nvSpPr>
        <p:spPr>
          <a:xfrm>
            <a:off x="728500" y="1080770"/>
            <a:ext cx="7653500" cy="3901837"/>
          </a:xfrm>
          <a:prstGeom prst="rect">
            <a:avLst/>
          </a:prstGeom>
        </p:spPr>
        <p:txBody>
          <a:bodyPr wrap="square">
            <a:spAutoFit/>
          </a:bodyPr>
          <a:lstStyle/>
          <a:p>
            <a:pPr algn="just">
              <a:lnSpc>
                <a:spcPct val="150000"/>
              </a:lnSpc>
            </a:pPr>
            <a:r>
              <a:rPr lang="vi-VN" sz="2400" dirty="0">
                <a:latin typeface="+mn-lt"/>
              </a:rPr>
              <a:t>Cho hình chóp S.ABCD, gọi O là giao điểm của AC và BD. Lấy M, N lần lượt thuộc các cạnh SA, SC.</a:t>
            </a:r>
          </a:p>
          <a:p>
            <a:pPr algn="just">
              <a:lnSpc>
                <a:spcPct val="150000"/>
              </a:lnSpc>
            </a:pPr>
            <a:r>
              <a:rPr lang="vi-VN" sz="2400" dirty="0">
                <a:latin typeface="+mn-lt"/>
              </a:rPr>
              <a:t>a) Chứng minh đường thẳng MN nằm trong mặt </a:t>
            </a:r>
            <a:r>
              <a:rPr lang="vi-VN" sz="2400" dirty="0" err="1">
                <a:latin typeface="+mn-lt"/>
              </a:rPr>
              <a:t>phẳng</a:t>
            </a:r>
            <a:r>
              <a:rPr lang="vi-VN" sz="2400" dirty="0">
                <a:latin typeface="+mn-lt"/>
              </a:rPr>
              <a:t> (SAC).</a:t>
            </a:r>
          </a:p>
          <a:p>
            <a:pPr algn="just">
              <a:lnSpc>
                <a:spcPct val="150000"/>
              </a:lnSpc>
            </a:pPr>
            <a:r>
              <a:rPr lang="vi-VN" sz="2400" dirty="0">
                <a:latin typeface="+mn-lt"/>
              </a:rPr>
              <a:t>b) Chứng minh O là điểm chung của hai mặt </a:t>
            </a:r>
            <a:r>
              <a:rPr lang="vi-VN" sz="2400" dirty="0" err="1">
                <a:latin typeface="+mn-lt"/>
              </a:rPr>
              <a:t>phẳng</a:t>
            </a:r>
            <a:r>
              <a:rPr lang="vi-VN" sz="2400" dirty="0">
                <a:latin typeface="+mn-lt"/>
              </a:rPr>
              <a:t> (SAC) và (SBD).</a:t>
            </a:r>
          </a:p>
          <a:p>
            <a:pPr>
              <a:lnSpc>
                <a:spcPct val="150000"/>
              </a:lnSpc>
            </a:pPr>
            <a:endParaRPr lang="en-US" sz="2400" dirty="0">
              <a:latin typeface="+mn-lt"/>
            </a:endParaRPr>
          </a:p>
        </p:txBody>
      </p:sp>
      <p:pic>
        <p:nvPicPr>
          <p:cNvPr id="14" name="Picture 13">
            <a:extLst>
              <a:ext uri="{FF2B5EF4-FFF2-40B4-BE49-F238E27FC236}">
                <a16:creationId xmlns:a16="http://schemas.microsoft.com/office/drawing/2014/main" id="{544BB90C-24A3-8331-ACE4-8AE706DD3684}"/>
              </a:ext>
            </a:extLst>
          </p:cNvPr>
          <p:cNvPicPr>
            <a:picLocks noChangeAspect="1"/>
          </p:cNvPicPr>
          <p:nvPr/>
        </p:nvPicPr>
        <p:blipFill>
          <a:blip r:embed="rId3"/>
          <a:stretch>
            <a:fillRect/>
          </a:stretch>
        </p:blipFill>
        <p:spPr>
          <a:xfrm>
            <a:off x="7203589" y="3616433"/>
            <a:ext cx="1828800" cy="1191718"/>
          </a:xfrm>
          <a:prstGeom prst="rect">
            <a:avLst/>
          </a:prstGeom>
        </p:spPr>
      </p:pic>
    </p:spTree>
    <p:extLst>
      <p:ext uri="{BB962C8B-B14F-4D97-AF65-F5344CB8AC3E}">
        <p14:creationId xmlns:p14="http://schemas.microsoft.com/office/powerpoint/2010/main" val="104188458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4" name="Rectangle 3">
            <a:extLst>
              <a:ext uri="{FF2B5EF4-FFF2-40B4-BE49-F238E27FC236}">
                <a16:creationId xmlns:a16="http://schemas.microsoft.com/office/drawing/2014/main" id="{944C1840-66C1-6955-58CB-D29835C7BE1A}"/>
              </a:ext>
            </a:extLst>
          </p:cNvPr>
          <p:cNvSpPr/>
          <p:nvPr/>
        </p:nvSpPr>
        <p:spPr>
          <a:xfrm>
            <a:off x="694210" y="350253"/>
            <a:ext cx="4772019"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1 (SGK – tr99)</a:t>
            </a:r>
            <a:endParaRPr lang="en-US" sz="2200" dirty="0">
              <a:latin typeface="Arial" panose="020B0604020202020204" pitchFamily="34" charset="0"/>
              <a:cs typeface="Arial" panose="020B0604020202020204" pitchFamily="34" charset="0"/>
            </a:endParaRPr>
          </a:p>
        </p:txBody>
      </p:sp>
      <p:sp>
        <p:nvSpPr>
          <p:cNvPr id="10" name="Oval Callout 19">
            <a:extLst>
              <a:ext uri="{FF2B5EF4-FFF2-40B4-BE49-F238E27FC236}">
                <a16:creationId xmlns:a16="http://schemas.microsoft.com/office/drawing/2014/main" id="{CE9434AD-4B90-39EA-2C13-1FB0C1E1509A}"/>
              </a:ext>
            </a:extLst>
          </p:cNvPr>
          <p:cNvSpPr/>
          <p:nvPr/>
        </p:nvSpPr>
        <p:spPr>
          <a:xfrm>
            <a:off x="4057649" y="1113542"/>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7202A82-16C9-07FB-17D9-E782665A0E46}"/>
                  </a:ext>
                </a:extLst>
              </p:cNvPr>
              <p:cNvSpPr txBox="1"/>
              <p:nvPr/>
            </p:nvSpPr>
            <p:spPr>
              <a:xfrm>
                <a:off x="363534" y="1716699"/>
                <a:ext cx="6646866" cy="3076548"/>
              </a:xfrm>
              <a:prstGeom prst="rect">
                <a:avLst/>
              </a:prstGeom>
              <a:noFill/>
            </p:spPr>
            <p:txBody>
              <a:bodyPr wrap="square">
                <a:spAutoFit/>
              </a:bodyPr>
              <a:lstStyle/>
              <a:p>
                <a:pPr>
                  <a:lnSpc>
                    <a:spcPct val="150000"/>
                  </a:lnSpc>
                  <a:spcBef>
                    <a:spcPts val="600"/>
                  </a:spcBef>
                  <a:spcAft>
                    <a:spcPts val="800"/>
                  </a:spcAft>
                </a:pPr>
                <a:r>
                  <a:rPr lang="pt-BR" sz="2200" kern="100" dirty="0">
                    <a:latin typeface="+mj-lt"/>
                    <a:ea typeface="Calibri" panose="020F0502020204030204" pitchFamily="34" charset="0"/>
                    <a:cs typeface="Times New Roman" panose="02020603050405020304" pitchFamily="18" charset="0"/>
                  </a:rPr>
                  <a:t>a) Ta có: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𝑀</m:t>
                    </m:r>
                    <m:r>
                      <a:rPr lang="pt-BR" sz="2200"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𝑆𝐴</m:t>
                    </m:r>
                  </m:oMath>
                </a14:m>
                <a:r>
                  <a:rPr lang="pt-BR" sz="2200" kern="100" dirty="0">
                    <a:latin typeface="+mj-lt"/>
                    <a:ea typeface="Calibri" panose="020F0502020204030204" pitchFamily="34" charset="0"/>
                    <a:cs typeface="Times New Roman" panose="02020603050405020304" pitchFamily="18" charset="0"/>
                  </a:rPr>
                  <a:t>, suy ra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𝑀</m:t>
                    </m:r>
                    <m:r>
                      <a:rPr lang="pt-BR" sz="2200"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𝑆𝐴𝐶</m:t>
                    </m:r>
                    <m:r>
                      <a:rPr lang="pt-BR" sz="2200" kern="100">
                        <a:latin typeface="+mj-lt"/>
                        <a:ea typeface="Calibri" panose="020F0502020204030204" pitchFamily="34" charset="0"/>
                        <a:cs typeface="Times New Roman" panose="02020603050405020304" pitchFamily="18" charset="0"/>
                      </a:rPr>
                      <m:t>)</m:t>
                    </m:r>
                  </m:oMath>
                </a14:m>
                <a:r>
                  <a:rPr lang="pt-BR" sz="2200" kern="100" dirty="0">
                    <a:latin typeface="+mj-lt"/>
                    <a:ea typeface="Calibri" panose="020F0502020204030204" pitchFamily="34" charset="0"/>
                    <a:cs typeface="Times New Roman" panose="02020603050405020304" pitchFamily="18" charset="0"/>
                  </a:rPr>
                  <a:t> (1);</a:t>
                </a:r>
                <a:br>
                  <a:rPr lang="pt-BR" sz="2200" kern="100" dirty="0">
                    <a:latin typeface="+mj-lt"/>
                    <a:ea typeface="Calibri" panose="020F0502020204030204" pitchFamily="34" charset="0"/>
                    <a:cs typeface="Times New Roman" panose="02020603050405020304" pitchFamily="18" charset="0"/>
                  </a:rPr>
                </a:b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𝑁</m:t>
                    </m:r>
                    <m:r>
                      <a:rPr lang="pt-BR" sz="2200"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𝑆𝐶</m:t>
                    </m:r>
                  </m:oMath>
                </a14:m>
                <a:r>
                  <a:rPr lang="pt-BR" sz="2200" kern="100" dirty="0">
                    <a:latin typeface="+mj-lt"/>
                    <a:ea typeface="Calibri" panose="020F0502020204030204" pitchFamily="34" charset="0"/>
                    <a:cs typeface="Times New Roman" panose="02020603050405020304" pitchFamily="18" charset="0"/>
                  </a:rPr>
                  <a:t>, suy ra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𝑁</m:t>
                    </m:r>
                    <m:r>
                      <a:rPr lang="pt-BR" sz="2200"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𝑆𝐴𝐶</m:t>
                    </m:r>
                    <m:r>
                      <a:rPr lang="pt-BR" sz="2200" kern="100">
                        <a:latin typeface="+mj-lt"/>
                        <a:ea typeface="Calibri" panose="020F0502020204030204" pitchFamily="34" charset="0"/>
                        <a:cs typeface="Times New Roman" panose="02020603050405020304" pitchFamily="18" charset="0"/>
                      </a:rPr>
                      <m:t>)</m:t>
                    </m:r>
                  </m:oMath>
                </a14:m>
                <a:r>
                  <a:rPr lang="pt-BR" sz="2200" kern="100" dirty="0">
                    <a:latin typeface="+mj-lt"/>
                    <a:ea typeface="Calibri" panose="020F0502020204030204" pitchFamily="34" charset="0"/>
                    <a:cs typeface="Times New Roman" panose="02020603050405020304" pitchFamily="18" charset="0"/>
                  </a:rPr>
                  <a:t>  (2).</a:t>
                </a:r>
                <a:br>
                  <a:rPr lang="pt-BR" sz="2200" kern="100" dirty="0">
                    <a:latin typeface="+mj-lt"/>
                    <a:ea typeface="Calibri" panose="020F0502020204030204" pitchFamily="34" charset="0"/>
                    <a:cs typeface="Times New Roman" panose="02020603050405020304" pitchFamily="18" charset="0"/>
                  </a:rPr>
                </a:br>
                <a:r>
                  <a:rPr lang="pt-BR" sz="2200" kern="100" dirty="0">
                    <a:latin typeface="+mj-lt"/>
                    <a:ea typeface="Calibri" panose="020F0502020204030204" pitchFamily="34" charset="0"/>
                    <a:cs typeface="Times New Roman" panose="02020603050405020304" pitchFamily="18" charset="0"/>
                  </a:rPr>
                  <a:t>Từ (1) và (2), suy ra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𝑀𝑁</m:t>
                    </m:r>
                  </m:oMath>
                </a14:m>
                <a:r>
                  <a:rPr lang="pt-BR" sz="2200" kern="100" dirty="0">
                    <a:latin typeface="+mj-lt"/>
                    <a:ea typeface="Calibri" panose="020F0502020204030204" pitchFamily="34" charset="0"/>
                    <a:cs typeface="Times New Roman" panose="02020603050405020304" pitchFamily="18" charset="0"/>
                  </a:rPr>
                  <a:t> nằm trong mặt phẳng </a:t>
                </a:r>
                <a14:m>
                  <m:oMath xmlns:m="http://schemas.openxmlformats.org/officeDocument/2006/math">
                    <m:r>
                      <a:rPr lang="pt-BR" sz="2200"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𝑆𝐴𝐶</m:t>
                    </m:r>
                    <m:r>
                      <a:rPr lang="pt-BR" sz="2200" kern="100">
                        <a:latin typeface="+mj-lt"/>
                        <a:ea typeface="Calibri" panose="020F0502020204030204" pitchFamily="34" charset="0"/>
                        <a:cs typeface="Times New Roman" panose="02020603050405020304" pitchFamily="18" charset="0"/>
                      </a:rPr>
                      <m:t>)</m:t>
                    </m:r>
                  </m:oMath>
                </a14:m>
                <a:r>
                  <a:rPr lang="pt-BR" sz="2200" kern="100" dirty="0">
                    <a:latin typeface="+mj-lt"/>
                    <a:ea typeface="Calibri" panose="020F0502020204030204" pitchFamily="34" charset="0"/>
                    <a:cs typeface="Times New Roman" panose="02020603050405020304" pitchFamily="18" charset="0"/>
                  </a:rPr>
                  <a:t>.</a:t>
                </a:r>
                <a:br>
                  <a:rPr lang="pt-BR" sz="2200" kern="100" dirty="0">
                    <a:latin typeface="+mj-lt"/>
                    <a:ea typeface="Calibri" panose="020F0502020204030204" pitchFamily="34" charset="0"/>
                    <a:cs typeface="Times New Roman" panose="02020603050405020304" pitchFamily="18" charset="0"/>
                  </a:rPr>
                </a:br>
                <a:r>
                  <a:rPr lang="pt-BR" sz="2200" kern="100" dirty="0">
                    <a:latin typeface="+mj-lt"/>
                    <a:ea typeface="Calibri" panose="020F0502020204030204" pitchFamily="34" charset="0"/>
                    <a:cs typeface="Times New Roman" panose="02020603050405020304" pitchFamily="18" charset="0"/>
                  </a:rPr>
                  <a:t>b) Điểm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𝑂</m:t>
                    </m:r>
                  </m:oMath>
                </a14:m>
                <a:r>
                  <a:rPr lang="pt-BR" sz="2200" kern="100" dirty="0">
                    <a:latin typeface="+mj-lt"/>
                    <a:ea typeface="Calibri" panose="020F0502020204030204" pitchFamily="34" charset="0"/>
                    <a:cs typeface="Times New Roman" panose="02020603050405020304" pitchFamily="18" charset="0"/>
                  </a:rPr>
                  <a:t> thuộc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𝐴𝐶</m:t>
                    </m:r>
                  </m:oMath>
                </a14:m>
                <a:r>
                  <a:rPr lang="pt-BR" sz="2200" kern="100" dirty="0">
                    <a:latin typeface="+mj-lt"/>
                    <a:ea typeface="Calibri" panose="020F0502020204030204" pitchFamily="34" charset="0"/>
                    <a:cs typeface="Times New Roman" panose="02020603050405020304" pitchFamily="18" charset="0"/>
                  </a:rPr>
                  <a:t> và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𝐵𝐷</m:t>
                    </m:r>
                  </m:oMath>
                </a14:m>
                <a:r>
                  <a:rPr lang="pt-BR" sz="2200" kern="100" dirty="0">
                    <a:latin typeface="+mj-lt"/>
                    <a:ea typeface="Calibri" panose="020F0502020204030204" pitchFamily="34" charset="0"/>
                    <a:cs typeface="Times New Roman" panose="02020603050405020304" pitchFamily="18" charset="0"/>
                  </a:rPr>
                  <a:t>, suy ra </a:t>
                </a:r>
                <a14:m>
                  <m:oMath xmlns:m="http://schemas.openxmlformats.org/officeDocument/2006/math">
                    <m:r>
                      <a:rPr lang="en-US" sz="2200" i="1" kern="100">
                        <a:latin typeface="+mj-lt"/>
                        <a:ea typeface="Calibri" panose="020F0502020204030204" pitchFamily="34" charset="0"/>
                        <a:cs typeface="Times New Roman" panose="02020603050405020304" pitchFamily="18" charset="0"/>
                      </a:rPr>
                      <m:t>𝑂</m:t>
                    </m:r>
                  </m:oMath>
                </a14:m>
                <a:r>
                  <a:rPr lang="pt-BR" sz="2200" kern="100" dirty="0">
                    <a:latin typeface="+mj-lt"/>
                    <a:ea typeface="Calibri" panose="020F0502020204030204" pitchFamily="34" charset="0"/>
                    <a:cs typeface="Times New Roman" panose="02020603050405020304" pitchFamily="18" charset="0"/>
                  </a:rPr>
                  <a:t> là điểm chung của hai mặt phẳng </a:t>
                </a:r>
                <a14:m>
                  <m:oMath xmlns:m="http://schemas.openxmlformats.org/officeDocument/2006/math">
                    <m:r>
                      <a:rPr lang="pt-BR" sz="2200"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𝑆𝐴𝐶</m:t>
                    </m:r>
                    <m:r>
                      <a:rPr lang="pt-BR" sz="2200" kern="100">
                        <a:latin typeface="+mj-lt"/>
                        <a:ea typeface="Calibri" panose="020F0502020204030204" pitchFamily="34" charset="0"/>
                        <a:cs typeface="Times New Roman" panose="02020603050405020304" pitchFamily="18" charset="0"/>
                      </a:rPr>
                      <m:t>)</m:t>
                    </m:r>
                  </m:oMath>
                </a14:m>
                <a:r>
                  <a:rPr lang="pt-BR" sz="2200" kern="100" dirty="0">
                    <a:latin typeface="+mj-lt"/>
                    <a:ea typeface="Calibri" panose="020F0502020204030204" pitchFamily="34" charset="0"/>
                    <a:cs typeface="Times New Roman" panose="02020603050405020304" pitchFamily="18" charset="0"/>
                  </a:rPr>
                  <a:t> và </a:t>
                </a:r>
                <a14:m>
                  <m:oMath xmlns:m="http://schemas.openxmlformats.org/officeDocument/2006/math">
                    <m:r>
                      <a:rPr lang="pt-BR" sz="2200" kern="100">
                        <a:latin typeface="+mj-lt"/>
                        <a:ea typeface="Calibri" panose="020F0502020204030204" pitchFamily="34" charset="0"/>
                        <a:cs typeface="Times New Roman" panose="02020603050405020304" pitchFamily="18" charset="0"/>
                      </a:rPr>
                      <m:t>(</m:t>
                    </m:r>
                    <m:r>
                      <a:rPr lang="en-US" sz="2200" i="1" kern="100">
                        <a:latin typeface="+mj-lt"/>
                        <a:ea typeface="Calibri" panose="020F0502020204030204" pitchFamily="34" charset="0"/>
                        <a:cs typeface="Times New Roman" panose="02020603050405020304" pitchFamily="18" charset="0"/>
                      </a:rPr>
                      <m:t>𝑆𝐵𝐷</m:t>
                    </m:r>
                    <m:r>
                      <a:rPr lang="pt-BR" sz="2200" kern="100">
                        <a:latin typeface="+mj-lt"/>
                        <a:ea typeface="Calibri" panose="020F0502020204030204" pitchFamily="34" charset="0"/>
                        <a:cs typeface="Times New Roman" panose="02020603050405020304" pitchFamily="18" charset="0"/>
                      </a:rPr>
                      <m:t>)</m:t>
                    </m:r>
                  </m:oMath>
                </a14:m>
                <a:r>
                  <a:rPr lang="pt-BR" sz="2200" kern="100" dirty="0">
                    <a:latin typeface="+mj-lt"/>
                    <a:ea typeface="Calibri" panose="020F0502020204030204" pitchFamily="34" charset="0"/>
                    <a:cs typeface="Times New Roman" panose="02020603050405020304" pitchFamily="18" charset="0"/>
                  </a:rPr>
                  <a:t>.</a:t>
                </a:r>
                <a14:m>
                  <m:oMath xmlns:m="http://schemas.openxmlformats.org/officeDocument/2006/math">
                    <m:r>
                      <a:rPr lang="en-US" sz="2200" i="1" kern="0" dirty="0">
                        <a:effectLst/>
                        <a:latin typeface="+mj-lt"/>
                        <a:ea typeface="Arial" panose="020B0604020202020204" pitchFamily="34" charset="0"/>
                        <a:cs typeface="Times New Roman" panose="02020603050405020304" pitchFamily="18" charset="0"/>
                      </a:rPr>
                      <m:t>.</m:t>
                    </m:r>
                  </m:oMath>
                </a14:m>
                <a:r>
                  <a:rPr lang="en-US" sz="2200" kern="100" dirty="0">
                    <a:effectLst/>
                    <a:latin typeface="+mj-lt"/>
                    <a:ea typeface="Calibri" panose="020F0502020204030204" pitchFamily="34" charset="0"/>
                    <a:cs typeface="Times New Roman" panose="02020603050405020304" pitchFamily="18" charset="0"/>
                  </a:rPr>
                  <a:t> </a:t>
                </a:r>
              </a:p>
            </p:txBody>
          </p:sp>
        </mc:Choice>
        <mc:Fallback>
          <p:sp>
            <p:nvSpPr>
              <p:cNvPr id="3" name="TextBox 2">
                <a:extLst>
                  <a:ext uri="{FF2B5EF4-FFF2-40B4-BE49-F238E27FC236}">
                    <a16:creationId xmlns:a16="http://schemas.microsoft.com/office/drawing/2014/main" id="{87202A82-16C9-07FB-17D9-E782665A0E46}"/>
                  </a:ext>
                </a:extLst>
              </p:cNvPr>
              <p:cNvSpPr txBox="1">
                <a:spLocks noRot="1" noChangeAspect="1" noMove="1" noResize="1" noEditPoints="1" noAdjustHandles="1" noChangeArrowheads="1" noChangeShapeType="1" noTextEdit="1"/>
              </p:cNvSpPr>
              <p:nvPr/>
            </p:nvSpPr>
            <p:spPr>
              <a:xfrm>
                <a:off x="363534" y="1716699"/>
                <a:ext cx="6646866" cy="3076548"/>
              </a:xfrm>
              <a:prstGeom prst="rect">
                <a:avLst/>
              </a:prstGeom>
              <a:blipFill>
                <a:blip r:embed="rId3"/>
                <a:stretch>
                  <a:fillRect l="-1193" b="-3175"/>
                </a:stretch>
              </a:blipFill>
            </p:spPr>
            <p:txBody>
              <a:bodyPr/>
              <a:lstStyle/>
              <a:p>
                <a:r>
                  <a:rPr lang="en-US">
                    <a:noFill/>
                  </a:rPr>
                  <a:t> </a:t>
                </a:r>
              </a:p>
            </p:txBody>
          </p:sp>
        </mc:Fallback>
      </mc:AlternateContent>
      <p:pic>
        <p:nvPicPr>
          <p:cNvPr id="2" name="Hình ảnh 20" descr="Bài tập 1 trang 99 Toán 11 tập 1 Chân trời">
            <a:extLst>
              <a:ext uri="{FF2B5EF4-FFF2-40B4-BE49-F238E27FC236}">
                <a16:creationId xmlns:a16="http://schemas.microsoft.com/office/drawing/2014/main" id="{80E48BD5-35CB-46F2-BDEA-52B1D1DF91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1287" y="1127273"/>
            <a:ext cx="2329179" cy="2415563"/>
          </a:xfrm>
          <a:prstGeom prst="rect">
            <a:avLst/>
          </a:prstGeom>
          <a:noFill/>
          <a:ln>
            <a:noFill/>
          </a:ln>
        </p:spPr>
      </p:pic>
    </p:spTree>
    <p:extLst>
      <p:ext uri="{BB962C8B-B14F-4D97-AF65-F5344CB8AC3E}">
        <p14:creationId xmlns:p14="http://schemas.microsoft.com/office/powerpoint/2010/main" val="34824760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66837" y="247755"/>
            <a:ext cx="2700263"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tr99)</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C297CC-F417-6F80-24AE-CB47D78D97BA}"/>
              </a:ext>
            </a:extLst>
          </p:cNvPr>
          <p:cNvSpPr/>
          <p:nvPr/>
        </p:nvSpPr>
        <p:spPr>
          <a:xfrm>
            <a:off x="577651" y="928370"/>
            <a:ext cx="7988698" cy="3584379"/>
          </a:xfrm>
          <a:prstGeom prst="rect">
            <a:avLst/>
          </a:prstGeom>
        </p:spPr>
        <p:txBody>
          <a:bodyPr wrap="square">
            <a:spAutoFit/>
          </a:bodyPr>
          <a:lstStyle/>
          <a:p>
            <a:pPr algn="just">
              <a:lnSpc>
                <a:spcPct val="150000"/>
              </a:lnSpc>
            </a:pPr>
            <a:r>
              <a:rPr lang="vi-VN" sz="2200" dirty="0">
                <a:latin typeface="+mn-lt"/>
              </a:rPr>
              <a:t>Cho hình chóp S.ABCD có đáy là hình bình hành. Gọi M là trung điểm của SC.</a:t>
            </a:r>
          </a:p>
          <a:p>
            <a:pPr algn="just">
              <a:lnSpc>
                <a:spcPct val="150000"/>
              </a:lnSpc>
            </a:pPr>
            <a:r>
              <a:rPr lang="vi-VN" sz="2200" dirty="0">
                <a:latin typeface="+mn-lt"/>
              </a:rPr>
              <a:t>a) Tìm giao điểm I của đường thẳng AM và mặt </a:t>
            </a:r>
            <a:r>
              <a:rPr lang="vi-VN" sz="2200" dirty="0" err="1">
                <a:latin typeface="+mn-lt"/>
              </a:rPr>
              <a:t>phẳng</a:t>
            </a:r>
            <a:r>
              <a:rPr lang="vi-VN" sz="2200" dirty="0">
                <a:latin typeface="+mn-lt"/>
              </a:rPr>
              <a:t> (SBD). Chứng minh IA = 2IM.</a:t>
            </a:r>
          </a:p>
          <a:p>
            <a:pPr algn="just">
              <a:lnSpc>
                <a:spcPct val="150000"/>
              </a:lnSpc>
            </a:pPr>
            <a:r>
              <a:rPr lang="vi-VN" sz="2200" dirty="0">
                <a:latin typeface="+mn-lt"/>
              </a:rPr>
              <a:t>b) Tìm giao điểm E của đường thẳng SD và mặt </a:t>
            </a:r>
            <a:r>
              <a:rPr lang="vi-VN" sz="2200" dirty="0" err="1">
                <a:latin typeface="+mn-lt"/>
              </a:rPr>
              <a:t>phẳng</a:t>
            </a:r>
            <a:r>
              <a:rPr lang="vi-VN" sz="2200" dirty="0">
                <a:latin typeface="+mn-lt"/>
              </a:rPr>
              <a:t> (ABM).</a:t>
            </a:r>
          </a:p>
          <a:p>
            <a:pPr algn="just">
              <a:lnSpc>
                <a:spcPct val="150000"/>
              </a:lnSpc>
            </a:pPr>
            <a:r>
              <a:rPr lang="vi-VN" sz="2200" dirty="0">
                <a:latin typeface="+mn-lt"/>
              </a:rPr>
              <a:t>c) Gọi N là một điểm tùy ý trên cạnh AB. Tìm giao điểm của đường thẳng MN và mặt </a:t>
            </a:r>
            <a:r>
              <a:rPr lang="vi-VN" sz="2200" dirty="0" err="1">
                <a:latin typeface="+mn-lt"/>
              </a:rPr>
              <a:t>phẳng</a:t>
            </a:r>
            <a:r>
              <a:rPr lang="vi-VN" sz="2200" dirty="0">
                <a:latin typeface="+mn-lt"/>
              </a:rPr>
              <a:t> (SBD).</a:t>
            </a: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066"/>
        <p:cNvGrpSpPr/>
        <p:nvPr/>
      </p:nvGrpSpPr>
      <p:grpSpPr>
        <a:xfrm>
          <a:off x="0" y="0"/>
          <a:ext cx="0" cy="0"/>
          <a:chOff x="0" y="0"/>
          <a:chExt cx="0" cy="0"/>
        </a:xfrm>
      </p:grpSpPr>
      <p:sp>
        <p:nvSpPr>
          <p:cNvPr id="4" name="Rectangle 3">
            <a:extLst>
              <a:ext uri="{FF2B5EF4-FFF2-40B4-BE49-F238E27FC236}">
                <a16:creationId xmlns:a16="http://schemas.microsoft.com/office/drawing/2014/main" id="{4D43EA2D-92A3-DCD4-E8F9-FA8260003B89}"/>
              </a:ext>
            </a:extLst>
          </p:cNvPr>
          <p:cNvSpPr/>
          <p:nvPr/>
        </p:nvSpPr>
        <p:spPr>
          <a:xfrm>
            <a:off x="792237" y="217170"/>
            <a:ext cx="4772019"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2 (SGK – tr99)</a:t>
            </a:r>
            <a:endParaRPr lang="en-US" sz="2200" dirty="0">
              <a:latin typeface="Arial" panose="020B0604020202020204" pitchFamily="34" charset="0"/>
              <a:cs typeface="Arial" panose="020B0604020202020204" pitchFamily="34" charset="0"/>
            </a:endParaRPr>
          </a:p>
        </p:txBody>
      </p:sp>
      <p:sp>
        <p:nvSpPr>
          <p:cNvPr id="7" name="Oval Callout 19">
            <a:extLst>
              <a:ext uri="{FF2B5EF4-FFF2-40B4-BE49-F238E27FC236}">
                <a16:creationId xmlns:a16="http://schemas.microsoft.com/office/drawing/2014/main" id="{369882AC-1EFA-35FD-9710-B74722C34FEC}"/>
              </a:ext>
            </a:extLst>
          </p:cNvPr>
          <p:cNvSpPr/>
          <p:nvPr/>
        </p:nvSpPr>
        <p:spPr>
          <a:xfrm>
            <a:off x="4329186" y="576496"/>
            <a:ext cx="1028701" cy="537392"/>
          </a:xfrm>
          <a:prstGeom prst="wedgeEllipseCallout">
            <a:avLst>
              <a:gd name="adj1" fmla="val 24183"/>
              <a:gd name="adj2" fmla="val 7850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384A8E0-9C19-7EE5-3CFE-06E5E458D1E3}"/>
                  </a:ext>
                </a:extLst>
              </p:cNvPr>
              <p:cNvSpPr txBox="1"/>
              <p:nvPr/>
            </p:nvSpPr>
            <p:spPr>
              <a:xfrm>
                <a:off x="644285" y="1346214"/>
                <a:ext cx="5705715" cy="3365024"/>
              </a:xfrm>
              <a:prstGeom prst="rect">
                <a:avLst/>
              </a:prstGeom>
              <a:noFill/>
            </p:spPr>
            <p:txBody>
              <a:bodyPr wrap="square">
                <a:spAutoFit/>
              </a:bodyPr>
              <a:lstStyle/>
              <a:p>
                <a:pPr>
                  <a:lnSpc>
                    <a:spcPct val="150000"/>
                  </a:lnSpc>
                  <a:spcBef>
                    <a:spcPts val="600"/>
                  </a:spcBef>
                  <a:spcAft>
                    <a:spcPts val="800"/>
                  </a:spcAft>
                </a:pPr>
                <a:r>
                  <a:rPr lang="fr-FR" sz="1800" kern="100" dirty="0">
                    <a:latin typeface="+mj-lt"/>
                    <a:ea typeface="Calibri" panose="020F0502020204030204" pitchFamily="34" charset="0"/>
                    <a:cs typeface="Times New Roman" panose="02020603050405020304" pitchFamily="18" charset="0"/>
                  </a:rPr>
                  <a:t>a) </a:t>
                </a:r>
                <a:r>
                  <a:rPr lang="fr-FR" sz="1800" kern="100" dirty="0" err="1">
                    <a:latin typeface="+mj-lt"/>
                    <a:ea typeface="Calibri" panose="020F0502020204030204" pitchFamily="34" charset="0"/>
                    <a:cs typeface="Times New Roman" panose="02020603050405020304" pitchFamily="18" charset="0"/>
                  </a:rPr>
                  <a:t>Gọi</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𝑂</m:t>
                    </m:r>
                  </m:oMath>
                </a14:m>
                <a:r>
                  <a:rPr lang="fr-FR" sz="1800" kern="100" dirty="0">
                    <a:latin typeface="+mj-lt"/>
                    <a:ea typeface="Calibri" panose="020F0502020204030204" pitchFamily="34" charset="0"/>
                    <a:cs typeface="Times New Roman" panose="02020603050405020304" pitchFamily="18" charset="0"/>
                  </a:rPr>
                  <a:t> là </a:t>
                </a:r>
                <a:r>
                  <a:rPr lang="fr-FR" sz="1800" kern="100" dirty="0" err="1">
                    <a:latin typeface="+mj-lt"/>
                    <a:ea typeface="Calibri" panose="020F0502020204030204" pitchFamily="34" charset="0"/>
                    <a:cs typeface="Times New Roman" panose="02020603050405020304" pitchFamily="18" charset="0"/>
                  </a:rPr>
                  <a:t>giao</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điểm</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của</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𝐴𝐶</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và</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𝐵𝐷</m:t>
                    </m:r>
                  </m:oMath>
                </a14:m>
                <a:r>
                  <a:rPr lang="fr-FR" sz="1800" kern="100" dirty="0">
                    <a:latin typeface="+mj-lt"/>
                    <a:ea typeface="Calibri" panose="020F0502020204030204" pitchFamily="34" charset="0"/>
                    <a:cs typeface="Times New Roman" panose="02020603050405020304" pitchFamily="18" charset="0"/>
                  </a:rPr>
                  <a:t>.</a:t>
                </a:r>
                <a:br>
                  <a:rPr lang="fr-FR" sz="1800" kern="100" dirty="0">
                    <a:latin typeface="+mj-lt"/>
                    <a:ea typeface="Calibri" panose="020F0502020204030204" pitchFamily="34" charset="0"/>
                    <a:cs typeface="Times New Roman" panose="02020603050405020304" pitchFamily="18" charset="0"/>
                  </a:rPr>
                </a:br>
                <a:r>
                  <a:rPr lang="fr-FR" sz="1800" kern="100" dirty="0" err="1">
                    <a:latin typeface="+mj-lt"/>
                    <a:ea typeface="Calibri" panose="020F0502020204030204" pitchFamily="34" charset="0"/>
                    <a:cs typeface="Times New Roman" panose="02020603050405020304" pitchFamily="18" charset="0"/>
                  </a:rPr>
                  <a:t>Trong</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𝑆𝐴𝐶</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hai</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trung</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tuyến</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𝐴𝑀</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và</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𝑆𝑂</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cắt</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nhau</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tại</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trọng</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tâm</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𝐼</m:t>
                    </m:r>
                  </m:oMath>
                </a14:m>
                <a:r>
                  <a:rPr lang="fr-FR" sz="1800" kern="100" dirty="0">
                    <a:latin typeface="+mj-lt"/>
                    <a:ea typeface="Calibri" panose="020F0502020204030204" pitchFamily="34" charset="0"/>
                    <a:cs typeface="Times New Roman" panose="02020603050405020304" pitchFamily="18" charset="0"/>
                  </a:rPr>
                  <a:t>. Do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𝑆𝑂</m:t>
                    </m:r>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𝑆𝐵𝐷</m:t>
                    </m:r>
                    <m:r>
                      <a:rPr lang="fr-FR" sz="1800" kern="100">
                        <a:latin typeface="+mj-lt"/>
                        <a:ea typeface="Calibri" panose="020F0502020204030204" pitchFamily="34" charset="0"/>
                        <a:cs typeface="Times New Roman" panose="02020603050405020304" pitchFamily="18" charset="0"/>
                      </a:rPr>
                      <m:t>)</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nên</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𝐴𝑀</m:t>
                    </m:r>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𝑆𝐵𝐷</m:t>
                    </m:r>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𝐼</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và</a:t>
                </a:r>
                <a:r>
                  <a:rPr lang="fr-FR" sz="1800" kern="100" dirty="0">
                    <a:latin typeface="+mj-lt"/>
                    <a:ea typeface="Calibri" panose="020F0502020204030204" pitchFamily="34" charset="0"/>
                    <a:cs typeface="Times New Roman" panose="02020603050405020304" pitchFamily="18" charset="0"/>
                  </a:rPr>
                  <a:t> do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𝐼</m:t>
                    </m:r>
                  </m:oMath>
                </a14:m>
                <a:r>
                  <a:rPr lang="fr-FR" sz="1800" kern="100" dirty="0">
                    <a:latin typeface="+mj-lt"/>
                    <a:ea typeface="Calibri" panose="020F0502020204030204" pitchFamily="34" charset="0"/>
                    <a:cs typeface="Times New Roman" panose="02020603050405020304" pitchFamily="18" charset="0"/>
                  </a:rPr>
                  <a:t> là </a:t>
                </a:r>
                <a:r>
                  <a:rPr lang="fr-FR" sz="1800" kern="100" dirty="0" err="1">
                    <a:latin typeface="+mj-lt"/>
                    <a:ea typeface="Calibri" panose="020F0502020204030204" pitchFamily="34" charset="0"/>
                    <a:cs typeface="Times New Roman" panose="02020603050405020304" pitchFamily="18" charset="0"/>
                  </a:rPr>
                  <a:t>trọng</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tâm</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của</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𝑆𝐴𝐶</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nên</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𝐼𝐴</m:t>
                    </m:r>
                    <m:r>
                      <a:rPr lang="fr-FR" sz="1800" kern="100">
                        <a:latin typeface="+mj-lt"/>
                        <a:ea typeface="Calibri" panose="020F0502020204030204" pitchFamily="34" charset="0"/>
                        <a:cs typeface="Times New Roman" panose="02020603050405020304" pitchFamily="18" charset="0"/>
                      </a:rPr>
                      <m:t>=2</m:t>
                    </m:r>
                    <m:r>
                      <a:rPr lang="en-US" sz="1800" i="1" kern="100">
                        <a:latin typeface="+mj-lt"/>
                        <a:ea typeface="Calibri" panose="020F0502020204030204" pitchFamily="34" charset="0"/>
                        <a:cs typeface="Times New Roman" panose="02020603050405020304" pitchFamily="18" charset="0"/>
                      </a:rPr>
                      <m:t>𝐼𝑀</m:t>
                    </m:r>
                  </m:oMath>
                </a14:m>
                <a:r>
                  <a:rPr lang="fr-FR" sz="1800" kern="100" dirty="0">
                    <a:latin typeface="+mj-lt"/>
                    <a:ea typeface="Calibri" panose="020F0502020204030204" pitchFamily="34" charset="0"/>
                    <a:cs typeface="Times New Roman" panose="02020603050405020304" pitchFamily="18" charset="0"/>
                  </a:rPr>
                  <a:t>.</a:t>
                </a:r>
                <a:br>
                  <a:rPr lang="fr-FR" sz="1800" kern="100" dirty="0">
                    <a:latin typeface="+mj-lt"/>
                    <a:ea typeface="Calibri" panose="020F0502020204030204" pitchFamily="34" charset="0"/>
                    <a:cs typeface="Times New Roman" panose="02020603050405020304" pitchFamily="18" charset="0"/>
                  </a:rPr>
                </a:br>
                <a:r>
                  <a:rPr lang="fr-FR" sz="1800" kern="100" dirty="0">
                    <a:latin typeface="+mj-lt"/>
                    <a:ea typeface="Calibri" panose="020F0502020204030204" pitchFamily="34" charset="0"/>
                    <a:cs typeface="Times New Roman" panose="02020603050405020304" pitchFamily="18" charset="0"/>
                  </a:rPr>
                  <a:t>b) </a:t>
                </a:r>
                <a:r>
                  <a:rPr lang="fr-FR" sz="1800" kern="100" dirty="0" err="1">
                    <a:latin typeface="+mj-lt"/>
                    <a:ea typeface="Calibri" panose="020F0502020204030204" pitchFamily="34" charset="0"/>
                    <a:cs typeface="Times New Roman" panose="02020603050405020304" pitchFamily="18" charset="0"/>
                  </a:rPr>
                  <a:t>Trong</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mặt</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phẳng</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𝑆𝐵𝐷</m:t>
                    </m:r>
                    <m:r>
                      <a:rPr lang="fr-FR" sz="1800" kern="100">
                        <a:latin typeface="+mj-lt"/>
                        <a:ea typeface="Calibri" panose="020F0502020204030204" pitchFamily="34" charset="0"/>
                        <a:cs typeface="Times New Roman" panose="02020603050405020304" pitchFamily="18" charset="0"/>
                      </a:rPr>
                      <m:t>)</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vẽ</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giao</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điểm</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𝐸</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của</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𝐵𝐼</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và</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𝑆𝐷</m:t>
                    </m:r>
                  </m:oMath>
                </a14:m>
                <a:r>
                  <a:rPr lang="fr-FR" sz="1800" kern="100" dirty="0">
                    <a:latin typeface="+mj-lt"/>
                    <a:ea typeface="Calibri" panose="020F0502020204030204" pitchFamily="34" charset="0"/>
                    <a:cs typeface="Times New Roman" panose="02020603050405020304" pitchFamily="18" charset="0"/>
                  </a:rPr>
                  <a:t>. Do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𝐵𝐼</m:t>
                    </m:r>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𝐴𝐵𝑀</m:t>
                    </m:r>
                    <m:r>
                      <a:rPr lang="fr-FR" sz="1800" kern="100">
                        <a:latin typeface="+mj-lt"/>
                        <a:ea typeface="Calibri" panose="020F0502020204030204" pitchFamily="34" charset="0"/>
                        <a:cs typeface="Times New Roman" panose="02020603050405020304" pitchFamily="18" charset="0"/>
                      </a:rPr>
                      <m:t>)</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nên</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𝑆𝐷</m:t>
                    </m:r>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𝐴𝐵𝑀</m:t>
                    </m:r>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𝐸</m:t>
                    </m:r>
                  </m:oMath>
                </a14:m>
                <a:br>
                  <a:rPr lang="fr-FR" sz="1800" kern="100" dirty="0">
                    <a:latin typeface="+mj-lt"/>
                    <a:ea typeface="Calibri" panose="020F0502020204030204" pitchFamily="34" charset="0"/>
                    <a:cs typeface="Times New Roman" panose="02020603050405020304" pitchFamily="18" charset="0"/>
                  </a:rPr>
                </a:br>
                <a:r>
                  <a:rPr lang="fr-FR" sz="1800" kern="100" dirty="0">
                    <a:latin typeface="+mj-lt"/>
                    <a:ea typeface="Calibri" panose="020F0502020204030204" pitchFamily="34" charset="0"/>
                    <a:cs typeface="Times New Roman" panose="02020603050405020304" pitchFamily="18" charset="0"/>
                  </a:rPr>
                  <a:t>c) </a:t>
                </a:r>
                <a:r>
                  <a:rPr lang="fr-FR" sz="1800" kern="100" dirty="0" err="1">
                    <a:latin typeface="+mj-lt"/>
                    <a:ea typeface="Calibri" panose="020F0502020204030204" pitchFamily="34" charset="0"/>
                    <a:cs typeface="Times New Roman" panose="02020603050405020304" pitchFamily="18" charset="0"/>
                  </a:rPr>
                  <a:t>Trong</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mặt</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phẳng</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𝐴𝐵𝑀</m:t>
                    </m:r>
                    <m:r>
                      <a:rPr lang="fr-FR" sz="1800" kern="100">
                        <a:latin typeface="+mj-lt"/>
                        <a:ea typeface="Calibri" panose="020F0502020204030204" pitchFamily="34" charset="0"/>
                        <a:cs typeface="Times New Roman" panose="02020603050405020304" pitchFamily="18" charset="0"/>
                      </a:rPr>
                      <m:t>)</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vẽ</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giao</a:t>
                </a:r>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điểm</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𝐹</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của</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𝑀𝑁</m:t>
                    </m:r>
                  </m:oMath>
                </a14:m>
                <a:r>
                  <a:rPr lang="fr-FR" sz="1800" kern="100" dirty="0">
                    <a:latin typeface="+mj-lt"/>
                    <a:ea typeface="Calibri" panose="020F0502020204030204" pitchFamily="34" charset="0"/>
                    <a:cs typeface="Times New Roman" panose="02020603050405020304" pitchFamily="18" charset="0"/>
                  </a:rPr>
                  <a:t> </a:t>
                </a:r>
                <a:r>
                  <a:rPr lang="fr-FR" sz="1800" kern="100" dirty="0" err="1">
                    <a:latin typeface="+mj-lt"/>
                    <a:ea typeface="Calibri" panose="020F0502020204030204" pitchFamily="34" charset="0"/>
                    <a:cs typeface="Times New Roman" panose="02020603050405020304" pitchFamily="18" charset="0"/>
                  </a:rPr>
                  <a:t>và</a:t>
                </a:r>
                <a:r>
                  <a:rPr lang="fr-FR"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𝐵𝐼</m:t>
                    </m:r>
                  </m:oMath>
                </a14:m>
                <a:r>
                  <a:rPr lang="fr-FR" sz="1800" kern="100" dirty="0">
                    <a:latin typeface="+mj-lt"/>
                    <a:ea typeface="Calibri" panose="020F0502020204030204" pitchFamily="34" charset="0"/>
                    <a:cs typeface="Times New Roman" panose="02020603050405020304" pitchFamily="18" charset="0"/>
                  </a:rPr>
                  <a:t>. </a:t>
                </a:r>
                <a:r>
                  <a:rPr lang="en-US" sz="1800" kern="100" dirty="0">
                    <a:latin typeface="+mj-lt"/>
                    <a:ea typeface="Calibri" panose="020F0502020204030204" pitchFamily="34" charset="0"/>
                    <a:cs typeface="Times New Roman" panose="02020603050405020304" pitchFamily="18" charset="0"/>
                  </a:rPr>
                  <a:t>Do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𝐵𝐼</m:t>
                    </m:r>
                    <m:r>
                      <a:rPr lang="en-US"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𝑆𝐵𝐷</m:t>
                    </m:r>
                    <m:r>
                      <a:rPr lang="en-US" sz="1800" kern="100">
                        <a:latin typeface="+mj-lt"/>
                        <a:ea typeface="Calibri" panose="020F0502020204030204" pitchFamily="34" charset="0"/>
                        <a:cs typeface="Times New Roman" panose="02020603050405020304" pitchFamily="18" charset="0"/>
                      </a:rPr>
                      <m:t>)</m:t>
                    </m:r>
                  </m:oMath>
                </a14:m>
                <a:r>
                  <a:rPr lang="en-US" sz="1800" kern="100" dirty="0">
                    <a:latin typeface="+mj-lt"/>
                    <a:ea typeface="Calibri" panose="020F0502020204030204" pitchFamily="34" charset="0"/>
                    <a:cs typeface="Times New Roman" panose="02020603050405020304" pitchFamily="18" charset="0"/>
                  </a:rPr>
                  <a:t> </a:t>
                </a:r>
                <a:r>
                  <a:rPr lang="en-US" sz="1800" kern="100" dirty="0" err="1">
                    <a:latin typeface="+mj-lt"/>
                    <a:ea typeface="Calibri" panose="020F0502020204030204" pitchFamily="34" charset="0"/>
                    <a:cs typeface="Times New Roman" panose="02020603050405020304" pitchFamily="18" charset="0"/>
                  </a:rPr>
                  <a:t>nên</a:t>
                </a:r>
                <a:r>
                  <a:rPr lang="en-US" sz="18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1800" i="1" kern="100">
                        <a:latin typeface="+mj-lt"/>
                        <a:ea typeface="Calibri" panose="020F0502020204030204" pitchFamily="34" charset="0"/>
                        <a:cs typeface="Times New Roman" panose="02020603050405020304" pitchFamily="18" charset="0"/>
                      </a:rPr>
                      <m:t>𝑀𝑁</m:t>
                    </m:r>
                    <m:r>
                      <a:rPr lang="en-US"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𝑆𝐵𝐷</m:t>
                    </m:r>
                    <m:r>
                      <a:rPr lang="en-US" sz="1800" kern="100">
                        <a:latin typeface="+mj-lt"/>
                        <a:ea typeface="Calibri" panose="020F0502020204030204" pitchFamily="34" charset="0"/>
                        <a:cs typeface="Times New Roman" panose="02020603050405020304" pitchFamily="18" charset="0"/>
                      </a:rPr>
                      <m:t>)=</m:t>
                    </m:r>
                    <m:r>
                      <a:rPr lang="en-US" sz="1800" i="1" kern="100">
                        <a:latin typeface="+mj-lt"/>
                        <a:ea typeface="Calibri" panose="020F0502020204030204" pitchFamily="34" charset="0"/>
                        <a:cs typeface="Times New Roman" panose="02020603050405020304" pitchFamily="18" charset="0"/>
                      </a:rPr>
                      <m:t>𝐹</m:t>
                    </m:r>
                  </m:oMath>
                </a14:m>
                <a:r>
                  <a:rPr lang="en-US" sz="1800" kern="100" dirty="0">
                    <a:latin typeface="+mj-lt"/>
                    <a:ea typeface="Times New Roman" panose="02020603050405020304" pitchFamily="18" charset="0"/>
                    <a:cs typeface="Times New Roman" panose="02020603050405020304" pitchFamily="18" charset="0"/>
                  </a:rPr>
                  <a:t>.</a:t>
                </a:r>
                <a:endParaRPr lang="en-US" sz="1800" kern="100" dirty="0">
                  <a:latin typeface="+mj-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8384A8E0-9C19-7EE5-3CFE-06E5E458D1E3}"/>
                  </a:ext>
                </a:extLst>
              </p:cNvPr>
              <p:cNvSpPr txBox="1">
                <a:spLocks noRot="1" noChangeAspect="1" noMove="1" noResize="1" noEditPoints="1" noAdjustHandles="1" noChangeArrowheads="1" noChangeShapeType="1" noTextEdit="1"/>
              </p:cNvSpPr>
              <p:nvPr/>
            </p:nvSpPr>
            <p:spPr>
              <a:xfrm>
                <a:off x="644285" y="1346214"/>
                <a:ext cx="5705715" cy="3365024"/>
              </a:xfrm>
              <a:prstGeom prst="rect">
                <a:avLst/>
              </a:prstGeom>
              <a:blipFill>
                <a:blip r:embed="rId3"/>
                <a:stretch>
                  <a:fillRect l="-962" b="-1993"/>
                </a:stretch>
              </a:blipFill>
            </p:spPr>
            <p:txBody>
              <a:bodyPr/>
              <a:lstStyle/>
              <a:p>
                <a:r>
                  <a:rPr lang="en-US">
                    <a:noFill/>
                  </a:rPr>
                  <a:t> </a:t>
                </a:r>
              </a:p>
            </p:txBody>
          </p:sp>
        </mc:Fallback>
      </mc:AlternateContent>
      <p:pic>
        <p:nvPicPr>
          <p:cNvPr id="2" name="Hình ảnh 21" descr="Ảnh có chứa hàng, hình tam giác, biểu đồ&#10;&#10;Mô tả được tạo tự động">
            <a:extLst>
              <a:ext uri="{FF2B5EF4-FFF2-40B4-BE49-F238E27FC236}">
                <a16:creationId xmlns:a16="http://schemas.microsoft.com/office/drawing/2014/main" id="{25FD00FD-D688-D03E-B049-264B010D28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00" y="1746885"/>
            <a:ext cx="2481173" cy="2037715"/>
          </a:xfrm>
          <a:prstGeom prst="rect">
            <a:avLst/>
          </a:prstGeom>
          <a:noFill/>
          <a:ln>
            <a:noFill/>
          </a:ln>
        </p:spPr>
      </p:pic>
    </p:spTree>
    <p:extLst>
      <p:ext uri="{BB962C8B-B14F-4D97-AF65-F5344CB8AC3E}">
        <p14:creationId xmlns:p14="http://schemas.microsoft.com/office/powerpoint/2010/main" val="7566954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728500" y="307981"/>
            <a:ext cx="4772019"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tr99)</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619E4F1-20B1-4AE9-31DC-4021B6AE6728}"/>
              </a:ext>
            </a:extLst>
          </p:cNvPr>
          <p:cNvSpPr/>
          <p:nvPr/>
        </p:nvSpPr>
        <p:spPr>
          <a:xfrm>
            <a:off x="728500" y="958583"/>
            <a:ext cx="7894800" cy="3425681"/>
          </a:xfrm>
          <a:prstGeom prst="rect">
            <a:avLst/>
          </a:prstGeom>
        </p:spPr>
        <p:txBody>
          <a:bodyPr wrap="square">
            <a:spAutoFit/>
          </a:bodyPr>
          <a:lstStyle/>
          <a:p>
            <a:pPr algn="just">
              <a:lnSpc>
                <a:spcPct val="150000"/>
              </a:lnSpc>
            </a:pPr>
            <a:r>
              <a:rPr lang="vi-VN" sz="2100" dirty="0">
                <a:latin typeface="+mn-lt"/>
              </a:rPr>
              <a:t>Cho hình chóp S.ABCD có đáy là hình bình hành. Gọi O là giao điểm của AC và BD; M và N lần lượt là trung điểm của SB và SD; P thuộc đoạn SC và không là trung điểm của SC.</a:t>
            </a:r>
          </a:p>
          <a:p>
            <a:pPr algn="just">
              <a:lnSpc>
                <a:spcPct val="150000"/>
              </a:lnSpc>
            </a:pPr>
            <a:r>
              <a:rPr lang="vi-VN" sz="2100" dirty="0">
                <a:latin typeface="+mn-lt"/>
              </a:rPr>
              <a:t>a) Tìm giao điểm E của đường thẳng SO và mặt </a:t>
            </a:r>
            <a:r>
              <a:rPr lang="vi-VN" sz="2100" dirty="0" err="1">
                <a:latin typeface="+mn-lt"/>
              </a:rPr>
              <a:t>phẳng</a:t>
            </a:r>
            <a:r>
              <a:rPr lang="vi-VN" sz="2100" dirty="0">
                <a:latin typeface="+mn-lt"/>
              </a:rPr>
              <a:t> (MNP).</a:t>
            </a:r>
          </a:p>
          <a:p>
            <a:pPr algn="just">
              <a:lnSpc>
                <a:spcPct val="150000"/>
              </a:lnSpc>
            </a:pPr>
            <a:r>
              <a:rPr lang="vi-VN" sz="2100" dirty="0">
                <a:latin typeface="+mn-lt"/>
              </a:rPr>
              <a:t>b) Tìm giao điểm Q của đường thẳng SA và mặt </a:t>
            </a:r>
            <a:r>
              <a:rPr lang="vi-VN" sz="2100" dirty="0" err="1">
                <a:latin typeface="+mn-lt"/>
              </a:rPr>
              <a:t>phẳng</a:t>
            </a:r>
            <a:r>
              <a:rPr lang="vi-VN" sz="2100" dirty="0">
                <a:latin typeface="+mn-lt"/>
              </a:rPr>
              <a:t> (MNP).</a:t>
            </a:r>
          </a:p>
          <a:p>
            <a:pPr algn="just">
              <a:lnSpc>
                <a:spcPct val="150000"/>
              </a:lnSpc>
            </a:pPr>
            <a:r>
              <a:rPr lang="vi-VN" sz="2100" dirty="0">
                <a:latin typeface="+mn-lt"/>
              </a:rPr>
              <a:t>c) Gọi I, J, K lần lượt là giao điểm của QM và AB, QP và AC, QN và AD. Chứng minh I, J, K thẳng hàng.</a:t>
            </a:r>
          </a:p>
        </p:txBody>
      </p:sp>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3"/>
          <a:stretch>
            <a:fillRect/>
          </a:stretch>
        </p:blipFill>
        <p:spPr>
          <a:xfrm>
            <a:off x="7315200" y="3970679"/>
            <a:ext cx="1828800" cy="102870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id="{5DF9E50C-004A-05A3-8C37-4CD33F51268D}"/>
              </a:ext>
            </a:extLst>
          </p:cNvPr>
          <p:cNvSpPr/>
          <p:nvPr/>
        </p:nvSpPr>
        <p:spPr>
          <a:xfrm>
            <a:off x="728499" y="279666"/>
            <a:ext cx="4772019"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3 (SGK – tr99)</a:t>
            </a:r>
            <a:endParaRPr lang="en-US" sz="2200" dirty="0">
              <a:latin typeface="Arial" panose="020B0604020202020204" pitchFamily="34" charset="0"/>
              <a:cs typeface="Arial" panose="020B0604020202020204" pitchFamily="34" charset="0"/>
            </a:endParaRPr>
          </a:p>
        </p:txBody>
      </p:sp>
      <p:sp>
        <p:nvSpPr>
          <p:cNvPr id="7" name="Oval Callout 19">
            <a:extLst>
              <a:ext uri="{FF2B5EF4-FFF2-40B4-BE49-F238E27FC236}">
                <a16:creationId xmlns:a16="http://schemas.microsoft.com/office/drawing/2014/main" id="{60E56E11-795E-295D-50E5-94E7C3BB0BAF}"/>
              </a:ext>
            </a:extLst>
          </p:cNvPr>
          <p:cNvSpPr/>
          <p:nvPr/>
        </p:nvSpPr>
        <p:spPr>
          <a:xfrm>
            <a:off x="6541444" y="478025"/>
            <a:ext cx="982028" cy="376765"/>
          </a:xfrm>
          <a:prstGeom prst="wedgeEllipseCallout">
            <a:avLst>
              <a:gd name="adj1" fmla="val -30137"/>
              <a:gd name="adj2" fmla="val 95050"/>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000" b="1" i="0" u="none" strike="noStrike" kern="0" cap="none" spc="0" normalizeH="0" baseline="0" noProof="0" dirty="0">
              <a:ln>
                <a:noFill/>
              </a:ln>
              <a:solidFill>
                <a:srgbClr val="FFFFFF"/>
              </a:solidFill>
              <a:effectLst/>
              <a:uLnTx/>
              <a:uFillTx/>
              <a:ea typeface="+mn-ea"/>
              <a:cs typeface="+mn-cs"/>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45331388-C336-80A2-ECBB-133D55C45D4B}"/>
                  </a:ext>
                </a:extLst>
              </p:cNvPr>
              <p:cNvSpPr txBox="1"/>
              <p:nvPr/>
            </p:nvSpPr>
            <p:spPr>
              <a:xfrm>
                <a:off x="728499" y="931470"/>
                <a:ext cx="4772019" cy="2343655"/>
              </a:xfrm>
              <a:prstGeom prst="rect">
                <a:avLst/>
              </a:prstGeom>
              <a:noFill/>
            </p:spPr>
            <p:txBody>
              <a:bodyPr wrap="square">
                <a:spAutoFit/>
              </a:bodyPr>
              <a:lstStyle/>
              <a:p>
                <a:pPr>
                  <a:lnSpc>
                    <a:spcPct val="150000"/>
                  </a:lnSpc>
                  <a:spcBef>
                    <a:spcPts val="600"/>
                  </a:spcBef>
                  <a:spcAft>
                    <a:spcPts val="800"/>
                  </a:spcAft>
                </a:pPr>
                <a:r>
                  <a:rPr lang="en-US" sz="2000" kern="100" dirty="0">
                    <a:latin typeface="+mj-lt"/>
                    <a:ea typeface="Calibri" panose="020F0502020204030204" pitchFamily="34" charset="0"/>
                    <a:cs typeface="Times New Roman" panose="02020603050405020304" pitchFamily="18" charset="0"/>
                  </a:rPr>
                  <a:t>a) Trong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(SBD), </a:t>
                </a:r>
                <a:r>
                  <a:rPr lang="en-US" sz="2000" kern="100" dirty="0" err="1">
                    <a:latin typeface="+mj-lt"/>
                    <a:ea typeface="Calibri" panose="020F0502020204030204" pitchFamily="34" charset="0"/>
                    <a:cs typeface="Times New Roman" panose="02020603050405020304" pitchFamily="18" charset="0"/>
                  </a:rPr>
                  <a:t>vẽ</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giao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điểm</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𝐸</m:t>
                    </m:r>
                  </m:oMath>
                </a14:m>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của</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𝑀𝑁</m:t>
                    </m:r>
                  </m:oMath>
                </a14:m>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𝑆𝑂</m:t>
                    </m:r>
                  </m:oMath>
                </a14:m>
                <a:r>
                  <a:rPr lang="en-US" sz="2000" kern="100" dirty="0">
                    <a:latin typeface="+mj-lt"/>
                    <a:ea typeface="Calibri" panose="020F0502020204030204" pitchFamily="34" charset="0"/>
                    <a:cs typeface="Times New Roman" panose="02020603050405020304" pitchFamily="18" charset="0"/>
                  </a:rPr>
                  <a:t>.</a:t>
                </a:r>
                <a:br>
                  <a:rPr lang="en-US" sz="2000" kern="100" dirty="0">
                    <a:latin typeface="+mj-lt"/>
                    <a:ea typeface="Calibri" panose="020F0502020204030204" pitchFamily="34" charset="0"/>
                    <a:cs typeface="Times New Roman" panose="02020603050405020304" pitchFamily="18" charset="0"/>
                  </a:rPr>
                </a:br>
                <a:r>
                  <a:rPr lang="en-US" sz="2000" kern="100" dirty="0">
                    <a:latin typeface="+mj-lt"/>
                    <a:ea typeface="Calibri" panose="020F0502020204030204" pitchFamily="34" charset="0"/>
                    <a:cs typeface="Times New Roman" panose="02020603050405020304" pitchFamily="18" charset="0"/>
                  </a:rPr>
                  <a:t>Do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𝑀𝑁</m:t>
                    </m:r>
                    <m:r>
                      <a:rPr lang="en-US"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𝑀𝑁𝑃</m:t>
                    </m:r>
                    <m:r>
                      <a:rPr lang="en-US" sz="2000" kern="100">
                        <a:latin typeface="+mj-lt"/>
                        <a:ea typeface="Calibri" panose="020F0502020204030204" pitchFamily="34" charset="0"/>
                        <a:cs typeface="Times New Roman" panose="02020603050405020304" pitchFamily="18" charset="0"/>
                      </a:rPr>
                      <m:t>)</m:t>
                    </m:r>
                  </m:oMath>
                </a14:m>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nên</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𝑆𝑂</m:t>
                    </m:r>
                    <m:r>
                      <a:rPr lang="en-US"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𝑀𝑁𝑃</m:t>
                    </m:r>
                    <m:r>
                      <a:rPr lang="en-US"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𝐸</m:t>
                    </m:r>
                  </m:oMath>
                </a14:m>
                <a:r>
                  <a:rPr lang="en-US" sz="2000" kern="100" dirty="0">
                    <a:latin typeface="+mj-lt"/>
                    <a:ea typeface="Calibri" panose="020F0502020204030204" pitchFamily="34" charset="0"/>
                    <a:cs typeface="Times New Roman" panose="02020603050405020304" pitchFamily="18" charset="0"/>
                  </a:rPr>
                  <a:t>.</a:t>
                </a:r>
                <a:br>
                  <a:rPr lang="en-US" sz="2000" kern="100" dirty="0">
                    <a:latin typeface="+mj-lt"/>
                    <a:ea typeface="Calibri" panose="020F0502020204030204" pitchFamily="34" charset="0"/>
                    <a:cs typeface="Times New Roman" panose="02020603050405020304" pitchFamily="18" charset="0"/>
                  </a:rPr>
                </a:br>
                <a:r>
                  <a:rPr lang="en-US" sz="2000" kern="100" dirty="0">
                    <a:latin typeface="+mj-lt"/>
                    <a:ea typeface="Calibri" panose="020F0502020204030204" pitchFamily="34" charset="0"/>
                    <a:cs typeface="Times New Roman" panose="02020603050405020304" pitchFamily="18" charset="0"/>
                  </a:rPr>
                  <a:t>b) Trong </a:t>
                </a:r>
                <a:r>
                  <a:rPr lang="en-US" sz="2000" kern="100" dirty="0" err="1">
                    <a:latin typeface="+mj-lt"/>
                    <a:ea typeface="Calibri" panose="020F0502020204030204" pitchFamily="34" charset="0"/>
                    <a:cs typeface="Times New Roman" panose="02020603050405020304" pitchFamily="18" charset="0"/>
                  </a:rPr>
                  <a:t>mặt</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phẳng</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𝑆𝐴𝐶</m:t>
                    </m:r>
                    <m:r>
                      <a:rPr lang="en-US" sz="2000" kern="100">
                        <a:latin typeface="+mj-lt"/>
                        <a:ea typeface="Calibri" panose="020F0502020204030204" pitchFamily="34" charset="0"/>
                        <a:cs typeface="Times New Roman" panose="02020603050405020304" pitchFamily="18" charset="0"/>
                      </a:rPr>
                      <m:t>)</m:t>
                    </m:r>
                  </m:oMath>
                </a14:m>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vẽ</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giao</a:t>
                </a:r>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điểm</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𝑄</m:t>
                    </m:r>
                  </m:oMath>
                </a14:m>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của</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𝑃𝐸</m:t>
                    </m:r>
                  </m:oMath>
                </a14:m>
                <a:r>
                  <a:rPr lang="en-US" sz="2000" kern="100" dirty="0">
                    <a:latin typeface="+mj-lt"/>
                    <a:ea typeface="Calibri" panose="020F0502020204030204" pitchFamily="34" charset="0"/>
                    <a:cs typeface="Times New Roman" panose="02020603050405020304" pitchFamily="18" charset="0"/>
                  </a:rPr>
                  <a:t> </a:t>
                </a:r>
                <a:r>
                  <a:rPr lang="en-US" sz="2000" kern="100" dirty="0" err="1">
                    <a:latin typeface="+mj-lt"/>
                    <a:ea typeface="Calibri" panose="020F0502020204030204" pitchFamily="34" charset="0"/>
                    <a:cs typeface="Times New Roman" panose="02020603050405020304" pitchFamily="18" charset="0"/>
                  </a:rPr>
                  <a:t>và</a:t>
                </a:r>
                <a:r>
                  <a:rPr lang="en-US"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𝑆𝐴</m:t>
                    </m:r>
                  </m:oMath>
                </a14:m>
                <a:r>
                  <a:rPr lang="en-US" sz="2000" kern="100" dirty="0">
                    <a:latin typeface="+mj-lt"/>
                    <a:ea typeface="Calibri" panose="020F0502020204030204" pitchFamily="34" charset="0"/>
                    <a:cs typeface="Times New Roman" panose="02020603050405020304" pitchFamily="18" charset="0"/>
                  </a:rPr>
                  <a:t>.</a:t>
                </a:r>
              </a:p>
            </p:txBody>
          </p:sp>
        </mc:Choice>
        <mc:Fallback>
          <p:sp>
            <p:nvSpPr>
              <p:cNvPr id="10" name="TextBox 9">
                <a:extLst>
                  <a:ext uri="{FF2B5EF4-FFF2-40B4-BE49-F238E27FC236}">
                    <a16:creationId xmlns:a16="http://schemas.microsoft.com/office/drawing/2014/main" id="{45331388-C336-80A2-ECBB-133D55C45D4B}"/>
                  </a:ext>
                </a:extLst>
              </p:cNvPr>
              <p:cNvSpPr txBox="1">
                <a:spLocks noRot="1" noChangeAspect="1" noMove="1" noResize="1" noEditPoints="1" noAdjustHandles="1" noChangeArrowheads="1" noChangeShapeType="1" noTextEdit="1"/>
              </p:cNvSpPr>
              <p:nvPr/>
            </p:nvSpPr>
            <p:spPr>
              <a:xfrm>
                <a:off x="728499" y="931470"/>
                <a:ext cx="4772019" cy="2343655"/>
              </a:xfrm>
              <a:prstGeom prst="rect">
                <a:avLst/>
              </a:prstGeom>
              <a:blipFill>
                <a:blip r:embed="rId3"/>
                <a:stretch>
                  <a:fillRect l="-1407" r="-895" b="-3906"/>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BCFB623-C8E7-AA92-2407-8A5A8C15618F}"/>
              </a:ext>
            </a:extLst>
          </p:cNvPr>
          <p:cNvPicPr>
            <a:picLocks noChangeAspect="1"/>
          </p:cNvPicPr>
          <p:nvPr/>
        </p:nvPicPr>
        <p:blipFill>
          <a:blip r:embed="rId4"/>
          <a:stretch>
            <a:fillRect/>
          </a:stretch>
        </p:blipFill>
        <p:spPr>
          <a:xfrm>
            <a:off x="7523472" y="4087831"/>
            <a:ext cx="1620528" cy="911547"/>
          </a:xfrm>
          <a:prstGeom prst="rect">
            <a:avLst/>
          </a:prstGeom>
        </p:spPr>
      </p:pic>
      <p:pic>
        <p:nvPicPr>
          <p:cNvPr id="2" name="Hình ảnh 1" descr="Ảnh có chứa hàng, hình tam giác, bản phác thảo&#10;&#10;Mô tả được tạo tự động">
            <a:extLst>
              <a:ext uri="{FF2B5EF4-FFF2-40B4-BE49-F238E27FC236}">
                <a16:creationId xmlns:a16="http://schemas.microsoft.com/office/drawing/2014/main" id="{67024DF7-D8E6-1C34-8E42-DFE921447166}"/>
              </a:ext>
            </a:extLst>
          </p:cNvPr>
          <p:cNvPicPr>
            <a:picLocks noChangeAspect="1"/>
          </p:cNvPicPr>
          <p:nvPr/>
        </p:nvPicPr>
        <p:blipFill>
          <a:blip r:embed="rId5"/>
          <a:stretch>
            <a:fillRect/>
          </a:stretch>
        </p:blipFill>
        <p:spPr>
          <a:xfrm>
            <a:off x="5500518" y="1391802"/>
            <a:ext cx="3412442" cy="1914525"/>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F6C17C4-231A-83F2-BA3F-99D70D955020}"/>
                  </a:ext>
                </a:extLst>
              </p:cNvPr>
              <p:cNvSpPr txBox="1"/>
              <p:nvPr/>
            </p:nvSpPr>
            <p:spPr>
              <a:xfrm>
                <a:off x="728500" y="3275125"/>
                <a:ext cx="7221700" cy="1420325"/>
              </a:xfrm>
              <a:prstGeom prst="rect">
                <a:avLst/>
              </a:prstGeom>
              <a:noFill/>
            </p:spPr>
            <p:txBody>
              <a:bodyPr wrap="square">
                <a:spAutoFit/>
              </a:bodyPr>
              <a:lstStyle/>
              <a:p>
                <a:pPr>
                  <a:lnSpc>
                    <a:spcPct val="150000"/>
                  </a:lnSpc>
                </a:pP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Do </a:t>
                </a:r>
                <a14:m>
                  <m:oMath xmlns:m="http://schemas.openxmlformats.org/officeDocument/2006/math">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𝑃𝐸</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𝑀𝑁𝑃</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oMath>
                </a14:m>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nên</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𝑆𝐴</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𝑀𝑁𝑃</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𝑄</m:t>
                    </m:r>
                  </m:oMath>
                </a14:m>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a:t>
                </a:r>
                <a:b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b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c) </a:t>
                </a:r>
                <a14:m>
                  <m:oMath xmlns:m="http://schemas.openxmlformats.org/officeDocument/2006/math">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𝐼</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𝐽</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𝐾</m:t>
                    </m:r>
                  </m:oMath>
                </a14:m>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là</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ba</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điểm</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chung</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của</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hai</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phẳng</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𝑀𝑁𝑃</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oMath>
                </a14:m>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và</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𝐴𝐵𝐶𝐷</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oMath>
                </a14:m>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suy</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ra</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𝐼</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𝐽</m:t>
                    </m:r>
                    <m:r>
                      <a:rPr kumimoji="0" lang="en-US" sz="2000" b="0" i="0"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m:t>
                    </m:r>
                    <m:r>
                      <a:rPr kumimoji="0" lang="en-US" sz="2000" b="0" i="1" u="none" strike="noStrike" kern="100" cap="none" spc="0" normalizeH="0" baseline="0" noProof="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m:t>𝐾</m:t>
                    </m:r>
                  </m:oMath>
                </a14:m>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thẳng</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hàng</a:t>
                </a:r>
                <a:r>
                  <a:rPr kumimoji="0" lang="en-US" sz="2000" b="0" i="0" u="none" strike="noStrike" kern="100" cap="none" spc="0" normalizeH="0" baseline="0" noProof="0" dirty="0">
                    <a:ln>
                      <a:noFill/>
                    </a:ln>
                    <a:solidFill>
                      <a:srgbClr val="000000"/>
                    </a:solidFill>
                    <a:effectLst/>
                    <a:uLnTx/>
                    <a:uFillTx/>
                    <a:latin typeface="Arial (Headings)"/>
                    <a:ea typeface="Calibri" panose="020F0502020204030204" pitchFamily="34" charset="0"/>
                    <a:cs typeface="Times New Roman" panose="02020603050405020304" pitchFamily="18" charset="0"/>
                    <a:sym typeface="Arial"/>
                  </a:rPr>
                  <a:t>.</a:t>
                </a:r>
                <a:endParaRPr lang="en-US" dirty="0">
                  <a:latin typeface="Arial (Headings)"/>
                </a:endParaRPr>
              </a:p>
            </p:txBody>
          </p:sp>
        </mc:Choice>
        <mc:Fallback>
          <p:sp>
            <p:nvSpPr>
              <p:cNvPr id="8" name="TextBox 7">
                <a:extLst>
                  <a:ext uri="{FF2B5EF4-FFF2-40B4-BE49-F238E27FC236}">
                    <a16:creationId xmlns:a16="http://schemas.microsoft.com/office/drawing/2014/main" id="{0F6C17C4-231A-83F2-BA3F-99D70D955020}"/>
                  </a:ext>
                </a:extLst>
              </p:cNvPr>
              <p:cNvSpPr txBox="1">
                <a:spLocks noRot="1" noChangeAspect="1" noMove="1" noResize="1" noEditPoints="1" noAdjustHandles="1" noChangeArrowheads="1" noChangeShapeType="1" noTextEdit="1"/>
              </p:cNvSpPr>
              <p:nvPr/>
            </p:nvSpPr>
            <p:spPr>
              <a:xfrm>
                <a:off x="728500" y="3275125"/>
                <a:ext cx="7221700" cy="1420325"/>
              </a:xfrm>
              <a:prstGeom prst="rect">
                <a:avLst/>
              </a:prstGeom>
              <a:blipFill>
                <a:blip r:embed="rId6"/>
                <a:stretch>
                  <a:fillRect l="-929" b="-6867"/>
                </a:stretch>
              </a:blipFill>
            </p:spPr>
            <p:txBody>
              <a:bodyPr/>
              <a:lstStyle/>
              <a:p>
                <a:r>
                  <a:rPr lang="en-US">
                    <a:noFill/>
                  </a:rPr>
                  <a:t> </a:t>
                </a:r>
              </a:p>
            </p:txBody>
          </p:sp>
        </mc:Fallback>
      </mc:AlternateContent>
    </p:spTree>
    <p:extLst>
      <p:ext uri="{BB962C8B-B14F-4D97-AF65-F5344CB8AC3E}">
        <p14:creationId xmlns:p14="http://schemas.microsoft.com/office/powerpoint/2010/main" val="24331589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2962175" y="-68325"/>
            <a:ext cx="6458575" cy="5291875"/>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sp>
        <p:nvSpPr>
          <p:cNvPr id="2165" name="Google Shape;2165;p45"/>
          <p:cNvSpPr txBox="1">
            <a:spLocks noGrp="1"/>
          </p:cNvSpPr>
          <p:nvPr>
            <p:ph type="title" idx="2"/>
          </p:nvPr>
        </p:nvSpPr>
        <p:spPr>
          <a:xfrm>
            <a:off x="4048440" y="2112608"/>
            <a:ext cx="3115717" cy="9182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dirty="0">
                <a:latin typeface="+mj-lt"/>
              </a:rPr>
              <a:t>VẬN DỤNG</a:t>
            </a:r>
            <a:endParaRPr sz="3500" b="1" dirty="0">
              <a:latin typeface="+mj-lt"/>
            </a:endParaRPr>
          </a:p>
        </p:txBody>
      </p:sp>
      <p:sp>
        <p:nvSpPr>
          <p:cNvPr id="2167" name="Google Shape;2167;p45"/>
          <p:cNvSpPr/>
          <p:nvPr/>
        </p:nvSpPr>
        <p:spPr>
          <a:xfrm>
            <a:off x="8572861" y="1142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45"/>
          <p:cNvGrpSpPr/>
          <p:nvPr/>
        </p:nvGrpSpPr>
        <p:grpSpPr>
          <a:xfrm>
            <a:off x="570791" y="1284830"/>
            <a:ext cx="1834059" cy="2573840"/>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827819"/>
      </p:ext>
    </p:extLst>
  </p:cSld>
  <p:clrMapOvr>
    <a:masterClrMapping/>
  </p:clrMapOvr>
  <p:transition spd="med">
    <p:circl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669599" y="292836"/>
            <a:ext cx="4772019"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4 (SGK – tr99)</a:t>
            </a:r>
            <a:endParaRPr lang="en-US"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74F6C9-7CD9-10F2-A79B-02F41F0ECE6F}"/>
              </a:ext>
            </a:extLst>
          </p:cNvPr>
          <p:cNvSpPr/>
          <p:nvPr/>
        </p:nvSpPr>
        <p:spPr>
          <a:xfrm>
            <a:off x="770649" y="1006942"/>
            <a:ext cx="7602701" cy="3584379"/>
          </a:xfrm>
          <a:prstGeom prst="rect">
            <a:avLst/>
          </a:prstGeom>
        </p:spPr>
        <p:txBody>
          <a:bodyPr wrap="square">
            <a:spAutoFit/>
          </a:bodyPr>
          <a:lstStyle/>
          <a:p>
            <a:pPr algn="just">
              <a:lnSpc>
                <a:spcPct val="150000"/>
              </a:lnSpc>
            </a:pPr>
            <a:r>
              <a:rPr lang="vi-VN" sz="2200" dirty="0">
                <a:latin typeface="+mn-lt"/>
              </a:rPr>
              <a:t>Cho tứ diện ABCD. Gọi E, F, G lần lượt là ba điểm trên ba cạnh AB, AC, BD sao cho EF cắt BC tại I (I ≠ C), EG cắt AD tại H (H ≠ D).</a:t>
            </a:r>
          </a:p>
          <a:p>
            <a:pPr algn="just">
              <a:lnSpc>
                <a:spcPct val="150000"/>
              </a:lnSpc>
            </a:pPr>
            <a:r>
              <a:rPr lang="vi-VN" sz="2200" dirty="0">
                <a:latin typeface="+mn-lt"/>
              </a:rPr>
              <a:t>a) Tìm giao tuyến của các mặt </a:t>
            </a:r>
            <a:r>
              <a:rPr lang="vi-VN" sz="2200" dirty="0" err="1">
                <a:latin typeface="+mn-lt"/>
              </a:rPr>
              <a:t>phẳng</a:t>
            </a:r>
            <a:r>
              <a:rPr lang="vi-VN" sz="2200" dirty="0">
                <a:latin typeface="+mn-lt"/>
              </a:rPr>
              <a:t> (EFG) và (BCD), (EFG) và (ACD).</a:t>
            </a:r>
          </a:p>
          <a:p>
            <a:pPr algn="just">
              <a:lnSpc>
                <a:spcPct val="150000"/>
              </a:lnSpc>
            </a:pPr>
            <a:r>
              <a:rPr lang="vi-VN" sz="2200" dirty="0">
                <a:latin typeface="+mn-lt"/>
              </a:rPr>
              <a:t>b) Chứng minh ba đường thẳng CD, IG, HF cùng đi qua một điểm.</a:t>
            </a:r>
          </a:p>
        </p:txBody>
      </p:sp>
      <p:pic>
        <p:nvPicPr>
          <p:cNvPr id="14" name="Picture 6">
            <a:extLst>
              <a:ext uri="{FF2B5EF4-FFF2-40B4-BE49-F238E27FC236}">
                <a16:creationId xmlns:a16="http://schemas.microsoft.com/office/drawing/2014/main" id="{29B93A66-C81F-99A2-35E5-65954D7C5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68408">
            <a:off x="8296862" y="-25753"/>
            <a:ext cx="883982" cy="976286"/>
          </a:xfrm>
          <a:prstGeom prst="rect">
            <a:avLst/>
          </a:prstGeom>
        </p:spPr>
      </p:pic>
      <p:pic>
        <p:nvPicPr>
          <p:cNvPr id="15" name="Picture 13">
            <a:extLst>
              <a:ext uri="{FF2B5EF4-FFF2-40B4-BE49-F238E27FC236}">
                <a16:creationId xmlns:a16="http://schemas.microsoft.com/office/drawing/2014/main" id="{658B88B6-3FF6-B08D-6464-C900FAAC16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53550" y="4025900"/>
            <a:ext cx="774192" cy="9784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47"/>
          <p:cNvSpPr/>
          <p:nvPr/>
        </p:nvSpPr>
        <p:spPr>
          <a:xfrm>
            <a:off x="1636825" y="2713353"/>
            <a:ext cx="7933075" cy="2514975"/>
          </a:xfrm>
          <a:custGeom>
            <a:avLst/>
            <a:gdLst/>
            <a:ahLst/>
            <a:cxnLst/>
            <a:rect l="l" t="t" r="r" b="b"/>
            <a:pathLst>
              <a:path w="317323" h="100599" extrusionOk="0">
                <a:moveTo>
                  <a:pt x="0" y="100599"/>
                </a:moveTo>
                <a:cubicBezTo>
                  <a:pt x="4291" y="99010"/>
                  <a:pt x="15225" y="92526"/>
                  <a:pt x="25745" y="91064"/>
                </a:cubicBezTo>
                <a:cubicBezTo>
                  <a:pt x="36265" y="89602"/>
                  <a:pt x="50758" y="96277"/>
                  <a:pt x="63121" y="91827"/>
                </a:cubicBezTo>
                <a:cubicBezTo>
                  <a:pt x="75485" y="87377"/>
                  <a:pt x="85592" y="67926"/>
                  <a:pt x="99926" y="64366"/>
                </a:cubicBezTo>
                <a:cubicBezTo>
                  <a:pt x="114260" y="60806"/>
                  <a:pt x="133363" y="75363"/>
                  <a:pt x="149127" y="70468"/>
                </a:cubicBezTo>
                <a:cubicBezTo>
                  <a:pt x="164892" y="65574"/>
                  <a:pt x="181291" y="40116"/>
                  <a:pt x="194513" y="34999"/>
                </a:cubicBezTo>
                <a:cubicBezTo>
                  <a:pt x="207735" y="29882"/>
                  <a:pt x="215299" y="45138"/>
                  <a:pt x="228457" y="39766"/>
                </a:cubicBezTo>
                <a:cubicBezTo>
                  <a:pt x="241615" y="34395"/>
                  <a:pt x="258651" y="8936"/>
                  <a:pt x="273462" y="2770"/>
                </a:cubicBezTo>
                <a:cubicBezTo>
                  <a:pt x="288273" y="-3396"/>
                  <a:pt x="310013" y="2770"/>
                  <a:pt x="317323" y="2770"/>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2228" name="Google Shape;2228;p47"/>
          <p:cNvGrpSpPr/>
          <p:nvPr/>
        </p:nvGrpSpPr>
        <p:grpSpPr>
          <a:xfrm flipH="1">
            <a:off x="7406641" y="134347"/>
            <a:ext cx="1541360" cy="1439233"/>
            <a:chOff x="5401583" y="1479357"/>
            <a:chExt cx="2800400" cy="2978495"/>
          </a:xfrm>
        </p:grpSpPr>
        <p:grpSp>
          <p:nvGrpSpPr>
            <p:cNvPr id="2229" name="Google Shape;2229;p47"/>
            <p:cNvGrpSpPr/>
            <p:nvPr/>
          </p:nvGrpSpPr>
          <p:grpSpPr>
            <a:xfrm rot="215619">
              <a:off x="5491858" y="1511059"/>
              <a:ext cx="1102988" cy="2915092"/>
              <a:chOff x="2247744" y="4236538"/>
              <a:chExt cx="261975" cy="692375"/>
            </a:xfrm>
          </p:grpSpPr>
          <p:sp>
            <p:nvSpPr>
              <p:cNvPr id="2230" name="Google Shape;2230;p47"/>
              <p:cNvSpPr/>
              <p:nvPr/>
            </p:nvSpPr>
            <p:spPr>
              <a:xfrm>
                <a:off x="2247744" y="4236538"/>
                <a:ext cx="261975" cy="692375"/>
              </a:xfrm>
              <a:custGeom>
                <a:avLst/>
                <a:gdLst/>
                <a:ahLst/>
                <a:cxnLst/>
                <a:rect l="l" t="t" r="r" b="b"/>
                <a:pathLst>
                  <a:path w="10479" h="27695" extrusionOk="0">
                    <a:moveTo>
                      <a:pt x="6169" y="18188"/>
                    </a:moveTo>
                    <a:cubicBezTo>
                      <a:pt x="6305" y="18188"/>
                      <a:pt x="6433" y="18217"/>
                      <a:pt x="6537" y="18288"/>
                    </a:cubicBezTo>
                    <a:cubicBezTo>
                      <a:pt x="6632" y="18348"/>
                      <a:pt x="6692" y="18443"/>
                      <a:pt x="6704" y="18562"/>
                    </a:cubicBezTo>
                    <a:cubicBezTo>
                      <a:pt x="6740" y="18681"/>
                      <a:pt x="6716" y="18800"/>
                      <a:pt x="6680" y="18907"/>
                    </a:cubicBezTo>
                    <a:cubicBezTo>
                      <a:pt x="6597" y="19074"/>
                      <a:pt x="6442" y="19193"/>
                      <a:pt x="6251" y="19264"/>
                    </a:cubicBezTo>
                    <a:lnTo>
                      <a:pt x="6263" y="19241"/>
                    </a:lnTo>
                    <a:lnTo>
                      <a:pt x="6228" y="19276"/>
                    </a:lnTo>
                    <a:cubicBezTo>
                      <a:pt x="6180" y="19288"/>
                      <a:pt x="6132" y="19312"/>
                      <a:pt x="6085" y="19324"/>
                    </a:cubicBezTo>
                    <a:cubicBezTo>
                      <a:pt x="5891" y="19370"/>
                      <a:pt x="5683" y="19388"/>
                      <a:pt x="5471" y="19388"/>
                    </a:cubicBezTo>
                    <a:cubicBezTo>
                      <a:pt x="5410" y="19388"/>
                      <a:pt x="5348" y="19386"/>
                      <a:pt x="5287" y="19383"/>
                    </a:cubicBezTo>
                    <a:cubicBezTo>
                      <a:pt x="5013" y="19360"/>
                      <a:pt x="4751" y="19312"/>
                      <a:pt x="4477" y="19229"/>
                    </a:cubicBezTo>
                    <a:cubicBezTo>
                      <a:pt x="4454" y="19229"/>
                      <a:pt x="4430" y="19217"/>
                      <a:pt x="4406" y="19205"/>
                    </a:cubicBezTo>
                    <a:cubicBezTo>
                      <a:pt x="4608" y="18967"/>
                      <a:pt x="4835" y="18752"/>
                      <a:pt x="5096" y="18574"/>
                    </a:cubicBezTo>
                    <a:cubicBezTo>
                      <a:pt x="5323" y="18431"/>
                      <a:pt x="5561" y="18300"/>
                      <a:pt x="5823" y="18240"/>
                    </a:cubicBezTo>
                    <a:cubicBezTo>
                      <a:pt x="5936" y="18208"/>
                      <a:pt x="6055" y="18188"/>
                      <a:pt x="6169" y="18188"/>
                    </a:cubicBezTo>
                    <a:close/>
                    <a:moveTo>
                      <a:pt x="5811" y="0"/>
                    </a:moveTo>
                    <a:cubicBezTo>
                      <a:pt x="5811" y="0"/>
                      <a:pt x="5787" y="36"/>
                      <a:pt x="5763" y="84"/>
                    </a:cubicBezTo>
                    <a:lnTo>
                      <a:pt x="251" y="3155"/>
                    </a:lnTo>
                    <a:cubicBezTo>
                      <a:pt x="227" y="3143"/>
                      <a:pt x="215" y="3131"/>
                      <a:pt x="215" y="3131"/>
                    </a:cubicBezTo>
                    <a:lnTo>
                      <a:pt x="179" y="3191"/>
                    </a:lnTo>
                    <a:lnTo>
                      <a:pt x="143" y="3251"/>
                    </a:lnTo>
                    <a:cubicBezTo>
                      <a:pt x="143" y="3251"/>
                      <a:pt x="167" y="3262"/>
                      <a:pt x="191" y="3274"/>
                    </a:cubicBezTo>
                    <a:lnTo>
                      <a:pt x="1727" y="12145"/>
                    </a:lnTo>
                    <a:cubicBezTo>
                      <a:pt x="1727" y="12168"/>
                      <a:pt x="1715" y="12180"/>
                      <a:pt x="1715" y="12204"/>
                    </a:cubicBezTo>
                    <a:lnTo>
                      <a:pt x="1739" y="12204"/>
                    </a:lnTo>
                    <a:lnTo>
                      <a:pt x="1739" y="12216"/>
                    </a:lnTo>
                    <a:cubicBezTo>
                      <a:pt x="1703" y="12216"/>
                      <a:pt x="1679" y="12252"/>
                      <a:pt x="1667" y="12287"/>
                    </a:cubicBezTo>
                    <a:cubicBezTo>
                      <a:pt x="1548" y="12692"/>
                      <a:pt x="1477" y="13097"/>
                      <a:pt x="1417" y="13514"/>
                    </a:cubicBezTo>
                    <a:lnTo>
                      <a:pt x="1" y="16026"/>
                    </a:lnTo>
                    <a:lnTo>
                      <a:pt x="1013" y="16824"/>
                    </a:lnTo>
                    <a:lnTo>
                      <a:pt x="1334" y="14716"/>
                    </a:lnTo>
                    <a:cubicBezTo>
                      <a:pt x="1334" y="15026"/>
                      <a:pt x="1346" y="15347"/>
                      <a:pt x="1382" y="15657"/>
                    </a:cubicBezTo>
                    <a:cubicBezTo>
                      <a:pt x="1406" y="15871"/>
                      <a:pt x="1441" y="16074"/>
                      <a:pt x="1489" y="16276"/>
                    </a:cubicBezTo>
                    <a:lnTo>
                      <a:pt x="751" y="19241"/>
                    </a:lnTo>
                    <a:lnTo>
                      <a:pt x="1917" y="19741"/>
                    </a:lnTo>
                    <a:lnTo>
                      <a:pt x="1560" y="16526"/>
                    </a:lnTo>
                    <a:lnTo>
                      <a:pt x="1560" y="16526"/>
                    </a:lnTo>
                    <a:cubicBezTo>
                      <a:pt x="1632" y="16800"/>
                      <a:pt x="1727" y="17062"/>
                      <a:pt x="1834" y="17312"/>
                    </a:cubicBezTo>
                    <a:cubicBezTo>
                      <a:pt x="2072" y="17836"/>
                      <a:pt x="2441" y="18300"/>
                      <a:pt x="2894" y="18657"/>
                    </a:cubicBezTo>
                    <a:cubicBezTo>
                      <a:pt x="3239" y="18931"/>
                      <a:pt x="3620" y="19145"/>
                      <a:pt x="4037" y="19312"/>
                    </a:cubicBezTo>
                    <a:cubicBezTo>
                      <a:pt x="3953" y="19419"/>
                      <a:pt x="3870" y="19538"/>
                      <a:pt x="3799" y="19657"/>
                    </a:cubicBezTo>
                    <a:cubicBezTo>
                      <a:pt x="3561" y="20074"/>
                      <a:pt x="3406" y="20526"/>
                      <a:pt x="3299" y="20991"/>
                    </a:cubicBezTo>
                    <a:lnTo>
                      <a:pt x="3227" y="21098"/>
                    </a:lnTo>
                    <a:lnTo>
                      <a:pt x="3215" y="21074"/>
                    </a:lnTo>
                    <a:lnTo>
                      <a:pt x="3215" y="21098"/>
                    </a:lnTo>
                    <a:lnTo>
                      <a:pt x="1525" y="23503"/>
                    </a:lnTo>
                    <a:lnTo>
                      <a:pt x="2441" y="24384"/>
                    </a:lnTo>
                    <a:lnTo>
                      <a:pt x="3239" y="21360"/>
                    </a:lnTo>
                    <a:lnTo>
                      <a:pt x="3239" y="21360"/>
                    </a:lnTo>
                    <a:cubicBezTo>
                      <a:pt x="3215" y="21479"/>
                      <a:pt x="3203" y="21598"/>
                      <a:pt x="3191" y="21717"/>
                    </a:cubicBezTo>
                    <a:lnTo>
                      <a:pt x="3180" y="21931"/>
                    </a:lnTo>
                    <a:lnTo>
                      <a:pt x="3180" y="22146"/>
                    </a:lnTo>
                    <a:cubicBezTo>
                      <a:pt x="3168" y="22431"/>
                      <a:pt x="3191" y="22717"/>
                      <a:pt x="3251" y="23003"/>
                    </a:cubicBezTo>
                    <a:cubicBezTo>
                      <a:pt x="3311" y="23313"/>
                      <a:pt x="3406" y="23610"/>
                      <a:pt x="3549" y="23896"/>
                    </a:cubicBezTo>
                    <a:lnTo>
                      <a:pt x="2941" y="26670"/>
                    </a:lnTo>
                    <a:lnTo>
                      <a:pt x="4132" y="27146"/>
                    </a:lnTo>
                    <a:lnTo>
                      <a:pt x="3692" y="24158"/>
                    </a:lnTo>
                    <a:lnTo>
                      <a:pt x="3692" y="24158"/>
                    </a:lnTo>
                    <a:cubicBezTo>
                      <a:pt x="3787" y="24301"/>
                      <a:pt x="3882" y="24432"/>
                      <a:pt x="4001" y="24563"/>
                    </a:cubicBezTo>
                    <a:cubicBezTo>
                      <a:pt x="4311" y="24932"/>
                      <a:pt x="4692" y="25229"/>
                      <a:pt x="5096" y="25468"/>
                    </a:cubicBezTo>
                    <a:lnTo>
                      <a:pt x="6942" y="27694"/>
                    </a:lnTo>
                    <a:lnTo>
                      <a:pt x="8049" y="27039"/>
                    </a:lnTo>
                    <a:lnTo>
                      <a:pt x="6120" y="25944"/>
                    </a:lnTo>
                    <a:lnTo>
                      <a:pt x="6120" y="25944"/>
                    </a:lnTo>
                    <a:cubicBezTo>
                      <a:pt x="6406" y="26051"/>
                      <a:pt x="6680" y="26134"/>
                      <a:pt x="6966" y="26206"/>
                    </a:cubicBezTo>
                    <a:cubicBezTo>
                      <a:pt x="8061" y="26503"/>
                      <a:pt x="9192" y="26634"/>
                      <a:pt x="10323" y="26694"/>
                    </a:cubicBezTo>
                    <a:cubicBezTo>
                      <a:pt x="10329" y="26695"/>
                      <a:pt x="10336" y="26695"/>
                      <a:pt x="10342" y="26695"/>
                    </a:cubicBezTo>
                    <a:cubicBezTo>
                      <a:pt x="10406" y="26695"/>
                      <a:pt x="10466" y="26639"/>
                      <a:pt x="10466" y="26563"/>
                    </a:cubicBezTo>
                    <a:cubicBezTo>
                      <a:pt x="10478" y="26492"/>
                      <a:pt x="10419" y="26420"/>
                      <a:pt x="10335" y="26420"/>
                    </a:cubicBezTo>
                    <a:cubicBezTo>
                      <a:pt x="9228" y="26361"/>
                      <a:pt x="8109" y="26230"/>
                      <a:pt x="7037" y="25956"/>
                    </a:cubicBezTo>
                    <a:cubicBezTo>
                      <a:pt x="6823" y="25896"/>
                      <a:pt x="6609" y="25825"/>
                      <a:pt x="6394" y="25753"/>
                    </a:cubicBezTo>
                    <a:lnTo>
                      <a:pt x="6394" y="25753"/>
                    </a:lnTo>
                    <a:lnTo>
                      <a:pt x="8609" y="26146"/>
                    </a:lnTo>
                    <a:lnTo>
                      <a:pt x="8942" y="25158"/>
                    </a:lnTo>
                    <a:lnTo>
                      <a:pt x="6180" y="25682"/>
                    </a:lnTo>
                    <a:cubicBezTo>
                      <a:pt x="5942" y="25599"/>
                      <a:pt x="5704" y="25491"/>
                      <a:pt x="5477" y="25384"/>
                    </a:cubicBezTo>
                    <a:cubicBezTo>
                      <a:pt x="5001" y="25134"/>
                      <a:pt x="4537" y="24813"/>
                      <a:pt x="4192" y="24396"/>
                    </a:cubicBezTo>
                    <a:lnTo>
                      <a:pt x="4192" y="24396"/>
                    </a:lnTo>
                    <a:lnTo>
                      <a:pt x="5954" y="25384"/>
                    </a:lnTo>
                    <a:lnTo>
                      <a:pt x="6597" y="24563"/>
                    </a:lnTo>
                    <a:lnTo>
                      <a:pt x="4013" y="24182"/>
                    </a:lnTo>
                    <a:cubicBezTo>
                      <a:pt x="3751" y="23813"/>
                      <a:pt x="3572" y="23396"/>
                      <a:pt x="3489" y="22955"/>
                    </a:cubicBezTo>
                    <a:cubicBezTo>
                      <a:pt x="3441" y="22693"/>
                      <a:pt x="3418" y="22420"/>
                      <a:pt x="3418" y="22146"/>
                    </a:cubicBezTo>
                    <a:lnTo>
                      <a:pt x="3418" y="22027"/>
                    </a:lnTo>
                    <a:lnTo>
                      <a:pt x="3763" y="23586"/>
                    </a:lnTo>
                    <a:lnTo>
                      <a:pt x="4811" y="23527"/>
                    </a:lnTo>
                    <a:lnTo>
                      <a:pt x="3465" y="21467"/>
                    </a:lnTo>
                    <a:cubicBezTo>
                      <a:pt x="3465" y="21419"/>
                      <a:pt x="3477" y="21372"/>
                      <a:pt x="3477" y="21324"/>
                    </a:cubicBezTo>
                    <a:cubicBezTo>
                      <a:pt x="3572" y="20777"/>
                      <a:pt x="3739" y="20253"/>
                      <a:pt x="4013" y="19776"/>
                    </a:cubicBezTo>
                    <a:cubicBezTo>
                      <a:pt x="4084" y="19645"/>
                      <a:pt x="4168" y="19514"/>
                      <a:pt x="4263" y="19395"/>
                    </a:cubicBezTo>
                    <a:cubicBezTo>
                      <a:pt x="4311" y="19407"/>
                      <a:pt x="4370" y="19431"/>
                      <a:pt x="4418" y="19443"/>
                    </a:cubicBezTo>
                    <a:cubicBezTo>
                      <a:pt x="4704" y="19526"/>
                      <a:pt x="4977" y="19574"/>
                      <a:pt x="5275" y="19598"/>
                    </a:cubicBezTo>
                    <a:cubicBezTo>
                      <a:pt x="5359" y="19603"/>
                      <a:pt x="5443" y="19606"/>
                      <a:pt x="5527" y="19606"/>
                    </a:cubicBezTo>
                    <a:cubicBezTo>
                      <a:pt x="5645" y="19606"/>
                      <a:pt x="5764" y="19600"/>
                      <a:pt x="5882" y="19586"/>
                    </a:cubicBezTo>
                    <a:lnTo>
                      <a:pt x="5882" y="19586"/>
                    </a:lnTo>
                    <a:lnTo>
                      <a:pt x="4346" y="20955"/>
                    </a:lnTo>
                    <a:lnTo>
                      <a:pt x="4906" y="21836"/>
                    </a:lnTo>
                    <a:lnTo>
                      <a:pt x="6108" y="19538"/>
                    </a:lnTo>
                    <a:lnTo>
                      <a:pt x="6144" y="19538"/>
                    </a:lnTo>
                    <a:cubicBezTo>
                      <a:pt x="6287" y="19503"/>
                      <a:pt x="6430" y="19443"/>
                      <a:pt x="6561" y="19360"/>
                    </a:cubicBezTo>
                    <a:cubicBezTo>
                      <a:pt x="6692" y="19276"/>
                      <a:pt x="6811" y="19157"/>
                      <a:pt x="6882" y="19002"/>
                    </a:cubicBezTo>
                    <a:cubicBezTo>
                      <a:pt x="6954" y="18848"/>
                      <a:pt x="6966" y="18681"/>
                      <a:pt x="6930" y="18526"/>
                    </a:cubicBezTo>
                    <a:cubicBezTo>
                      <a:pt x="6906" y="18360"/>
                      <a:pt x="6811" y="18205"/>
                      <a:pt x="6668" y="18098"/>
                    </a:cubicBezTo>
                    <a:cubicBezTo>
                      <a:pt x="6537" y="18014"/>
                      <a:pt x="6394" y="17979"/>
                      <a:pt x="6251" y="17967"/>
                    </a:cubicBezTo>
                    <a:lnTo>
                      <a:pt x="4751" y="17228"/>
                    </a:lnTo>
                    <a:lnTo>
                      <a:pt x="4275" y="17895"/>
                    </a:lnTo>
                    <a:lnTo>
                      <a:pt x="5692" y="18038"/>
                    </a:lnTo>
                    <a:cubicBezTo>
                      <a:pt x="5430" y="18121"/>
                      <a:pt x="5180" y="18240"/>
                      <a:pt x="4965" y="18383"/>
                    </a:cubicBezTo>
                    <a:cubicBezTo>
                      <a:pt x="4656" y="18586"/>
                      <a:pt x="4394" y="18848"/>
                      <a:pt x="4168" y="19122"/>
                    </a:cubicBezTo>
                    <a:cubicBezTo>
                      <a:pt x="3751" y="18967"/>
                      <a:pt x="3370" y="18764"/>
                      <a:pt x="3025" y="18491"/>
                    </a:cubicBezTo>
                    <a:cubicBezTo>
                      <a:pt x="2596" y="18157"/>
                      <a:pt x="2251" y="17717"/>
                      <a:pt x="2025" y="17217"/>
                    </a:cubicBezTo>
                    <a:cubicBezTo>
                      <a:pt x="1787" y="16717"/>
                      <a:pt x="1656" y="16181"/>
                      <a:pt x="1584" y="15633"/>
                    </a:cubicBezTo>
                    <a:cubicBezTo>
                      <a:pt x="1525" y="15228"/>
                      <a:pt x="1513" y="14812"/>
                      <a:pt x="1536" y="14395"/>
                    </a:cubicBezTo>
                    <a:lnTo>
                      <a:pt x="1536" y="14395"/>
                    </a:lnTo>
                    <a:lnTo>
                      <a:pt x="2108" y="17050"/>
                    </a:lnTo>
                    <a:lnTo>
                      <a:pt x="3382" y="16978"/>
                    </a:lnTo>
                    <a:lnTo>
                      <a:pt x="1548" y="14145"/>
                    </a:lnTo>
                    <a:cubicBezTo>
                      <a:pt x="1548" y="14085"/>
                      <a:pt x="1548" y="14026"/>
                      <a:pt x="1560" y="13978"/>
                    </a:cubicBezTo>
                    <a:cubicBezTo>
                      <a:pt x="1608" y="13418"/>
                      <a:pt x="1703" y="12871"/>
                      <a:pt x="1846" y="12335"/>
                    </a:cubicBezTo>
                    <a:cubicBezTo>
                      <a:pt x="1858" y="12299"/>
                      <a:pt x="1846" y="12264"/>
                      <a:pt x="1822" y="12240"/>
                    </a:cubicBezTo>
                    <a:lnTo>
                      <a:pt x="1834" y="12228"/>
                    </a:lnTo>
                    <a:lnTo>
                      <a:pt x="1846" y="12228"/>
                    </a:lnTo>
                    <a:cubicBezTo>
                      <a:pt x="1846" y="12228"/>
                      <a:pt x="1858" y="12216"/>
                      <a:pt x="1858" y="12204"/>
                    </a:cubicBezTo>
                    <a:lnTo>
                      <a:pt x="7787" y="5751"/>
                    </a:lnTo>
                    <a:cubicBezTo>
                      <a:pt x="7811" y="5763"/>
                      <a:pt x="7823" y="5763"/>
                      <a:pt x="7847" y="5763"/>
                    </a:cubicBezTo>
                    <a:lnTo>
                      <a:pt x="7847" y="5691"/>
                    </a:lnTo>
                    <a:lnTo>
                      <a:pt x="7859" y="5620"/>
                    </a:lnTo>
                    <a:lnTo>
                      <a:pt x="7823" y="5620"/>
                    </a:lnTo>
                    <a:lnTo>
                      <a:pt x="7525" y="4751"/>
                    </a:lnTo>
                    <a:lnTo>
                      <a:pt x="7371" y="4310"/>
                    </a:lnTo>
                    <a:lnTo>
                      <a:pt x="7323" y="4191"/>
                    </a:lnTo>
                    <a:lnTo>
                      <a:pt x="7168" y="3739"/>
                    </a:lnTo>
                    <a:lnTo>
                      <a:pt x="7121" y="3608"/>
                    </a:lnTo>
                    <a:lnTo>
                      <a:pt x="7013" y="3298"/>
                    </a:lnTo>
                    <a:lnTo>
                      <a:pt x="6418" y="1584"/>
                    </a:lnTo>
                    <a:lnTo>
                      <a:pt x="6085" y="655"/>
                    </a:lnTo>
                    <a:lnTo>
                      <a:pt x="5906" y="119"/>
                    </a:lnTo>
                    <a:cubicBezTo>
                      <a:pt x="5918" y="84"/>
                      <a:pt x="5930" y="60"/>
                      <a:pt x="5930" y="60"/>
                    </a:cubicBezTo>
                    <a:lnTo>
                      <a:pt x="5870" y="24"/>
                    </a:lnTo>
                    <a:lnTo>
                      <a:pt x="5811"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47"/>
              <p:cNvGrpSpPr/>
              <p:nvPr/>
            </p:nvGrpSpPr>
            <p:grpSpPr>
              <a:xfrm>
                <a:off x="2247894" y="4236550"/>
                <a:ext cx="261675" cy="692350"/>
                <a:chOff x="2247894" y="4236550"/>
                <a:chExt cx="261675" cy="692350"/>
              </a:xfrm>
            </p:grpSpPr>
            <p:sp>
              <p:nvSpPr>
                <p:cNvPr id="2232" name="Google Shape;2232;p47"/>
                <p:cNvSpPr/>
                <p:nvPr/>
              </p:nvSpPr>
              <p:spPr>
                <a:xfrm>
                  <a:off x="2247894" y="4568725"/>
                  <a:ext cx="38425" cy="88425"/>
                </a:xfrm>
                <a:custGeom>
                  <a:avLst/>
                  <a:gdLst/>
                  <a:ahLst/>
                  <a:cxnLst/>
                  <a:rect l="l" t="t" r="r" b="b"/>
                  <a:pathLst>
                    <a:path w="1537" h="3537" extrusionOk="0">
                      <a:moveTo>
                        <a:pt x="1536" y="0"/>
                      </a:moveTo>
                      <a:lnTo>
                        <a:pt x="0" y="2751"/>
                      </a:lnTo>
                      <a:lnTo>
                        <a:pt x="1001" y="3537"/>
                      </a:lnTo>
                      <a:lnTo>
                        <a:pt x="1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7"/>
                <p:cNvSpPr/>
                <p:nvPr/>
              </p:nvSpPr>
              <p:spPr>
                <a:xfrm>
                  <a:off x="2266344" y="4641350"/>
                  <a:ext cx="29500" cy="88725"/>
                </a:xfrm>
                <a:custGeom>
                  <a:avLst/>
                  <a:gdLst/>
                  <a:ahLst/>
                  <a:cxnLst/>
                  <a:rect l="l" t="t" r="r" b="b"/>
                  <a:pathLst>
                    <a:path w="1180" h="3549" extrusionOk="0">
                      <a:moveTo>
                        <a:pt x="763" y="1"/>
                      </a:moveTo>
                      <a:lnTo>
                        <a:pt x="1" y="3049"/>
                      </a:lnTo>
                      <a:lnTo>
                        <a:pt x="1179" y="3549"/>
                      </a:lnTo>
                      <a:lnTo>
                        <a:pt x="7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7"/>
                <p:cNvSpPr/>
                <p:nvPr/>
              </p:nvSpPr>
              <p:spPr>
                <a:xfrm>
                  <a:off x="2285694" y="4759825"/>
                  <a:ext cx="45575" cy="86625"/>
                </a:xfrm>
                <a:custGeom>
                  <a:avLst/>
                  <a:gdLst/>
                  <a:ahLst/>
                  <a:cxnLst/>
                  <a:rect l="l" t="t" r="r" b="b"/>
                  <a:pathLst>
                    <a:path w="1823" h="3465" extrusionOk="0">
                      <a:moveTo>
                        <a:pt x="1822" y="0"/>
                      </a:moveTo>
                      <a:lnTo>
                        <a:pt x="1" y="2572"/>
                      </a:lnTo>
                      <a:lnTo>
                        <a:pt x="917" y="3465"/>
                      </a:lnTo>
                      <a:lnTo>
                        <a:pt x="1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7"/>
                <p:cNvSpPr/>
                <p:nvPr/>
              </p:nvSpPr>
              <p:spPr>
                <a:xfrm>
                  <a:off x="2354444" y="4667250"/>
                  <a:ext cx="57475" cy="22650"/>
                </a:xfrm>
                <a:custGeom>
                  <a:avLst/>
                  <a:gdLst/>
                  <a:ahLst/>
                  <a:cxnLst/>
                  <a:rect l="l" t="t" r="r" b="b"/>
                  <a:pathLst>
                    <a:path w="2299" h="906" extrusionOk="0">
                      <a:moveTo>
                        <a:pt x="477" y="0"/>
                      </a:moveTo>
                      <a:lnTo>
                        <a:pt x="1" y="679"/>
                      </a:lnTo>
                      <a:lnTo>
                        <a:pt x="2299" y="905"/>
                      </a:lnTo>
                      <a:lnTo>
                        <a:pt x="2299" y="905"/>
                      </a:ln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7"/>
                <p:cNvSpPr/>
                <p:nvPr/>
              </p:nvSpPr>
              <p:spPr>
                <a:xfrm>
                  <a:off x="2320819" y="4826500"/>
                  <a:ext cx="29800" cy="88725"/>
                </a:xfrm>
                <a:custGeom>
                  <a:avLst/>
                  <a:gdLst/>
                  <a:ahLst/>
                  <a:cxnLst/>
                  <a:rect l="l" t="t" r="r" b="b"/>
                  <a:pathLst>
                    <a:path w="1192" h="3549" extrusionOk="0">
                      <a:moveTo>
                        <a:pt x="691" y="0"/>
                      </a:moveTo>
                      <a:lnTo>
                        <a:pt x="1" y="3084"/>
                      </a:lnTo>
                      <a:lnTo>
                        <a:pt x="1191" y="3548"/>
                      </a:lnTo>
                      <a:lnTo>
                        <a:pt x="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7"/>
                <p:cNvSpPr/>
                <p:nvPr/>
              </p:nvSpPr>
              <p:spPr>
                <a:xfrm>
                  <a:off x="2371119" y="4868450"/>
                  <a:ext cx="77725" cy="60450"/>
                </a:xfrm>
                <a:custGeom>
                  <a:avLst/>
                  <a:gdLst/>
                  <a:ahLst/>
                  <a:cxnLst/>
                  <a:rect l="l" t="t" r="r" b="b"/>
                  <a:pathLst>
                    <a:path w="3109" h="2418" extrusionOk="0">
                      <a:moveTo>
                        <a:pt x="1" y="1"/>
                      </a:moveTo>
                      <a:lnTo>
                        <a:pt x="2001" y="2418"/>
                      </a:lnTo>
                      <a:lnTo>
                        <a:pt x="3108" y="17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7"/>
                <p:cNvSpPr/>
                <p:nvPr/>
              </p:nvSpPr>
              <p:spPr>
                <a:xfrm>
                  <a:off x="2356244" y="4717850"/>
                  <a:ext cx="47950" cy="64625"/>
                </a:xfrm>
                <a:custGeom>
                  <a:avLst/>
                  <a:gdLst/>
                  <a:ahLst/>
                  <a:cxnLst/>
                  <a:rect l="l" t="t" r="r" b="b"/>
                  <a:pathLst>
                    <a:path w="1918" h="2585" extrusionOk="0">
                      <a:moveTo>
                        <a:pt x="1917" y="0"/>
                      </a:moveTo>
                      <a:lnTo>
                        <a:pt x="0" y="1715"/>
                      </a:lnTo>
                      <a:lnTo>
                        <a:pt x="560" y="2584"/>
                      </a:lnTo>
                      <a:lnTo>
                        <a:pt x="19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7"/>
                <p:cNvSpPr/>
                <p:nvPr/>
              </p:nvSpPr>
              <p:spPr>
                <a:xfrm>
                  <a:off x="2340469" y="4839875"/>
                  <a:ext cx="72050" cy="31300"/>
                </a:xfrm>
                <a:custGeom>
                  <a:avLst/>
                  <a:gdLst/>
                  <a:ahLst/>
                  <a:cxnLst/>
                  <a:rect l="l" t="t" r="r" b="b"/>
                  <a:pathLst>
                    <a:path w="2882" h="1252" extrusionOk="0">
                      <a:moveTo>
                        <a:pt x="0" y="1"/>
                      </a:moveTo>
                      <a:lnTo>
                        <a:pt x="2239" y="1251"/>
                      </a:lnTo>
                      <a:lnTo>
                        <a:pt x="2882" y="43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7"/>
                <p:cNvSpPr/>
                <p:nvPr/>
              </p:nvSpPr>
              <p:spPr>
                <a:xfrm>
                  <a:off x="2399394" y="4865775"/>
                  <a:ext cx="71775" cy="24750"/>
                </a:xfrm>
                <a:custGeom>
                  <a:avLst/>
                  <a:gdLst/>
                  <a:ahLst/>
                  <a:cxnLst/>
                  <a:rect l="l" t="t" r="r" b="b"/>
                  <a:pathLst>
                    <a:path w="2871" h="990" extrusionOk="0">
                      <a:moveTo>
                        <a:pt x="2870" y="1"/>
                      </a:moveTo>
                      <a:lnTo>
                        <a:pt x="1" y="537"/>
                      </a:lnTo>
                      <a:lnTo>
                        <a:pt x="2537" y="989"/>
                      </a:lnTo>
                      <a:lnTo>
                        <a:pt x="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7"/>
                <p:cNvSpPr/>
                <p:nvPr/>
              </p:nvSpPr>
              <p:spPr>
                <a:xfrm>
                  <a:off x="2283619" y="4585975"/>
                  <a:ext cx="48825" cy="77125"/>
                </a:xfrm>
                <a:custGeom>
                  <a:avLst/>
                  <a:gdLst/>
                  <a:ahLst/>
                  <a:cxnLst/>
                  <a:rect l="l" t="t" r="r" b="b"/>
                  <a:pathLst>
                    <a:path w="1953" h="3085" extrusionOk="0">
                      <a:moveTo>
                        <a:pt x="0" y="1"/>
                      </a:moveTo>
                      <a:lnTo>
                        <a:pt x="667" y="3085"/>
                      </a:lnTo>
                      <a:lnTo>
                        <a:pt x="1953" y="30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7"/>
                <p:cNvSpPr/>
                <p:nvPr/>
              </p:nvSpPr>
              <p:spPr>
                <a:xfrm>
                  <a:off x="2252069" y="4237125"/>
                  <a:ext cx="192000" cy="307225"/>
                </a:xfrm>
                <a:custGeom>
                  <a:avLst/>
                  <a:gdLst/>
                  <a:ahLst/>
                  <a:cxnLst/>
                  <a:rect l="l" t="t" r="r" b="b"/>
                  <a:pathLst>
                    <a:path w="7680" h="12289" extrusionOk="0">
                      <a:moveTo>
                        <a:pt x="5691" y="1"/>
                      </a:moveTo>
                      <a:lnTo>
                        <a:pt x="0" y="3168"/>
                      </a:lnTo>
                      <a:lnTo>
                        <a:pt x="1584" y="12288"/>
                      </a:lnTo>
                      <a:lnTo>
                        <a:pt x="7680" y="5668"/>
                      </a:lnTo>
                      <a:lnTo>
                        <a:pt x="5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7"/>
                <p:cNvSpPr/>
                <p:nvPr/>
              </p:nvSpPr>
              <p:spPr>
                <a:xfrm>
                  <a:off x="2254144" y="4326725"/>
                  <a:ext cx="94225" cy="203975"/>
                </a:xfrm>
                <a:custGeom>
                  <a:avLst/>
                  <a:gdLst/>
                  <a:ahLst/>
                  <a:cxnLst/>
                  <a:rect l="l" t="t" r="r" b="b"/>
                  <a:pathLst>
                    <a:path w="3769" h="8159" extrusionOk="0">
                      <a:moveTo>
                        <a:pt x="1" y="1"/>
                      </a:moveTo>
                      <a:lnTo>
                        <a:pt x="36" y="215"/>
                      </a:lnTo>
                      <a:cubicBezTo>
                        <a:pt x="1001" y="655"/>
                        <a:pt x="1941" y="1167"/>
                        <a:pt x="2822" y="1763"/>
                      </a:cubicBezTo>
                      <a:cubicBezTo>
                        <a:pt x="2167" y="1548"/>
                        <a:pt x="1525" y="1287"/>
                        <a:pt x="905" y="977"/>
                      </a:cubicBezTo>
                      <a:cubicBezTo>
                        <a:pt x="632" y="822"/>
                        <a:pt x="358" y="667"/>
                        <a:pt x="84" y="513"/>
                      </a:cubicBezTo>
                      <a:lnTo>
                        <a:pt x="84" y="513"/>
                      </a:lnTo>
                      <a:lnTo>
                        <a:pt x="143" y="882"/>
                      </a:lnTo>
                      <a:cubicBezTo>
                        <a:pt x="358" y="1001"/>
                        <a:pt x="560" y="1108"/>
                        <a:pt x="774" y="1215"/>
                      </a:cubicBezTo>
                      <a:cubicBezTo>
                        <a:pt x="1036" y="1358"/>
                        <a:pt x="1286" y="1513"/>
                        <a:pt x="1548" y="1668"/>
                      </a:cubicBezTo>
                      <a:cubicBezTo>
                        <a:pt x="1096" y="1465"/>
                        <a:pt x="632" y="1263"/>
                        <a:pt x="179" y="1060"/>
                      </a:cubicBezTo>
                      <a:lnTo>
                        <a:pt x="179" y="1060"/>
                      </a:lnTo>
                      <a:lnTo>
                        <a:pt x="251" y="1489"/>
                      </a:lnTo>
                      <a:cubicBezTo>
                        <a:pt x="846" y="1834"/>
                        <a:pt x="1405" y="2215"/>
                        <a:pt x="1941" y="2620"/>
                      </a:cubicBezTo>
                      <a:cubicBezTo>
                        <a:pt x="1584" y="2501"/>
                        <a:pt x="1227" y="2358"/>
                        <a:pt x="870" y="2203"/>
                      </a:cubicBezTo>
                      <a:cubicBezTo>
                        <a:pt x="691" y="2096"/>
                        <a:pt x="512" y="2001"/>
                        <a:pt x="322" y="1906"/>
                      </a:cubicBezTo>
                      <a:lnTo>
                        <a:pt x="322" y="1906"/>
                      </a:lnTo>
                      <a:lnTo>
                        <a:pt x="393" y="2322"/>
                      </a:lnTo>
                      <a:cubicBezTo>
                        <a:pt x="512" y="2382"/>
                        <a:pt x="620" y="2430"/>
                        <a:pt x="739" y="2477"/>
                      </a:cubicBezTo>
                      <a:cubicBezTo>
                        <a:pt x="1072" y="2668"/>
                        <a:pt x="1382" y="2882"/>
                        <a:pt x="1691" y="3108"/>
                      </a:cubicBezTo>
                      <a:cubicBezTo>
                        <a:pt x="1596" y="3084"/>
                        <a:pt x="1501" y="3049"/>
                        <a:pt x="1405" y="3013"/>
                      </a:cubicBezTo>
                      <a:cubicBezTo>
                        <a:pt x="1096" y="2799"/>
                        <a:pt x="763" y="2608"/>
                        <a:pt x="417" y="2441"/>
                      </a:cubicBezTo>
                      <a:lnTo>
                        <a:pt x="417" y="2441"/>
                      </a:lnTo>
                      <a:lnTo>
                        <a:pt x="501" y="2941"/>
                      </a:lnTo>
                      <a:cubicBezTo>
                        <a:pt x="751" y="3072"/>
                        <a:pt x="1013" y="3192"/>
                        <a:pt x="1274" y="3299"/>
                      </a:cubicBezTo>
                      <a:cubicBezTo>
                        <a:pt x="1536" y="3477"/>
                        <a:pt x="1775" y="3668"/>
                        <a:pt x="2001" y="3882"/>
                      </a:cubicBezTo>
                      <a:cubicBezTo>
                        <a:pt x="1655" y="3763"/>
                        <a:pt x="1322" y="3632"/>
                        <a:pt x="989" y="3465"/>
                      </a:cubicBezTo>
                      <a:cubicBezTo>
                        <a:pt x="846" y="3358"/>
                        <a:pt x="691" y="3251"/>
                        <a:pt x="536" y="3156"/>
                      </a:cubicBezTo>
                      <a:lnTo>
                        <a:pt x="536" y="3156"/>
                      </a:lnTo>
                      <a:lnTo>
                        <a:pt x="620" y="3620"/>
                      </a:lnTo>
                      <a:cubicBezTo>
                        <a:pt x="703" y="3656"/>
                        <a:pt x="774" y="3703"/>
                        <a:pt x="846" y="3739"/>
                      </a:cubicBezTo>
                      <a:cubicBezTo>
                        <a:pt x="1001" y="3858"/>
                        <a:pt x="1144" y="4001"/>
                        <a:pt x="1274" y="4144"/>
                      </a:cubicBezTo>
                      <a:cubicBezTo>
                        <a:pt x="1191" y="4096"/>
                        <a:pt x="1108" y="4049"/>
                        <a:pt x="1024" y="4001"/>
                      </a:cubicBezTo>
                      <a:cubicBezTo>
                        <a:pt x="905" y="3882"/>
                        <a:pt x="774" y="3787"/>
                        <a:pt x="632" y="3692"/>
                      </a:cubicBezTo>
                      <a:lnTo>
                        <a:pt x="632" y="3692"/>
                      </a:lnTo>
                      <a:lnTo>
                        <a:pt x="727" y="4180"/>
                      </a:lnTo>
                      <a:cubicBezTo>
                        <a:pt x="810" y="4239"/>
                        <a:pt x="905" y="4287"/>
                        <a:pt x="989" y="4346"/>
                      </a:cubicBezTo>
                      <a:cubicBezTo>
                        <a:pt x="1239" y="4585"/>
                        <a:pt x="1477" y="4835"/>
                        <a:pt x="1679" y="5108"/>
                      </a:cubicBezTo>
                      <a:cubicBezTo>
                        <a:pt x="1489" y="5037"/>
                        <a:pt x="1310" y="4942"/>
                        <a:pt x="1132" y="4835"/>
                      </a:cubicBezTo>
                      <a:cubicBezTo>
                        <a:pt x="1024" y="4751"/>
                        <a:pt x="905" y="4680"/>
                        <a:pt x="798" y="4608"/>
                      </a:cubicBezTo>
                      <a:lnTo>
                        <a:pt x="798" y="4608"/>
                      </a:lnTo>
                      <a:lnTo>
                        <a:pt x="870" y="5037"/>
                      </a:lnTo>
                      <a:cubicBezTo>
                        <a:pt x="893" y="5061"/>
                        <a:pt x="917" y="5073"/>
                        <a:pt x="941" y="5085"/>
                      </a:cubicBezTo>
                      <a:cubicBezTo>
                        <a:pt x="917" y="5073"/>
                        <a:pt x="893" y="5061"/>
                        <a:pt x="870" y="5061"/>
                      </a:cubicBezTo>
                      <a:lnTo>
                        <a:pt x="941" y="5489"/>
                      </a:lnTo>
                      <a:cubicBezTo>
                        <a:pt x="1024" y="5525"/>
                        <a:pt x="1096" y="5549"/>
                        <a:pt x="1179" y="5573"/>
                      </a:cubicBezTo>
                      <a:cubicBezTo>
                        <a:pt x="1501" y="5823"/>
                        <a:pt x="1763" y="6156"/>
                        <a:pt x="1917" y="6537"/>
                      </a:cubicBezTo>
                      <a:cubicBezTo>
                        <a:pt x="1786" y="6525"/>
                        <a:pt x="1655" y="6490"/>
                        <a:pt x="1536" y="6454"/>
                      </a:cubicBezTo>
                      <a:cubicBezTo>
                        <a:pt x="1382" y="6275"/>
                        <a:pt x="1215" y="6132"/>
                        <a:pt x="1036" y="6001"/>
                      </a:cubicBezTo>
                      <a:lnTo>
                        <a:pt x="1036" y="6001"/>
                      </a:lnTo>
                      <a:lnTo>
                        <a:pt x="1203" y="7002"/>
                      </a:lnTo>
                      <a:cubicBezTo>
                        <a:pt x="1310" y="7144"/>
                        <a:pt x="1405" y="7287"/>
                        <a:pt x="1501" y="7442"/>
                      </a:cubicBezTo>
                      <a:cubicBezTo>
                        <a:pt x="1417" y="7406"/>
                        <a:pt x="1334" y="7359"/>
                        <a:pt x="1263" y="7311"/>
                      </a:cubicBezTo>
                      <a:lnTo>
                        <a:pt x="1263" y="7311"/>
                      </a:lnTo>
                      <a:lnTo>
                        <a:pt x="1394" y="8097"/>
                      </a:lnTo>
                      <a:cubicBezTo>
                        <a:pt x="1417" y="8109"/>
                        <a:pt x="1441" y="8121"/>
                        <a:pt x="1453" y="8133"/>
                      </a:cubicBezTo>
                      <a:cubicBezTo>
                        <a:pt x="1481" y="8151"/>
                        <a:pt x="1511" y="8159"/>
                        <a:pt x="1539" y="8159"/>
                      </a:cubicBezTo>
                      <a:cubicBezTo>
                        <a:pt x="1640" y="8159"/>
                        <a:pt x="1721" y="8054"/>
                        <a:pt x="1655" y="7942"/>
                      </a:cubicBezTo>
                      <a:cubicBezTo>
                        <a:pt x="1632" y="7894"/>
                        <a:pt x="1596" y="7847"/>
                        <a:pt x="1572" y="7811"/>
                      </a:cubicBezTo>
                      <a:lnTo>
                        <a:pt x="1572" y="7811"/>
                      </a:lnTo>
                      <a:cubicBezTo>
                        <a:pt x="1632" y="7835"/>
                        <a:pt x="1703" y="7871"/>
                        <a:pt x="1775" y="7894"/>
                      </a:cubicBezTo>
                      <a:cubicBezTo>
                        <a:pt x="1790" y="7900"/>
                        <a:pt x="1807" y="7902"/>
                        <a:pt x="1824" y="7902"/>
                      </a:cubicBezTo>
                      <a:cubicBezTo>
                        <a:pt x="1925" y="7902"/>
                        <a:pt x="2040" y="7816"/>
                        <a:pt x="1989" y="7704"/>
                      </a:cubicBezTo>
                      <a:cubicBezTo>
                        <a:pt x="1870" y="7466"/>
                        <a:pt x="1727" y="7228"/>
                        <a:pt x="1572" y="7002"/>
                      </a:cubicBezTo>
                      <a:lnTo>
                        <a:pt x="1584" y="7002"/>
                      </a:lnTo>
                      <a:cubicBezTo>
                        <a:pt x="1604" y="7009"/>
                        <a:pt x="1624" y="7013"/>
                        <a:pt x="1643" y="7013"/>
                      </a:cubicBezTo>
                      <a:cubicBezTo>
                        <a:pt x="1739" y="7013"/>
                        <a:pt x="1818" y="6922"/>
                        <a:pt x="1798" y="6823"/>
                      </a:cubicBezTo>
                      <a:lnTo>
                        <a:pt x="1798" y="6823"/>
                      </a:lnTo>
                      <a:cubicBezTo>
                        <a:pt x="1906" y="6847"/>
                        <a:pt x="2025" y="6859"/>
                        <a:pt x="2144" y="6859"/>
                      </a:cubicBezTo>
                      <a:cubicBezTo>
                        <a:pt x="2251" y="6859"/>
                        <a:pt x="2298" y="6740"/>
                        <a:pt x="2275" y="6644"/>
                      </a:cubicBezTo>
                      <a:cubicBezTo>
                        <a:pt x="2167" y="6275"/>
                        <a:pt x="1977" y="5942"/>
                        <a:pt x="1715" y="5668"/>
                      </a:cubicBezTo>
                      <a:cubicBezTo>
                        <a:pt x="1786" y="5632"/>
                        <a:pt x="1834" y="5561"/>
                        <a:pt x="1810" y="5501"/>
                      </a:cubicBezTo>
                      <a:lnTo>
                        <a:pt x="1810" y="5501"/>
                      </a:lnTo>
                      <a:cubicBezTo>
                        <a:pt x="1894" y="5525"/>
                        <a:pt x="1977" y="5549"/>
                        <a:pt x="2060" y="5573"/>
                      </a:cubicBezTo>
                      <a:cubicBezTo>
                        <a:pt x="2075" y="5578"/>
                        <a:pt x="2090" y="5581"/>
                        <a:pt x="2103" y="5581"/>
                      </a:cubicBezTo>
                      <a:cubicBezTo>
                        <a:pt x="2211" y="5581"/>
                        <a:pt x="2278" y="5430"/>
                        <a:pt x="2215" y="5335"/>
                      </a:cubicBezTo>
                      <a:cubicBezTo>
                        <a:pt x="2072" y="5120"/>
                        <a:pt x="1917" y="4918"/>
                        <a:pt x="1763" y="4727"/>
                      </a:cubicBezTo>
                      <a:lnTo>
                        <a:pt x="1763" y="4727"/>
                      </a:lnTo>
                      <a:cubicBezTo>
                        <a:pt x="1763" y="4727"/>
                        <a:pt x="1775" y="4727"/>
                        <a:pt x="1775" y="4739"/>
                      </a:cubicBezTo>
                      <a:cubicBezTo>
                        <a:pt x="1795" y="4748"/>
                        <a:pt x="1816" y="4752"/>
                        <a:pt x="1836" y="4752"/>
                      </a:cubicBezTo>
                      <a:cubicBezTo>
                        <a:pt x="1954" y="4752"/>
                        <a:pt x="2048" y="4615"/>
                        <a:pt x="1977" y="4513"/>
                      </a:cubicBezTo>
                      <a:cubicBezTo>
                        <a:pt x="1870" y="4358"/>
                        <a:pt x="1751" y="4215"/>
                        <a:pt x="1632" y="4084"/>
                      </a:cubicBezTo>
                      <a:lnTo>
                        <a:pt x="1632" y="4084"/>
                      </a:lnTo>
                      <a:cubicBezTo>
                        <a:pt x="1929" y="4192"/>
                        <a:pt x="2227" y="4287"/>
                        <a:pt x="2525" y="4382"/>
                      </a:cubicBezTo>
                      <a:cubicBezTo>
                        <a:pt x="2533" y="4384"/>
                        <a:pt x="2542" y="4384"/>
                        <a:pt x="2550" y="4384"/>
                      </a:cubicBezTo>
                      <a:cubicBezTo>
                        <a:pt x="2670" y="4384"/>
                        <a:pt x="2768" y="4232"/>
                        <a:pt x="2679" y="4132"/>
                      </a:cubicBezTo>
                      <a:cubicBezTo>
                        <a:pt x="2489" y="3930"/>
                        <a:pt x="2298" y="3727"/>
                        <a:pt x="2084" y="3537"/>
                      </a:cubicBezTo>
                      <a:lnTo>
                        <a:pt x="2084" y="3537"/>
                      </a:lnTo>
                      <a:cubicBezTo>
                        <a:pt x="2167" y="3561"/>
                        <a:pt x="2251" y="3584"/>
                        <a:pt x="2334" y="3596"/>
                      </a:cubicBezTo>
                      <a:cubicBezTo>
                        <a:pt x="2346" y="3599"/>
                        <a:pt x="2358" y="3601"/>
                        <a:pt x="2370" y="3601"/>
                      </a:cubicBezTo>
                      <a:cubicBezTo>
                        <a:pt x="2503" y="3601"/>
                        <a:pt x="2575" y="3422"/>
                        <a:pt x="2465" y="3334"/>
                      </a:cubicBezTo>
                      <a:cubicBezTo>
                        <a:pt x="2310" y="3203"/>
                        <a:pt x="2156" y="3072"/>
                        <a:pt x="1989" y="2953"/>
                      </a:cubicBezTo>
                      <a:lnTo>
                        <a:pt x="1989" y="2953"/>
                      </a:lnTo>
                      <a:cubicBezTo>
                        <a:pt x="2203" y="3025"/>
                        <a:pt x="2429" y="3096"/>
                        <a:pt x="2644" y="3156"/>
                      </a:cubicBezTo>
                      <a:cubicBezTo>
                        <a:pt x="2658" y="3160"/>
                        <a:pt x="2671" y="3163"/>
                        <a:pt x="2684" y="3163"/>
                      </a:cubicBezTo>
                      <a:cubicBezTo>
                        <a:pt x="2801" y="3163"/>
                        <a:pt x="2859" y="2981"/>
                        <a:pt x="2763" y="2906"/>
                      </a:cubicBezTo>
                      <a:cubicBezTo>
                        <a:pt x="2382" y="2584"/>
                        <a:pt x="1977" y="2275"/>
                        <a:pt x="1572" y="1989"/>
                      </a:cubicBezTo>
                      <a:lnTo>
                        <a:pt x="1572" y="1989"/>
                      </a:lnTo>
                      <a:cubicBezTo>
                        <a:pt x="2179" y="2263"/>
                        <a:pt x="2798" y="2537"/>
                        <a:pt x="3406" y="2799"/>
                      </a:cubicBezTo>
                      <a:cubicBezTo>
                        <a:pt x="3432" y="2811"/>
                        <a:pt x="3456" y="2816"/>
                        <a:pt x="3478" y="2816"/>
                      </a:cubicBezTo>
                      <a:cubicBezTo>
                        <a:pt x="3610" y="2816"/>
                        <a:pt x="3669" y="2630"/>
                        <a:pt x="3537" y="2549"/>
                      </a:cubicBezTo>
                      <a:cubicBezTo>
                        <a:pt x="3239" y="2358"/>
                        <a:pt x="2929" y="2168"/>
                        <a:pt x="2620" y="1989"/>
                      </a:cubicBezTo>
                      <a:lnTo>
                        <a:pt x="2620" y="1989"/>
                      </a:lnTo>
                      <a:cubicBezTo>
                        <a:pt x="2929" y="2096"/>
                        <a:pt x="3239" y="2191"/>
                        <a:pt x="3560" y="2275"/>
                      </a:cubicBezTo>
                      <a:cubicBezTo>
                        <a:pt x="3568" y="2276"/>
                        <a:pt x="3575" y="2277"/>
                        <a:pt x="3582" y="2277"/>
                      </a:cubicBezTo>
                      <a:cubicBezTo>
                        <a:pt x="3691" y="2277"/>
                        <a:pt x="3768" y="2116"/>
                        <a:pt x="3668" y="2049"/>
                      </a:cubicBezTo>
                      <a:cubicBezTo>
                        <a:pt x="2525" y="1227"/>
                        <a:pt x="1298" y="53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7"/>
                <p:cNvSpPr/>
                <p:nvPr/>
              </p:nvSpPr>
              <p:spPr>
                <a:xfrm>
                  <a:off x="2335119" y="4242775"/>
                  <a:ext cx="102725" cy="132875"/>
                </a:xfrm>
                <a:custGeom>
                  <a:avLst/>
                  <a:gdLst/>
                  <a:ahLst/>
                  <a:cxnLst/>
                  <a:rect l="l" t="t" r="r" b="b"/>
                  <a:pathLst>
                    <a:path w="4109" h="5315" extrusionOk="0">
                      <a:moveTo>
                        <a:pt x="674" y="4023"/>
                      </a:moveTo>
                      <a:cubicBezTo>
                        <a:pt x="727" y="4023"/>
                        <a:pt x="774" y="4025"/>
                        <a:pt x="798" y="4025"/>
                      </a:cubicBezTo>
                      <a:lnTo>
                        <a:pt x="857" y="4025"/>
                      </a:lnTo>
                      <a:cubicBezTo>
                        <a:pt x="941" y="4168"/>
                        <a:pt x="1083" y="4264"/>
                        <a:pt x="1238" y="4323"/>
                      </a:cubicBezTo>
                      <a:cubicBezTo>
                        <a:pt x="1488" y="4418"/>
                        <a:pt x="1750" y="4490"/>
                        <a:pt x="2000" y="4561"/>
                      </a:cubicBezTo>
                      <a:cubicBezTo>
                        <a:pt x="2119" y="4597"/>
                        <a:pt x="2226" y="4633"/>
                        <a:pt x="2346" y="4668"/>
                      </a:cubicBezTo>
                      <a:cubicBezTo>
                        <a:pt x="2250" y="4645"/>
                        <a:pt x="2155" y="4621"/>
                        <a:pt x="2060" y="4597"/>
                      </a:cubicBezTo>
                      <a:cubicBezTo>
                        <a:pt x="1738" y="4525"/>
                        <a:pt x="1429" y="4442"/>
                        <a:pt x="1107" y="4347"/>
                      </a:cubicBezTo>
                      <a:cubicBezTo>
                        <a:pt x="976" y="4311"/>
                        <a:pt x="845" y="4275"/>
                        <a:pt x="714" y="4216"/>
                      </a:cubicBezTo>
                      <a:cubicBezTo>
                        <a:pt x="667" y="4192"/>
                        <a:pt x="619" y="4168"/>
                        <a:pt x="572" y="4144"/>
                      </a:cubicBezTo>
                      <a:cubicBezTo>
                        <a:pt x="536" y="4121"/>
                        <a:pt x="500" y="4097"/>
                        <a:pt x="464" y="4073"/>
                      </a:cubicBezTo>
                      <a:cubicBezTo>
                        <a:pt x="452" y="4061"/>
                        <a:pt x="452" y="4049"/>
                        <a:pt x="441" y="4049"/>
                      </a:cubicBezTo>
                      <a:cubicBezTo>
                        <a:pt x="498" y="4028"/>
                        <a:pt x="593" y="4023"/>
                        <a:pt x="674" y="4023"/>
                      </a:cubicBezTo>
                      <a:close/>
                      <a:moveTo>
                        <a:pt x="2230" y="1"/>
                      </a:moveTo>
                      <a:cubicBezTo>
                        <a:pt x="2132" y="1"/>
                        <a:pt x="2050" y="146"/>
                        <a:pt x="2143" y="239"/>
                      </a:cubicBezTo>
                      <a:cubicBezTo>
                        <a:pt x="2191" y="299"/>
                        <a:pt x="2238" y="334"/>
                        <a:pt x="2286" y="382"/>
                      </a:cubicBezTo>
                      <a:cubicBezTo>
                        <a:pt x="2250" y="430"/>
                        <a:pt x="2238" y="501"/>
                        <a:pt x="2274" y="573"/>
                      </a:cubicBezTo>
                      <a:cubicBezTo>
                        <a:pt x="2346" y="680"/>
                        <a:pt x="2429" y="787"/>
                        <a:pt x="2500" y="882"/>
                      </a:cubicBezTo>
                      <a:cubicBezTo>
                        <a:pt x="2457" y="878"/>
                        <a:pt x="2413" y="875"/>
                        <a:pt x="2371" y="875"/>
                      </a:cubicBezTo>
                      <a:cubicBezTo>
                        <a:pt x="2180" y="875"/>
                        <a:pt x="1997" y="922"/>
                        <a:pt x="1822" y="1049"/>
                      </a:cubicBezTo>
                      <a:cubicBezTo>
                        <a:pt x="1726" y="1120"/>
                        <a:pt x="1738" y="1275"/>
                        <a:pt x="1845" y="1335"/>
                      </a:cubicBezTo>
                      <a:cubicBezTo>
                        <a:pt x="1917" y="1370"/>
                        <a:pt x="1988" y="1406"/>
                        <a:pt x="2060" y="1442"/>
                      </a:cubicBezTo>
                      <a:cubicBezTo>
                        <a:pt x="1905" y="1442"/>
                        <a:pt x="1750" y="1442"/>
                        <a:pt x="1595" y="1466"/>
                      </a:cubicBezTo>
                      <a:cubicBezTo>
                        <a:pt x="1441" y="1477"/>
                        <a:pt x="1393" y="1656"/>
                        <a:pt x="1500" y="1763"/>
                      </a:cubicBezTo>
                      <a:cubicBezTo>
                        <a:pt x="1524" y="1775"/>
                        <a:pt x="1536" y="1799"/>
                        <a:pt x="1560" y="1823"/>
                      </a:cubicBezTo>
                      <a:cubicBezTo>
                        <a:pt x="1540" y="1822"/>
                        <a:pt x="1520" y="1822"/>
                        <a:pt x="1500" y="1822"/>
                      </a:cubicBezTo>
                      <a:cubicBezTo>
                        <a:pt x="1224" y="1822"/>
                        <a:pt x="966" y="1904"/>
                        <a:pt x="988" y="2204"/>
                      </a:cubicBezTo>
                      <a:cubicBezTo>
                        <a:pt x="988" y="2251"/>
                        <a:pt x="1012" y="2299"/>
                        <a:pt x="1060" y="2323"/>
                      </a:cubicBezTo>
                      <a:lnTo>
                        <a:pt x="976" y="2323"/>
                      </a:lnTo>
                      <a:cubicBezTo>
                        <a:pt x="869" y="2323"/>
                        <a:pt x="786" y="2454"/>
                        <a:pt x="833" y="2549"/>
                      </a:cubicBezTo>
                      <a:cubicBezTo>
                        <a:pt x="964" y="2847"/>
                        <a:pt x="1238" y="3001"/>
                        <a:pt x="1548" y="3121"/>
                      </a:cubicBezTo>
                      <a:cubicBezTo>
                        <a:pt x="1381" y="3132"/>
                        <a:pt x="1214" y="3144"/>
                        <a:pt x="1060" y="3180"/>
                      </a:cubicBezTo>
                      <a:cubicBezTo>
                        <a:pt x="869" y="3216"/>
                        <a:pt x="691" y="3359"/>
                        <a:pt x="738" y="3573"/>
                      </a:cubicBezTo>
                      <a:cubicBezTo>
                        <a:pt x="750" y="3632"/>
                        <a:pt x="786" y="3680"/>
                        <a:pt x="822" y="3728"/>
                      </a:cubicBezTo>
                      <a:lnTo>
                        <a:pt x="774" y="3728"/>
                      </a:lnTo>
                      <a:cubicBezTo>
                        <a:pt x="749" y="3728"/>
                        <a:pt x="721" y="3728"/>
                        <a:pt x="693" y="3728"/>
                      </a:cubicBezTo>
                      <a:cubicBezTo>
                        <a:pt x="510" y="3728"/>
                        <a:pt x="280" y="3736"/>
                        <a:pt x="167" y="3871"/>
                      </a:cubicBezTo>
                      <a:cubicBezTo>
                        <a:pt x="0" y="4049"/>
                        <a:pt x="167" y="4228"/>
                        <a:pt x="321" y="4335"/>
                      </a:cubicBezTo>
                      <a:cubicBezTo>
                        <a:pt x="774" y="4633"/>
                        <a:pt x="1369" y="4728"/>
                        <a:pt x="1869" y="4847"/>
                      </a:cubicBezTo>
                      <a:cubicBezTo>
                        <a:pt x="2548" y="5014"/>
                        <a:pt x="3227" y="5168"/>
                        <a:pt x="3905" y="5311"/>
                      </a:cubicBezTo>
                      <a:cubicBezTo>
                        <a:pt x="3916" y="5314"/>
                        <a:pt x="3926" y="5315"/>
                        <a:pt x="3936" y="5315"/>
                      </a:cubicBezTo>
                      <a:cubicBezTo>
                        <a:pt x="4077" y="5315"/>
                        <a:pt x="4109" y="5083"/>
                        <a:pt x="3953" y="5049"/>
                      </a:cubicBezTo>
                      <a:cubicBezTo>
                        <a:pt x="3917" y="5037"/>
                        <a:pt x="3893" y="5026"/>
                        <a:pt x="3858" y="5026"/>
                      </a:cubicBezTo>
                      <a:cubicBezTo>
                        <a:pt x="3893" y="4954"/>
                        <a:pt x="3893" y="4835"/>
                        <a:pt x="3798" y="4787"/>
                      </a:cubicBezTo>
                      <a:cubicBezTo>
                        <a:pt x="3477" y="4597"/>
                        <a:pt x="3143" y="4406"/>
                        <a:pt x="2798" y="4252"/>
                      </a:cubicBezTo>
                      <a:lnTo>
                        <a:pt x="2798" y="4252"/>
                      </a:lnTo>
                      <a:cubicBezTo>
                        <a:pt x="2881" y="4264"/>
                        <a:pt x="2965" y="4287"/>
                        <a:pt x="3048" y="4299"/>
                      </a:cubicBezTo>
                      <a:cubicBezTo>
                        <a:pt x="3381" y="4371"/>
                        <a:pt x="3703" y="4442"/>
                        <a:pt x="4024" y="4502"/>
                      </a:cubicBezTo>
                      <a:lnTo>
                        <a:pt x="3870" y="4073"/>
                      </a:lnTo>
                      <a:cubicBezTo>
                        <a:pt x="3584" y="4002"/>
                        <a:pt x="3310" y="3930"/>
                        <a:pt x="3024" y="3871"/>
                      </a:cubicBezTo>
                      <a:cubicBezTo>
                        <a:pt x="2560" y="3763"/>
                        <a:pt x="2084" y="3656"/>
                        <a:pt x="1607" y="3644"/>
                      </a:cubicBezTo>
                      <a:lnTo>
                        <a:pt x="1393" y="3609"/>
                      </a:lnTo>
                      <a:cubicBezTo>
                        <a:pt x="1322" y="3597"/>
                        <a:pt x="1250" y="3585"/>
                        <a:pt x="1179" y="3561"/>
                      </a:cubicBezTo>
                      <a:cubicBezTo>
                        <a:pt x="1143" y="3549"/>
                        <a:pt x="1119" y="3537"/>
                        <a:pt x="1083" y="3513"/>
                      </a:cubicBezTo>
                      <a:cubicBezTo>
                        <a:pt x="1072" y="3513"/>
                        <a:pt x="1083" y="3502"/>
                        <a:pt x="1107" y="3502"/>
                      </a:cubicBezTo>
                      <a:cubicBezTo>
                        <a:pt x="1119" y="3478"/>
                        <a:pt x="1206" y="3472"/>
                        <a:pt x="1296" y="3472"/>
                      </a:cubicBezTo>
                      <a:cubicBezTo>
                        <a:pt x="1387" y="3472"/>
                        <a:pt x="1482" y="3478"/>
                        <a:pt x="1512" y="3478"/>
                      </a:cubicBezTo>
                      <a:cubicBezTo>
                        <a:pt x="1584" y="3475"/>
                        <a:pt x="1655" y="3473"/>
                        <a:pt x="1727" y="3473"/>
                      </a:cubicBezTo>
                      <a:cubicBezTo>
                        <a:pt x="1941" y="3473"/>
                        <a:pt x="2158" y="3487"/>
                        <a:pt x="2381" y="3513"/>
                      </a:cubicBezTo>
                      <a:cubicBezTo>
                        <a:pt x="2584" y="3549"/>
                        <a:pt x="2774" y="3585"/>
                        <a:pt x="2977" y="3632"/>
                      </a:cubicBezTo>
                      <a:cubicBezTo>
                        <a:pt x="3262" y="3740"/>
                        <a:pt x="3536" y="3835"/>
                        <a:pt x="3822" y="3942"/>
                      </a:cubicBezTo>
                      <a:lnTo>
                        <a:pt x="3667" y="3490"/>
                      </a:lnTo>
                      <a:cubicBezTo>
                        <a:pt x="3500" y="3430"/>
                        <a:pt x="3334" y="3382"/>
                        <a:pt x="3155" y="3335"/>
                      </a:cubicBezTo>
                      <a:cubicBezTo>
                        <a:pt x="2941" y="3251"/>
                        <a:pt x="2727" y="3180"/>
                        <a:pt x="2512" y="3097"/>
                      </a:cubicBezTo>
                      <a:cubicBezTo>
                        <a:pt x="2238" y="3001"/>
                        <a:pt x="1965" y="2906"/>
                        <a:pt x="1703" y="2799"/>
                      </a:cubicBezTo>
                      <a:cubicBezTo>
                        <a:pt x="1619" y="2775"/>
                        <a:pt x="1524" y="2740"/>
                        <a:pt x="1441" y="2692"/>
                      </a:cubicBezTo>
                      <a:lnTo>
                        <a:pt x="1441" y="2692"/>
                      </a:lnTo>
                      <a:cubicBezTo>
                        <a:pt x="1762" y="2728"/>
                        <a:pt x="2072" y="2799"/>
                        <a:pt x="2381" y="2894"/>
                      </a:cubicBezTo>
                      <a:cubicBezTo>
                        <a:pt x="2798" y="3049"/>
                        <a:pt x="3203" y="3204"/>
                        <a:pt x="3620" y="3359"/>
                      </a:cubicBezTo>
                      <a:lnTo>
                        <a:pt x="3465" y="2906"/>
                      </a:lnTo>
                      <a:cubicBezTo>
                        <a:pt x="3215" y="2811"/>
                        <a:pt x="2965" y="2716"/>
                        <a:pt x="2715" y="2644"/>
                      </a:cubicBezTo>
                      <a:cubicBezTo>
                        <a:pt x="2334" y="2489"/>
                        <a:pt x="1953" y="2335"/>
                        <a:pt x="1584" y="2168"/>
                      </a:cubicBezTo>
                      <a:lnTo>
                        <a:pt x="1584" y="2168"/>
                      </a:lnTo>
                      <a:cubicBezTo>
                        <a:pt x="1643" y="2180"/>
                        <a:pt x="1703" y="2180"/>
                        <a:pt x="1762" y="2192"/>
                      </a:cubicBezTo>
                      <a:cubicBezTo>
                        <a:pt x="1893" y="2204"/>
                        <a:pt x="2012" y="2228"/>
                        <a:pt x="2131" y="2251"/>
                      </a:cubicBezTo>
                      <a:cubicBezTo>
                        <a:pt x="2536" y="2501"/>
                        <a:pt x="2977" y="2692"/>
                        <a:pt x="3429" y="2811"/>
                      </a:cubicBezTo>
                      <a:lnTo>
                        <a:pt x="3250" y="2275"/>
                      </a:lnTo>
                      <a:cubicBezTo>
                        <a:pt x="2941" y="2120"/>
                        <a:pt x="2619" y="2001"/>
                        <a:pt x="2286" y="1930"/>
                      </a:cubicBezTo>
                      <a:cubicBezTo>
                        <a:pt x="2203" y="1870"/>
                        <a:pt x="2119" y="1811"/>
                        <a:pt x="2036" y="1763"/>
                      </a:cubicBezTo>
                      <a:cubicBezTo>
                        <a:pt x="2060" y="1762"/>
                        <a:pt x="2084" y="1762"/>
                        <a:pt x="2108" y="1762"/>
                      </a:cubicBezTo>
                      <a:cubicBezTo>
                        <a:pt x="2464" y="1762"/>
                        <a:pt x="2808" y="1843"/>
                        <a:pt x="3131" y="1966"/>
                      </a:cubicBezTo>
                      <a:lnTo>
                        <a:pt x="2977" y="1513"/>
                      </a:lnTo>
                      <a:lnTo>
                        <a:pt x="2346" y="1204"/>
                      </a:lnTo>
                      <a:cubicBezTo>
                        <a:pt x="2536" y="1204"/>
                        <a:pt x="2738" y="1263"/>
                        <a:pt x="2917" y="1335"/>
                      </a:cubicBezTo>
                      <a:lnTo>
                        <a:pt x="2524" y="215"/>
                      </a:lnTo>
                      <a:cubicBezTo>
                        <a:pt x="2453" y="168"/>
                        <a:pt x="2381" y="108"/>
                        <a:pt x="2310" y="37"/>
                      </a:cubicBezTo>
                      <a:cubicBezTo>
                        <a:pt x="2284" y="11"/>
                        <a:pt x="2257" y="1"/>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7"/>
                <p:cNvSpPr/>
                <p:nvPr/>
              </p:nvSpPr>
              <p:spPr>
                <a:xfrm>
                  <a:off x="2290469" y="4236550"/>
                  <a:ext cx="105675" cy="306000"/>
                </a:xfrm>
                <a:custGeom>
                  <a:avLst/>
                  <a:gdLst/>
                  <a:ahLst/>
                  <a:cxnLst/>
                  <a:rect l="l" t="t" r="r" b="b"/>
                  <a:pathLst>
                    <a:path w="4227" h="12240" extrusionOk="0">
                      <a:moveTo>
                        <a:pt x="4096" y="0"/>
                      </a:moveTo>
                      <a:cubicBezTo>
                        <a:pt x="4072" y="60"/>
                        <a:pt x="1238" y="6191"/>
                        <a:pt x="0" y="12204"/>
                      </a:cubicBezTo>
                      <a:lnTo>
                        <a:pt x="143" y="12240"/>
                      </a:lnTo>
                      <a:cubicBezTo>
                        <a:pt x="1369" y="6239"/>
                        <a:pt x="4191" y="119"/>
                        <a:pt x="4227" y="60"/>
                      </a:cubicBezTo>
                      <a:lnTo>
                        <a:pt x="4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7"/>
                <p:cNvSpPr/>
                <p:nvPr/>
              </p:nvSpPr>
              <p:spPr>
                <a:xfrm>
                  <a:off x="2251169" y="4314825"/>
                  <a:ext cx="192900" cy="65800"/>
                </a:xfrm>
                <a:custGeom>
                  <a:avLst/>
                  <a:gdLst/>
                  <a:ahLst/>
                  <a:cxnLst/>
                  <a:rect l="l" t="t" r="r" b="b"/>
                  <a:pathLst>
                    <a:path w="7716" h="2632" extrusionOk="0">
                      <a:moveTo>
                        <a:pt x="72" y="0"/>
                      </a:moveTo>
                      <a:lnTo>
                        <a:pt x="0" y="119"/>
                      </a:lnTo>
                      <a:cubicBezTo>
                        <a:pt x="36" y="143"/>
                        <a:pt x="3537" y="2239"/>
                        <a:pt x="7704" y="2632"/>
                      </a:cubicBezTo>
                      <a:lnTo>
                        <a:pt x="7716" y="2501"/>
                      </a:lnTo>
                      <a:cubicBezTo>
                        <a:pt x="3584" y="2108"/>
                        <a:pt x="108" y="24"/>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7"/>
                <p:cNvSpPr/>
                <p:nvPr/>
              </p:nvSpPr>
              <p:spPr>
                <a:xfrm>
                  <a:off x="2331541" y="4763675"/>
                  <a:ext cx="39900" cy="62850"/>
                </a:xfrm>
                <a:custGeom>
                  <a:avLst/>
                  <a:gdLst/>
                  <a:ahLst/>
                  <a:cxnLst/>
                  <a:rect l="l" t="t" r="r" b="b"/>
                  <a:pathLst>
                    <a:path w="1596" h="2514" extrusionOk="0">
                      <a:moveTo>
                        <a:pt x="0" y="1"/>
                      </a:moveTo>
                      <a:lnTo>
                        <a:pt x="560" y="2513"/>
                      </a:lnTo>
                      <a:lnTo>
                        <a:pt x="1596" y="244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7"/>
                <p:cNvSpPr/>
                <p:nvPr/>
              </p:nvSpPr>
              <p:spPr>
                <a:xfrm>
                  <a:off x="2280644" y="4542050"/>
                  <a:ext cx="228925" cy="362150"/>
                </a:xfrm>
                <a:custGeom>
                  <a:avLst/>
                  <a:gdLst/>
                  <a:ahLst/>
                  <a:cxnLst/>
                  <a:rect l="l" t="t" r="r" b="b"/>
                  <a:pathLst>
                    <a:path w="9157" h="14486" extrusionOk="0">
                      <a:moveTo>
                        <a:pt x="4836" y="5978"/>
                      </a:moveTo>
                      <a:cubicBezTo>
                        <a:pt x="4979" y="5978"/>
                        <a:pt x="5114" y="6006"/>
                        <a:pt x="5215" y="6080"/>
                      </a:cubicBezTo>
                      <a:cubicBezTo>
                        <a:pt x="5310" y="6139"/>
                        <a:pt x="5370" y="6235"/>
                        <a:pt x="5394" y="6354"/>
                      </a:cubicBezTo>
                      <a:cubicBezTo>
                        <a:pt x="5418" y="6473"/>
                        <a:pt x="5406" y="6592"/>
                        <a:pt x="5358" y="6699"/>
                      </a:cubicBezTo>
                      <a:cubicBezTo>
                        <a:pt x="5263" y="6913"/>
                        <a:pt x="5025" y="7044"/>
                        <a:pt x="4775" y="7116"/>
                      </a:cubicBezTo>
                      <a:cubicBezTo>
                        <a:pt x="4596" y="7156"/>
                        <a:pt x="4411" y="7175"/>
                        <a:pt x="4225" y="7175"/>
                      </a:cubicBezTo>
                      <a:cubicBezTo>
                        <a:pt x="4138" y="7175"/>
                        <a:pt x="4052" y="7171"/>
                        <a:pt x="3965" y="7163"/>
                      </a:cubicBezTo>
                      <a:cubicBezTo>
                        <a:pt x="3691" y="7151"/>
                        <a:pt x="3429" y="7092"/>
                        <a:pt x="3167" y="7021"/>
                      </a:cubicBezTo>
                      <a:cubicBezTo>
                        <a:pt x="3140" y="7013"/>
                        <a:pt x="3113" y="7005"/>
                        <a:pt x="3087" y="6996"/>
                      </a:cubicBezTo>
                      <a:lnTo>
                        <a:pt x="3087" y="6996"/>
                      </a:lnTo>
                      <a:cubicBezTo>
                        <a:pt x="3286" y="6757"/>
                        <a:pt x="3514" y="6544"/>
                        <a:pt x="3774" y="6366"/>
                      </a:cubicBezTo>
                      <a:cubicBezTo>
                        <a:pt x="4001" y="6211"/>
                        <a:pt x="4239" y="6092"/>
                        <a:pt x="4501" y="6020"/>
                      </a:cubicBezTo>
                      <a:cubicBezTo>
                        <a:pt x="4610" y="5994"/>
                        <a:pt x="4725" y="5978"/>
                        <a:pt x="4836" y="5978"/>
                      </a:cubicBezTo>
                      <a:close/>
                      <a:moveTo>
                        <a:pt x="433" y="0"/>
                      </a:moveTo>
                      <a:cubicBezTo>
                        <a:pt x="397" y="0"/>
                        <a:pt x="364" y="30"/>
                        <a:pt x="345" y="67"/>
                      </a:cubicBezTo>
                      <a:cubicBezTo>
                        <a:pt x="191" y="627"/>
                        <a:pt x="95" y="1175"/>
                        <a:pt x="48" y="1746"/>
                      </a:cubicBezTo>
                      <a:cubicBezTo>
                        <a:pt x="0" y="2306"/>
                        <a:pt x="0" y="2877"/>
                        <a:pt x="60" y="3449"/>
                      </a:cubicBezTo>
                      <a:cubicBezTo>
                        <a:pt x="131" y="4008"/>
                        <a:pt x="274" y="4580"/>
                        <a:pt x="524" y="5092"/>
                      </a:cubicBezTo>
                      <a:cubicBezTo>
                        <a:pt x="750" y="5627"/>
                        <a:pt x="1131" y="6092"/>
                        <a:pt x="1584" y="6449"/>
                      </a:cubicBezTo>
                      <a:cubicBezTo>
                        <a:pt x="1927" y="6720"/>
                        <a:pt x="2305" y="6937"/>
                        <a:pt x="2713" y="7098"/>
                      </a:cubicBezTo>
                      <a:lnTo>
                        <a:pt x="2713" y="7098"/>
                      </a:lnTo>
                      <a:cubicBezTo>
                        <a:pt x="2632" y="7212"/>
                        <a:pt x="2557" y="7329"/>
                        <a:pt x="2489" y="7449"/>
                      </a:cubicBezTo>
                      <a:cubicBezTo>
                        <a:pt x="2191" y="7949"/>
                        <a:pt x="2012" y="8509"/>
                        <a:pt x="1929" y="9068"/>
                      </a:cubicBezTo>
                      <a:cubicBezTo>
                        <a:pt x="1905" y="9211"/>
                        <a:pt x="1881" y="9354"/>
                        <a:pt x="1869" y="9497"/>
                      </a:cubicBezTo>
                      <a:lnTo>
                        <a:pt x="1858" y="9711"/>
                      </a:lnTo>
                      <a:lnTo>
                        <a:pt x="1858" y="9926"/>
                      </a:lnTo>
                      <a:cubicBezTo>
                        <a:pt x="1846" y="10211"/>
                        <a:pt x="1869" y="10509"/>
                        <a:pt x="1929" y="10795"/>
                      </a:cubicBezTo>
                      <a:cubicBezTo>
                        <a:pt x="2036" y="11366"/>
                        <a:pt x="2298" y="11914"/>
                        <a:pt x="2679" y="12355"/>
                      </a:cubicBezTo>
                      <a:cubicBezTo>
                        <a:pt x="3060" y="12795"/>
                        <a:pt x="3536" y="13128"/>
                        <a:pt x="4048" y="13402"/>
                      </a:cubicBezTo>
                      <a:cubicBezTo>
                        <a:pt x="4560" y="13664"/>
                        <a:pt x="5096" y="13855"/>
                        <a:pt x="5644" y="13998"/>
                      </a:cubicBezTo>
                      <a:cubicBezTo>
                        <a:pt x="6751" y="14295"/>
                        <a:pt x="7882" y="14414"/>
                        <a:pt x="9001" y="14486"/>
                      </a:cubicBezTo>
                      <a:cubicBezTo>
                        <a:pt x="9085" y="14486"/>
                        <a:pt x="9144" y="14426"/>
                        <a:pt x="9156" y="14355"/>
                      </a:cubicBezTo>
                      <a:cubicBezTo>
                        <a:pt x="9156" y="14271"/>
                        <a:pt x="9097" y="14212"/>
                        <a:pt x="9025" y="14212"/>
                      </a:cubicBezTo>
                      <a:cubicBezTo>
                        <a:pt x="7906" y="14140"/>
                        <a:pt x="6787" y="14021"/>
                        <a:pt x="5715" y="13736"/>
                      </a:cubicBezTo>
                      <a:cubicBezTo>
                        <a:pt x="5179" y="13605"/>
                        <a:pt x="4656" y="13414"/>
                        <a:pt x="4167" y="13164"/>
                      </a:cubicBezTo>
                      <a:cubicBezTo>
                        <a:pt x="3679" y="12914"/>
                        <a:pt x="3227" y="12593"/>
                        <a:pt x="2870" y="12188"/>
                      </a:cubicBezTo>
                      <a:cubicBezTo>
                        <a:pt x="2512" y="11771"/>
                        <a:pt x="2274" y="11271"/>
                        <a:pt x="2167" y="10747"/>
                      </a:cubicBezTo>
                      <a:cubicBezTo>
                        <a:pt x="2119" y="10473"/>
                        <a:pt x="2096" y="10211"/>
                        <a:pt x="2096" y="9926"/>
                      </a:cubicBezTo>
                      <a:lnTo>
                        <a:pt x="2108" y="9723"/>
                      </a:lnTo>
                      <a:lnTo>
                        <a:pt x="2119" y="9521"/>
                      </a:lnTo>
                      <a:cubicBezTo>
                        <a:pt x="2119" y="9378"/>
                        <a:pt x="2143" y="9247"/>
                        <a:pt x="2167" y="9104"/>
                      </a:cubicBezTo>
                      <a:cubicBezTo>
                        <a:pt x="2250" y="8568"/>
                        <a:pt x="2417" y="8044"/>
                        <a:pt x="2691" y="7568"/>
                      </a:cubicBezTo>
                      <a:cubicBezTo>
                        <a:pt x="2768" y="7434"/>
                        <a:pt x="2851" y="7305"/>
                        <a:pt x="2942" y="7182"/>
                      </a:cubicBezTo>
                      <a:lnTo>
                        <a:pt x="2942" y="7182"/>
                      </a:lnTo>
                      <a:cubicBezTo>
                        <a:pt x="2997" y="7201"/>
                        <a:pt x="3052" y="7218"/>
                        <a:pt x="3108" y="7235"/>
                      </a:cubicBezTo>
                      <a:cubicBezTo>
                        <a:pt x="3382" y="7306"/>
                        <a:pt x="3667" y="7366"/>
                        <a:pt x="3953" y="7390"/>
                      </a:cubicBezTo>
                      <a:cubicBezTo>
                        <a:pt x="4040" y="7397"/>
                        <a:pt x="4127" y="7401"/>
                        <a:pt x="4215" y="7401"/>
                      </a:cubicBezTo>
                      <a:cubicBezTo>
                        <a:pt x="4418" y="7401"/>
                        <a:pt x="4623" y="7380"/>
                        <a:pt x="4822" y="7330"/>
                      </a:cubicBezTo>
                      <a:cubicBezTo>
                        <a:pt x="4977" y="7282"/>
                        <a:pt x="5120" y="7235"/>
                        <a:pt x="5251" y="7151"/>
                      </a:cubicBezTo>
                      <a:cubicBezTo>
                        <a:pt x="5382" y="7068"/>
                        <a:pt x="5501" y="6937"/>
                        <a:pt x="5560" y="6794"/>
                      </a:cubicBezTo>
                      <a:cubicBezTo>
                        <a:pt x="5632" y="6640"/>
                        <a:pt x="5644" y="6473"/>
                        <a:pt x="5620" y="6306"/>
                      </a:cubicBezTo>
                      <a:cubicBezTo>
                        <a:pt x="5584" y="6151"/>
                        <a:pt x="5489" y="5985"/>
                        <a:pt x="5346" y="5889"/>
                      </a:cubicBezTo>
                      <a:cubicBezTo>
                        <a:pt x="5215" y="5794"/>
                        <a:pt x="5048" y="5758"/>
                        <a:pt x="4894" y="5747"/>
                      </a:cubicBezTo>
                      <a:cubicBezTo>
                        <a:pt x="4739" y="5747"/>
                        <a:pt x="4584" y="5770"/>
                        <a:pt x="4441" y="5806"/>
                      </a:cubicBezTo>
                      <a:cubicBezTo>
                        <a:pt x="4155" y="5878"/>
                        <a:pt x="3894" y="6008"/>
                        <a:pt x="3643" y="6175"/>
                      </a:cubicBezTo>
                      <a:cubicBezTo>
                        <a:pt x="3344" y="6377"/>
                        <a:pt x="3078" y="6631"/>
                        <a:pt x="2850" y="6916"/>
                      </a:cubicBezTo>
                      <a:lnTo>
                        <a:pt x="2850" y="6916"/>
                      </a:lnTo>
                      <a:cubicBezTo>
                        <a:pt x="2434" y="6762"/>
                        <a:pt x="2046" y="6549"/>
                        <a:pt x="1703" y="6282"/>
                      </a:cubicBezTo>
                      <a:cubicBezTo>
                        <a:pt x="1274" y="5937"/>
                        <a:pt x="929" y="5508"/>
                        <a:pt x="703" y="5008"/>
                      </a:cubicBezTo>
                      <a:cubicBezTo>
                        <a:pt x="476" y="4508"/>
                        <a:pt x="334" y="3973"/>
                        <a:pt x="262" y="3425"/>
                      </a:cubicBezTo>
                      <a:cubicBezTo>
                        <a:pt x="191" y="2877"/>
                        <a:pt x="191" y="2318"/>
                        <a:pt x="238" y="1758"/>
                      </a:cubicBezTo>
                      <a:cubicBezTo>
                        <a:pt x="286" y="1210"/>
                        <a:pt x="381" y="651"/>
                        <a:pt x="524" y="127"/>
                      </a:cubicBezTo>
                      <a:lnTo>
                        <a:pt x="536" y="127"/>
                      </a:lnTo>
                      <a:cubicBezTo>
                        <a:pt x="548" y="67"/>
                        <a:pt x="512" y="20"/>
                        <a:pt x="465" y="8"/>
                      </a:cubicBezTo>
                      <a:cubicBezTo>
                        <a:pt x="454" y="3"/>
                        <a:pt x="444"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9" name="Google Shape;2249;p47"/>
            <p:cNvGrpSpPr/>
            <p:nvPr/>
          </p:nvGrpSpPr>
          <p:grpSpPr>
            <a:xfrm>
              <a:off x="6603805" y="2466933"/>
              <a:ext cx="1598178" cy="1003335"/>
              <a:chOff x="7468063" y="708913"/>
              <a:chExt cx="562600" cy="353200"/>
            </a:xfrm>
          </p:grpSpPr>
          <p:sp>
            <p:nvSpPr>
              <p:cNvPr id="2250" name="Google Shape;2250;p47"/>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47"/>
              <p:cNvGrpSpPr/>
              <p:nvPr/>
            </p:nvGrpSpPr>
            <p:grpSpPr>
              <a:xfrm>
                <a:off x="7468063" y="708913"/>
                <a:ext cx="562600" cy="353200"/>
                <a:chOff x="7700625" y="731675"/>
                <a:chExt cx="562600" cy="353200"/>
              </a:xfrm>
            </p:grpSpPr>
            <p:sp>
              <p:nvSpPr>
                <p:cNvPr id="2252" name="Google Shape;2252;p47"/>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7"/>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7"/>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7"/>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8" name="Google Shape;2258;p47"/>
            <p:cNvSpPr/>
            <p:nvPr/>
          </p:nvSpPr>
          <p:spPr>
            <a:xfrm>
              <a:off x="7210448" y="15512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7"/>
            <p:cNvSpPr/>
            <p:nvPr/>
          </p:nvSpPr>
          <p:spPr>
            <a:xfrm>
              <a:off x="6744212" y="1996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7561174" y="40369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7680423" y="2125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6721161" y="390516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23E8919-F3E4-060A-5262-F8B6AEA5B488}"/>
                  </a:ext>
                </a:extLst>
              </p:cNvPr>
              <p:cNvSpPr txBox="1"/>
              <p:nvPr/>
            </p:nvSpPr>
            <p:spPr>
              <a:xfrm>
                <a:off x="429750" y="899093"/>
                <a:ext cx="5593368" cy="3686971"/>
              </a:xfrm>
              <a:prstGeom prst="rect">
                <a:avLst/>
              </a:prstGeom>
              <a:noFill/>
            </p:spPr>
            <p:txBody>
              <a:bodyPr wrap="square">
                <a:spAutoFit/>
              </a:bodyPr>
              <a:lstStyle/>
              <a:p>
                <a:pPr algn="just">
                  <a:lnSpc>
                    <a:spcPct val="150000"/>
                  </a:lnSpc>
                  <a:spcBef>
                    <a:spcPts val="200"/>
                  </a:spcBef>
                  <a:spcAft>
                    <a:spcPts val="200"/>
                  </a:spcAft>
                </a:pPr>
                <a:r>
                  <a:rPr lang="nl-NL" sz="2200" b="1" kern="100" dirty="0" err="1">
                    <a:solidFill>
                      <a:srgbClr val="FF0000"/>
                    </a:solidFill>
                    <a:effectLst/>
                    <a:latin typeface="+mj-lt"/>
                    <a:ea typeface="Calibri" panose="020F0502020204030204" pitchFamily="34" charset="0"/>
                    <a:cs typeface="Times New Roman" panose="02020603050405020304" pitchFamily="18" charset="0"/>
                  </a:rPr>
                  <a:t>Điểm</a:t>
                </a:r>
                <a:r>
                  <a:rPr lang="nl-NL" sz="2200" b="1" kern="100" dirty="0">
                    <a:solidFill>
                      <a:srgbClr val="FF0000"/>
                    </a:solidFill>
                    <a:effectLst/>
                    <a:latin typeface="+mj-lt"/>
                    <a:ea typeface="Calibri" panose="020F0502020204030204" pitchFamily="34" charset="0"/>
                    <a:cs typeface="Times New Roman" panose="02020603050405020304" pitchFamily="18" charset="0"/>
                  </a:rPr>
                  <a:t> </a:t>
                </a:r>
                <a:r>
                  <a:rPr lang="nl-NL" sz="2200" b="1" kern="100" dirty="0" err="1">
                    <a:solidFill>
                      <a:srgbClr val="FF0000"/>
                    </a:solidFill>
                    <a:effectLst/>
                    <a:latin typeface="+mj-lt"/>
                    <a:ea typeface="Calibri" panose="020F0502020204030204" pitchFamily="34" charset="0"/>
                    <a:cs typeface="Times New Roman" panose="02020603050405020304" pitchFamily="18" charset="0"/>
                  </a:rPr>
                  <a:t>thuộc</a:t>
                </a:r>
                <a:r>
                  <a:rPr lang="nl-NL" sz="2200" b="1" kern="100" dirty="0">
                    <a:solidFill>
                      <a:srgbClr val="FF0000"/>
                    </a:solidFill>
                    <a:effectLst/>
                    <a:latin typeface="+mj-lt"/>
                    <a:ea typeface="Calibri" panose="020F0502020204030204" pitchFamily="34" charset="0"/>
                    <a:cs typeface="Times New Roman" panose="02020603050405020304" pitchFamily="18" charset="0"/>
                  </a:rPr>
                  <a:t> </a:t>
                </a:r>
                <a:r>
                  <a:rPr lang="nl-NL" sz="2200" b="1" kern="100" dirty="0" err="1">
                    <a:solidFill>
                      <a:srgbClr val="FF0000"/>
                    </a:solidFill>
                    <a:effectLst/>
                    <a:latin typeface="+mj-lt"/>
                    <a:ea typeface="Calibri" panose="020F0502020204030204" pitchFamily="34" charset="0"/>
                    <a:cs typeface="Times New Roman" panose="02020603050405020304" pitchFamily="18" charset="0"/>
                  </a:rPr>
                  <a:t>mặt</a:t>
                </a:r>
                <a:r>
                  <a:rPr lang="nl-NL" sz="2200" b="1" kern="100" dirty="0">
                    <a:solidFill>
                      <a:srgbClr val="FF0000"/>
                    </a:solidFill>
                    <a:effectLst/>
                    <a:latin typeface="+mj-lt"/>
                    <a:ea typeface="Calibri" panose="020F0502020204030204" pitchFamily="34" charset="0"/>
                    <a:cs typeface="Times New Roman" panose="02020603050405020304" pitchFamily="18" charset="0"/>
                  </a:rPr>
                  <a:t> </a:t>
                </a:r>
                <a:r>
                  <a:rPr lang="nl-NL" sz="2200" b="1" kern="100" dirty="0" err="1">
                    <a:solidFill>
                      <a:srgbClr val="FF0000"/>
                    </a:solidFill>
                    <a:effectLst/>
                    <a:latin typeface="+mj-lt"/>
                    <a:ea typeface="Calibri" panose="020F0502020204030204" pitchFamily="34" charset="0"/>
                    <a:cs typeface="Times New Roman" panose="02020603050405020304" pitchFamily="18" charset="0"/>
                  </a:rPr>
                  <a:t>phẳng</a:t>
                </a:r>
                <a:endParaRPr lang="en-US" sz="2200" kern="100" dirty="0">
                  <a:solidFill>
                    <a:srgbClr val="FF0000"/>
                  </a:solidFill>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Nếu</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điểm</a:t>
                </a:r>
                <a:r>
                  <a:rPr lang="nl-NL"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mj-lt"/>
                        <a:ea typeface="Calibri" panose="020F0502020204030204" pitchFamily="34" charset="0"/>
                        <a:cs typeface="Times New Roman" panose="02020603050405020304" pitchFamily="18" charset="0"/>
                      </a:rPr>
                      <m:t>𝐴</m:t>
                    </m:r>
                  </m:oMath>
                </a14:m>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thuộc</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mặt</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phằng</a:t>
                </a:r>
                <a:r>
                  <a:rPr lang="nl-NL"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2200" kern="100">
                        <a:effectLst/>
                        <a:latin typeface="+mj-lt"/>
                        <a:ea typeface="Calibri" panose="020F0502020204030204" pitchFamily="34" charset="0"/>
                        <a:cs typeface="Times New Roman" panose="02020603050405020304" pitchFamily="18" charset="0"/>
                      </a:rPr>
                      <m:t>(</m:t>
                    </m:r>
                    <m:r>
                      <a:rPr lang="en-US" sz="2200" i="1" kern="100">
                        <a:effectLst/>
                        <a:latin typeface="+mj-lt"/>
                        <a:ea typeface="Calibri" panose="020F0502020204030204" pitchFamily="34" charset="0"/>
                        <a:cs typeface="Times New Roman" panose="02020603050405020304" pitchFamily="18" charset="0"/>
                      </a:rPr>
                      <m:t>𝑃</m:t>
                    </m:r>
                    <m:r>
                      <a:rPr lang="nl-NL" sz="2200" kern="100">
                        <a:effectLst/>
                        <a:latin typeface="+mj-lt"/>
                        <a:ea typeface="Calibri" panose="020F0502020204030204" pitchFamily="34" charset="0"/>
                        <a:cs typeface="Times New Roman" panose="02020603050405020304" pitchFamily="18" charset="0"/>
                      </a:rPr>
                      <m:t>)</m:t>
                    </m:r>
                  </m:oMath>
                </a14:m>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thì</a:t>
                </a:r>
                <a:r>
                  <a:rPr lang="nl-NL" sz="2200" kern="100" dirty="0">
                    <a:effectLst/>
                    <a:latin typeface="+mj-lt"/>
                    <a:ea typeface="Calibri" panose="020F0502020204030204" pitchFamily="34" charset="0"/>
                    <a:cs typeface="Times New Roman" panose="02020603050405020304" pitchFamily="18" charset="0"/>
                  </a:rPr>
                  <a:t> ta </a:t>
                </a:r>
                <a:r>
                  <a:rPr lang="nl-NL" sz="2200" kern="100" dirty="0" err="1">
                    <a:effectLst/>
                    <a:latin typeface="+mj-lt"/>
                    <a:ea typeface="Calibri" panose="020F0502020204030204" pitchFamily="34" charset="0"/>
                    <a:cs typeface="Times New Roman" panose="02020603050405020304" pitchFamily="18" charset="0"/>
                  </a:rPr>
                  <a:t>nói</a:t>
                </a:r>
                <a:r>
                  <a:rPr lang="nl-NL" sz="2200" kern="100" dirty="0">
                    <a:effectLst/>
                    <a:latin typeface="+mj-lt"/>
                    <a:ea typeface="Calibri" panose="020F0502020204030204" pitchFamily="34" charset="0"/>
                    <a:cs typeface="Times New Roman" panose="02020603050405020304" pitchFamily="18" charset="0"/>
                  </a:rPr>
                  <a:t> A </a:t>
                </a:r>
                <a:r>
                  <a:rPr lang="nl-NL" sz="2200" kern="100" dirty="0" err="1">
                    <a:effectLst/>
                    <a:latin typeface="+mj-lt"/>
                    <a:ea typeface="Calibri" panose="020F0502020204030204" pitchFamily="34" charset="0"/>
                    <a:cs typeface="Times New Roman" panose="02020603050405020304" pitchFamily="18" charset="0"/>
                  </a:rPr>
                  <a:t>nằm</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trên</a:t>
                </a:r>
                <a:r>
                  <a:rPr lang="nl-NL" sz="2200" kern="100" dirty="0">
                    <a:effectLst/>
                    <a:latin typeface="+mj-lt"/>
                    <a:ea typeface="Calibri" panose="020F0502020204030204" pitchFamily="34" charset="0"/>
                    <a:cs typeface="Times New Roman" panose="02020603050405020304" pitchFamily="18" charset="0"/>
                  </a:rPr>
                  <a:t> (P) </a:t>
                </a:r>
                <a:r>
                  <a:rPr lang="nl-NL" sz="2200" kern="100" dirty="0" err="1">
                    <a:effectLst/>
                    <a:latin typeface="+mj-lt"/>
                    <a:ea typeface="Calibri" panose="020F0502020204030204" pitchFamily="34" charset="0"/>
                    <a:cs typeface="Times New Roman" panose="02020603050405020304" pitchFamily="18" charset="0"/>
                  </a:rPr>
                  <a:t>hay</a:t>
                </a:r>
                <a:r>
                  <a:rPr lang="nl-NL" sz="2200" kern="100" dirty="0">
                    <a:effectLst/>
                    <a:latin typeface="+mj-lt"/>
                    <a:ea typeface="Calibri" panose="020F0502020204030204" pitchFamily="34" charset="0"/>
                    <a:cs typeface="Times New Roman" panose="02020603050405020304" pitchFamily="18" charset="0"/>
                  </a:rPr>
                  <a:t> (P) </a:t>
                </a:r>
                <a:r>
                  <a:rPr lang="nl-NL" sz="2200" kern="100" dirty="0" err="1">
                    <a:effectLst/>
                    <a:latin typeface="+mj-lt"/>
                    <a:ea typeface="Calibri" panose="020F0502020204030204" pitchFamily="34" charset="0"/>
                    <a:cs typeface="Times New Roman" panose="02020603050405020304" pitchFamily="18" charset="0"/>
                  </a:rPr>
                  <a:t>chứa</a:t>
                </a:r>
                <a:r>
                  <a:rPr lang="nl-NL" sz="2200" kern="100" dirty="0">
                    <a:effectLst/>
                    <a:latin typeface="+mj-lt"/>
                    <a:ea typeface="Calibri" panose="020F0502020204030204" pitchFamily="34" charset="0"/>
                    <a:cs typeface="Times New Roman" panose="02020603050405020304" pitchFamily="18" charset="0"/>
                  </a:rPr>
                  <a:t> A, kí </a:t>
                </a:r>
                <a:r>
                  <a:rPr lang="nl-NL" sz="2200" kern="100" dirty="0" err="1">
                    <a:effectLst/>
                    <a:latin typeface="+mj-lt"/>
                    <a:ea typeface="Calibri" panose="020F0502020204030204" pitchFamily="34" charset="0"/>
                    <a:cs typeface="Times New Roman" panose="02020603050405020304" pitchFamily="18" charset="0"/>
                  </a:rPr>
                  <a:t>hiệu</a:t>
                </a:r>
                <a:r>
                  <a:rPr lang="nl-NL"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mj-lt"/>
                        <a:ea typeface="Calibri" panose="020F0502020204030204" pitchFamily="34" charset="0"/>
                        <a:cs typeface="Times New Roman" panose="02020603050405020304" pitchFamily="18" charset="0"/>
                      </a:rPr>
                      <m:t>𝐴</m:t>
                    </m:r>
                    <m:r>
                      <a:rPr lang="nl-NL" sz="2200" kern="100">
                        <a:effectLst/>
                        <a:latin typeface="+mj-lt"/>
                        <a:ea typeface="Calibri" panose="020F0502020204030204" pitchFamily="34" charset="0"/>
                        <a:cs typeface="Times New Roman" panose="02020603050405020304" pitchFamily="18" charset="0"/>
                      </a:rPr>
                      <m:t>∈(</m:t>
                    </m:r>
                    <m:r>
                      <a:rPr lang="en-US" sz="2200" i="1" kern="100">
                        <a:effectLst/>
                        <a:latin typeface="+mj-lt"/>
                        <a:ea typeface="Calibri" panose="020F0502020204030204" pitchFamily="34" charset="0"/>
                        <a:cs typeface="Times New Roman" panose="02020603050405020304" pitchFamily="18" charset="0"/>
                      </a:rPr>
                      <m:t>𝑃</m:t>
                    </m:r>
                    <m:r>
                      <a:rPr lang="nl-NL" sz="2200" kern="100">
                        <a:effectLst/>
                        <a:latin typeface="+mj-lt"/>
                        <a:ea typeface="Calibri" panose="020F0502020204030204" pitchFamily="34" charset="0"/>
                        <a:cs typeface="Times New Roman" panose="02020603050405020304" pitchFamily="18" charset="0"/>
                      </a:rPr>
                      <m:t>)</m:t>
                    </m:r>
                  </m:oMath>
                </a14:m>
                <a:r>
                  <a:rPr lang="nl-NL" sz="2200" kern="100" dirty="0">
                    <a:effectLst/>
                    <a:latin typeface="+mj-lt"/>
                    <a:ea typeface="Calibri" panose="020F0502020204030204" pitchFamily="34" charset="0"/>
                    <a:cs typeface="Times New Roman" panose="02020603050405020304" pitchFamily="18" charset="0"/>
                  </a:rPr>
                  <a:t>.</a:t>
                </a:r>
                <a:endParaRPr lang="en-US" sz="2200" kern="100" dirty="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Nếu</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điểm</a:t>
                </a:r>
                <a:r>
                  <a:rPr lang="nl-NL"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mj-lt"/>
                        <a:ea typeface="Calibri" panose="020F0502020204030204" pitchFamily="34" charset="0"/>
                        <a:cs typeface="Times New Roman" panose="02020603050405020304" pitchFamily="18" charset="0"/>
                      </a:rPr>
                      <m:t>𝐵</m:t>
                    </m:r>
                  </m:oMath>
                </a14:m>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không</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thuộc</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mặt</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phẳng</a:t>
                </a:r>
                <a:r>
                  <a:rPr lang="nl-NL"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2200" kern="100">
                        <a:effectLst/>
                        <a:latin typeface="+mj-lt"/>
                        <a:ea typeface="Calibri" panose="020F0502020204030204" pitchFamily="34" charset="0"/>
                        <a:cs typeface="Times New Roman" panose="02020603050405020304" pitchFamily="18" charset="0"/>
                      </a:rPr>
                      <m:t>(</m:t>
                    </m:r>
                    <m:r>
                      <a:rPr lang="en-US" sz="2200" i="1" kern="100">
                        <a:effectLst/>
                        <a:latin typeface="+mj-lt"/>
                        <a:ea typeface="Calibri" panose="020F0502020204030204" pitchFamily="34" charset="0"/>
                        <a:cs typeface="Times New Roman" panose="02020603050405020304" pitchFamily="18" charset="0"/>
                      </a:rPr>
                      <m:t>𝑃</m:t>
                    </m:r>
                    <m:r>
                      <a:rPr lang="nl-NL" sz="2200" kern="100">
                        <a:effectLst/>
                        <a:latin typeface="+mj-lt"/>
                        <a:ea typeface="Calibri" panose="020F0502020204030204" pitchFamily="34" charset="0"/>
                        <a:cs typeface="Times New Roman" panose="02020603050405020304" pitchFamily="18" charset="0"/>
                      </a:rPr>
                      <m:t>)</m:t>
                    </m:r>
                  </m:oMath>
                </a14:m>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thì</a:t>
                </a:r>
                <a:r>
                  <a:rPr lang="nl-NL" sz="2200" kern="100" dirty="0">
                    <a:effectLst/>
                    <a:latin typeface="+mj-lt"/>
                    <a:ea typeface="Calibri" panose="020F0502020204030204" pitchFamily="34" charset="0"/>
                    <a:cs typeface="Times New Roman" panose="02020603050405020304" pitchFamily="18" charset="0"/>
                  </a:rPr>
                  <a:t> ta </a:t>
                </a:r>
                <a:r>
                  <a:rPr lang="nl-NL" sz="2200" kern="100" dirty="0" err="1">
                    <a:effectLst/>
                    <a:latin typeface="+mj-lt"/>
                    <a:ea typeface="Calibri" panose="020F0502020204030204" pitchFamily="34" charset="0"/>
                    <a:cs typeface="Times New Roman" panose="02020603050405020304" pitchFamily="18" charset="0"/>
                  </a:rPr>
                  <a:t>nói</a:t>
                </a:r>
                <a:r>
                  <a:rPr lang="nl-NL" sz="2200" kern="100" dirty="0">
                    <a:effectLst/>
                    <a:latin typeface="+mj-lt"/>
                    <a:ea typeface="Calibri" panose="020F0502020204030204" pitchFamily="34" charset="0"/>
                    <a:cs typeface="Times New Roman" panose="02020603050405020304" pitchFamily="18" charset="0"/>
                  </a:rPr>
                  <a:t> B </a:t>
                </a:r>
                <a:r>
                  <a:rPr lang="nl-NL" sz="2200" kern="100" dirty="0" err="1">
                    <a:effectLst/>
                    <a:latin typeface="+mj-lt"/>
                    <a:ea typeface="Calibri" panose="020F0502020204030204" pitchFamily="34" charset="0"/>
                    <a:cs typeface="Times New Roman" panose="02020603050405020304" pitchFamily="18" charset="0"/>
                  </a:rPr>
                  <a:t>nằm</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ngoài</a:t>
                </a:r>
                <a:r>
                  <a:rPr lang="nl-NL" sz="2200" kern="100" dirty="0">
                    <a:effectLst/>
                    <a:latin typeface="+mj-lt"/>
                    <a:ea typeface="Calibri" panose="020F0502020204030204" pitchFamily="34" charset="0"/>
                    <a:cs typeface="Times New Roman" panose="02020603050405020304" pitchFamily="18" charset="0"/>
                  </a:rPr>
                  <a:t> (P) </a:t>
                </a:r>
                <a:r>
                  <a:rPr lang="nl-NL" sz="2200" kern="100" dirty="0" err="1">
                    <a:effectLst/>
                    <a:latin typeface="+mj-lt"/>
                    <a:ea typeface="Calibri" panose="020F0502020204030204" pitchFamily="34" charset="0"/>
                    <a:cs typeface="Times New Roman" panose="02020603050405020304" pitchFamily="18" charset="0"/>
                  </a:rPr>
                  <a:t>hay</a:t>
                </a:r>
                <a:r>
                  <a:rPr lang="nl-NL" sz="2200" kern="100" dirty="0">
                    <a:effectLst/>
                    <a:latin typeface="+mj-lt"/>
                    <a:ea typeface="Calibri" panose="020F0502020204030204" pitchFamily="34" charset="0"/>
                    <a:cs typeface="Times New Roman" panose="02020603050405020304" pitchFamily="18" charset="0"/>
                  </a:rPr>
                  <a:t> (P) </a:t>
                </a:r>
                <a:r>
                  <a:rPr lang="nl-NL" sz="2200" kern="100" dirty="0" err="1">
                    <a:effectLst/>
                    <a:latin typeface="+mj-lt"/>
                    <a:ea typeface="Calibri" panose="020F0502020204030204" pitchFamily="34" charset="0"/>
                    <a:cs typeface="Times New Roman" panose="02020603050405020304" pitchFamily="18" charset="0"/>
                  </a:rPr>
                  <a:t>không</a:t>
                </a:r>
                <a:r>
                  <a:rPr lang="nl-NL" sz="2200" kern="100" dirty="0">
                    <a:effectLst/>
                    <a:latin typeface="+mj-lt"/>
                    <a:ea typeface="Calibri" panose="020F0502020204030204" pitchFamily="34" charset="0"/>
                    <a:cs typeface="Times New Roman" panose="02020603050405020304" pitchFamily="18" charset="0"/>
                  </a:rPr>
                  <a:t> </a:t>
                </a:r>
                <a:r>
                  <a:rPr lang="nl-NL" sz="2200" kern="100" dirty="0" err="1">
                    <a:effectLst/>
                    <a:latin typeface="+mj-lt"/>
                    <a:ea typeface="Calibri" panose="020F0502020204030204" pitchFamily="34" charset="0"/>
                    <a:cs typeface="Times New Roman" panose="02020603050405020304" pitchFamily="18" charset="0"/>
                  </a:rPr>
                  <a:t>chứa</a:t>
                </a:r>
                <a:r>
                  <a:rPr lang="nl-NL" sz="2200" kern="100" dirty="0">
                    <a:effectLst/>
                    <a:latin typeface="+mj-lt"/>
                    <a:ea typeface="Calibri" panose="020F0502020204030204" pitchFamily="34" charset="0"/>
                    <a:cs typeface="Times New Roman" panose="02020603050405020304" pitchFamily="18" charset="0"/>
                  </a:rPr>
                  <a:t> B, kí </a:t>
                </a:r>
                <a:r>
                  <a:rPr lang="nl-NL" sz="2200" kern="100" dirty="0" err="1">
                    <a:effectLst/>
                    <a:latin typeface="+mj-lt"/>
                    <a:ea typeface="Calibri" panose="020F0502020204030204" pitchFamily="34" charset="0"/>
                    <a:cs typeface="Times New Roman" panose="02020603050405020304" pitchFamily="18" charset="0"/>
                  </a:rPr>
                  <a:t>hiệu</a:t>
                </a:r>
                <a:r>
                  <a:rPr lang="nl-NL" sz="2200" kern="100" dirty="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200" i="1" kern="100">
                        <a:effectLst/>
                        <a:latin typeface="+mj-lt"/>
                        <a:ea typeface="Calibri" panose="020F0502020204030204" pitchFamily="34" charset="0"/>
                        <a:cs typeface="Times New Roman" panose="02020603050405020304" pitchFamily="18" charset="0"/>
                      </a:rPr>
                      <m:t>𝐵</m:t>
                    </m:r>
                    <m:r>
                      <a:rPr lang="nl-NL" sz="2200" kern="100">
                        <a:effectLst/>
                        <a:latin typeface="+mj-lt"/>
                        <a:ea typeface="Calibri" panose="020F0502020204030204" pitchFamily="34" charset="0"/>
                        <a:cs typeface="Times New Roman" panose="02020603050405020304" pitchFamily="18" charset="0"/>
                      </a:rPr>
                      <m:t>∉(</m:t>
                    </m:r>
                    <m:r>
                      <a:rPr lang="en-US" sz="2200" i="1" kern="100">
                        <a:effectLst/>
                        <a:latin typeface="+mj-lt"/>
                        <a:ea typeface="Calibri" panose="020F0502020204030204" pitchFamily="34" charset="0"/>
                        <a:cs typeface="Times New Roman" panose="02020603050405020304" pitchFamily="18" charset="0"/>
                      </a:rPr>
                      <m:t>𝑃</m:t>
                    </m:r>
                    <m:r>
                      <a:rPr lang="nl-NL" sz="2200" kern="100">
                        <a:effectLst/>
                        <a:latin typeface="+mj-lt"/>
                        <a:ea typeface="Calibri" panose="020F0502020204030204" pitchFamily="34" charset="0"/>
                        <a:cs typeface="Times New Roman" panose="02020603050405020304" pitchFamily="18" charset="0"/>
                      </a:rPr>
                      <m:t>)</m:t>
                    </m:r>
                  </m:oMath>
                </a14:m>
                <a:r>
                  <a:rPr lang="nl-NL" sz="2200" kern="100" dirty="0">
                    <a:effectLst/>
                    <a:latin typeface="+mj-lt"/>
                    <a:ea typeface="Calibri" panose="020F0502020204030204" pitchFamily="34" charset="0"/>
                    <a:cs typeface="Times New Roman" panose="02020603050405020304" pitchFamily="18" charset="0"/>
                  </a:rPr>
                  <a:t>.</a:t>
                </a:r>
                <a:endParaRPr lang="en-US" sz="2200" kern="100" dirty="0">
                  <a:effectLst/>
                  <a:latin typeface="+mj-lt"/>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D23E8919-F3E4-060A-5262-F8B6AEA5B488}"/>
                  </a:ext>
                </a:extLst>
              </p:cNvPr>
              <p:cNvSpPr txBox="1">
                <a:spLocks noRot="1" noChangeAspect="1" noMove="1" noResize="1" noEditPoints="1" noAdjustHandles="1" noChangeArrowheads="1" noChangeShapeType="1" noTextEdit="1"/>
              </p:cNvSpPr>
              <p:nvPr/>
            </p:nvSpPr>
            <p:spPr>
              <a:xfrm>
                <a:off x="429750" y="899093"/>
                <a:ext cx="5593368" cy="3686971"/>
              </a:xfrm>
              <a:prstGeom prst="rect">
                <a:avLst/>
              </a:prstGeom>
              <a:blipFill>
                <a:blip r:embed="rId3"/>
                <a:stretch>
                  <a:fillRect l="-1416" r="-1416" b="-264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24701ED4-1E5E-5425-589D-EDB18DCA43A3}"/>
              </a:ext>
            </a:extLst>
          </p:cNvPr>
          <p:cNvPicPr>
            <a:picLocks noChangeAspect="1"/>
          </p:cNvPicPr>
          <p:nvPr/>
        </p:nvPicPr>
        <p:blipFill>
          <a:blip r:embed="rId4"/>
          <a:stretch>
            <a:fillRect/>
          </a:stretch>
        </p:blipFill>
        <p:spPr>
          <a:xfrm>
            <a:off x="6098912" y="1890935"/>
            <a:ext cx="2514824" cy="2011859"/>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4" name="Rectangle 3">
            <a:extLst>
              <a:ext uri="{FF2B5EF4-FFF2-40B4-BE49-F238E27FC236}">
                <a16:creationId xmlns:a16="http://schemas.microsoft.com/office/drawing/2014/main" id="{0EB5271B-EF5A-9616-2550-2D3BCA9746A9}"/>
              </a:ext>
            </a:extLst>
          </p:cNvPr>
          <p:cNvSpPr/>
          <p:nvPr/>
        </p:nvSpPr>
        <p:spPr>
          <a:xfrm>
            <a:off x="672482" y="212826"/>
            <a:ext cx="4772019"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4 (SGK – tr99)</a:t>
            </a:r>
            <a:endParaRPr lang="en-US" sz="22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47A6B45-B6E0-4126-3787-DB56746D5776}"/>
                  </a:ext>
                </a:extLst>
              </p:cNvPr>
              <p:cNvSpPr txBox="1"/>
              <p:nvPr/>
            </p:nvSpPr>
            <p:spPr>
              <a:xfrm>
                <a:off x="431182" y="1641190"/>
                <a:ext cx="5601318" cy="2805320"/>
              </a:xfrm>
              <a:prstGeom prst="rect">
                <a:avLst/>
              </a:prstGeom>
              <a:noFill/>
            </p:spPr>
            <p:txBody>
              <a:bodyPr wrap="square">
                <a:spAutoFit/>
              </a:bodyPr>
              <a:lstStyle/>
              <a:p>
                <a:pPr>
                  <a:lnSpc>
                    <a:spcPct val="150000"/>
                  </a:lnSpc>
                  <a:spcAft>
                    <a:spcPts val="800"/>
                  </a:spcAft>
                </a:pPr>
                <a:r>
                  <a:rPr lang="fr-FR" sz="2000" kern="100" dirty="0">
                    <a:latin typeface="+mj-lt"/>
                    <a:ea typeface="Calibri" panose="020F0502020204030204" pitchFamily="34" charset="0"/>
                    <a:cs typeface="Times New Roman" panose="02020603050405020304" pitchFamily="18" charset="0"/>
                  </a:rPr>
                  <a:t>a)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𝐺𝐼</m:t>
                    </m:r>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𝐸𝐹𝐺</m:t>
                    </m:r>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𝐵𝐶𝐷</m:t>
                    </m:r>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𝐹𝐻</m:t>
                    </m:r>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𝐸𝐹𝐺</m:t>
                    </m:r>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𝐴𝐶𝐷</m:t>
                    </m:r>
                    <m:r>
                      <a:rPr lang="fr-FR" sz="2000" kern="100">
                        <a:latin typeface="+mj-lt"/>
                        <a:ea typeface="Calibri" panose="020F0502020204030204" pitchFamily="34" charset="0"/>
                        <a:cs typeface="Times New Roman" panose="02020603050405020304" pitchFamily="18" charset="0"/>
                      </a:rPr>
                      <m:t>)</m:t>
                    </m:r>
                  </m:oMath>
                </a14:m>
                <a:r>
                  <a:rPr lang="fr-FR" sz="2000" kern="100" dirty="0">
                    <a:latin typeface="+mj-lt"/>
                    <a:ea typeface="Calibri" panose="020F0502020204030204" pitchFamily="34" charset="0"/>
                    <a:cs typeface="Times New Roman" panose="02020603050405020304" pitchFamily="18" charset="0"/>
                  </a:rPr>
                  <a:t>.</a:t>
                </a:r>
                <a:br>
                  <a:rPr lang="fr-FR" sz="2000" kern="100" dirty="0">
                    <a:latin typeface="+mj-lt"/>
                    <a:ea typeface="Calibri" panose="020F0502020204030204" pitchFamily="34" charset="0"/>
                    <a:cs typeface="Times New Roman" panose="02020603050405020304" pitchFamily="18" charset="0"/>
                  </a:rPr>
                </a:br>
                <a:r>
                  <a:rPr lang="fr-FR" sz="2000" kern="100" dirty="0">
                    <a:latin typeface="+mj-lt"/>
                    <a:ea typeface="Calibri" panose="020F0502020204030204" pitchFamily="34" charset="0"/>
                    <a:cs typeface="Times New Roman" panose="02020603050405020304" pitchFamily="18" charset="0"/>
                  </a:rPr>
                  <a:t>b) </a:t>
                </a:r>
                <a:r>
                  <a:rPr lang="fr-FR" sz="2000" kern="100" dirty="0" err="1">
                    <a:latin typeface="+mj-lt"/>
                    <a:ea typeface="Calibri" panose="020F0502020204030204" pitchFamily="34" charset="0"/>
                    <a:cs typeface="Times New Roman" panose="02020603050405020304" pitchFamily="18" charset="0"/>
                  </a:rPr>
                  <a:t>Trong</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mặt</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phẳng</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𝐸𝐹𝐺</m:t>
                    </m:r>
                    <m:r>
                      <a:rPr lang="fr-FR" sz="2000" kern="100">
                        <a:latin typeface="+mj-lt"/>
                        <a:ea typeface="Calibri" panose="020F0502020204030204" pitchFamily="34" charset="0"/>
                        <a:cs typeface="Times New Roman" panose="02020603050405020304" pitchFamily="18" charset="0"/>
                      </a:rPr>
                      <m:t>)</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vẽ</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giao</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điểm</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𝑀</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của</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𝐼𝐺</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và</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𝐹𝐻</m:t>
                    </m:r>
                  </m:oMath>
                </a14:m>
                <a:r>
                  <a:rPr lang="fr-FR" sz="2000" kern="100" dirty="0">
                    <a:latin typeface="+mj-lt"/>
                    <a:ea typeface="Calibri" panose="020F0502020204030204" pitchFamily="34" charset="0"/>
                    <a:cs typeface="Times New Roman" panose="02020603050405020304" pitchFamily="18" charset="0"/>
                  </a:rPr>
                  <a:t>. Ta </a:t>
                </a:r>
                <a:r>
                  <a:rPr lang="fr-FR" sz="2000" kern="100" dirty="0" err="1">
                    <a:latin typeface="+mj-lt"/>
                    <a:ea typeface="Calibri" panose="020F0502020204030204" pitchFamily="34" charset="0"/>
                    <a:cs typeface="Times New Roman" panose="02020603050405020304" pitchFamily="18" charset="0"/>
                  </a:rPr>
                  <a:t>có</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𝑀</m:t>
                    </m:r>
                  </m:oMath>
                </a14:m>
                <a:r>
                  <a:rPr lang="fr-FR" sz="2000" kern="100" dirty="0">
                    <a:latin typeface="+mj-lt"/>
                    <a:ea typeface="Calibri" panose="020F0502020204030204" pitchFamily="34" charset="0"/>
                    <a:cs typeface="Times New Roman" panose="02020603050405020304" pitchFamily="18" charset="0"/>
                  </a:rPr>
                  <a:t> là </a:t>
                </a:r>
                <a:r>
                  <a:rPr lang="fr-FR" sz="2000" kern="100" dirty="0" err="1">
                    <a:latin typeface="+mj-lt"/>
                    <a:ea typeface="Calibri" panose="020F0502020204030204" pitchFamily="34" charset="0"/>
                    <a:cs typeface="Times New Roman" panose="02020603050405020304" pitchFamily="18" charset="0"/>
                  </a:rPr>
                  <a:t>điểm</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chung</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của</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hai</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mặt</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phẳng</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𝐴𝐶𝐷</m:t>
                    </m:r>
                    <m:r>
                      <a:rPr lang="fr-FR" sz="2000" kern="100">
                        <a:latin typeface="+mj-lt"/>
                        <a:ea typeface="Calibri" panose="020F0502020204030204" pitchFamily="34" charset="0"/>
                        <a:cs typeface="Times New Roman" panose="02020603050405020304" pitchFamily="18" charset="0"/>
                      </a:rPr>
                      <m:t>)</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và</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𝐵𝐶𝐷</m:t>
                    </m:r>
                    <m:r>
                      <a:rPr lang="fr-FR" sz="2000" kern="100">
                        <a:latin typeface="+mj-lt"/>
                        <a:ea typeface="Calibri" panose="020F0502020204030204" pitchFamily="34" charset="0"/>
                        <a:cs typeface="Times New Roman" panose="02020603050405020304" pitchFamily="18" charset="0"/>
                      </a:rPr>
                      <m:t>)</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suy</a:t>
                </a:r>
                <a:r>
                  <a:rPr lang="fr-FR" sz="2000" kern="100" dirty="0">
                    <a:latin typeface="+mj-lt"/>
                    <a:ea typeface="Calibri" panose="020F0502020204030204" pitchFamily="34" charset="0"/>
                    <a:cs typeface="Times New Roman" panose="02020603050405020304" pitchFamily="18" charset="0"/>
                  </a:rPr>
                  <a:t> ra </a:t>
                </a:r>
                <a:r>
                  <a:rPr lang="fr-FR" sz="2000" kern="100" dirty="0" err="1">
                    <a:latin typeface="+mj-lt"/>
                    <a:ea typeface="Calibri" panose="020F0502020204030204" pitchFamily="34" charset="0"/>
                    <a:cs typeface="Times New Roman" panose="02020603050405020304" pitchFamily="18" charset="0"/>
                  </a:rPr>
                  <a:t>giao</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tuyến</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𝐶𝐷</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của</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hai</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mặt</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phẳng</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𝐴𝐶𝐷</m:t>
                    </m:r>
                    <m:r>
                      <a:rPr lang="fr-FR" sz="2000" kern="100">
                        <a:latin typeface="+mj-lt"/>
                        <a:ea typeface="Calibri" panose="020F0502020204030204" pitchFamily="34" charset="0"/>
                        <a:cs typeface="Times New Roman" panose="02020603050405020304" pitchFamily="18" charset="0"/>
                      </a:rPr>
                      <m:t>)</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và</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𝐵𝐶𝐷</m:t>
                    </m:r>
                    <m:r>
                      <a:rPr lang="fr-FR" sz="2000" kern="100">
                        <a:latin typeface="+mj-lt"/>
                        <a:ea typeface="Calibri" panose="020F0502020204030204" pitchFamily="34" charset="0"/>
                        <a:cs typeface="Times New Roman" panose="02020603050405020304" pitchFamily="18" charset="0"/>
                      </a:rPr>
                      <m:t>)</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phải</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đi</a:t>
                </a:r>
                <a:r>
                  <a:rPr lang="fr-FR" sz="2000" kern="100" dirty="0">
                    <a:latin typeface="+mj-lt"/>
                    <a:ea typeface="Calibri" panose="020F0502020204030204" pitchFamily="34" charset="0"/>
                    <a:cs typeface="Times New Roman" panose="02020603050405020304" pitchFamily="18" charset="0"/>
                  </a:rPr>
                  <a:t> qua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𝑀</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Vậy</a:t>
                </a:r>
                <a:r>
                  <a:rPr lang="fr-FR" sz="2000" kern="1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kern="100">
                        <a:latin typeface="+mj-lt"/>
                        <a:ea typeface="Calibri" panose="020F0502020204030204" pitchFamily="34" charset="0"/>
                        <a:cs typeface="Times New Roman" panose="02020603050405020304" pitchFamily="18" charset="0"/>
                      </a:rPr>
                      <m:t>𝐶𝐷</m:t>
                    </m:r>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𝐼𝐺</m:t>
                    </m:r>
                    <m:r>
                      <a:rPr lang="fr-FR" sz="2000" kern="100">
                        <a:latin typeface="+mj-lt"/>
                        <a:ea typeface="Calibri" panose="020F0502020204030204" pitchFamily="34" charset="0"/>
                        <a:cs typeface="Times New Roman" panose="02020603050405020304" pitchFamily="18" charset="0"/>
                      </a:rPr>
                      <m:t>,</m:t>
                    </m:r>
                    <m:r>
                      <a:rPr lang="en-US" sz="2000" i="1" kern="100">
                        <a:latin typeface="+mj-lt"/>
                        <a:ea typeface="Calibri" panose="020F0502020204030204" pitchFamily="34" charset="0"/>
                        <a:cs typeface="Times New Roman" panose="02020603050405020304" pitchFamily="18" charset="0"/>
                      </a:rPr>
                      <m:t>𝐻𝐹</m:t>
                    </m:r>
                  </m:oMath>
                </a14:m>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cùng</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đi</a:t>
                </a:r>
                <a:r>
                  <a:rPr lang="fr-FR" sz="2000" kern="100" dirty="0">
                    <a:latin typeface="+mj-lt"/>
                    <a:ea typeface="Calibri" panose="020F0502020204030204" pitchFamily="34" charset="0"/>
                    <a:cs typeface="Times New Roman" panose="02020603050405020304" pitchFamily="18" charset="0"/>
                  </a:rPr>
                  <a:t> qua </a:t>
                </a:r>
                <a:r>
                  <a:rPr lang="fr-FR" sz="2000" kern="100" dirty="0" err="1">
                    <a:latin typeface="+mj-lt"/>
                    <a:ea typeface="Calibri" panose="020F0502020204030204" pitchFamily="34" charset="0"/>
                    <a:cs typeface="Times New Roman" panose="02020603050405020304" pitchFamily="18" charset="0"/>
                  </a:rPr>
                  <a:t>một</a:t>
                </a:r>
                <a:r>
                  <a:rPr lang="fr-FR" sz="2000" kern="100" dirty="0">
                    <a:latin typeface="+mj-lt"/>
                    <a:ea typeface="Calibri" panose="020F0502020204030204" pitchFamily="34" charset="0"/>
                    <a:cs typeface="Times New Roman" panose="02020603050405020304" pitchFamily="18" charset="0"/>
                  </a:rPr>
                  <a:t> </a:t>
                </a:r>
                <a:r>
                  <a:rPr lang="fr-FR" sz="2000" kern="100" dirty="0" err="1">
                    <a:latin typeface="+mj-lt"/>
                    <a:ea typeface="Calibri" panose="020F0502020204030204" pitchFamily="34" charset="0"/>
                    <a:cs typeface="Times New Roman" panose="02020603050405020304" pitchFamily="18" charset="0"/>
                  </a:rPr>
                  <a:t>điểm</a:t>
                </a:r>
                <a:r>
                  <a:rPr lang="fr-FR" sz="2000" kern="100" dirty="0">
                    <a:latin typeface="+mj-lt"/>
                    <a:ea typeface="Calibri" panose="020F0502020204030204" pitchFamily="34" charset="0"/>
                    <a:cs typeface="Times New Roman" panose="02020603050405020304" pitchFamily="18" charset="0"/>
                  </a:rPr>
                  <a:t>.</a:t>
                </a:r>
                <a:endParaRPr lang="en-US" sz="2000" kern="100" dirty="0">
                  <a:latin typeface="+mj-lt"/>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A47A6B45-B6E0-4126-3787-DB56746D5776}"/>
                  </a:ext>
                </a:extLst>
              </p:cNvPr>
              <p:cNvSpPr txBox="1">
                <a:spLocks noRot="1" noChangeAspect="1" noMove="1" noResize="1" noEditPoints="1" noAdjustHandles="1" noChangeArrowheads="1" noChangeShapeType="1" noTextEdit="1"/>
              </p:cNvSpPr>
              <p:nvPr/>
            </p:nvSpPr>
            <p:spPr>
              <a:xfrm>
                <a:off x="431182" y="1641190"/>
                <a:ext cx="5601318" cy="2805320"/>
              </a:xfrm>
              <a:prstGeom prst="rect">
                <a:avLst/>
              </a:prstGeom>
              <a:blipFill>
                <a:blip r:embed="rId3"/>
                <a:stretch>
                  <a:fillRect l="-1197" r="-218" b="-3043"/>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586E29D1-F647-CC64-F13A-9E963ECFA043}"/>
              </a:ext>
            </a:extLst>
          </p:cNvPr>
          <p:cNvSpPr/>
          <p:nvPr/>
        </p:nvSpPr>
        <p:spPr>
          <a:xfrm>
            <a:off x="4212767" y="801056"/>
            <a:ext cx="718465" cy="430887"/>
          </a:xfrm>
          <a:prstGeom prst="rect">
            <a:avLst/>
          </a:prstGeom>
        </p:spPr>
        <p:txBody>
          <a:bodyPr wrap="none">
            <a:spAutoFit/>
          </a:bodyPr>
          <a:lstStyle/>
          <a:p>
            <a:pPr lvl="0" algn="ctr">
              <a:defRPr/>
            </a:pPr>
            <a:r>
              <a:rPr lang="en-US" sz="2200" b="1" i="1" dirty="0" err="1">
                <a:solidFill>
                  <a:srgbClr val="0070C0"/>
                </a:solidFill>
                <a:latin typeface="Arial" panose="020B0604020202020204" pitchFamily="34" charset="0"/>
                <a:cs typeface="Arial" panose="020B0604020202020204" pitchFamily="34" charset="0"/>
              </a:rPr>
              <a:t>Giải</a:t>
            </a:r>
            <a:endParaRPr lang="en-US" sz="2200" b="1" i="1" dirty="0">
              <a:solidFill>
                <a:srgbClr val="0070C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9BDB7AA-0F4F-9BA5-F3A8-7302EE76AB7D}"/>
              </a:ext>
            </a:extLst>
          </p:cNvPr>
          <p:cNvPicPr>
            <a:picLocks noChangeAspect="1"/>
          </p:cNvPicPr>
          <p:nvPr/>
        </p:nvPicPr>
        <p:blipFill>
          <a:blip r:embed="rId4"/>
          <a:stretch>
            <a:fillRect/>
          </a:stretch>
        </p:blipFill>
        <p:spPr>
          <a:xfrm>
            <a:off x="7862684" y="267483"/>
            <a:ext cx="1281316" cy="720740"/>
          </a:xfrm>
          <a:prstGeom prst="rect">
            <a:avLst/>
          </a:prstGeom>
        </p:spPr>
      </p:pic>
      <p:pic>
        <p:nvPicPr>
          <p:cNvPr id="2" name="Hình ảnh 1" descr="Ảnh có chứa hàng, hình tam giác, biểu đồ, nghệ thuật gấp giấy origami&#10;&#10;Mô tả được tạo tự động">
            <a:extLst>
              <a:ext uri="{FF2B5EF4-FFF2-40B4-BE49-F238E27FC236}">
                <a16:creationId xmlns:a16="http://schemas.microsoft.com/office/drawing/2014/main" id="{4DECF70B-E270-2DC6-FD3C-DB0C46E6F3BB}"/>
              </a:ext>
            </a:extLst>
          </p:cNvPr>
          <p:cNvPicPr>
            <a:picLocks noChangeAspect="1"/>
          </p:cNvPicPr>
          <p:nvPr/>
        </p:nvPicPr>
        <p:blipFill>
          <a:blip r:embed="rId5"/>
          <a:stretch>
            <a:fillRect/>
          </a:stretch>
        </p:blipFill>
        <p:spPr>
          <a:xfrm>
            <a:off x="6032500" y="1532550"/>
            <a:ext cx="2630113" cy="3022600"/>
          </a:xfrm>
          <a:prstGeom prst="rect">
            <a:avLst/>
          </a:prstGeom>
        </p:spPr>
      </p:pic>
    </p:spTree>
    <p:extLst>
      <p:ext uri="{BB962C8B-B14F-4D97-AF65-F5344CB8AC3E}">
        <p14:creationId xmlns:p14="http://schemas.microsoft.com/office/powerpoint/2010/main" val="1423057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783899" y="431009"/>
            <a:ext cx="3280101" cy="577850"/>
          </a:xfrm>
          <a:prstGeom prst="rect">
            <a:avLst/>
          </a:prstGeom>
        </p:spPr>
        <p:txBody>
          <a:bodyPr wrap="square">
            <a:spAutoFit/>
          </a:bodyPr>
          <a:lstStyle/>
          <a:p>
            <a:pPr algn="just">
              <a:lnSpc>
                <a:spcPct val="150000"/>
              </a:lnSpc>
            </a:pPr>
            <a:r>
              <a:rPr lang="en-US" sz="2400" b="1" u="sng" dirty="0" err="1">
                <a:solidFill>
                  <a:srgbClr val="002060"/>
                </a:solidFill>
                <a:latin typeface="Arial" panose="020B0604020202020204" pitchFamily="34" charset="0"/>
                <a:cs typeface="Arial" panose="020B0604020202020204" pitchFamily="34" charset="0"/>
              </a:rPr>
              <a:t>Bài</a:t>
            </a:r>
            <a:r>
              <a:rPr lang="en-US" sz="2400" b="1" u="sng" dirty="0">
                <a:solidFill>
                  <a:srgbClr val="002060"/>
                </a:solidFill>
                <a:latin typeface="Arial" panose="020B0604020202020204" pitchFamily="34" charset="0"/>
                <a:cs typeface="Arial" panose="020B0604020202020204" pitchFamily="34" charset="0"/>
              </a:rPr>
              <a:t> 5 (SGK – tr99)</a:t>
            </a:r>
            <a:endParaRPr lang="en-US" sz="2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F233242-BF73-C19E-8483-948AE555F499}"/>
              </a:ext>
            </a:extLst>
          </p:cNvPr>
          <p:cNvSpPr/>
          <p:nvPr/>
        </p:nvSpPr>
        <p:spPr>
          <a:xfrm>
            <a:off x="992212" y="1222882"/>
            <a:ext cx="4754563" cy="3076548"/>
          </a:xfrm>
          <a:prstGeom prst="rect">
            <a:avLst/>
          </a:prstGeom>
        </p:spPr>
        <p:txBody>
          <a:bodyPr wrap="square">
            <a:spAutoFit/>
          </a:bodyPr>
          <a:lstStyle/>
          <a:p>
            <a:pPr>
              <a:lnSpc>
                <a:spcPct val="150000"/>
              </a:lnSpc>
            </a:pPr>
            <a:r>
              <a:rPr lang="vi-VN" sz="2200" dirty="0">
                <a:latin typeface="+mn-lt"/>
              </a:rPr>
              <a:t>Thước </a:t>
            </a:r>
            <a:r>
              <a:rPr lang="vi-VN" sz="2200" dirty="0" err="1">
                <a:latin typeface="+mn-lt"/>
              </a:rPr>
              <a:t>laser</a:t>
            </a:r>
            <a:r>
              <a:rPr lang="vi-VN" sz="2200" dirty="0">
                <a:latin typeface="+mn-lt"/>
              </a:rPr>
              <a:t> phát tia </a:t>
            </a:r>
            <a:r>
              <a:rPr lang="vi-VN" sz="2200" dirty="0" err="1">
                <a:latin typeface="+mn-lt"/>
              </a:rPr>
              <a:t>laser</a:t>
            </a:r>
            <a:r>
              <a:rPr lang="vi-VN" sz="2200" dirty="0">
                <a:latin typeface="+mn-lt"/>
              </a:rPr>
              <a:t>, khi tia này quay sẽ tạo ra mặt </a:t>
            </a:r>
            <a:r>
              <a:rPr lang="vi-VN" sz="2200" dirty="0" err="1">
                <a:latin typeface="+mn-lt"/>
              </a:rPr>
              <a:t>phẳng</a:t>
            </a:r>
            <a:r>
              <a:rPr lang="vi-VN" sz="2200" dirty="0">
                <a:latin typeface="+mn-lt"/>
              </a:rPr>
              <a:t> ánh sáng (Hình 41). Giải thích tại sao các thước kẻ </a:t>
            </a:r>
            <a:r>
              <a:rPr lang="vi-VN" sz="2200" dirty="0" err="1">
                <a:latin typeface="+mn-lt"/>
              </a:rPr>
              <a:t>laser</a:t>
            </a:r>
            <a:r>
              <a:rPr lang="vi-VN" sz="2200" dirty="0">
                <a:latin typeface="+mn-lt"/>
              </a:rPr>
              <a:t> lại giúp người thợ xây dựng được đường thẳng trên tường hoặc sàn nhà.</a:t>
            </a:r>
            <a:endParaRPr lang="en-US" sz="2200" dirty="0">
              <a:latin typeface="+mn-lt"/>
            </a:endParaRPr>
          </a:p>
        </p:txBody>
      </p:sp>
      <p:pic>
        <p:nvPicPr>
          <p:cNvPr id="3" name="Picture 2">
            <a:extLst>
              <a:ext uri="{FF2B5EF4-FFF2-40B4-BE49-F238E27FC236}">
                <a16:creationId xmlns:a16="http://schemas.microsoft.com/office/drawing/2014/main" id="{6C4E4ABB-F514-D754-CCFE-01C346195746}"/>
              </a:ext>
            </a:extLst>
          </p:cNvPr>
          <p:cNvPicPr>
            <a:picLocks noChangeAspect="1"/>
          </p:cNvPicPr>
          <p:nvPr/>
        </p:nvPicPr>
        <p:blipFill>
          <a:blip r:embed="rId3"/>
          <a:stretch>
            <a:fillRect/>
          </a:stretch>
        </p:blipFill>
        <p:spPr>
          <a:xfrm>
            <a:off x="5617100" y="1529713"/>
            <a:ext cx="2340587" cy="2467105"/>
          </a:xfrm>
          <a:prstGeom prst="rect">
            <a:avLst/>
          </a:prstGeom>
        </p:spPr>
      </p:pic>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4"/>
          <a:stretch>
            <a:fillRect/>
          </a:stretch>
        </p:blipFill>
        <p:spPr>
          <a:xfrm>
            <a:off x="-459146" y="3876069"/>
            <a:ext cx="2048121" cy="1152068"/>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931250" y="832935"/>
            <a:ext cx="8843650" cy="4357250"/>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a:lstStyle/>
          <a:p>
            <a:endParaRPr lang="en-US"/>
          </a:p>
        </p:txBody>
      </p:sp>
      <p:sp>
        <p:nvSpPr>
          <p:cNvPr id="12" name="Rectangle 11">
            <a:extLst>
              <a:ext uri="{FF2B5EF4-FFF2-40B4-BE49-F238E27FC236}">
                <a16:creationId xmlns:a16="http://schemas.microsoft.com/office/drawing/2014/main" id="{509492AA-4D7A-8DD2-25AC-0883BD7180BF}"/>
              </a:ext>
            </a:extLst>
          </p:cNvPr>
          <p:cNvSpPr/>
          <p:nvPr/>
        </p:nvSpPr>
        <p:spPr>
          <a:xfrm>
            <a:off x="612449" y="204600"/>
            <a:ext cx="2725111" cy="537391"/>
          </a:xfrm>
          <a:prstGeom prst="rect">
            <a:avLst/>
          </a:prstGeom>
        </p:spPr>
        <p:txBody>
          <a:bodyPr wrap="square">
            <a:spAutoFit/>
          </a:bodyPr>
          <a:lstStyle/>
          <a:p>
            <a:pPr algn="just">
              <a:lnSpc>
                <a:spcPct val="150000"/>
              </a:lnSpc>
            </a:pPr>
            <a:r>
              <a:rPr lang="en-US" sz="2200" b="1" u="sng" dirty="0" err="1">
                <a:solidFill>
                  <a:srgbClr val="002060"/>
                </a:solidFill>
                <a:latin typeface="Arial" panose="020B0604020202020204" pitchFamily="34" charset="0"/>
                <a:cs typeface="Arial" panose="020B0604020202020204" pitchFamily="34" charset="0"/>
              </a:rPr>
              <a:t>Bài</a:t>
            </a:r>
            <a:r>
              <a:rPr lang="en-US" sz="2200" b="1" u="sng" dirty="0">
                <a:solidFill>
                  <a:srgbClr val="002060"/>
                </a:solidFill>
                <a:latin typeface="Arial" panose="020B0604020202020204" pitchFamily="34" charset="0"/>
                <a:cs typeface="Arial" panose="020B0604020202020204" pitchFamily="34" charset="0"/>
              </a:rPr>
              <a:t> 5 (SGK – tr17)</a:t>
            </a:r>
            <a:endParaRPr lang="en-US" sz="2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367CEE-749D-745D-E197-A5C950F9C18F}"/>
              </a:ext>
            </a:extLst>
          </p:cNvPr>
          <p:cNvPicPr>
            <a:picLocks noChangeAspect="1"/>
          </p:cNvPicPr>
          <p:nvPr/>
        </p:nvPicPr>
        <p:blipFill>
          <a:blip r:embed="rId3"/>
          <a:stretch>
            <a:fillRect/>
          </a:stretch>
        </p:blipFill>
        <p:spPr>
          <a:xfrm>
            <a:off x="-446226" y="3850805"/>
            <a:ext cx="2117349" cy="1191009"/>
          </a:xfrm>
          <a:prstGeom prst="rect">
            <a:avLst/>
          </a:prstGeom>
        </p:spPr>
      </p:pic>
      <p:sp>
        <p:nvSpPr>
          <p:cNvPr id="2" name="Oval Callout 19">
            <a:extLst>
              <a:ext uri="{FF2B5EF4-FFF2-40B4-BE49-F238E27FC236}">
                <a16:creationId xmlns:a16="http://schemas.microsoft.com/office/drawing/2014/main" id="{0A74F6E3-7C14-9744-C10D-7DEA2E9746B1}"/>
              </a:ext>
            </a:extLst>
          </p:cNvPr>
          <p:cNvSpPr/>
          <p:nvPr/>
        </p:nvSpPr>
        <p:spPr>
          <a:xfrm>
            <a:off x="4057649" y="830227"/>
            <a:ext cx="1028701" cy="537392"/>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2200" b="1" i="0" u="none" strike="noStrike" kern="0" cap="none" spc="0" normalizeH="0" baseline="0" noProof="0" dirty="0">
              <a:ln>
                <a:noFill/>
              </a:ln>
              <a:solidFill>
                <a:srgbClr val="FFFFFF"/>
              </a:solidFill>
              <a:effectLst/>
              <a:uLnTx/>
              <a:uFillTx/>
              <a:ea typeface="+mn-ea"/>
              <a:cs typeface="+mn-cs"/>
            </a:endParaRPr>
          </a:p>
        </p:txBody>
      </p:sp>
      <p:sp>
        <p:nvSpPr>
          <p:cNvPr id="6" name="TextBox 5">
            <a:extLst>
              <a:ext uri="{FF2B5EF4-FFF2-40B4-BE49-F238E27FC236}">
                <a16:creationId xmlns:a16="http://schemas.microsoft.com/office/drawing/2014/main" id="{5D47BB63-E3E2-74FB-D9F5-14D34A511DFB}"/>
              </a:ext>
            </a:extLst>
          </p:cNvPr>
          <p:cNvSpPr txBox="1"/>
          <p:nvPr/>
        </p:nvSpPr>
        <p:spPr>
          <a:xfrm>
            <a:off x="917249" y="1727201"/>
            <a:ext cx="5118100" cy="2568717"/>
          </a:xfrm>
          <a:prstGeom prst="rect">
            <a:avLst/>
          </a:prstGeom>
          <a:noFill/>
        </p:spPr>
        <p:txBody>
          <a:bodyPr wrap="square">
            <a:spAutoFit/>
          </a:bodyPr>
          <a:lstStyle/>
          <a:p>
            <a:pPr>
              <a:lnSpc>
                <a:spcPct val="150000"/>
              </a:lnSpc>
              <a:spcAft>
                <a:spcPts val="800"/>
              </a:spcAft>
            </a:pPr>
            <a:r>
              <a:rPr lang="fr-FR" sz="2200" kern="100" dirty="0" err="1">
                <a:latin typeface="+mj-lt"/>
                <a:ea typeface="Calibri" panose="020F0502020204030204" pitchFamily="34" charset="0"/>
                <a:cs typeface="Times New Roman" panose="02020603050405020304" pitchFamily="18" charset="0"/>
              </a:rPr>
              <a:t>Giao</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tuyến</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của</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mặt</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phẳng</a:t>
            </a:r>
            <a:r>
              <a:rPr lang="fr-FR" sz="2200" kern="100" dirty="0">
                <a:latin typeface="+mj-lt"/>
                <a:ea typeface="Calibri" panose="020F0502020204030204" pitchFamily="34" charset="0"/>
                <a:cs typeface="Times New Roman" panose="02020603050405020304" pitchFamily="18" charset="0"/>
              </a:rPr>
              <a:t> ánh </a:t>
            </a:r>
            <a:r>
              <a:rPr lang="fr-FR" sz="2200" kern="100" dirty="0" err="1">
                <a:latin typeface="+mj-lt"/>
                <a:ea typeface="Calibri" panose="020F0502020204030204" pitchFamily="34" charset="0"/>
                <a:cs typeface="Times New Roman" panose="02020603050405020304" pitchFamily="18" charset="0"/>
              </a:rPr>
              <a:t>sáng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với</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mặt</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tường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hoặc</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mặt</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sàn</a:t>
            </a:r>
            <a:r>
              <a:rPr lang="fr-FR" sz="2200" kern="100" dirty="0">
                <a:latin typeface="+mj-lt"/>
                <a:ea typeface="Calibri" panose="020F0502020204030204" pitchFamily="34" charset="0"/>
                <a:cs typeface="Times New Roman" panose="02020603050405020304" pitchFamily="18" charset="0"/>
              </a:rPr>
              <a:t> là </a:t>
            </a:r>
            <a:r>
              <a:rPr lang="fr-FR" sz="2200" kern="100" dirty="0" err="1">
                <a:latin typeface="+mj-lt"/>
                <a:ea typeface="Calibri" panose="020F0502020204030204" pitchFamily="34" charset="0"/>
                <a:cs typeface="Times New Roman" panose="02020603050405020304" pitchFamily="18" charset="0"/>
              </a:rPr>
              <a:t>một</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đường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thẳng</a:t>
            </a:r>
            <a:r>
              <a:rPr lang="fr-FR" sz="2200" kern="100" dirty="0">
                <a:latin typeface="+mj-lt"/>
                <a:ea typeface="Calibri" panose="020F0502020204030204" pitchFamily="34" charset="0"/>
                <a:cs typeface="Times New Roman" panose="02020603050405020304" pitchFamily="18" charset="0"/>
              </a:rPr>
              <a:t>, do </a:t>
            </a:r>
            <a:r>
              <a:rPr lang="fr-FR" sz="2200" kern="100" dirty="0" err="1">
                <a:latin typeface="+mj-lt"/>
                <a:ea typeface="Calibri" panose="020F0502020204030204" pitchFamily="34" charset="0"/>
                <a:cs typeface="Times New Roman" panose="02020603050405020304" pitchFamily="18" charset="0"/>
              </a:rPr>
              <a:t>đó</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thước</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kẻ</a:t>
            </a:r>
            <a:r>
              <a:rPr lang="fr-FR" sz="2200" kern="100" dirty="0">
                <a:latin typeface="+mj-lt"/>
                <a:ea typeface="Calibri" panose="020F0502020204030204" pitchFamily="34" charset="0"/>
                <a:cs typeface="Times New Roman" panose="02020603050405020304" pitchFamily="18" charset="0"/>
              </a:rPr>
              <a:t> laser </a:t>
            </a:r>
            <a:r>
              <a:rPr lang="fr-FR" sz="2200" kern="100" dirty="0" err="1">
                <a:latin typeface="+mj-lt"/>
                <a:ea typeface="Calibri" panose="020F0502020204030204" pitchFamily="34" charset="0"/>
                <a:cs typeface="Times New Roman" panose="02020603050405020304" pitchFamily="18" charset="0"/>
              </a:rPr>
              <a:t>sẽ</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giúp</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người</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thơ</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xây</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dửng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kẻ</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được</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đường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thẳng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trên</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tường</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hoặc</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sàn</a:t>
            </a:r>
            <a:r>
              <a:rPr lang="fr-FR" sz="2200" kern="100" dirty="0">
                <a:latin typeface="+mj-lt"/>
                <a:ea typeface="Calibri" panose="020F0502020204030204" pitchFamily="34" charset="0"/>
                <a:cs typeface="Times New Roman" panose="02020603050405020304" pitchFamily="18" charset="0"/>
              </a:rPr>
              <a:t> </a:t>
            </a:r>
            <a:r>
              <a:rPr lang="fr-FR" sz="2200" kern="100" dirty="0" err="1">
                <a:latin typeface="+mj-lt"/>
                <a:ea typeface="Calibri" panose="020F0502020204030204" pitchFamily="34" charset="0"/>
                <a:cs typeface="Times New Roman" panose="02020603050405020304" pitchFamily="18" charset="0"/>
              </a:rPr>
              <a:t>nhà</a:t>
            </a:r>
            <a:r>
              <a:rPr lang="fr-FR" sz="2200" kern="100" dirty="0">
                <a:latin typeface="+mj-lt"/>
                <a:ea typeface="Calibri" panose="020F0502020204030204" pitchFamily="34" charset="0"/>
                <a:cs typeface="Times New Roman" panose="02020603050405020304" pitchFamily="18" charset="0"/>
              </a:rPr>
              <a:t>.</a:t>
            </a:r>
            <a:endParaRPr lang="en-US" sz="2200" kern="100"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026F82B-793B-B652-FF0D-A0AF24CA47EF}"/>
              </a:ext>
            </a:extLst>
          </p:cNvPr>
          <p:cNvPicPr>
            <a:picLocks noChangeAspect="1"/>
          </p:cNvPicPr>
          <p:nvPr/>
        </p:nvPicPr>
        <p:blipFill>
          <a:blip r:embed="rId4"/>
          <a:stretch>
            <a:fillRect/>
          </a:stretch>
        </p:blipFill>
        <p:spPr>
          <a:xfrm>
            <a:off x="6176963" y="1843460"/>
            <a:ext cx="2340587" cy="2467105"/>
          </a:xfrm>
          <a:prstGeom prst="rect">
            <a:avLst/>
          </a:prstGeom>
        </p:spPr>
      </p:pic>
    </p:spTree>
    <p:extLst>
      <p:ext uri="{BB962C8B-B14F-4D97-AF65-F5344CB8AC3E}">
        <p14:creationId xmlns:p14="http://schemas.microsoft.com/office/powerpoint/2010/main" val="483929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214"/>
        <p:cNvGrpSpPr/>
        <p:nvPr/>
      </p:nvGrpSpPr>
      <p:grpSpPr>
        <a:xfrm>
          <a:off x="0" y="0"/>
          <a:ext cx="0" cy="0"/>
          <a:chOff x="0" y="0"/>
          <a:chExt cx="0" cy="0"/>
        </a:xfrm>
      </p:grpSpPr>
      <p:sp>
        <p:nvSpPr>
          <p:cNvPr id="6" name="Google Shape;1680;p48">
            <a:extLst>
              <a:ext uri="{FF2B5EF4-FFF2-40B4-BE49-F238E27FC236}">
                <a16:creationId xmlns:a16="http://schemas.microsoft.com/office/drawing/2014/main" id="{E117F261-4861-AB1E-600F-028F4D33D290}"/>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7" name="Group 6">
            <a:extLst>
              <a:ext uri="{FF2B5EF4-FFF2-40B4-BE49-F238E27FC236}">
                <a16:creationId xmlns:a16="http://schemas.microsoft.com/office/drawing/2014/main" id="{81E9B2B4-CAC2-78D4-27C5-A920A8ECB8AE}"/>
              </a:ext>
            </a:extLst>
          </p:cNvPr>
          <p:cNvGrpSpPr/>
          <p:nvPr/>
        </p:nvGrpSpPr>
        <p:grpSpPr>
          <a:xfrm>
            <a:off x="2869779" y="2002261"/>
            <a:ext cx="2138064" cy="1757018"/>
            <a:chOff x="3502968" y="1985740"/>
            <a:chExt cx="2138064" cy="1757018"/>
          </a:xfrm>
        </p:grpSpPr>
        <p:sp>
          <p:nvSpPr>
            <p:cNvPr id="8" name="Hộp Văn bản 44">
              <a:extLst>
                <a:ext uri="{FF2B5EF4-FFF2-40B4-BE49-F238E27FC236}">
                  <a16:creationId xmlns:a16="http://schemas.microsoft.com/office/drawing/2014/main" id="{87670A60-C5E5-AB14-D419-2BD7F0C42D09}"/>
                </a:ext>
              </a:extLst>
            </p:cNvPr>
            <p:cNvSpPr txBox="1"/>
            <p:nvPr/>
          </p:nvSpPr>
          <p:spPr>
            <a:xfrm>
              <a:off x="3502968" y="2870724"/>
              <a:ext cx="2138064"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9" name="Picture 8">
              <a:extLst>
                <a:ext uri="{FF2B5EF4-FFF2-40B4-BE49-F238E27FC236}">
                  <a16:creationId xmlns:a16="http://schemas.microsoft.com/office/drawing/2014/main" id="{F43FC128-85C8-EBD9-503B-53FECC35C85E}"/>
                </a:ext>
              </a:extLst>
            </p:cNvPr>
            <p:cNvPicPr>
              <a:picLocks noChangeAspect="1"/>
            </p:cNvPicPr>
            <p:nvPr/>
          </p:nvPicPr>
          <p:blipFill>
            <a:blip r:embed="rId3"/>
            <a:stretch>
              <a:fillRect/>
            </a:stretch>
          </p:blipFill>
          <p:spPr>
            <a:xfrm>
              <a:off x="4278493" y="1985740"/>
              <a:ext cx="587013" cy="587013"/>
            </a:xfrm>
            <a:prstGeom prst="rect">
              <a:avLst/>
            </a:prstGeom>
          </p:spPr>
        </p:pic>
      </p:grpSp>
      <p:grpSp>
        <p:nvGrpSpPr>
          <p:cNvPr id="10" name="Group 9">
            <a:extLst>
              <a:ext uri="{FF2B5EF4-FFF2-40B4-BE49-F238E27FC236}">
                <a16:creationId xmlns:a16="http://schemas.microsoft.com/office/drawing/2014/main" id="{C782E564-4F6D-3EFD-65C5-BBBC4D4245BD}"/>
              </a:ext>
            </a:extLst>
          </p:cNvPr>
          <p:cNvGrpSpPr/>
          <p:nvPr/>
        </p:nvGrpSpPr>
        <p:grpSpPr>
          <a:xfrm>
            <a:off x="223149" y="1982169"/>
            <a:ext cx="2464252" cy="1777110"/>
            <a:chOff x="801638" y="1965648"/>
            <a:chExt cx="2464252" cy="1777110"/>
          </a:xfrm>
        </p:grpSpPr>
        <p:sp>
          <p:nvSpPr>
            <p:cNvPr id="11" name="Hộp Văn bản 43">
              <a:extLst>
                <a:ext uri="{FF2B5EF4-FFF2-40B4-BE49-F238E27FC236}">
                  <a16:creationId xmlns:a16="http://schemas.microsoft.com/office/drawing/2014/main" id="{8B919CAF-AE9A-1F2D-D26E-4BD1273470FD}"/>
                </a:ext>
              </a:extLst>
            </p:cNvPr>
            <p:cNvSpPr txBox="1"/>
            <p:nvPr/>
          </p:nvSpPr>
          <p:spPr>
            <a:xfrm>
              <a:off x="801638" y="2870724"/>
              <a:ext cx="2464252" cy="8720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2244979C-3FC2-CFD9-1536-F80AD93A60A2}"/>
                </a:ext>
              </a:extLst>
            </p:cNvPr>
            <p:cNvPicPr>
              <a:picLocks noChangeAspect="1"/>
            </p:cNvPicPr>
            <p:nvPr/>
          </p:nvPicPr>
          <p:blipFill>
            <a:blip r:embed="rId4"/>
            <a:srcRect/>
            <a:stretch/>
          </p:blipFill>
          <p:spPr>
            <a:xfrm>
              <a:off x="1513512" y="1965648"/>
              <a:ext cx="1261947" cy="709845"/>
            </a:xfrm>
            <a:prstGeom prst="rect">
              <a:avLst/>
            </a:prstGeom>
          </p:spPr>
        </p:pic>
      </p:grpSp>
      <p:grpSp>
        <p:nvGrpSpPr>
          <p:cNvPr id="13" name="Group 12">
            <a:extLst>
              <a:ext uri="{FF2B5EF4-FFF2-40B4-BE49-F238E27FC236}">
                <a16:creationId xmlns:a16="http://schemas.microsoft.com/office/drawing/2014/main" id="{A90E10B1-E65B-22BA-9582-0FD90C054B30}"/>
              </a:ext>
            </a:extLst>
          </p:cNvPr>
          <p:cNvGrpSpPr/>
          <p:nvPr/>
        </p:nvGrpSpPr>
        <p:grpSpPr>
          <a:xfrm>
            <a:off x="5431521" y="2049974"/>
            <a:ext cx="3230089" cy="1766172"/>
            <a:chOff x="5502661" y="2050496"/>
            <a:chExt cx="3230089" cy="1766172"/>
          </a:xfrm>
        </p:grpSpPr>
        <p:sp>
          <p:nvSpPr>
            <p:cNvPr id="14" name="Hộp Văn bản 45">
              <a:extLst>
                <a:ext uri="{FF2B5EF4-FFF2-40B4-BE49-F238E27FC236}">
                  <a16:creationId xmlns:a16="http://schemas.microsoft.com/office/drawing/2014/main" id="{1C3FBF7C-01D0-B82B-2ED5-553ACFFA86E8}"/>
                </a:ext>
              </a:extLst>
            </p:cNvPr>
            <p:cNvSpPr txBox="1"/>
            <p:nvPr/>
          </p:nvSpPr>
          <p:spPr>
            <a:xfrm>
              <a:off x="5502661" y="2944634"/>
              <a:ext cx="3230089" cy="872034"/>
            </a:xfrm>
            <a:prstGeom prst="rect">
              <a:avLst/>
            </a:prstGeom>
            <a:noFill/>
          </p:spPr>
          <p:txBody>
            <a:bodyPr wrap="square" rtlCol="0">
              <a:spAutoFit/>
            </a:bodyPr>
            <a:lstStyle/>
            <a:p>
              <a:pPr algn="ctr">
                <a:lnSpc>
                  <a:spcPct val="150000"/>
                </a:lnSpc>
                <a:spcAft>
                  <a:spcPts val="600"/>
                </a:spcAft>
              </a:pPr>
              <a:r>
                <a:rPr lang="vi-VN" sz="1800" dirty="0">
                  <a:latin typeface="Arial" panose="020B0604020202020204" pitchFamily="34" charset="0"/>
                  <a:ea typeface="Times New Roman" panose="02020603050405020304" pitchFamily="18" charset="0"/>
                  <a:cs typeface="Arial" panose="020B0604020202020204" pitchFamily="34" charset="0"/>
                </a:rPr>
                <a:t>Chuẩn bị bài mới </a:t>
              </a:r>
              <a:r>
                <a:rPr lang="en-US" sz="1800" dirty="0">
                  <a:latin typeface="Arial" panose="020B0604020202020204" pitchFamily="34" charset="0"/>
                  <a:ea typeface="Times New Roman" panose="02020603050405020304" pitchFamily="18" charset="0"/>
                  <a:cs typeface="Arial" panose="020B0604020202020204" pitchFamily="34" charset="0"/>
                </a:rPr>
                <a:t>“</a:t>
              </a:r>
              <a:r>
                <a:rPr lang="en-US" sz="1800" b="1" dirty="0" err="1">
                  <a:latin typeface="Arial" panose="020B0604020202020204" pitchFamily="34" charset="0"/>
                  <a:ea typeface="Times New Roman" panose="02020603050405020304" pitchFamily="18" charset="0"/>
                  <a:cs typeface="Arial" panose="020B0604020202020204" pitchFamily="34" charset="0"/>
                </a:rPr>
                <a:t>Bài</a:t>
              </a:r>
              <a:r>
                <a:rPr lang="en-US" sz="1800" b="1" dirty="0">
                  <a:latin typeface="Arial" panose="020B0604020202020204" pitchFamily="34" charset="0"/>
                  <a:ea typeface="Times New Roman" panose="02020603050405020304" pitchFamily="18" charset="0"/>
                  <a:cs typeface="Arial" panose="020B0604020202020204" pitchFamily="34" charset="0"/>
                </a:rPr>
                <a:t> 2. Hai </a:t>
              </a:r>
              <a:r>
                <a:rPr lang="en-US" sz="1800" b="1" dirty="0" err="1">
                  <a:latin typeface="Arial" panose="020B0604020202020204" pitchFamily="34" charset="0"/>
                  <a:ea typeface="Times New Roman" panose="02020603050405020304" pitchFamily="18" charset="0"/>
                  <a:cs typeface="Arial" panose="020B0604020202020204" pitchFamily="34" charset="0"/>
                </a:rPr>
                <a:t>đường</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b="1" dirty="0" err="1">
                  <a:latin typeface="Arial" panose="020B0604020202020204" pitchFamily="34" charset="0"/>
                  <a:ea typeface="Times New Roman" panose="02020603050405020304" pitchFamily="18" charset="0"/>
                  <a:cs typeface="Arial" panose="020B0604020202020204" pitchFamily="34" charset="0"/>
                </a:rPr>
                <a:t>thẳng</a:t>
              </a:r>
              <a:r>
                <a:rPr lang="en-US" sz="1800" b="1" dirty="0">
                  <a:latin typeface="Arial" panose="020B0604020202020204" pitchFamily="34" charset="0"/>
                  <a:ea typeface="Times New Roman" panose="02020603050405020304" pitchFamily="18" charset="0"/>
                  <a:cs typeface="Arial" panose="020B0604020202020204" pitchFamily="34" charset="0"/>
                </a:rPr>
                <a:t> song </a:t>
              </a:r>
              <a:r>
                <a:rPr lang="en-US" sz="1800" b="1" dirty="0" err="1">
                  <a:latin typeface="Arial" panose="020B0604020202020204" pitchFamily="34" charset="0"/>
                  <a:ea typeface="Times New Roman" panose="02020603050405020304" pitchFamily="18" charset="0"/>
                  <a:cs typeface="Arial" panose="020B0604020202020204" pitchFamily="34" charset="0"/>
                </a:rPr>
                <a:t>song</a:t>
              </a:r>
              <a:r>
                <a:rPr lang="en-US" sz="1800" b="1" dirty="0">
                  <a:latin typeface="Arial" panose="020B0604020202020204" pitchFamily="34" charset="0"/>
                  <a:ea typeface="Times New Roman" panose="02020603050405020304" pitchFamily="18" charset="0"/>
                  <a:cs typeface="Arial" panose="020B0604020202020204" pitchFamily="34" charset="0"/>
                </a:rPr>
                <a:t>”</a:t>
              </a:r>
            </a:p>
          </p:txBody>
        </p:sp>
        <p:pic>
          <p:nvPicPr>
            <p:cNvPr id="15" name="Picture 14">
              <a:extLst>
                <a:ext uri="{FF2B5EF4-FFF2-40B4-BE49-F238E27FC236}">
                  <a16:creationId xmlns:a16="http://schemas.microsoft.com/office/drawing/2014/main" id="{2A0A6E58-45B0-1709-0FED-9CD5E5C20123}"/>
                </a:ext>
              </a:extLst>
            </p:cNvPr>
            <p:cNvPicPr>
              <a:picLocks noChangeAspect="1"/>
            </p:cNvPicPr>
            <p:nvPr/>
          </p:nvPicPr>
          <p:blipFill>
            <a:blip r:embed="rId5"/>
            <a:srcRect/>
            <a:stretch/>
          </p:blipFill>
          <p:spPr>
            <a:xfrm>
              <a:off x="6755719" y="2050496"/>
              <a:ext cx="491586" cy="491586"/>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3496348" y="-508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a:p>
        </p:txBody>
      </p:sp>
      <p:grpSp>
        <p:nvGrpSpPr>
          <p:cNvPr id="1962" name="Google Shape;1962;p41"/>
          <p:cNvGrpSpPr/>
          <p:nvPr/>
        </p:nvGrpSpPr>
        <p:grpSpPr>
          <a:xfrm rot="637251">
            <a:off x="8518438" y="3735149"/>
            <a:ext cx="594940" cy="808965"/>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4" name="Google Shape;1974;p41"/>
          <p:cNvSpPr/>
          <p:nvPr/>
        </p:nvSpPr>
        <p:spPr>
          <a:xfrm>
            <a:off x="7625910" y="843626"/>
            <a:ext cx="1826" cy="3512"/>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1"/>
          <p:cNvSpPr/>
          <p:nvPr/>
        </p:nvSpPr>
        <p:spPr>
          <a:xfrm>
            <a:off x="7619167" y="835338"/>
            <a:ext cx="1826" cy="1826"/>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1"/>
          <p:cNvSpPr/>
          <p:nvPr/>
        </p:nvSpPr>
        <p:spPr>
          <a:xfrm>
            <a:off x="7622539" y="837024"/>
            <a:ext cx="1826" cy="3512"/>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1"/>
          <p:cNvGrpSpPr/>
          <p:nvPr/>
        </p:nvGrpSpPr>
        <p:grpSpPr>
          <a:xfrm>
            <a:off x="341826" y="3771571"/>
            <a:ext cx="967952" cy="945158"/>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1"/>
          <p:cNvGrpSpPr/>
          <p:nvPr/>
        </p:nvGrpSpPr>
        <p:grpSpPr>
          <a:xfrm>
            <a:off x="124795" y="256941"/>
            <a:ext cx="1191810" cy="832997"/>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41"/>
          <p:cNvGrpSpPr/>
          <p:nvPr/>
        </p:nvGrpSpPr>
        <p:grpSpPr>
          <a:xfrm rot="-170362">
            <a:off x="7287438" y="368767"/>
            <a:ext cx="1029122" cy="63369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714;p58">
            <a:extLst>
              <a:ext uri="{FF2B5EF4-FFF2-40B4-BE49-F238E27FC236}">
                <a16:creationId xmlns:a16="http://schemas.microsoft.com/office/drawing/2014/main" id="{2F8CF34B-D39D-0D20-CEE7-B3756EAF5D5C}"/>
              </a:ext>
            </a:extLst>
          </p:cNvPr>
          <p:cNvSpPr txBox="1">
            <a:spLocks/>
          </p:cNvSpPr>
          <p:nvPr/>
        </p:nvSpPr>
        <p:spPr>
          <a:xfrm>
            <a:off x="719161" y="2285400"/>
            <a:ext cx="7705678" cy="572700"/>
          </a:xfrm>
          <a:prstGeom prst="rect">
            <a:avLst/>
          </a:prstGeom>
          <a:noFill/>
          <a:ln>
            <a:noFill/>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CẢM ƠN CÁC EM </a:t>
            </a:r>
            <a:endParaRPr lang="en-US" sz="4000" b="1" dirty="0">
              <a:solidFill>
                <a:sysClr val="windowText" lastClr="000000"/>
              </a:solidFill>
              <a:latin typeface="Arial" panose="020B0604020202020204" pitchFamily="34" charset="0"/>
              <a:cs typeface="Arial" panose="020B0604020202020204" pitchFamily="34" charset="0"/>
            </a:endParaRPr>
          </a:p>
          <a:p>
            <a:pPr>
              <a:lnSpc>
                <a:spcPct val="150000"/>
              </a:lnSpc>
              <a:buClr>
                <a:srgbClr val="04596F"/>
              </a:buClr>
              <a:defRPr/>
            </a:pPr>
            <a:r>
              <a:rPr lang="vi-VN" sz="4000" b="1" dirty="0">
                <a:solidFill>
                  <a:sysClr val="windowText" lastClr="000000"/>
                </a:solidFill>
                <a:latin typeface="Arial" panose="020B0604020202020204" pitchFamily="34" charset="0"/>
                <a:cs typeface="Arial" panose="020B0604020202020204" pitchFamily="34" charset="0"/>
              </a:rPr>
              <a:t>ĐÃ LẮNG NGHE BÀI GIẢNG</a:t>
            </a:r>
          </a:p>
        </p:txBody>
      </p:sp>
    </p:spTree>
    <p:extLst>
      <p:ext uri="{BB962C8B-B14F-4D97-AF65-F5344CB8AC3E}">
        <p14:creationId xmlns:p14="http://schemas.microsoft.com/office/powerpoint/2010/main" val="211203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5708</TotalTime>
  <Words>6039</Words>
  <PresentationFormat>On-screen Show (16:9)</PresentationFormat>
  <Paragraphs>382</Paragraphs>
  <Slides>94</Slides>
  <Notes>88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9" baseType="lpstr">
      <vt:lpstr>Anaheim</vt:lpstr>
      <vt:lpstr>Times New Roman</vt:lpstr>
      <vt:lpstr>Arial (Headings)</vt:lpstr>
      <vt:lpstr>Calibri</vt:lpstr>
      <vt:lpstr>Cambria Math</vt:lpstr>
      <vt:lpstr>DM Serif Display</vt:lpstr>
      <vt:lpstr>Bebas Neue</vt:lpstr>
      <vt:lpstr>Roboto</vt:lpstr>
      <vt:lpstr>PT Sans</vt:lpstr>
      <vt:lpstr>Londrina Solid</vt:lpstr>
      <vt:lpstr>Nunito Light</vt:lpstr>
      <vt:lpstr>Kavoon</vt:lpstr>
      <vt:lpstr>Arial</vt:lpstr>
      <vt:lpstr>Welcome to Class for Pre-K by Slidesgo</vt:lpstr>
      <vt:lpstr>MathType 7.0 Equation</vt:lpstr>
      <vt:lpstr>NHIỆT LIỆT CHÀO MỪNG CÁC EM  ĐẾN VỚI BÀI HỌC HÔM NAY</vt:lpstr>
      <vt:lpstr>PowerPoint Presentation</vt:lpstr>
      <vt:lpstr>PowerPoint Presentation</vt:lpstr>
      <vt:lpstr>BÀI 1: ĐIỂM, ĐƯỜNG THẲNG VÀ MẶT PHẲNG TRONG KHÔNG GIAN</vt:lpstr>
      <vt:lpstr>NỘI DUNG BÀI HỌC</vt:lpstr>
      <vt:lpstr>MẶT PHẲNG TRONG KHÔNG GIAN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CÁC TÍNH CHẤT ĐƯỢC THỪA NHẬN CỦA HÌNH HỌC KHÔNG GIAN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XÁC ĐỊNH MẶT PHẲNG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CHÓP VÀ HÌNH TỨ DIỆN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2023-08-20T22:45:07Z</dcterms:modified>
</cp:coreProperties>
</file>