
<file path=[Content_Types].xml><?xml version="1.0" encoding="utf-8"?>
<Types xmlns="http://schemas.openxmlformats.org/package/2006/content-types">
  <Default Extension="png" ContentType="image/png"/>
  <Default Extension="svg" ContentType="image/svg+xml"/>
  <Default Extension="jpeg" ContentType="image/jpeg"/>
  <Default Extension="ts" ContentType="video/unknown"/>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2" r:id="rId2"/>
    <p:sldId id="257" r:id="rId3"/>
    <p:sldId id="256" r:id="rId4"/>
    <p:sldId id="260" r:id="rId5"/>
    <p:sldId id="258" r:id="rId6"/>
    <p:sldId id="263" r:id="rId7"/>
    <p:sldId id="276" r:id="rId8"/>
    <p:sldId id="277" r:id="rId9"/>
    <p:sldId id="261" r:id="rId10"/>
    <p:sldId id="274" r:id="rId11"/>
    <p:sldId id="275" r:id="rId12"/>
    <p:sldId id="268" r:id="rId13"/>
  </p:sldIdLst>
  <p:sldSz cx="18288000" cy="10287000"/>
  <p:notesSz cx="6858000" cy="9144000"/>
  <p:embeddedFontLst>
    <p:embeddedFont>
      <p:font typeface="Calibri"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2" d="100"/>
          <a:sy n="32" d="100"/>
        </p:scale>
        <p:origin x="-1536"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63" Type="http://schemas.openxmlformats.org/officeDocument/2006/relationships/image" Target="../media/image30.png"/><Relationship Id="rId68" Type="http://schemas.openxmlformats.org/officeDocument/2006/relationships/image" Target="../media/image34.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67" Type="http://schemas.openxmlformats.org/officeDocument/2006/relationships/image" Target="../media/image33.png"/><Relationship Id="rId2" Type="http://schemas.openxmlformats.org/officeDocument/2006/relationships/image" Target="../media/image14.png"/><Relationship Id="rId16" Type="http://schemas.openxmlformats.org/officeDocument/2006/relationships/image" Target="../media/image28.png"/><Relationship Id="rId62"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66" Type="http://schemas.openxmlformats.org/officeDocument/2006/relationships/image" Target="../media/image83.sv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60" Type="http://schemas.openxmlformats.org/officeDocument/2006/relationships/image" Target="../media/image79.svg"/><Relationship Id="rId65"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6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ts"/><Relationship Id="rId1" Type="http://schemas.microsoft.com/office/2007/relationships/media" Target="../media/media1.ts"/><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8"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1.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35052"/>
            <a:ext cx="18284952" cy="10227564"/>
          </a:xfrm>
          <a:prstGeom prst="rect">
            <a:avLst/>
          </a:prstGeom>
        </p:spPr>
      </p:pic>
      <p:sp>
        <p:nvSpPr>
          <p:cNvPr id="3" name="TextBox 2"/>
          <p:cNvSpPr txBox="1"/>
          <p:nvPr/>
        </p:nvSpPr>
        <p:spPr>
          <a:xfrm>
            <a:off x="6508392" y="571500"/>
            <a:ext cx="2637132" cy="769441"/>
          </a:xfrm>
          <a:prstGeom prst="rect">
            <a:avLst/>
          </a:prstGeom>
          <a:noFill/>
        </p:spPr>
        <p:txBody>
          <a:bodyPr wrap="none" rtlCol="0">
            <a:spAutoFit/>
          </a:bodyPr>
          <a:lstStyle/>
          <a:p>
            <a:r>
              <a:rPr lang="en-US" sz="4400" smtClean="0">
                <a:latin typeface="Arial" pitchFamily="34" charset="0"/>
                <a:cs typeface="Arial" pitchFamily="34" charset="0"/>
              </a:rPr>
              <a:t>Trường…</a:t>
            </a:r>
            <a:endParaRPr lang="vi-VN" sz="4400">
              <a:latin typeface="Arial" pitchFamily="34" charset="0"/>
              <a:cs typeface="Arial" pitchFamily="34" charset="0"/>
            </a:endParaRPr>
          </a:p>
        </p:txBody>
      </p:sp>
      <p:sp>
        <p:nvSpPr>
          <p:cNvPr id="4" name="TextBox 3"/>
          <p:cNvSpPr txBox="1"/>
          <p:nvPr/>
        </p:nvSpPr>
        <p:spPr>
          <a:xfrm>
            <a:off x="2648873" y="1866900"/>
            <a:ext cx="12993301" cy="258532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r>
              <a:rPr lang="en-US" sz="5400" b="1" smtClean="0">
                <a:ln w="11430"/>
                <a:effectLst>
                  <a:outerShdw blurRad="50800" dist="39000" dir="5460000" algn="tl">
                    <a:srgbClr val="000000">
                      <a:alpha val="38000"/>
                    </a:srgbClr>
                  </a:outerShdw>
                </a:effectLst>
                <a:latin typeface="Arial" pitchFamily="34" charset="0"/>
                <a:cs typeface="Arial" pitchFamily="34" charset="0"/>
              </a:rPr>
              <a:t>Chào mừng thầy cô </a:t>
            </a:r>
          </a:p>
          <a:p>
            <a:pPr algn="ctr">
              <a:lnSpc>
                <a:spcPct val="150000"/>
              </a:lnSpc>
            </a:pPr>
            <a:r>
              <a:rPr lang="en-US" sz="5400" b="1" smtClean="0">
                <a:ln w="11430"/>
                <a:effectLst>
                  <a:outerShdw blurRad="50800" dist="39000" dir="5460000" algn="tl">
                    <a:srgbClr val="000000">
                      <a:alpha val="38000"/>
                    </a:srgbClr>
                  </a:outerShdw>
                </a:effectLst>
                <a:latin typeface="Arial" pitchFamily="34" charset="0"/>
                <a:cs typeface="Arial" pitchFamily="34" charset="0"/>
              </a:rPr>
              <a:t>và các em đến với tiết học</a:t>
            </a:r>
            <a:endParaRPr lang="vi-VN" sz="5400" b="1">
              <a:ln w="11430"/>
              <a:effectLst>
                <a:outerShdw blurRad="50800" dist="39000" dir="5460000" algn="tl">
                  <a:srgbClr val="000000">
                    <a:alpha val="38000"/>
                  </a:srgbClr>
                </a:outerShdw>
              </a:effectLst>
              <a:latin typeface="Arial" pitchFamily="34" charset="0"/>
              <a:cs typeface="Arial" pitchFamily="34" charset="0"/>
            </a:endParaRPr>
          </a:p>
        </p:txBody>
      </p:sp>
    </p:spTree>
    <p:extLst>
      <p:ext uri="{BB962C8B-B14F-4D97-AF65-F5344CB8AC3E}">
        <p14:creationId xmlns:p14="http://schemas.microsoft.com/office/powerpoint/2010/main" val="362335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875" accel="50000" decel="50000" autoRev="1" fill="hold">
                                          <p:stCondLst>
                                            <p:cond delay="0"/>
                                          </p:stCondLst>
                                        </p:cTn>
                                        <p:tgtEl>
                                          <p:spTgt spid="4"/>
                                        </p:tgtEl>
                                        <p:attrNameLst>
                                          <p:attrName>ppt_x</p:attrName>
                                          <p:attrName>ppt_y</p:attrName>
                                        </p:attrNameLst>
                                      </p:cBhvr>
                                    </p:animMotion>
                                    <p:animRot by="1500000">
                                      <p:cBhvr>
                                        <p:cTn id="7" dur="438" fill="hold">
                                          <p:stCondLst>
                                            <p:cond delay="0"/>
                                          </p:stCondLst>
                                        </p:cTn>
                                        <p:tgtEl>
                                          <p:spTgt spid="4"/>
                                        </p:tgtEl>
                                        <p:attrNameLst>
                                          <p:attrName>r</p:attrName>
                                        </p:attrNameLst>
                                      </p:cBhvr>
                                    </p:animRot>
                                    <p:animRot by="-1500000">
                                      <p:cBhvr>
                                        <p:cTn id="8" dur="438" fill="hold">
                                          <p:stCondLst>
                                            <p:cond delay="438"/>
                                          </p:stCondLst>
                                        </p:cTn>
                                        <p:tgtEl>
                                          <p:spTgt spid="4"/>
                                        </p:tgtEl>
                                        <p:attrNameLst>
                                          <p:attrName>r</p:attrName>
                                        </p:attrNameLst>
                                      </p:cBhvr>
                                    </p:animRot>
                                    <p:animRot by="-1500000">
                                      <p:cBhvr>
                                        <p:cTn id="9" dur="438" fill="hold">
                                          <p:stCondLst>
                                            <p:cond delay="875"/>
                                          </p:stCondLst>
                                        </p:cTn>
                                        <p:tgtEl>
                                          <p:spTgt spid="4"/>
                                        </p:tgtEl>
                                        <p:attrNameLst>
                                          <p:attrName>r</p:attrName>
                                        </p:attrNameLst>
                                      </p:cBhvr>
                                    </p:animRot>
                                    <p:animRot by="1500000">
                                      <p:cBhvr>
                                        <p:cTn id="10" dur="438" fill="hold">
                                          <p:stCondLst>
                                            <p:cond delay="131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228600" y="-756492"/>
            <a:ext cx="4613309" cy="4235668"/>
          </a:xfrm>
          <a:prstGeom prst="rect">
            <a:avLst/>
          </a:prstGeom>
          <a:solidFill>
            <a:srgbClr val="FDF9F5"/>
          </a:solidFill>
        </p:spPr>
      </p:sp>
      <p:sp>
        <p:nvSpPr>
          <p:cNvPr id="4" name="AutoShape 6"/>
          <p:cNvSpPr/>
          <p:nvPr/>
        </p:nvSpPr>
        <p:spPr>
          <a:xfrm>
            <a:off x="14623485" y="2058123"/>
            <a:ext cx="1795741" cy="2469226"/>
          </a:xfrm>
          <a:prstGeom prst="rect">
            <a:avLst/>
          </a:prstGeom>
          <a:solidFill>
            <a:srgbClr val="FDF9F5"/>
          </a:solidFill>
        </p:spPr>
      </p:sp>
      <p:sp>
        <p:nvSpPr>
          <p:cNvPr id="5" name="AutoShape 7"/>
          <p:cNvSpPr/>
          <p:nvPr/>
        </p:nvSpPr>
        <p:spPr>
          <a:xfrm>
            <a:off x="16767809" y="2058123"/>
            <a:ext cx="1795741" cy="2469226"/>
          </a:xfrm>
          <a:prstGeom prst="rect">
            <a:avLst/>
          </a:prstGeom>
          <a:solidFill>
            <a:srgbClr val="FDF9F5"/>
          </a:solidFill>
        </p:spPr>
      </p:sp>
      <p:sp>
        <p:nvSpPr>
          <p:cNvPr id="6" name="AutoShape 8"/>
          <p:cNvSpPr/>
          <p:nvPr/>
        </p:nvSpPr>
        <p:spPr>
          <a:xfrm>
            <a:off x="14623485" y="2058123"/>
            <a:ext cx="1795741" cy="1982747"/>
          </a:xfrm>
          <a:prstGeom prst="rect">
            <a:avLst/>
          </a:prstGeom>
          <a:solidFill>
            <a:srgbClr val="CFB38A"/>
          </a:solidFill>
        </p:spPr>
      </p:sp>
      <p:sp>
        <p:nvSpPr>
          <p:cNvPr id="7" name="AutoShape 9"/>
          <p:cNvSpPr/>
          <p:nvPr/>
        </p:nvSpPr>
        <p:spPr>
          <a:xfrm>
            <a:off x="16767809" y="2058123"/>
            <a:ext cx="1795741" cy="1982747"/>
          </a:xfrm>
          <a:prstGeom prst="rect">
            <a:avLst/>
          </a:prstGeom>
          <a:solidFill>
            <a:srgbClr val="FFDFAF"/>
          </a:solidFill>
        </p:spPr>
      </p:sp>
      <p:pic>
        <p:nvPicPr>
          <p:cNvPr id="8" name="Picture 10"/>
          <p:cNvPicPr>
            <a:picLocks noChangeAspect="1"/>
          </p:cNvPicPr>
          <p:nvPr/>
        </p:nvPicPr>
        <p:blipFill>
          <a:blip r:embed="rId2"/>
          <a:srcRect/>
          <a:stretch>
            <a:fillRect/>
          </a:stretch>
        </p:blipFill>
        <p:spPr>
          <a:xfrm>
            <a:off x="13082941" y="949566"/>
            <a:ext cx="4699652" cy="823552"/>
          </a:xfrm>
          <a:prstGeom prst="rect">
            <a:avLst/>
          </a:prstGeom>
        </p:spPr>
      </p:pic>
      <p:pic>
        <p:nvPicPr>
          <p:cNvPr id="9" name="Picture 11"/>
          <p:cNvPicPr>
            <a:picLocks noChangeAspect="1"/>
          </p:cNvPicPr>
          <p:nvPr/>
        </p:nvPicPr>
        <p:blipFill>
          <a:blip r:embed="rId3"/>
          <a:srcRect/>
          <a:stretch>
            <a:fillRect/>
          </a:stretch>
        </p:blipFill>
        <p:spPr>
          <a:xfrm>
            <a:off x="-2247848" y="8571331"/>
            <a:ext cx="3276548" cy="3293976"/>
          </a:xfrm>
          <a:prstGeom prst="rect">
            <a:avLst/>
          </a:prstGeom>
        </p:spPr>
      </p:pic>
      <p:pic>
        <p:nvPicPr>
          <p:cNvPr id="10" name="Picture 12"/>
          <p:cNvPicPr>
            <a:picLocks noChangeAspect="1"/>
          </p:cNvPicPr>
          <p:nvPr/>
        </p:nvPicPr>
        <p:blipFill>
          <a:blip r:embed="rId4">
            <a:alphaModFix amt="68000"/>
          </a:blip>
          <a:srcRect/>
          <a:stretch>
            <a:fillRect/>
          </a:stretch>
        </p:blipFill>
        <p:spPr>
          <a:xfrm rot="-5400000">
            <a:off x="2883017" y="6394721"/>
            <a:ext cx="1565128" cy="3958175"/>
          </a:xfrm>
          <a:prstGeom prst="rect">
            <a:avLst/>
          </a:prstGeom>
        </p:spPr>
      </p:pic>
      <p:sp>
        <p:nvSpPr>
          <p:cNvPr id="11" name="AutoShape 13"/>
          <p:cNvSpPr/>
          <p:nvPr/>
        </p:nvSpPr>
        <p:spPr>
          <a:xfrm>
            <a:off x="1686494" y="4547491"/>
            <a:ext cx="3958175" cy="3781648"/>
          </a:xfrm>
          <a:prstGeom prst="rect">
            <a:avLst/>
          </a:prstGeom>
          <a:solidFill>
            <a:srgbClr val="EFE0CB"/>
          </a:solidFill>
        </p:spPr>
      </p:sp>
      <p:pic>
        <p:nvPicPr>
          <p:cNvPr id="12" name="Picture 14"/>
          <p:cNvPicPr>
            <a:picLocks noChangeAspect="1"/>
          </p:cNvPicPr>
          <p:nvPr/>
        </p:nvPicPr>
        <p:blipFill>
          <a:blip r:embed="rId5">
            <a:alphaModFix amt="90000"/>
          </a:blip>
          <a:srcRect/>
          <a:stretch>
            <a:fillRect/>
          </a:stretch>
        </p:blipFill>
        <p:spPr>
          <a:xfrm>
            <a:off x="2946452" y="4088504"/>
            <a:ext cx="1438257" cy="634631"/>
          </a:xfrm>
          <a:prstGeom prst="rect">
            <a:avLst/>
          </a:prstGeom>
        </p:spPr>
      </p:pic>
      <p:sp>
        <p:nvSpPr>
          <p:cNvPr id="13" name="AutoShape 15"/>
          <p:cNvSpPr/>
          <p:nvPr/>
        </p:nvSpPr>
        <p:spPr>
          <a:xfrm>
            <a:off x="9979931" y="3089303"/>
            <a:ext cx="3103010" cy="4235668"/>
          </a:xfrm>
          <a:prstGeom prst="rect">
            <a:avLst/>
          </a:prstGeom>
          <a:solidFill>
            <a:srgbClr val="FDF9F5"/>
          </a:solidFill>
        </p:spPr>
      </p:sp>
      <p:pic>
        <p:nvPicPr>
          <p:cNvPr id="14" name="Picture 16"/>
          <p:cNvPicPr>
            <a:picLocks noChangeAspect="1"/>
          </p:cNvPicPr>
          <p:nvPr/>
        </p:nvPicPr>
        <p:blipFill>
          <a:blip r:embed="rId6"/>
          <a:srcRect t="9646" b="9646"/>
          <a:stretch>
            <a:fillRect/>
          </a:stretch>
        </p:blipFill>
        <p:spPr>
          <a:xfrm>
            <a:off x="10157676" y="3275743"/>
            <a:ext cx="2747520" cy="3326133"/>
          </a:xfrm>
          <a:prstGeom prst="rect">
            <a:avLst/>
          </a:prstGeom>
        </p:spPr>
      </p:pic>
      <p:sp>
        <p:nvSpPr>
          <p:cNvPr id="15" name="AutoShape 19"/>
          <p:cNvSpPr/>
          <p:nvPr/>
        </p:nvSpPr>
        <p:spPr>
          <a:xfrm>
            <a:off x="7257905" y="1174902"/>
            <a:ext cx="4110002" cy="4235668"/>
          </a:xfrm>
          <a:prstGeom prst="rect">
            <a:avLst/>
          </a:prstGeom>
          <a:solidFill>
            <a:srgbClr val="FDF9F5"/>
          </a:solidFill>
        </p:spPr>
      </p:sp>
      <p:pic>
        <p:nvPicPr>
          <p:cNvPr id="16" name="Picture 20"/>
          <p:cNvPicPr>
            <a:picLocks noChangeAspect="1"/>
          </p:cNvPicPr>
          <p:nvPr/>
        </p:nvPicPr>
        <p:blipFill>
          <a:blip r:embed="rId7"/>
          <a:srcRect/>
          <a:stretch>
            <a:fillRect/>
          </a:stretch>
        </p:blipFill>
        <p:spPr>
          <a:xfrm>
            <a:off x="14475704" y="6263286"/>
            <a:ext cx="4030075" cy="5024921"/>
          </a:xfrm>
          <a:prstGeom prst="rect">
            <a:avLst/>
          </a:prstGeom>
        </p:spPr>
      </p:pic>
      <p:pic>
        <p:nvPicPr>
          <p:cNvPr id="17" name="Picture 21"/>
          <p:cNvPicPr>
            <a:picLocks noChangeAspect="1"/>
          </p:cNvPicPr>
          <p:nvPr/>
        </p:nvPicPr>
        <p:blipFill>
          <a:blip r:embed="rId8">
            <a:alphaModFix amt="60000"/>
          </a:blip>
          <a:srcRect/>
          <a:stretch>
            <a:fillRect/>
          </a:stretch>
        </p:blipFill>
        <p:spPr>
          <a:xfrm>
            <a:off x="4980851" y="-221278"/>
            <a:ext cx="15848691" cy="11866707"/>
          </a:xfrm>
          <a:prstGeom prst="rect">
            <a:avLst/>
          </a:prstGeom>
        </p:spPr>
      </p:pic>
      <p:pic>
        <p:nvPicPr>
          <p:cNvPr id="18" name="Picture 23"/>
          <p:cNvPicPr>
            <a:picLocks noChangeAspect="1"/>
          </p:cNvPicPr>
          <p:nvPr/>
        </p:nvPicPr>
        <p:blipFill>
          <a:blip r:embed="rId9"/>
          <a:srcRect/>
          <a:stretch>
            <a:fillRect/>
          </a:stretch>
        </p:blipFill>
        <p:spPr>
          <a:xfrm>
            <a:off x="17632656" y="8055677"/>
            <a:ext cx="1310688" cy="546923"/>
          </a:xfrm>
          <a:prstGeom prst="rect">
            <a:avLst/>
          </a:prstGeom>
        </p:spPr>
      </p:pic>
      <p:pic>
        <p:nvPicPr>
          <p:cNvPr id="19" name="Picture 24"/>
          <p:cNvPicPr>
            <a:picLocks noChangeAspect="1"/>
          </p:cNvPicPr>
          <p:nvPr/>
        </p:nvPicPr>
        <p:blipFill>
          <a:blip r:embed="rId10"/>
          <a:srcRect/>
          <a:stretch>
            <a:fillRect/>
          </a:stretch>
        </p:blipFill>
        <p:spPr>
          <a:xfrm>
            <a:off x="13908329" y="8150927"/>
            <a:ext cx="2306179" cy="1418300"/>
          </a:xfrm>
          <a:prstGeom prst="rect">
            <a:avLst/>
          </a:prstGeom>
        </p:spPr>
      </p:pic>
      <p:sp>
        <p:nvSpPr>
          <p:cNvPr id="20" name="AutoShape 25"/>
          <p:cNvSpPr/>
          <p:nvPr/>
        </p:nvSpPr>
        <p:spPr>
          <a:xfrm>
            <a:off x="6345657" y="8384891"/>
            <a:ext cx="4110002" cy="4235668"/>
          </a:xfrm>
          <a:prstGeom prst="rect">
            <a:avLst/>
          </a:prstGeom>
          <a:solidFill>
            <a:srgbClr val="FDF9F5"/>
          </a:solidFill>
        </p:spPr>
      </p:sp>
      <p:pic>
        <p:nvPicPr>
          <p:cNvPr id="21" name="Picture 26"/>
          <p:cNvPicPr>
            <a:picLocks noChangeAspect="1"/>
          </p:cNvPicPr>
          <p:nvPr/>
        </p:nvPicPr>
        <p:blipFill>
          <a:blip r:embed="rId11"/>
          <a:srcRect t="20469" b="20469"/>
          <a:stretch>
            <a:fillRect/>
          </a:stretch>
        </p:blipFill>
        <p:spPr>
          <a:xfrm>
            <a:off x="6523402" y="8571331"/>
            <a:ext cx="3754513" cy="3326133"/>
          </a:xfrm>
          <a:prstGeom prst="rect">
            <a:avLst/>
          </a:prstGeom>
        </p:spPr>
      </p:pic>
      <p:pic>
        <p:nvPicPr>
          <p:cNvPr id="22" name="Picture 27"/>
          <p:cNvPicPr>
            <a:picLocks noChangeAspect="1"/>
          </p:cNvPicPr>
          <p:nvPr/>
        </p:nvPicPr>
        <p:blipFill>
          <a:blip r:embed="rId12">
            <a:alphaModFix amt="90000"/>
          </a:blip>
          <a:srcRect/>
          <a:stretch>
            <a:fillRect/>
          </a:stretch>
        </p:blipFill>
        <p:spPr>
          <a:xfrm>
            <a:off x="7658602" y="8055677"/>
            <a:ext cx="1484113" cy="630748"/>
          </a:xfrm>
          <a:prstGeom prst="rect">
            <a:avLst/>
          </a:prstGeom>
        </p:spPr>
      </p:pic>
      <p:pic>
        <p:nvPicPr>
          <p:cNvPr id="23" name="Picture 29"/>
          <p:cNvPicPr>
            <a:picLocks noChangeAspect="1"/>
          </p:cNvPicPr>
          <p:nvPr/>
        </p:nvPicPr>
        <p:blipFill>
          <a:blip r:embed="rId4">
            <a:alphaModFix amt="50000"/>
          </a:blip>
          <a:srcRect/>
          <a:stretch>
            <a:fillRect/>
          </a:stretch>
        </p:blipFill>
        <p:spPr>
          <a:xfrm>
            <a:off x="9483382" y="3702721"/>
            <a:ext cx="1589065" cy="4018709"/>
          </a:xfrm>
          <a:prstGeom prst="rect">
            <a:avLst/>
          </a:prstGeom>
        </p:spPr>
      </p:pic>
      <p:sp>
        <p:nvSpPr>
          <p:cNvPr id="24" name="AutoShape 30"/>
          <p:cNvSpPr/>
          <p:nvPr/>
        </p:nvSpPr>
        <p:spPr>
          <a:xfrm>
            <a:off x="9979931" y="3089303"/>
            <a:ext cx="3103010" cy="4235668"/>
          </a:xfrm>
          <a:prstGeom prst="rect">
            <a:avLst/>
          </a:prstGeom>
          <a:solidFill>
            <a:srgbClr val="FDF9F5"/>
          </a:solidFill>
        </p:spPr>
      </p:sp>
      <p:pic>
        <p:nvPicPr>
          <p:cNvPr id="25" name="Picture 32"/>
          <p:cNvPicPr>
            <a:picLocks noChangeAspect="1"/>
          </p:cNvPicPr>
          <p:nvPr/>
        </p:nvPicPr>
        <p:blipFill>
          <a:blip r:embed="rId13">
            <a:alphaModFix amt="90000"/>
          </a:blip>
          <a:srcRect/>
          <a:stretch>
            <a:fillRect/>
          </a:stretch>
        </p:blipFill>
        <p:spPr>
          <a:xfrm>
            <a:off x="8570849" y="802378"/>
            <a:ext cx="1484113" cy="630748"/>
          </a:xfrm>
          <a:prstGeom prst="rect">
            <a:avLst/>
          </a:prstGeom>
        </p:spPr>
      </p:pic>
      <p:sp>
        <p:nvSpPr>
          <p:cNvPr id="26" name="TextBox 36"/>
          <p:cNvSpPr txBox="1"/>
          <p:nvPr/>
        </p:nvSpPr>
        <p:spPr>
          <a:xfrm>
            <a:off x="2520831" y="5382392"/>
            <a:ext cx="3123838" cy="2339038"/>
          </a:xfrm>
          <a:prstGeom prst="rect">
            <a:avLst/>
          </a:prstGeom>
        </p:spPr>
        <p:txBody>
          <a:bodyPr lIns="0" tIns="0" rIns="0" bIns="0" rtlCol="0" anchor="t">
            <a:spAutoFit/>
          </a:bodyPr>
          <a:lstStyle/>
          <a:p>
            <a:pPr>
              <a:lnSpc>
                <a:spcPct val="150000"/>
              </a:lnSpc>
            </a:pPr>
            <a:r>
              <a:rPr lang="en-US" sz="5400" b="1" smtClean="0">
                <a:solidFill>
                  <a:srgbClr val="2B2926"/>
                </a:solidFill>
                <a:latin typeface="Arial" pitchFamily="34" charset="0"/>
                <a:cs typeface="Arial" pitchFamily="34" charset="0"/>
              </a:rPr>
              <a:t>Luyện tập</a:t>
            </a:r>
            <a:endParaRPr lang="en-US" sz="5400" b="1">
              <a:solidFill>
                <a:srgbClr val="2B2926"/>
              </a:solidFill>
              <a:latin typeface="Arial" pitchFamily="34" charset="0"/>
              <a:cs typeface="Arial" pitchFamily="34" charset="0"/>
            </a:endParaRPr>
          </a:p>
        </p:txBody>
      </p:sp>
      <p:pic>
        <p:nvPicPr>
          <p:cNvPr id="27" name="Picture 6"/>
          <p:cNvPicPr>
            <a:picLocks noChangeAspect="1"/>
          </p:cNvPicPr>
          <p:nvPr/>
        </p:nvPicPr>
        <p:blipFill>
          <a:blip r:embed="rId14"/>
          <a:srcRect/>
          <a:stretch>
            <a:fillRect/>
          </a:stretch>
        </p:blipFill>
        <p:spPr>
          <a:xfrm rot="-97511">
            <a:off x="8583242" y="6234219"/>
            <a:ext cx="7958861" cy="2225868"/>
          </a:xfrm>
          <a:prstGeom prst="rect">
            <a:avLst/>
          </a:prstGeom>
        </p:spPr>
      </p:pic>
      <p:pic>
        <p:nvPicPr>
          <p:cNvPr id="28" name="Picture 7"/>
          <p:cNvPicPr>
            <a:picLocks noChangeAspect="1"/>
          </p:cNvPicPr>
          <p:nvPr/>
        </p:nvPicPr>
        <p:blipFill>
          <a:blip r:embed="rId15"/>
          <a:srcRect/>
          <a:stretch>
            <a:fillRect/>
          </a:stretch>
        </p:blipFill>
        <p:spPr>
          <a:xfrm>
            <a:off x="14861265" y="3846862"/>
            <a:ext cx="2436135" cy="3874568"/>
          </a:xfrm>
          <a:prstGeom prst="rect">
            <a:avLst/>
          </a:prstGeom>
        </p:spPr>
      </p:pic>
      <p:pic>
        <p:nvPicPr>
          <p:cNvPr id="29" name="Picture 8"/>
          <p:cNvPicPr>
            <a:picLocks noChangeAspect="1"/>
          </p:cNvPicPr>
          <p:nvPr/>
        </p:nvPicPr>
        <p:blipFill>
          <a:blip r:embed="rId16"/>
          <a:srcRect/>
          <a:stretch>
            <a:fillRect/>
          </a:stretch>
        </p:blipFill>
        <p:spPr>
          <a:xfrm>
            <a:off x="14861265" y="7040676"/>
            <a:ext cx="2436135" cy="769156"/>
          </a:xfrm>
          <a:prstGeom prst="rect">
            <a:avLst/>
          </a:prstGeom>
        </p:spPr>
      </p:pic>
      <p:sp>
        <p:nvSpPr>
          <p:cNvPr id="30" name="TextBox 35"/>
          <p:cNvSpPr txBox="1"/>
          <p:nvPr/>
        </p:nvSpPr>
        <p:spPr>
          <a:xfrm rot="-143113">
            <a:off x="9022637" y="6350678"/>
            <a:ext cx="6288281" cy="1905843"/>
          </a:xfrm>
          <a:prstGeom prst="rect">
            <a:avLst/>
          </a:prstGeom>
        </p:spPr>
        <p:txBody>
          <a:bodyPr wrap="square" lIns="0" tIns="0" rIns="0" bIns="0" rtlCol="0" anchor="t">
            <a:spAutoFit/>
          </a:bodyPr>
          <a:lstStyle/>
          <a:p>
            <a:pPr algn="ctr">
              <a:lnSpc>
                <a:spcPct val="150000"/>
              </a:lnSpc>
            </a:pPr>
            <a:r>
              <a:rPr lang="en-US" sz="4400" b="1" smtClean="0">
                <a:solidFill>
                  <a:srgbClr val="FF0000"/>
                </a:solidFill>
                <a:latin typeface="Arial" pitchFamily="34" charset="0"/>
                <a:cs typeface="Arial" pitchFamily="34" charset="0"/>
              </a:rPr>
              <a:t>Thực hiện kế hoạch của nhóm em</a:t>
            </a:r>
            <a:endParaRPr lang="en-US" sz="4400" b="1">
              <a:solidFill>
                <a:srgbClr val="FF0000"/>
              </a:solidFill>
              <a:latin typeface="Arial" pitchFamily="34" charset="0"/>
              <a:cs typeface="Arial" pitchFamily="34" charset="0"/>
            </a:endParaRPr>
          </a:p>
        </p:txBody>
      </p:sp>
      <p:pic>
        <p:nvPicPr>
          <p:cNvPr id="31"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62"/>
              </a:ext>
            </a:extLst>
          </a:blip>
          <a:srcRect/>
          <a:stretch>
            <a:fillRect/>
          </a:stretch>
        </p:blipFill>
        <p:spPr>
          <a:xfrm>
            <a:off x="7492095" y="1694778"/>
            <a:ext cx="3709305" cy="3244032"/>
          </a:xfrm>
          <a:prstGeom prst="rect">
            <a:avLst/>
          </a:prstGeom>
        </p:spPr>
      </p:pic>
      <p:pic>
        <p:nvPicPr>
          <p:cNvPr id="32" name="Picture 31"/>
          <p:cNvPicPr>
            <a:picLocks noChangeAspect="1"/>
          </p:cNvPicPr>
          <p:nvPr/>
        </p:nvPicPr>
        <p:blipFill>
          <a:blip r:embed="rId63">
            <a:extLst>
              <a:ext uri="{28A0092B-C50C-407E-A947-70E740481C1C}">
                <a14:useLocalDpi xmlns:a14="http://schemas.microsoft.com/office/drawing/2010/main" val="0"/>
              </a:ext>
              <a:ext uri="{96DAC541-7B7A-43D3-8B79-37D633B846F1}">
                <asvg:svgBlip xmlns="" xmlns:asvg="http://schemas.microsoft.com/office/drawing/2016/SVG/main" r:embed="rId60"/>
              </a:ext>
            </a:extLst>
          </a:blip>
          <a:srcRect/>
          <a:stretch>
            <a:fillRect/>
          </a:stretch>
        </p:blipFill>
        <p:spPr>
          <a:xfrm>
            <a:off x="-76200" y="-38100"/>
            <a:ext cx="4308449" cy="3298788"/>
          </a:xfrm>
          <a:prstGeom prst="rect">
            <a:avLst/>
          </a:prstGeom>
        </p:spPr>
      </p:pic>
      <p:pic>
        <p:nvPicPr>
          <p:cNvPr id="33" name="Picture 17"/>
          <p:cNvPicPr>
            <a:picLocks noChangeAspect="1"/>
          </p:cNvPicPr>
          <p:nvPr/>
        </p:nvPicPr>
        <p:blipFill>
          <a:blip r:embed="rId64"/>
          <a:srcRect/>
          <a:stretch>
            <a:fillRect/>
          </a:stretch>
        </p:blipFill>
        <p:spPr>
          <a:xfrm rot="826684">
            <a:off x="5009300" y="5215571"/>
            <a:ext cx="1512428" cy="3130511"/>
          </a:xfrm>
          <a:prstGeom prst="rect">
            <a:avLst/>
          </a:prstGeom>
        </p:spPr>
      </p:pic>
      <p:pic>
        <p:nvPicPr>
          <p:cNvPr id="34" name="Picture 18"/>
          <p:cNvPicPr>
            <a:picLocks noChangeAspect="1"/>
          </p:cNvPicPr>
          <p:nvPr/>
        </p:nvPicPr>
        <p:blipFill>
          <a:blip r:embed="rId16"/>
          <a:srcRect/>
          <a:stretch>
            <a:fillRect/>
          </a:stretch>
        </p:blipFill>
        <p:spPr>
          <a:xfrm rot="592974">
            <a:off x="4004135" y="6893796"/>
            <a:ext cx="2200832" cy="694864"/>
          </a:xfrm>
          <a:prstGeom prst="rect">
            <a:avLst/>
          </a:prstGeom>
        </p:spPr>
      </p:pic>
      <p:pic>
        <p:nvPicPr>
          <p:cNvPr id="35" name="Picture 33"/>
          <p:cNvPicPr>
            <a:picLocks noChangeAspect="1"/>
          </p:cNvPicPr>
          <p:nvPr/>
        </p:nvPicPr>
        <p:blipFill>
          <a:blip r:embed="rId65">
            <a:extLst>
              <a:ext uri="{28A0092B-C50C-407E-A947-70E740481C1C}">
                <a14:useLocalDpi xmlns:a14="http://schemas.microsoft.com/office/drawing/2010/main" val="0"/>
              </a:ext>
              <a:ext uri="{96DAC541-7B7A-43D3-8B79-37D633B846F1}">
                <asvg:svgBlip xmlns="" xmlns:asvg="http://schemas.microsoft.com/office/drawing/2016/SVG/main" r:embed="rId66"/>
              </a:ext>
            </a:extLst>
          </a:blip>
          <a:srcRect/>
          <a:stretch>
            <a:fillRect/>
          </a:stretch>
        </p:blipFill>
        <p:spPr>
          <a:xfrm>
            <a:off x="11071722" y="3390900"/>
            <a:ext cx="1974020" cy="3058341"/>
          </a:xfrm>
          <a:prstGeom prst="rect">
            <a:avLst/>
          </a:prstGeom>
        </p:spPr>
      </p:pic>
      <p:pic>
        <p:nvPicPr>
          <p:cNvPr id="36" name="Picture 33"/>
          <p:cNvPicPr>
            <a:picLocks noChangeAspect="1"/>
          </p:cNvPicPr>
          <p:nvPr/>
        </p:nvPicPr>
        <p:blipFill>
          <a:blip r:embed="rId67">
            <a:alphaModFix amt="90000"/>
          </a:blip>
          <a:srcRect/>
          <a:stretch>
            <a:fillRect/>
          </a:stretch>
        </p:blipFill>
        <p:spPr>
          <a:xfrm>
            <a:off x="11717932" y="2651960"/>
            <a:ext cx="681601" cy="1281552"/>
          </a:xfrm>
          <a:prstGeom prst="rect">
            <a:avLst/>
          </a:prstGeom>
        </p:spPr>
      </p:pic>
      <p:sp>
        <p:nvSpPr>
          <p:cNvPr id="37" name="AutoShape 2"/>
          <p:cNvSpPr/>
          <p:nvPr/>
        </p:nvSpPr>
        <p:spPr>
          <a:xfrm>
            <a:off x="12193831" y="-1501109"/>
            <a:ext cx="4110002" cy="2705643"/>
          </a:xfrm>
          <a:prstGeom prst="rect">
            <a:avLst/>
          </a:prstGeom>
          <a:solidFill>
            <a:srgbClr val="FDF9F5"/>
          </a:solidFill>
        </p:spPr>
      </p:sp>
      <p:pic>
        <p:nvPicPr>
          <p:cNvPr id="39" name="Picture 5"/>
          <p:cNvPicPr>
            <a:picLocks noChangeAspect="1"/>
          </p:cNvPicPr>
          <p:nvPr/>
        </p:nvPicPr>
        <p:blipFill>
          <a:blip r:embed="rId68"/>
          <a:srcRect/>
          <a:stretch>
            <a:fillRect/>
          </a:stretch>
        </p:blipFill>
        <p:spPr>
          <a:xfrm>
            <a:off x="12367344" y="-1485900"/>
            <a:ext cx="3711987" cy="24731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7932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3"/>
          <p:cNvSpPr/>
          <p:nvPr/>
        </p:nvSpPr>
        <p:spPr>
          <a:xfrm>
            <a:off x="3048001" y="4587909"/>
            <a:ext cx="13106400" cy="3739367"/>
          </a:xfrm>
          <a:prstGeom prst="rect">
            <a:avLst/>
          </a:prstGeom>
          <a:solidFill>
            <a:srgbClr val="EFE0CB"/>
          </a:solidFill>
        </p:spPr>
      </p:sp>
      <p:pic>
        <p:nvPicPr>
          <p:cNvPr id="11" name="Picture 17"/>
          <p:cNvPicPr>
            <a:picLocks noChangeAspect="1"/>
          </p:cNvPicPr>
          <p:nvPr/>
        </p:nvPicPr>
        <p:blipFill>
          <a:blip r:embed="rId2"/>
          <a:srcRect/>
          <a:stretch>
            <a:fillRect/>
          </a:stretch>
        </p:blipFill>
        <p:spPr>
          <a:xfrm rot="826684">
            <a:off x="15219601" y="4775387"/>
            <a:ext cx="2570556" cy="4491291"/>
          </a:xfrm>
          <a:prstGeom prst="rect">
            <a:avLst/>
          </a:prstGeom>
        </p:spPr>
      </p:pic>
      <p:pic>
        <p:nvPicPr>
          <p:cNvPr id="12" name="Picture 18"/>
          <p:cNvPicPr>
            <a:picLocks noChangeAspect="1"/>
          </p:cNvPicPr>
          <p:nvPr/>
        </p:nvPicPr>
        <p:blipFill>
          <a:blip r:embed="rId3"/>
          <a:srcRect/>
          <a:stretch>
            <a:fillRect/>
          </a:stretch>
        </p:blipFill>
        <p:spPr>
          <a:xfrm rot="592974">
            <a:off x="14672265" y="7693921"/>
            <a:ext cx="2200832" cy="694864"/>
          </a:xfrm>
          <a:prstGeom prst="rect">
            <a:avLst/>
          </a:prstGeom>
        </p:spPr>
      </p:pic>
      <p:sp>
        <p:nvSpPr>
          <p:cNvPr id="6" name="Rectangle 5"/>
          <p:cNvSpPr/>
          <p:nvPr/>
        </p:nvSpPr>
        <p:spPr>
          <a:xfrm>
            <a:off x="1815931" y="4876390"/>
            <a:ext cx="15176669" cy="2554545"/>
          </a:xfrm>
          <a:prstGeom prst="rect">
            <a:avLst/>
          </a:prstGeom>
        </p:spPr>
        <p:txBody>
          <a:bodyPr wrap="square">
            <a:spAutoFit/>
          </a:bodyPr>
          <a:lstStyle/>
          <a:p>
            <a:pPr algn="ctr">
              <a:lnSpc>
                <a:spcPct val="200000"/>
              </a:lnSpc>
            </a:pPr>
            <a:r>
              <a:rPr lang="en-US" sz="4000" b="1" smtClean="0">
                <a:solidFill>
                  <a:schemeClr val="tx1">
                    <a:lumMod val="95000"/>
                    <a:lumOff val="5000"/>
                  </a:schemeClr>
                </a:solidFill>
                <a:latin typeface="Arial" pitchFamily="34" charset="0"/>
                <a:cs typeface="Arial" pitchFamily="34" charset="0"/>
              </a:rPr>
              <a:t>Chuẩn bị tiết:  Sinh hoạt lớp</a:t>
            </a:r>
          </a:p>
          <a:p>
            <a:pPr algn="ctr">
              <a:lnSpc>
                <a:spcPct val="200000"/>
              </a:lnSpc>
            </a:pPr>
            <a:r>
              <a:rPr lang="en-US" sz="4000" b="1">
                <a:latin typeface="Arial" pitchFamily="34" charset="0"/>
                <a:cs typeface="Arial" pitchFamily="34" charset="0"/>
              </a:rPr>
              <a:t>Chia sẻ kết quả thực hiện hoạt động thiện nguyện</a:t>
            </a:r>
            <a:endParaRPr lang="vi-VN" sz="4000">
              <a:latin typeface="Arial" pitchFamily="34" charset="0"/>
              <a:cs typeface="Arial" pitchFamily="34" charset="0"/>
            </a:endParaRPr>
          </a:p>
        </p:txBody>
      </p:sp>
      <p:sp>
        <p:nvSpPr>
          <p:cNvPr id="13" name="TextBox 13"/>
          <p:cNvSpPr txBox="1"/>
          <p:nvPr/>
        </p:nvSpPr>
        <p:spPr>
          <a:xfrm>
            <a:off x="5513710" y="1833995"/>
            <a:ext cx="8174982" cy="1233158"/>
          </a:xfrm>
          <a:prstGeom prst="rect">
            <a:avLst/>
          </a:prstGeom>
          <a:ln>
            <a:solidFill>
              <a:schemeClr val="accent6">
                <a:lumMod val="50000"/>
              </a:schemeClr>
            </a:solid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0"/>
              </a:lnSpc>
            </a:pPr>
            <a:r>
              <a:rPr lang="en-US" sz="6000" b="1" spc="-200" smtClean="0">
                <a:solidFill>
                  <a:srgbClr val="632B2B"/>
                </a:solidFill>
                <a:latin typeface="Arial" pitchFamily="34" charset="0"/>
                <a:cs typeface="Arial" pitchFamily="34" charset="0"/>
              </a:rPr>
              <a:t>HƯỚNG DẪN VỀ NHÀ</a:t>
            </a:r>
          </a:p>
        </p:txBody>
      </p:sp>
      <p:pic>
        <p:nvPicPr>
          <p:cNvPr id="14"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77701" y="501112"/>
            <a:ext cx="2570300" cy="2553328"/>
          </a:xfrm>
          <a:prstGeom prst="rect">
            <a:avLst/>
          </a:prstGeom>
        </p:spPr>
      </p:pic>
    </p:spTree>
    <p:extLst>
      <p:ext uri="{BB962C8B-B14F-4D97-AF65-F5344CB8AC3E}">
        <p14:creationId xmlns:p14="http://schemas.microsoft.com/office/powerpoint/2010/main" val="334559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Pinterest.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1"/>
          </a:xfrm>
          <a:prstGeom prst="rect">
            <a:avLst/>
          </a:prstGeom>
        </p:spPr>
      </p:pic>
      <p:sp>
        <p:nvSpPr>
          <p:cNvPr id="5" name="TextBox 5"/>
          <p:cNvSpPr txBox="1"/>
          <p:nvPr/>
        </p:nvSpPr>
        <p:spPr>
          <a:xfrm>
            <a:off x="3962400" y="7200900"/>
            <a:ext cx="10363200" cy="2339038"/>
          </a:xfrm>
          <a:prstGeom prst="rect">
            <a:avLst/>
          </a:prstGeom>
        </p:spPr>
        <p:txBody>
          <a:bodyPr wrap="square" lIns="0" tIns="0" rIns="0" bIns="0" rtlCol="0" anchor="t">
            <a:spAutoFit/>
          </a:bodyPr>
          <a:lstStyle/>
          <a:p>
            <a:pPr algn="ctr">
              <a:lnSpc>
                <a:spcPct val="150000"/>
              </a:lnSpc>
            </a:pPr>
            <a:r>
              <a:rPr lang="en-US" sz="5400" b="1" smtClean="0">
                <a:solidFill>
                  <a:srgbClr val="FF0000"/>
                </a:solidFill>
                <a:latin typeface="Arial" pitchFamily="34" charset="0"/>
                <a:cs typeface="Arial" pitchFamily="34" charset="0"/>
              </a:rPr>
              <a:t>Cảm ơn thầy cô và các em đã chú ý lắng nghe</a:t>
            </a:r>
            <a:endParaRPr lang="en-US" sz="5400" b="1">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5"/>
                                        </p:tgtEl>
                                        <p:attrNameLst>
                                          <p:attrName>ppt_x</p:attrName>
                                          <p:attrName>ppt_y</p:attrName>
                                        </p:attrNameLst>
                                      </p:cBhvr>
                                    </p:animMotion>
                                    <p:animRot by="1500000">
                                      <p:cBhvr>
                                        <p:cTn id="7" dur="250" fill="hold">
                                          <p:stCondLst>
                                            <p:cond delay="0"/>
                                          </p:stCondLst>
                                        </p:cTn>
                                        <p:tgtEl>
                                          <p:spTgt spid="5"/>
                                        </p:tgtEl>
                                        <p:attrNameLst>
                                          <p:attrName>r</p:attrName>
                                        </p:attrNameLst>
                                      </p:cBhvr>
                                    </p:animRot>
                                    <p:animRot by="-1500000">
                                      <p:cBhvr>
                                        <p:cTn id="8" dur="250" fill="hold">
                                          <p:stCondLst>
                                            <p:cond delay="250"/>
                                          </p:stCondLst>
                                        </p:cTn>
                                        <p:tgtEl>
                                          <p:spTgt spid="5"/>
                                        </p:tgtEl>
                                        <p:attrNameLst>
                                          <p:attrName>r</p:attrName>
                                        </p:attrNameLst>
                                      </p:cBhvr>
                                    </p:animRot>
                                    <p:animRot by="-1500000">
                                      <p:cBhvr>
                                        <p:cTn id="9" dur="250" fill="hold">
                                          <p:stCondLst>
                                            <p:cond delay="500"/>
                                          </p:stCondLst>
                                        </p:cTn>
                                        <p:tgtEl>
                                          <p:spTgt spid="5"/>
                                        </p:tgtEl>
                                        <p:attrNameLst>
                                          <p:attrName>r</p:attrName>
                                        </p:attrNameLst>
                                      </p:cBhvr>
                                    </p:animRot>
                                    <p:animRot by="1500000">
                                      <p:cBhvr>
                                        <p:cTn id="10" dur="250" fill="hold">
                                          <p:stCondLst>
                                            <p:cond delay="75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video>
              <p:cMediaNode vol="80000">
                <p:cTn id="16" fill="hold" display="0">
                  <p:stCondLst>
                    <p:cond delay="indefinite"/>
                  </p:stCondLst>
                </p:cTn>
                <p:tgtEl>
                  <p:spTgt spid="10"/>
                </p:tgtEl>
              </p:cMediaNode>
            </p:vide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848600" cy="10287000"/>
            <a:chOff x="0" y="0"/>
            <a:chExt cx="1821768" cy="3479800"/>
          </a:xfrm>
        </p:grpSpPr>
        <p:sp>
          <p:nvSpPr>
            <p:cNvPr id="3" name="Freeform 3"/>
            <p:cNvSpPr/>
            <p:nvPr/>
          </p:nvSpPr>
          <p:spPr>
            <a:xfrm>
              <a:off x="0" y="0"/>
              <a:ext cx="1821768" cy="3479800"/>
            </a:xfrm>
            <a:custGeom>
              <a:avLst/>
              <a:gdLst/>
              <a:ahLst/>
              <a:cxnLst/>
              <a:rect l="l" t="t" r="r" b="b"/>
              <a:pathLst>
                <a:path w="1821768" h="3479800">
                  <a:moveTo>
                    <a:pt x="1697308" y="3479800"/>
                  </a:moveTo>
                  <a:lnTo>
                    <a:pt x="124460" y="3479800"/>
                  </a:lnTo>
                  <a:cubicBezTo>
                    <a:pt x="55880" y="3479800"/>
                    <a:pt x="0" y="3423920"/>
                    <a:pt x="0" y="3355340"/>
                  </a:cubicBezTo>
                  <a:lnTo>
                    <a:pt x="0" y="124460"/>
                  </a:lnTo>
                  <a:cubicBezTo>
                    <a:pt x="0" y="55880"/>
                    <a:pt x="55880" y="0"/>
                    <a:pt x="124460" y="0"/>
                  </a:cubicBezTo>
                  <a:lnTo>
                    <a:pt x="1697308" y="0"/>
                  </a:lnTo>
                  <a:cubicBezTo>
                    <a:pt x="1765888" y="0"/>
                    <a:pt x="1821768" y="55880"/>
                    <a:pt x="1821768" y="124460"/>
                  </a:cubicBezTo>
                  <a:lnTo>
                    <a:pt x="1821768" y="3355340"/>
                  </a:lnTo>
                  <a:cubicBezTo>
                    <a:pt x="1821768" y="3423920"/>
                    <a:pt x="1765888" y="3479800"/>
                    <a:pt x="1697308" y="3479800"/>
                  </a:cubicBezTo>
                  <a:close/>
                </a:path>
              </a:pathLst>
            </a:custGeom>
            <a:solidFill>
              <a:srgbClr val="F6D8B6"/>
            </a:solidFill>
          </p:spPr>
        </p:sp>
      </p:grpSp>
      <p:sp>
        <p:nvSpPr>
          <p:cNvPr id="10" name="TextBox 3"/>
          <p:cNvSpPr txBox="1"/>
          <p:nvPr/>
        </p:nvSpPr>
        <p:spPr>
          <a:xfrm>
            <a:off x="1108833" y="3456761"/>
            <a:ext cx="5630933" cy="3525645"/>
          </a:xfrm>
          <a:prstGeom prst="rect">
            <a:avLst/>
          </a:prstGeom>
        </p:spPr>
        <p:txBody>
          <a:bodyPr wrap="square" lIns="0" tIns="0" rIns="0" bIns="0" rtlCol="0" anchor="t">
            <a:spAutoFit/>
          </a:bodyPr>
          <a:lstStyle/>
          <a:p>
            <a:pPr algn="just">
              <a:lnSpc>
                <a:spcPts val="9600"/>
              </a:lnSpc>
            </a:pPr>
            <a:r>
              <a:rPr lang="en-US" sz="4800" b="1" smtClean="0">
                <a:latin typeface="Arial" pitchFamily="34" charset="0"/>
                <a:cs typeface="Arial" pitchFamily="34" charset="0"/>
              </a:rPr>
              <a:t>Sưu tầm những câu ca dao tục ngữ về lòng nhân ái</a:t>
            </a:r>
            <a:endParaRPr lang="en-US" sz="4800" b="1">
              <a:latin typeface="Arial" pitchFamily="34" charset="0"/>
              <a:cs typeface="Arial" pitchFamily="34" charset="0"/>
            </a:endParaRPr>
          </a:p>
        </p:txBody>
      </p:sp>
      <p:pic>
        <p:nvPicPr>
          <p:cNvPr id="12" name="Picture 2" descr="Sách - Sức Mạnh Của Lòng Nhân Ái | Shopee Việt Nam"/>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7120" r="16439"/>
          <a:stretch/>
        </p:blipFill>
        <p:spPr bwMode="auto">
          <a:xfrm rot="21263830">
            <a:off x="9453614" y="1592442"/>
            <a:ext cx="6408307" cy="6605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5" name="Rectangle 14"/>
          <p:cNvSpPr/>
          <p:nvPr/>
        </p:nvSpPr>
        <p:spPr>
          <a:xfrm>
            <a:off x="9116961" y="159346"/>
            <a:ext cx="9144000" cy="10353796"/>
          </a:xfrm>
          <a:prstGeom prst="rect">
            <a:avLst/>
          </a:prstGeom>
        </p:spPr>
        <p:txBody>
          <a:bodyPr>
            <a:spAutoFit/>
          </a:bodyPr>
          <a:lstStyle/>
          <a:p>
            <a:pPr marL="514350" indent="-514350">
              <a:lnSpc>
                <a:spcPct val="150000"/>
              </a:lnSpc>
              <a:buFont typeface="+mj-lt"/>
              <a:buAutoNum type="arabicPeriod"/>
            </a:pPr>
            <a:r>
              <a:rPr lang="vi-VN" sz="2800"/>
              <a:t>Thương người như thể thương thân.</a:t>
            </a:r>
          </a:p>
          <a:p>
            <a:pPr marL="514350" indent="-514350">
              <a:lnSpc>
                <a:spcPct val="150000"/>
              </a:lnSpc>
              <a:buFont typeface="+mj-lt"/>
              <a:buAutoNum type="arabicPeriod"/>
            </a:pPr>
            <a:r>
              <a:rPr lang="vi-VN" sz="2800"/>
              <a:t>Một giọt máu đào hơn ao nước lã .</a:t>
            </a:r>
          </a:p>
          <a:p>
            <a:pPr marL="514350" indent="-514350">
              <a:lnSpc>
                <a:spcPct val="150000"/>
              </a:lnSpc>
              <a:buFont typeface="+mj-lt"/>
              <a:buAutoNum type="arabicPeriod"/>
            </a:pPr>
            <a:r>
              <a:rPr lang="vi-VN" sz="2800"/>
              <a:t>Lá lành đùm lá rách.</a:t>
            </a:r>
          </a:p>
          <a:p>
            <a:pPr marL="514350" indent="-514350">
              <a:lnSpc>
                <a:spcPct val="150000"/>
              </a:lnSpc>
              <a:buFont typeface="+mj-lt"/>
              <a:buAutoNum type="arabicPeriod"/>
            </a:pPr>
            <a:r>
              <a:rPr lang="vi-VN" sz="2800"/>
              <a:t>Rách lành đùm bọc, dỡ hay đỡ đần.</a:t>
            </a:r>
          </a:p>
          <a:p>
            <a:pPr marL="514350" indent="-514350">
              <a:lnSpc>
                <a:spcPct val="150000"/>
              </a:lnSpc>
              <a:buFont typeface="+mj-lt"/>
              <a:buAutoNum type="arabicPeriod"/>
            </a:pPr>
            <a:r>
              <a:rPr lang="vi-VN" sz="2800"/>
              <a:t>Một miếng khi đói bằng một gói khi no</a:t>
            </a:r>
            <a:r>
              <a:rPr lang="vi-VN" sz="2800" smtClean="0"/>
              <a:t>.</a:t>
            </a:r>
          </a:p>
          <a:p>
            <a:pPr marL="514350" indent="-514350">
              <a:lnSpc>
                <a:spcPct val="150000"/>
              </a:lnSpc>
              <a:buFont typeface="+mj-lt"/>
              <a:buAutoNum type="arabicPeriod"/>
            </a:pPr>
            <a:r>
              <a:rPr lang="vi-VN" sz="2800"/>
              <a:t>Một con ngựa đau cả tàu bỏ cỏ.</a:t>
            </a:r>
          </a:p>
          <a:p>
            <a:pPr marL="514350" indent="-514350">
              <a:lnSpc>
                <a:spcPct val="150000"/>
              </a:lnSpc>
              <a:buFont typeface="+mj-lt"/>
              <a:buAutoNum type="arabicPeriod"/>
            </a:pPr>
            <a:r>
              <a:rPr lang="vi-VN" sz="2800"/>
              <a:t>Ăn ở có nhân, mười phần chẳng khó.</a:t>
            </a:r>
          </a:p>
          <a:p>
            <a:pPr marL="514350" indent="-514350">
              <a:lnSpc>
                <a:spcPct val="150000"/>
              </a:lnSpc>
              <a:buFont typeface="+mj-lt"/>
              <a:buAutoNum type="arabicPeriod"/>
            </a:pPr>
            <a:r>
              <a:rPr lang="vi-VN" sz="2800"/>
              <a:t>Bền người hơn bền của.</a:t>
            </a:r>
          </a:p>
          <a:p>
            <a:pPr marL="514350" indent="-514350">
              <a:lnSpc>
                <a:spcPct val="150000"/>
              </a:lnSpc>
              <a:buFont typeface="+mj-lt"/>
              <a:buAutoNum type="arabicPeriod"/>
            </a:pPr>
            <a:r>
              <a:rPr lang="vi-VN" sz="2800"/>
              <a:t>Tìm nơi có đức gửi thân, tìm nơi có nhân gửi của.</a:t>
            </a:r>
          </a:p>
          <a:p>
            <a:pPr marL="514350" indent="-514350">
              <a:lnSpc>
                <a:spcPct val="150000"/>
              </a:lnSpc>
              <a:buFont typeface="+mj-lt"/>
              <a:buAutoNum type="arabicPeriod"/>
            </a:pPr>
            <a:r>
              <a:rPr lang="vi-VN" sz="2800" smtClean="0"/>
              <a:t> Ở </a:t>
            </a:r>
            <a:r>
              <a:rPr lang="vi-VN" sz="2800"/>
              <a:t>đời có đức, mặc sức mà ăn.</a:t>
            </a:r>
          </a:p>
          <a:p>
            <a:pPr marL="514350" indent="-514350">
              <a:lnSpc>
                <a:spcPct val="150000"/>
              </a:lnSpc>
              <a:buFont typeface="+mj-lt"/>
              <a:buAutoNum type="arabicPeriod"/>
            </a:pPr>
            <a:r>
              <a:rPr lang="vi-VN" sz="2800"/>
              <a:t>Chia ngọt sẻ bùi.</a:t>
            </a:r>
          </a:p>
          <a:p>
            <a:pPr marL="514350" indent="-514350">
              <a:lnSpc>
                <a:spcPct val="150000"/>
              </a:lnSpc>
              <a:buFont typeface="+mj-lt"/>
              <a:buAutoNum type="arabicPeriod"/>
            </a:pPr>
            <a:r>
              <a:rPr lang="vi-VN" sz="2800" smtClean="0"/>
              <a:t> Nhường </a:t>
            </a:r>
            <a:r>
              <a:rPr lang="vi-VN" sz="2800"/>
              <a:t>cơm sẻ áo.</a:t>
            </a:r>
          </a:p>
          <a:p>
            <a:pPr marL="514350" indent="-514350">
              <a:lnSpc>
                <a:spcPct val="150000"/>
              </a:lnSpc>
              <a:buFont typeface="+mj-lt"/>
              <a:buAutoNum type="arabicPeriod"/>
            </a:pPr>
            <a:r>
              <a:rPr lang="vi-VN" sz="2800" smtClean="0"/>
              <a:t> Môi </a:t>
            </a:r>
            <a:r>
              <a:rPr lang="vi-VN" sz="2800"/>
              <a:t>hở răng lạnh.</a:t>
            </a:r>
          </a:p>
          <a:p>
            <a:pPr marL="514350" indent="-514350">
              <a:lnSpc>
                <a:spcPct val="150000"/>
              </a:lnSpc>
              <a:buFont typeface="+mj-lt"/>
              <a:buAutoNum type="arabicPeriod"/>
            </a:pPr>
            <a:r>
              <a:rPr lang="vi-VN" sz="2800" smtClean="0"/>
              <a:t> Máu </a:t>
            </a:r>
            <a:r>
              <a:rPr lang="vi-VN" sz="2800"/>
              <a:t>chảy ruột mềm.</a:t>
            </a:r>
          </a:p>
          <a:p>
            <a:pPr marL="514350" indent="-514350">
              <a:lnSpc>
                <a:spcPct val="150000"/>
              </a:lnSpc>
              <a:buFont typeface="+mj-lt"/>
              <a:buAutoNum type="arabicPeriod"/>
            </a:pPr>
            <a:r>
              <a:rPr lang="vi-VN" sz="2800" smtClean="0"/>
              <a:t> Oán </a:t>
            </a:r>
            <a:r>
              <a:rPr lang="vi-VN" sz="2800"/>
              <a:t>cừu thì cởi, nhân nghĩa thì thắt.</a:t>
            </a:r>
          </a:p>
          <a:p>
            <a:pPr marL="514350" indent="-514350">
              <a:lnSpc>
                <a:spcPct val="150000"/>
              </a:lnSpc>
              <a:buFont typeface="+mj-lt"/>
              <a:buAutoNum type="arabicPeriod"/>
            </a:pPr>
            <a:endParaRPr lang="vi-VN" sz="2800"/>
          </a:p>
        </p:txBody>
      </p:sp>
      <p:pic>
        <p:nvPicPr>
          <p:cNvPr id="17"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667000" y="1109674"/>
            <a:ext cx="1981200" cy="1968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4541664"/>
            <a:ext cx="18288000" cy="5745336"/>
            <a:chOff x="0" y="0"/>
            <a:chExt cx="6186311" cy="1148805"/>
          </a:xfrm>
        </p:grpSpPr>
        <p:sp>
          <p:nvSpPr>
            <p:cNvPr id="3" name="Freeform 3"/>
            <p:cNvSpPr/>
            <p:nvPr/>
          </p:nvSpPr>
          <p:spPr>
            <a:xfrm>
              <a:off x="0" y="0"/>
              <a:ext cx="6186311" cy="1148805"/>
            </a:xfrm>
            <a:custGeom>
              <a:avLst/>
              <a:gdLst/>
              <a:ahLst/>
              <a:cxnLst/>
              <a:rect l="l" t="t" r="r" b="b"/>
              <a:pathLst>
                <a:path w="6186311" h="2297610">
                  <a:moveTo>
                    <a:pt x="6061851" y="2297610"/>
                  </a:moveTo>
                  <a:lnTo>
                    <a:pt x="124460" y="2297610"/>
                  </a:lnTo>
                  <a:cubicBezTo>
                    <a:pt x="55880" y="2297610"/>
                    <a:pt x="0" y="2241730"/>
                    <a:pt x="0" y="2173150"/>
                  </a:cubicBezTo>
                  <a:lnTo>
                    <a:pt x="0" y="124460"/>
                  </a:lnTo>
                  <a:cubicBezTo>
                    <a:pt x="0" y="55880"/>
                    <a:pt x="55880" y="0"/>
                    <a:pt x="124460" y="0"/>
                  </a:cubicBezTo>
                  <a:lnTo>
                    <a:pt x="6061851" y="0"/>
                  </a:lnTo>
                  <a:cubicBezTo>
                    <a:pt x="6130431" y="0"/>
                    <a:pt x="6186311" y="55880"/>
                    <a:pt x="6186311" y="124460"/>
                  </a:cubicBezTo>
                  <a:lnTo>
                    <a:pt x="6186311" y="2173150"/>
                  </a:lnTo>
                  <a:cubicBezTo>
                    <a:pt x="6186311" y="2241730"/>
                    <a:pt x="6130431" y="2297610"/>
                    <a:pt x="6061851" y="2297610"/>
                  </a:cubicBezTo>
                  <a:close/>
                </a:path>
              </a:pathLst>
            </a:custGeom>
            <a:solidFill>
              <a:srgbClr val="F6D8B6"/>
            </a:solidFill>
          </p:spPr>
        </p:sp>
      </p:grpSp>
      <p:sp>
        <p:nvSpPr>
          <p:cNvPr id="9" name="TextBox 9"/>
          <p:cNvSpPr txBox="1"/>
          <p:nvPr/>
        </p:nvSpPr>
        <p:spPr>
          <a:xfrm>
            <a:off x="10095848" y="5085463"/>
            <a:ext cx="5780780" cy="1248099"/>
          </a:xfrm>
          <a:prstGeom prst="rect">
            <a:avLst/>
          </a:prstGeom>
        </p:spPr>
        <p:txBody>
          <a:bodyPr wrap="square" lIns="0" tIns="0" rIns="0" bIns="0" rtlCol="0" anchor="t">
            <a:spAutoFit/>
          </a:bodyPr>
          <a:lstStyle/>
          <a:p>
            <a:pPr algn="ctr">
              <a:lnSpc>
                <a:spcPct val="200000"/>
              </a:lnSpc>
            </a:pPr>
            <a:r>
              <a:rPr lang="vi-VN" sz="4800" b="1" smtClean="0"/>
              <a:t>TUẦN </a:t>
            </a:r>
            <a:r>
              <a:rPr lang="vi-VN" sz="4800" b="1" smtClean="0"/>
              <a:t>14  </a:t>
            </a:r>
            <a:r>
              <a:rPr lang="vi-VN" sz="4800" b="1" smtClean="0"/>
              <a:t>– TIẾT 2: </a:t>
            </a:r>
          </a:p>
        </p:txBody>
      </p:sp>
      <p:sp>
        <p:nvSpPr>
          <p:cNvPr id="14" name="Rectangle 13"/>
          <p:cNvSpPr/>
          <p:nvPr/>
        </p:nvSpPr>
        <p:spPr>
          <a:xfrm>
            <a:off x="5486400" y="7060389"/>
            <a:ext cx="15732804" cy="830997"/>
          </a:xfrm>
          <a:prstGeom prst="rect">
            <a:avLst/>
          </a:prstGeom>
        </p:spPr>
        <p:txBody>
          <a:bodyPr wrap="square">
            <a:spAutoFit/>
          </a:bodyPr>
          <a:lstStyle/>
          <a:p>
            <a:pPr algn="ctr"/>
            <a:r>
              <a:rPr lang="vi-VN" sz="4800" b="1" smtClean="0"/>
              <a:t>LẬP KẾ HOẠCH THIỆN NGUYỆN</a:t>
            </a:r>
            <a:endParaRPr lang="vi-VN" sz="4800"/>
          </a:p>
        </p:txBody>
      </p:sp>
      <p:sp>
        <p:nvSpPr>
          <p:cNvPr id="15" name="TextBox 14"/>
          <p:cNvSpPr txBox="1"/>
          <p:nvPr/>
        </p:nvSpPr>
        <p:spPr>
          <a:xfrm>
            <a:off x="8585611" y="883212"/>
            <a:ext cx="8801255" cy="3416320"/>
          </a:xfrm>
          <a:prstGeom prst="rect">
            <a:avLst/>
          </a:prstGeom>
          <a:noFill/>
        </p:spPr>
        <p:txBody>
          <a:bodyPr wrap="square" rtlCol="0">
            <a:spAutoFit/>
          </a:bodyPr>
          <a:lstStyle/>
          <a:p>
            <a:pPr algn="ctr">
              <a:lnSpc>
                <a:spcPct val="150000"/>
              </a:lnSpc>
            </a:pPr>
            <a:r>
              <a:rPr lang="vi-VN" sz="4800" b="1" smtClean="0">
                <a:solidFill>
                  <a:schemeClr val="accent6">
                    <a:lumMod val="75000"/>
                  </a:schemeClr>
                </a:solidFill>
              </a:rPr>
              <a:t>Chủ đề </a:t>
            </a:r>
            <a:r>
              <a:rPr lang="vi-VN" sz="4800" b="1" smtClean="0">
                <a:solidFill>
                  <a:schemeClr val="accent6">
                    <a:lumMod val="75000"/>
                  </a:schemeClr>
                </a:solidFill>
              </a:rPr>
              <a:t>4: </a:t>
            </a:r>
            <a:endParaRPr lang="vi-VN" sz="4800" b="1" smtClean="0">
              <a:solidFill>
                <a:schemeClr val="accent6">
                  <a:lumMod val="75000"/>
                </a:schemeClr>
              </a:solidFill>
            </a:endParaRPr>
          </a:p>
          <a:p>
            <a:pPr algn="ctr">
              <a:lnSpc>
                <a:spcPct val="150000"/>
              </a:lnSpc>
            </a:pPr>
            <a:r>
              <a:rPr lang="vi-VN" sz="4800" b="1" smtClean="0">
                <a:solidFill>
                  <a:schemeClr val="accent6">
                    <a:lumMod val="75000"/>
                  </a:schemeClr>
                </a:solidFill>
              </a:rPr>
              <a:t>TIẾP NỐI TRUYỀN THỐNG QUÊ HƯƠNG</a:t>
            </a:r>
            <a:endParaRPr lang="vi-VN" sz="4800" b="1">
              <a:solidFill>
                <a:schemeClr val="accent6">
                  <a:lumMod val="75000"/>
                </a:schemeClr>
              </a:solidFill>
            </a:endParaRP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1534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8" name="Rectangle 7"/>
          <p:cNvSpPr/>
          <p:nvPr/>
        </p:nvSpPr>
        <p:spPr>
          <a:xfrm>
            <a:off x="1166443" y="910799"/>
            <a:ext cx="15732804" cy="830997"/>
          </a:xfrm>
          <a:prstGeom prst="rect">
            <a:avLst/>
          </a:prstGeom>
        </p:spPr>
        <p:txBody>
          <a:bodyPr wrap="square">
            <a:spAutoFit/>
          </a:bodyPr>
          <a:lstStyle/>
          <a:p>
            <a:pPr algn="ctr"/>
            <a:r>
              <a:rPr lang="vi-VN" sz="4800" b="1" smtClean="0"/>
              <a:t>LẬP KẾ HOẠCH THIỆN NGUYỆN</a:t>
            </a:r>
            <a:endParaRPr lang="vi-VN" sz="4800"/>
          </a:p>
        </p:txBody>
      </p:sp>
      <p:pic>
        <p:nvPicPr>
          <p:cNvPr id="9" name="Picture 2" descr="Lan tỏa lòng nhân ái | tại TP Vinh Nghệ 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2527057"/>
            <a:ext cx="18301252" cy="77599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13" name="Group 13"/>
          <p:cNvGrpSpPr/>
          <p:nvPr/>
        </p:nvGrpSpPr>
        <p:grpSpPr>
          <a:xfrm>
            <a:off x="-34413" y="0"/>
            <a:ext cx="18288000" cy="1999778"/>
            <a:chOff x="0" y="0"/>
            <a:chExt cx="6186311" cy="676468"/>
          </a:xfrm>
        </p:grpSpPr>
        <p:sp>
          <p:nvSpPr>
            <p:cNvPr id="14" name="Freeform 14"/>
            <p:cNvSpPr/>
            <p:nvPr/>
          </p:nvSpPr>
          <p:spPr>
            <a:xfrm>
              <a:off x="0" y="0"/>
              <a:ext cx="6186311" cy="676468"/>
            </a:xfrm>
            <a:custGeom>
              <a:avLst/>
              <a:gdLst/>
              <a:ahLst/>
              <a:cxnLst/>
              <a:rect l="l" t="t" r="r" b="b"/>
              <a:pathLst>
                <a:path w="6186311" h="676468">
                  <a:moveTo>
                    <a:pt x="6061851" y="676468"/>
                  </a:moveTo>
                  <a:lnTo>
                    <a:pt x="124460" y="676468"/>
                  </a:lnTo>
                  <a:cubicBezTo>
                    <a:pt x="55880" y="676468"/>
                    <a:pt x="0" y="620588"/>
                    <a:pt x="0" y="552008"/>
                  </a:cubicBezTo>
                  <a:lnTo>
                    <a:pt x="0" y="124460"/>
                  </a:lnTo>
                  <a:cubicBezTo>
                    <a:pt x="0" y="55880"/>
                    <a:pt x="55880" y="0"/>
                    <a:pt x="124460" y="0"/>
                  </a:cubicBezTo>
                  <a:lnTo>
                    <a:pt x="6061851" y="0"/>
                  </a:lnTo>
                  <a:cubicBezTo>
                    <a:pt x="6130431" y="0"/>
                    <a:pt x="6186311" y="55880"/>
                    <a:pt x="6186311" y="124460"/>
                  </a:cubicBezTo>
                  <a:lnTo>
                    <a:pt x="6186311" y="552008"/>
                  </a:lnTo>
                  <a:cubicBezTo>
                    <a:pt x="6186311" y="620588"/>
                    <a:pt x="6130431" y="676468"/>
                    <a:pt x="6061851" y="676468"/>
                  </a:cubicBezTo>
                  <a:close/>
                </a:path>
              </a:pathLst>
            </a:custGeom>
            <a:solidFill>
              <a:srgbClr val="F6D8B6"/>
            </a:solidFill>
          </p:spPr>
        </p:sp>
      </p:grpSp>
      <p:sp>
        <p:nvSpPr>
          <p:cNvPr id="22" name="TextBox 21"/>
          <p:cNvSpPr txBox="1"/>
          <p:nvPr/>
        </p:nvSpPr>
        <p:spPr>
          <a:xfrm>
            <a:off x="1595284" y="159882"/>
            <a:ext cx="15028605" cy="1651671"/>
          </a:xfrm>
          <a:prstGeom prst="rect">
            <a:avLst/>
          </a:prstGeom>
          <a:noFill/>
        </p:spPr>
        <p:txBody>
          <a:bodyPr wrap="square" rtlCol="0">
            <a:spAutoFit/>
          </a:bodyPr>
          <a:lstStyle/>
          <a:p>
            <a:pPr algn="ctr">
              <a:lnSpc>
                <a:spcPct val="150000"/>
              </a:lnSpc>
            </a:pPr>
            <a:r>
              <a:rPr lang="vi-VN" sz="3600" b="1" smtClean="0"/>
              <a:t>Lập kế hoạch cho hoạt động thiện nguyện của lớp để giúp đỡ những người có hoàn cảnh khó khăn theo gợi ý:</a:t>
            </a:r>
            <a:endParaRPr lang="vi-VN" sz="3600" b="1"/>
          </a:p>
        </p:txBody>
      </p:sp>
      <p:pic>
        <p:nvPicPr>
          <p:cNvPr id="8" name="Picture 2" descr="C:\Users\DELL\Downloads\HDTN_6_SGK_27_5_2021_v1_Page26.jpg"/>
          <p:cNvPicPr>
            <a:picLocks noChangeAspect="1" noChangeArrowheads="1"/>
          </p:cNvPicPr>
          <p:nvPr/>
        </p:nvPicPr>
        <p:blipFill rotWithShape="1">
          <a:blip r:embed="rId2">
            <a:extLst>
              <a:ext uri="{28A0092B-C50C-407E-A947-70E740481C1C}">
                <a14:useLocalDpi xmlns:a14="http://schemas.microsoft.com/office/drawing/2010/main" val="0"/>
              </a:ext>
            </a:extLst>
          </a:blip>
          <a:srcRect l="9240" t="57027" r="8012" b="6009"/>
          <a:stretch/>
        </p:blipFill>
        <p:spPr bwMode="auto">
          <a:xfrm>
            <a:off x="2679291" y="2102005"/>
            <a:ext cx="12624619" cy="7918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7" name="Group 2"/>
          <p:cNvGrpSpPr/>
          <p:nvPr/>
        </p:nvGrpSpPr>
        <p:grpSpPr>
          <a:xfrm>
            <a:off x="-76200" y="-114300"/>
            <a:ext cx="6629400" cy="10513491"/>
            <a:chOff x="0" y="0"/>
            <a:chExt cx="6186311" cy="1840131"/>
          </a:xfrm>
        </p:grpSpPr>
        <p:sp>
          <p:nvSpPr>
            <p:cNvPr id="28" name="Freeform 3"/>
            <p:cNvSpPr/>
            <p:nvPr/>
          </p:nvSpPr>
          <p:spPr>
            <a:xfrm>
              <a:off x="0" y="0"/>
              <a:ext cx="6186311" cy="1840131"/>
            </a:xfrm>
            <a:custGeom>
              <a:avLst/>
              <a:gdLst/>
              <a:ahLst/>
              <a:cxnLst/>
              <a:rect l="l" t="t" r="r" b="b"/>
              <a:pathLst>
                <a:path w="6186311" h="1840131">
                  <a:moveTo>
                    <a:pt x="6061851" y="1840131"/>
                  </a:moveTo>
                  <a:lnTo>
                    <a:pt x="124460" y="1840131"/>
                  </a:lnTo>
                  <a:cubicBezTo>
                    <a:pt x="55880" y="1840131"/>
                    <a:pt x="0" y="1784251"/>
                    <a:pt x="0" y="1715671"/>
                  </a:cubicBezTo>
                  <a:lnTo>
                    <a:pt x="0" y="124460"/>
                  </a:lnTo>
                  <a:cubicBezTo>
                    <a:pt x="0" y="55880"/>
                    <a:pt x="55880" y="0"/>
                    <a:pt x="124460" y="0"/>
                  </a:cubicBezTo>
                  <a:lnTo>
                    <a:pt x="6061851" y="0"/>
                  </a:lnTo>
                  <a:cubicBezTo>
                    <a:pt x="6130431" y="0"/>
                    <a:pt x="6186311" y="55880"/>
                    <a:pt x="6186311" y="124460"/>
                  </a:cubicBezTo>
                  <a:lnTo>
                    <a:pt x="6186311" y="1715671"/>
                  </a:lnTo>
                  <a:cubicBezTo>
                    <a:pt x="6186311" y="1784251"/>
                    <a:pt x="6130431" y="1840131"/>
                    <a:pt x="6061851" y="1840131"/>
                  </a:cubicBezTo>
                  <a:close/>
                </a:path>
              </a:pathLst>
            </a:custGeom>
            <a:solidFill>
              <a:srgbClr val="F6D8B6"/>
            </a:solidFill>
          </p:spPr>
        </p:sp>
      </p:grpSp>
      <p:sp>
        <p:nvSpPr>
          <p:cNvPr id="26" name="Rectangle 25"/>
          <p:cNvSpPr/>
          <p:nvPr/>
        </p:nvSpPr>
        <p:spPr>
          <a:xfrm>
            <a:off x="966513" y="5243484"/>
            <a:ext cx="4460400" cy="830997"/>
          </a:xfrm>
          <a:prstGeom prst="rect">
            <a:avLst/>
          </a:prstGeom>
          <a:noFill/>
        </p:spPr>
        <p:txBody>
          <a:bodyPr wrap="square">
            <a:spAutoFit/>
          </a:bodyPr>
          <a:lstStyle/>
          <a:p>
            <a:r>
              <a:rPr lang="en-US" sz="4800" b="1" smtClean="0">
                <a:solidFill>
                  <a:schemeClr val="accent6">
                    <a:lumMod val="75000"/>
                  </a:schemeClr>
                </a:solidFill>
                <a:latin typeface="Arial" pitchFamily="34" charset="0"/>
                <a:cs typeface="Arial" pitchFamily="34" charset="0"/>
              </a:rPr>
              <a:t>HƯỚNG DẪN</a:t>
            </a:r>
            <a:endParaRPr lang="vi-VN" sz="4800" b="1">
              <a:solidFill>
                <a:schemeClr val="accent6">
                  <a:lumMod val="75000"/>
                </a:schemeClr>
              </a:solidFill>
              <a:latin typeface="Arial" pitchFamily="34" charset="0"/>
              <a:cs typeface="Arial" pitchFamily="34" charset="0"/>
            </a:endParaRPr>
          </a:p>
        </p:txBody>
      </p:sp>
      <p:sp>
        <p:nvSpPr>
          <p:cNvPr id="6" name="Rectangle 5"/>
          <p:cNvSpPr/>
          <p:nvPr/>
        </p:nvSpPr>
        <p:spPr>
          <a:xfrm>
            <a:off x="7647039" y="5978214"/>
            <a:ext cx="8976902" cy="2308324"/>
          </a:xfrm>
          <a:prstGeom prst="rect">
            <a:avLst/>
          </a:prstGeom>
        </p:spPr>
        <p:txBody>
          <a:bodyPr wrap="square">
            <a:spAutoFit/>
          </a:bodyPr>
          <a:lstStyle/>
          <a:p>
            <a:pPr algn="just">
              <a:lnSpc>
                <a:spcPct val="150000"/>
              </a:lnSpc>
            </a:pPr>
            <a:r>
              <a:rPr lang="en-US" sz="3200" b="1" smtClean="0">
                <a:latin typeface="Arial" pitchFamily="34" charset="0"/>
                <a:cs typeface="Arial" pitchFamily="34" charset="0"/>
              </a:rPr>
              <a:t>- Từng </a:t>
            </a:r>
            <a:r>
              <a:rPr lang="en-US" sz="3200" b="1">
                <a:latin typeface="Arial" pitchFamily="34" charset="0"/>
                <a:cs typeface="Arial" pitchFamily="34" charset="0"/>
              </a:rPr>
              <a:t>nhóm xây dựng một kế hoạch cụ thể cho hoạt động thiện nguyện của lớp mình theo mẫu gợi ý và trình bày trước lớp.</a:t>
            </a:r>
            <a:endParaRPr lang="vi-VN" sz="3200" b="1">
              <a:latin typeface="Arial" pitchFamily="34" charset="0"/>
              <a:cs typeface="Arial" pitchFamily="34" charset="0"/>
            </a:endParaRPr>
          </a:p>
        </p:txBody>
      </p:sp>
      <p:sp>
        <p:nvSpPr>
          <p:cNvPr id="7" name="Rectangle 6"/>
          <p:cNvSpPr/>
          <p:nvPr/>
        </p:nvSpPr>
        <p:spPr>
          <a:xfrm>
            <a:off x="7620000" y="1134668"/>
            <a:ext cx="8976902" cy="4524315"/>
          </a:xfrm>
          <a:prstGeom prst="rect">
            <a:avLst/>
          </a:prstGeom>
        </p:spPr>
        <p:txBody>
          <a:bodyPr wrap="square">
            <a:spAutoFit/>
          </a:bodyPr>
          <a:lstStyle/>
          <a:p>
            <a:pPr lvl="0" algn="just">
              <a:lnSpc>
                <a:spcPct val="150000"/>
              </a:lnSpc>
            </a:pPr>
            <a:r>
              <a:rPr lang="en-US" sz="3200" b="1">
                <a:solidFill>
                  <a:prstClr val="black"/>
                </a:solidFill>
                <a:latin typeface="Arial" pitchFamily="34" charset="0"/>
                <a:cs typeface="Arial" pitchFamily="34" charset="0"/>
              </a:rPr>
              <a:t>- Mỗi nhóm lựa chọn một ý tưởng về việc thực hiện hoạt động thiện nguyện của lớp tại địa phương (hoặc trong phạm vi trường mình). </a:t>
            </a:r>
          </a:p>
          <a:p>
            <a:pPr lvl="0" algn="just">
              <a:lnSpc>
                <a:spcPct val="150000"/>
              </a:lnSpc>
            </a:pPr>
            <a:r>
              <a:rPr lang="en-US" sz="3200" i="1">
                <a:solidFill>
                  <a:srgbClr val="FF0000"/>
                </a:solidFill>
                <a:latin typeface="Arial" pitchFamily="34" charset="0"/>
                <a:cs typeface="Arial" pitchFamily="34" charset="0"/>
              </a:rPr>
              <a:t>Lưu </a:t>
            </a:r>
            <a:r>
              <a:rPr lang="en-US" sz="3200" i="1" smtClean="0">
                <a:solidFill>
                  <a:srgbClr val="FF0000"/>
                </a:solidFill>
                <a:latin typeface="Arial" pitchFamily="34" charset="0"/>
                <a:cs typeface="Arial" pitchFamily="34" charset="0"/>
              </a:rPr>
              <a:t>ý tới tính </a:t>
            </a:r>
            <a:r>
              <a:rPr lang="en-US" sz="3200" i="1">
                <a:solidFill>
                  <a:srgbClr val="FF0000"/>
                </a:solidFill>
                <a:latin typeface="Arial" pitchFamily="34" charset="0"/>
                <a:cs typeface="Arial" pitchFamily="34" charset="0"/>
              </a:rPr>
              <a:t>khả thi của các hoạt động được lên kế hoạch.</a:t>
            </a:r>
            <a:endParaRPr lang="vi-VN" sz="3200" i="1">
              <a:solidFill>
                <a:srgbClr val="FF0000"/>
              </a:solidFill>
              <a:latin typeface="Arial" pitchFamily="34" charset="0"/>
              <a:cs typeface="Arial" pitchFamily="34" charset="0"/>
            </a:endParaRPr>
          </a:p>
        </p:txBody>
      </p:sp>
      <p:pic>
        <p:nvPicPr>
          <p:cNvPr id="29"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182585" y="1857493"/>
            <a:ext cx="2028256" cy="2748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500216" y="2019300"/>
            <a:ext cx="9372600" cy="7478970"/>
          </a:xfrm>
          <a:prstGeom prst="rect">
            <a:avLst/>
          </a:prstGeom>
        </p:spPr>
        <p:txBody>
          <a:bodyPr wrap="square">
            <a:spAutoFit/>
          </a:bodyPr>
          <a:lstStyle/>
          <a:p>
            <a:pPr marL="342900" indent="-342900" algn="just">
              <a:lnSpc>
                <a:spcPct val="150000"/>
              </a:lnSpc>
              <a:buAutoNum type="arabicPeriod"/>
            </a:pPr>
            <a:r>
              <a:rPr lang="vi-VN" sz="3200" b="1" smtClean="0"/>
              <a:t> Hoạt </a:t>
            </a:r>
            <a:r>
              <a:rPr lang="vi-VN" sz="3200" b="1"/>
              <a:t>động Cổng trường An toàn </a:t>
            </a:r>
            <a:r>
              <a:rPr lang="vi-VN" sz="3200" b="1"/>
              <a:t>giao </a:t>
            </a:r>
            <a:r>
              <a:rPr lang="vi-VN" sz="3200" b="1" smtClean="0"/>
              <a:t>thông</a:t>
            </a:r>
            <a:endParaRPr lang="vi-VN" sz="3200" b="1"/>
          </a:p>
          <a:p>
            <a:pPr marL="342900" indent="-342900" algn="just">
              <a:lnSpc>
                <a:spcPct val="150000"/>
              </a:lnSpc>
              <a:buAutoNum type="arabicPeriod"/>
            </a:pPr>
            <a:r>
              <a:rPr lang="vi-VN" sz="3200" b="1" smtClean="0"/>
              <a:t> Hoạt </a:t>
            </a:r>
            <a:r>
              <a:rPr lang="vi-VN" sz="3200" b="1"/>
              <a:t>động tri ân dịp 27/7 (Làm đẹp nghĩa trang, Lễ thắp nến tri </a:t>
            </a:r>
            <a:r>
              <a:rPr lang="vi-VN" sz="3200" b="1"/>
              <a:t>ân </a:t>
            </a:r>
            <a:endParaRPr lang="vi-VN" sz="3200" b="1" smtClean="0"/>
          </a:p>
          <a:p>
            <a:pPr marL="342900" indent="-342900" algn="just">
              <a:lnSpc>
                <a:spcPct val="150000"/>
              </a:lnSpc>
              <a:buAutoNum type="arabicPeriod"/>
            </a:pPr>
            <a:r>
              <a:rPr lang="vi-VN" sz="3200" b="1"/>
              <a:t> </a:t>
            </a:r>
            <a:r>
              <a:rPr lang="vi-VN" sz="3200" b="1" smtClean="0"/>
              <a:t>Hoạt động “Ngày Chủ Nhật xanh”</a:t>
            </a:r>
          </a:p>
          <a:p>
            <a:pPr marL="342900" indent="-342900" algn="just">
              <a:lnSpc>
                <a:spcPct val="150000"/>
              </a:lnSpc>
              <a:buAutoNum type="arabicPeriod"/>
            </a:pPr>
            <a:r>
              <a:rPr lang="vi-VN" sz="3200" b="1" smtClean="0"/>
              <a:t> Giúp đỡ các bạn học sinh có hoàn cảnh khó khăn</a:t>
            </a:r>
          </a:p>
          <a:p>
            <a:pPr marL="342900" indent="-342900" algn="just">
              <a:lnSpc>
                <a:spcPct val="150000"/>
              </a:lnSpc>
              <a:buAutoNum type="arabicPeriod"/>
            </a:pPr>
            <a:r>
              <a:rPr lang="vi-VN" sz="3200" b="1" smtClean="0"/>
              <a:t> Quyên góp sách vở, quần áo </a:t>
            </a:r>
          </a:p>
          <a:p>
            <a:pPr marL="342900" indent="-342900" algn="just">
              <a:lnSpc>
                <a:spcPct val="150000"/>
              </a:lnSpc>
              <a:buAutoNum type="arabicPeriod"/>
            </a:pPr>
            <a:r>
              <a:rPr lang="vi-VN" sz="3200" b="1" smtClean="0"/>
              <a:t> Thu gom giấy cũ, sách báo </a:t>
            </a:r>
          </a:p>
          <a:p>
            <a:pPr marL="342900" indent="-342900" algn="just">
              <a:lnSpc>
                <a:spcPct val="150000"/>
              </a:lnSpc>
              <a:buAutoNum type="arabicPeriod"/>
            </a:pPr>
            <a:r>
              <a:rPr lang="vi-VN" sz="3200" b="1" smtClean="0"/>
              <a:t> Tổ chức «Ngày vì môi trường» ở địa phương</a:t>
            </a:r>
          </a:p>
          <a:p>
            <a:pPr algn="just">
              <a:lnSpc>
                <a:spcPct val="150000"/>
              </a:lnSpc>
            </a:pPr>
            <a:r>
              <a:rPr lang="vi-VN" sz="3200" b="1" smtClean="0"/>
              <a:t>.......</a:t>
            </a:r>
            <a:endParaRPr lang="vi-VN" sz="3200"/>
          </a:p>
        </p:txBody>
      </p:sp>
      <p:grpSp>
        <p:nvGrpSpPr>
          <p:cNvPr id="8" name="Group 16"/>
          <p:cNvGrpSpPr/>
          <p:nvPr/>
        </p:nvGrpSpPr>
        <p:grpSpPr>
          <a:xfrm>
            <a:off x="-381000" y="-1466850"/>
            <a:ext cx="20345401" cy="2933700"/>
            <a:chOff x="0" y="0"/>
            <a:chExt cx="6186311" cy="676468"/>
          </a:xfrm>
        </p:grpSpPr>
        <p:sp>
          <p:nvSpPr>
            <p:cNvPr id="9" name="Freeform 17"/>
            <p:cNvSpPr/>
            <p:nvPr/>
          </p:nvSpPr>
          <p:spPr>
            <a:xfrm>
              <a:off x="0" y="0"/>
              <a:ext cx="6186311" cy="676468"/>
            </a:xfrm>
            <a:custGeom>
              <a:avLst/>
              <a:gdLst/>
              <a:ahLst/>
              <a:cxnLst/>
              <a:rect l="l" t="t" r="r" b="b"/>
              <a:pathLst>
                <a:path w="6186311" h="676468">
                  <a:moveTo>
                    <a:pt x="6061851" y="676468"/>
                  </a:moveTo>
                  <a:lnTo>
                    <a:pt x="124460" y="676468"/>
                  </a:lnTo>
                  <a:cubicBezTo>
                    <a:pt x="55880" y="676468"/>
                    <a:pt x="0" y="620588"/>
                    <a:pt x="0" y="552008"/>
                  </a:cubicBezTo>
                  <a:lnTo>
                    <a:pt x="0" y="124460"/>
                  </a:lnTo>
                  <a:cubicBezTo>
                    <a:pt x="0" y="55880"/>
                    <a:pt x="55880" y="0"/>
                    <a:pt x="124460" y="0"/>
                  </a:cubicBezTo>
                  <a:lnTo>
                    <a:pt x="6061851" y="0"/>
                  </a:lnTo>
                  <a:cubicBezTo>
                    <a:pt x="6130431" y="0"/>
                    <a:pt x="6186311" y="55880"/>
                    <a:pt x="6186311" y="124460"/>
                  </a:cubicBezTo>
                  <a:lnTo>
                    <a:pt x="6186311" y="552008"/>
                  </a:lnTo>
                  <a:cubicBezTo>
                    <a:pt x="6186311" y="620588"/>
                    <a:pt x="6130431" y="676468"/>
                    <a:pt x="6061851" y="676468"/>
                  </a:cubicBezTo>
                  <a:close/>
                </a:path>
              </a:pathLst>
            </a:custGeom>
            <a:solidFill>
              <a:srgbClr val="F6D8B6"/>
            </a:solidFill>
          </p:spPr>
        </p:sp>
      </p:grpSp>
      <p:sp>
        <p:nvSpPr>
          <p:cNvPr id="10" name="TextBox 3"/>
          <p:cNvSpPr txBox="1"/>
          <p:nvPr/>
        </p:nvSpPr>
        <p:spPr>
          <a:xfrm>
            <a:off x="3340510" y="0"/>
            <a:ext cx="11277600" cy="1107996"/>
          </a:xfrm>
          <a:prstGeom prst="rect">
            <a:avLst/>
          </a:prstGeom>
        </p:spPr>
        <p:txBody>
          <a:bodyPr wrap="square" lIns="0" tIns="0" rIns="0" bIns="0" rtlCol="0" anchor="t">
            <a:spAutoFit/>
          </a:bodyPr>
          <a:lstStyle/>
          <a:p>
            <a:pPr marL="0" lvl="0" indent="0" algn="ctr">
              <a:lnSpc>
                <a:spcPct val="150000"/>
              </a:lnSpc>
            </a:pPr>
            <a:r>
              <a:rPr lang="en-US" sz="4800" b="1" smtClean="0">
                <a:solidFill>
                  <a:srgbClr val="E45F14"/>
                </a:solidFill>
                <a:latin typeface="Arial" pitchFamily="34" charset="0"/>
                <a:cs typeface="Arial" pitchFamily="34" charset="0"/>
              </a:rPr>
              <a:t>Một số hoạt động tham khảo</a:t>
            </a:r>
            <a:endParaRPr lang="en-US" sz="4800" b="1">
              <a:solidFill>
                <a:srgbClr val="E45F14"/>
              </a:solidFill>
              <a:latin typeface="Arial" pitchFamily="34" charset="0"/>
              <a:cs typeface="Arial" pitchFamily="34" charset="0"/>
            </a:endParaRPr>
          </a:p>
        </p:txBody>
      </p:sp>
      <p:pic>
        <p:nvPicPr>
          <p:cNvPr id="2050" name="Picture 2" descr="VGP News :. | Thúc đẩy tinh thần xung kích tình nguyện của thanh niên | BÁO  ĐIỆN TỬ CHÍNH PHỦ NƯỚC CHXHC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3980" y="2552700"/>
            <a:ext cx="7747819" cy="5810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3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additive="base">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additive="base">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 calcmode="lin" valueType="num">
                                      <p:cBhvr additive="base">
                                        <p:cTn id="4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 calcmode="lin" valueType="num">
                                      <p:cBhvr additive="base">
                                        <p:cTn id="4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xEl>
                                              <p:pRg st="6" end="6"/>
                                            </p:txEl>
                                          </p:spTgt>
                                        </p:tgtEl>
                                        <p:attrNameLst>
                                          <p:attrName>style.visibility</p:attrName>
                                        </p:attrNameLst>
                                      </p:cBhvr>
                                      <p:to>
                                        <p:strVal val="visible"/>
                                      </p:to>
                                    </p:set>
                                    <p:anim calcmode="lin" valueType="num">
                                      <p:cBhvr additive="base">
                                        <p:cTn id="5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 calcmode="lin" valueType="num">
                                      <p:cBhvr additive="base">
                                        <p:cTn id="5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51054900"/>
              </p:ext>
            </p:extLst>
          </p:nvPr>
        </p:nvGraphicFramePr>
        <p:xfrm>
          <a:off x="1219200" y="1485900"/>
          <a:ext cx="15468600" cy="8237858"/>
        </p:xfrm>
        <a:graphic>
          <a:graphicData uri="http://schemas.openxmlformats.org/drawingml/2006/table">
            <a:tbl>
              <a:tblPr firstRow="1" firstCol="1" bandRow="1">
                <a:tableStyleId>{2D5ABB26-0587-4C30-8999-92F81FD0307C}</a:tableStyleId>
              </a:tblPr>
              <a:tblGrid>
                <a:gridCol w="6553200"/>
                <a:gridCol w="1962342"/>
                <a:gridCol w="1874982"/>
                <a:gridCol w="1879414"/>
                <a:gridCol w="1714301"/>
                <a:gridCol w="1484361"/>
              </a:tblGrid>
              <a:tr h="2503485">
                <a:tc>
                  <a:txBody>
                    <a:bodyPr/>
                    <a:lstStyle/>
                    <a:p>
                      <a:pPr algn="ctr">
                        <a:lnSpc>
                          <a:spcPct val="150000"/>
                        </a:lnSpc>
                        <a:spcAft>
                          <a:spcPts val="0"/>
                        </a:spcAft>
                      </a:pPr>
                      <a:r>
                        <a:rPr lang="en-US" sz="2800">
                          <a:effectLst/>
                          <a:latin typeface="Arial" pitchFamily="34" charset="0"/>
                          <a:cs typeface="Arial" pitchFamily="34" charset="0"/>
                        </a:rPr>
                        <a:t>Kế hoạch hoạt động thiện nguyện của lớp.............</a:t>
                      </a:r>
                      <a:endParaRPr lang="vi-VN" sz="2800">
                        <a:effectLst/>
                        <a:latin typeface="Arial" pitchFamily="34" charset="0"/>
                        <a:cs typeface="Arial" pitchFamily="34" charset="0"/>
                      </a:endParaRPr>
                    </a:p>
                    <a:p>
                      <a:pPr>
                        <a:lnSpc>
                          <a:spcPct val="150000"/>
                        </a:lnSpc>
                        <a:spcAft>
                          <a:spcPts val="0"/>
                        </a:spcAft>
                      </a:pPr>
                      <a:r>
                        <a:rPr lang="en-US" sz="2800">
                          <a:effectLst/>
                          <a:latin typeface="Arial" pitchFamily="34" charset="0"/>
                          <a:cs typeface="Arial" pitchFamily="34" charset="0"/>
                        </a:rPr>
                        <a:t> </a:t>
                      </a:r>
                      <a:endParaRPr lang="vi-VN" sz="2800">
                        <a:effectLst/>
                        <a:latin typeface="Arial" pitchFamily="34" charset="0"/>
                        <a:cs typeface="Arial" pitchFamily="34" charset="0"/>
                      </a:endParaRPr>
                    </a:p>
                    <a:p>
                      <a:pPr>
                        <a:lnSpc>
                          <a:spcPct val="150000"/>
                        </a:lnSpc>
                        <a:spcAft>
                          <a:spcPts val="0"/>
                        </a:spcAft>
                      </a:pPr>
                      <a:r>
                        <a:rPr lang="en-US" sz="2800">
                          <a:effectLst/>
                          <a:latin typeface="Arial" pitchFamily="34" charset="0"/>
                          <a:cs typeface="Arial" pitchFamily="34" charset="0"/>
                        </a:rPr>
                        <a:t>Tên hoạt </a:t>
                      </a:r>
                      <a:r>
                        <a:rPr lang="en-US" sz="2800">
                          <a:effectLst/>
                          <a:latin typeface="Arial" pitchFamily="34" charset="0"/>
                          <a:cs typeface="Arial" pitchFamily="34" charset="0"/>
                        </a:rPr>
                        <a:t>động</a:t>
                      </a:r>
                      <a:r>
                        <a:rPr lang="en-US" sz="2800" smtClean="0">
                          <a:effectLst/>
                          <a:latin typeface="Arial" pitchFamily="34" charset="0"/>
                          <a:cs typeface="Arial" pitchFamily="34" charset="0"/>
                        </a:rPr>
                        <a:t>:………………..…………..</a:t>
                      </a:r>
                      <a:endParaRPr lang="vi-VN" sz="2800">
                        <a:effectLst/>
                        <a:latin typeface="Arial" pitchFamily="34" charset="0"/>
                        <a:cs typeface="Arial" pitchFamily="34" charset="0"/>
                      </a:endParaRPr>
                    </a:p>
                    <a:p>
                      <a:pPr>
                        <a:lnSpc>
                          <a:spcPct val="150000"/>
                        </a:lnSpc>
                        <a:spcAft>
                          <a:spcPts val="0"/>
                        </a:spcAft>
                      </a:pPr>
                      <a:r>
                        <a:rPr lang="en-US" sz="2800">
                          <a:effectLst/>
                          <a:latin typeface="Arial" pitchFamily="34" charset="0"/>
                          <a:cs typeface="Arial" pitchFamily="34" charset="0"/>
                        </a:rPr>
                        <a:t>Mục tiêu của hoạt </a:t>
                      </a:r>
                      <a:r>
                        <a:rPr lang="en-US" sz="2800">
                          <a:effectLst/>
                          <a:latin typeface="Arial" pitchFamily="34" charset="0"/>
                          <a:cs typeface="Arial" pitchFamily="34" charset="0"/>
                        </a:rPr>
                        <a:t>động</a:t>
                      </a:r>
                      <a:r>
                        <a:rPr lang="en-US" sz="2800" smtClean="0">
                          <a:effectLst/>
                          <a:latin typeface="Arial" pitchFamily="34" charset="0"/>
                          <a:cs typeface="Arial" pitchFamily="34" charset="0"/>
                        </a:rPr>
                        <a:t>:…………………</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8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8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8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8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8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0315">
                <a:tc>
                  <a:txBody>
                    <a:bodyPr/>
                    <a:lstStyle/>
                    <a:p>
                      <a:pPr>
                        <a:lnSpc>
                          <a:spcPct val="200000"/>
                        </a:lnSpc>
                        <a:spcAft>
                          <a:spcPts val="0"/>
                        </a:spcAft>
                      </a:pPr>
                      <a:r>
                        <a:rPr lang="en-US" sz="2800">
                          <a:effectLst/>
                          <a:latin typeface="Arial" pitchFamily="34" charset="0"/>
                          <a:cs typeface="Arial" pitchFamily="34" charset="0"/>
                        </a:rPr>
                        <a:t>Nội dung công việc dự kiến</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Yêu cầu công việc</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Thời gian thực hiện</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Người thực hiện</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Đánh giá tổng kết</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Ghi chú</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200">
                <a:tc>
                  <a:txBody>
                    <a:bodyPr/>
                    <a:lstStyle/>
                    <a:p>
                      <a:pPr>
                        <a:lnSpc>
                          <a:spcPct val="150000"/>
                        </a:lnSpc>
                        <a:spcAft>
                          <a:spcPts val="0"/>
                        </a:spcAft>
                      </a:pPr>
                      <a:r>
                        <a:rPr lang="en-US" sz="2800">
                          <a:effectLst/>
                          <a:latin typeface="Arial" pitchFamily="34" charset="0"/>
                          <a:cs typeface="Arial" pitchFamily="34" charset="0"/>
                        </a:rPr>
                        <a:t>1. Thu thập thông tin về hoàn cảnh cần được giúp đỡ</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5800">
                <a:tc>
                  <a:txBody>
                    <a:bodyPr/>
                    <a:lstStyle/>
                    <a:p>
                      <a:pPr>
                        <a:lnSpc>
                          <a:spcPct val="150000"/>
                        </a:lnSpc>
                        <a:spcAft>
                          <a:spcPts val="0"/>
                        </a:spcAft>
                      </a:pPr>
                      <a:r>
                        <a:rPr lang="en-US" sz="2800">
                          <a:effectLst/>
                          <a:latin typeface="Arial" pitchFamily="34" charset="0"/>
                          <a:cs typeface="Arial" pitchFamily="34" charset="0"/>
                        </a:rPr>
                        <a:t>2. Kêu gọi tài trợ</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9600">
                <a:tc>
                  <a:txBody>
                    <a:bodyPr/>
                    <a:lstStyle/>
                    <a:p>
                      <a:pPr>
                        <a:lnSpc>
                          <a:spcPct val="150000"/>
                        </a:lnSpc>
                        <a:spcAft>
                          <a:spcPts val="0"/>
                        </a:spcAft>
                      </a:pPr>
                      <a:r>
                        <a:rPr lang="en-US" sz="2800">
                          <a:effectLst/>
                          <a:latin typeface="Arial" pitchFamily="34" charset="0"/>
                          <a:cs typeface="Arial" pitchFamily="34" charset="0"/>
                        </a:rPr>
                        <a:t>3. Chuẩn bị đồ dùng cần giúp đỡ</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2000">
                <a:tc>
                  <a:txBody>
                    <a:bodyPr/>
                    <a:lstStyle/>
                    <a:p>
                      <a:pPr>
                        <a:lnSpc>
                          <a:spcPct val="150000"/>
                        </a:lnSpc>
                        <a:spcAft>
                          <a:spcPts val="0"/>
                        </a:spcAft>
                      </a:pPr>
                      <a:r>
                        <a:rPr lang="en-US" sz="2800">
                          <a:effectLst/>
                          <a:latin typeface="Arial" pitchFamily="34" charset="0"/>
                          <a:cs typeface="Arial" pitchFamily="34" charset="0"/>
                        </a:rPr>
                        <a:t>4.</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9600">
                <a:tc>
                  <a:txBody>
                    <a:bodyPr/>
                    <a:lstStyle/>
                    <a:p>
                      <a:pPr>
                        <a:lnSpc>
                          <a:spcPct val="150000"/>
                        </a:lnSpc>
                        <a:spcAft>
                          <a:spcPts val="0"/>
                        </a:spcAft>
                      </a:pPr>
                      <a:r>
                        <a:rPr lang="en-US" sz="2800">
                          <a:effectLst/>
                          <a:latin typeface="Arial" pitchFamily="34" charset="0"/>
                          <a:cs typeface="Arial" pitchFamily="34" charset="0"/>
                        </a:rPr>
                        <a:t>5.</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a:effectLst/>
                          <a:latin typeface="Arial" pitchFamily="34" charset="0"/>
                          <a:cs typeface="Arial" pitchFamily="34" charset="0"/>
                        </a:rPr>
                        <a:t> </a:t>
                      </a:r>
                      <a:endParaRPr lang="vi-VN" sz="2800">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3"/>
          <p:cNvSpPr txBox="1"/>
          <p:nvPr/>
        </p:nvSpPr>
        <p:spPr>
          <a:xfrm>
            <a:off x="6781800" y="0"/>
            <a:ext cx="5559769" cy="809261"/>
          </a:xfrm>
          <a:prstGeom prst="rect">
            <a:avLst/>
          </a:prstGeom>
        </p:spPr>
        <p:txBody>
          <a:bodyPr wrap="square" lIns="0" tIns="0" rIns="0" bIns="0" rtlCol="0" anchor="t">
            <a:spAutoFit/>
          </a:bodyPr>
          <a:lstStyle/>
          <a:p>
            <a:pPr marL="0" lvl="0" indent="0" algn="ctr">
              <a:lnSpc>
                <a:spcPct val="150000"/>
              </a:lnSpc>
            </a:pPr>
            <a:r>
              <a:rPr lang="en-US" sz="4000" b="1" smtClean="0">
                <a:latin typeface="Arial" pitchFamily="34" charset="0"/>
                <a:cs typeface="Arial" pitchFamily="34" charset="0"/>
              </a:rPr>
              <a:t>PHIẾU HỌC TẬP</a:t>
            </a:r>
            <a:endParaRPr lang="en-US" sz="4000" b="1">
              <a:latin typeface="Arial" pitchFamily="34" charset="0"/>
              <a:cs typeface="Arial" pitchFamily="34" charset="0"/>
            </a:endParaRPr>
          </a:p>
        </p:txBody>
      </p:sp>
    </p:spTree>
    <p:extLst>
      <p:ext uri="{BB962C8B-B14F-4D97-AF65-F5344CB8AC3E}">
        <p14:creationId xmlns:p14="http://schemas.microsoft.com/office/powerpoint/2010/main" val="57154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16" name="Group 16"/>
          <p:cNvGrpSpPr/>
          <p:nvPr/>
        </p:nvGrpSpPr>
        <p:grpSpPr>
          <a:xfrm>
            <a:off x="-381000" y="-1466850"/>
            <a:ext cx="20345401" cy="2933700"/>
            <a:chOff x="0" y="0"/>
            <a:chExt cx="6186311" cy="676468"/>
          </a:xfrm>
        </p:grpSpPr>
        <p:sp>
          <p:nvSpPr>
            <p:cNvPr id="17" name="Freeform 17"/>
            <p:cNvSpPr/>
            <p:nvPr/>
          </p:nvSpPr>
          <p:spPr>
            <a:xfrm>
              <a:off x="0" y="0"/>
              <a:ext cx="6186311" cy="676468"/>
            </a:xfrm>
            <a:custGeom>
              <a:avLst/>
              <a:gdLst/>
              <a:ahLst/>
              <a:cxnLst/>
              <a:rect l="l" t="t" r="r" b="b"/>
              <a:pathLst>
                <a:path w="6186311" h="676468">
                  <a:moveTo>
                    <a:pt x="6061851" y="676468"/>
                  </a:moveTo>
                  <a:lnTo>
                    <a:pt x="124460" y="676468"/>
                  </a:lnTo>
                  <a:cubicBezTo>
                    <a:pt x="55880" y="676468"/>
                    <a:pt x="0" y="620588"/>
                    <a:pt x="0" y="552008"/>
                  </a:cubicBezTo>
                  <a:lnTo>
                    <a:pt x="0" y="124460"/>
                  </a:lnTo>
                  <a:cubicBezTo>
                    <a:pt x="0" y="55880"/>
                    <a:pt x="55880" y="0"/>
                    <a:pt x="124460" y="0"/>
                  </a:cubicBezTo>
                  <a:lnTo>
                    <a:pt x="6061851" y="0"/>
                  </a:lnTo>
                  <a:cubicBezTo>
                    <a:pt x="6130431" y="0"/>
                    <a:pt x="6186311" y="55880"/>
                    <a:pt x="6186311" y="124460"/>
                  </a:cubicBezTo>
                  <a:lnTo>
                    <a:pt x="6186311" y="552008"/>
                  </a:lnTo>
                  <a:cubicBezTo>
                    <a:pt x="6186311" y="620588"/>
                    <a:pt x="6130431" y="676468"/>
                    <a:pt x="6061851" y="676468"/>
                  </a:cubicBezTo>
                  <a:close/>
                </a:path>
              </a:pathLst>
            </a:custGeom>
            <a:solidFill>
              <a:srgbClr val="F6D8B6"/>
            </a:solidFill>
          </p:spPr>
        </p:sp>
      </p:grpSp>
      <p:pic>
        <p:nvPicPr>
          <p:cNvPr id="3" name="Picture 3"/>
          <p:cNvPicPr>
            <a:picLocks noChangeAspect="1"/>
          </p:cNvPicPr>
          <p:nvPr/>
        </p:nvPicPr>
        <p:blipFill>
          <a:blip r:embed="rId2"/>
          <a:srcRect/>
          <a:stretch>
            <a:fillRect/>
          </a:stretch>
        </p:blipFill>
        <p:spPr>
          <a:xfrm>
            <a:off x="2074606" y="2027136"/>
            <a:ext cx="10512575" cy="3200484"/>
          </a:xfrm>
          <a:prstGeom prst="rect">
            <a:avLst/>
          </a:prstGeom>
        </p:spPr>
      </p:pic>
      <p:pic>
        <p:nvPicPr>
          <p:cNvPr id="13" name="Picture 3"/>
          <p:cNvPicPr>
            <a:picLocks noChangeAspect="1"/>
          </p:cNvPicPr>
          <p:nvPr/>
        </p:nvPicPr>
        <p:blipFill>
          <a:blip r:embed="rId2"/>
          <a:srcRect/>
          <a:stretch>
            <a:fillRect/>
          </a:stretch>
        </p:blipFill>
        <p:spPr>
          <a:xfrm>
            <a:off x="3581400" y="7306513"/>
            <a:ext cx="9236840" cy="2485187"/>
          </a:xfrm>
          <a:prstGeom prst="rect">
            <a:avLst/>
          </a:prstGeom>
        </p:spPr>
      </p:pic>
      <p:pic>
        <p:nvPicPr>
          <p:cNvPr id="12" name="Picture 3"/>
          <p:cNvPicPr>
            <a:picLocks noChangeAspect="1"/>
          </p:cNvPicPr>
          <p:nvPr/>
        </p:nvPicPr>
        <p:blipFill>
          <a:blip r:embed="rId2"/>
          <a:srcRect/>
          <a:stretch>
            <a:fillRect/>
          </a:stretch>
        </p:blipFill>
        <p:spPr>
          <a:xfrm>
            <a:off x="8305800" y="4733087"/>
            <a:ext cx="9294383" cy="2772613"/>
          </a:xfrm>
          <a:prstGeom prst="rect">
            <a:avLst/>
          </a:prstGeom>
        </p:spPr>
      </p:pic>
      <p:sp>
        <p:nvSpPr>
          <p:cNvPr id="4" name="Rectangle 3"/>
          <p:cNvSpPr/>
          <p:nvPr/>
        </p:nvSpPr>
        <p:spPr>
          <a:xfrm>
            <a:off x="2376381" y="2081141"/>
            <a:ext cx="9372600" cy="2955746"/>
          </a:xfrm>
          <a:prstGeom prst="rect">
            <a:avLst/>
          </a:prstGeom>
        </p:spPr>
        <p:txBody>
          <a:bodyPr wrap="square">
            <a:spAutoFit/>
          </a:bodyPr>
          <a:lstStyle/>
          <a:p>
            <a:pPr lvl="0" algn="just">
              <a:lnSpc>
                <a:spcPct val="150000"/>
              </a:lnSpc>
            </a:pPr>
            <a:r>
              <a:rPr lang="en-US" sz="3200">
                <a:solidFill>
                  <a:prstClr val="black"/>
                </a:solidFill>
                <a:latin typeface="Arial" pitchFamily="34" charset="0"/>
                <a:cs typeface="Arial" pitchFamily="34" charset="0"/>
              </a:rPr>
              <a:t>Đối với mỗi một hoạt động, việc lập kế hoạch trước sẽ giúp chúng ta hình dung được những gì cần làm, cách thực hiện, những khó khăn có thể phát sinh.</a:t>
            </a:r>
            <a:endParaRPr lang="vi-VN" sz="3200">
              <a:solidFill>
                <a:prstClr val="black"/>
              </a:solidFill>
              <a:latin typeface="Arial" pitchFamily="34" charset="0"/>
              <a:cs typeface="Arial" pitchFamily="34" charset="0"/>
            </a:endParaRPr>
          </a:p>
        </p:txBody>
      </p:sp>
      <p:sp>
        <p:nvSpPr>
          <p:cNvPr id="5" name="Rectangle 4"/>
          <p:cNvSpPr/>
          <p:nvPr/>
        </p:nvSpPr>
        <p:spPr>
          <a:xfrm>
            <a:off x="8846291" y="4950567"/>
            <a:ext cx="8222509" cy="2308324"/>
          </a:xfrm>
          <a:prstGeom prst="rect">
            <a:avLst/>
          </a:prstGeom>
        </p:spPr>
        <p:txBody>
          <a:bodyPr wrap="square">
            <a:spAutoFit/>
          </a:bodyPr>
          <a:lstStyle/>
          <a:p>
            <a:pPr lvl="0" algn="just">
              <a:lnSpc>
                <a:spcPct val="150000"/>
              </a:lnSpc>
            </a:pPr>
            <a:r>
              <a:rPr lang="en-US" sz="3200">
                <a:solidFill>
                  <a:prstClr val="black"/>
                </a:solidFill>
                <a:latin typeface="Arial" pitchFamily="34" charset="0"/>
                <a:cs typeface="Arial" pitchFamily="34" charset="0"/>
              </a:rPr>
              <a:t>Để hoàn thành tốt kế hoạch thiện nguyện, cần thiện chí và sự chung tay, góp sức của mỗi cá nhân trong tập thể.</a:t>
            </a:r>
            <a:endParaRPr lang="vi-VN" sz="3200">
              <a:solidFill>
                <a:prstClr val="black"/>
              </a:solidFill>
              <a:latin typeface="Arial" pitchFamily="34" charset="0"/>
              <a:cs typeface="Arial" pitchFamily="34" charset="0"/>
            </a:endParaRPr>
          </a:p>
        </p:txBody>
      </p:sp>
      <p:sp>
        <p:nvSpPr>
          <p:cNvPr id="2" name="Rectangle 1"/>
          <p:cNvSpPr/>
          <p:nvPr/>
        </p:nvSpPr>
        <p:spPr>
          <a:xfrm>
            <a:off x="3962400" y="7346018"/>
            <a:ext cx="8309344" cy="2217082"/>
          </a:xfrm>
          <a:prstGeom prst="rect">
            <a:avLst/>
          </a:prstGeom>
        </p:spPr>
        <p:txBody>
          <a:bodyPr wrap="square">
            <a:spAutoFit/>
          </a:bodyPr>
          <a:lstStyle/>
          <a:p>
            <a:pPr algn="just">
              <a:lnSpc>
                <a:spcPct val="150000"/>
              </a:lnSpc>
            </a:pPr>
            <a:r>
              <a:rPr lang="en-US" sz="3200" smtClean="0">
                <a:latin typeface="Arial" pitchFamily="34" charset="0"/>
                <a:cs typeface="Arial" pitchFamily="34" charset="0"/>
              </a:rPr>
              <a:t>Giúp đỡ </a:t>
            </a:r>
            <a:r>
              <a:rPr lang="en-US" sz="3200">
                <a:latin typeface="Arial" pitchFamily="34" charset="0"/>
                <a:cs typeface="Arial" pitchFamily="34" charset="0"/>
              </a:rPr>
              <a:t>người khác cũng là giúp đỡ chính mình, góp phần vào sự phát triển chung của cộng đồng, xã hội.</a:t>
            </a:r>
            <a:endParaRPr lang="vi-VN" sz="3200">
              <a:latin typeface="Arial" pitchFamily="34" charset="0"/>
              <a:cs typeface="Arial" pitchFamily="34" charset="0"/>
            </a:endParaRPr>
          </a:p>
        </p:txBody>
      </p:sp>
      <p:sp>
        <p:nvSpPr>
          <p:cNvPr id="15" name="TextBox 3"/>
          <p:cNvSpPr txBox="1"/>
          <p:nvPr/>
        </p:nvSpPr>
        <p:spPr>
          <a:xfrm>
            <a:off x="7099263" y="13684"/>
            <a:ext cx="4178337" cy="971100"/>
          </a:xfrm>
          <a:prstGeom prst="rect">
            <a:avLst/>
          </a:prstGeom>
        </p:spPr>
        <p:txBody>
          <a:bodyPr lIns="0" tIns="0" rIns="0" bIns="0" rtlCol="0" anchor="t">
            <a:spAutoFit/>
          </a:bodyPr>
          <a:lstStyle/>
          <a:p>
            <a:pPr marL="0" lvl="0" indent="0" algn="ctr">
              <a:lnSpc>
                <a:spcPct val="150000"/>
              </a:lnSpc>
            </a:pPr>
            <a:r>
              <a:rPr lang="en-US" sz="4800" b="1" smtClean="0">
                <a:solidFill>
                  <a:srgbClr val="E45F14"/>
                </a:solidFill>
                <a:latin typeface="Arial" pitchFamily="34" charset="0"/>
                <a:cs typeface="Arial" pitchFamily="34" charset="0"/>
              </a:rPr>
              <a:t>KẾT LUẬN</a:t>
            </a:r>
            <a:endParaRPr lang="en-US" sz="4800" b="1">
              <a:solidFill>
                <a:srgbClr val="E45F14"/>
              </a:solidFill>
              <a:latin typeface="Arial" pitchFamily="34" charset="0"/>
              <a:cs typeface="Arial" pitchFamily="34" charset="0"/>
            </a:endParaRPr>
          </a:p>
        </p:txBody>
      </p:sp>
      <p:pic>
        <p:nvPicPr>
          <p:cNvPr id="21" name="Picture 3"/>
          <p:cNvPicPr>
            <a:picLocks noChangeAspect="1"/>
          </p:cNvPicPr>
          <p:nvPr/>
        </p:nvPicPr>
        <p:blipFill>
          <a:blip r:embed="rId3"/>
          <a:srcRect/>
          <a:stretch>
            <a:fillRect/>
          </a:stretch>
        </p:blipFill>
        <p:spPr>
          <a:xfrm>
            <a:off x="6679342" y="5455544"/>
            <a:ext cx="1303101" cy="1301472"/>
          </a:xfrm>
          <a:prstGeom prst="rect">
            <a:avLst/>
          </a:prstGeom>
        </p:spPr>
      </p:pic>
      <p:pic>
        <p:nvPicPr>
          <p:cNvPr id="22" name="Picture 4"/>
          <p:cNvPicPr>
            <a:picLocks noChangeAspect="1"/>
          </p:cNvPicPr>
          <p:nvPr/>
        </p:nvPicPr>
        <p:blipFill>
          <a:blip r:embed="rId3"/>
          <a:srcRect/>
          <a:stretch>
            <a:fillRect/>
          </a:stretch>
        </p:blipFill>
        <p:spPr>
          <a:xfrm>
            <a:off x="2057400" y="7898370"/>
            <a:ext cx="1303101" cy="1301472"/>
          </a:xfrm>
          <a:prstGeom prst="rect">
            <a:avLst/>
          </a:prstGeom>
        </p:spPr>
      </p:pic>
      <p:pic>
        <p:nvPicPr>
          <p:cNvPr id="23" name="Picture 5"/>
          <p:cNvPicPr>
            <a:picLocks noChangeAspect="1"/>
          </p:cNvPicPr>
          <p:nvPr/>
        </p:nvPicPr>
        <p:blipFill>
          <a:blip r:embed="rId3"/>
          <a:srcRect/>
          <a:stretch>
            <a:fillRect/>
          </a:stretch>
        </p:blipFill>
        <p:spPr>
          <a:xfrm>
            <a:off x="542925" y="2964449"/>
            <a:ext cx="1303101" cy="1301472"/>
          </a:xfrm>
          <a:prstGeom prst="rect">
            <a:avLst/>
          </a:prstGeom>
        </p:spPr>
      </p:pic>
      <p:pic>
        <p:nvPicPr>
          <p:cNvPr id="24"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59393" y="5723395"/>
            <a:ext cx="342997" cy="639486"/>
          </a:xfrm>
          <a:prstGeom prst="rect">
            <a:avLst/>
          </a:prstGeom>
        </p:spPr>
      </p:pic>
      <p:pic>
        <p:nvPicPr>
          <p:cNvPr id="25"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90651" y="8201246"/>
            <a:ext cx="480721" cy="638639"/>
          </a:xfrm>
          <a:prstGeom prst="rect">
            <a:avLst/>
          </a:prstGeom>
        </p:spPr>
      </p:pic>
      <p:pic>
        <p:nvPicPr>
          <p:cNvPr id="26"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57842" y="3280326"/>
            <a:ext cx="717390" cy="6652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circle(in)">
                                      <p:cBhvr>
                                        <p:cTn id="46" dur="2000"/>
                                        <p:tgtEl>
                                          <p:spTgt spid="2"/>
                                        </p:tgtEl>
                                      </p:cBhvr>
                                    </p:animEffect>
                                  </p:childTnLst>
                                </p:cTn>
                              </p:par>
                              <p:par>
                                <p:cTn id="47" presetID="6" presetClass="entr" presetSubtype="16"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circle(in)">
                                      <p:cBhvr>
                                        <p:cTn id="49" dur="2000"/>
                                        <p:tgtEl>
                                          <p:spTgt spid="22"/>
                                        </p:tgtEl>
                                      </p:cBhvr>
                                    </p:animEffect>
                                  </p:childTnLst>
                                </p:cTn>
                              </p:par>
                              <p:par>
                                <p:cTn id="50" presetID="6" presetClass="entr" presetSubtype="16"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2000"/>
                                        <p:tgtEl>
                                          <p:spTgt spid="25"/>
                                        </p:tgtEl>
                                      </p:cBhvr>
                                    </p:animEffect>
                                  </p:childTnLst>
                                </p:cTn>
                              </p:par>
                              <p:par>
                                <p:cTn id="53" presetID="6" presetClass="entr" presetSubtype="16"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TotalTime>
  <Words>469</Words>
  <PresentationFormat>Custom</PresentationFormat>
  <Paragraphs>89</Paragraphs>
  <Slides>12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2021-09-08T10:16:07Z</dcterms:modified>
  <dc:identifier>DAEnV1Zp2TI</dc:identifier>
</cp:coreProperties>
</file>