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75" r:id="rId3"/>
    <p:sldId id="268" r:id="rId4"/>
    <p:sldId id="276" r:id="rId5"/>
    <p:sldId id="277" r:id="rId6"/>
    <p:sldId id="291" r:id="rId7"/>
    <p:sldId id="278" r:id="rId8"/>
    <p:sldId id="279" r:id="rId9"/>
    <p:sldId id="295" r:id="rId10"/>
    <p:sldId id="312" r:id="rId11"/>
    <p:sldId id="306" r:id="rId12"/>
    <p:sldId id="315" r:id="rId13"/>
    <p:sldId id="324" r:id="rId14"/>
    <p:sldId id="311" r:id="rId15"/>
    <p:sldId id="313" r:id="rId16"/>
    <p:sldId id="318" r:id="rId17"/>
    <p:sldId id="319" r:id="rId18"/>
    <p:sldId id="320" r:id="rId19"/>
    <p:sldId id="321" r:id="rId20"/>
    <p:sldId id="322" r:id="rId21"/>
    <p:sldId id="323" r:id="rId22"/>
    <p:sldId id="280" r:id="rId23"/>
    <p:sldId id="303" r:id="rId24"/>
    <p:sldId id="285" r:id="rId25"/>
    <p:sldId id="304" r:id="rId26"/>
    <p:sldId id="286" r:id="rId27"/>
    <p:sldId id="287"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4336"/>
    <a:srgbClr val="FF33CC"/>
    <a:srgbClr val="B131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512" autoAdjust="0"/>
  </p:normalViewPr>
  <p:slideViewPr>
    <p:cSldViewPr snapToGrid="0">
      <p:cViewPr varScale="1">
        <p:scale>
          <a:sx n="79" d="100"/>
          <a:sy n="79" d="100"/>
        </p:scale>
        <p:origin x="77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268967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3001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18045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291F16-60D2-BE4D-8D42-1D2F1D76161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a:extLst>
              <a:ext uri="{FF2B5EF4-FFF2-40B4-BE49-F238E27FC236}">
                <a16:creationId xmlns:a16="http://schemas.microsoft.com/office/drawing/2014/main" id="{8CE37AB6-42E6-F74E-B7B4-0A818120FF2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BC80C2AA-6183-B549-9E34-E3B664805136}"/>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AF925C44-41A0-1645-80AB-C78D89D06213}"/>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BCEC4D34-5C0D-A247-B0E6-0132545A151E}"/>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a:extLst>
              <a:ext uri="{FF2B5EF4-FFF2-40B4-BE49-F238E27FC236}">
                <a16:creationId xmlns:a16="http://schemas.microsoft.com/office/drawing/2014/main" id="{7E68701E-0B86-607B-7BF7-72B17FA9F211}"/>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3</a:t>
            </a:r>
          </a:p>
        </p:txBody>
      </p:sp>
      <p:sp>
        <p:nvSpPr>
          <p:cNvPr id="3" name="TextBox 9">
            <a:extLst>
              <a:ext uri="{FF2B5EF4-FFF2-40B4-BE49-F238E27FC236}">
                <a16:creationId xmlns:a16="http://schemas.microsoft.com/office/drawing/2014/main" id="{AE17CD09-9372-AC61-6A89-CB44A6440A27}"/>
              </a:ext>
            </a:extLst>
          </p:cNvPr>
          <p:cNvSpPr txBox="1"/>
          <p:nvPr userDrawn="1"/>
        </p:nvSpPr>
        <p:spPr>
          <a:xfrm>
            <a:off x="11089369" y="2"/>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a:t>
            </a:r>
            <a:r>
              <a:rPr lang="en-US" sz="1600" b="1" baseline="0" dirty="0">
                <a:solidFill>
                  <a:prstClr val="white"/>
                </a:solidFill>
              </a:rPr>
              <a:t> 3</a:t>
            </a:r>
            <a:r>
              <a:rPr lang="en-US" sz="1600" b="1" dirty="0">
                <a:solidFill>
                  <a:prstClr val="white"/>
                </a:solidFill>
              </a:rPr>
              <a:t>f</a:t>
            </a:r>
          </a:p>
        </p:txBody>
      </p:sp>
    </p:spTree>
    <p:extLst>
      <p:ext uri="{BB962C8B-B14F-4D97-AF65-F5344CB8AC3E}">
        <p14:creationId xmlns:p14="http://schemas.microsoft.com/office/powerpoint/2010/main" val="1516015129"/>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7C1779EA-D06B-284E-9192-FBDDC8E474AA}"/>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3</a:t>
            </a:r>
          </a:p>
        </p:txBody>
      </p:sp>
      <p:sp>
        <p:nvSpPr>
          <p:cNvPr id="9" name="TextBox 9">
            <a:extLst>
              <a:ext uri="{FF2B5EF4-FFF2-40B4-BE49-F238E27FC236}">
                <a16:creationId xmlns:a16="http://schemas.microsoft.com/office/drawing/2014/main" id="{7C1779EA-D06B-284E-9192-FBDDC8E474AA}"/>
              </a:ext>
            </a:extLst>
          </p:cNvPr>
          <p:cNvSpPr txBox="1"/>
          <p:nvPr userDrawn="1"/>
        </p:nvSpPr>
        <p:spPr>
          <a:xfrm>
            <a:off x="11089369" y="2"/>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a:t>
            </a:r>
            <a:r>
              <a:rPr lang="en-US" sz="1600" b="1" baseline="0" dirty="0">
                <a:solidFill>
                  <a:prstClr val="white"/>
                </a:solidFill>
              </a:rPr>
              <a:t> 3</a:t>
            </a:r>
            <a:r>
              <a:rPr lang="en-US" sz="1600" b="1" dirty="0">
                <a:solidFill>
                  <a:prstClr val="white"/>
                </a:solidFill>
              </a:rPr>
              <a:t>f</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51630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494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28112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2214D-F2BC-48EC-9124-E01968040E2B}"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79345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2214D-F2BC-48EC-9124-E01968040E2B}"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4926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2214D-F2BC-48EC-9124-E01968040E2B}"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4500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751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94496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2214D-F2BC-48EC-9124-E01968040E2B}"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648D-0FFE-439B-9ECC-739C6400C5A0}" type="slidenum">
              <a:rPr lang="en-US" smtClean="0"/>
              <a:t>‹#›</a:t>
            </a:fld>
            <a:endParaRPr lang="en-US"/>
          </a:p>
        </p:txBody>
      </p:sp>
    </p:spTree>
    <p:extLst>
      <p:ext uri="{BB962C8B-B14F-4D97-AF65-F5344CB8AC3E}">
        <p14:creationId xmlns:p14="http://schemas.microsoft.com/office/powerpoint/2010/main" val="382680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13.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audio" Target="../media/media11.mp3"/><Relationship Id="rId3" Type="http://schemas.microsoft.com/office/2007/relationships/media" Target="../media/media9.mp3"/><Relationship Id="rId7" Type="http://schemas.microsoft.com/office/2007/relationships/media" Target="../media/media11.mp3"/><Relationship Id="rId12" Type="http://schemas.openxmlformats.org/officeDocument/2006/relationships/image" Target="../media/image1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slideLayout" Target="../slideLayouts/slideLayout13.xml"/><Relationship Id="rId5" Type="http://schemas.microsoft.com/office/2007/relationships/media" Target="../media/media10.mp3"/><Relationship Id="rId10" Type="http://schemas.openxmlformats.org/officeDocument/2006/relationships/audio" Target="../media/media12.mp3"/><Relationship Id="rId4" Type="http://schemas.openxmlformats.org/officeDocument/2006/relationships/audio" Target="../media/media9.mp3"/><Relationship Id="rId9" Type="http://schemas.microsoft.com/office/2007/relationships/media" Target="../media/media12.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0" cy="6858000"/>
          </a:xfrm>
          <a:prstGeom prst="rect">
            <a:avLst/>
          </a:prstGeom>
        </p:spPr>
      </p:pic>
      <p:sp>
        <p:nvSpPr>
          <p:cNvPr id="2" name="TextBox 1"/>
          <p:cNvSpPr txBox="1"/>
          <p:nvPr/>
        </p:nvSpPr>
        <p:spPr>
          <a:xfrm>
            <a:off x="5261002" y="2311714"/>
            <a:ext cx="6480313" cy="2308324"/>
          </a:xfrm>
          <a:prstGeom prst="rect">
            <a:avLst/>
          </a:prstGeom>
          <a:noFill/>
        </p:spPr>
        <p:txBody>
          <a:bodyPr wrap="square" rtlCol="0">
            <a:spAutoFit/>
          </a:bodyPr>
          <a:lstStyle/>
          <a:p>
            <a:pPr algn="ctr"/>
            <a:r>
              <a:rPr lang="en-US" sz="4800" b="1" dirty="0">
                <a:solidFill>
                  <a:srgbClr val="FF0000"/>
                </a:solidFill>
              </a:rPr>
              <a:t>Unit 3: All About Food</a:t>
            </a:r>
          </a:p>
          <a:p>
            <a:pPr algn="ctr"/>
            <a:r>
              <a:rPr lang="en-US" sz="4800" b="1" dirty="0">
                <a:solidFill>
                  <a:srgbClr val="00B050"/>
                </a:solidFill>
              </a:rPr>
              <a:t>Lesson 3f: Skills</a:t>
            </a:r>
            <a:r>
              <a:rPr lang="en-US" sz="4800" b="1" dirty="0">
                <a:solidFill>
                  <a:srgbClr val="FF0000"/>
                </a:solidFill>
              </a:rPr>
              <a:t> </a:t>
            </a:r>
          </a:p>
          <a:p>
            <a:pPr algn="ctr"/>
            <a:r>
              <a:rPr lang="en-US" sz="4800" b="1" dirty="0">
                <a:solidFill>
                  <a:srgbClr val="0070C0"/>
                </a:solidFill>
              </a:rPr>
              <a:t>Page 62</a:t>
            </a: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078" y="1222801"/>
            <a:ext cx="12095922" cy="837473"/>
          </a:xfrm>
          <a:prstGeom prst="rect">
            <a:avLst/>
          </a:prstGeom>
        </p:spPr>
        <p:txBody>
          <a:bodyPr wrap="square">
            <a:spAutoFit/>
          </a:bodyPr>
          <a:lstStyle/>
          <a:p>
            <a:pPr>
              <a:lnSpc>
                <a:spcPct val="150000"/>
              </a:lnSpc>
            </a:pPr>
            <a:r>
              <a:rPr lang="en-US" sz="3600" dirty="0">
                <a:solidFill>
                  <a:schemeClr val="accent1"/>
                </a:solidFill>
              </a:rPr>
              <a:t>• vendor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vendə</a:t>
            </a:r>
            <a:r>
              <a:rPr lang="en-US" sz="3600" dirty="0">
                <a:solidFill>
                  <a:srgbClr val="FF0000"/>
                </a:solidFill>
              </a:rPr>
              <a:t>/: </a:t>
            </a:r>
            <a:r>
              <a:rPr lang="vi-VN" sz="3600" dirty="0">
                <a:solidFill>
                  <a:srgbClr val="FF33CC"/>
                </a:solidFill>
                <a:latin typeface="Calibri" panose="020F0502020204030204" pitchFamily="34" charset="0"/>
                <a:cs typeface="Calibri" panose="020F0502020204030204" pitchFamily="34" charset="0"/>
              </a:rPr>
              <a:t>người bán </a:t>
            </a:r>
            <a:r>
              <a:rPr lang="en-US" sz="3600" dirty="0" err="1">
                <a:solidFill>
                  <a:srgbClr val="FF33CC"/>
                </a:solidFill>
                <a:latin typeface="Calibri" panose="020F0502020204030204" pitchFamily="34" charset="0"/>
                <a:cs typeface="Calibri" panose="020F0502020204030204" pitchFamily="34" charset="0"/>
              </a:rPr>
              <a:t>dạo</a:t>
            </a:r>
            <a:endParaRPr lang="en-US" sz="3600" dirty="0">
              <a:solidFill>
                <a:srgbClr val="FF33CC"/>
              </a:solidFill>
              <a:latin typeface="Calibri" panose="020F0502020204030204" pitchFamily="34" charset="0"/>
              <a:cs typeface="Calibri" panose="020F0502020204030204" pitchFamily="34" charset="0"/>
            </a:endParaRPr>
          </a:p>
        </p:txBody>
      </p:sp>
      <p:sp>
        <p:nvSpPr>
          <p:cNvPr id="3" name="TextBox 2"/>
          <p:cNvSpPr txBox="1"/>
          <p:nvPr/>
        </p:nvSpPr>
        <p:spPr>
          <a:xfrm>
            <a:off x="0" y="576470"/>
            <a:ext cx="2683565" cy="646331"/>
          </a:xfrm>
          <a:prstGeom prst="rect">
            <a:avLst/>
          </a:prstGeom>
          <a:solidFill>
            <a:srgbClr val="FFFF00"/>
          </a:solidFill>
        </p:spPr>
        <p:txBody>
          <a:bodyPr wrap="square" rtlCol="0">
            <a:spAutoFit/>
          </a:bodyPr>
          <a:lstStyle/>
          <a:p>
            <a:r>
              <a:rPr lang="en-US" sz="3600" b="1" dirty="0">
                <a:solidFill>
                  <a:srgbClr val="FF0000"/>
                </a:solidFill>
              </a:rPr>
              <a:t>Vocabulary </a:t>
            </a:r>
          </a:p>
        </p:txBody>
      </p:sp>
      <p:sp>
        <p:nvSpPr>
          <p:cNvPr id="14" name="Rectangle 13"/>
          <p:cNvSpPr/>
          <p:nvPr/>
        </p:nvSpPr>
        <p:spPr>
          <a:xfrm>
            <a:off x="115128" y="2073701"/>
            <a:ext cx="12095922" cy="923330"/>
          </a:xfrm>
          <a:prstGeom prst="rect">
            <a:avLst/>
          </a:prstGeom>
        </p:spPr>
        <p:txBody>
          <a:bodyPr wrap="square">
            <a:spAutoFit/>
          </a:bodyPr>
          <a:lstStyle/>
          <a:p>
            <a:pPr>
              <a:lnSpc>
                <a:spcPct val="150000"/>
              </a:lnSpc>
            </a:pPr>
            <a:r>
              <a:rPr lang="en-US" sz="3600" dirty="0">
                <a:solidFill>
                  <a:schemeClr val="accent1"/>
                </a:solidFill>
              </a:rPr>
              <a:t>• cod </a:t>
            </a:r>
            <a:r>
              <a:rPr lang="en-US" sz="3600" dirty="0">
                <a:solidFill>
                  <a:schemeClr val="accent6">
                    <a:lumMod val="75000"/>
                  </a:schemeClr>
                </a:solidFill>
              </a:rPr>
              <a:t>(n)</a:t>
            </a:r>
            <a:r>
              <a:rPr lang="en-US" sz="3600" dirty="0"/>
              <a:t> </a:t>
            </a:r>
            <a:r>
              <a:rPr lang="en-US" sz="3600" dirty="0">
                <a:solidFill>
                  <a:srgbClr val="FF0000"/>
                </a:solidFill>
              </a:rPr>
              <a:t>/</a:t>
            </a:r>
            <a:r>
              <a:rPr lang="en-US" sz="3600" dirty="0" err="1">
                <a:solidFill>
                  <a:srgbClr val="FF0000"/>
                </a:solidFill>
              </a:rPr>
              <a:t>kɒd</a:t>
            </a:r>
            <a:r>
              <a:rPr lang="en-US" sz="3600" dirty="0">
                <a:solidFill>
                  <a:srgbClr val="FF0000"/>
                </a:solidFill>
              </a:rPr>
              <a:t>/: </a:t>
            </a:r>
            <a:r>
              <a:rPr lang="en-US" sz="3600" dirty="0" err="1">
                <a:solidFill>
                  <a:srgbClr val="FF33CC"/>
                </a:solidFill>
              </a:rPr>
              <a:t>cá</a:t>
            </a:r>
            <a:r>
              <a:rPr lang="en-US" sz="3600" dirty="0">
                <a:solidFill>
                  <a:srgbClr val="FF33CC"/>
                </a:solidFill>
              </a:rPr>
              <a:t> </a:t>
            </a:r>
            <a:r>
              <a:rPr lang="en-US" sz="3600" dirty="0" err="1">
                <a:solidFill>
                  <a:srgbClr val="FF33CC"/>
                </a:solidFill>
              </a:rPr>
              <a:t>tuyết</a:t>
            </a:r>
            <a:endParaRPr lang="en-US" sz="3600" dirty="0">
              <a:solidFill>
                <a:srgbClr val="FF33CC"/>
              </a:solidFill>
            </a:endParaRPr>
          </a:p>
        </p:txBody>
      </p:sp>
      <p:sp>
        <p:nvSpPr>
          <p:cNvPr id="15" name="Rectangle 14"/>
          <p:cNvSpPr/>
          <p:nvPr/>
        </p:nvSpPr>
        <p:spPr>
          <a:xfrm>
            <a:off x="96078" y="2936901"/>
            <a:ext cx="12095922" cy="837473"/>
          </a:xfrm>
          <a:prstGeom prst="rect">
            <a:avLst/>
          </a:prstGeom>
        </p:spPr>
        <p:txBody>
          <a:bodyPr wrap="square">
            <a:spAutoFit/>
          </a:bodyPr>
          <a:lstStyle/>
          <a:p>
            <a:pPr>
              <a:lnSpc>
                <a:spcPct val="150000"/>
              </a:lnSpc>
            </a:pPr>
            <a:r>
              <a:rPr lang="en-US" sz="3600" dirty="0">
                <a:solidFill>
                  <a:schemeClr val="accent1"/>
                </a:solidFill>
              </a:rPr>
              <a:t>• haddock </a:t>
            </a:r>
            <a:r>
              <a:rPr lang="en-US" sz="3600" dirty="0">
                <a:solidFill>
                  <a:schemeClr val="accent6">
                    <a:lumMod val="75000"/>
                  </a:schemeClr>
                </a:solidFill>
              </a:rPr>
              <a:t>(n) </a:t>
            </a:r>
            <a:r>
              <a:rPr lang="en-US" sz="3600" dirty="0">
                <a:solidFill>
                  <a:srgbClr val="FF0000"/>
                </a:solidFill>
              </a:rPr>
              <a:t>/ˈ</a:t>
            </a:r>
            <a:r>
              <a:rPr lang="en-US" sz="3600" dirty="0" err="1">
                <a:solidFill>
                  <a:srgbClr val="FF0000"/>
                </a:solidFill>
              </a:rPr>
              <a:t>hædək</a:t>
            </a:r>
            <a:r>
              <a:rPr lang="en-US" sz="3600" dirty="0">
                <a:solidFill>
                  <a:srgbClr val="FF0000"/>
                </a:solidFill>
              </a:rPr>
              <a:t>/: </a:t>
            </a:r>
            <a:r>
              <a:rPr lang="en-US" sz="3600" dirty="0" err="1">
                <a:solidFill>
                  <a:srgbClr val="FF33CC"/>
                </a:solidFill>
              </a:rPr>
              <a:t>cá</a:t>
            </a:r>
            <a:r>
              <a:rPr lang="en-US" sz="3600" dirty="0">
                <a:solidFill>
                  <a:srgbClr val="FF33CC"/>
                </a:solidFill>
              </a:rPr>
              <a:t> </a:t>
            </a:r>
            <a:r>
              <a:rPr lang="en-US" sz="3600" dirty="0" err="1">
                <a:solidFill>
                  <a:srgbClr val="FF33CC"/>
                </a:solidFill>
              </a:rPr>
              <a:t>êfin</a:t>
            </a:r>
            <a:r>
              <a:rPr lang="en-US" sz="3600" dirty="0">
                <a:solidFill>
                  <a:srgbClr val="FF33CC"/>
                </a:solidFill>
              </a:rPr>
              <a:t> (</a:t>
            </a:r>
            <a:r>
              <a:rPr lang="en-US" sz="3600" dirty="0" err="1">
                <a:solidFill>
                  <a:srgbClr val="FF33CC"/>
                </a:solidFill>
              </a:rPr>
              <a:t>cá</a:t>
            </a:r>
            <a:r>
              <a:rPr lang="en-US" sz="3600" dirty="0">
                <a:solidFill>
                  <a:srgbClr val="FF33CC"/>
                </a:solidFill>
              </a:rPr>
              <a:t> </a:t>
            </a:r>
            <a:r>
              <a:rPr lang="en-US" sz="3600" dirty="0" err="1">
                <a:solidFill>
                  <a:srgbClr val="FF33CC"/>
                </a:solidFill>
              </a:rPr>
              <a:t>tuyết</a:t>
            </a:r>
            <a:r>
              <a:rPr lang="en-US" sz="3600" dirty="0">
                <a:solidFill>
                  <a:srgbClr val="FF33CC"/>
                </a:solidFill>
              </a:rPr>
              <a:t> </a:t>
            </a:r>
            <a:r>
              <a:rPr lang="en-US" sz="3600" dirty="0" err="1">
                <a:solidFill>
                  <a:srgbClr val="FF33CC"/>
                </a:solidFill>
              </a:rPr>
              <a:t>chấm</a:t>
            </a:r>
            <a:r>
              <a:rPr lang="en-US" sz="3600" dirty="0">
                <a:solidFill>
                  <a:srgbClr val="FF33CC"/>
                </a:solidFill>
              </a:rPr>
              <a:t> </a:t>
            </a:r>
            <a:r>
              <a:rPr lang="en-US" sz="3600" dirty="0" err="1">
                <a:solidFill>
                  <a:srgbClr val="FF33CC"/>
                </a:solidFill>
              </a:rPr>
              <a:t>đen</a:t>
            </a:r>
            <a:r>
              <a:rPr lang="en-US" sz="3600" dirty="0">
                <a:solidFill>
                  <a:srgbClr val="FF33CC"/>
                </a:solidFill>
              </a:rPr>
              <a:t>)</a:t>
            </a:r>
          </a:p>
        </p:txBody>
      </p:sp>
      <p:sp>
        <p:nvSpPr>
          <p:cNvPr id="17" name="Rectangle 16"/>
          <p:cNvSpPr/>
          <p:nvPr/>
        </p:nvSpPr>
        <p:spPr>
          <a:xfrm>
            <a:off x="134178" y="3749138"/>
            <a:ext cx="12095922" cy="837473"/>
          </a:xfrm>
          <a:prstGeom prst="rect">
            <a:avLst/>
          </a:prstGeom>
        </p:spPr>
        <p:txBody>
          <a:bodyPr wrap="square">
            <a:spAutoFit/>
          </a:bodyPr>
          <a:lstStyle/>
          <a:p>
            <a:pPr>
              <a:lnSpc>
                <a:spcPct val="150000"/>
              </a:lnSpc>
            </a:pPr>
            <a:r>
              <a:rPr lang="en-US" sz="3600" dirty="0">
                <a:solidFill>
                  <a:schemeClr val="accent1"/>
                </a:solidFill>
              </a:rPr>
              <a:t>• batter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bætə</a:t>
            </a:r>
            <a:r>
              <a:rPr lang="en-US" sz="3600" dirty="0">
                <a:solidFill>
                  <a:srgbClr val="FF0000"/>
                </a:solidFill>
              </a:rPr>
              <a:t>/: </a:t>
            </a:r>
            <a:r>
              <a:rPr lang="en-US" sz="3600" dirty="0" err="1">
                <a:solidFill>
                  <a:srgbClr val="FF33CC"/>
                </a:solidFill>
              </a:rPr>
              <a:t>bột</a:t>
            </a:r>
            <a:r>
              <a:rPr lang="en-US" sz="3600" dirty="0">
                <a:solidFill>
                  <a:srgbClr val="FF33CC"/>
                </a:solidFill>
              </a:rPr>
              <a:t> </a:t>
            </a:r>
            <a:r>
              <a:rPr lang="en-US" sz="3600" dirty="0" err="1">
                <a:solidFill>
                  <a:srgbClr val="FF33CC"/>
                </a:solidFill>
              </a:rPr>
              <a:t>nhão</a:t>
            </a:r>
            <a:r>
              <a:rPr lang="en-US" sz="3600" dirty="0">
                <a:solidFill>
                  <a:srgbClr val="FF33CC"/>
                </a:solidFill>
              </a:rPr>
              <a:t> </a:t>
            </a:r>
            <a:r>
              <a:rPr lang="en-US" sz="3600" dirty="0" err="1">
                <a:solidFill>
                  <a:srgbClr val="FF33CC"/>
                </a:solidFill>
              </a:rPr>
              <a:t>làm</a:t>
            </a:r>
            <a:r>
              <a:rPr lang="en-US" sz="3600" dirty="0">
                <a:solidFill>
                  <a:srgbClr val="FF33CC"/>
                </a:solidFill>
              </a:rPr>
              <a:t> bánh</a:t>
            </a:r>
          </a:p>
        </p:txBody>
      </p:sp>
      <p:sp>
        <p:nvSpPr>
          <p:cNvPr id="18" name="Rectangle 17"/>
          <p:cNvSpPr/>
          <p:nvPr/>
        </p:nvSpPr>
        <p:spPr>
          <a:xfrm>
            <a:off x="96078" y="4531466"/>
            <a:ext cx="12095922" cy="837473"/>
          </a:xfrm>
          <a:prstGeom prst="rect">
            <a:avLst/>
          </a:prstGeom>
        </p:spPr>
        <p:txBody>
          <a:bodyPr wrap="square">
            <a:spAutoFit/>
          </a:bodyPr>
          <a:lstStyle/>
          <a:p>
            <a:pPr>
              <a:lnSpc>
                <a:spcPct val="150000"/>
              </a:lnSpc>
            </a:pPr>
            <a:r>
              <a:rPr lang="en-US" sz="3600" dirty="0">
                <a:solidFill>
                  <a:schemeClr val="accent1"/>
                </a:solidFill>
              </a:rPr>
              <a:t>• fry </a:t>
            </a:r>
            <a:r>
              <a:rPr lang="en-US" sz="3600" dirty="0">
                <a:solidFill>
                  <a:schemeClr val="accent6">
                    <a:lumMod val="75000"/>
                  </a:schemeClr>
                </a:solidFill>
              </a:rPr>
              <a:t>(v)</a:t>
            </a:r>
            <a:r>
              <a:rPr lang="en-US" sz="3600" dirty="0"/>
              <a:t> </a:t>
            </a:r>
            <a:r>
              <a:rPr lang="en-US" sz="3600" dirty="0">
                <a:solidFill>
                  <a:srgbClr val="FF0000"/>
                </a:solidFill>
              </a:rPr>
              <a:t>/</a:t>
            </a:r>
            <a:r>
              <a:rPr lang="en-US" sz="3600" dirty="0" err="1">
                <a:solidFill>
                  <a:srgbClr val="FF0000"/>
                </a:solidFill>
              </a:rPr>
              <a:t>fraɪ</a:t>
            </a:r>
            <a:r>
              <a:rPr lang="en-US" sz="3600" dirty="0">
                <a:solidFill>
                  <a:srgbClr val="FF0000"/>
                </a:solidFill>
              </a:rPr>
              <a:t>/: </a:t>
            </a:r>
            <a:r>
              <a:rPr lang="en-US" sz="3600" dirty="0" err="1">
                <a:solidFill>
                  <a:srgbClr val="FF33CC"/>
                </a:solidFill>
              </a:rPr>
              <a:t>rán</a:t>
            </a:r>
            <a:r>
              <a:rPr lang="en-US" sz="3600" dirty="0">
                <a:solidFill>
                  <a:srgbClr val="FF33CC"/>
                </a:solidFill>
              </a:rPr>
              <a:t>, </a:t>
            </a:r>
            <a:r>
              <a:rPr lang="en-US" sz="3600" dirty="0" err="1">
                <a:solidFill>
                  <a:srgbClr val="FF33CC"/>
                </a:solidFill>
              </a:rPr>
              <a:t>chiên</a:t>
            </a:r>
            <a:endParaRPr lang="en-US" sz="3600" dirty="0">
              <a:solidFill>
                <a:srgbClr val="FF33CC"/>
              </a:solidFill>
            </a:endParaRPr>
          </a:p>
        </p:txBody>
      </p:sp>
      <p:sp>
        <p:nvSpPr>
          <p:cNvPr id="20" name="Rectangle 19"/>
          <p:cNvSpPr/>
          <p:nvPr/>
        </p:nvSpPr>
        <p:spPr>
          <a:xfrm>
            <a:off x="96078" y="5242666"/>
            <a:ext cx="12095922" cy="837473"/>
          </a:xfrm>
          <a:prstGeom prst="rect">
            <a:avLst/>
          </a:prstGeom>
        </p:spPr>
        <p:txBody>
          <a:bodyPr wrap="square">
            <a:spAutoFit/>
          </a:bodyPr>
          <a:lstStyle/>
          <a:p>
            <a:pPr>
              <a:lnSpc>
                <a:spcPct val="150000"/>
              </a:lnSpc>
            </a:pPr>
            <a:r>
              <a:rPr lang="en-US" sz="3600" dirty="0">
                <a:solidFill>
                  <a:schemeClr val="accent1"/>
                </a:solidFill>
              </a:rPr>
              <a:t>• vinegar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vɪnɪɡə</a:t>
            </a:r>
            <a:r>
              <a:rPr lang="en-US" sz="3600" dirty="0">
                <a:solidFill>
                  <a:srgbClr val="FF0000"/>
                </a:solidFill>
              </a:rPr>
              <a:t>/: </a:t>
            </a:r>
            <a:r>
              <a:rPr lang="en-US" sz="3600" dirty="0" err="1">
                <a:solidFill>
                  <a:srgbClr val="FF33CC"/>
                </a:solidFill>
              </a:rPr>
              <a:t>giấm</a:t>
            </a:r>
            <a:endParaRPr lang="en-US" sz="3600" dirty="0">
              <a:solidFill>
                <a:srgbClr val="FF33CC"/>
              </a:solidFill>
            </a:endParaRPr>
          </a:p>
        </p:txBody>
      </p:sp>
      <p:sp>
        <p:nvSpPr>
          <p:cNvPr id="4" name="TextBox 3"/>
          <p:cNvSpPr txBox="1"/>
          <p:nvPr/>
        </p:nvSpPr>
        <p:spPr>
          <a:xfrm>
            <a:off x="2683565" y="622300"/>
            <a:ext cx="9508435" cy="584775"/>
          </a:xfrm>
          <a:prstGeom prst="rect">
            <a:avLst/>
          </a:prstGeom>
          <a:noFill/>
        </p:spPr>
        <p:txBody>
          <a:bodyPr wrap="square" rtlCol="0">
            <a:spAutoFit/>
          </a:bodyPr>
          <a:lstStyle/>
          <a:p>
            <a:r>
              <a:rPr lang="en-US" sz="3200" i="1" dirty="0"/>
              <a:t>Listen and repeat. Click on each word to hear the sound.</a:t>
            </a:r>
          </a:p>
        </p:txBody>
      </p:sp>
      <p:pic>
        <p:nvPicPr>
          <p:cNvPr id="10" name="vineg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06121" y="5118304"/>
            <a:ext cx="487363" cy="487363"/>
          </a:xfrm>
          <a:prstGeom prst="rect">
            <a:avLst/>
          </a:prstGeom>
        </p:spPr>
      </p:pic>
      <p:pic>
        <p:nvPicPr>
          <p:cNvPr id="16" name="fr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746659" y="4438655"/>
            <a:ext cx="487363" cy="487363"/>
          </a:xfrm>
          <a:prstGeom prst="rect">
            <a:avLst/>
          </a:prstGeom>
        </p:spPr>
      </p:pic>
      <p:pic>
        <p:nvPicPr>
          <p:cNvPr id="19" name="batte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746659" y="3684636"/>
            <a:ext cx="487363" cy="487363"/>
          </a:xfrm>
          <a:prstGeom prst="rect">
            <a:avLst/>
          </a:prstGeom>
        </p:spPr>
      </p:pic>
      <p:pic>
        <p:nvPicPr>
          <p:cNvPr id="21" name="haddock">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707455" y="2878707"/>
            <a:ext cx="487363" cy="487363"/>
          </a:xfrm>
          <a:prstGeom prst="rect">
            <a:avLst/>
          </a:prstGeom>
        </p:spPr>
      </p:pic>
      <p:pic>
        <p:nvPicPr>
          <p:cNvPr id="22" name="co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656102" y="2073701"/>
            <a:ext cx="487363" cy="487363"/>
          </a:xfrm>
          <a:prstGeom prst="rect">
            <a:avLst/>
          </a:prstGeom>
        </p:spPr>
      </p:pic>
      <p:sp>
        <p:nvSpPr>
          <p:cNvPr id="23" name="Oval 22"/>
          <p:cNvSpPr/>
          <p:nvPr/>
        </p:nvSpPr>
        <p:spPr>
          <a:xfrm>
            <a:off x="660037" y="1275053"/>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79378" y="2993349"/>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20397" y="3819093"/>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9369" y="5242666"/>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endor">
            <a:hlinkClick r:id="" action="ppaction://media"/>
            <a:extLst>
              <a:ext uri="{FF2B5EF4-FFF2-40B4-BE49-F238E27FC236}">
                <a16:creationId xmlns:a16="http://schemas.microsoft.com/office/drawing/2014/main" id="{4EE54B1A-5E36-7FCE-BE8E-A49FA990CA96}"/>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2656102" y="1551935"/>
            <a:ext cx="406400" cy="406400"/>
          </a:xfrm>
          <a:prstGeom prst="rect">
            <a:avLst/>
          </a:prstGeom>
        </p:spPr>
      </p:pic>
    </p:spTree>
    <p:extLst>
      <p:ext uri="{BB962C8B-B14F-4D97-AF65-F5344CB8AC3E}">
        <p14:creationId xmlns:p14="http://schemas.microsoft.com/office/powerpoint/2010/main" val="112498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barn(inVertical)">
                                      <p:cBhvr>
                                        <p:cTn id="3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9"/>
                </p:tgtEl>
              </p:cMediaNode>
            </p:audio>
            <p:audio>
              <p:cMediaNode vol="80000">
                <p:cTn id="36" fill="hold" display="0">
                  <p:stCondLst>
                    <p:cond delay="indefinite"/>
                  </p:stCondLst>
                  <p:endCondLst>
                    <p:cond evt="onStopAudio" delay="0">
                      <p:tgtEl>
                        <p:sldTgt/>
                      </p:tgtEl>
                    </p:cond>
                  </p:endCondLst>
                </p:cTn>
                <p:tgtEl>
                  <p:spTgt spid="21"/>
                </p:tgtEl>
              </p:cMediaNode>
            </p:audio>
            <p:audio>
              <p:cMediaNode vol="80000">
                <p:cTn id="37" fill="hold" display="0">
                  <p:stCondLst>
                    <p:cond delay="indefinite"/>
                  </p:stCondLst>
                  <p:endCondLst>
                    <p:cond evt="onStopAudio" delay="0">
                      <p:tgtEl>
                        <p:sldTgt/>
                      </p:tgtEl>
                    </p:cond>
                  </p:endCondLst>
                </p:cTn>
                <p:tgtEl>
                  <p:spTgt spid="22"/>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69" fill="hold"/>
                                        <p:tgtEl>
                                          <p:spTgt spid="10"/>
                                        </p:tgtEl>
                                      </p:cBhvr>
                                    </p:cmd>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783" fill="hold"/>
                                        <p:tgtEl>
                                          <p:spTgt spid="19"/>
                                        </p:tgtEl>
                                      </p:cBhvr>
                                    </p:cmd>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939" fill="hold"/>
                                        <p:tgtEl>
                                          <p:spTgt spid="21"/>
                                        </p:tgtEl>
                                      </p:cBhvr>
                                    </p:cmd>
                                  </p:child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886" fill="hold"/>
                                        <p:tgtEl>
                                          <p:spTgt spid="22"/>
                                        </p:tgtEl>
                                      </p:cBhvr>
                                    </p:cmd>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939" fill="hold"/>
                                        <p:tgtEl>
                                          <p:spTgt spid="16"/>
                                        </p:tgtEl>
                                      </p:cBhvr>
                                    </p:cmd>
                                  </p:childTnLst>
                                </p:cTn>
                              </p:par>
                            </p:childTnLst>
                          </p:cTn>
                        </p:par>
                      </p:childTnLst>
                    </p:cTn>
                  </p:par>
                </p:childTnLst>
              </p:cTn>
              <p:nextCondLst>
                <p:cond evt="onClick" delay="0">
                  <p:tgtEl>
                    <p:spTgt spid="18"/>
                  </p:tgtEl>
                </p:cond>
              </p:nextCondLst>
            </p:seq>
            <p:audio>
              <p:cMediaNode vol="80000">
                <p:cTn id="63" fill="hold" display="0">
                  <p:stCondLst>
                    <p:cond delay="indefinite"/>
                  </p:stCondLst>
                  <p:endCondLst>
                    <p:cond evt="onStopAudio" delay="0">
                      <p:tgtEl>
                        <p:sldTgt/>
                      </p:tgtEl>
                    </p:cond>
                  </p:endCondLst>
                </p:cTn>
                <p:tgtEl>
                  <p:spTgt spid="5"/>
                </p:tgtEl>
              </p:cMediaNode>
            </p:audio>
            <p:seq concurrent="1" nextAc="seek">
              <p:cTn id="64" restart="whenNotActive" fill="hold" evtFilter="cancelBubble" nodeType="interactiveSeq">
                <p:stCondLst>
                  <p:cond evt="onClick" delay="0">
                    <p:tgtEl>
                      <p:spTgt spid="2"/>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992" fill="hold"/>
                                        <p:tgtEl>
                                          <p:spTgt spid="5"/>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078" y="1222801"/>
            <a:ext cx="12095922" cy="837473"/>
          </a:xfrm>
          <a:prstGeom prst="rect">
            <a:avLst/>
          </a:prstGeom>
        </p:spPr>
        <p:txBody>
          <a:bodyPr wrap="square">
            <a:spAutoFit/>
          </a:bodyPr>
          <a:lstStyle/>
          <a:p>
            <a:pPr>
              <a:lnSpc>
                <a:spcPct val="150000"/>
              </a:lnSpc>
            </a:pPr>
            <a:r>
              <a:rPr lang="en-US" sz="3600" dirty="0">
                <a:solidFill>
                  <a:srgbClr val="4472C4"/>
                </a:solidFill>
              </a:rPr>
              <a:t>• cart </a:t>
            </a:r>
            <a:r>
              <a:rPr lang="en-US" sz="3600" dirty="0">
                <a:solidFill>
                  <a:srgbClr val="70AD47">
                    <a:lumMod val="75000"/>
                  </a:srgbClr>
                </a:solidFill>
              </a:rPr>
              <a:t>(n)</a:t>
            </a:r>
            <a:r>
              <a:rPr lang="en-US" sz="3600" dirty="0">
                <a:solidFill>
                  <a:prstClr val="black"/>
                </a:solidFill>
              </a:rPr>
              <a:t> </a:t>
            </a:r>
            <a:r>
              <a:rPr lang="en-US" sz="3600" dirty="0">
                <a:solidFill>
                  <a:srgbClr val="FF0000"/>
                </a:solidFill>
              </a:rPr>
              <a:t>/</a:t>
            </a:r>
            <a:r>
              <a:rPr lang="en-US" sz="3600" dirty="0" err="1">
                <a:solidFill>
                  <a:srgbClr val="FF0000"/>
                </a:solidFill>
              </a:rPr>
              <a:t>kɑːt</a:t>
            </a:r>
            <a:r>
              <a:rPr lang="en-US" sz="3600" dirty="0">
                <a:solidFill>
                  <a:srgbClr val="FF0000"/>
                </a:solidFill>
              </a:rPr>
              <a:t>/: </a:t>
            </a:r>
            <a:r>
              <a:rPr lang="en-US" sz="3600" dirty="0" err="1">
                <a:solidFill>
                  <a:srgbClr val="FF33CC"/>
                </a:solidFill>
              </a:rPr>
              <a:t>xe</a:t>
            </a:r>
            <a:r>
              <a:rPr lang="en-US" sz="3600" dirty="0">
                <a:solidFill>
                  <a:srgbClr val="FF33CC"/>
                </a:solidFill>
              </a:rPr>
              <a:t> </a:t>
            </a:r>
            <a:r>
              <a:rPr lang="en-US" sz="3600" dirty="0" err="1">
                <a:solidFill>
                  <a:srgbClr val="FF33CC"/>
                </a:solidFill>
              </a:rPr>
              <a:t>cút</a:t>
            </a:r>
            <a:r>
              <a:rPr lang="en-US" sz="3600" dirty="0">
                <a:solidFill>
                  <a:srgbClr val="FF33CC"/>
                </a:solidFill>
              </a:rPr>
              <a:t> </a:t>
            </a:r>
            <a:r>
              <a:rPr lang="en-US" sz="3600" dirty="0" err="1">
                <a:solidFill>
                  <a:srgbClr val="FF33CC"/>
                </a:solidFill>
              </a:rPr>
              <a:t>kít</a:t>
            </a:r>
            <a:r>
              <a:rPr lang="en-US" sz="3600" dirty="0">
                <a:solidFill>
                  <a:srgbClr val="FF33CC"/>
                </a:solidFill>
              </a:rPr>
              <a:t>, </a:t>
            </a:r>
            <a:r>
              <a:rPr lang="en-US" sz="3600" dirty="0" err="1">
                <a:solidFill>
                  <a:srgbClr val="FF33CC"/>
                </a:solidFill>
              </a:rPr>
              <a:t>xe</a:t>
            </a:r>
            <a:r>
              <a:rPr lang="en-US" sz="3600" dirty="0">
                <a:solidFill>
                  <a:srgbClr val="FF33CC"/>
                </a:solidFill>
              </a:rPr>
              <a:t> </a:t>
            </a:r>
            <a:r>
              <a:rPr lang="en-US" sz="3600" dirty="0" err="1">
                <a:solidFill>
                  <a:srgbClr val="FF33CC"/>
                </a:solidFill>
              </a:rPr>
              <a:t>kéo</a:t>
            </a:r>
            <a:endParaRPr lang="en-US" sz="3600" dirty="0">
              <a:solidFill>
                <a:srgbClr val="FF33CC"/>
              </a:solidFill>
            </a:endParaRPr>
          </a:p>
        </p:txBody>
      </p:sp>
      <p:sp>
        <p:nvSpPr>
          <p:cNvPr id="3" name="TextBox 2"/>
          <p:cNvSpPr txBox="1"/>
          <p:nvPr/>
        </p:nvSpPr>
        <p:spPr>
          <a:xfrm>
            <a:off x="0" y="576470"/>
            <a:ext cx="2683565" cy="646331"/>
          </a:xfrm>
          <a:prstGeom prst="rect">
            <a:avLst/>
          </a:prstGeom>
          <a:solidFill>
            <a:srgbClr val="FFFF00"/>
          </a:solidFill>
        </p:spPr>
        <p:txBody>
          <a:bodyPr wrap="square" rtlCol="0">
            <a:spAutoFit/>
          </a:bodyPr>
          <a:lstStyle/>
          <a:p>
            <a:r>
              <a:rPr lang="en-US" sz="3600" b="1" dirty="0">
                <a:solidFill>
                  <a:srgbClr val="FF0000"/>
                </a:solidFill>
              </a:rPr>
              <a:t>Vocabulary </a:t>
            </a:r>
          </a:p>
        </p:txBody>
      </p:sp>
      <p:sp>
        <p:nvSpPr>
          <p:cNvPr id="14" name="Rectangle 13"/>
          <p:cNvSpPr/>
          <p:nvPr/>
        </p:nvSpPr>
        <p:spPr>
          <a:xfrm>
            <a:off x="134178" y="2073701"/>
            <a:ext cx="12095922" cy="923330"/>
          </a:xfrm>
          <a:prstGeom prst="rect">
            <a:avLst/>
          </a:prstGeom>
        </p:spPr>
        <p:txBody>
          <a:bodyPr wrap="square">
            <a:spAutoFit/>
          </a:bodyPr>
          <a:lstStyle/>
          <a:p>
            <a:pPr>
              <a:lnSpc>
                <a:spcPct val="150000"/>
              </a:lnSpc>
            </a:pPr>
            <a:r>
              <a:rPr lang="en-US" sz="3600" dirty="0">
                <a:solidFill>
                  <a:srgbClr val="4472C4"/>
                </a:solidFill>
              </a:rPr>
              <a:t>• bun </a:t>
            </a:r>
            <a:r>
              <a:rPr lang="en-US" sz="3600" dirty="0">
                <a:solidFill>
                  <a:srgbClr val="70AD47">
                    <a:lumMod val="75000"/>
                  </a:srgbClr>
                </a:solidFill>
              </a:rPr>
              <a:t>(n)</a:t>
            </a:r>
            <a:r>
              <a:rPr lang="en-US" sz="3600" dirty="0">
                <a:solidFill>
                  <a:prstClr val="black"/>
                </a:solidFill>
              </a:rPr>
              <a:t> </a:t>
            </a:r>
            <a:r>
              <a:rPr lang="en-US" sz="3600" dirty="0">
                <a:solidFill>
                  <a:srgbClr val="FF0000"/>
                </a:solidFill>
              </a:rPr>
              <a:t>/</a:t>
            </a:r>
            <a:r>
              <a:rPr lang="en-US" sz="3600" dirty="0" err="1">
                <a:solidFill>
                  <a:srgbClr val="FF0000"/>
                </a:solidFill>
              </a:rPr>
              <a:t>bʌn</a:t>
            </a:r>
            <a:r>
              <a:rPr lang="en-US" sz="3600" dirty="0">
                <a:solidFill>
                  <a:srgbClr val="FF0000"/>
                </a:solidFill>
              </a:rPr>
              <a:t>/: </a:t>
            </a:r>
            <a:r>
              <a:rPr lang="en-US" sz="3600" dirty="0" err="1">
                <a:solidFill>
                  <a:srgbClr val="FF33CC"/>
                </a:solidFill>
              </a:rPr>
              <a:t>bánh</a:t>
            </a:r>
            <a:r>
              <a:rPr lang="en-US" sz="3600" dirty="0">
                <a:solidFill>
                  <a:srgbClr val="FF33CC"/>
                </a:solidFill>
              </a:rPr>
              <a:t> </a:t>
            </a:r>
            <a:r>
              <a:rPr lang="en-US" sz="3600" dirty="0" err="1">
                <a:solidFill>
                  <a:srgbClr val="FF33CC"/>
                </a:solidFill>
              </a:rPr>
              <a:t>sữa</a:t>
            </a:r>
            <a:r>
              <a:rPr lang="en-US" sz="3600" dirty="0">
                <a:solidFill>
                  <a:srgbClr val="FF33CC"/>
                </a:solidFill>
              </a:rPr>
              <a:t> </a:t>
            </a:r>
            <a:r>
              <a:rPr lang="en-US" sz="3600" dirty="0" err="1">
                <a:solidFill>
                  <a:srgbClr val="FF33CC"/>
                </a:solidFill>
              </a:rPr>
              <a:t>nhỏ</a:t>
            </a:r>
            <a:endParaRPr lang="en-US" sz="3600" dirty="0">
              <a:solidFill>
                <a:srgbClr val="FF33CC"/>
              </a:solidFill>
            </a:endParaRPr>
          </a:p>
        </p:txBody>
      </p:sp>
      <p:sp>
        <p:nvSpPr>
          <p:cNvPr id="15" name="Rectangle 14"/>
          <p:cNvSpPr/>
          <p:nvPr/>
        </p:nvSpPr>
        <p:spPr>
          <a:xfrm>
            <a:off x="96078" y="2936901"/>
            <a:ext cx="12095922" cy="923330"/>
          </a:xfrm>
          <a:prstGeom prst="rect">
            <a:avLst/>
          </a:prstGeom>
        </p:spPr>
        <p:txBody>
          <a:bodyPr wrap="square">
            <a:spAutoFit/>
          </a:bodyPr>
          <a:lstStyle/>
          <a:p>
            <a:pPr>
              <a:lnSpc>
                <a:spcPct val="150000"/>
              </a:lnSpc>
            </a:pPr>
            <a:r>
              <a:rPr lang="en-US" sz="3600" dirty="0">
                <a:solidFill>
                  <a:srgbClr val="4472C4"/>
                </a:solidFill>
              </a:rPr>
              <a:t>• steam </a:t>
            </a:r>
            <a:r>
              <a:rPr lang="en-US" sz="3600" dirty="0">
                <a:solidFill>
                  <a:srgbClr val="70AD47">
                    <a:lumMod val="75000"/>
                  </a:srgbClr>
                </a:solidFill>
              </a:rPr>
              <a:t>(v) </a:t>
            </a:r>
            <a:r>
              <a:rPr lang="en-US" sz="3600" dirty="0">
                <a:solidFill>
                  <a:srgbClr val="FF0000"/>
                </a:solidFill>
              </a:rPr>
              <a:t>/</a:t>
            </a:r>
            <a:r>
              <a:rPr lang="en-US" sz="3600" dirty="0" err="1">
                <a:solidFill>
                  <a:srgbClr val="FF0000"/>
                </a:solidFill>
              </a:rPr>
              <a:t>stiːm</a:t>
            </a:r>
            <a:r>
              <a:rPr lang="en-US" sz="3600" dirty="0">
                <a:solidFill>
                  <a:srgbClr val="FF0000"/>
                </a:solidFill>
              </a:rPr>
              <a:t>/: </a:t>
            </a:r>
            <a:r>
              <a:rPr lang="en-US" sz="3600" dirty="0" err="1">
                <a:solidFill>
                  <a:srgbClr val="FF33CC"/>
                </a:solidFill>
              </a:rPr>
              <a:t>hấp</a:t>
            </a:r>
            <a:endParaRPr lang="en-US" sz="3600" dirty="0">
              <a:solidFill>
                <a:srgbClr val="FF33CC"/>
              </a:solidFill>
            </a:endParaRPr>
          </a:p>
        </p:txBody>
      </p:sp>
      <p:sp>
        <p:nvSpPr>
          <p:cNvPr id="17" name="Rectangle 16"/>
          <p:cNvSpPr/>
          <p:nvPr/>
        </p:nvSpPr>
        <p:spPr>
          <a:xfrm>
            <a:off x="134178" y="3749138"/>
            <a:ext cx="12095922" cy="837473"/>
          </a:xfrm>
          <a:prstGeom prst="rect">
            <a:avLst/>
          </a:prstGeom>
        </p:spPr>
        <p:txBody>
          <a:bodyPr wrap="square">
            <a:spAutoFit/>
          </a:bodyPr>
          <a:lstStyle/>
          <a:p>
            <a:pPr>
              <a:lnSpc>
                <a:spcPct val="150000"/>
              </a:lnSpc>
            </a:pPr>
            <a:r>
              <a:rPr lang="en-US" sz="3600" dirty="0">
                <a:solidFill>
                  <a:srgbClr val="4472C4"/>
                </a:solidFill>
              </a:rPr>
              <a:t>• oven </a:t>
            </a:r>
            <a:r>
              <a:rPr lang="en-US" sz="3600" dirty="0">
                <a:solidFill>
                  <a:srgbClr val="70AD47">
                    <a:lumMod val="75000"/>
                  </a:srgbClr>
                </a:solidFill>
              </a:rPr>
              <a:t>(n)</a:t>
            </a:r>
            <a:r>
              <a:rPr lang="en-US" sz="3600" dirty="0">
                <a:solidFill>
                  <a:prstClr val="black"/>
                </a:solidFill>
              </a:rPr>
              <a:t> </a:t>
            </a:r>
            <a:r>
              <a:rPr lang="en-US" sz="3600" dirty="0">
                <a:solidFill>
                  <a:srgbClr val="FF0000"/>
                </a:solidFill>
              </a:rPr>
              <a:t>/ˈ</a:t>
            </a:r>
            <a:r>
              <a:rPr lang="en-US" sz="3600" dirty="0" err="1">
                <a:solidFill>
                  <a:srgbClr val="FF0000"/>
                </a:solidFill>
              </a:rPr>
              <a:t>ʌvən</a:t>
            </a:r>
            <a:r>
              <a:rPr lang="en-US" sz="3600" dirty="0">
                <a:solidFill>
                  <a:srgbClr val="FF0000"/>
                </a:solidFill>
              </a:rPr>
              <a:t>/: </a:t>
            </a:r>
            <a:r>
              <a:rPr lang="vi-VN" sz="3600" dirty="0">
                <a:solidFill>
                  <a:srgbClr val="FF33CC"/>
                </a:solidFill>
                <a:latin typeface="Calibri" panose="020F0502020204030204" pitchFamily="34" charset="0"/>
                <a:cs typeface="Calibri" panose="020F0502020204030204" pitchFamily="34" charset="0"/>
              </a:rPr>
              <a:t>lò nướng</a:t>
            </a:r>
            <a:endParaRPr lang="en-US" sz="3600" dirty="0">
              <a:solidFill>
                <a:srgbClr val="FF33CC"/>
              </a:solidFill>
              <a:latin typeface="Calibri" panose="020F0502020204030204" pitchFamily="34" charset="0"/>
              <a:cs typeface="Calibri" panose="020F0502020204030204" pitchFamily="34" charset="0"/>
            </a:endParaRPr>
          </a:p>
        </p:txBody>
      </p:sp>
      <p:sp>
        <p:nvSpPr>
          <p:cNvPr id="18" name="Rectangle 17"/>
          <p:cNvSpPr/>
          <p:nvPr/>
        </p:nvSpPr>
        <p:spPr>
          <a:xfrm>
            <a:off x="96078" y="4531466"/>
            <a:ext cx="12095922" cy="923330"/>
          </a:xfrm>
          <a:prstGeom prst="rect">
            <a:avLst/>
          </a:prstGeom>
        </p:spPr>
        <p:txBody>
          <a:bodyPr wrap="square">
            <a:spAutoFit/>
          </a:bodyPr>
          <a:lstStyle/>
          <a:p>
            <a:pPr>
              <a:lnSpc>
                <a:spcPct val="150000"/>
              </a:lnSpc>
            </a:pPr>
            <a:r>
              <a:rPr lang="en-US" sz="3600" dirty="0">
                <a:solidFill>
                  <a:srgbClr val="4472C4"/>
                </a:solidFill>
              </a:rPr>
              <a:t>• relish </a:t>
            </a:r>
            <a:r>
              <a:rPr lang="en-US" sz="3600" dirty="0">
                <a:solidFill>
                  <a:srgbClr val="70AD47">
                    <a:lumMod val="75000"/>
                  </a:srgbClr>
                </a:solidFill>
              </a:rPr>
              <a:t>(n)</a:t>
            </a:r>
            <a:r>
              <a:rPr lang="en-US" sz="3600" dirty="0">
                <a:solidFill>
                  <a:prstClr val="black"/>
                </a:solidFill>
              </a:rPr>
              <a:t> </a:t>
            </a:r>
            <a:r>
              <a:rPr lang="en-US" sz="3600" dirty="0">
                <a:solidFill>
                  <a:srgbClr val="FF0000"/>
                </a:solidFill>
              </a:rPr>
              <a:t>/ˈ</a:t>
            </a:r>
            <a:r>
              <a:rPr lang="en-US" sz="3600" dirty="0" err="1">
                <a:solidFill>
                  <a:srgbClr val="FF0000"/>
                </a:solidFill>
              </a:rPr>
              <a:t>relɪʃ</a:t>
            </a:r>
            <a:r>
              <a:rPr lang="en-US" sz="3600" dirty="0">
                <a:solidFill>
                  <a:srgbClr val="FF0000"/>
                </a:solidFill>
              </a:rPr>
              <a:t>/: </a:t>
            </a:r>
            <a:r>
              <a:rPr lang="en-US" sz="3600" dirty="0" err="1">
                <a:solidFill>
                  <a:srgbClr val="FF33CC"/>
                </a:solidFill>
              </a:rPr>
              <a:t>đồ</a:t>
            </a:r>
            <a:r>
              <a:rPr lang="en-US" sz="3600" dirty="0">
                <a:solidFill>
                  <a:srgbClr val="FF33CC"/>
                </a:solidFill>
              </a:rPr>
              <a:t> </a:t>
            </a:r>
            <a:r>
              <a:rPr lang="en-US" sz="3600" dirty="0" err="1">
                <a:solidFill>
                  <a:srgbClr val="FF33CC"/>
                </a:solidFill>
              </a:rPr>
              <a:t>gia</a:t>
            </a:r>
            <a:r>
              <a:rPr lang="en-US" sz="3600" dirty="0">
                <a:solidFill>
                  <a:srgbClr val="FF33CC"/>
                </a:solidFill>
              </a:rPr>
              <a:t> </a:t>
            </a:r>
            <a:r>
              <a:rPr lang="en-US" sz="3600" dirty="0" err="1">
                <a:solidFill>
                  <a:srgbClr val="FF33CC"/>
                </a:solidFill>
              </a:rPr>
              <a:t>vị</a:t>
            </a:r>
            <a:endParaRPr lang="en-US" sz="3600" dirty="0">
              <a:solidFill>
                <a:srgbClr val="FF33CC"/>
              </a:solidFill>
            </a:endParaRPr>
          </a:p>
        </p:txBody>
      </p:sp>
      <p:sp>
        <p:nvSpPr>
          <p:cNvPr id="4" name="TextBox 3"/>
          <p:cNvSpPr txBox="1"/>
          <p:nvPr/>
        </p:nvSpPr>
        <p:spPr>
          <a:xfrm>
            <a:off x="2683565" y="622300"/>
            <a:ext cx="9508435" cy="584775"/>
          </a:xfrm>
          <a:prstGeom prst="rect">
            <a:avLst/>
          </a:prstGeom>
          <a:noFill/>
        </p:spPr>
        <p:txBody>
          <a:bodyPr wrap="square" rtlCol="0">
            <a:spAutoFit/>
          </a:bodyPr>
          <a:lstStyle/>
          <a:p>
            <a:r>
              <a:rPr lang="en-US" sz="3200" i="1" dirty="0">
                <a:solidFill>
                  <a:prstClr val="black"/>
                </a:solidFill>
              </a:rPr>
              <a:t>Listen and repeat. Click on each word to hear the sound.</a:t>
            </a:r>
          </a:p>
        </p:txBody>
      </p:sp>
      <p:pic>
        <p:nvPicPr>
          <p:cNvPr id="5" name="c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29995" y="1438095"/>
            <a:ext cx="487363" cy="487363"/>
          </a:xfrm>
          <a:prstGeom prst="rect">
            <a:avLst/>
          </a:prstGeom>
        </p:spPr>
      </p:pic>
      <p:pic>
        <p:nvPicPr>
          <p:cNvPr id="6" name="bu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829994" y="2292919"/>
            <a:ext cx="487363" cy="487363"/>
          </a:xfrm>
          <a:prstGeom prst="rect">
            <a:avLst/>
          </a:prstGeom>
        </p:spPr>
      </p:pic>
      <p:pic>
        <p:nvPicPr>
          <p:cNvPr id="10" name="stea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829994" y="3090720"/>
            <a:ext cx="487363" cy="487363"/>
          </a:xfrm>
          <a:prstGeom prst="rect">
            <a:avLst/>
          </a:prstGeom>
        </p:spPr>
      </p:pic>
      <p:pic>
        <p:nvPicPr>
          <p:cNvPr id="19" name="oven">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829994" y="3920759"/>
            <a:ext cx="487363" cy="487363"/>
          </a:xfrm>
          <a:prstGeom prst="rect">
            <a:avLst/>
          </a:prstGeom>
        </p:spPr>
      </p:pic>
      <p:pic>
        <p:nvPicPr>
          <p:cNvPr id="21" name="relish">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2829993" y="4759828"/>
            <a:ext cx="487363" cy="487363"/>
          </a:xfrm>
          <a:prstGeom prst="rect">
            <a:avLst/>
          </a:prstGeom>
        </p:spPr>
      </p:pic>
      <p:sp>
        <p:nvSpPr>
          <p:cNvPr id="16" name="Oval 15"/>
          <p:cNvSpPr/>
          <p:nvPr/>
        </p:nvSpPr>
        <p:spPr>
          <a:xfrm>
            <a:off x="603840" y="4568133"/>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29FB69-9AE9-426E-6CFF-2CD0DADEA78D}"/>
              </a:ext>
            </a:extLst>
          </p:cNvPr>
          <p:cNvSpPr/>
          <p:nvPr/>
        </p:nvSpPr>
        <p:spPr>
          <a:xfrm>
            <a:off x="490855" y="3801532"/>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0895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9"/>
                </p:tgtEl>
              </p:cMediaNode>
            </p:audio>
            <p:audio>
              <p:cMediaNode vol="80000">
                <p:cTn id="32" fill="hold" display="0">
                  <p:stCondLst>
                    <p:cond delay="indefinite"/>
                  </p:stCondLst>
                  <p:endCondLst>
                    <p:cond evt="onStopAudio" delay="0">
                      <p:tgtEl>
                        <p:sldTgt/>
                      </p:tgtEl>
                    </p:cond>
                  </p:endCondLst>
                </p:cTn>
                <p:tgtEl>
                  <p:spTgt spid="21"/>
                </p:tgtEl>
              </p:cMediaNode>
            </p:audi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912" fill="hold"/>
                                        <p:tgtEl>
                                          <p:spTgt spid="5"/>
                                        </p:tgtEl>
                                      </p:cBhvr>
                                    </p:cmd>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14" fill="hold"/>
                                        <p:tgtEl>
                                          <p:spTgt spid="6"/>
                                        </p:tgtEl>
                                      </p:cBhvr>
                                    </p:cmd>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042" fill="hold"/>
                                        <p:tgtEl>
                                          <p:spTgt spid="10"/>
                                        </p:tgtEl>
                                      </p:cBhvr>
                                    </p:cmd>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992" fill="hold"/>
                                        <p:tgtEl>
                                          <p:spTgt spid="21"/>
                                        </p:tgtEl>
                                      </p:cBhvr>
                                    </p:cmd>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991" fill="hold"/>
                                        <p:tgtEl>
                                          <p:spTgt spid="19"/>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57" y="636104"/>
            <a:ext cx="11241156" cy="584775"/>
          </a:xfrm>
          <a:prstGeom prst="rect">
            <a:avLst/>
          </a:prstGeom>
          <a:noFill/>
        </p:spPr>
        <p:txBody>
          <a:bodyPr wrap="square" rtlCol="0">
            <a:spAutoFit/>
          </a:bodyPr>
          <a:lstStyle/>
          <a:p>
            <a:r>
              <a:rPr lang="en-US" sz="3200" b="1" dirty="0">
                <a:solidFill>
                  <a:srgbClr val="0070C0"/>
                </a:solidFill>
              </a:rPr>
              <a:t>Make your own sentences, using the vocabulary you have learnt.</a:t>
            </a:r>
          </a:p>
        </p:txBody>
      </p:sp>
      <p:sp>
        <p:nvSpPr>
          <p:cNvPr id="3" name="Oval Callout 2"/>
          <p:cNvSpPr/>
          <p:nvPr/>
        </p:nvSpPr>
        <p:spPr>
          <a:xfrm>
            <a:off x="2385391" y="2216426"/>
            <a:ext cx="6569765" cy="2812774"/>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My mum usually </a:t>
            </a:r>
            <a:r>
              <a:rPr lang="en-US" sz="3200" dirty="0">
                <a:solidFill>
                  <a:srgbClr val="FF0000"/>
                </a:solidFill>
              </a:rPr>
              <a:t>steams</a:t>
            </a:r>
            <a:r>
              <a:rPr lang="en-US" sz="3200" dirty="0"/>
              <a:t> vegetables for our meals because they are healthy for us. </a:t>
            </a:r>
          </a:p>
        </p:txBody>
      </p:sp>
    </p:spTree>
    <p:extLst>
      <p:ext uri="{BB962C8B-B14F-4D97-AF65-F5344CB8AC3E}">
        <p14:creationId xmlns:p14="http://schemas.microsoft.com/office/powerpoint/2010/main" val="3977602104"/>
      </p:ext>
    </p:extLst>
  </p:cSld>
  <p:clrMapOvr>
    <a:masterClrMapping/>
  </p:clrMapOvr>
  <p:transitio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769441"/>
          </a:xfrm>
          <a:prstGeom prst="rect">
            <a:avLst/>
          </a:prstGeom>
          <a:noFill/>
        </p:spPr>
        <p:txBody>
          <a:bodyPr wrap="square" rtlCol="0">
            <a:spAutoFit/>
          </a:bodyPr>
          <a:lstStyle/>
          <a:p>
            <a:pPr algn="ctr"/>
            <a:r>
              <a:rPr lang="en-US" sz="4400" dirty="0">
                <a:solidFill>
                  <a:schemeClr val="bg1"/>
                </a:solidFill>
              </a:rPr>
              <a:t>While-reading</a:t>
            </a:r>
            <a:endParaRPr lang="en-US" dirty="0">
              <a:solidFill>
                <a:schemeClr val="bg1"/>
              </a:solidFill>
            </a:endParaRPr>
          </a:p>
        </p:txBody>
      </p:sp>
    </p:spTree>
    <p:extLst>
      <p:ext uri="{BB962C8B-B14F-4D97-AF65-F5344CB8AC3E}">
        <p14:creationId xmlns:p14="http://schemas.microsoft.com/office/powerpoint/2010/main" val="3635493361"/>
      </p:ext>
    </p:extLst>
  </p:cSld>
  <p:clrMapOvr>
    <a:masterClrMapping/>
  </p:clrMapOvr>
  <p:transition spd="med">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764" y="1677407"/>
            <a:ext cx="11663827" cy="3416320"/>
          </a:xfrm>
          <a:prstGeom prst="rect">
            <a:avLst/>
          </a:prstGeom>
        </p:spPr>
        <p:txBody>
          <a:bodyPr wrap="square">
            <a:spAutoFit/>
          </a:bodyPr>
          <a:lstStyle/>
          <a:p>
            <a:pPr>
              <a:lnSpc>
                <a:spcPct val="150000"/>
              </a:lnSpc>
            </a:pPr>
            <a:r>
              <a:rPr lang="en-US" sz="3600" dirty="0">
                <a:solidFill>
                  <a:srgbClr val="0070C0"/>
                </a:solidFill>
              </a:rPr>
              <a:t> 1 Vendors fry fish and chips in very hot oil. </a:t>
            </a:r>
          </a:p>
          <a:p>
            <a:pPr>
              <a:lnSpc>
                <a:spcPct val="150000"/>
              </a:lnSpc>
            </a:pPr>
            <a:r>
              <a:rPr lang="en-US" sz="3600" dirty="0">
                <a:solidFill>
                  <a:srgbClr val="0070C0"/>
                </a:solidFill>
              </a:rPr>
              <a:t> 2 Vendors use flour and water to make batter. </a:t>
            </a:r>
          </a:p>
          <a:p>
            <a:pPr>
              <a:lnSpc>
                <a:spcPct val="150000"/>
              </a:lnSpc>
            </a:pPr>
            <a:r>
              <a:rPr lang="en-US" sz="3600" dirty="0">
                <a:solidFill>
                  <a:srgbClr val="0070C0"/>
                </a:solidFill>
              </a:rPr>
              <a:t> 3 Vendors steam the buns in a cart. </a:t>
            </a:r>
          </a:p>
          <a:p>
            <a:pPr>
              <a:lnSpc>
                <a:spcPct val="150000"/>
              </a:lnSpc>
            </a:pPr>
            <a:r>
              <a:rPr lang="en-US" sz="3600" dirty="0">
                <a:solidFill>
                  <a:srgbClr val="0070C0"/>
                </a:solidFill>
              </a:rPr>
              <a:t> 4 Vinegar is a popular topping for hot dogs. </a:t>
            </a:r>
          </a:p>
        </p:txBody>
      </p:sp>
      <p:sp>
        <p:nvSpPr>
          <p:cNvPr id="4" name="TextBox 3"/>
          <p:cNvSpPr txBox="1"/>
          <p:nvPr/>
        </p:nvSpPr>
        <p:spPr>
          <a:xfrm>
            <a:off x="99390" y="477078"/>
            <a:ext cx="12092609" cy="646331"/>
          </a:xfrm>
          <a:prstGeom prst="rect">
            <a:avLst/>
          </a:prstGeom>
          <a:noFill/>
        </p:spPr>
        <p:txBody>
          <a:bodyPr wrap="square" rtlCol="0">
            <a:spAutoFit/>
          </a:bodyPr>
          <a:lstStyle/>
          <a:p>
            <a:r>
              <a:rPr lang="en-US" sz="3600" b="1" dirty="0">
                <a:solidFill>
                  <a:srgbClr val="0070C0"/>
                </a:solidFill>
              </a:rPr>
              <a:t>Read and underline the key words.</a:t>
            </a:r>
          </a:p>
        </p:txBody>
      </p:sp>
      <p:cxnSp>
        <p:nvCxnSpPr>
          <p:cNvPr id="6" name="Straight Connector 5"/>
          <p:cNvCxnSpPr>
            <a:cxnSpLocks/>
          </p:cNvCxnSpPr>
          <p:nvPr/>
        </p:nvCxnSpPr>
        <p:spPr>
          <a:xfrm>
            <a:off x="894522" y="2406958"/>
            <a:ext cx="13950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466661" y="2406958"/>
            <a:ext cx="4467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894522" y="3244886"/>
            <a:ext cx="14347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7071871" y="2416997"/>
            <a:ext cx="1133470" cy="15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3133454" y="2418586"/>
            <a:ext cx="24402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66661" y="3235219"/>
            <a:ext cx="730809"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09865" y="3262892"/>
            <a:ext cx="2603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03030" y="3262892"/>
            <a:ext cx="20533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34887" y="4091153"/>
            <a:ext cx="1395034" cy="3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447142" y="4071818"/>
            <a:ext cx="1121005" cy="9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3224" y="4091153"/>
            <a:ext cx="845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6154677" y="4083422"/>
            <a:ext cx="717761" cy="77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916363" y="4918147"/>
            <a:ext cx="1313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3133454" y="4918598"/>
            <a:ext cx="2879720" cy="75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flipV="1">
            <a:off x="6872438" y="4906942"/>
            <a:ext cx="1516188" cy="112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040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500" fill="hold"/>
                                        <p:tgtEl>
                                          <p:spTgt spid="39"/>
                                        </p:tgtEl>
                                        <p:attrNameLst>
                                          <p:attrName>ppt_x</p:attrName>
                                        </p:attrNameLst>
                                      </p:cBhvr>
                                      <p:tavLst>
                                        <p:tav tm="0">
                                          <p:val>
                                            <p:strVal val="#ppt_x"/>
                                          </p:val>
                                        </p:tav>
                                        <p:tav tm="100000">
                                          <p:val>
                                            <p:strVal val="#ppt_x"/>
                                          </p:val>
                                        </p:tav>
                                      </p:tavLst>
                                    </p:anim>
                                    <p:anim calcmode="lin" valueType="num">
                                      <p:cBhvr additive="base">
                                        <p:cTn id="9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687" y="552126"/>
            <a:ext cx="11569148" cy="1569660"/>
          </a:xfrm>
          <a:prstGeom prst="rect">
            <a:avLst/>
          </a:prstGeom>
        </p:spPr>
        <p:txBody>
          <a:bodyPr wrap="square">
            <a:spAutoFit/>
          </a:bodyPr>
          <a:lstStyle/>
          <a:p>
            <a:pPr>
              <a:lnSpc>
                <a:spcPct val="150000"/>
              </a:lnSpc>
            </a:pPr>
            <a:r>
              <a:rPr lang="en-US" sz="3200" b="1" dirty="0">
                <a:solidFill>
                  <a:schemeClr val="accent1"/>
                </a:solidFill>
              </a:rPr>
              <a:t>2 Read the text and decide if the sentences are R (right), W (wrong) or DS (doesn’t say).</a:t>
            </a:r>
          </a:p>
        </p:txBody>
      </p:sp>
      <p:sp>
        <p:nvSpPr>
          <p:cNvPr id="3" name="Rectangle 2"/>
          <p:cNvSpPr/>
          <p:nvPr/>
        </p:nvSpPr>
        <p:spPr>
          <a:xfrm>
            <a:off x="993914" y="2092649"/>
            <a:ext cx="9819860" cy="2308324"/>
          </a:xfrm>
          <a:prstGeom prst="rect">
            <a:avLst/>
          </a:prstGeom>
        </p:spPr>
        <p:txBody>
          <a:bodyPr wrap="square">
            <a:spAutoFit/>
          </a:bodyPr>
          <a:lstStyle/>
          <a:p>
            <a:pPr>
              <a:lnSpc>
                <a:spcPct val="150000"/>
              </a:lnSpc>
            </a:pPr>
            <a:r>
              <a:rPr lang="en-US" sz="3200" dirty="0">
                <a:solidFill>
                  <a:schemeClr val="accent1"/>
                </a:solidFill>
              </a:rPr>
              <a:t>1 </a:t>
            </a:r>
            <a:r>
              <a:rPr lang="en-US" sz="3200" u="sng" dirty="0">
                <a:solidFill>
                  <a:schemeClr val="accent1"/>
                </a:solidFill>
              </a:rPr>
              <a:t>Vendors</a:t>
            </a:r>
            <a:r>
              <a:rPr lang="en-US" sz="3200" dirty="0">
                <a:solidFill>
                  <a:schemeClr val="accent1"/>
                </a:solidFill>
              </a:rPr>
              <a:t> </a:t>
            </a:r>
            <a:r>
              <a:rPr lang="en-US" sz="3200" u="sng" dirty="0">
                <a:solidFill>
                  <a:schemeClr val="accent1"/>
                </a:solidFill>
              </a:rPr>
              <a:t>fry</a:t>
            </a:r>
            <a:r>
              <a:rPr lang="en-US" sz="3200" dirty="0">
                <a:solidFill>
                  <a:schemeClr val="accent1"/>
                </a:solidFill>
              </a:rPr>
              <a:t> </a:t>
            </a:r>
            <a:r>
              <a:rPr lang="en-US" sz="3200" u="sng" dirty="0">
                <a:solidFill>
                  <a:schemeClr val="accent1"/>
                </a:solidFill>
              </a:rPr>
              <a:t>fish and chips</a:t>
            </a:r>
            <a:r>
              <a:rPr lang="en-US" sz="3200" dirty="0">
                <a:solidFill>
                  <a:schemeClr val="accent1"/>
                </a:solidFill>
              </a:rPr>
              <a:t> in very </a:t>
            </a:r>
            <a:r>
              <a:rPr lang="en-US" sz="3200" u="sng" dirty="0">
                <a:solidFill>
                  <a:schemeClr val="accent1"/>
                </a:solidFill>
              </a:rPr>
              <a:t>hot oil</a:t>
            </a:r>
            <a:r>
              <a:rPr lang="en-US" sz="3200" dirty="0">
                <a:solidFill>
                  <a:schemeClr val="accent1"/>
                </a:solidFill>
              </a:rPr>
              <a:t>.</a:t>
            </a:r>
          </a:p>
          <a:p>
            <a:pPr>
              <a:lnSpc>
                <a:spcPct val="150000"/>
              </a:lnSpc>
            </a:pPr>
            <a:r>
              <a:rPr lang="en-US" sz="3200" dirty="0">
                <a:solidFill>
                  <a:schemeClr val="accent1"/>
                </a:solidFill>
              </a:rPr>
              <a:t>2 </a:t>
            </a:r>
            <a:r>
              <a:rPr lang="en-US" sz="3200" u="sng" dirty="0">
                <a:solidFill>
                  <a:schemeClr val="accent1"/>
                </a:solidFill>
              </a:rPr>
              <a:t>Vendors</a:t>
            </a:r>
            <a:r>
              <a:rPr lang="en-US" sz="3200" dirty="0">
                <a:solidFill>
                  <a:schemeClr val="accent1"/>
                </a:solidFill>
              </a:rPr>
              <a:t> </a:t>
            </a:r>
            <a:r>
              <a:rPr lang="en-US" sz="3200" u="sng" dirty="0">
                <a:solidFill>
                  <a:schemeClr val="accent1"/>
                </a:solidFill>
              </a:rPr>
              <a:t>use</a:t>
            </a:r>
            <a:r>
              <a:rPr lang="en-US" sz="3200" dirty="0">
                <a:solidFill>
                  <a:schemeClr val="accent1"/>
                </a:solidFill>
              </a:rPr>
              <a:t> </a:t>
            </a:r>
            <a:r>
              <a:rPr lang="en-US" sz="3200" u="sng" dirty="0">
                <a:solidFill>
                  <a:schemeClr val="accent1"/>
                </a:solidFill>
              </a:rPr>
              <a:t>flour and water</a:t>
            </a:r>
            <a:r>
              <a:rPr lang="en-US" sz="3200" dirty="0">
                <a:solidFill>
                  <a:schemeClr val="accent1"/>
                </a:solidFill>
              </a:rPr>
              <a:t> to </a:t>
            </a:r>
            <a:r>
              <a:rPr lang="en-US" sz="3200" u="sng" dirty="0">
                <a:solidFill>
                  <a:schemeClr val="accent1"/>
                </a:solidFill>
              </a:rPr>
              <a:t>make batter</a:t>
            </a:r>
            <a:r>
              <a:rPr lang="en-US" sz="3200" dirty="0">
                <a:solidFill>
                  <a:schemeClr val="accent1"/>
                </a:solidFill>
              </a:rPr>
              <a:t>. </a:t>
            </a:r>
          </a:p>
          <a:p>
            <a:pPr>
              <a:lnSpc>
                <a:spcPct val="150000"/>
              </a:lnSpc>
            </a:pPr>
            <a:endParaRPr lang="en-US" sz="3200" dirty="0">
              <a:solidFill>
                <a:schemeClr val="accent1"/>
              </a:solidFill>
            </a:endParaRPr>
          </a:p>
        </p:txBody>
      </p:sp>
      <p:sp>
        <p:nvSpPr>
          <p:cNvPr id="4" name="TextBox 3"/>
          <p:cNvSpPr txBox="1"/>
          <p:nvPr/>
        </p:nvSpPr>
        <p:spPr>
          <a:xfrm>
            <a:off x="8189845" y="2162130"/>
            <a:ext cx="646043" cy="584775"/>
          </a:xfrm>
          <a:prstGeom prst="rect">
            <a:avLst/>
          </a:prstGeom>
          <a:noFill/>
          <a:ln w="28575">
            <a:solidFill>
              <a:srgbClr val="FF0000"/>
            </a:solidFill>
          </a:ln>
        </p:spPr>
        <p:txBody>
          <a:bodyPr wrap="square" rtlCol="0">
            <a:spAutoFit/>
          </a:bodyPr>
          <a:lstStyle/>
          <a:p>
            <a:pPr algn="ctr"/>
            <a:r>
              <a:rPr lang="en-US" sz="3200" dirty="0">
                <a:solidFill>
                  <a:srgbClr val="FF0000"/>
                </a:solidFill>
              </a:rPr>
              <a:t>R</a:t>
            </a:r>
          </a:p>
        </p:txBody>
      </p:sp>
      <p:sp>
        <p:nvSpPr>
          <p:cNvPr id="5" name="TextBox 4"/>
          <p:cNvSpPr txBox="1"/>
          <p:nvPr/>
        </p:nvSpPr>
        <p:spPr>
          <a:xfrm>
            <a:off x="8835888" y="2914824"/>
            <a:ext cx="646043" cy="584775"/>
          </a:xfrm>
          <a:prstGeom prst="rect">
            <a:avLst/>
          </a:prstGeom>
          <a:noFill/>
          <a:ln w="28575">
            <a:solidFill>
              <a:srgbClr val="FF0000"/>
            </a:solidFill>
          </a:ln>
        </p:spPr>
        <p:txBody>
          <a:bodyPr wrap="square" rtlCol="0">
            <a:spAutoFit/>
          </a:bodyPr>
          <a:lstStyle/>
          <a:p>
            <a:r>
              <a:rPr lang="en-US" sz="3200" dirty="0">
                <a:solidFill>
                  <a:srgbClr val="FF0000"/>
                </a:solidFill>
              </a:rPr>
              <a:t>DS</a:t>
            </a:r>
          </a:p>
        </p:txBody>
      </p:sp>
      <p:sp>
        <p:nvSpPr>
          <p:cNvPr id="8" name="Rectangle 7"/>
          <p:cNvSpPr/>
          <p:nvPr/>
        </p:nvSpPr>
        <p:spPr>
          <a:xfrm>
            <a:off x="1187725" y="4084659"/>
            <a:ext cx="9064487" cy="1569660"/>
          </a:xfrm>
          <a:prstGeom prst="rect">
            <a:avLst/>
          </a:prstGeom>
          <a:solidFill>
            <a:schemeClr val="accent4">
              <a:lumMod val="40000"/>
              <a:lumOff val="60000"/>
            </a:schemeClr>
          </a:solidFill>
        </p:spPr>
        <p:txBody>
          <a:bodyPr wrap="square">
            <a:spAutoFit/>
          </a:bodyPr>
          <a:lstStyle/>
          <a:p>
            <a:pPr>
              <a:lnSpc>
                <a:spcPct val="150000"/>
              </a:lnSpc>
            </a:pPr>
            <a:r>
              <a:rPr lang="en-US" sz="3200" dirty="0"/>
              <a:t>Vendors take the fish (usually cod or haddock) and cover it in batter before they fry it in very hot oil. </a:t>
            </a:r>
          </a:p>
        </p:txBody>
      </p:sp>
      <p:cxnSp>
        <p:nvCxnSpPr>
          <p:cNvPr id="10" name="Straight Connector 9"/>
          <p:cNvCxnSpPr/>
          <p:nvPr/>
        </p:nvCxnSpPr>
        <p:spPr>
          <a:xfrm>
            <a:off x="6162261" y="5486399"/>
            <a:ext cx="29519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763078" y="4750904"/>
            <a:ext cx="1948070"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87117" y="5479772"/>
            <a:ext cx="2638840" cy="66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1645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1)">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23505"/>
            <a:ext cx="8269357" cy="1493358"/>
          </a:xfrm>
          <a:prstGeom prst="rect">
            <a:avLst/>
          </a:prstGeom>
        </p:spPr>
        <p:txBody>
          <a:bodyPr wrap="square">
            <a:spAutoFit/>
          </a:bodyPr>
          <a:lstStyle/>
          <a:p>
            <a:pPr lvl="0">
              <a:lnSpc>
                <a:spcPct val="150000"/>
              </a:lnSpc>
            </a:pPr>
            <a:r>
              <a:rPr lang="en-US" sz="3200" dirty="0">
                <a:solidFill>
                  <a:srgbClr val="4472C4"/>
                </a:solidFill>
              </a:rPr>
              <a:t> 3 </a:t>
            </a:r>
            <a:r>
              <a:rPr lang="en-US" sz="3200" u="sng" dirty="0">
                <a:solidFill>
                  <a:srgbClr val="4472C4"/>
                </a:solidFill>
              </a:rPr>
              <a:t>Vendors</a:t>
            </a:r>
            <a:r>
              <a:rPr lang="en-US" sz="3200" dirty="0">
                <a:solidFill>
                  <a:srgbClr val="4472C4"/>
                </a:solidFill>
              </a:rPr>
              <a:t> </a:t>
            </a:r>
            <a:r>
              <a:rPr lang="en-US" sz="3200" u="sng" dirty="0">
                <a:solidFill>
                  <a:srgbClr val="4472C4"/>
                </a:solidFill>
              </a:rPr>
              <a:t>steam</a:t>
            </a:r>
            <a:r>
              <a:rPr lang="en-US" sz="3200" dirty="0">
                <a:solidFill>
                  <a:srgbClr val="4472C4"/>
                </a:solidFill>
              </a:rPr>
              <a:t> the </a:t>
            </a:r>
            <a:r>
              <a:rPr lang="en-US" sz="3200" u="sng" dirty="0">
                <a:solidFill>
                  <a:srgbClr val="4472C4"/>
                </a:solidFill>
              </a:rPr>
              <a:t>buns</a:t>
            </a:r>
            <a:r>
              <a:rPr lang="en-US" sz="3200" dirty="0">
                <a:solidFill>
                  <a:srgbClr val="4472C4"/>
                </a:solidFill>
              </a:rPr>
              <a:t> in a </a:t>
            </a:r>
            <a:r>
              <a:rPr lang="en-US" sz="3200" u="sng" dirty="0">
                <a:solidFill>
                  <a:srgbClr val="4472C4"/>
                </a:solidFill>
              </a:rPr>
              <a:t>cart</a:t>
            </a:r>
            <a:r>
              <a:rPr lang="en-US" sz="3200" dirty="0">
                <a:solidFill>
                  <a:srgbClr val="4472C4"/>
                </a:solidFill>
              </a:rPr>
              <a:t>. </a:t>
            </a:r>
          </a:p>
          <a:p>
            <a:pPr lvl="0">
              <a:lnSpc>
                <a:spcPct val="150000"/>
              </a:lnSpc>
            </a:pPr>
            <a:r>
              <a:rPr lang="en-US" sz="3200" dirty="0">
                <a:solidFill>
                  <a:srgbClr val="4472C4"/>
                </a:solidFill>
              </a:rPr>
              <a:t> </a:t>
            </a:r>
            <a:endParaRPr lang="en-US" dirty="0"/>
          </a:p>
        </p:txBody>
      </p:sp>
      <p:sp>
        <p:nvSpPr>
          <p:cNvPr id="4" name="TextBox 3"/>
          <p:cNvSpPr txBox="1"/>
          <p:nvPr/>
        </p:nvSpPr>
        <p:spPr>
          <a:xfrm>
            <a:off x="6556514" y="610639"/>
            <a:ext cx="646043" cy="584775"/>
          </a:xfrm>
          <a:prstGeom prst="rect">
            <a:avLst/>
          </a:prstGeom>
          <a:noFill/>
          <a:ln w="28575">
            <a:solidFill>
              <a:srgbClr val="FF0000"/>
            </a:solidFill>
          </a:ln>
        </p:spPr>
        <p:txBody>
          <a:bodyPr wrap="square" rtlCol="0">
            <a:spAutoFit/>
          </a:bodyPr>
          <a:lstStyle/>
          <a:p>
            <a:pPr algn="ctr"/>
            <a:r>
              <a:rPr lang="en-US" sz="3200" dirty="0">
                <a:solidFill>
                  <a:srgbClr val="FF0000"/>
                </a:solidFill>
              </a:rPr>
              <a:t>W</a:t>
            </a:r>
          </a:p>
        </p:txBody>
      </p:sp>
      <p:sp>
        <p:nvSpPr>
          <p:cNvPr id="5" name="TextBox 4"/>
          <p:cNvSpPr txBox="1"/>
          <p:nvPr/>
        </p:nvSpPr>
        <p:spPr>
          <a:xfrm>
            <a:off x="7968204" y="3050084"/>
            <a:ext cx="646043" cy="584775"/>
          </a:xfrm>
          <a:prstGeom prst="rect">
            <a:avLst/>
          </a:prstGeom>
          <a:noFill/>
          <a:ln w="28575">
            <a:solidFill>
              <a:srgbClr val="FF0000"/>
            </a:solidFill>
          </a:ln>
        </p:spPr>
        <p:txBody>
          <a:bodyPr wrap="square" rtlCol="0">
            <a:spAutoFit/>
          </a:bodyPr>
          <a:lstStyle/>
          <a:p>
            <a:pPr algn="ctr"/>
            <a:r>
              <a:rPr lang="en-US" sz="3200" dirty="0">
                <a:solidFill>
                  <a:srgbClr val="FF0000"/>
                </a:solidFill>
              </a:rPr>
              <a:t>W</a:t>
            </a:r>
          </a:p>
        </p:txBody>
      </p:sp>
      <p:sp>
        <p:nvSpPr>
          <p:cNvPr id="7" name="Rectangle 6"/>
          <p:cNvSpPr/>
          <p:nvPr/>
        </p:nvSpPr>
        <p:spPr>
          <a:xfrm>
            <a:off x="616226" y="1345786"/>
            <a:ext cx="10992678" cy="1569660"/>
          </a:xfrm>
          <a:prstGeom prst="rect">
            <a:avLst/>
          </a:prstGeom>
          <a:solidFill>
            <a:schemeClr val="accent4">
              <a:lumMod val="40000"/>
              <a:lumOff val="60000"/>
            </a:schemeClr>
          </a:solidFill>
        </p:spPr>
        <p:txBody>
          <a:bodyPr wrap="square">
            <a:spAutoFit/>
          </a:bodyPr>
          <a:lstStyle/>
          <a:p>
            <a:pPr>
              <a:lnSpc>
                <a:spcPct val="150000"/>
              </a:lnSpc>
            </a:pPr>
            <a:r>
              <a:rPr lang="en-US" sz="3200" dirty="0"/>
              <a:t>The vendors usually steam the sausages, and warm the buns up in a special oven. </a:t>
            </a:r>
          </a:p>
        </p:txBody>
      </p:sp>
      <p:sp>
        <p:nvSpPr>
          <p:cNvPr id="8" name="Rectangle 7"/>
          <p:cNvSpPr/>
          <p:nvPr/>
        </p:nvSpPr>
        <p:spPr>
          <a:xfrm>
            <a:off x="616226" y="2965125"/>
            <a:ext cx="7822095" cy="754694"/>
          </a:xfrm>
          <a:prstGeom prst="rect">
            <a:avLst/>
          </a:prstGeom>
        </p:spPr>
        <p:txBody>
          <a:bodyPr wrap="square">
            <a:spAutoFit/>
          </a:bodyPr>
          <a:lstStyle/>
          <a:p>
            <a:pPr lvl="0">
              <a:lnSpc>
                <a:spcPct val="150000"/>
              </a:lnSpc>
            </a:pPr>
            <a:r>
              <a:rPr lang="en-US" sz="3200" dirty="0">
                <a:solidFill>
                  <a:srgbClr val="4472C4"/>
                </a:solidFill>
              </a:rPr>
              <a:t>4 </a:t>
            </a:r>
            <a:r>
              <a:rPr lang="en-US" sz="3200" u="sng" dirty="0">
                <a:solidFill>
                  <a:srgbClr val="4472C4"/>
                </a:solidFill>
              </a:rPr>
              <a:t>Vinegar</a:t>
            </a:r>
            <a:r>
              <a:rPr lang="en-US" sz="3200" dirty="0">
                <a:solidFill>
                  <a:srgbClr val="4472C4"/>
                </a:solidFill>
              </a:rPr>
              <a:t> is a </a:t>
            </a:r>
            <a:r>
              <a:rPr lang="en-US" sz="3200" u="sng" dirty="0">
                <a:solidFill>
                  <a:srgbClr val="4472C4"/>
                </a:solidFill>
              </a:rPr>
              <a:t>popular topping</a:t>
            </a:r>
            <a:r>
              <a:rPr lang="en-US" sz="3200" dirty="0">
                <a:solidFill>
                  <a:srgbClr val="4472C4"/>
                </a:solidFill>
              </a:rPr>
              <a:t> for </a:t>
            </a:r>
            <a:r>
              <a:rPr lang="en-US" sz="3200" u="sng" dirty="0">
                <a:solidFill>
                  <a:srgbClr val="4472C4"/>
                </a:solidFill>
              </a:rPr>
              <a:t>hot dogs</a:t>
            </a:r>
            <a:r>
              <a:rPr lang="en-US" sz="3200" dirty="0">
                <a:solidFill>
                  <a:srgbClr val="4472C4"/>
                </a:solidFill>
              </a:rPr>
              <a:t>. </a:t>
            </a:r>
            <a:endParaRPr lang="en-US" dirty="0">
              <a:solidFill>
                <a:prstClr val="black"/>
              </a:solidFill>
            </a:endParaRPr>
          </a:p>
        </p:txBody>
      </p:sp>
      <p:sp>
        <p:nvSpPr>
          <p:cNvPr id="9" name="Rectangle 8"/>
          <p:cNvSpPr/>
          <p:nvPr/>
        </p:nvSpPr>
        <p:spPr>
          <a:xfrm>
            <a:off x="616226" y="3845801"/>
            <a:ext cx="10992678" cy="830997"/>
          </a:xfrm>
          <a:prstGeom prst="rect">
            <a:avLst/>
          </a:prstGeom>
          <a:solidFill>
            <a:schemeClr val="accent4">
              <a:lumMod val="40000"/>
              <a:lumOff val="60000"/>
            </a:schemeClr>
          </a:solidFill>
        </p:spPr>
        <p:txBody>
          <a:bodyPr wrap="square">
            <a:spAutoFit/>
          </a:bodyPr>
          <a:lstStyle/>
          <a:p>
            <a:pPr>
              <a:lnSpc>
                <a:spcPct val="150000"/>
              </a:lnSpc>
            </a:pPr>
            <a:r>
              <a:rPr lang="en-US" sz="3200" dirty="0"/>
              <a:t>Some popular toppings are mustard, ketchup, onions and relish. </a:t>
            </a:r>
          </a:p>
        </p:txBody>
      </p:sp>
      <p:cxnSp>
        <p:nvCxnSpPr>
          <p:cNvPr id="11" name="Straight Connector 10"/>
          <p:cNvCxnSpPr>
            <a:cxnSpLocks/>
          </p:cNvCxnSpPr>
          <p:nvPr/>
        </p:nvCxnSpPr>
        <p:spPr>
          <a:xfrm>
            <a:off x="8183043" y="2016863"/>
            <a:ext cx="30496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8931" y="2744008"/>
            <a:ext cx="26935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52775" y="4526425"/>
            <a:ext cx="26935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280992" y="4526425"/>
            <a:ext cx="58169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3902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heel(1)">
                                      <p:cBhvr>
                                        <p:cTn id="5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0661" y="1698367"/>
            <a:ext cx="9356035" cy="3046988"/>
          </a:xfrm>
          <a:prstGeom prst="rect">
            <a:avLst/>
          </a:prstGeom>
        </p:spPr>
        <p:txBody>
          <a:bodyPr wrap="square">
            <a:spAutoFit/>
          </a:bodyPr>
          <a:lstStyle/>
          <a:p>
            <a:pPr>
              <a:lnSpc>
                <a:spcPct val="150000"/>
              </a:lnSpc>
            </a:pPr>
            <a:r>
              <a:rPr lang="en-US" sz="3200" dirty="0">
                <a:solidFill>
                  <a:schemeClr val="accent1"/>
                </a:solidFill>
              </a:rPr>
              <a:t>1 What fish do vendors use to make fish and chips? </a:t>
            </a:r>
          </a:p>
          <a:p>
            <a:pPr>
              <a:lnSpc>
                <a:spcPct val="150000"/>
              </a:lnSpc>
            </a:pPr>
            <a:r>
              <a:rPr lang="en-US" sz="3200" dirty="0">
                <a:solidFill>
                  <a:schemeClr val="accent1"/>
                </a:solidFill>
              </a:rPr>
              <a:t>2 What do people usually put on their fish and chips? </a:t>
            </a:r>
          </a:p>
          <a:p>
            <a:pPr>
              <a:lnSpc>
                <a:spcPct val="150000"/>
              </a:lnSpc>
            </a:pPr>
            <a:r>
              <a:rPr lang="en-US" sz="3200" dirty="0">
                <a:solidFill>
                  <a:schemeClr val="accent1"/>
                </a:solidFill>
              </a:rPr>
              <a:t>3 Where can you buy hot dogs in the USA? </a:t>
            </a:r>
          </a:p>
          <a:p>
            <a:pPr>
              <a:lnSpc>
                <a:spcPct val="150000"/>
              </a:lnSpc>
            </a:pPr>
            <a:r>
              <a:rPr lang="en-US" sz="3200" dirty="0">
                <a:solidFill>
                  <a:schemeClr val="accent1"/>
                </a:solidFill>
              </a:rPr>
              <a:t>4 What do people usually put on their hot dogs? </a:t>
            </a:r>
          </a:p>
        </p:txBody>
      </p:sp>
      <p:sp>
        <p:nvSpPr>
          <p:cNvPr id="3" name="Rectangle 2"/>
          <p:cNvSpPr/>
          <p:nvPr/>
        </p:nvSpPr>
        <p:spPr>
          <a:xfrm>
            <a:off x="1247360" y="1171018"/>
            <a:ext cx="9336157" cy="646331"/>
          </a:xfrm>
          <a:prstGeom prst="rect">
            <a:avLst/>
          </a:prstGeom>
        </p:spPr>
        <p:txBody>
          <a:bodyPr wrap="square">
            <a:spAutoFit/>
          </a:bodyPr>
          <a:lstStyle/>
          <a:p>
            <a:pPr lvl="0"/>
            <a:r>
              <a:rPr lang="en-US" sz="3600" b="1" dirty="0">
                <a:solidFill>
                  <a:schemeClr val="accent1"/>
                </a:solidFill>
              </a:rPr>
              <a:t>Read the sentences and underline key words.</a:t>
            </a:r>
          </a:p>
        </p:txBody>
      </p:sp>
      <p:cxnSp>
        <p:nvCxnSpPr>
          <p:cNvPr id="4" name="Straight Connector 3"/>
          <p:cNvCxnSpPr>
            <a:cxnSpLocks/>
          </p:cNvCxnSpPr>
          <p:nvPr/>
        </p:nvCxnSpPr>
        <p:spPr>
          <a:xfrm flipV="1">
            <a:off x="1397726" y="2367377"/>
            <a:ext cx="1532467" cy="12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6096000" y="2370824"/>
            <a:ext cx="3191933" cy="192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1371600" y="3110948"/>
            <a:ext cx="864704" cy="74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2904067" y="3106616"/>
            <a:ext cx="1048394" cy="74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5370444" y="3111551"/>
            <a:ext cx="10049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411735" y="3859503"/>
            <a:ext cx="1083365"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477538" y="3105339"/>
            <a:ext cx="2136915" cy="12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V="1">
            <a:off x="3952461" y="3826933"/>
            <a:ext cx="568739" cy="17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4663681" y="3837579"/>
            <a:ext cx="14330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692347" y="3837579"/>
            <a:ext cx="1169505" cy="188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469334" y="4555923"/>
            <a:ext cx="771939" cy="4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2855107" y="4563133"/>
            <a:ext cx="11463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380381" y="4571418"/>
            <a:ext cx="1070113" cy="99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477538" y="4563133"/>
            <a:ext cx="1348410" cy="13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9148" y="595055"/>
            <a:ext cx="2460361" cy="584775"/>
          </a:xfrm>
          <a:prstGeom prst="rect">
            <a:avLst/>
          </a:prstGeom>
          <a:solidFill>
            <a:srgbClr val="FFFF00"/>
          </a:solidFill>
        </p:spPr>
        <p:txBody>
          <a:bodyPr wrap="square" rtlCol="0">
            <a:spAutoFit/>
          </a:bodyPr>
          <a:lstStyle/>
          <a:p>
            <a:r>
              <a:rPr lang="en-US" sz="3200" dirty="0">
                <a:solidFill>
                  <a:srgbClr val="FF0000"/>
                </a:solidFill>
              </a:rPr>
              <a:t>Extra </a:t>
            </a:r>
            <a:r>
              <a:rPr lang="en-US" sz="3200" dirty="0" err="1">
                <a:solidFill>
                  <a:srgbClr val="FF0000"/>
                </a:solidFill>
              </a:rPr>
              <a:t>practise</a:t>
            </a:r>
            <a:endParaRPr lang="en-US" sz="3200" dirty="0">
              <a:solidFill>
                <a:srgbClr val="FF0000"/>
              </a:solidFill>
            </a:endParaRPr>
          </a:p>
        </p:txBody>
      </p:sp>
    </p:spTree>
    <p:extLst>
      <p:ext uri="{BB962C8B-B14F-4D97-AF65-F5344CB8AC3E}">
        <p14:creationId xmlns:p14="http://schemas.microsoft.com/office/powerpoint/2010/main" val="1765037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ppt_x"/>
                                          </p:val>
                                        </p:tav>
                                        <p:tav tm="100000">
                                          <p:val>
                                            <p:strVal val="#ppt_x"/>
                                          </p:val>
                                        </p:tav>
                                      </p:tavLst>
                                    </p:anim>
                                    <p:anim calcmode="lin" valueType="num">
                                      <p:cBhvr additive="base">
                                        <p:cTn id="8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additive="base">
                                        <p:cTn id="85" dur="500" fill="hold"/>
                                        <p:tgtEl>
                                          <p:spTgt spid="37"/>
                                        </p:tgtEl>
                                        <p:attrNameLst>
                                          <p:attrName>ppt_x</p:attrName>
                                        </p:attrNameLst>
                                      </p:cBhvr>
                                      <p:tavLst>
                                        <p:tav tm="0">
                                          <p:val>
                                            <p:strVal val="#ppt_x"/>
                                          </p:val>
                                        </p:tav>
                                        <p:tav tm="100000">
                                          <p:val>
                                            <p:strVal val="#ppt_x"/>
                                          </p:val>
                                        </p:tav>
                                      </p:tavLst>
                                    </p:anim>
                                    <p:anim calcmode="lin" valueType="num">
                                      <p:cBhvr additive="base">
                                        <p:cTn id="8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9961" y="709856"/>
            <a:ext cx="4288162" cy="584775"/>
          </a:xfrm>
          <a:prstGeom prst="rect">
            <a:avLst/>
          </a:prstGeom>
        </p:spPr>
        <p:txBody>
          <a:bodyPr wrap="none">
            <a:spAutoFit/>
          </a:bodyPr>
          <a:lstStyle/>
          <a:p>
            <a:r>
              <a:rPr lang="en-US" sz="3200" b="1" dirty="0">
                <a:solidFill>
                  <a:schemeClr val="accent1"/>
                </a:solidFill>
              </a:rPr>
              <a:t>3 Answer the questions.</a:t>
            </a:r>
          </a:p>
        </p:txBody>
      </p:sp>
      <p:sp>
        <p:nvSpPr>
          <p:cNvPr id="3" name="Rectangle 2"/>
          <p:cNvSpPr/>
          <p:nvPr/>
        </p:nvSpPr>
        <p:spPr>
          <a:xfrm>
            <a:off x="631135" y="1208266"/>
            <a:ext cx="9144000" cy="754694"/>
          </a:xfrm>
          <a:prstGeom prst="rect">
            <a:avLst/>
          </a:prstGeom>
        </p:spPr>
        <p:txBody>
          <a:bodyPr wrap="square">
            <a:spAutoFit/>
          </a:bodyPr>
          <a:lstStyle/>
          <a:p>
            <a:pPr lvl="0">
              <a:lnSpc>
                <a:spcPct val="150000"/>
              </a:lnSpc>
            </a:pPr>
            <a:r>
              <a:rPr lang="en-US" sz="3200" dirty="0">
                <a:solidFill>
                  <a:srgbClr val="4472C4"/>
                </a:solidFill>
              </a:rPr>
              <a:t>1 </a:t>
            </a:r>
            <a:r>
              <a:rPr lang="en-US" sz="3200" u="sng" dirty="0">
                <a:solidFill>
                  <a:srgbClr val="4472C4"/>
                </a:solidFill>
              </a:rPr>
              <a:t>What fish</a:t>
            </a:r>
            <a:r>
              <a:rPr lang="en-US" sz="3200" dirty="0">
                <a:solidFill>
                  <a:srgbClr val="4472C4"/>
                </a:solidFill>
              </a:rPr>
              <a:t> do </a:t>
            </a:r>
            <a:r>
              <a:rPr lang="en-US" sz="3200" u="sng" dirty="0">
                <a:solidFill>
                  <a:srgbClr val="4472C4"/>
                </a:solidFill>
              </a:rPr>
              <a:t>vendors</a:t>
            </a:r>
            <a:r>
              <a:rPr lang="en-US" sz="3200" dirty="0">
                <a:solidFill>
                  <a:srgbClr val="4472C4"/>
                </a:solidFill>
              </a:rPr>
              <a:t> </a:t>
            </a:r>
            <a:r>
              <a:rPr lang="en-US" sz="3200" u="sng" dirty="0">
                <a:solidFill>
                  <a:srgbClr val="4472C4"/>
                </a:solidFill>
              </a:rPr>
              <a:t>use</a:t>
            </a:r>
            <a:r>
              <a:rPr lang="en-US" sz="3200" dirty="0">
                <a:solidFill>
                  <a:srgbClr val="4472C4"/>
                </a:solidFill>
              </a:rPr>
              <a:t> to </a:t>
            </a:r>
            <a:r>
              <a:rPr lang="en-US" sz="3200" u="sng" dirty="0">
                <a:solidFill>
                  <a:srgbClr val="4472C4"/>
                </a:solidFill>
              </a:rPr>
              <a:t>make fish and chips</a:t>
            </a:r>
            <a:r>
              <a:rPr lang="en-US" sz="3200" dirty="0">
                <a:solidFill>
                  <a:srgbClr val="4472C4"/>
                </a:solidFill>
              </a:rPr>
              <a:t>? </a:t>
            </a:r>
          </a:p>
        </p:txBody>
      </p:sp>
      <p:sp>
        <p:nvSpPr>
          <p:cNvPr id="4" name="Rectangle 3"/>
          <p:cNvSpPr/>
          <p:nvPr/>
        </p:nvSpPr>
        <p:spPr>
          <a:xfrm>
            <a:off x="639961" y="4135382"/>
            <a:ext cx="9144000" cy="830997"/>
          </a:xfrm>
          <a:prstGeom prst="rect">
            <a:avLst/>
          </a:prstGeom>
        </p:spPr>
        <p:txBody>
          <a:bodyPr wrap="square">
            <a:spAutoFit/>
          </a:bodyPr>
          <a:lstStyle/>
          <a:p>
            <a:pPr lvl="0">
              <a:lnSpc>
                <a:spcPct val="150000"/>
              </a:lnSpc>
            </a:pPr>
            <a:r>
              <a:rPr lang="en-US" sz="3200" dirty="0">
                <a:solidFill>
                  <a:srgbClr val="4472C4"/>
                </a:solidFill>
              </a:rPr>
              <a:t>2 </a:t>
            </a:r>
            <a:r>
              <a:rPr lang="en-US" sz="3200" u="sng" dirty="0">
                <a:solidFill>
                  <a:srgbClr val="4472C4"/>
                </a:solidFill>
              </a:rPr>
              <a:t>What</a:t>
            </a:r>
            <a:r>
              <a:rPr lang="en-US" sz="3200" dirty="0">
                <a:solidFill>
                  <a:srgbClr val="4472C4"/>
                </a:solidFill>
              </a:rPr>
              <a:t> do </a:t>
            </a:r>
            <a:r>
              <a:rPr lang="en-US" sz="3200" u="sng" dirty="0">
                <a:solidFill>
                  <a:srgbClr val="4472C4"/>
                </a:solidFill>
              </a:rPr>
              <a:t>people</a:t>
            </a:r>
            <a:r>
              <a:rPr lang="en-US" sz="3200" dirty="0">
                <a:solidFill>
                  <a:srgbClr val="4472C4"/>
                </a:solidFill>
              </a:rPr>
              <a:t> usually </a:t>
            </a:r>
            <a:r>
              <a:rPr lang="en-US" sz="3200" u="sng" dirty="0">
                <a:solidFill>
                  <a:srgbClr val="4472C4"/>
                </a:solidFill>
              </a:rPr>
              <a:t>put</a:t>
            </a:r>
            <a:r>
              <a:rPr lang="en-US" sz="3200" dirty="0">
                <a:solidFill>
                  <a:srgbClr val="4472C4"/>
                </a:solidFill>
              </a:rPr>
              <a:t> </a:t>
            </a:r>
            <a:r>
              <a:rPr lang="en-US" sz="3200" u="sng" dirty="0">
                <a:solidFill>
                  <a:srgbClr val="4472C4"/>
                </a:solidFill>
              </a:rPr>
              <a:t>on</a:t>
            </a:r>
            <a:r>
              <a:rPr lang="en-US" sz="3200" dirty="0">
                <a:solidFill>
                  <a:srgbClr val="4472C4"/>
                </a:solidFill>
              </a:rPr>
              <a:t> their </a:t>
            </a:r>
            <a:r>
              <a:rPr lang="en-US" sz="3200" u="sng" dirty="0">
                <a:solidFill>
                  <a:srgbClr val="4472C4"/>
                </a:solidFill>
              </a:rPr>
              <a:t>fish and chips</a:t>
            </a:r>
            <a:r>
              <a:rPr lang="en-US" sz="3200" dirty="0">
                <a:solidFill>
                  <a:srgbClr val="4472C4"/>
                </a:solidFill>
              </a:rPr>
              <a:t>? </a:t>
            </a:r>
          </a:p>
        </p:txBody>
      </p:sp>
      <p:sp>
        <p:nvSpPr>
          <p:cNvPr id="5" name="Rectangle 4"/>
          <p:cNvSpPr/>
          <p:nvPr/>
        </p:nvSpPr>
        <p:spPr>
          <a:xfrm>
            <a:off x="1004997" y="1941472"/>
            <a:ext cx="7846251" cy="584775"/>
          </a:xfrm>
          <a:prstGeom prst="rect">
            <a:avLst/>
          </a:prstGeom>
        </p:spPr>
        <p:txBody>
          <a:bodyPr wrap="none">
            <a:spAutoFit/>
          </a:bodyPr>
          <a:lstStyle/>
          <a:p>
            <a:r>
              <a:rPr lang="en-US" sz="3200" dirty="0">
                <a:solidFill>
                  <a:srgbClr val="FF0000"/>
                </a:solidFill>
              </a:rPr>
              <a:t>Vendors use cod or haddock in fish and chips. </a:t>
            </a:r>
          </a:p>
        </p:txBody>
      </p:sp>
      <p:sp>
        <p:nvSpPr>
          <p:cNvPr id="6" name="Rectangle 5"/>
          <p:cNvSpPr/>
          <p:nvPr/>
        </p:nvSpPr>
        <p:spPr>
          <a:xfrm>
            <a:off x="911933" y="2608118"/>
            <a:ext cx="9775136" cy="1569660"/>
          </a:xfrm>
          <a:prstGeom prst="rect">
            <a:avLst/>
          </a:prstGeom>
          <a:solidFill>
            <a:schemeClr val="accent4">
              <a:lumMod val="40000"/>
              <a:lumOff val="60000"/>
            </a:schemeClr>
          </a:solidFill>
        </p:spPr>
        <p:txBody>
          <a:bodyPr wrap="square">
            <a:spAutoFit/>
          </a:bodyPr>
          <a:lstStyle/>
          <a:p>
            <a:pPr>
              <a:lnSpc>
                <a:spcPct val="150000"/>
              </a:lnSpc>
            </a:pPr>
            <a:r>
              <a:rPr lang="en-US" sz="3200" dirty="0"/>
              <a:t>Vendors take the fish (usually cod or haddock) and cover it in batter before they fry it in very hot oil. </a:t>
            </a:r>
          </a:p>
        </p:txBody>
      </p:sp>
      <p:sp>
        <p:nvSpPr>
          <p:cNvPr id="7" name="Rectangle 6"/>
          <p:cNvSpPr/>
          <p:nvPr/>
        </p:nvSpPr>
        <p:spPr>
          <a:xfrm>
            <a:off x="882114" y="5444817"/>
            <a:ext cx="9852184" cy="584775"/>
          </a:xfrm>
          <a:prstGeom prst="rect">
            <a:avLst/>
          </a:prstGeom>
          <a:solidFill>
            <a:schemeClr val="accent4">
              <a:lumMod val="40000"/>
              <a:lumOff val="60000"/>
            </a:schemeClr>
          </a:solidFill>
        </p:spPr>
        <p:txBody>
          <a:bodyPr wrap="none">
            <a:spAutoFit/>
          </a:bodyPr>
          <a:lstStyle/>
          <a:p>
            <a:r>
              <a:rPr lang="en-US" sz="3200" dirty="0"/>
              <a:t>People usually put salt and vinegar on their fish and chips.</a:t>
            </a:r>
          </a:p>
        </p:txBody>
      </p:sp>
      <p:sp>
        <p:nvSpPr>
          <p:cNvPr id="8" name="Rectangle 7"/>
          <p:cNvSpPr/>
          <p:nvPr/>
        </p:nvSpPr>
        <p:spPr>
          <a:xfrm>
            <a:off x="1004997" y="4821246"/>
            <a:ext cx="8686802" cy="584775"/>
          </a:xfrm>
          <a:prstGeom prst="rect">
            <a:avLst/>
          </a:prstGeom>
        </p:spPr>
        <p:txBody>
          <a:bodyPr wrap="none">
            <a:spAutoFit/>
          </a:bodyPr>
          <a:lstStyle/>
          <a:p>
            <a:r>
              <a:rPr lang="en-US" sz="3200" dirty="0">
                <a:solidFill>
                  <a:srgbClr val="FF0000"/>
                </a:solidFill>
              </a:rPr>
              <a:t>People put salt and vinegar on their fish and chips. </a:t>
            </a:r>
          </a:p>
        </p:txBody>
      </p:sp>
      <p:cxnSp>
        <p:nvCxnSpPr>
          <p:cNvPr id="10" name="Straight Connector 9"/>
          <p:cNvCxnSpPr/>
          <p:nvPr/>
        </p:nvCxnSpPr>
        <p:spPr>
          <a:xfrm>
            <a:off x="1004997" y="3259453"/>
            <a:ext cx="74730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3419061" y="5943600"/>
            <a:ext cx="7126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470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921" y="563724"/>
            <a:ext cx="8617226" cy="754694"/>
          </a:xfrm>
          <a:prstGeom prst="rect">
            <a:avLst/>
          </a:prstGeom>
        </p:spPr>
        <p:txBody>
          <a:bodyPr wrap="square">
            <a:spAutoFit/>
          </a:bodyPr>
          <a:lstStyle/>
          <a:p>
            <a:pPr lvl="0">
              <a:lnSpc>
                <a:spcPct val="150000"/>
              </a:lnSpc>
            </a:pPr>
            <a:r>
              <a:rPr lang="en-US" sz="3200" dirty="0">
                <a:solidFill>
                  <a:srgbClr val="4472C4"/>
                </a:solidFill>
              </a:rPr>
              <a:t>3 </a:t>
            </a:r>
            <a:r>
              <a:rPr lang="en-US" sz="3200" u="sng" dirty="0">
                <a:solidFill>
                  <a:srgbClr val="4472C4"/>
                </a:solidFill>
              </a:rPr>
              <a:t>Where</a:t>
            </a:r>
            <a:r>
              <a:rPr lang="en-US" sz="3200" dirty="0">
                <a:solidFill>
                  <a:srgbClr val="4472C4"/>
                </a:solidFill>
              </a:rPr>
              <a:t> can you </a:t>
            </a:r>
            <a:r>
              <a:rPr lang="en-US" sz="3200" u="sng" dirty="0">
                <a:solidFill>
                  <a:srgbClr val="4472C4"/>
                </a:solidFill>
              </a:rPr>
              <a:t>buy</a:t>
            </a:r>
            <a:r>
              <a:rPr lang="en-US" sz="3200" dirty="0">
                <a:solidFill>
                  <a:srgbClr val="4472C4"/>
                </a:solidFill>
              </a:rPr>
              <a:t> </a:t>
            </a:r>
            <a:r>
              <a:rPr lang="en-US" sz="3200" u="sng" dirty="0">
                <a:solidFill>
                  <a:srgbClr val="4472C4"/>
                </a:solidFill>
              </a:rPr>
              <a:t>hot dogs</a:t>
            </a:r>
            <a:r>
              <a:rPr lang="en-US" sz="3200" dirty="0">
                <a:solidFill>
                  <a:srgbClr val="4472C4"/>
                </a:solidFill>
              </a:rPr>
              <a:t> in the </a:t>
            </a:r>
            <a:r>
              <a:rPr lang="en-US" sz="3200" u="sng" dirty="0">
                <a:solidFill>
                  <a:srgbClr val="4472C4"/>
                </a:solidFill>
              </a:rPr>
              <a:t>USA</a:t>
            </a:r>
            <a:r>
              <a:rPr lang="en-US" sz="3200" dirty="0">
                <a:solidFill>
                  <a:srgbClr val="4472C4"/>
                </a:solidFill>
              </a:rPr>
              <a:t>? </a:t>
            </a:r>
          </a:p>
        </p:txBody>
      </p:sp>
      <p:sp>
        <p:nvSpPr>
          <p:cNvPr id="3" name="Rectangle 2"/>
          <p:cNvSpPr/>
          <p:nvPr/>
        </p:nvSpPr>
        <p:spPr>
          <a:xfrm>
            <a:off x="700708" y="3326042"/>
            <a:ext cx="8547652" cy="754694"/>
          </a:xfrm>
          <a:prstGeom prst="rect">
            <a:avLst/>
          </a:prstGeom>
        </p:spPr>
        <p:txBody>
          <a:bodyPr wrap="square">
            <a:spAutoFit/>
          </a:bodyPr>
          <a:lstStyle/>
          <a:p>
            <a:pPr lvl="0">
              <a:lnSpc>
                <a:spcPct val="150000"/>
              </a:lnSpc>
            </a:pPr>
            <a:r>
              <a:rPr lang="en-US" sz="3200" dirty="0">
                <a:solidFill>
                  <a:srgbClr val="4472C4"/>
                </a:solidFill>
              </a:rPr>
              <a:t>4 </a:t>
            </a:r>
            <a:r>
              <a:rPr lang="en-US" sz="3200" u="sng" dirty="0">
                <a:solidFill>
                  <a:srgbClr val="4472C4"/>
                </a:solidFill>
              </a:rPr>
              <a:t>What</a:t>
            </a:r>
            <a:r>
              <a:rPr lang="en-US" sz="3200" dirty="0">
                <a:solidFill>
                  <a:srgbClr val="4472C4"/>
                </a:solidFill>
              </a:rPr>
              <a:t> do </a:t>
            </a:r>
            <a:r>
              <a:rPr lang="en-US" sz="3200" u="sng" dirty="0">
                <a:solidFill>
                  <a:srgbClr val="4472C4"/>
                </a:solidFill>
              </a:rPr>
              <a:t>people</a:t>
            </a:r>
            <a:r>
              <a:rPr lang="en-US" sz="3200" dirty="0">
                <a:solidFill>
                  <a:srgbClr val="4472C4"/>
                </a:solidFill>
              </a:rPr>
              <a:t> </a:t>
            </a:r>
            <a:r>
              <a:rPr lang="en-US" sz="3200" u="sng" dirty="0">
                <a:solidFill>
                  <a:srgbClr val="4472C4"/>
                </a:solidFill>
              </a:rPr>
              <a:t>usually</a:t>
            </a:r>
            <a:r>
              <a:rPr lang="en-US" sz="3200" dirty="0">
                <a:solidFill>
                  <a:srgbClr val="4472C4"/>
                </a:solidFill>
              </a:rPr>
              <a:t> </a:t>
            </a:r>
            <a:r>
              <a:rPr lang="en-US" sz="3200" u="sng" dirty="0">
                <a:solidFill>
                  <a:srgbClr val="4472C4"/>
                </a:solidFill>
              </a:rPr>
              <a:t>put on</a:t>
            </a:r>
            <a:r>
              <a:rPr lang="en-US" sz="3200" dirty="0">
                <a:solidFill>
                  <a:srgbClr val="4472C4"/>
                </a:solidFill>
              </a:rPr>
              <a:t> their </a:t>
            </a:r>
            <a:r>
              <a:rPr lang="en-US" sz="3200" u="sng" dirty="0">
                <a:solidFill>
                  <a:srgbClr val="4472C4"/>
                </a:solidFill>
              </a:rPr>
              <a:t>hot dogs</a:t>
            </a:r>
            <a:r>
              <a:rPr lang="en-US" sz="3200" dirty="0">
                <a:solidFill>
                  <a:srgbClr val="4472C4"/>
                </a:solidFill>
              </a:rPr>
              <a:t>? </a:t>
            </a:r>
          </a:p>
        </p:txBody>
      </p:sp>
      <p:sp>
        <p:nvSpPr>
          <p:cNvPr id="4" name="Rectangle 3"/>
          <p:cNvSpPr/>
          <p:nvPr/>
        </p:nvSpPr>
        <p:spPr>
          <a:xfrm>
            <a:off x="665921" y="1171606"/>
            <a:ext cx="10952920" cy="1077218"/>
          </a:xfrm>
          <a:prstGeom prst="rect">
            <a:avLst/>
          </a:prstGeom>
        </p:spPr>
        <p:txBody>
          <a:bodyPr wrap="square">
            <a:spAutoFit/>
          </a:bodyPr>
          <a:lstStyle/>
          <a:p>
            <a:r>
              <a:rPr lang="en-US" sz="3200" dirty="0">
                <a:solidFill>
                  <a:srgbClr val="FF0000"/>
                </a:solidFill>
              </a:rPr>
              <a:t>You can buy hot dogs on almost every street of many cities in the USA. </a:t>
            </a:r>
          </a:p>
        </p:txBody>
      </p:sp>
      <p:sp>
        <p:nvSpPr>
          <p:cNvPr id="5" name="Rectangle 4"/>
          <p:cNvSpPr/>
          <p:nvPr/>
        </p:nvSpPr>
        <p:spPr>
          <a:xfrm>
            <a:off x="672545" y="4137386"/>
            <a:ext cx="10995993" cy="584775"/>
          </a:xfrm>
          <a:prstGeom prst="rect">
            <a:avLst/>
          </a:prstGeom>
        </p:spPr>
        <p:txBody>
          <a:bodyPr wrap="square">
            <a:spAutoFit/>
          </a:bodyPr>
          <a:lstStyle/>
          <a:p>
            <a:r>
              <a:rPr lang="en-US" sz="3200" dirty="0">
                <a:solidFill>
                  <a:srgbClr val="FF0000"/>
                </a:solidFill>
              </a:rPr>
              <a:t>People put mustard, ketchup, onions and relish on their hot dogs. </a:t>
            </a:r>
          </a:p>
        </p:txBody>
      </p:sp>
      <p:sp>
        <p:nvSpPr>
          <p:cNvPr id="6" name="Rectangle 5"/>
          <p:cNvSpPr/>
          <p:nvPr/>
        </p:nvSpPr>
        <p:spPr>
          <a:xfrm>
            <a:off x="672545" y="2248824"/>
            <a:ext cx="10946296" cy="1077218"/>
          </a:xfrm>
          <a:prstGeom prst="rect">
            <a:avLst/>
          </a:prstGeom>
          <a:solidFill>
            <a:schemeClr val="accent4">
              <a:lumMod val="40000"/>
              <a:lumOff val="60000"/>
            </a:schemeClr>
          </a:solidFill>
        </p:spPr>
        <p:txBody>
          <a:bodyPr wrap="square">
            <a:spAutoFit/>
          </a:bodyPr>
          <a:lstStyle/>
          <a:p>
            <a:r>
              <a:rPr lang="en-US" sz="3200" dirty="0"/>
              <a:t>In many cities in the USA, people love eating hot dogs. There are hot dog carts on almost every street.</a:t>
            </a:r>
          </a:p>
        </p:txBody>
      </p:sp>
      <p:sp>
        <p:nvSpPr>
          <p:cNvPr id="7" name="Rectangle 6"/>
          <p:cNvSpPr/>
          <p:nvPr/>
        </p:nvSpPr>
        <p:spPr>
          <a:xfrm>
            <a:off x="722240" y="4722161"/>
            <a:ext cx="10896601" cy="1077218"/>
          </a:xfrm>
          <a:prstGeom prst="rect">
            <a:avLst/>
          </a:prstGeom>
          <a:solidFill>
            <a:schemeClr val="accent4">
              <a:lumMod val="40000"/>
              <a:lumOff val="60000"/>
            </a:schemeClr>
          </a:solidFill>
        </p:spPr>
        <p:txBody>
          <a:bodyPr wrap="square">
            <a:spAutoFit/>
          </a:bodyPr>
          <a:lstStyle/>
          <a:p>
            <a:r>
              <a:rPr lang="en-US" sz="3200" dirty="0"/>
              <a:t>People then put their </a:t>
            </a:r>
            <a:r>
              <a:rPr lang="en-US" sz="3200" dirty="0" err="1"/>
              <a:t>favourite</a:t>
            </a:r>
            <a:r>
              <a:rPr lang="en-US" sz="3200" dirty="0"/>
              <a:t> toppings on their hot dogs. Some popular toppings are mustard, ketchup, onions and relish. </a:t>
            </a:r>
          </a:p>
        </p:txBody>
      </p:sp>
      <p:cxnSp>
        <p:nvCxnSpPr>
          <p:cNvPr id="9" name="Straight Connector 8"/>
          <p:cNvCxnSpPr>
            <a:cxnSpLocks/>
          </p:cNvCxnSpPr>
          <p:nvPr/>
        </p:nvCxnSpPr>
        <p:spPr>
          <a:xfrm flipV="1">
            <a:off x="795130" y="2733261"/>
            <a:ext cx="3985592" cy="80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60913" y="3235418"/>
            <a:ext cx="2978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51113" y="3235418"/>
            <a:ext cx="19480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2973455" y="5207789"/>
            <a:ext cx="73334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904461" y="5700232"/>
            <a:ext cx="2683565" cy="18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03035" y="5700232"/>
            <a:ext cx="57746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9756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randombar(horizontal)">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1689" y="147062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6"/>
          <p:cNvSpPr/>
          <p:nvPr/>
        </p:nvSpPr>
        <p:spPr>
          <a:xfrm>
            <a:off x="201689" y="2282846"/>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 - reading  </a:t>
            </a:r>
            <a:endParaRPr lang="en-US" b="1" dirty="0"/>
          </a:p>
        </p:txBody>
      </p:sp>
      <p:sp>
        <p:nvSpPr>
          <p:cNvPr id="8" name="Rounded Rectangle 7"/>
          <p:cNvSpPr/>
          <p:nvPr/>
        </p:nvSpPr>
        <p:spPr>
          <a:xfrm>
            <a:off x="201689" y="471950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9" name="Rounded Rectangle 8"/>
          <p:cNvSpPr/>
          <p:nvPr/>
        </p:nvSpPr>
        <p:spPr>
          <a:xfrm>
            <a:off x="201689" y="5531730"/>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0" name="Rounded Rectangle 9"/>
          <p:cNvSpPr/>
          <p:nvPr/>
        </p:nvSpPr>
        <p:spPr>
          <a:xfrm>
            <a:off x="201689" y="3095067"/>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 - reading  </a:t>
            </a:r>
            <a:endParaRPr lang="en-US" b="1" dirty="0"/>
          </a:p>
        </p:txBody>
      </p:sp>
      <p:sp>
        <p:nvSpPr>
          <p:cNvPr id="11" name="Rounded Rectangle 10"/>
          <p:cNvSpPr/>
          <p:nvPr/>
        </p:nvSpPr>
        <p:spPr>
          <a:xfrm>
            <a:off x="204799" y="658404"/>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2" name="Rounded Rectangle 11"/>
          <p:cNvSpPr/>
          <p:nvPr/>
        </p:nvSpPr>
        <p:spPr>
          <a:xfrm>
            <a:off x="201689" y="3907288"/>
            <a:ext cx="3256378" cy="662474"/>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 - reading  </a:t>
            </a:r>
            <a:endParaRPr lang="en-US" b="1" dirty="0"/>
          </a:p>
        </p:txBody>
      </p:sp>
      <p:pic>
        <p:nvPicPr>
          <p:cNvPr id="2" name="Picture 1"/>
          <p:cNvPicPr>
            <a:picLocks noChangeAspect="1"/>
          </p:cNvPicPr>
          <p:nvPr/>
        </p:nvPicPr>
        <p:blipFill>
          <a:blip r:embed="rId3"/>
          <a:stretch>
            <a:fillRect/>
          </a:stretch>
        </p:blipFill>
        <p:spPr>
          <a:xfrm>
            <a:off x="6852393" y="433857"/>
            <a:ext cx="417459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826" y="622997"/>
            <a:ext cx="11314044" cy="1569660"/>
          </a:xfrm>
          <a:prstGeom prst="rect">
            <a:avLst/>
          </a:prstGeom>
        </p:spPr>
        <p:txBody>
          <a:bodyPr wrap="square">
            <a:spAutoFit/>
          </a:bodyPr>
          <a:lstStyle/>
          <a:p>
            <a:r>
              <a:rPr lang="en-US" sz="3200" b="1" dirty="0">
                <a:solidFill>
                  <a:schemeClr val="accent1"/>
                </a:solidFill>
              </a:rPr>
              <a:t>4 Find four adjectives that describe food and four verbs related to food preparation. Then list all types of food in the text. Which are vegetables? fish?</a:t>
            </a:r>
          </a:p>
        </p:txBody>
      </p:sp>
      <p:sp>
        <p:nvSpPr>
          <p:cNvPr id="3" name="Rectangle 2"/>
          <p:cNvSpPr/>
          <p:nvPr/>
        </p:nvSpPr>
        <p:spPr>
          <a:xfrm>
            <a:off x="576470" y="2274838"/>
            <a:ext cx="11032434" cy="2308324"/>
          </a:xfrm>
          <a:prstGeom prst="rect">
            <a:avLst/>
          </a:prstGeom>
        </p:spPr>
        <p:txBody>
          <a:bodyPr wrap="square">
            <a:spAutoFit/>
          </a:bodyPr>
          <a:lstStyle/>
          <a:p>
            <a:pPr>
              <a:lnSpc>
                <a:spcPct val="150000"/>
              </a:lnSpc>
            </a:pPr>
            <a:r>
              <a:rPr lang="en-US" sz="3200" b="1" dirty="0"/>
              <a:t>Adjectives that describe food</a:t>
            </a:r>
            <a:r>
              <a:rPr lang="en-US" sz="3200" dirty="0"/>
              <a:t>:</a:t>
            </a:r>
          </a:p>
          <a:p>
            <a:pPr>
              <a:lnSpc>
                <a:spcPct val="150000"/>
              </a:lnSpc>
            </a:pPr>
            <a:r>
              <a:rPr lang="en-US" sz="3200" b="1" dirty="0"/>
              <a:t>Verbs related to food preparation</a:t>
            </a:r>
            <a:r>
              <a:rPr lang="en-US" sz="3200" dirty="0"/>
              <a:t>: </a:t>
            </a:r>
          </a:p>
          <a:p>
            <a:pPr>
              <a:lnSpc>
                <a:spcPct val="150000"/>
              </a:lnSpc>
            </a:pPr>
            <a:r>
              <a:rPr lang="en-US" sz="3200" b="1" dirty="0"/>
              <a:t>Types of food</a:t>
            </a:r>
            <a:r>
              <a:rPr lang="en-US" sz="3200" dirty="0"/>
              <a:t>:</a:t>
            </a:r>
          </a:p>
        </p:txBody>
      </p:sp>
      <p:sp>
        <p:nvSpPr>
          <p:cNvPr id="4" name="TextBox 3"/>
          <p:cNvSpPr txBox="1"/>
          <p:nvPr/>
        </p:nvSpPr>
        <p:spPr>
          <a:xfrm>
            <a:off x="5715000" y="2385391"/>
            <a:ext cx="5635487" cy="584775"/>
          </a:xfrm>
          <a:prstGeom prst="rect">
            <a:avLst/>
          </a:prstGeom>
          <a:noFill/>
        </p:spPr>
        <p:txBody>
          <a:bodyPr wrap="square" rtlCol="0">
            <a:spAutoFit/>
          </a:bodyPr>
          <a:lstStyle/>
          <a:p>
            <a:r>
              <a:rPr lang="en-US" sz="3200" dirty="0">
                <a:solidFill>
                  <a:srgbClr val="FF0000"/>
                </a:solidFill>
              </a:rPr>
              <a:t>popular, tasty, spicy, delicious</a:t>
            </a:r>
            <a:endParaRPr lang="en-US" dirty="0">
              <a:solidFill>
                <a:srgbClr val="FF0000"/>
              </a:solidFill>
            </a:endParaRPr>
          </a:p>
        </p:txBody>
      </p:sp>
      <p:sp>
        <p:nvSpPr>
          <p:cNvPr id="5" name="TextBox 4"/>
          <p:cNvSpPr txBox="1"/>
          <p:nvPr/>
        </p:nvSpPr>
        <p:spPr>
          <a:xfrm>
            <a:off x="6456956" y="3200699"/>
            <a:ext cx="4562061" cy="584775"/>
          </a:xfrm>
          <a:prstGeom prst="rect">
            <a:avLst/>
          </a:prstGeom>
          <a:noFill/>
        </p:spPr>
        <p:txBody>
          <a:bodyPr wrap="square" rtlCol="0">
            <a:spAutoFit/>
          </a:bodyPr>
          <a:lstStyle/>
          <a:p>
            <a:pPr lvl="0"/>
            <a:r>
              <a:rPr lang="en-US" sz="3200" dirty="0">
                <a:solidFill>
                  <a:srgbClr val="FF0000"/>
                </a:solidFill>
              </a:rPr>
              <a:t>fry, steam, warm up, add </a:t>
            </a:r>
          </a:p>
        </p:txBody>
      </p:sp>
      <p:sp>
        <p:nvSpPr>
          <p:cNvPr id="6" name="TextBox 5"/>
          <p:cNvSpPr txBox="1"/>
          <p:nvPr/>
        </p:nvSpPr>
        <p:spPr>
          <a:xfrm>
            <a:off x="3189467" y="3887835"/>
            <a:ext cx="8587409" cy="2062103"/>
          </a:xfrm>
          <a:prstGeom prst="rect">
            <a:avLst/>
          </a:prstGeom>
          <a:noFill/>
        </p:spPr>
        <p:txBody>
          <a:bodyPr wrap="square" rtlCol="0">
            <a:spAutoFit/>
          </a:bodyPr>
          <a:lstStyle/>
          <a:p>
            <a:r>
              <a:rPr lang="en-US" sz="3200" dirty="0">
                <a:solidFill>
                  <a:srgbClr val="FF0000"/>
                </a:solidFill>
              </a:rPr>
              <a:t>fish (fish), chips (vegetables), cod (fish), haddock (fish), oil, salt, vinegar, hot dog, sausage, bun, toppings, mustard, ketchup, onions (vegetables), relish, red pepper (vegetables)</a:t>
            </a:r>
            <a:endParaRPr lang="en-US" dirty="0">
              <a:solidFill>
                <a:srgbClr val="FF0000"/>
              </a:solidFill>
            </a:endParaRPr>
          </a:p>
        </p:txBody>
      </p:sp>
    </p:spTree>
    <p:extLst>
      <p:ext uri="{BB962C8B-B14F-4D97-AF65-F5344CB8AC3E}">
        <p14:creationId xmlns:p14="http://schemas.microsoft.com/office/powerpoint/2010/main" val="32670903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240157" y="3904842"/>
            <a:ext cx="3897761" cy="923330"/>
          </a:xfrm>
          <a:prstGeom prst="rect">
            <a:avLst/>
          </a:prstGeom>
          <a:noFill/>
        </p:spPr>
        <p:txBody>
          <a:bodyPr wrap="square" rtlCol="0">
            <a:spAutoFit/>
          </a:bodyPr>
          <a:lstStyle/>
          <a:p>
            <a:pPr algn="ctr"/>
            <a:r>
              <a:rPr lang="en-US" sz="5400" dirty="0">
                <a:solidFill>
                  <a:schemeClr val="bg1"/>
                </a:solidFill>
              </a:rPr>
              <a:t>Post-reading</a:t>
            </a:r>
            <a:endParaRPr lang="en-US" sz="2400" dirty="0">
              <a:solidFill>
                <a:schemeClr val="bg1"/>
              </a:solidFill>
            </a:endParaRPr>
          </a:p>
        </p:txBody>
      </p:sp>
    </p:spTree>
    <p:extLst>
      <p:ext uri="{BB962C8B-B14F-4D97-AF65-F5344CB8AC3E}">
        <p14:creationId xmlns:p14="http://schemas.microsoft.com/office/powerpoint/2010/main" val="3086142150"/>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7322"/>
            <a:ext cx="2295939" cy="646331"/>
          </a:xfrm>
          <a:prstGeom prst="rect">
            <a:avLst/>
          </a:prstGeom>
          <a:solidFill>
            <a:srgbClr val="FFFF00"/>
          </a:solidFill>
        </p:spPr>
        <p:txBody>
          <a:bodyPr wrap="square" rtlCol="0">
            <a:spAutoFit/>
          </a:bodyPr>
          <a:lstStyle/>
          <a:p>
            <a:r>
              <a:rPr lang="en-US" sz="3600" b="1" dirty="0">
                <a:solidFill>
                  <a:srgbClr val="FF0000"/>
                </a:solidFill>
              </a:rPr>
              <a:t>Pair work</a:t>
            </a:r>
          </a:p>
        </p:txBody>
      </p:sp>
      <p:sp>
        <p:nvSpPr>
          <p:cNvPr id="3" name="TextBox 2"/>
          <p:cNvSpPr txBox="1"/>
          <p:nvPr/>
        </p:nvSpPr>
        <p:spPr>
          <a:xfrm>
            <a:off x="2295939" y="437322"/>
            <a:ext cx="9720470" cy="1200329"/>
          </a:xfrm>
          <a:prstGeom prst="rect">
            <a:avLst/>
          </a:prstGeom>
          <a:noFill/>
        </p:spPr>
        <p:txBody>
          <a:bodyPr wrap="square" rtlCol="0">
            <a:spAutoFit/>
          </a:bodyPr>
          <a:lstStyle/>
          <a:p>
            <a:r>
              <a:rPr lang="en-US" sz="3600" b="1" dirty="0">
                <a:solidFill>
                  <a:schemeClr val="accent1"/>
                </a:solidFill>
              </a:rPr>
              <a:t>Ask and answer about the popular street foods in the UK and the USA.</a:t>
            </a:r>
          </a:p>
        </p:txBody>
      </p:sp>
      <p:sp>
        <p:nvSpPr>
          <p:cNvPr id="4" name="TextBox 3"/>
          <p:cNvSpPr txBox="1"/>
          <p:nvPr/>
        </p:nvSpPr>
        <p:spPr>
          <a:xfrm>
            <a:off x="1033671" y="1798982"/>
            <a:ext cx="10644808" cy="2499467"/>
          </a:xfrm>
          <a:prstGeom prst="rect">
            <a:avLst/>
          </a:prstGeom>
          <a:noFill/>
        </p:spPr>
        <p:txBody>
          <a:bodyPr wrap="square" rtlCol="0">
            <a:spAutoFit/>
          </a:bodyPr>
          <a:lstStyle/>
          <a:p>
            <a:pPr marL="342900" indent="-342900">
              <a:lnSpc>
                <a:spcPct val="150000"/>
              </a:lnSpc>
              <a:buAutoNum type="arabicPeriod"/>
            </a:pPr>
            <a:r>
              <a:rPr lang="en-US" sz="3600" dirty="0">
                <a:solidFill>
                  <a:schemeClr val="accent1"/>
                </a:solidFill>
              </a:rPr>
              <a:t> What is the popular street food in the UK/the USA?</a:t>
            </a:r>
          </a:p>
          <a:p>
            <a:pPr marL="342900" indent="-342900">
              <a:lnSpc>
                <a:spcPct val="150000"/>
              </a:lnSpc>
              <a:buAutoNum type="arabicPeriod"/>
            </a:pPr>
            <a:r>
              <a:rPr lang="en-US" sz="3600" dirty="0">
                <a:solidFill>
                  <a:schemeClr val="accent1"/>
                </a:solidFill>
              </a:rPr>
              <a:t> How can we make it?</a:t>
            </a:r>
          </a:p>
          <a:p>
            <a:pPr marL="342900" indent="-342900">
              <a:lnSpc>
                <a:spcPct val="150000"/>
              </a:lnSpc>
              <a:buAutoNum type="arabicPeriod"/>
            </a:pPr>
            <a:r>
              <a:rPr lang="en-US" sz="3600" dirty="0">
                <a:solidFill>
                  <a:schemeClr val="accent1"/>
                </a:solidFill>
              </a:rPr>
              <a:t> What toppings do people usually put on it?</a:t>
            </a:r>
          </a:p>
        </p:txBody>
      </p:sp>
    </p:spTree>
    <p:extLst>
      <p:ext uri="{BB962C8B-B14F-4D97-AF65-F5344CB8AC3E}">
        <p14:creationId xmlns:p14="http://schemas.microsoft.com/office/powerpoint/2010/main" val="1753168322"/>
      </p:ext>
    </p:ext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med">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3670" y="1468782"/>
            <a:ext cx="10207487" cy="2308324"/>
          </a:xfrm>
          <a:prstGeom prst="rect">
            <a:avLst/>
          </a:prstGeom>
          <a:noFill/>
        </p:spPr>
        <p:txBody>
          <a:bodyPr wrap="square" rtlCol="0">
            <a:spAutoFit/>
          </a:bodyPr>
          <a:lstStyle/>
          <a:p>
            <a:r>
              <a:rPr lang="en-US" sz="3600" b="1" dirty="0">
                <a:solidFill>
                  <a:schemeClr val="accent1"/>
                </a:solidFill>
              </a:rPr>
              <a:t>Write a summary (3 sentences) about the popular street food in the UK (fish and chips) or the popular street food in the USA (hot dogs), using the information in the text you have read. </a:t>
            </a:r>
          </a:p>
        </p:txBody>
      </p:sp>
    </p:spTree>
    <p:extLst>
      <p:ext uri="{BB962C8B-B14F-4D97-AF65-F5344CB8AC3E}">
        <p14:creationId xmlns:p14="http://schemas.microsoft.com/office/powerpoint/2010/main" val="3756824268"/>
      </p:ext>
    </p:extLst>
  </p:cSld>
  <p:clrMapOvr>
    <a:masterClrMapping/>
  </p:clrMapOvr>
  <p:transition spd="med">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696186"/>
            <a:ext cx="4276107" cy="923330"/>
          </a:xfrm>
          <a:prstGeom prst="rect">
            <a:avLst/>
          </a:prstGeom>
        </p:spPr>
        <p:txBody>
          <a:bodyPr wrap="none">
            <a:spAutoFit/>
          </a:bodyPr>
          <a:lstStyle/>
          <a:p>
            <a:r>
              <a:rPr lang="en-US" sz="5400" b="1" dirty="0">
                <a:solidFill>
                  <a:srgbClr val="FF0000"/>
                </a:solidFill>
              </a:rPr>
              <a:t>Today’s lesson</a:t>
            </a:r>
          </a:p>
        </p:txBody>
      </p:sp>
      <p:sp>
        <p:nvSpPr>
          <p:cNvPr id="3" name="Rectangle 2"/>
          <p:cNvSpPr/>
          <p:nvPr/>
        </p:nvSpPr>
        <p:spPr>
          <a:xfrm>
            <a:off x="812388" y="1762296"/>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dirty="0">
                <a:solidFill>
                  <a:srgbClr val="0070C0"/>
                </a:solidFill>
              </a:rPr>
              <a:t>• vendor • cod</a:t>
            </a:r>
          </a:p>
          <a:p>
            <a:r>
              <a:rPr lang="en-US" sz="3600" i="1" dirty="0">
                <a:solidFill>
                  <a:srgbClr val="0070C0"/>
                </a:solidFill>
              </a:rPr>
              <a:t>• haddock</a:t>
            </a:r>
          </a:p>
          <a:p>
            <a:r>
              <a:rPr lang="en-US" sz="3600" i="1" dirty="0">
                <a:solidFill>
                  <a:srgbClr val="0070C0"/>
                </a:solidFill>
              </a:rPr>
              <a:t>• batter • fry</a:t>
            </a:r>
          </a:p>
          <a:p>
            <a:r>
              <a:rPr lang="en-US" sz="3600" i="1" dirty="0">
                <a:solidFill>
                  <a:srgbClr val="0070C0"/>
                </a:solidFill>
              </a:rPr>
              <a:t>• vinegar • cart</a:t>
            </a:r>
          </a:p>
          <a:p>
            <a:r>
              <a:rPr lang="en-US" sz="3600" i="1" dirty="0">
                <a:solidFill>
                  <a:srgbClr val="0070C0"/>
                </a:solidFill>
              </a:rPr>
              <a:t>• bun • steam</a:t>
            </a:r>
          </a:p>
          <a:p>
            <a:r>
              <a:rPr lang="en-US" sz="3600" i="1" dirty="0">
                <a:solidFill>
                  <a:srgbClr val="0070C0"/>
                </a:solidFill>
              </a:rPr>
              <a:t>• oven • relish</a:t>
            </a:r>
          </a:p>
        </p:txBody>
      </p:sp>
      <p:sp>
        <p:nvSpPr>
          <p:cNvPr id="4" name="Rectangle 3"/>
          <p:cNvSpPr/>
          <p:nvPr/>
        </p:nvSpPr>
        <p:spPr>
          <a:xfrm>
            <a:off x="5780318" y="1818408"/>
            <a:ext cx="5892278"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endParaRPr lang="en-US" sz="3600" i="1" dirty="0">
              <a:solidFill>
                <a:srgbClr val="FF0000"/>
              </a:solidFill>
            </a:endParaRPr>
          </a:p>
          <a:p>
            <a:r>
              <a:rPr lang="en-US" sz="3600" i="1" dirty="0">
                <a:solidFill>
                  <a:srgbClr val="0070C0"/>
                </a:solidFill>
              </a:rPr>
              <a:t>Read a text about popular street food around the world</a:t>
            </a:r>
          </a:p>
        </p:txBody>
      </p:sp>
    </p:spTree>
    <p:extLst>
      <p:ext uri="{BB962C8B-B14F-4D97-AF65-F5344CB8AC3E}">
        <p14:creationId xmlns:p14="http://schemas.microsoft.com/office/powerpoint/2010/main" val="1512116417"/>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222716" y="2129065"/>
            <a:ext cx="11872029"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making sentences using the vocabularies. </a:t>
            </a:r>
          </a:p>
          <a:p>
            <a:pPr marL="571500" indent="-571500">
              <a:buFontTx/>
              <a:buChar char="-"/>
            </a:pPr>
            <a:r>
              <a:rPr lang="en-US" sz="3600" i="1" dirty="0">
                <a:solidFill>
                  <a:srgbClr val="0070C0"/>
                </a:solidFill>
              </a:rPr>
              <a:t>Do the exercises in </a:t>
            </a:r>
            <a:r>
              <a:rPr lang="en-US" sz="3600" b="1" i="1" dirty="0">
                <a:solidFill>
                  <a:srgbClr val="0070C0"/>
                </a:solidFill>
              </a:rPr>
              <a:t>TA 6 Right on WB </a:t>
            </a:r>
            <a:r>
              <a:rPr lang="en-US" sz="3600" i="1" dirty="0">
                <a:solidFill>
                  <a:srgbClr val="0070C0"/>
                </a:solidFill>
              </a:rPr>
              <a:t>(p. 33)</a:t>
            </a:r>
            <a:endParaRPr lang="en-US" sz="3600" i="1" dirty="0">
              <a:solidFill>
                <a:srgbClr val="FF0000"/>
              </a:solidFill>
            </a:endParaRPr>
          </a:p>
          <a:p>
            <a:pPr marL="571500" indent="-571500">
              <a:buFontTx/>
              <a:buChar char="-"/>
            </a:pPr>
            <a:r>
              <a:rPr lang="en-US" sz="3600" i="1" dirty="0">
                <a:solidFill>
                  <a:srgbClr val="0070C0"/>
                </a:solidFill>
              </a:rPr>
              <a:t>Prepare the next lesson (p. 63 SB) </a:t>
            </a:r>
          </a:p>
          <a:p>
            <a:pPr marL="571500" indent="-571500">
              <a:buFontTx/>
              <a:buChar char="-"/>
            </a:pPr>
            <a:r>
              <a:rPr lang="en-US" sz="3600" i="1" dirty="0">
                <a:solidFill>
                  <a:srgbClr val="0070C0"/>
                </a:solidFill>
              </a:rPr>
              <a:t>Do </a:t>
            </a:r>
            <a:r>
              <a:rPr lang="en-US" sz="3600" i="1" dirty="0">
                <a:solidFill>
                  <a:srgbClr val="FF0000"/>
                </a:solidFill>
              </a:rPr>
              <a:t>Unit 3 Test 2 </a:t>
            </a:r>
            <a:r>
              <a:rPr lang="en-US" sz="3600" i="1" dirty="0">
                <a:solidFill>
                  <a:srgbClr val="0070C0"/>
                </a:solidFill>
              </a:rPr>
              <a:t>in </a:t>
            </a:r>
            <a:r>
              <a:rPr lang="en-US" sz="3600" i="1" dirty="0" err="1">
                <a:solidFill>
                  <a:srgbClr val="FF0000"/>
                </a:solidFill>
              </a:rPr>
              <a:t>Bài</a:t>
            </a:r>
            <a:r>
              <a:rPr lang="en-US" sz="3600" i="1" dirty="0">
                <a:solidFill>
                  <a:srgbClr val="FF0000"/>
                </a:solidFill>
              </a:rPr>
              <a:t> </a:t>
            </a:r>
            <a:r>
              <a:rPr lang="en-US" sz="3600" i="1" dirty="0" err="1">
                <a:solidFill>
                  <a:srgbClr val="FF0000"/>
                </a:solidFill>
              </a:rPr>
              <a:t>Tập</a:t>
            </a:r>
            <a:r>
              <a:rPr lang="en-US" sz="3600" i="1" dirty="0">
                <a:solidFill>
                  <a:srgbClr val="FF0000"/>
                </a:solidFill>
              </a:rPr>
              <a:t> </a:t>
            </a:r>
            <a:r>
              <a:rPr lang="en-US" sz="3600" i="1" dirty="0" err="1">
                <a:solidFill>
                  <a:srgbClr val="FF0000"/>
                </a:solidFill>
              </a:rPr>
              <a:t>Bổ</a:t>
            </a:r>
            <a:r>
              <a:rPr lang="en-US" sz="3600" i="1" dirty="0">
                <a:solidFill>
                  <a:srgbClr val="FF0000"/>
                </a:solidFill>
              </a:rPr>
              <a:t> </a:t>
            </a:r>
            <a:r>
              <a:rPr lang="en-US" sz="3600" i="1" dirty="0" err="1">
                <a:solidFill>
                  <a:srgbClr val="FF0000"/>
                </a:solidFill>
              </a:rPr>
              <a:t>Trợ</a:t>
            </a:r>
            <a:r>
              <a:rPr lang="en-US" sz="3600" i="1" dirty="0">
                <a:solidFill>
                  <a:srgbClr val="FF0000"/>
                </a:solidFill>
              </a:rPr>
              <a:t> TA 6 Right on </a:t>
            </a:r>
            <a:r>
              <a:rPr lang="en-US" sz="3600" i="1" dirty="0">
                <a:solidFill>
                  <a:srgbClr val="0070C0"/>
                </a:solidFill>
              </a:rPr>
              <a:t>(pp. 28-29)</a:t>
            </a:r>
            <a:endParaRPr lang="en-US" sz="3600" i="1" dirty="0">
              <a:solidFill>
                <a:srgbClr val="FF0000"/>
              </a:solidFill>
            </a:endParaRPr>
          </a:p>
        </p:txBody>
      </p:sp>
    </p:spTree>
    <p:extLst>
      <p:ext uri="{BB962C8B-B14F-4D97-AF65-F5344CB8AC3E}">
        <p14:creationId xmlns:p14="http://schemas.microsoft.com/office/powerpoint/2010/main" val="26558528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280"/>
          <a:stretch/>
        </p:blipFill>
        <p:spPr>
          <a:xfrm>
            <a:off x="0" y="-27992"/>
            <a:ext cx="12192000" cy="6885992"/>
          </a:xfrm>
          <a:prstGeom prst="rect">
            <a:avLst/>
          </a:prstGeom>
        </p:spPr>
      </p:pic>
      <p:sp>
        <p:nvSpPr>
          <p:cNvPr id="3" name="TextBox 2"/>
          <p:cNvSpPr txBox="1"/>
          <p:nvPr/>
        </p:nvSpPr>
        <p:spPr>
          <a:xfrm>
            <a:off x="666878" y="4968810"/>
            <a:ext cx="3541226" cy="646331"/>
          </a:xfrm>
          <a:prstGeom prst="rect">
            <a:avLst/>
          </a:prstGeom>
          <a:noFill/>
        </p:spPr>
        <p:txBody>
          <a:bodyPr wrap="square" rtlCol="0">
            <a:spAutoFit/>
          </a:bodyPr>
          <a:lstStyle/>
          <a:p>
            <a:r>
              <a:rPr lang="en-US" sz="3600" dirty="0">
                <a:solidFill>
                  <a:srgbClr val="FFC000"/>
                </a:solidFill>
              </a:rPr>
              <a:t>Enjoy your day!</a:t>
            </a:r>
            <a:endParaRPr lang="en-US" dirty="0">
              <a:solidFill>
                <a:srgbClr val="FFC000"/>
              </a:solidFill>
            </a:endParaRPr>
          </a:p>
        </p:txBody>
      </p:sp>
    </p:spTree>
    <p:extLst>
      <p:ext uri="{BB962C8B-B14F-4D97-AF65-F5344CB8AC3E}">
        <p14:creationId xmlns:p14="http://schemas.microsoft.com/office/powerpoint/2010/main" val="1185023599"/>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800100" y="1381472"/>
            <a:ext cx="10947141" cy="230832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571500" indent="-571500">
              <a:buFontTx/>
              <a:buChar char="-"/>
            </a:pPr>
            <a:endParaRPr lang="en-US" sz="3600" dirty="0">
              <a:solidFill>
                <a:schemeClr val="accent1"/>
              </a:solidFill>
              <a:ea typeface="Times New Roman" panose="02020603050405020304" pitchFamily="18" charset="0"/>
            </a:endParaRPr>
          </a:p>
          <a:p>
            <a:pPr marL="571500" indent="-571500">
              <a:buFontTx/>
              <a:buChar char="-"/>
            </a:pPr>
            <a:r>
              <a:rPr lang="en-US" sz="3600" i="1" dirty="0">
                <a:solidFill>
                  <a:schemeClr val="accent1"/>
                </a:solidFill>
                <a:ea typeface="Times New Roman" panose="02020603050405020304" pitchFamily="18" charset="0"/>
              </a:rPr>
              <a:t>read a text about street food.</a:t>
            </a:r>
          </a:p>
          <a:p>
            <a:pPr marL="571500" indent="-571500">
              <a:buFontTx/>
              <a:buChar char="-"/>
            </a:pPr>
            <a:r>
              <a:rPr lang="en-US" sz="3600" i="1" dirty="0" err="1">
                <a:solidFill>
                  <a:schemeClr val="accent1"/>
                </a:solidFill>
                <a:ea typeface="Times New Roman" panose="02020603050405020304" pitchFamily="18" charset="0"/>
              </a:rPr>
              <a:t>practise</a:t>
            </a:r>
            <a:r>
              <a:rPr lang="en-US" sz="3600" i="1" dirty="0">
                <a:solidFill>
                  <a:schemeClr val="accent1"/>
                </a:solidFill>
                <a:ea typeface="Times New Roman" panose="02020603050405020304" pitchFamily="18" charset="0"/>
              </a:rPr>
              <a:t> reading skill (reading for specific information).</a:t>
            </a:r>
          </a:p>
        </p:txBody>
      </p:sp>
    </p:spTree>
    <p:extLst>
      <p:ext uri="{BB962C8B-B14F-4D97-AF65-F5344CB8AC3E}">
        <p14:creationId xmlns:p14="http://schemas.microsoft.com/office/powerpoint/2010/main" val="38385547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87017"/>
            <a:ext cx="2564296" cy="646331"/>
          </a:xfrm>
          <a:prstGeom prst="rect">
            <a:avLst/>
          </a:prstGeom>
          <a:solidFill>
            <a:srgbClr val="FFFF00"/>
          </a:solidFill>
        </p:spPr>
        <p:txBody>
          <a:bodyPr wrap="square" rtlCol="0">
            <a:spAutoFit/>
          </a:bodyPr>
          <a:lstStyle/>
          <a:p>
            <a:r>
              <a:rPr lang="en-US" sz="3600" b="1" dirty="0">
                <a:solidFill>
                  <a:srgbClr val="FF0000"/>
                </a:solidFill>
              </a:rPr>
              <a:t>PAIRWORK</a:t>
            </a:r>
          </a:p>
        </p:txBody>
      </p:sp>
      <p:sp>
        <p:nvSpPr>
          <p:cNvPr id="3" name="TextBox 2"/>
          <p:cNvSpPr txBox="1"/>
          <p:nvPr/>
        </p:nvSpPr>
        <p:spPr>
          <a:xfrm>
            <a:off x="2564296" y="487017"/>
            <a:ext cx="9627704" cy="1200329"/>
          </a:xfrm>
          <a:prstGeom prst="rect">
            <a:avLst/>
          </a:prstGeom>
          <a:noFill/>
        </p:spPr>
        <p:txBody>
          <a:bodyPr wrap="square" rtlCol="0">
            <a:spAutoFit/>
          </a:bodyPr>
          <a:lstStyle/>
          <a:p>
            <a:r>
              <a:rPr lang="en-US" sz="3600" b="1" dirty="0">
                <a:solidFill>
                  <a:schemeClr val="accent1"/>
                </a:solidFill>
              </a:rPr>
              <a:t>Match the food with the countries they are popular in and say what you like.</a:t>
            </a:r>
          </a:p>
        </p:txBody>
      </p:sp>
      <p:sp>
        <p:nvSpPr>
          <p:cNvPr id="4" name="TextBox 3"/>
          <p:cNvSpPr txBox="1"/>
          <p:nvPr/>
        </p:nvSpPr>
        <p:spPr>
          <a:xfrm>
            <a:off x="2564296" y="1511252"/>
            <a:ext cx="3935894" cy="5909310"/>
          </a:xfrm>
          <a:prstGeom prst="rect">
            <a:avLst/>
          </a:prstGeom>
          <a:noFill/>
        </p:spPr>
        <p:txBody>
          <a:bodyPr wrap="square" rtlCol="0">
            <a:spAutoFit/>
          </a:bodyPr>
          <a:lstStyle/>
          <a:p>
            <a:pPr>
              <a:lnSpc>
                <a:spcPct val="150000"/>
              </a:lnSpc>
            </a:pPr>
            <a:r>
              <a:rPr lang="en-US" sz="3600" dirty="0">
                <a:solidFill>
                  <a:schemeClr val="accent1"/>
                </a:solidFill>
              </a:rPr>
              <a:t>Sushi </a:t>
            </a:r>
          </a:p>
          <a:p>
            <a:pPr>
              <a:lnSpc>
                <a:spcPct val="150000"/>
              </a:lnSpc>
            </a:pPr>
            <a:r>
              <a:rPr lang="en-US" sz="3600" dirty="0">
                <a:solidFill>
                  <a:schemeClr val="accent1"/>
                </a:solidFill>
              </a:rPr>
              <a:t>Pizza </a:t>
            </a:r>
          </a:p>
          <a:p>
            <a:pPr>
              <a:lnSpc>
                <a:spcPct val="150000"/>
              </a:lnSpc>
            </a:pPr>
            <a:r>
              <a:rPr lang="en-US" sz="3600" dirty="0">
                <a:solidFill>
                  <a:schemeClr val="accent1"/>
                </a:solidFill>
              </a:rPr>
              <a:t>Taco</a:t>
            </a:r>
          </a:p>
          <a:p>
            <a:pPr>
              <a:lnSpc>
                <a:spcPct val="150000"/>
              </a:lnSpc>
            </a:pPr>
            <a:r>
              <a:rPr lang="en-US" sz="3600" dirty="0">
                <a:solidFill>
                  <a:schemeClr val="accent1"/>
                </a:solidFill>
              </a:rPr>
              <a:t>Pho </a:t>
            </a:r>
          </a:p>
          <a:p>
            <a:pPr>
              <a:lnSpc>
                <a:spcPct val="150000"/>
              </a:lnSpc>
            </a:pPr>
            <a:r>
              <a:rPr lang="en-US" sz="3600" dirty="0" err="1">
                <a:solidFill>
                  <a:schemeClr val="accent1"/>
                </a:solidFill>
              </a:rPr>
              <a:t>Tteokbokki</a:t>
            </a:r>
            <a:endParaRPr lang="en-US" sz="3600" dirty="0">
              <a:solidFill>
                <a:schemeClr val="accent1"/>
              </a:solidFill>
            </a:endParaRPr>
          </a:p>
          <a:p>
            <a:pPr>
              <a:lnSpc>
                <a:spcPct val="150000"/>
              </a:lnSpc>
            </a:pPr>
            <a:r>
              <a:rPr lang="en-US" sz="3600" dirty="0">
                <a:solidFill>
                  <a:schemeClr val="accent1"/>
                </a:solidFill>
              </a:rPr>
              <a:t>Hamburger</a:t>
            </a:r>
          </a:p>
          <a:p>
            <a:pPr>
              <a:lnSpc>
                <a:spcPct val="150000"/>
              </a:lnSpc>
            </a:pPr>
            <a:endParaRPr lang="en-US" sz="3600" dirty="0">
              <a:solidFill>
                <a:schemeClr val="accent1"/>
              </a:solidFill>
            </a:endParaRPr>
          </a:p>
        </p:txBody>
      </p:sp>
      <p:sp>
        <p:nvSpPr>
          <p:cNvPr id="5" name="TextBox 4"/>
          <p:cNvSpPr txBox="1"/>
          <p:nvPr/>
        </p:nvSpPr>
        <p:spPr>
          <a:xfrm>
            <a:off x="7487479" y="1481939"/>
            <a:ext cx="3935894" cy="5909310"/>
          </a:xfrm>
          <a:prstGeom prst="rect">
            <a:avLst/>
          </a:prstGeom>
          <a:noFill/>
        </p:spPr>
        <p:txBody>
          <a:bodyPr wrap="square" rtlCol="0">
            <a:spAutoFit/>
          </a:bodyPr>
          <a:lstStyle/>
          <a:p>
            <a:pPr>
              <a:lnSpc>
                <a:spcPct val="150000"/>
              </a:lnSpc>
            </a:pPr>
            <a:r>
              <a:rPr lang="en-US" sz="3600" dirty="0">
                <a:solidFill>
                  <a:schemeClr val="accent1"/>
                </a:solidFill>
              </a:rPr>
              <a:t>South Korea</a:t>
            </a:r>
          </a:p>
          <a:p>
            <a:pPr>
              <a:lnSpc>
                <a:spcPct val="150000"/>
              </a:lnSpc>
            </a:pPr>
            <a:r>
              <a:rPr lang="en-US" sz="3600" dirty="0">
                <a:solidFill>
                  <a:schemeClr val="accent1"/>
                </a:solidFill>
              </a:rPr>
              <a:t>The USA</a:t>
            </a:r>
          </a:p>
          <a:p>
            <a:pPr>
              <a:lnSpc>
                <a:spcPct val="150000"/>
              </a:lnSpc>
            </a:pPr>
            <a:r>
              <a:rPr lang="en-US" sz="3600" dirty="0">
                <a:solidFill>
                  <a:schemeClr val="accent1"/>
                </a:solidFill>
              </a:rPr>
              <a:t>Italy</a:t>
            </a:r>
          </a:p>
          <a:p>
            <a:pPr>
              <a:lnSpc>
                <a:spcPct val="150000"/>
              </a:lnSpc>
            </a:pPr>
            <a:r>
              <a:rPr lang="en-US" sz="3600" dirty="0">
                <a:solidFill>
                  <a:schemeClr val="accent1"/>
                </a:solidFill>
              </a:rPr>
              <a:t>Japan</a:t>
            </a:r>
          </a:p>
          <a:p>
            <a:pPr>
              <a:lnSpc>
                <a:spcPct val="150000"/>
              </a:lnSpc>
            </a:pPr>
            <a:r>
              <a:rPr lang="en-US" sz="3600" dirty="0">
                <a:solidFill>
                  <a:schemeClr val="accent1"/>
                </a:solidFill>
              </a:rPr>
              <a:t>Mexico</a:t>
            </a:r>
          </a:p>
          <a:p>
            <a:pPr>
              <a:lnSpc>
                <a:spcPct val="150000"/>
              </a:lnSpc>
            </a:pPr>
            <a:r>
              <a:rPr lang="en-US" sz="3600" dirty="0">
                <a:solidFill>
                  <a:schemeClr val="accent1"/>
                </a:solidFill>
              </a:rPr>
              <a:t>Vietnam</a:t>
            </a:r>
          </a:p>
          <a:p>
            <a:pPr>
              <a:lnSpc>
                <a:spcPct val="150000"/>
              </a:lnSpc>
            </a:pPr>
            <a:endParaRPr lang="en-US" sz="3600" dirty="0">
              <a:solidFill>
                <a:schemeClr val="accent1"/>
              </a:solidFill>
            </a:endParaRPr>
          </a:p>
        </p:txBody>
      </p:sp>
      <p:cxnSp>
        <p:nvCxnSpPr>
          <p:cNvPr id="7" name="Straight Connector 6"/>
          <p:cNvCxnSpPr>
            <a:endCxn id="5" idx="1"/>
          </p:cNvCxnSpPr>
          <p:nvPr/>
        </p:nvCxnSpPr>
        <p:spPr>
          <a:xfrm>
            <a:off x="3697357" y="2057400"/>
            <a:ext cx="3790122" cy="23791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3611880" y="2891790"/>
            <a:ext cx="3961737" cy="80556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3518452" y="3697357"/>
            <a:ext cx="4065105" cy="1630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3419061" y="4552122"/>
            <a:ext cx="4154556" cy="159026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4704522" y="2065250"/>
            <a:ext cx="2869095" cy="326212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870173" y="3021496"/>
            <a:ext cx="2703444" cy="3190006"/>
          </a:xfrm>
          <a:prstGeom prst="line">
            <a:avLst/>
          </a:prstGeom>
          <a:ln w="28575">
            <a:solidFill>
              <a:srgbClr val="BE43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1677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pPr algn="ctr"/>
            <a:r>
              <a:rPr lang="en-US" sz="5400" dirty="0">
                <a:solidFill>
                  <a:schemeClr val="bg1"/>
                </a:solidFill>
              </a:rPr>
              <a:t>Pre-reading</a:t>
            </a:r>
            <a:endParaRPr lang="en-US" sz="2400" dirty="0">
              <a:solidFill>
                <a:schemeClr val="bg1"/>
              </a:solidFill>
            </a:endParaRPr>
          </a:p>
        </p:txBody>
      </p:sp>
    </p:spTree>
    <p:extLst>
      <p:ext uri="{BB962C8B-B14F-4D97-AF65-F5344CB8AC3E}">
        <p14:creationId xmlns:p14="http://schemas.microsoft.com/office/powerpoint/2010/main" val="1090125431"/>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722" y="419822"/>
            <a:ext cx="3756991" cy="1569660"/>
          </a:xfrm>
          <a:prstGeom prst="rect">
            <a:avLst/>
          </a:prstGeom>
          <a:noFill/>
        </p:spPr>
        <p:txBody>
          <a:bodyPr wrap="square" rtlCol="0">
            <a:spAutoFit/>
          </a:bodyPr>
          <a:lstStyle/>
          <a:p>
            <a:r>
              <a:rPr lang="en-US" sz="3200" b="1" dirty="0">
                <a:solidFill>
                  <a:schemeClr val="accent1"/>
                </a:solidFill>
              </a:rPr>
              <a:t>Read the title of the text and look at the pictures. </a:t>
            </a:r>
          </a:p>
        </p:txBody>
      </p:sp>
      <p:pic>
        <p:nvPicPr>
          <p:cNvPr id="9" name="Picture 8"/>
          <p:cNvPicPr>
            <a:picLocks noChangeAspect="1"/>
          </p:cNvPicPr>
          <p:nvPr/>
        </p:nvPicPr>
        <p:blipFill>
          <a:blip r:embed="rId4"/>
          <a:stretch>
            <a:fillRect/>
          </a:stretch>
        </p:blipFill>
        <p:spPr>
          <a:xfrm>
            <a:off x="4412974" y="447261"/>
            <a:ext cx="7779026" cy="6047225"/>
          </a:xfrm>
          <a:prstGeom prst="rect">
            <a:avLst/>
          </a:prstGeom>
        </p:spPr>
      </p:pic>
      <p:sp>
        <p:nvSpPr>
          <p:cNvPr id="10" name="Oval 9"/>
          <p:cNvSpPr/>
          <p:nvPr/>
        </p:nvSpPr>
        <p:spPr>
          <a:xfrm>
            <a:off x="6917634" y="4581939"/>
            <a:ext cx="1311965" cy="9239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88087" y="1364974"/>
            <a:ext cx="3677478" cy="1249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47243" y="2365513"/>
            <a:ext cx="1381539" cy="1073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9027" y="4636360"/>
            <a:ext cx="4343399" cy="1569660"/>
          </a:xfrm>
          <a:prstGeom prst="rect">
            <a:avLst/>
          </a:prstGeom>
          <a:noFill/>
        </p:spPr>
        <p:txBody>
          <a:bodyPr wrap="square" rtlCol="0">
            <a:spAutoFit/>
          </a:bodyPr>
          <a:lstStyle/>
          <a:p>
            <a:r>
              <a:rPr lang="en-US" sz="3200" dirty="0">
                <a:solidFill>
                  <a:srgbClr val="FF0000"/>
                </a:solidFill>
              </a:rPr>
              <a:t>Fish and chips is popular in the UK, and hot dogs are popular in the USA. </a:t>
            </a:r>
          </a:p>
        </p:txBody>
      </p:sp>
      <p:sp>
        <p:nvSpPr>
          <p:cNvPr id="15" name="Rectangle 14"/>
          <p:cNvSpPr/>
          <p:nvPr/>
        </p:nvSpPr>
        <p:spPr>
          <a:xfrm>
            <a:off x="213693" y="1989482"/>
            <a:ext cx="3756991" cy="1569660"/>
          </a:xfrm>
          <a:prstGeom prst="rect">
            <a:avLst/>
          </a:prstGeom>
        </p:spPr>
        <p:txBody>
          <a:bodyPr wrap="square">
            <a:spAutoFit/>
          </a:bodyPr>
          <a:lstStyle/>
          <a:p>
            <a:pPr lvl="0"/>
            <a:r>
              <a:rPr lang="en-US" sz="3200" b="1" dirty="0">
                <a:solidFill>
                  <a:srgbClr val="4472C4"/>
                </a:solidFill>
              </a:rPr>
              <a:t>Which countries are these street foods popular in? </a:t>
            </a:r>
          </a:p>
        </p:txBody>
      </p:sp>
      <p:sp>
        <p:nvSpPr>
          <p:cNvPr id="16" name="Rectangle 15"/>
          <p:cNvSpPr/>
          <p:nvPr/>
        </p:nvSpPr>
        <p:spPr>
          <a:xfrm>
            <a:off x="258418" y="3559142"/>
            <a:ext cx="3289852" cy="1077218"/>
          </a:xfrm>
          <a:prstGeom prst="rect">
            <a:avLst/>
          </a:prstGeom>
        </p:spPr>
        <p:txBody>
          <a:bodyPr wrap="square">
            <a:spAutoFit/>
          </a:bodyPr>
          <a:lstStyle/>
          <a:p>
            <a:r>
              <a:rPr lang="en-US" sz="3200" b="1" dirty="0">
                <a:solidFill>
                  <a:schemeClr val="accent1"/>
                </a:solidFill>
              </a:rPr>
              <a:t>Listen and read to find out.</a:t>
            </a:r>
          </a:p>
        </p:txBody>
      </p:sp>
      <p:pic>
        <p:nvPicPr>
          <p:cNvPr id="17" name="CD2-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0726" y="4148997"/>
            <a:ext cx="487363" cy="487363"/>
          </a:xfrm>
          <a:prstGeom prst="rect">
            <a:avLst/>
          </a:prstGeom>
        </p:spPr>
      </p:pic>
    </p:spTree>
    <p:extLst>
      <p:ext uri="{BB962C8B-B14F-4D97-AF65-F5344CB8AC3E}">
        <p14:creationId xmlns:p14="http://schemas.microsoft.com/office/powerpoint/2010/main" val="29240374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23062" fill="hold"/>
                                        <p:tgtEl>
                                          <p:spTgt spid="17"/>
                                        </p:tgtEl>
                                      </p:cBhvr>
                                    </p:cmd>
                                  </p:childTnLst>
                                </p:cTn>
                              </p:par>
                            </p:childTnLst>
                          </p:cTn>
                        </p:par>
                      </p:childTnLst>
                    </p:cTn>
                  </p:par>
                </p:childTnLst>
              </p:cTn>
              <p:nextCondLst>
                <p:cond evt="onClick" delay="0">
                  <p:tgtEl>
                    <p:spTgt spid="17"/>
                  </p:tgtEl>
                </p:cond>
              </p:nextCondLst>
            </p:seq>
            <p:audio>
              <p:cMediaNode vol="80000">
                <p:cTn id="38" fill="hold" display="0">
                  <p:stCondLst>
                    <p:cond delay="indefinite"/>
                  </p:stCondLst>
                  <p:endCondLst>
                    <p:cond evt="onStopAudio" delay="0">
                      <p:tgtEl>
                        <p:sldTgt/>
                      </p:tgtEl>
                    </p:cond>
                  </p:endCondLst>
                </p:cTn>
                <p:tgtEl>
                  <p:spTgt spid="17"/>
                </p:tgtEl>
              </p:cMediaNode>
            </p:audio>
          </p:childTnLst>
        </p:cTn>
      </p:par>
    </p:tnLst>
    <p:bldLst>
      <p:bldP spid="10" grpId="0" animBg="1"/>
      <p:bldP spid="12" grpId="0" animBg="1"/>
      <p:bldP spid="13" grpId="0" animBg="1"/>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24" y="1541550"/>
            <a:ext cx="4935298" cy="4832092"/>
          </a:xfrm>
          <a:prstGeom prst="rect">
            <a:avLst/>
          </a:prstGeom>
        </p:spPr>
        <p:txBody>
          <a:bodyPr wrap="square">
            <a:spAutoFit/>
          </a:bodyPr>
          <a:lstStyle/>
          <a:p>
            <a:pPr algn="just"/>
            <a:r>
              <a:rPr lang="en-US" sz="2800" dirty="0">
                <a:solidFill>
                  <a:schemeClr val="accent1"/>
                </a:solidFill>
              </a:rPr>
              <a:t>Fish and Chips</a:t>
            </a:r>
          </a:p>
          <a:p>
            <a:pPr algn="just"/>
            <a:r>
              <a:rPr lang="en-US" sz="2800" dirty="0">
                <a:solidFill>
                  <a:schemeClr val="accent1"/>
                </a:solidFill>
              </a:rPr>
              <a:t>A very popular street food in the UK is fish and chips. Vendors take the fish (usually cod or haddock) and cover it in batter before they fry it in very hot oil. Then, they use some special paper to wrap the fish and chips. People usually put salt and vinegar on their fish and chips. It’s really tasty! </a:t>
            </a:r>
          </a:p>
        </p:txBody>
      </p:sp>
      <p:sp>
        <p:nvSpPr>
          <p:cNvPr id="2" name="TextBox 1"/>
          <p:cNvSpPr txBox="1"/>
          <p:nvPr/>
        </p:nvSpPr>
        <p:spPr>
          <a:xfrm>
            <a:off x="177800" y="520700"/>
            <a:ext cx="11455400" cy="523220"/>
          </a:xfrm>
          <a:prstGeom prst="rect">
            <a:avLst/>
          </a:prstGeom>
          <a:noFill/>
        </p:spPr>
        <p:txBody>
          <a:bodyPr wrap="square" rtlCol="0">
            <a:spAutoFit/>
          </a:bodyPr>
          <a:lstStyle/>
          <a:p>
            <a:r>
              <a:rPr lang="en-US" sz="2800" i="1" dirty="0"/>
              <a:t>Find these words and underline them. Can you guess their meanings?</a:t>
            </a:r>
          </a:p>
        </p:txBody>
      </p:sp>
      <p:sp>
        <p:nvSpPr>
          <p:cNvPr id="4" name="TextBox 3"/>
          <p:cNvSpPr txBox="1"/>
          <p:nvPr/>
        </p:nvSpPr>
        <p:spPr>
          <a:xfrm>
            <a:off x="704021" y="996511"/>
            <a:ext cx="10783957" cy="523220"/>
          </a:xfrm>
          <a:prstGeom prst="rect">
            <a:avLst/>
          </a:prstGeom>
          <a:noFill/>
        </p:spPr>
        <p:txBody>
          <a:bodyPr wrap="square" rtlCol="0">
            <a:spAutoFit/>
          </a:bodyPr>
          <a:lstStyle/>
          <a:p>
            <a:r>
              <a:rPr lang="en-US" sz="2800" b="1" dirty="0">
                <a:solidFill>
                  <a:srgbClr val="FF0000"/>
                </a:solidFill>
              </a:rPr>
              <a:t>vendor, cod, haddock, batter, fry, vinegar, cart, bun, steam, oven, relish</a:t>
            </a:r>
          </a:p>
        </p:txBody>
      </p:sp>
      <p:cxnSp>
        <p:nvCxnSpPr>
          <p:cNvPr id="10" name="Straight Connector 9"/>
          <p:cNvCxnSpPr/>
          <p:nvPr/>
        </p:nvCxnSpPr>
        <p:spPr>
          <a:xfrm>
            <a:off x="222406" y="3706805"/>
            <a:ext cx="11605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3792328" y="2866335"/>
            <a:ext cx="1135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3978073" y="3716455"/>
            <a:ext cx="950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918981" y="4114800"/>
            <a:ext cx="4680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92328" y="3267610"/>
            <a:ext cx="589813" cy="57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133624" y="5861489"/>
            <a:ext cx="1079159" cy="102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16756" y="1456768"/>
            <a:ext cx="6975244" cy="4832092"/>
          </a:xfrm>
          <a:prstGeom prst="rect">
            <a:avLst/>
          </a:prstGeom>
        </p:spPr>
        <p:txBody>
          <a:bodyPr wrap="square">
            <a:spAutoFit/>
          </a:bodyPr>
          <a:lstStyle/>
          <a:p>
            <a:pPr lvl="0" algn="just"/>
            <a:r>
              <a:rPr lang="en-US" sz="2800" dirty="0">
                <a:solidFill>
                  <a:srgbClr val="4472C4"/>
                </a:solidFill>
              </a:rPr>
              <a:t>Hot Dogs</a:t>
            </a:r>
          </a:p>
          <a:p>
            <a:pPr lvl="0" algn="just"/>
            <a:r>
              <a:rPr lang="en-US" sz="2800" dirty="0">
                <a:solidFill>
                  <a:srgbClr val="4472C4"/>
                </a:solidFill>
              </a:rPr>
              <a:t>In many cities in the USA, people love eating hot dogs. A hot dog is a sausage in a bun. There are hot dog carts on almost every street. The vendors usually steam the sausages, and warm the buns up in a special oven. People then put their </a:t>
            </a:r>
            <a:r>
              <a:rPr lang="en-US" sz="2800" dirty="0" err="1">
                <a:solidFill>
                  <a:srgbClr val="4472C4"/>
                </a:solidFill>
              </a:rPr>
              <a:t>favourite</a:t>
            </a:r>
            <a:r>
              <a:rPr lang="en-US" sz="2800" dirty="0">
                <a:solidFill>
                  <a:srgbClr val="4472C4"/>
                </a:solidFill>
              </a:rPr>
              <a:t> toppings on their hot dogs. Some popular toppings are mustard, ketchup, onions and relish. Many people also add some red pepper to make it spicy! Hot dogs are delicious.</a:t>
            </a:r>
          </a:p>
        </p:txBody>
      </p:sp>
      <p:cxnSp>
        <p:nvCxnSpPr>
          <p:cNvPr id="17" name="Straight Connector 16"/>
          <p:cNvCxnSpPr>
            <a:cxnSpLocks/>
          </p:cNvCxnSpPr>
          <p:nvPr/>
        </p:nvCxnSpPr>
        <p:spPr>
          <a:xfrm>
            <a:off x="7991205" y="3202549"/>
            <a:ext cx="713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37513" y="4035287"/>
            <a:ext cx="6559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8453301" y="3630951"/>
            <a:ext cx="8590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10138057" y="4048815"/>
            <a:ext cx="748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8453302" y="5326470"/>
            <a:ext cx="7869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0120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heel(1)">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heel(1)">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heel(1)">
                                      <p:cBhvr>
                                        <p:cTn id="5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1228</Words>
  <Application>Microsoft Office PowerPoint</Application>
  <PresentationFormat>Widescreen</PresentationFormat>
  <Paragraphs>132</Paragraphs>
  <Slides>28</Slides>
  <Notes>1</Notes>
  <HiddenSlides>0</HiddenSlides>
  <MMClips>12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Vũ Trần Gia Bửu</cp:lastModifiedBy>
  <cp:revision>141</cp:revision>
  <dcterms:created xsi:type="dcterms:W3CDTF">2021-09-24T06:18:33Z</dcterms:created>
  <dcterms:modified xsi:type="dcterms:W3CDTF">2023-08-02T11:00:30Z</dcterms:modified>
</cp:coreProperties>
</file>