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73" r:id="rId4"/>
    <p:sldId id="274" r:id="rId5"/>
    <p:sldId id="275" r:id="rId6"/>
    <p:sldId id="257" r:id="rId7"/>
    <p:sldId id="268" r:id="rId8"/>
    <p:sldId id="262" r:id="rId9"/>
    <p:sldId id="258" r:id="rId10"/>
    <p:sldId id="263" r:id="rId11"/>
    <p:sldId id="259" r:id="rId12"/>
    <p:sldId id="264" r:id="rId13"/>
    <p:sldId id="265" r:id="rId14"/>
    <p:sldId id="266" r:id="rId15"/>
    <p:sldId id="267" r:id="rId16"/>
    <p:sldId id="276" r:id="rId17"/>
    <p:sldId id="260" r:id="rId18"/>
    <p:sldId id="277" r:id="rId19"/>
    <p:sldId id="269" r:id="rId20"/>
    <p:sldId id="27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1"/>
  </p:normalViewPr>
  <p:slideViewPr>
    <p:cSldViewPr snapToGrid="0" snapToObjects="1">
      <p:cViewPr varScale="1">
        <p:scale>
          <a:sx n="104" d="100"/>
          <a:sy n="104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F1293-7C5C-914C-9760-987733BE9554}" type="datetimeFigureOut">
              <a:rPr lang="en-US" smtClean="0"/>
              <a:t>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285C8-C4F1-5046-9C63-6BC0ABAA5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285C8-C4F1-5046-9C63-6BC0ABAA5F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0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3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5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0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3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2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4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2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4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6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9C8DA-81E2-404C-90E1-425EA677A6C2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2DD84-8DCB-C240-8016-2778A9B02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677918"/>
            <a:ext cx="5833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smtClean="0">
                <a:ln>
                  <a:solidFill>
                    <a:srgbClr val="FF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Bài 28: Tia X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chemeClr val="bg1">
                  <a:lumMod val="9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60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1981200" y="48768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algn="just" eaLnBrk="1" hangingPunct="1"/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Ñaët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hieäu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ñieän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theá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vaøi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chục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kil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ô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voân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giöõa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anoât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vaø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catoât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caùc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phaùt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xaï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töø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catoât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ñöôïc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taêng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toác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ñieän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tröôøng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maïnh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ñeán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ñaäp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vaøo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ñoái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ôt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laøm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phaùt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X. </a:t>
            </a:r>
          </a:p>
          <a:p>
            <a:pPr algn="just" eaLnBrk="1" hangingPunct="1"/>
            <a:endParaRPr lang="en-US" altLang="en-US" sz="2400" dirty="0">
              <a:solidFill>
                <a:srgbClr val="003F3E"/>
              </a:solidFill>
            </a:endParaRPr>
          </a:p>
        </p:txBody>
      </p:sp>
      <p:grpSp>
        <p:nvGrpSpPr>
          <p:cNvPr id="14347" name="Group 5"/>
          <p:cNvGrpSpPr>
            <a:grpSpLocks/>
          </p:cNvGrpSpPr>
          <p:nvPr/>
        </p:nvGrpSpPr>
        <p:grpSpPr bwMode="auto">
          <a:xfrm>
            <a:off x="2514600" y="1371600"/>
            <a:ext cx="6858000" cy="2971800"/>
            <a:chOff x="1331" y="2081"/>
            <a:chExt cx="6840" cy="2910"/>
          </a:xfrm>
        </p:grpSpPr>
        <p:grpSp>
          <p:nvGrpSpPr>
            <p:cNvPr id="14372" name="Group 6"/>
            <p:cNvGrpSpPr>
              <a:grpSpLocks/>
            </p:cNvGrpSpPr>
            <p:nvPr/>
          </p:nvGrpSpPr>
          <p:grpSpPr bwMode="auto">
            <a:xfrm>
              <a:off x="1329" y="2081"/>
              <a:ext cx="6758" cy="2910"/>
              <a:chOff x="1329" y="2081"/>
              <a:chExt cx="6758" cy="2910"/>
            </a:xfrm>
          </p:grpSpPr>
          <p:grpSp>
            <p:nvGrpSpPr>
              <p:cNvPr id="14374" name="Group 7"/>
              <p:cNvGrpSpPr>
                <a:grpSpLocks/>
              </p:cNvGrpSpPr>
              <p:nvPr/>
            </p:nvGrpSpPr>
            <p:grpSpPr bwMode="auto">
              <a:xfrm>
                <a:off x="1547" y="2156"/>
                <a:ext cx="6411" cy="2835"/>
                <a:chOff x="1262" y="2156"/>
                <a:chExt cx="6411" cy="2835"/>
              </a:xfrm>
            </p:grpSpPr>
            <p:sp>
              <p:nvSpPr>
                <p:cNvPr id="14386" name="Oval 8"/>
                <p:cNvSpPr>
                  <a:spLocks noChangeArrowheads="1"/>
                </p:cNvSpPr>
                <p:nvPr/>
              </p:nvSpPr>
              <p:spPr bwMode="auto">
                <a:xfrm>
                  <a:off x="3698" y="2156"/>
                  <a:ext cx="2835" cy="283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50000">
                      <a:srgbClr val="CCFFF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  <p:grpSp>
              <p:nvGrpSpPr>
                <p:cNvPr id="14387" name="Group 9"/>
                <p:cNvGrpSpPr>
                  <a:grpSpLocks/>
                </p:cNvGrpSpPr>
                <p:nvPr/>
              </p:nvGrpSpPr>
              <p:grpSpPr bwMode="auto">
                <a:xfrm>
                  <a:off x="6482" y="3356"/>
                  <a:ext cx="1191" cy="570"/>
                  <a:chOff x="5642" y="3521"/>
                  <a:chExt cx="1530" cy="420"/>
                </a:xfrm>
              </p:grpSpPr>
              <p:sp>
                <p:nvSpPr>
                  <p:cNvPr id="14392" name="Freeform 10"/>
                  <p:cNvSpPr>
                    <a:spLocks/>
                  </p:cNvSpPr>
                  <p:nvPr/>
                </p:nvSpPr>
                <p:spPr bwMode="auto">
                  <a:xfrm rot="5400000">
                    <a:off x="6113" y="3050"/>
                    <a:ext cx="420" cy="1362"/>
                  </a:xfrm>
                  <a:custGeom>
                    <a:avLst/>
                    <a:gdLst>
                      <a:gd name="T0" fmla="*/ 0 w 540"/>
                      <a:gd name="T1" fmla="*/ 906 h 1560"/>
                      <a:gd name="T2" fmla="*/ 0 w 540"/>
                      <a:gd name="T3" fmla="*/ 0 h 1560"/>
                      <a:gd name="T4" fmla="*/ 198 w 540"/>
                      <a:gd name="T5" fmla="*/ 0 h 1560"/>
                      <a:gd name="T6" fmla="*/ 198 w 540"/>
                      <a:gd name="T7" fmla="*/ 906 h 15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40"/>
                      <a:gd name="T13" fmla="*/ 0 h 1560"/>
                      <a:gd name="T14" fmla="*/ 540 w 540"/>
                      <a:gd name="T15" fmla="*/ 1560 h 15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40" h="1560">
                        <a:moveTo>
                          <a:pt x="0" y="1560"/>
                        </a:moveTo>
                        <a:lnTo>
                          <a:pt x="0" y="0"/>
                        </a:lnTo>
                        <a:lnTo>
                          <a:pt x="540" y="0"/>
                        </a:lnTo>
                        <a:lnTo>
                          <a:pt x="540" y="15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3366FF"/>
                      </a:gs>
                      <a:gs pos="50000">
                        <a:srgbClr val="CCFFFF"/>
                      </a:gs>
                      <a:gs pos="100000">
                        <a:srgbClr val="3366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>
                    <a:lvl1pPr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9pPr>
                  </a:lstStyle>
                  <a:p>
                    <a:pPr eaLnBrk="1" hangingPunct="1"/>
                    <a:endParaRPr lang="vi-VN" altLang="en-US">
                      <a:latin typeface="Garamond" charset="0"/>
                    </a:endParaRPr>
                  </a:p>
                </p:txBody>
              </p:sp>
              <p:sp>
                <p:nvSpPr>
                  <p:cNvPr id="14393" name="Arc 11"/>
                  <p:cNvSpPr>
                    <a:spLocks/>
                  </p:cNvSpPr>
                  <p:nvPr/>
                </p:nvSpPr>
                <p:spPr bwMode="auto">
                  <a:xfrm flipV="1">
                    <a:off x="6950" y="3521"/>
                    <a:ext cx="222" cy="405"/>
                  </a:xfrm>
                  <a:custGeom>
                    <a:avLst/>
                    <a:gdLst>
                      <a:gd name="T0" fmla="*/ 0 w 23353"/>
                      <a:gd name="T1" fmla="*/ 0 h 43200"/>
                      <a:gd name="T2" fmla="*/ 0 w 23353"/>
                      <a:gd name="T3" fmla="*/ 0 h 43200"/>
                      <a:gd name="T4" fmla="*/ 0 w 23353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3353"/>
                      <a:gd name="T10" fmla="*/ 0 h 43200"/>
                      <a:gd name="T11" fmla="*/ 23353 w 23353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3353" h="43200" fill="none" extrusionOk="0">
                        <a:moveTo>
                          <a:pt x="0" y="71"/>
                        </a:moveTo>
                        <a:cubicBezTo>
                          <a:pt x="583" y="23"/>
                          <a:pt x="1167" y="-1"/>
                          <a:pt x="1753" y="0"/>
                        </a:cubicBezTo>
                        <a:cubicBezTo>
                          <a:pt x="13682" y="0"/>
                          <a:pt x="23353" y="9670"/>
                          <a:pt x="23353" y="21600"/>
                        </a:cubicBezTo>
                        <a:cubicBezTo>
                          <a:pt x="23353" y="33529"/>
                          <a:pt x="13682" y="43200"/>
                          <a:pt x="1753" y="43200"/>
                        </a:cubicBezTo>
                        <a:cubicBezTo>
                          <a:pt x="1574" y="43200"/>
                          <a:pt x="1396" y="43197"/>
                          <a:pt x="1217" y="43193"/>
                        </a:cubicBezTo>
                      </a:path>
                      <a:path w="23353" h="43200" stroke="0" extrusionOk="0">
                        <a:moveTo>
                          <a:pt x="0" y="71"/>
                        </a:moveTo>
                        <a:cubicBezTo>
                          <a:pt x="583" y="23"/>
                          <a:pt x="1167" y="-1"/>
                          <a:pt x="1753" y="0"/>
                        </a:cubicBezTo>
                        <a:cubicBezTo>
                          <a:pt x="13682" y="0"/>
                          <a:pt x="23353" y="9670"/>
                          <a:pt x="23353" y="21600"/>
                        </a:cubicBezTo>
                        <a:cubicBezTo>
                          <a:pt x="23353" y="33529"/>
                          <a:pt x="13682" y="43200"/>
                          <a:pt x="1753" y="43200"/>
                        </a:cubicBezTo>
                        <a:cubicBezTo>
                          <a:pt x="1574" y="43200"/>
                          <a:pt x="1396" y="43197"/>
                          <a:pt x="1217" y="43193"/>
                        </a:cubicBezTo>
                        <a:lnTo>
                          <a:pt x="1753" y="2160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66FF"/>
                      </a:gs>
                      <a:gs pos="50000">
                        <a:srgbClr val="CCFFFF"/>
                      </a:gs>
                      <a:gs pos="100000">
                        <a:srgbClr val="3366FF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>
                    <a:lvl1pPr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9pPr>
                  </a:lstStyle>
                  <a:p>
                    <a:pPr eaLnBrk="1" hangingPunct="1"/>
                    <a:endParaRPr lang="vi-VN" altLang="en-US">
                      <a:latin typeface="Garamond" charset="0"/>
                    </a:endParaRPr>
                  </a:p>
                </p:txBody>
              </p:sp>
            </p:grpSp>
            <p:grpSp>
              <p:nvGrpSpPr>
                <p:cNvPr id="14388" name="Group 12"/>
                <p:cNvGrpSpPr>
                  <a:grpSpLocks/>
                </p:cNvGrpSpPr>
                <p:nvPr/>
              </p:nvGrpSpPr>
              <p:grpSpPr bwMode="auto">
                <a:xfrm>
                  <a:off x="1262" y="3356"/>
                  <a:ext cx="2487" cy="601"/>
                  <a:chOff x="2823" y="3551"/>
                  <a:chExt cx="1196" cy="421"/>
                </a:xfrm>
              </p:grpSpPr>
              <p:sp>
                <p:nvSpPr>
                  <p:cNvPr id="14390" name="Freeform 13"/>
                  <p:cNvSpPr>
                    <a:spLocks/>
                  </p:cNvSpPr>
                  <p:nvPr/>
                </p:nvSpPr>
                <p:spPr bwMode="auto">
                  <a:xfrm rot="-5400000">
                    <a:off x="3277" y="3229"/>
                    <a:ext cx="420" cy="1065"/>
                  </a:xfrm>
                  <a:custGeom>
                    <a:avLst/>
                    <a:gdLst>
                      <a:gd name="T0" fmla="*/ 0 w 540"/>
                      <a:gd name="T1" fmla="*/ 339 h 1560"/>
                      <a:gd name="T2" fmla="*/ 0 w 540"/>
                      <a:gd name="T3" fmla="*/ 0 h 1560"/>
                      <a:gd name="T4" fmla="*/ 198 w 540"/>
                      <a:gd name="T5" fmla="*/ 0 h 1560"/>
                      <a:gd name="T6" fmla="*/ 198 w 540"/>
                      <a:gd name="T7" fmla="*/ 339 h 15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40"/>
                      <a:gd name="T13" fmla="*/ 0 h 1560"/>
                      <a:gd name="T14" fmla="*/ 540 w 540"/>
                      <a:gd name="T15" fmla="*/ 1560 h 15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40" h="1560">
                        <a:moveTo>
                          <a:pt x="0" y="1560"/>
                        </a:moveTo>
                        <a:lnTo>
                          <a:pt x="0" y="0"/>
                        </a:lnTo>
                        <a:lnTo>
                          <a:pt x="540" y="0"/>
                        </a:lnTo>
                        <a:lnTo>
                          <a:pt x="540" y="15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3366FF"/>
                      </a:gs>
                      <a:gs pos="50000">
                        <a:srgbClr val="CCFFFF"/>
                      </a:gs>
                      <a:gs pos="100000">
                        <a:srgbClr val="3366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>
                    <a:lvl1pPr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9pPr>
                  </a:lstStyle>
                  <a:p>
                    <a:pPr eaLnBrk="1" hangingPunct="1"/>
                    <a:endParaRPr lang="vi-VN" altLang="en-US">
                      <a:latin typeface="Garamond" charset="0"/>
                    </a:endParaRPr>
                  </a:p>
                </p:txBody>
              </p:sp>
              <p:sp>
                <p:nvSpPr>
                  <p:cNvPr id="14391" name="Arc 14"/>
                  <p:cNvSpPr>
                    <a:spLocks/>
                  </p:cNvSpPr>
                  <p:nvPr/>
                </p:nvSpPr>
                <p:spPr bwMode="auto">
                  <a:xfrm rot="10800000" flipV="1">
                    <a:off x="2823" y="3551"/>
                    <a:ext cx="173" cy="405"/>
                  </a:xfrm>
                  <a:custGeom>
                    <a:avLst/>
                    <a:gdLst>
                      <a:gd name="T0" fmla="*/ 0 w 23353"/>
                      <a:gd name="T1" fmla="*/ 0 h 43200"/>
                      <a:gd name="T2" fmla="*/ 0 w 23353"/>
                      <a:gd name="T3" fmla="*/ 0 h 43200"/>
                      <a:gd name="T4" fmla="*/ 0 w 23353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3353"/>
                      <a:gd name="T10" fmla="*/ 0 h 43200"/>
                      <a:gd name="T11" fmla="*/ 23353 w 23353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3353" h="43200" fill="none" extrusionOk="0">
                        <a:moveTo>
                          <a:pt x="0" y="71"/>
                        </a:moveTo>
                        <a:cubicBezTo>
                          <a:pt x="583" y="23"/>
                          <a:pt x="1167" y="-1"/>
                          <a:pt x="1753" y="0"/>
                        </a:cubicBezTo>
                        <a:cubicBezTo>
                          <a:pt x="13682" y="0"/>
                          <a:pt x="23353" y="9670"/>
                          <a:pt x="23353" y="21600"/>
                        </a:cubicBezTo>
                        <a:cubicBezTo>
                          <a:pt x="23353" y="33529"/>
                          <a:pt x="13682" y="43200"/>
                          <a:pt x="1753" y="43200"/>
                        </a:cubicBezTo>
                        <a:cubicBezTo>
                          <a:pt x="1574" y="43200"/>
                          <a:pt x="1396" y="43197"/>
                          <a:pt x="1217" y="43193"/>
                        </a:cubicBezTo>
                      </a:path>
                      <a:path w="23353" h="43200" stroke="0" extrusionOk="0">
                        <a:moveTo>
                          <a:pt x="0" y="71"/>
                        </a:moveTo>
                        <a:cubicBezTo>
                          <a:pt x="583" y="23"/>
                          <a:pt x="1167" y="-1"/>
                          <a:pt x="1753" y="0"/>
                        </a:cubicBezTo>
                        <a:cubicBezTo>
                          <a:pt x="13682" y="0"/>
                          <a:pt x="23353" y="9670"/>
                          <a:pt x="23353" y="21600"/>
                        </a:cubicBezTo>
                        <a:cubicBezTo>
                          <a:pt x="23353" y="33529"/>
                          <a:pt x="13682" y="43200"/>
                          <a:pt x="1753" y="43200"/>
                        </a:cubicBezTo>
                        <a:cubicBezTo>
                          <a:pt x="1574" y="43200"/>
                          <a:pt x="1396" y="43197"/>
                          <a:pt x="1217" y="43193"/>
                        </a:cubicBezTo>
                        <a:lnTo>
                          <a:pt x="1753" y="2160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66FF"/>
                      </a:gs>
                      <a:gs pos="50000">
                        <a:srgbClr val="CCFFFF"/>
                      </a:gs>
                      <a:gs pos="100000">
                        <a:srgbClr val="3366FF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9pPr>
                  </a:lstStyle>
                  <a:p>
                    <a:pPr eaLnBrk="1" hangingPunct="1"/>
                    <a:endParaRPr lang="vi-VN" altLang="en-US">
                      <a:latin typeface="Garamond" charset="0"/>
                    </a:endParaRPr>
                  </a:p>
                </p:txBody>
              </p:sp>
            </p:grpSp>
            <p:sp>
              <p:nvSpPr>
                <p:cNvPr id="14389" name="Arc 15"/>
                <p:cNvSpPr>
                  <a:spLocks/>
                </p:cNvSpPr>
                <p:nvPr/>
              </p:nvSpPr>
              <p:spPr bwMode="auto">
                <a:xfrm rot="-2690845">
                  <a:off x="6069" y="2306"/>
                  <a:ext cx="461" cy="360"/>
                </a:xfrm>
                <a:custGeom>
                  <a:avLst/>
                  <a:gdLst>
                    <a:gd name="T0" fmla="*/ 0 w 24969"/>
                    <a:gd name="T1" fmla="*/ 0 h 43200"/>
                    <a:gd name="T2" fmla="*/ 0 w 24969"/>
                    <a:gd name="T3" fmla="*/ 0 h 43200"/>
                    <a:gd name="T4" fmla="*/ 0 w 24969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969"/>
                    <a:gd name="T10" fmla="*/ 0 h 43200"/>
                    <a:gd name="T11" fmla="*/ 24969 w 24969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969" h="43200" fill="none" extrusionOk="0">
                      <a:moveTo>
                        <a:pt x="1733" y="62"/>
                      </a:moveTo>
                      <a:cubicBezTo>
                        <a:pt x="2277" y="20"/>
                        <a:pt x="2823" y="-1"/>
                        <a:pt x="3369" y="0"/>
                      </a:cubicBezTo>
                      <a:cubicBezTo>
                        <a:pt x="15298" y="0"/>
                        <a:pt x="24969" y="9670"/>
                        <a:pt x="24969" y="21600"/>
                      </a:cubicBezTo>
                      <a:cubicBezTo>
                        <a:pt x="24969" y="33529"/>
                        <a:pt x="15298" y="43200"/>
                        <a:pt x="3369" y="43200"/>
                      </a:cubicBezTo>
                      <a:cubicBezTo>
                        <a:pt x="2240" y="43200"/>
                        <a:pt x="1114" y="43111"/>
                        <a:pt x="0" y="42935"/>
                      </a:cubicBezTo>
                    </a:path>
                    <a:path w="24969" h="43200" stroke="0" extrusionOk="0">
                      <a:moveTo>
                        <a:pt x="1733" y="62"/>
                      </a:moveTo>
                      <a:cubicBezTo>
                        <a:pt x="2277" y="20"/>
                        <a:pt x="2823" y="-1"/>
                        <a:pt x="3369" y="0"/>
                      </a:cubicBezTo>
                      <a:cubicBezTo>
                        <a:pt x="15298" y="0"/>
                        <a:pt x="24969" y="9670"/>
                        <a:pt x="24969" y="21600"/>
                      </a:cubicBezTo>
                      <a:cubicBezTo>
                        <a:pt x="24969" y="33529"/>
                        <a:pt x="15298" y="43200"/>
                        <a:pt x="3369" y="43200"/>
                      </a:cubicBezTo>
                      <a:cubicBezTo>
                        <a:pt x="2240" y="43200"/>
                        <a:pt x="1114" y="43111"/>
                        <a:pt x="0" y="42935"/>
                      </a:cubicBezTo>
                      <a:lnTo>
                        <a:pt x="3369" y="2160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66FF"/>
                    </a:gs>
                    <a:gs pos="50000">
                      <a:srgbClr val="CCFFF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</p:grpSp>
          <p:grpSp>
            <p:nvGrpSpPr>
              <p:cNvPr id="14375" name="Group 16"/>
              <p:cNvGrpSpPr>
                <a:grpSpLocks/>
              </p:cNvGrpSpPr>
              <p:nvPr/>
            </p:nvGrpSpPr>
            <p:grpSpPr bwMode="auto">
              <a:xfrm>
                <a:off x="6314" y="3280"/>
                <a:ext cx="1773" cy="720"/>
                <a:chOff x="6029" y="3280"/>
                <a:chExt cx="1773" cy="720"/>
              </a:xfrm>
            </p:grpSpPr>
            <p:sp>
              <p:nvSpPr>
                <p:cNvPr id="14384" name="Line 17"/>
                <p:cNvSpPr>
                  <a:spLocks noChangeShapeType="1"/>
                </p:cNvSpPr>
                <p:nvPr/>
              </p:nvSpPr>
              <p:spPr bwMode="auto">
                <a:xfrm>
                  <a:off x="6035" y="3640"/>
                  <a:ext cx="1767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5" name="Line 18"/>
                <p:cNvSpPr>
                  <a:spLocks noChangeShapeType="1"/>
                </p:cNvSpPr>
                <p:nvPr/>
              </p:nvSpPr>
              <p:spPr bwMode="auto">
                <a:xfrm>
                  <a:off x="6029" y="3280"/>
                  <a:ext cx="0" cy="720"/>
                </a:xfrm>
                <a:prstGeom prst="line">
                  <a:avLst/>
                </a:prstGeom>
                <a:noFill/>
                <a:ln w="571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6" name="Group 19"/>
              <p:cNvGrpSpPr>
                <a:grpSpLocks/>
              </p:cNvGrpSpPr>
              <p:nvPr/>
            </p:nvGrpSpPr>
            <p:grpSpPr bwMode="auto">
              <a:xfrm>
                <a:off x="5336" y="2081"/>
                <a:ext cx="1623" cy="1695"/>
                <a:chOff x="5051" y="2081"/>
                <a:chExt cx="1623" cy="1695"/>
              </a:xfrm>
            </p:grpSpPr>
            <p:sp>
              <p:nvSpPr>
                <p:cNvPr id="14381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5270" y="2250"/>
                  <a:ext cx="1254" cy="126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2" name="Line 21"/>
                <p:cNvSpPr>
                  <a:spLocks noChangeShapeType="1"/>
                </p:cNvSpPr>
                <p:nvPr/>
              </p:nvSpPr>
              <p:spPr bwMode="auto">
                <a:xfrm>
                  <a:off x="5051" y="3236"/>
                  <a:ext cx="456" cy="540"/>
                </a:xfrm>
                <a:prstGeom prst="line">
                  <a:avLst/>
                </a:prstGeom>
                <a:noFill/>
                <a:ln w="571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3" name="Oval 22"/>
                <p:cNvSpPr>
                  <a:spLocks noChangeArrowheads="1"/>
                </p:cNvSpPr>
                <p:nvPr/>
              </p:nvSpPr>
              <p:spPr bwMode="auto">
                <a:xfrm>
                  <a:off x="6503" y="2081"/>
                  <a:ext cx="171" cy="1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</p:grpSp>
          <p:grpSp>
            <p:nvGrpSpPr>
              <p:cNvPr id="14377" name="Group 23"/>
              <p:cNvGrpSpPr>
                <a:grpSpLocks/>
              </p:cNvGrpSpPr>
              <p:nvPr/>
            </p:nvGrpSpPr>
            <p:grpSpPr bwMode="auto">
              <a:xfrm>
                <a:off x="1329" y="3254"/>
                <a:ext cx="3165" cy="732"/>
                <a:chOff x="1046" y="3254"/>
                <a:chExt cx="3342" cy="732"/>
              </a:xfrm>
            </p:grpSpPr>
            <p:sp>
              <p:nvSpPr>
                <p:cNvPr id="14378" name="Line 24"/>
                <p:cNvSpPr>
                  <a:spLocks noChangeShapeType="1"/>
                </p:cNvSpPr>
                <p:nvPr/>
              </p:nvSpPr>
              <p:spPr bwMode="auto">
                <a:xfrm>
                  <a:off x="1076" y="3630"/>
                  <a:ext cx="3192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9" name="Oval 25"/>
                <p:cNvSpPr>
                  <a:spLocks noChangeArrowheads="1"/>
                </p:cNvSpPr>
                <p:nvPr/>
              </p:nvSpPr>
              <p:spPr bwMode="auto">
                <a:xfrm>
                  <a:off x="1046" y="3536"/>
                  <a:ext cx="171" cy="1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  <p:sp>
              <p:nvSpPr>
                <p:cNvPr id="14380" name="Arc 26"/>
                <p:cNvSpPr>
                  <a:spLocks/>
                </p:cNvSpPr>
                <p:nvPr/>
              </p:nvSpPr>
              <p:spPr bwMode="auto">
                <a:xfrm flipH="1">
                  <a:off x="4232" y="3254"/>
                  <a:ext cx="156" cy="732"/>
                </a:xfrm>
                <a:custGeom>
                  <a:avLst/>
                  <a:gdLst>
                    <a:gd name="T0" fmla="*/ 0 w 21600"/>
                    <a:gd name="T1" fmla="*/ 0 h 43184"/>
                    <a:gd name="T2" fmla="*/ 0 w 21600"/>
                    <a:gd name="T3" fmla="*/ 0 h 43184"/>
                    <a:gd name="T4" fmla="*/ 0 w 21600"/>
                    <a:gd name="T5" fmla="*/ 0 h 4318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3184"/>
                    <a:gd name="T11" fmla="*/ 21600 w 21600"/>
                    <a:gd name="T12" fmla="*/ 43184 h 431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3184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206"/>
                        <a:pt x="12427" y="42738"/>
                        <a:pt x="830" y="43184"/>
                      </a:cubicBezTo>
                    </a:path>
                    <a:path w="21600" h="43184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206"/>
                        <a:pt x="12427" y="42738"/>
                        <a:pt x="830" y="43184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</p:grpSp>
        </p:grpSp>
        <p:sp>
          <p:nvSpPr>
            <p:cNvPr id="14373" name="Oval 27"/>
            <p:cNvSpPr>
              <a:spLocks noChangeArrowheads="1"/>
            </p:cNvSpPr>
            <p:nvPr/>
          </p:nvSpPr>
          <p:spPr bwMode="auto">
            <a:xfrm>
              <a:off x="8000" y="3551"/>
              <a:ext cx="171" cy="1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1pPr>
              <a:lvl2pPr marL="742950" indent="-285750"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2pPr>
              <a:lvl3pPr marL="1143000" indent="-228600"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3pPr>
              <a:lvl4pPr marL="1600200" indent="-228600"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4pPr>
              <a:lvl5pPr marL="2057400" indent="-228600"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B09F7"/>
                  </a:solidFill>
                  <a:latin typeface="VNI-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B09F7"/>
                  </a:solidFill>
                  <a:latin typeface="VNI-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B09F7"/>
                  </a:solidFill>
                  <a:latin typeface="VNI-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B09F7"/>
                  </a:solidFill>
                  <a:latin typeface="VNI-Times" charset="0"/>
                </a:defRPr>
              </a:lvl9pPr>
            </a:lstStyle>
            <a:p>
              <a:pPr eaLnBrk="1" hangingPunct="1"/>
              <a:endParaRPr lang="vi-VN" altLang="en-US">
                <a:latin typeface="Garamond" charset="0"/>
              </a:endParaRPr>
            </a:p>
          </p:txBody>
        </p:sp>
      </p:grpSp>
      <p:sp>
        <p:nvSpPr>
          <p:cNvPr id="14348" name="Freeform 29"/>
          <p:cNvSpPr>
            <a:spLocks/>
          </p:cNvSpPr>
          <p:nvPr/>
        </p:nvSpPr>
        <p:spPr bwMode="auto">
          <a:xfrm>
            <a:off x="8118476" y="1438276"/>
            <a:ext cx="1279525" cy="1539875"/>
          </a:xfrm>
          <a:custGeom>
            <a:avLst/>
            <a:gdLst>
              <a:gd name="T0" fmla="*/ 0 w 806"/>
              <a:gd name="T1" fmla="*/ 2147483647 h 970"/>
              <a:gd name="T2" fmla="*/ 2147483647 w 806"/>
              <a:gd name="T3" fmla="*/ 2147483647 h 970"/>
              <a:gd name="T4" fmla="*/ 2147483647 w 806"/>
              <a:gd name="T5" fmla="*/ 2147483647 h 970"/>
              <a:gd name="T6" fmla="*/ 2147483647 w 806"/>
              <a:gd name="T7" fmla="*/ 2147483647 h 970"/>
              <a:gd name="T8" fmla="*/ 2147483647 w 806"/>
              <a:gd name="T9" fmla="*/ 2147483647 h 970"/>
              <a:gd name="T10" fmla="*/ 2147483647 w 806"/>
              <a:gd name="T11" fmla="*/ 2147483647 h 970"/>
              <a:gd name="T12" fmla="*/ 2147483647 w 806"/>
              <a:gd name="T13" fmla="*/ 2147483647 h 970"/>
              <a:gd name="T14" fmla="*/ 2147483647 w 806"/>
              <a:gd name="T15" fmla="*/ 2147483647 h 970"/>
              <a:gd name="T16" fmla="*/ 2147483647 w 806"/>
              <a:gd name="T17" fmla="*/ 2147483647 h 970"/>
              <a:gd name="T18" fmla="*/ 2147483647 w 806"/>
              <a:gd name="T19" fmla="*/ 2147483647 h 970"/>
              <a:gd name="T20" fmla="*/ 2147483647 w 806"/>
              <a:gd name="T21" fmla="*/ 2147483647 h 970"/>
              <a:gd name="T22" fmla="*/ 2147483647 w 806"/>
              <a:gd name="T23" fmla="*/ 2147483647 h 970"/>
              <a:gd name="T24" fmla="*/ 2147483647 w 806"/>
              <a:gd name="T25" fmla="*/ 2147483647 h 970"/>
              <a:gd name="T26" fmla="*/ 2147483647 w 806"/>
              <a:gd name="T27" fmla="*/ 2147483647 h 970"/>
              <a:gd name="T28" fmla="*/ 2147483647 w 806"/>
              <a:gd name="T29" fmla="*/ 2147483647 h 970"/>
              <a:gd name="T30" fmla="*/ 2147483647 w 806"/>
              <a:gd name="T31" fmla="*/ 2147483647 h 970"/>
              <a:gd name="T32" fmla="*/ 2147483647 w 806"/>
              <a:gd name="T33" fmla="*/ 2147483647 h 970"/>
              <a:gd name="T34" fmla="*/ 2147483647 w 806"/>
              <a:gd name="T35" fmla="*/ 2147483647 h 970"/>
              <a:gd name="T36" fmla="*/ 2147483647 w 806"/>
              <a:gd name="T37" fmla="*/ 2147483647 h 970"/>
              <a:gd name="T38" fmla="*/ 2147483647 w 806"/>
              <a:gd name="T39" fmla="*/ 2147483647 h 970"/>
              <a:gd name="T40" fmla="*/ 2147483647 w 806"/>
              <a:gd name="T41" fmla="*/ 2147483647 h 970"/>
              <a:gd name="T42" fmla="*/ 2147483647 w 806"/>
              <a:gd name="T43" fmla="*/ 2147483647 h 970"/>
              <a:gd name="T44" fmla="*/ 2147483647 w 806"/>
              <a:gd name="T45" fmla="*/ 2147483647 h 970"/>
              <a:gd name="T46" fmla="*/ 2147483647 w 806"/>
              <a:gd name="T47" fmla="*/ 2147483647 h 970"/>
              <a:gd name="T48" fmla="*/ 2147483647 w 806"/>
              <a:gd name="T49" fmla="*/ 2147483647 h 970"/>
              <a:gd name="T50" fmla="*/ 2147483647 w 806"/>
              <a:gd name="T51" fmla="*/ 2147483647 h 970"/>
              <a:gd name="T52" fmla="*/ 2147483647 w 806"/>
              <a:gd name="T53" fmla="*/ 2147483647 h 97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6"/>
              <a:gd name="T82" fmla="*/ 0 h 970"/>
              <a:gd name="T83" fmla="*/ 806 w 806"/>
              <a:gd name="T84" fmla="*/ 970 h 97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6" h="970">
                <a:moveTo>
                  <a:pt x="0" y="15"/>
                </a:moveTo>
                <a:cubicBezTo>
                  <a:pt x="13" y="11"/>
                  <a:pt x="25" y="0"/>
                  <a:pt x="39" y="2"/>
                </a:cubicBezTo>
                <a:cubicBezTo>
                  <a:pt x="67" y="5"/>
                  <a:pt x="118" y="28"/>
                  <a:pt x="118" y="28"/>
                </a:cubicBezTo>
                <a:cubicBezTo>
                  <a:pt x="148" y="118"/>
                  <a:pt x="163" y="86"/>
                  <a:pt x="118" y="133"/>
                </a:cubicBezTo>
                <a:cubicBezTo>
                  <a:pt x="122" y="107"/>
                  <a:pt x="111" y="71"/>
                  <a:pt x="131" y="54"/>
                </a:cubicBezTo>
                <a:cubicBezTo>
                  <a:pt x="148" y="40"/>
                  <a:pt x="177" y="56"/>
                  <a:pt x="197" y="67"/>
                </a:cubicBezTo>
                <a:cubicBezTo>
                  <a:pt x="211" y="75"/>
                  <a:pt x="212" y="95"/>
                  <a:pt x="223" y="106"/>
                </a:cubicBezTo>
                <a:cubicBezTo>
                  <a:pt x="249" y="133"/>
                  <a:pt x="268" y="135"/>
                  <a:pt x="301" y="146"/>
                </a:cubicBezTo>
                <a:cubicBezTo>
                  <a:pt x="297" y="133"/>
                  <a:pt x="288" y="92"/>
                  <a:pt x="288" y="106"/>
                </a:cubicBezTo>
                <a:cubicBezTo>
                  <a:pt x="288" y="141"/>
                  <a:pt x="281" y="182"/>
                  <a:pt x="301" y="211"/>
                </a:cubicBezTo>
                <a:cubicBezTo>
                  <a:pt x="325" y="245"/>
                  <a:pt x="380" y="237"/>
                  <a:pt x="419" y="250"/>
                </a:cubicBezTo>
                <a:cubicBezTo>
                  <a:pt x="432" y="254"/>
                  <a:pt x="458" y="263"/>
                  <a:pt x="458" y="263"/>
                </a:cubicBezTo>
                <a:cubicBezTo>
                  <a:pt x="482" y="287"/>
                  <a:pt x="522" y="332"/>
                  <a:pt x="485" y="368"/>
                </a:cubicBezTo>
                <a:cubicBezTo>
                  <a:pt x="475" y="378"/>
                  <a:pt x="458" y="377"/>
                  <a:pt x="445" y="381"/>
                </a:cubicBezTo>
                <a:cubicBezTo>
                  <a:pt x="445" y="381"/>
                  <a:pt x="531" y="400"/>
                  <a:pt x="537" y="407"/>
                </a:cubicBezTo>
                <a:cubicBezTo>
                  <a:pt x="547" y="417"/>
                  <a:pt x="544" y="434"/>
                  <a:pt x="550" y="447"/>
                </a:cubicBezTo>
                <a:cubicBezTo>
                  <a:pt x="574" y="496"/>
                  <a:pt x="584" y="522"/>
                  <a:pt x="629" y="551"/>
                </a:cubicBezTo>
                <a:cubicBezTo>
                  <a:pt x="650" y="615"/>
                  <a:pt x="635" y="610"/>
                  <a:pt x="576" y="630"/>
                </a:cubicBezTo>
                <a:cubicBezTo>
                  <a:pt x="555" y="566"/>
                  <a:pt x="568" y="558"/>
                  <a:pt x="629" y="538"/>
                </a:cubicBezTo>
                <a:cubicBezTo>
                  <a:pt x="672" y="552"/>
                  <a:pt x="673" y="544"/>
                  <a:pt x="694" y="591"/>
                </a:cubicBezTo>
                <a:cubicBezTo>
                  <a:pt x="705" y="616"/>
                  <a:pt x="720" y="669"/>
                  <a:pt x="720" y="669"/>
                </a:cubicBezTo>
                <a:cubicBezTo>
                  <a:pt x="707" y="673"/>
                  <a:pt x="691" y="672"/>
                  <a:pt x="681" y="682"/>
                </a:cubicBezTo>
                <a:cubicBezTo>
                  <a:pt x="667" y="696"/>
                  <a:pt x="661" y="746"/>
                  <a:pt x="681" y="761"/>
                </a:cubicBezTo>
                <a:cubicBezTo>
                  <a:pt x="703" y="777"/>
                  <a:pt x="759" y="787"/>
                  <a:pt x="759" y="787"/>
                </a:cubicBezTo>
                <a:cubicBezTo>
                  <a:pt x="806" y="832"/>
                  <a:pt x="790" y="801"/>
                  <a:pt x="759" y="892"/>
                </a:cubicBezTo>
                <a:cubicBezTo>
                  <a:pt x="755" y="905"/>
                  <a:pt x="750" y="918"/>
                  <a:pt x="746" y="931"/>
                </a:cubicBezTo>
                <a:cubicBezTo>
                  <a:pt x="742" y="944"/>
                  <a:pt x="733" y="970"/>
                  <a:pt x="733" y="97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14349" name="Text Box 30"/>
          <p:cNvSpPr txBox="1">
            <a:spLocks noChangeArrowheads="1"/>
          </p:cNvSpPr>
          <p:nvPr/>
        </p:nvSpPr>
        <p:spPr bwMode="auto">
          <a:xfrm>
            <a:off x="9463088" y="2701926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</a:p>
        </p:txBody>
      </p:sp>
      <p:sp>
        <p:nvSpPr>
          <p:cNvPr id="14350" name="Text Box 32"/>
          <p:cNvSpPr txBox="1">
            <a:spLocks noChangeArrowheads="1"/>
          </p:cNvSpPr>
          <p:nvPr/>
        </p:nvSpPr>
        <p:spPr bwMode="auto">
          <a:xfrm>
            <a:off x="9372600" y="2971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Anốt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351" name="Text Box 34"/>
          <p:cNvSpPr txBox="1">
            <a:spLocks noChangeArrowheads="1"/>
          </p:cNvSpPr>
          <p:nvPr/>
        </p:nvSpPr>
        <p:spPr bwMode="auto">
          <a:xfrm>
            <a:off x="8153400" y="990600"/>
            <a:ext cx="251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Đối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âm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cực</a:t>
            </a: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6" name="Oval 35"/>
          <p:cNvSpPr>
            <a:spLocks noChangeArrowheads="1"/>
          </p:cNvSpPr>
          <p:nvPr/>
        </p:nvSpPr>
        <p:spPr bwMode="auto">
          <a:xfrm>
            <a:off x="5562600" y="2895600"/>
            <a:ext cx="76200" cy="762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87" name="Oval 43"/>
          <p:cNvSpPr>
            <a:spLocks noChangeArrowheads="1"/>
          </p:cNvSpPr>
          <p:nvPr/>
        </p:nvSpPr>
        <p:spPr bwMode="auto">
          <a:xfrm>
            <a:off x="5527675" y="3041650"/>
            <a:ext cx="76200" cy="762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88" name="Oval 44"/>
          <p:cNvSpPr>
            <a:spLocks noChangeArrowheads="1"/>
          </p:cNvSpPr>
          <p:nvPr/>
        </p:nvSpPr>
        <p:spPr bwMode="auto">
          <a:xfrm>
            <a:off x="5640389" y="3255964"/>
            <a:ext cx="46037" cy="4603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89" name="Oval 45"/>
          <p:cNvSpPr>
            <a:spLocks noChangeArrowheads="1"/>
          </p:cNvSpPr>
          <p:nvPr/>
        </p:nvSpPr>
        <p:spPr bwMode="auto">
          <a:xfrm>
            <a:off x="5638800" y="2574925"/>
            <a:ext cx="46038" cy="46038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90" name="Oval 46"/>
          <p:cNvSpPr>
            <a:spLocks noChangeArrowheads="1"/>
          </p:cNvSpPr>
          <p:nvPr/>
        </p:nvSpPr>
        <p:spPr bwMode="auto">
          <a:xfrm>
            <a:off x="5624513" y="2605088"/>
            <a:ext cx="19050" cy="1905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91" name="Oval 47"/>
          <p:cNvSpPr>
            <a:spLocks noChangeArrowheads="1"/>
          </p:cNvSpPr>
          <p:nvPr/>
        </p:nvSpPr>
        <p:spPr bwMode="auto">
          <a:xfrm>
            <a:off x="5584825" y="2798764"/>
            <a:ext cx="46038" cy="4603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92" name="Oval 48"/>
          <p:cNvSpPr>
            <a:spLocks noChangeArrowheads="1"/>
          </p:cNvSpPr>
          <p:nvPr/>
        </p:nvSpPr>
        <p:spPr bwMode="auto">
          <a:xfrm>
            <a:off x="5580063" y="2743200"/>
            <a:ext cx="19050" cy="1905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93" name="Oval 49"/>
          <p:cNvSpPr>
            <a:spLocks noChangeArrowheads="1"/>
          </p:cNvSpPr>
          <p:nvPr/>
        </p:nvSpPr>
        <p:spPr bwMode="auto">
          <a:xfrm>
            <a:off x="5532439" y="3022600"/>
            <a:ext cx="46037" cy="46038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94" name="Oval 50"/>
          <p:cNvSpPr>
            <a:spLocks noChangeArrowheads="1"/>
          </p:cNvSpPr>
          <p:nvPr/>
        </p:nvSpPr>
        <p:spPr bwMode="auto">
          <a:xfrm>
            <a:off x="5592764" y="3235325"/>
            <a:ext cx="46037" cy="46038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95" name="Line 51"/>
          <p:cNvSpPr>
            <a:spLocks noChangeShapeType="1"/>
          </p:cNvSpPr>
          <p:nvPr/>
        </p:nvSpPr>
        <p:spPr bwMode="auto">
          <a:xfrm>
            <a:off x="6705600" y="2895600"/>
            <a:ext cx="30480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Line 52"/>
          <p:cNvSpPr>
            <a:spLocks noChangeShapeType="1"/>
          </p:cNvSpPr>
          <p:nvPr/>
        </p:nvSpPr>
        <p:spPr bwMode="auto">
          <a:xfrm flipH="1">
            <a:off x="6172200" y="2971800"/>
            <a:ext cx="53340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Line 53"/>
          <p:cNvSpPr>
            <a:spLocks noChangeShapeType="1"/>
          </p:cNvSpPr>
          <p:nvPr/>
        </p:nvSpPr>
        <p:spPr bwMode="auto">
          <a:xfrm flipH="1">
            <a:off x="4038600" y="2895600"/>
            <a:ext cx="23622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" name="Line 54"/>
          <p:cNvSpPr>
            <a:spLocks noChangeShapeType="1"/>
          </p:cNvSpPr>
          <p:nvPr/>
        </p:nvSpPr>
        <p:spPr bwMode="auto">
          <a:xfrm flipH="1">
            <a:off x="5181600" y="2971800"/>
            <a:ext cx="144780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Line 55"/>
          <p:cNvSpPr>
            <a:spLocks noChangeShapeType="1"/>
          </p:cNvSpPr>
          <p:nvPr/>
        </p:nvSpPr>
        <p:spPr bwMode="auto">
          <a:xfrm flipH="1">
            <a:off x="5583238" y="3013075"/>
            <a:ext cx="106680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Line 57"/>
          <p:cNvSpPr>
            <a:spLocks noChangeShapeType="1"/>
          </p:cNvSpPr>
          <p:nvPr/>
        </p:nvSpPr>
        <p:spPr bwMode="auto">
          <a:xfrm flipH="1">
            <a:off x="4648200" y="2971800"/>
            <a:ext cx="19050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Line 58"/>
          <p:cNvSpPr>
            <a:spLocks noChangeShapeType="1"/>
          </p:cNvSpPr>
          <p:nvPr/>
        </p:nvSpPr>
        <p:spPr bwMode="auto">
          <a:xfrm>
            <a:off x="6740525" y="2916238"/>
            <a:ext cx="83820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" name="Text Box 59"/>
          <p:cNvSpPr txBox="1">
            <a:spLocks noChangeArrowheads="1"/>
          </p:cNvSpPr>
          <p:nvPr/>
        </p:nvSpPr>
        <p:spPr bwMode="auto">
          <a:xfrm>
            <a:off x="1752600" y="3810000"/>
            <a:ext cx="419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TiaX</a:t>
            </a:r>
            <a:endParaRPr lang="en-US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3" name="Line 53"/>
          <p:cNvSpPr>
            <a:spLocks noChangeShapeType="1"/>
          </p:cNvSpPr>
          <p:nvPr/>
        </p:nvSpPr>
        <p:spPr bwMode="auto">
          <a:xfrm flipH="1">
            <a:off x="4267200" y="2814638"/>
            <a:ext cx="2343150" cy="145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Text Box 33"/>
          <p:cNvSpPr txBox="1">
            <a:spLocks noChangeArrowheads="1"/>
          </p:cNvSpPr>
          <p:nvPr/>
        </p:nvSpPr>
        <p:spPr bwMode="auto">
          <a:xfrm>
            <a:off x="1981200" y="3048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Catốt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371" name="Text Box 31"/>
          <p:cNvSpPr txBox="1">
            <a:spLocks noChangeArrowheads="1"/>
          </p:cNvSpPr>
          <p:nvPr/>
        </p:nvSpPr>
        <p:spPr bwMode="auto">
          <a:xfrm>
            <a:off x="1981200" y="2555876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7917" y="412052"/>
            <a:ext cx="6180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II. Cách tạo tia X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6337" y="1469747"/>
            <a:ext cx="331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2. </a:t>
            </a: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Hoạt động:</a:t>
            </a:r>
            <a:endParaRPr lang="en-US" sz="24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12083 -0.005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3333 -0.03333 " pathEditMode="relative" ptsTypes="AA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11667 0.03334 " pathEditMode="relative" ptsTypes="AA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1273 L 0.11632 0.03172 " pathEditMode="relative" ptsTypes="AA"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11667 0.013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25 L 0.11233 0.00787 " pathEditMode="relative" ptsTypes="AA">
                                      <p:cBhvr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6 0.00046 L 0.12587 -0.02176 " pathEditMode="relative" ptsTypes="AA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1667 -0.06666 " pathEditMode="relative" ptsTypes="AA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0023 L 0.11406 -0.05578 " pathEditMode="relative" ptsTypes="AA">
                                      <p:cBhvr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389586" y="365125"/>
            <a:ext cx="8802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III. Bản chất và tính chất của tia X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5603" y="2309991"/>
            <a:ext cx="90651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Định nghĩa:</a:t>
            </a:r>
            <a:endParaRPr lang="en-US" sz="2400" b="1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Tia X( tia Rơnghen) là loại bức xạ không nhìn thấy có bước sóng ngắn hơn bước sóng của tia tử ngoại (từ 10</a:t>
            </a:r>
            <a:r>
              <a:rPr lang="vi-VN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-11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m đến 10</a:t>
            </a:r>
            <a:r>
              <a:rPr lang="vi-VN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-8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m)</a:t>
            </a:r>
          </a:p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Trong khoảng 10</a:t>
            </a:r>
            <a:r>
              <a:rPr lang="vi-VN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-11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m (tia X cứng) đến 10</a:t>
            </a:r>
            <a:r>
              <a:rPr lang="vi-VN" sz="2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-8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m (tia X mềm)</a:t>
            </a:r>
          </a:p>
          <a:p>
            <a:pPr marL="285750" indent="-285750">
              <a:buFontTx/>
              <a:buChar char="-"/>
            </a:pPr>
            <a:endParaRPr lang="vi-V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Tx/>
              <a:buChar char="-"/>
            </a:pPr>
            <a:endParaRPr lang="vi-V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AutoNum type="arabicPeriod" startAt="2"/>
            </a:pP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Bản chất:</a:t>
            </a:r>
          </a:p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Có sự đồng nhất về bản chất giữa tia X và tia tử ngoại là sóng điện từ, chỉ khác ở chỗ tia X có bước sóng nhỏ hơn tia tử ngoại rất nhiều</a:t>
            </a:r>
          </a:p>
          <a:p>
            <a:pPr marL="285750" indent="-285750">
              <a:buFontTx/>
              <a:buChar char="-"/>
            </a:pPr>
            <a:endParaRPr lang="vi-VN" dirty="0" smtClean="0"/>
          </a:p>
        </p:txBody>
      </p:sp>
    </p:spTree>
    <p:extLst>
      <p:ext uri="{BB962C8B-B14F-4D97-AF65-F5344CB8AC3E}">
        <p14:creationId xmlns:p14="http://schemas.microsoft.com/office/powerpoint/2010/main" val="321371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8212" y="372441"/>
            <a:ext cx="8802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III. Bản chất và tính chất của tia X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212" y="1169145"/>
            <a:ext cx="11171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3. </a:t>
            </a: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Tính chất: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098" y="1027906"/>
            <a:ext cx="3943542" cy="2566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5864772" y="3573618"/>
            <a:ext cx="4630531" cy="3457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0853" y="1625114"/>
            <a:ext cx="51395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2400" dirty="0" smtClean="0">
                <a:latin typeface="+mj-lt"/>
              </a:rPr>
              <a:t>-Tính chất nổi bật và quan trọng nhất của tia X là </a:t>
            </a:r>
            <a:r>
              <a:rPr lang="vi-VN" sz="2400" b="1" i="1" u="sng" dirty="0" smtClean="0">
                <a:latin typeface="+mj-lt"/>
              </a:rPr>
              <a:t>khả năng đâm xuyên</a:t>
            </a:r>
            <a:endParaRPr lang="vi-VN" sz="2400" b="1" i="1" u="sng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2400" dirty="0" smtClean="0">
                <a:latin typeface="+mj-lt"/>
              </a:rPr>
              <a:t>Dễ dàng đi qua các vật thông thường như gỗ, vải, các mô mềm như thịt, da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+mj-lt"/>
              </a:rPr>
              <a:t>Đ</a:t>
            </a:r>
            <a:r>
              <a:rPr lang="vi-VN" sz="2400" dirty="0" smtClean="0">
                <a:latin typeface="+mj-lt"/>
              </a:rPr>
              <a:t>ối với các vật mô cứng và kim loại thì khó hơn, đặc biệt kim loại có nguyên tử lượng càng lớn</a:t>
            </a:r>
          </a:p>
          <a:p>
            <a:pPr marL="285750" indent="-285750">
              <a:buFontTx/>
              <a:buChar char="-"/>
            </a:pPr>
            <a:r>
              <a:rPr lang="vi-VN" sz="2400" dirty="0" smtClean="0">
                <a:latin typeface="+mj-lt"/>
              </a:rPr>
              <a:t>Tia X có bước sóng càng ngắn thì khả năng đâm xuyên càng lớn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580" y="5003847"/>
            <a:ext cx="3335178" cy="19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8212" y="372441"/>
            <a:ext cx="8802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III. Bản chất và tính chất của tia X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957" y="1431235"/>
            <a:ext cx="11171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3. </a:t>
            </a: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Tính chất: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6819" y="2063128"/>
            <a:ext cx="7375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b)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àm đen kính ảnh</a:t>
            </a:r>
          </a:p>
          <a:p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c)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àm phát quang 1 số chất</a:t>
            </a:r>
          </a:p>
          <a:p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VD: platino, xianua, bari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18" y="3273637"/>
            <a:ext cx="4633748" cy="3233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380" y="2336241"/>
            <a:ext cx="29210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8212" y="372441"/>
            <a:ext cx="8802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III. Bản chất và tính chất của tia X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868" y="1181127"/>
            <a:ext cx="11171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3. </a:t>
            </a: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Tính chất: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4068" y="1717127"/>
            <a:ext cx="5297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d) Làm ion hoá không khí</a:t>
            </a:r>
          </a:p>
          <a:p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e) Có tác dụng sinh lý: nó huỷ diệt tế bào. Ngta dùng tia X để chữa trị ung thư nông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6" descr="20902049_images1944377_tiaX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3" y="2900598"/>
            <a:ext cx="5394325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20902049_images1944366_tiaX_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3" y="4857580"/>
            <a:ext cx="5148469" cy="185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lapt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54" y="2486611"/>
            <a:ext cx="33051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5338077" y="546959"/>
            <a:ext cx="6351373" cy="26443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03659" y="1303809"/>
            <a:ext cx="473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 smtClean="0">
                <a:latin typeface="+mj-lt"/>
              </a:rPr>
              <a:t>Tia X có đủ các tính chất của tia tử ngoại, đó là bằng chứng về sự đồng nhất bản chất giữa 2 loại tia này</a:t>
            </a:r>
            <a:endParaRPr lang="en-US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55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8212" y="372441"/>
            <a:ext cx="8802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III. Bản chất và tính chất của tia X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866" y="1871091"/>
            <a:ext cx="89534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4. </a:t>
            </a: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Công dụng:</a:t>
            </a:r>
          </a:p>
          <a:p>
            <a:pPr marL="342900" indent="-342900">
              <a:buFontTx/>
              <a:buChar char="-"/>
            </a:pP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Trong y học: 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chiếu điện, chụp điện, chuẩn đoán, chữa bệnh ung thư, diệt khuẩn,.... </a:t>
            </a:r>
          </a:p>
          <a:p>
            <a:pPr marL="342900" indent="-342900">
              <a:buFontTx/>
              <a:buChar char="-"/>
            </a:pP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Trong công nghiệp: 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tìm khuyết tật bên trong các vật đúc bằng kim , tinh thể</a:t>
            </a:r>
          </a:p>
          <a:p>
            <a:pPr marL="342900" indent="-342900">
              <a:buFontTx/>
              <a:buChar char="-"/>
            </a:pP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Trong giao thông: 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kiểm tra hành lý của khách hàng đi máy bay</a:t>
            </a:r>
          </a:p>
          <a:p>
            <a:pPr marL="342900" indent="-342900">
              <a:buFontTx/>
              <a:buChar char="-"/>
            </a:pP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Trong phòng thí nghiệm: 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nghiên cứu thành phần, cấu trúc vật rắn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38" y="1149197"/>
            <a:ext cx="9399776" cy="55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8212" y="372441"/>
            <a:ext cx="8802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III. Bản chất và tính chất của tia X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08" y="1339862"/>
            <a:ext cx="8953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5. </a:t>
            </a: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Tác hại</a:t>
            </a:r>
          </a:p>
          <a:p>
            <a:pPr marL="342900" indent="-342900">
              <a:buFontTx/>
              <a:buChar char="-"/>
            </a:pP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Tia 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X </a:t>
            </a:r>
            <a:r>
              <a:rPr lang="en-US" sz="2400" b="1" i="1" dirty="0" err="1">
                <a:latin typeface="Times New Roman" charset="0"/>
                <a:ea typeface="Times New Roman" charset="0"/>
                <a:cs typeface="Times New Roman" charset="0"/>
              </a:rPr>
              <a:t>rất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dirty="0" err="1">
                <a:latin typeface="Times New Roman" charset="0"/>
                <a:ea typeface="Times New Roman" charset="0"/>
                <a:cs typeface="Times New Roman" charset="0"/>
              </a:rPr>
              <a:t>độc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dirty="0" err="1">
                <a:latin typeface="Times New Roman" charset="0"/>
                <a:ea typeface="Times New Roman" charset="0"/>
                <a:cs typeface="Times New Roman" charset="0"/>
              </a:rPr>
              <a:t>hại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Ở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nước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ta,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hàng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năm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có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hàng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nghìn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người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bị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ung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thư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do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nhiễm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xạ</a:t>
            </a: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Bức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xạ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ion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hóa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của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tia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X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gây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đứt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gãy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AND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Những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bức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xạ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do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tia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X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gây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ra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gây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tổn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thương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cục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bộ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cho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da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mô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dưới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da</a:t>
            </a:r>
            <a:endParaRPr lang="vi-VN" sz="2400" b="1" i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389" y="3619331"/>
            <a:ext cx="7093777" cy="296805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644346" y="757161"/>
            <a:ext cx="7698259" cy="395416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5309" y="1215398"/>
            <a:ext cx="60144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Có thể bạn không biết?</a:t>
            </a:r>
          </a:p>
          <a:p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Ngay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sau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khi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ống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tia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X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được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phát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minh,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những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người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làm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việc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với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nó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đã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thấy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da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tay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của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họ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bị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tổn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thương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số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nhà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khoa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học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đã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cố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tình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chiếu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xạ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lên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tay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họ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để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nghiên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cứu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thấy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rằng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,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tia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X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có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thể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gây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bỏng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hoặc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cháy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da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vài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tuần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sau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khi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tiếp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xúc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nếu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cường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độ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mạnh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gây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ra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vết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loét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khó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phục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hồi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8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398579" y="365125"/>
            <a:ext cx="7567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IV. Sóng thang điện từ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838201" y="1134566"/>
            <a:ext cx="10938640" cy="57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1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398579" y="365125"/>
            <a:ext cx="7567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IV. Sóng thang điện từ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2" y="1027906"/>
            <a:ext cx="11041284" cy="57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01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5"/>
            <a:ext cx="12192000" cy="6858000"/>
          </a:xfrm>
          <a:prstGeom prst="rect">
            <a:avLst/>
          </a:prstGeom>
        </p:spPr>
      </p:pic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1960564" y="381001"/>
            <a:ext cx="1392237" cy="6435725"/>
            <a:chOff x="275" y="240"/>
            <a:chExt cx="877" cy="4054"/>
          </a:xfrm>
        </p:grpSpPr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40" t="11520" r="25760" b="62160"/>
            <a:stretch>
              <a:fillRect/>
            </a:stretch>
          </p:blipFill>
          <p:spPr bwMode="auto">
            <a:xfrm>
              <a:off x="288" y="1584"/>
              <a:ext cx="8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348" name="Group 4"/>
            <p:cNvGrpSpPr>
              <a:grpSpLocks/>
            </p:cNvGrpSpPr>
            <p:nvPr/>
          </p:nvGrpSpPr>
          <p:grpSpPr bwMode="auto">
            <a:xfrm>
              <a:off x="284" y="240"/>
              <a:ext cx="859" cy="1344"/>
              <a:chOff x="284" y="240"/>
              <a:chExt cx="859" cy="1833"/>
            </a:xfrm>
          </p:grpSpPr>
          <p:sp>
            <p:nvSpPr>
              <p:cNvPr id="57349" name="Line 5"/>
              <p:cNvSpPr>
                <a:spLocks noChangeShapeType="1"/>
              </p:cNvSpPr>
              <p:nvPr/>
            </p:nvSpPr>
            <p:spPr bwMode="auto">
              <a:xfrm>
                <a:off x="284" y="249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0" name="Line 6"/>
              <p:cNvSpPr>
                <a:spLocks noChangeShapeType="1"/>
              </p:cNvSpPr>
              <p:nvPr/>
            </p:nvSpPr>
            <p:spPr bwMode="auto">
              <a:xfrm>
                <a:off x="1143" y="240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351" name="Group 7"/>
            <p:cNvGrpSpPr>
              <a:grpSpLocks/>
            </p:cNvGrpSpPr>
            <p:nvPr/>
          </p:nvGrpSpPr>
          <p:grpSpPr bwMode="auto">
            <a:xfrm>
              <a:off x="288" y="1981"/>
              <a:ext cx="859" cy="2313"/>
              <a:chOff x="284" y="240"/>
              <a:chExt cx="859" cy="1833"/>
            </a:xfrm>
          </p:grpSpPr>
          <p:sp>
            <p:nvSpPr>
              <p:cNvPr id="57352" name="Line 8"/>
              <p:cNvSpPr>
                <a:spLocks noChangeShapeType="1"/>
              </p:cNvSpPr>
              <p:nvPr/>
            </p:nvSpPr>
            <p:spPr bwMode="auto">
              <a:xfrm>
                <a:off x="284" y="249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>
                <a:off x="1143" y="240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354" name="Line 10"/>
            <p:cNvSpPr>
              <a:spLocks noChangeShapeType="1"/>
            </p:cNvSpPr>
            <p:nvPr/>
          </p:nvSpPr>
          <p:spPr bwMode="auto">
            <a:xfrm>
              <a:off x="275" y="91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5" name="Line 11"/>
            <p:cNvSpPr>
              <a:spLocks noChangeShapeType="1"/>
            </p:cNvSpPr>
            <p:nvPr/>
          </p:nvSpPr>
          <p:spPr bwMode="auto">
            <a:xfrm>
              <a:off x="275" y="2688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6" name="Line 12"/>
            <p:cNvSpPr>
              <a:spLocks noChangeShapeType="1"/>
            </p:cNvSpPr>
            <p:nvPr/>
          </p:nvSpPr>
          <p:spPr bwMode="auto">
            <a:xfrm>
              <a:off x="275" y="4128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7" name="Line 13"/>
            <p:cNvSpPr>
              <a:spLocks noChangeShapeType="1"/>
            </p:cNvSpPr>
            <p:nvPr/>
          </p:nvSpPr>
          <p:spPr bwMode="auto">
            <a:xfrm>
              <a:off x="275" y="336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3581400" y="2667001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ÁNH SÁNG NHÌN THẤY </a:t>
            </a:r>
          </a:p>
        </p:txBody>
      </p:sp>
      <p:sp>
        <p:nvSpPr>
          <p:cNvPr id="57359" name="AutoShape 15"/>
          <p:cNvSpPr>
            <a:spLocks/>
          </p:cNvSpPr>
          <p:nvPr/>
        </p:nvSpPr>
        <p:spPr bwMode="auto">
          <a:xfrm>
            <a:off x="3395663" y="2590800"/>
            <a:ext cx="76200" cy="5334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6477000" y="2590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en-US" sz="2400" dirty="0">
                <a:latin typeface="Arial" charset="0"/>
              </a:rPr>
              <a:t>λ</a:t>
            </a:r>
            <a:r>
              <a:rPr lang="en-US" altLang="en-US" sz="2400" dirty="0">
                <a:latin typeface="Arial" charset="0"/>
              </a:rPr>
              <a:t> = 0,38 µm </a:t>
            </a:r>
            <a:r>
              <a:rPr lang="el-GR" altLang="en-US" sz="2400" dirty="0" err="1">
                <a:latin typeface="Arial" charset="0"/>
              </a:rPr>
              <a:t>đế</a:t>
            </a:r>
            <a:r>
              <a:rPr lang="en-US" altLang="en-US" sz="2400" dirty="0">
                <a:latin typeface="Arial" charset="0"/>
              </a:rPr>
              <a:t>n </a:t>
            </a:r>
            <a:r>
              <a:rPr lang="el-GR" altLang="en-US" sz="2400" dirty="0">
                <a:latin typeface="Arial" charset="0"/>
              </a:rPr>
              <a:t>λ</a:t>
            </a:r>
            <a:r>
              <a:rPr lang="en-US" altLang="en-US" sz="2400" dirty="0">
                <a:latin typeface="Arial" charset="0"/>
              </a:rPr>
              <a:t> = 0,76 µm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2064543" y="1741702"/>
            <a:ext cx="13573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HỒNG NGOẠI </a:t>
            </a:r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3874409" y="1337981"/>
            <a:ext cx="44958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   </a:t>
            </a:r>
            <a:endParaRPr lang="en-US" altLang="en-US" dirty="0" smtClean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dirty="0" smtClean="0">
                <a:latin typeface="Arial" charset="0"/>
              </a:rPr>
              <a:t>  </a:t>
            </a:r>
            <a:r>
              <a:rPr lang="el-GR" altLang="en-US" sz="2800" dirty="0">
                <a:latin typeface="Times New Roman" charset="0"/>
              </a:rPr>
              <a:t>λ</a:t>
            </a:r>
            <a:r>
              <a:rPr lang="en-US" altLang="en-US" sz="2800" dirty="0">
                <a:latin typeface="Times New Roman" charset="0"/>
              </a:rPr>
              <a:t> =10</a:t>
            </a:r>
            <a:r>
              <a:rPr lang="en-US" altLang="en-US" sz="2800" baseline="30000" dirty="0">
                <a:latin typeface="Times New Roman" charset="0"/>
              </a:rPr>
              <a:t>-3 </a:t>
            </a:r>
            <a:r>
              <a:rPr lang="en-US" altLang="en-US" sz="2800" dirty="0">
                <a:latin typeface="Times New Roman" charset="0"/>
              </a:rPr>
              <a:t>m  </a:t>
            </a:r>
            <a:r>
              <a:rPr lang="en-US" altLang="en-US" sz="2800" baseline="30000" dirty="0">
                <a:latin typeface="Times New Roman" charset="0"/>
              </a:rPr>
              <a:t> </a:t>
            </a:r>
            <a:r>
              <a:rPr lang="el-GR" altLang="en-US" sz="2800" dirty="0" err="1">
                <a:latin typeface="Times New Roman" charset="0"/>
              </a:rPr>
              <a:t>đế</a:t>
            </a:r>
            <a:r>
              <a:rPr lang="en-US" altLang="en-US" sz="2800" dirty="0">
                <a:latin typeface="Times New Roman" charset="0"/>
              </a:rPr>
              <a:t>n   </a:t>
            </a:r>
            <a:r>
              <a:rPr lang="el-GR" altLang="en-US" sz="2800" dirty="0">
                <a:latin typeface="Times New Roman" charset="0"/>
              </a:rPr>
              <a:t>λ</a:t>
            </a:r>
            <a:r>
              <a:rPr lang="en-US" altLang="en-US" sz="2800" dirty="0">
                <a:latin typeface="Times New Roman" charset="0"/>
              </a:rPr>
              <a:t> = 10</a:t>
            </a:r>
            <a:r>
              <a:rPr lang="en-US" altLang="en-US" sz="2800" baseline="30000" dirty="0">
                <a:latin typeface="Times New Roman" charset="0"/>
              </a:rPr>
              <a:t>-6</a:t>
            </a:r>
            <a:r>
              <a:rPr lang="en-US" altLang="en-US" sz="2800" dirty="0">
                <a:latin typeface="Times New Roman" charset="0"/>
              </a:rPr>
              <a:t> m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2800" baseline="-25000" dirty="0">
                <a:latin typeface="Times New Roman" charset="0"/>
              </a:rPr>
              <a:t>    </a:t>
            </a:r>
            <a:endParaRPr lang="en-US" altLang="en-US" sz="2800" dirty="0">
              <a:latin typeface="Times New Roman" charset="0"/>
            </a:endParaRPr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1989139" y="738186"/>
            <a:ext cx="14065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SÓNG VÔ TUYẾN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3848100" y="823845"/>
            <a:ext cx="449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dirty="0">
                <a:latin typeface="Times New Roman" charset="0"/>
              </a:rPr>
              <a:t> </a:t>
            </a:r>
            <a:r>
              <a:rPr lang="el-GR" altLang="en-US" sz="2800" dirty="0">
                <a:latin typeface="Arial" charset="0"/>
              </a:rPr>
              <a:t>λ</a:t>
            </a:r>
            <a:r>
              <a:rPr lang="en-US" altLang="en-US" sz="2800" dirty="0">
                <a:latin typeface="Times New Roman" charset="0"/>
              </a:rPr>
              <a:t> </a:t>
            </a:r>
            <a:r>
              <a:rPr lang="en-US" altLang="en-US" sz="2800" dirty="0">
                <a:latin typeface="Arial" charset="0"/>
              </a:rPr>
              <a:t>&gt; 10</a:t>
            </a:r>
            <a:r>
              <a:rPr lang="en-US" altLang="en-US" sz="2800" baseline="30000" dirty="0">
                <a:latin typeface="Arial" charset="0"/>
              </a:rPr>
              <a:t>- </a:t>
            </a:r>
            <a:r>
              <a:rPr lang="en-US" altLang="en-US" sz="2800" baseline="30000" dirty="0" smtClean="0">
                <a:latin typeface="Arial" charset="0"/>
              </a:rPr>
              <a:t>3</a:t>
            </a:r>
            <a:r>
              <a:rPr lang="en-US" altLang="en-US" sz="2800" dirty="0" smtClean="0">
                <a:latin typeface="Arial" charset="0"/>
              </a:rPr>
              <a:t>m.</a:t>
            </a:r>
            <a:endParaRPr lang="en-US" altLang="en-US" sz="2800" dirty="0">
              <a:latin typeface="Arial" charset="0"/>
            </a:endParaRPr>
          </a:p>
        </p:txBody>
      </p:sp>
      <p:sp>
        <p:nvSpPr>
          <p:cNvPr id="57370" name="Text Box 26"/>
          <p:cNvSpPr txBox="1">
            <a:spLocks noChangeArrowheads="1"/>
          </p:cNvSpPr>
          <p:nvPr/>
        </p:nvSpPr>
        <p:spPr bwMode="auto">
          <a:xfrm>
            <a:off x="2180582" y="3387714"/>
            <a:ext cx="12912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TIA TỬ NGOẠI </a:t>
            </a:r>
          </a:p>
        </p:txBody>
      </p:sp>
      <p:sp>
        <p:nvSpPr>
          <p:cNvPr id="57371" name="Text Box 27"/>
          <p:cNvSpPr txBox="1">
            <a:spLocks noChangeArrowheads="1"/>
          </p:cNvSpPr>
          <p:nvPr/>
        </p:nvSpPr>
        <p:spPr bwMode="auto">
          <a:xfrm>
            <a:off x="6477000" y="3352801"/>
            <a:ext cx="388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sp>
        <p:nvSpPr>
          <p:cNvPr id="57372" name="Text Box 28"/>
          <p:cNvSpPr txBox="1">
            <a:spLocks noChangeArrowheads="1"/>
          </p:cNvSpPr>
          <p:nvPr/>
        </p:nvSpPr>
        <p:spPr bwMode="auto">
          <a:xfrm>
            <a:off x="4044496" y="2911833"/>
            <a:ext cx="41910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vi-VN" altLang="en-US" sz="2800" dirty="0" smtClean="0">
              <a:latin typeface="Times New Roman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altLang="en-US" sz="2800" dirty="0" smtClean="0">
                <a:latin typeface="Times New Roman" charset="0"/>
              </a:rPr>
              <a:t>λ</a:t>
            </a:r>
            <a:r>
              <a:rPr lang="en-US" altLang="en-US" sz="2800" dirty="0" smtClean="0">
                <a:latin typeface="Times New Roman" charset="0"/>
              </a:rPr>
              <a:t> </a:t>
            </a:r>
            <a:r>
              <a:rPr lang="en-US" altLang="en-US" sz="2800" dirty="0">
                <a:latin typeface="Times New Roman" charset="0"/>
              </a:rPr>
              <a:t>=</a:t>
            </a:r>
            <a:r>
              <a:rPr lang="en-US" altLang="en-US" sz="2800" dirty="0" smtClean="0">
                <a:latin typeface="Times New Roman" charset="0"/>
              </a:rPr>
              <a:t>10</a:t>
            </a:r>
            <a:r>
              <a:rPr lang="en-US" altLang="en-US" sz="2800" baseline="30000" dirty="0" smtClean="0">
                <a:latin typeface="Times New Roman" charset="0"/>
              </a:rPr>
              <a:t>-7</a:t>
            </a:r>
            <a:r>
              <a:rPr lang="en-US" altLang="en-US" sz="2800" dirty="0" smtClean="0">
                <a:latin typeface="Times New Roman" charset="0"/>
              </a:rPr>
              <a:t> </a:t>
            </a:r>
            <a:r>
              <a:rPr lang="en-US" altLang="en-US" sz="2800" dirty="0">
                <a:latin typeface="Times New Roman" charset="0"/>
              </a:rPr>
              <a:t>m   </a:t>
            </a:r>
            <a:r>
              <a:rPr lang="el-GR" altLang="en-US" sz="2800" dirty="0" err="1">
                <a:latin typeface="Times New Roman" charset="0"/>
              </a:rPr>
              <a:t>đế</a:t>
            </a:r>
            <a:r>
              <a:rPr lang="en-US" altLang="en-US" sz="2800" dirty="0">
                <a:latin typeface="Times New Roman" charset="0"/>
              </a:rPr>
              <a:t>n  </a:t>
            </a:r>
            <a:r>
              <a:rPr lang="el-GR" altLang="en-US" sz="2800" dirty="0">
                <a:latin typeface="Times New Roman" charset="0"/>
              </a:rPr>
              <a:t>λ</a:t>
            </a:r>
            <a:r>
              <a:rPr lang="en-US" altLang="en-US" sz="2800" dirty="0">
                <a:latin typeface="Times New Roman" charset="0"/>
              </a:rPr>
              <a:t> = </a:t>
            </a:r>
            <a:r>
              <a:rPr lang="en-US" altLang="en-US" sz="2800" dirty="0" smtClean="0">
                <a:latin typeface="Times New Roman" charset="0"/>
              </a:rPr>
              <a:t>10</a:t>
            </a:r>
            <a:r>
              <a:rPr lang="en-US" altLang="en-US" sz="2800" baseline="30000" dirty="0" smtClean="0">
                <a:latin typeface="Times New Roman" charset="0"/>
              </a:rPr>
              <a:t>-8</a:t>
            </a:r>
            <a:r>
              <a:rPr lang="en-US" altLang="en-US" sz="2800" dirty="0" smtClean="0">
                <a:latin typeface="Times New Roman" charset="0"/>
              </a:rPr>
              <a:t>m  </a:t>
            </a:r>
            <a:endParaRPr lang="en-US" altLang="en-US" sz="2800" dirty="0">
              <a:latin typeface="Times New Roman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en-US" sz="2400" dirty="0">
              <a:latin typeface="Arial" charset="0"/>
            </a:endParaRPr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2300288" y="4633913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latin typeface="Arial" charset="0"/>
              </a:rPr>
              <a:t>Tia X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3977157" y="4459408"/>
            <a:ext cx="449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en-US" sz="2800" dirty="0">
                <a:solidFill>
                  <a:srgbClr val="FF0000"/>
                </a:solidFill>
                <a:latin typeface="Times New Roman" charset="0"/>
              </a:rPr>
              <a:t>λ</a:t>
            </a:r>
            <a:r>
              <a:rPr lang="en-US" altLang="en-US" sz="2800" dirty="0">
                <a:solidFill>
                  <a:srgbClr val="FF0000"/>
                </a:solidFill>
                <a:latin typeface="Times New Roman" charset="0"/>
              </a:rPr>
              <a:t> =10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charset="0"/>
              </a:rPr>
              <a:t>-8</a:t>
            </a:r>
            <a:r>
              <a:rPr lang="en-US" altLang="en-US" sz="2800" dirty="0">
                <a:solidFill>
                  <a:srgbClr val="FF0000"/>
                </a:solidFill>
                <a:latin typeface="Times New Roman" charset="0"/>
              </a:rPr>
              <a:t> m</a:t>
            </a:r>
            <a:r>
              <a:rPr lang="en-US" altLang="en-US" sz="2800" dirty="0">
                <a:solidFill>
                  <a:srgbClr val="6600CC"/>
                </a:solidFill>
                <a:latin typeface="Times New Roman" charset="0"/>
              </a:rPr>
              <a:t>   </a:t>
            </a:r>
            <a:r>
              <a:rPr lang="el-GR" altLang="en-US" sz="2800" dirty="0" err="1">
                <a:solidFill>
                  <a:srgbClr val="FF0000"/>
                </a:solidFill>
                <a:latin typeface="Times New Roman" charset="0"/>
              </a:rPr>
              <a:t>đế</a:t>
            </a:r>
            <a:r>
              <a:rPr lang="en-US" altLang="en-US" sz="2800" dirty="0">
                <a:solidFill>
                  <a:srgbClr val="FF0000"/>
                </a:solidFill>
                <a:latin typeface="Times New Roman" charset="0"/>
              </a:rPr>
              <a:t>n  </a:t>
            </a:r>
            <a:r>
              <a:rPr lang="el-GR" altLang="en-US" sz="2800" dirty="0">
                <a:solidFill>
                  <a:srgbClr val="FF0066"/>
                </a:solidFill>
                <a:latin typeface="Times New Roman" charset="0"/>
              </a:rPr>
              <a:t>λ</a:t>
            </a:r>
            <a:r>
              <a:rPr lang="en-US" altLang="en-US" sz="2800" dirty="0">
                <a:solidFill>
                  <a:srgbClr val="FF0066"/>
                </a:solidFill>
                <a:latin typeface="Times New Roman" charset="0"/>
              </a:rPr>
              <a:t> = 10</a:t>
            </a:r>
            <a:r>
              <a:rPr lang="en-US" altLang="en-US" sz="2800" baseline="30000" dirty="0">
                <a:solidFill>
                  <a:srgbClr val="FF0066"/>
                </a:solidFill>
                <a:latin typeface="Times New Roman" charset="0"/>
              </a:rPr>
              <a:t>-11</a:t>
            </a:r>
            <a:r>
              <a:rPr lang="en-US" altLang="en-US" sz="2800" dirty="0">
                <a:solidFill>
                  <a:srgbClr val="FF0066"/>
                </a:solidFill>
                <a:latin typeface="Times New Roman" charset="0"/>
              </a:rPr>
              <a:t> m</a:t>
            </a:r>
            <a:r>
              <a:rPr lang="en-US" altLang="en-US" sz="2800" dirty="0">
                <a:latin typeface="Times New Roman" charset="0"/>
              </a:rPr>
              <a:t> </a:t>
            </a: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1988022" y="5786645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dirty="0" smtClean="0">
                <a:latin typeface="Arial" charset="0"/>
              </a:rPr>
              <a:t>T</a:t>
            </a:r>
            <a:r>
              <a:rPr lang="vi-VN" altLang="en-US" dirty="0" smtClean="0">
                <a:latin typeface="Arial" charset="0"/>
              </a:rPr>
              <a:t>ia</a:t>
            </a:r>
            <a:r>
              <a:rPr lang="en-US" altLang="en-US" dirty="0" smtClean="0">
                <a:latin typeface="Arial" charset="0"/>
              </a:rPr>
              <a:t> </a:t>
            </a:r>
            <a:r>
              <a:rPr lang="en-US" altLang="en-US" dirty="0">
                <a:latin typeface="Arial" charset="0"/>
              </a:rPr>
              <a:t>GAMMA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3869370" y="5676930"/>
            <a:ext cx="6837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  </a:t>
            </a:r>
            <a:r>
              <a:rPr lang="el-GR" altLang="en-US" sz="2800" dirty="0">
                <a:latin typeface="Times New Roman" charset="0"/>
                <a:ea typeface="Times New Roman" charset="0"/>
                <a:cs typeface="Times New Roman" charset="0"/>
              </a:rPr>
              <a:t>λ</a:t>
            </a:r>
            <a:r>
              <a:rPr lang="en-US" altLang="en-US" sz="2800" dirty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altLang="en-US" sz="2800" dirty="0">
                <a:latin typeface="Arial" charset="0"/>
              </a:rPr>
              <a:t>&gt; </a:t>
            </a:r>
            <a:r>
              <a:rPr lang="en-US" altLang="en-US" sz="2800" dirty="0" smtClean="0">
                <a:latin typeface="Arial" charset="0"/>
              </a:rPr>
              <a:t>10</a:t>
            </a:r>
            <a:r>
              <a:rPr lang="en-US" altLang="en-US" sz="2800" baseline="30000" dirty="0" smtClean="0">
                <a:latin typeface="Arial" charset="0"/>
              </a:rPr>
              <a:t>-11</a:t>
            </a:r>
            <a:r>
              <a:rPr lang="en-US" altLang="en-US" sz="2800" dirty="0" smtClean="0">
                <a:latin typeface="Arial" charset="0"/>
              </a:rPr>
              <a:t>m</a:t>
            </a:r>
            <a:r>
              <a:rPr lang="en-US" altLang="en-US" sz="2400" dirty="0" smtClean="0">
                <a:latin typeface="Arial" charset="0"/>
              </a:rPr>
              <a:t> </a:t>
            </a:r>
            <a:r>
              <a:rPr lang="en-US" altLang="en-US" sz="2000" dirty="0" smtClean="0">
                <a:latin typeface="Arial" charset="0"/>
              </a:rPr>
              <a:t> </a:t>
            </a:r>
            <a:endParaRPr lang="en-US" altLang="en-US" sz="2000" dirty="0">
              <a:latin typeface="Arial" charset="0"/>
            </a:endParaRPr>
          </a:p>
        </p:txBody>
      </p:sp>
      <p:sp>
        <p:nvSpPr>
          <p:cNvPr id="57378" name="Line 34"/>
          <p:cNvSpPr>
            <a:spLocks noChangeShapeType="1"/>
          </p:cNvSpPr>
          <p:nvPr/>
        </p:nvSpPr>
        <p:spPr bwMode="auto">
          <a:xfrm>
            <a:off x="1752600" y="0"/>
            <a:ext cx="0" cy="685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9" name="Text Box 35"/>
          <p:cNvSpPr txBox="1">
            <a:spLocks noChangeArrowheads="1"/>
          </p:cNvSpPr>
          <p:nvPr/>
        </p:nvSpPr>
        <p:spPr bwMode="auto">
          <a:xfrm>
            <a:off x="796132" y="6280829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en-US"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λ</a:t>
            </a:r>
            <a:r>
              <a:rPr lang="en-US" altLang="en-US" sz="2400" dirty="0">
                <a:solidFill>
                  <a:srgbClr val="FF0000"/>
                </a:solidFill>
                <a:latin typeface="Arial" charset="0"/>
              </a:rPr>
              <a:t>(m)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02078" y="67002"/>
            <a:ext cx="7567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IV. Sóng thang điện từ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4" name="AutoShape 15"/>
          <p:cNvSpPr>
            <a:spLocks/>
          </p:cNvSpPr>
          <p:nvPr/>
        </p:nvSpPr>
        <p:spPr bwMode="auto">
          <a:xfrm>
            <a:off x="3395663" y="419207"/>
            <a:ext cx="119061" cy="1015314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15"/>
          <p:cNvSpPr>
            <a:spLocks/>
          </p:cNvSpPr>
          <p:nvPr/>
        </p:nvSpPr>
        <p:spPr bwMode="auto">
          <a:xfrm>
            <a:off x="3416838" y="1518293"/>
            <a:ext cx="161924" cy="1040027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15"/>
          <p:cNvSpPr>
            <a:spLocks/>
          </p:cNvSpPr>
          <p:nvPr/>
        </p:nvSpPr>
        <p:spPr bwMode="auto">
          <a:xfrm>
            <a:off x="3463845" y="3112880"/>
            <a:ext cx="131444" cy="1186071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5"/>
          <p:cNvSpPr>
            <a:spLocks/>
          </p:cNvSpPr>
          <p:nvPr/>
        </p:nvSpPr>
        <p:spPr bwMode="auto">
          <a:xfrm>
            <a:off x="3451075" y="4251784"/>
            <a:ext cx="159221" cy="1076533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15"/>
          <p:cNvSpPr>
            <a:spLocks/>
          </p:cNvSpPr>
          <p:nvPr/>
        </p:nvSpPr>
        <p:spPr bwMode="auto">
          <a:xfrm>
            <a:off x="3451076" y="5498649"/>
            <a:ext cx="130324" cy="1047738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7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5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5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8" grpId="0"/>
      <p:bldP spid="57359" grpId="0" animBg="1"/>
      <p:bldP spid="57360" grpId="0"/>
      <p:bldP spid="57362" grpId="0"/>
      <p:bldP spid="57363" grpId="0"/>
      <p:bldP spid="57365" grpId="0"/>
      <p:bldP spid="57366" grpId="0"/>
      <p:bldP spid="57370" grpId="0"/>
      <p:bldP spid="57372" grpId="0"/>
      <p:bldP spid="57373" grpId="0"/>
      <p:bldP spid="57374" grpId="0"/>
      <p:bldP spid="57375" grpId="0"/>
      <p:bldP spid="57376" grpId="0"/>
      <p:bldP spid="57378" grpId="0" animBg="1"/>
      <p:bldP spid="34" grpId="1" animBg="1"/>
      <p:bldP spid="35" grpId="1" animBg="1"/>
      <p:bldP spid="36" grpId="1" animBg="1"/>
      <p:bldP spid="38" grpId="1" animBg="1"/>
      <p:bldP spid="3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3" descr="Infrared_do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7" y="1690688"/>
            <a:ext cx="7921625" cy="40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41805" y="365125"/>
            <a:ext cx="5807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Chụp ảnh ban đêm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73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0517" y="365125"/>
            <a:ext cx="7567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IV. Sóng thang điện từ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98256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-   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Sóng vô tuyến, tia hồng ngoại, ánh sáng nhìn thấy, tia tử ngoại, tia X và tia Gamma đều có cùng bản chất, cùng là sóng điện từ, chỉ khác nhau về tần số( hay bước sóng)</a:t>
            </a:r>
          </a:p>
          <a:p>
            <a:endParaRPr lang="vi-V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vi-VN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        Các sóng này tạo thành một phổ liên tục gọi là thang sóng điện từ</a:t>
            </a:r>
          </a:p>
          <a:p>
            <a:endParaRPr lang="vi-V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ác bước sóng dài dễ quan sát hiện tượng giao thoa</a:t>
            </a:r>
          </a:p>
          <a:p>
            <a:pPr marL="285750" indent="-285750">
              <a:buFontTx/>
              <a:buChar char="-"/>
            </a:pP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Các bước sóng ngắn có khả năng đâm xuyên mạnh, gây ion hoá không khí,...</a:t>
            </a:r>
          </a:p>
          <a:p>
            <a:pPr marL="285750" indent="-285750">
              <a:buFontTx/>
              <a:buChar char="-"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Heart 2"/>
          <p:cNvSpPr/>
          <p:nvPr/>
        </p:nvSpPr>
        <p:spPr>
          <a:xfrm>
            <a:off x="1037967" y="3237524"/>
            <a:ext cx="420130" cy="34598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9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88" y="2506662"/>
            <a:ext cx="7735712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vi-VN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 1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b="1" i="1" dirty="0" smtClean="0"/>
              <a:t>Trịnh Thảo A</a:t>
            </a:r>
            <a:r>
              <a:rPr lang="en-US" b="1" i="1" dirty="0" smtClean="0"/>
              <a:t>n</a:t>
            </a:r>
            <a:r>
              <a:rPr lang="vi-VN" b="1" i="1" dirty="0" smtClean="0"/>
              <a:t>h</a:t>
            </a:r>
            <a:br>
              <a:rPr lang="vi-VN" b="1" i="1" dirty="0" smtClean="0"/>
            </a:br>
            <a:r>
              <a:rPr lang="vi-VN" b="1" i="1" dirty="0" smtClean="0"/>
              <a:t>Phạm Phương Ly</a:t>
            </a:r>
            <a:br>
              <a:rPr lang="vi-VN" b="1" i="1" dirty="0" smtClean="0"/>
            </a:br>
            <a:r>
              <a:rPr lang="vi-VN" b="1" i="1" dirty="0" smtClean="0"/>
              <a:t>Nguyễn Ngọc Anh</a:t>
            </a:r>
            <a:br>
              <a:rPr lang="vi-VN" b="1" i="1" dirty="0" smtClean="0"/>
            </a:br>
            <a:r>
              <a:rPr lang="vi-VN" b="1" i="1" dirty="0" smtClean="0"/>
              <a:t>Vũ Trang Nhung</a:t>
            </a:r>
            <a:br>
              <a:rPr lang="vi-VN" b="1" i="1" dirty="0" smtClean="0"/>
            </a:br>
            <a:r>
              <a:rPr lang="vi-VN" b="1" i="1" dirty="0" smtClean="0"/>
              <a:t>Đậu Khánh Vi</a:t>
            </a:r>
            <a:br>
              <a:rPr lang="vi-VN" b="1" i="1" dirty="0" smtClean="0"/>
            </a:br>
            <a:r>
              <a:rPr lang="vi-VN" b="1" i="1" dirty="0" smtClean="0"/>
              <a:t>Nguyễn Vương Khánh Xuân</a:t>
            </a:r>
            <a:br>
              <a:rPr lang="vi-VN" b="1" i="1" dirty="0" smtClean="0"/>
            </a:br>
            <a:r>
              <a:rPr lang="vi-VN" b="1" i="1" dirty="0" smtClean="0"/>
              <a:t>Lê Phương Thảo</a:t>
            </a:r>
            <a:br>
              <a:rPr lang="vi-VN" b="1" i="1" dirty="0" smtClean="0"/>
            </a:br>
            <a:r>
              <a:rPr lang="vi-VN" b="1" i="1" dirty="0" smtClean="0"/>
              <a:t>Phạm Trà My</a:t>
            </a:r>
            <a:br>
              <a:rPr lang="vi-VN" b="1" i="1" dirty="0" smtClean="0"/>
            </a:br>
            <a:r>
              <a:rPr lang="vi-VN" b="1" i="1" dirty="0" smtClean="0"/>
              <a:t>Mai Hồng Ngọc Ánh</a:t>
            </a:r>
            <a:br>
              <a:rPr lang="vi-VN" b="1" i="1" dirty="0" smtClean="0"/>
            </a:b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21559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606589" y="1593722"/>
            <a:ext cx="6756400" cy="4679950"/>
            <a:chOff x="257" y="523"/>
            <a:chExt cx="4624" cy="3587"/>
          </a:xfrm>
        </p:grpSpPr>
        <p:pic>
          <p:nvPicPr>
            <p:cNvPr id="6" name="Picture 3" descr="jksnuvl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2382"/>
              <a:ext cx="4608" cy="172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jksnnol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523"/>
              <a:ext cx="4608" cy="172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781167" y="381575"/>
            <a:ext cx="6549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Phân biệt tiền giả, tiền thật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2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213619" y="1797908"/>
            <a:ext cx="7321550" cy="4179888"/>
            <a:chOff x="793" y="1117"/>
            <a:chExt cx="4612" cy="2633"/>
          </a:xfrm>
        </p:grpSpPr>
        <p:pic>
          <p:nvPicPr>
            <p:cNvPr id="6" name="Picture 4" descr="xương đầu và cổ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117"/>
              <a:ext cx="2948" cy="2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542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" y="1117"/>
              <a:ext cx="1640" cy="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274838" y="365125"/>
            <a:ext cx="574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Phim ảnh về xương người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3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11" descr="mk-pa-preop-post-op-3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26294"/>
            <a:ext cx="56007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/>
          <p:cNvSpPr/>
          <p:nvPr/>
        </p:nvSpPr>
        <p:spPr>
          <a:xfrm>
            <a:off x="6298856" y="1173892"/>
            <a:ext cx="4846938" cy="326218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4967" y="2128421"/>
            <a:ext cx="2414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Làm cách nào chụp được những hình ảnh như vậy?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7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" y="-1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03986" y="365125"/>
            <a:ext cx="523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I. Phát hiện tia X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3" descr="roe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92" y="1528762"/>
            <a:ext cx="28956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4455" y="5723433"/>
            <a:ext cx="341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+mj-lt"/>
              </a:rPr>
              <a:t>W.C. Rơnghen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2366" y="1755636"/>
            <a:ext cx="32457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Nhà vật lý người Đức (1845-1923) đã phát minh ra tia Rơnghen (tia X). Nhận giải Nobel năm 1901</a:t>
            </a:r>
          </a:p>
        </p:txBody>
      </p:sp>
    </p:spTree>
    <p:extLst>
      <p:ext uri="{BB962C8B-B14F-4D97-AF65-F5344CB8AC3E}">
        <p14:creationId xmlns:p14="http://schemas.microsoft.com/office/powerpoint/2010/main" val="151444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6900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80"/>
            <a:ext cx="12268200" cy="6914080"/>
          </a:xfrm>
          <a:prstGeom prst="rect">
            <a:avLst/>
          </a:prstGeom>
        </p:spPr>
      </p:pic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4890630" y="5346217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algn="just" eaLnBrk="1" hangingPunct="1"/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Mỗi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khi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một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chùm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tia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catôt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–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tức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một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chùm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electron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có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năng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lượng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lớn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–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đập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vào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một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vật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rắn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thì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vật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đó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phát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ra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tia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charset="0"/>
                <a:ea typeface="Tahoma" charset="0"/>
                <a:cs typeface="Times New Roman" charset="0"/>
              </a:rPr>
              <a:t> X</a:t>
            </a:r>
          </a:p>
        </p:txBody>
      </p:sp>
      <p:grpSp>
        <p:nvGrpSpPr>
          <p:cNvPr id="12298" name="Group 5"/>
          <p:cNvGrpSpPr>
            <a:grpSpLocks/>
          </p:cNvGrpSpPr>
          <p:nvPr/>
        </p:nvGrpSpPr>
        <p:grpSpPr bwMode="auto">
          <a:xfrm>
            <a:off x="2286000" y="1847850"/>
            <a:ext cx="6858000" cy="2971800"/>
            <a:chOff x="1331" y="2081"/>
            <a:chExt cx="6840" cy="2910"/>
          </a:xfrm>
        </p:grpSpPr>
        <p:grpSp>
          <p:nvGrpSpPr>
            <p:cNvPr id="12323" name="Group 6"/>
            <p:cNvGrpSpPr>
              <a:grpSpLocks/>
            </p:cNvGrpSpPr>
            <p:nvPr/>
          </p:nvGrpSpPr>
          <p:grpSpPr bwMode="auto">
            <a:xfrm>
              <a:off x="1329" y="2081"/>
              <a:ext cx="6758" cy="2910"/>
              <a:chOff x="1329" y="2081"/>
              <a:chExt cx="6758" cy="2910"/>
            </a:xfrm>
          </p:grpSpPr>
          <p:grpSp>
            <p:nvGrpSpPr>
              <p:cNvPr id="12325" name="Group 7"/>
              <p:cNvGrpSpPr>
                <a:grpSpLocks/>
              </p:cNvGrpSpPr>
              <p:nvPr/>
            </p:nvGrpSpPr>
            <p:grpSpPr bwMode="auto">
              <a:xfrm>
                <a:off x="1547" y="2156"/>
                <a:ext cx="6411" cy="2835"/>
                <a:chOff x="1262" y="2156"/>
                <a:chExt cx="6411" cy="2835"/>
              </a:xfrm>
            </p:grpSpPr>
            <p:sp>
              <p:nvSpPr>
                <p:cNvPr id="12337" name="Oval 8"/>
                <p:cNvSpPr>
                  <a:spLocks noChangeArrowheads="1"/>
                </p:cNvSpPr>
                <p:nvPr/>
              </p:nvSpPr>
              <p:spPr bwMode="auto">
                <a:xfrm>
                  <a:off x="3698" y="2156"/>
                  <a:ext cx="2835" cy="283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50000">
                      <a:srgbClr val="CCFFF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  <p:grpSp>
              <p:nvGrpSpPr>
                <p:cNvPr id="12338" name="Group 9"/>
                <p:cNvGrpSpPr>
                  <a:grpSpLocks/>
                </p:cNvGrpSpPr>
                <p:nvPr/>
              </p:nvGrpSpPr>
              <p:grpSpPr bwMode="auto">
                <a:xfrm>
                  <a:off x="6482" y="3356"/>
                  <a:ext cx="1191" cy="570"/>
                  <a:chOff x="5642" y="3521"/>
                  <a:chExt cx="1530" cy="420"/>
                </a:xfrm>
              </p:grpSpPr>
              <p:sp>
                <p:nvSpPr>
                  <p:cNvPr id="12343" name="Freeform 10"/>
                  <p:cNvSpPr>
                    <a:spLocks/>
                  </p:cNvSpPr>
                  <p:nvPr/>
                </p:nvSpPr>
                <p:spPr bwMode="auto">
                  <a:xfrm rot="5400000">
                    <a:off x="6113" y="3050"/>
                    <a:ext cx="420" cy="1362"/>
                  </a:xfrm>
                  <a:custGeom>
                    <a:avLst/>
                    <a:gdLst>
                      <a:gd name="T0" fmla="*/ 0 w 540"/>
                      <a:gd name="T1" fmla="*/ 906 h 1560"/>
                      <a:gd name="T2" fmla="*/ 0 w 540"/>
                      <a:gd name="T3" fmla="*/ 0 h 1560"/>
                      <a:gd name="T4" fmla="*/ 198 w 540"/>
                      <a:gd name="T5" fmla="*/ 0 h 1560"/>
                      <a:gd name="T6" fmla="*/ 198 w 540"/>
                      <a:gd name="T7" fmla="*/ 906 h 15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40"/>
                      <a:gd name="T13" fmla="*/ 0 h 1560"/>
                      <a:gd name="T14" fmla="*/ 540 w 540"/>
                      <a:gd name="T15" fmla="*/ 1560 h 15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40" h="1560">
                        <a:moveTo>
                          <a:pt x="0" y="1560"/>
                        </a:moveTo>
                        <a:lnTo>
                          <a:pt x="0" y="0"/>
                        </a:lnTo>
                        <a:lnTo>
                          <a:pt x="540" y="0"/>
                        </a:lnTo>
                        <a:lnTo>
                          <a:pt x="540" y="15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3366FF"/>
                      </a:gs>
                      <a:gs pos="50000">
                        <a:srgbClr val="CCFFFF"/>
                      </a:gs>
                      <a:gs pos="100000">
                        <a:srgbClr val="3366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>
                    <a:lvl1pPr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9pPr>
                  </a:lstStyle>
                  <a:p>
                    <a:pPr eaLnBrk="1" hangingPunct="1"/>
                    <a:endParaRPr lang="vi-VN" altLang="en-US">
                      <a:latin typeface="Garamond" charset="0"/>
                    </a:endParaRPr>
                  </a:p>
                </p:txBody>
              </p:sp>
              <p:sp>
                <p:nvSpPr>
                  <p:cNvPr id="12344" name="Arc 11"/>
                  <p:cNvSpPr>
                    <a:spLocks/>
                  </p:cNvSpPr>
                  <p:nvPr/>
                </p:nvSpPr>
                <p:spPr bwMode="auto">
                  <a:xfrm flipV="1">
                    <a:off x="6950" y="3521"/>
                    <a:ext cx="222" cy="405"/>
                  </a:xfrm>
                  <a:custGeom>
                    <a:avLst/>
                    <a:gdLst>
                      <a:gd name="T0" fmla="*/ 0 w 23353"/>
                      <a:gd name="T1" fmla="*/ 0 h 43200"/>
                      <a:gd name="T2" fmla="*/ 0 w 23353"/>
                      <a:gd name="T3" fmla="*/ 0 h 43200"/>
                      <a:gd name="T4" fmla="*/ 0 w 23353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3353"/>
                      <a:gd name="T10" fmla="*/ 0 h 43200"/>
                      <a:gd name="T11" fmla="*/ 23353 w 23353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3353" h="43200" fill="none" extrusionOk="0">
                        <a:moveTo>
                          <a:pt x="0" y="71"/>
                        </a:moveTo>
                        <a:cubicBezTo>
                          <a:pt x="583" y="23"/>
                          <a:pt x="1167" y="-1"/>
                          <a:pt x="1753" y="0"/>
                        </a:cubicBezTo>
                        <a:cubicBezTo>
                          <a:pt x="13682" y="0"/>
                          <a:pt x="23353" y="9670"/>
                          <a:pt x="23353" y="21600"/>
                        </a:cubicBezTo>
                        <a:cubicBezTo>
                          <a:pt x="23353" y="33529"/>
                          <a:pt x="13682" y="43200"/>
                          <a:pt x="1753" y="43200"/>
                        </a:cubicBezTo>
                        <a:cubicBezTo>
                          <a:pt x="1574" y="43200"/>
                          <a:pt x="1396" y="43197"/>
                          <a:pt x="1217" y="43193"/>
                        </a:cubicBezTo>
                      </a:path>
                      <a:path w="23353" h="43200" stroke="0" extrusionOk="0">
                        <a:moveTo>
                          <a:pt x="0" y="71"/>
                        </a:moveTo>
                        <a:cubicBezTo>
                          <a:pt x="583" y="23"/>
                          <a:pt x="1167" y="-1"/>
                          <a:pt x="1753" y="0"/>
                        </a:cubicBezTo>
                        <a:cubicBezTo>
                          <a:pt x="13682" y="0"/>
                          <a:pt x="23353" y="9670"/>
                          <a:pt x="23353" y="21600"/>
                        </a:cubicBezTo>
                        <a:cubicBezTo>
                          <a:pt x="23353" y="33529"/>
                          <a:pt x="13682" y="43200"/>
                          <a:pt x="1753" y="43200"/>
                        </a:cubicBezTo>
                        <a:cubicBezTo>
                          <a:pt x="1574" y="43200"/>
                          <a:pt x="1396" y="43197"/>
                          <a:pt x="1217" y="43193"/>
                        </a:cubicBezTo>
                        <a:lnTo>
                          <a:pt x="1753" y="2160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66FF"/>
                      </a:gs>
                      <a:gs pos="50000">
                        <a:srgbClr val="CCFFFF"/>
                      </a:gs>
                      <a:gs pos="100000">
                        <a:srgbClr val="3366FF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/>
                  <a:lstStyle>
                    <a:lvl1pPr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9pPr>
                  </a:lstStyle>
                  <a:p>
                    <a:pPr eaLnBrk="1" hangingPunct="1"/>
                    <a:endParaRPr lang="vi-VN" altLang="en-US">
                      <a:latin typeface="Garamond" charset="0"/>
                    </a:endParaRPr>
                  </a:p>
                </p:txBody>
              </p:sp>
            </p:grpSp>
            <p:grpSp>
              <p:nvGrpSpPr>
                <p:cNvPr id="12339" name="Group 12"/>
                <p:cNvGrpSpPr>
                  <a:grpSpLocks/>
                </p:cNvGrpSpPr>
                <p:nvPr/>
              </p:nvGrpSpPr>
              <p:grpSpPr bwMode="auto">
                <a:xfrm>
                  <a:off x="1262" y="3356"/>
                  <a:ext cx="2487" cy="601"/>
                  <a:chOff x="2823" y="3551"/>
                  <a:chExt cx="1196" cy="421"/>
                </a:xfrm>
              </p:grpSpPr>
              <p:sp>
                <p:nvSpPr>
                  <p:cNvPr id="12341" name="Freeform 13"/>
                  <p:cNvSpPr>
                    <a:spLocks/>
                  </p:cNvSpPr>
                  <p:nvPr/>
                </p:nvSpPr>
                <p:spPr bwMode="auto">
                  <a:xfrm rot="-5400000">
                    <a:off x="3277" y="3229"/>
                    <a:ext cx="420" cy="1065"/>
                  </a:xfrm>
                  <a:custGeom>
                    <a:avLst/>
                    <a:gdLst>
                      <a:gd name="T0" fmla="*/ 0 w 540"/>
                      <a:gd name="T1" fmla="*/ 339 h 1560"/>
                      <a:gd name="T2" fmla="*/ 0 w 540"/>
                      <a:gd name="T3" fmla="*/ 0 h 1560"/>
                      <a:gd name="T4" fmla="*/ 198 w 540"/>
                      <a:gd name="T5" fmla="*/ 0 h 1560"/>
                      <a:gd name="T6" fmla="*/ 198 w 540"/>
                      <a:gd name="T7" fmla="*/ 339 h 15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40"/>
                      <a:gd name="T13" fmla="*/ 0 h 1560"/>
                      <a:gd name="T14" fmla="*/ 540 w 540"/>
                      <a:gd name="T15" fmla="*/ 1560 h 15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40" h="1560">
                        <a:moveTo>
                          <a:pt x="0" y="1560"/>
                        </a:moveTo>
                        <a:lnTo>
                          <a:pt x="0" y="0"/>
                        </a:lnTo>
                        <a:lnTo>
                          <a:pt x="540" y="0"/>
                        </a:lnTo>
                        <a:lnTo>
                          <a:pt x="540" y="15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3366FF"/>
                      </a:gs>
                      <a:gs pos="50000">
                        <a:srgbClr val="CCFFFF"/>
                      </a:gs>
                      <a:gs pos="100000">
                        <a:srgbClr val="3366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>
                    <a:lvl1pPr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9pPr>
                  </a:lstStyle>
                  <a:p>
                    <a:pPr eaLnBrk="1" hangingPunct="1"/>
                    <a:endParaRPr lang="vi-VN" altLang="en-US">
                      <a:latin typeface="Garamond" charset="0"/>
                    </a:endParaRPr>
                  </a:p>
                </p:txBody>
              </p:sp>
              <p:sp>
                <p:nvSpPr>
                  <p:cNvPr id="12342" name="Arc 14"/>
                  <p:cNvSpPr>
                    <a:spLocks/>
                  </p:cNvSpPr>
                  <p:nvPr/>
                </p:nvSpPr>
                <p:spPr bwMode="auto">
                  <a:xfrm rot="10800000" flipV="1">
                    <a:off x="2823" y="3551"/>
                    <a:ext cx="173" cy="405"/>
                  </a:xfrm>
                  <a:custGeom>
                    <a:avLst/>
                    <a:gdLst>
                      <a:gd name="T0" fmla="*/ 0 w 23353"/>
                      <a:gd name="T1" fmla="*/ 0 h 43200"/>
                      <a:gd name="T2" fmla="*/ 0 w 23353"/>
                      <a:gd name="T3" fmla="*/ 0 h 43200"/>
                      <a:gd name="T4" fmla="*/ 0 w 23353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3353"/>
                      <a:gd name="T10" fmla="*/ 0 h 43200"/>
                      <a:gd name="T11" fmla="*/ 23353 w 23353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3353" h="43200" fill="none" extrusionOk="0">
                        <a:moveTo>
                          <a:pt x="0" y="71"/>
                        </a:moveTo>
                        <a:cubicBezTo>
                          <a:pt x="583" y="23"/>
                          <a:pt x="1167" y="-1"/>
                          <a:pt x="1753" y="0"/>
                        </a:cubicBezTo>
                        <a:cubicBezTo>
                          <a:pt x="13682" y="0"/>
                          <a:pt x="23353" y="9670"/>
                          <a:pt x="23353" y="21600"/>
                        </a:cubicBezTo>
                        <a:cubicBezTo>
                          <a:pt x="23353" y="33529"/>
                          <a:pt x="13682" y="43200"/>
                          <a:pt x="1753" y="43200"/>
                        </a:cubicBezTo>
                        <a:cubicBezTo>
                          <a:pt x="1574" y="43200"/>
                          <a:pt x="1396" y="43197"/>
                          <a:pt x="1217" y="43193"/>
                        </a:cubicBezTo>
                      </a:path>
                      <a:path w="23353" h="43200" stroke="0" extrusionOk="0">
                        <a:moveTo>
                          <a:pt x="0" y="71"/>
                        </a:moveTo>
                        <a:cubicBezTo>
                          <a:pt x="583" y="23"/>
                          <a:pt x="1167" y="-1"/>
                          <a:pt x="1753" y="0"/>
                        </a:cubicBezTo>
                        <a:cubicBezTo>
                          <a:pt x="13682" y="0"/>
                          <a:pt x="23353" y="9670"/>
                          <a:pt x="23353" y="21600"/>
                        </a:cubicBezTo>
                        <a:cubicBezTo>
                          <a:pt x="23353" y="33529"/>
                          <a:pt x="13682" y="43200"/>
                          <a:pt x="1753" y="43200"/>
                        </a:cubicBezTo>
                        <a:cubicBezTo>
                          <a:pt x="1574" y="43200"/>
                          <a:pt x="1396" y="43197"/>
                          <a:pt x="1217" y="43193"/>
                        </a:cubicBezTo>
                        <a:lnTo>
                          <a:pt x="1753" y="2160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66FF"/>
                      </a:gs>
                      <a:gs pos="50000">
                        <a:srgbClr val="CCFFFF"/>
                      </a:gs>
                      <a:gs pos="100000">
                        <a:srgbClr val="3366FF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2B09F7"/>
                        </a:solidFill>
                        <a:latin typeface="VNI-Times" charset="0"/>
                      </a:defRPr>
                    </a:lvl9pPr>
                  </a:lstStyle>
                  <a:p>
                    <a:pPr eaLnBrk="1" hangingPunct="1"/>
                    <a:endParaRPr lang="vi-VN" altLang="en-US">
                      <a:latin typeface="Garamond" charset="0"/>
                    </a:endParaRPr>
                  </a:p>
                </p:txBody>
              </p:sp>
            </p:grpSp>
            <p:sp>
              <p:nvSpPr>
                <p:cNvPr id="12340" name="Arc 15"/>
                <p:cNvSpPr>
                  <a:spLocks/>
                </p:cNvSpPr>
                <p:nvPr/>
              </p:nvSpPr>
              <p:spPr bwMode="auto">
                <a:xfrm rot="-2690845">
                  <a:off x="6069" y="2306"/>
                  <a:ext cx="461" cy="360"/>
                </a:xfrm>
                <a:custGeom>
                  <a:avLst/>
                  <a:gdLst>
                    <a:gd name="T0" fmla="*/ 0 w 24969"/>
                    <a:gd name="T1" fmla="*/ 0 h 43200"/>
                    <a:gd name="T2" fmla="*/ 0 w 24969"/>
                    <a:gd name="T3" fmla="*/ 0 h 43200"/>
                    <a:gd name="T4" fmla="*/ 0 w 24969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969"/>
                    <a:gd name="T10" fmla="*/ 0 h 43200"/>
                    <a:gd name="T11" fmla="*/ 24969 w 24969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969" h="43200" fill="none" extrusionOk="0">
                      <a:moveTo>
                        <a:pt x="1733" y="62"/>
                      </a:moveTo>
                      <a:cubicBezTo>
                        <a:pt x="2277" y="20"/>
                        <a:pt x="2823" y="-1"/>
                        <a:pt x="3369" y="0"/>
                      </a:cubicBezTo>
                      <a:cubicBezTo>
                        <a:pt x="15298" y="0"/>
                        <a:pt x="24969" y="9670"/>
                        <a:pt x="24969" y="21600"/>
                      </a:cubicBezTo>
                      <a:cubicBezTo>
                        <a:pt x="24969" y="33529"/>
                        <a:pt x="15298" y="43200"/>
                        <a:pt x="3369" y="43200"/>
                      </a:cubicBezTo>
                      <a:cubicBezTo>
                        <a:pt x="2240" y="43200"/>
                        <a:pt x="1114" y="43111"/>
                        <a:pt x="0" y="42935"/>
                      </a:cubicBezTo>
                    </a:path>
                    <a:path w="24969" h="43200" stroke="0" extrusionOk="0">
                      <a:moveTo>
                        <a:pt x="1733" y="62"/>
                      </a:moveTo>
                      <a:cubicBezTo>
                        <a:pt x="2277" y="20"/>
                        <a:pt x="2823" y="-1"/>
                        <a:pt x="3369" y="0"/>
                      </a:cubicBezTo>
                      <a:cubicBezTo>
                        <a:pt x="15298" y="0"/>
                        <a:pt x="24969" y="9670"/>
                        <a:pt x="24969" y="21600"/>
                      </a:cubicBezTo>
                      <a:cubicBezTo>
                        <a:pt x="24969" y="33529"/>
                        <a:pt x="15298" y="43200"/>
                        <a:pt x="3369" y="43200"/>
                      </a:cubicBezTo>
                      <a:cubicBezTo>
                        <a:pt x="2240" y="43200"/>
                        <a:pt x="1114" y="43111"/>
                        <a:pt x="0" y="42935"/>
                      </a:cubicBezTo>
                      <a:lnTo>
                        <a:pt x="3369" y="2160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66FF"/>
                    </a:gs>
                    <a:gs pos="50000">
                      <a:srgbClr val="CCFFF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</p:grpSp>
          <p:grpSp>
            <p:nvGrpSpPr>
              <p:cNvPr id="12326" name="Group 16"/>
              <p:cNvGrpSpPr>
                <a:grpSpLocks/>
              </p:cNvGrpSpPr>
              <p:nvPr/>
            </p:nvGrpSpPr>
            <p:grpSpPr bwMode="auto">
              <a:xfrm>
                <a:off x="6314" y="3280"/>
                <a:ext cx="1773" cy="720"/>
                <a:chOff x="6029" y="3280"/>
                <a:chExt cx="1773" cy="720"/>
              </a:xfrm>
            </p:grpSpPr>
            <p:sp>
              <p:nvSpPr>
                <p:cNvPr id="12335" name="Line 17"/>
                <p:cNvSpPr>
                  <a:spLocks noChangeShapeType="1"/>
                </p:cNvSpPr>
                <p:nvPr/>
              </p:nvSpPr>
              <p:spPr bwMode="auto">
                <a:xfrm>
                  <a:off x="6035" y="3640"/>
                  <a:ext cx="1767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36" name="Line 18"/>
                <p:cNvSpPr>
                  <a:spLocks noChangeShapeType="1"/>
                </p:cNvSpPr>
                <p:nvPr/>
              </p:nvSpPr>
              <p:spPr bwMode="auto">
                <a:xfrm>
                  <a:off x="6029" y="3280"/>
                  <a:ext cx="0" cy="720"/>
                </a:xfrm>
                <a:prstGeom prst="line">
                  <a:avLst/>
                </a:prstGeom>
                <a:noFill/>
                <a:ln w="571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327" name="Group 19"/>
              <p:cNvGrpSpPr>
                <a:grpSpLocks/>
              </p:cNvGrpSpPr>
              <p:nvPr/>
            </p:nvGrpSpPr>
            <p:grpSpPr bwMode="auto">
              <a:xfrm>
                <a:off x="5336" y="2081"/>
                <a:ext cx="1623" cy="1695"/>
                <a:chOff x="5051" y="2081"/>
                <a:chExt cx="1623" cy="1695"/>
              </a:xfrm>
            </p:grpSpPr>
            <p:sp>
              <p:nvSpPr>
                <p:cNvPr id="12332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5270" y="2250"/>
                  <a:ext cx="1254" cy="126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33" name="Line 21"/>
                <p:cNvSpPr>
                  <a:spLocks noChangeShapeType="1"/>
                </p:cNvSpPr>
                <p:nvPr/>
              </p:nvSpPr>
              <p:spPr bwMode="auto">
                <a:xfrm>
                  <a:off x="5051" y="3236"/>
                  <a:ext cx="456" cy="540"/>
                </a:xfrm>
                <a:prstGeom prst="line">
                  <a:avLst/>
                </a:prstGeom>
                <a:noFill/>
                <a:ln w="571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34" name="Oval 22"/>
                <p:cNvSpPr>
                  <a:spLocks noChangeArrowheads="1"/>
                </p:cNvSpPr>
                <p:nvPr/>
              </p:nvSpPr>
              <p:spPr bwMode="auto">
                <a:xfrm>
                  <a:off x="6503" y="2081"/>
                  <a:ext cx="171" cy="1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</p:grpSp>
          <p:grpSp>
            <p:nvGrpSpPr>
              <p:cNvPr id="12328" name="Group 23"/>
              <p:cNvGrpSpPr>
                <a:grpSpLocks/>
              </p:cNvGrpSpPr>
              <p:nvPr/>
            </p:nvGrpSpPr>
            <p:grpSpPr bwMode="auto">
              <a:xfrm>
                <a:off x="1329" y="3254"/>
                <a:ext cx="3165" cy="732"/>
                <a:chOff x="1046" y="3254"/>
                <a:chExt cx="3342" cy="732"/>
              </a:xfrm>
            </p:grpSpPr>
            <p:sp>
              <p:nvSpPr>
                <p:cNvPr id="12329" name="Line 24"/>
                <p:cNvSpPr>
                  <a:spLocks noChangeShapeType="1"/>
                </p:cNvSpPr>
                <p:nvPr/>
              </p:nvSpPr>
              <p:spPr bwMode="auto">
                <a:xfrm>
                  <a:off x="1076" y="3630"/>
                  <a:ext cx="3192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30" name="Oval 25"/>
                <p:cNvSpPr>
                  <a:spLocks noChangeArrowheads="1"/>
                </p:cNvSpPr>
                <p:nvPr/>
              </p:nvSpPr>
              <p:spPr bwMode="auto">
                <a:xfrm>
                  <a:off x="1046" y="3536"/>
                  <a:ext cx="171" cy="1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  <p:sp>
              <p:nvSpPr>
                <p:cNvPr id="12331" name="Arc 26"/>
                <p:cNvSpPr>
                  <a:spLocks/>
                </p:cNvSpPr>
                <p:nvPr/>
              </p:nvSpPr>
              <p:spPr bwMode="auto">
                <a:xfrm flipH="1">
                  <a:off x="4232" y="3254"/>
                  <a:ext cx="156" cy="732"/>
                </a:xfrm>
                <a:custGeom>
                  <a:avLst/>
                  <a:gdLst>
                    <a:gd name="T0" fmla="*/ 0 w 21600"/>
                    <a:gd name="T1" fmla="*/ 0 h 43184"/>
                    <a:gd name="T2" fmla="*/ 0 w 21600"/>
                    <a:gd name="T3" fmla="*/ 0 h 43184"/>
                    <a:gd name="T4" fmla="*/ 0 w 21600"/>
                    <a:gd name="T5" fmla="*/ 0 h 4318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3184"/>
                    <a:gd name="T11" fmla="*/ 21600 w 21600"/>
                    <a:gd name="T12" fmla="*/ 43184 h 431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3184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206"/>
                        <a:pt x="12427" y="42738"/>
                        <a:pt x="830" y="43184"/>
                      </a:cubicBezTo>
                    </a:path>
                    <a:path w="21600" h="43184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206"/>
                        <a:pt x="12427" y="42738"/>
                        <a:pt x="830" y="43184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99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1pPr>
                  <a:lvl2pPr marL="742950" indent="-28575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2pPr>
                  <a:lvl3pPr marL="11430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3pPr>
                  <a:lvl4pPr marL="16002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4pPr>
                  <a:lvl5pPr marL="2057400" indent="-228600" eaLnBrk="0" hangingPunct="0"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b="1">
                      <a:solidFill>
                        <a:srgbClr val="2B09F7"/>
                      </a:solidFill>
                      <a:latin typeface="VNI-Times" charset="0"/>
                    </a:defRPr>
                  </a:lvl9pPr>
                </a:lstStyle>
                <a:p>
                  <a:pPr eaLnBrk="1" hangingPunct="1"/>
                  <a:endParaRPr lang="vi-VN" altLang="en-US">
                    <a:latin typeface="Garamond" charset="0"/>
                  </a:endParaRPr>
                </a:p>
              </p:txBody>
            </p:sp>
          </p:grpSp>
        </p:grpSp>
        <p:sp>
          <p:nvSpPr>
            <p:cNvPr id="12324" name="Oval 27"/>
            <p:cNvSpPr>
              <a:spLocks noChangeArrowheads="1"/>
            </p:cNvSpPr>
            <p:nvPr/>
          </p:nvSpPr>
          <p:spPr bwMode="auto">
            <a:xfrm>
              <a:off x="8000" y="3551"/>
              <a:ext cx="171" cy="1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1pPr>
              <a:lvl2pPr marL="742950" indent="-285750"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2pPr>
              <a:lvl3pPr marL="1143000" indent="-228600"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3pPr>
              <a:lvl4pPr marL="1600200" indent="-228600"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4pPr>
              <a:lvl5pPr marL="2057400" indent="-228600" eaLnBrk="0" hangingPunct="0">
                <a:defRPr sz="3200" b="1">
                  <a:solidFill>
                    <a:srgbClr val="2B09F7"/>
                  </a:solidFill>
                  <a:latin typeface="VNI-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B09F7"/>
                  </a:solidFill>
                  <a:latin typeface="VNI-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B09F7"/>
                  </a:solidFill>
                  <a:latin typeface="VNI-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B09F7"/>
                  </a:solidFill>
                  <a:latin typeface="VNI-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2B09F7"/>
                  </a:solidFill>
                  <a:latin typeface="VNI-Times" charset="0"/>
                </a:defRPr>
              </a:lvl9pPr>
            </a:lstStyle>
            <a:p>
              <a:pPr eaLnBrk="1" hangingPunct="1"/>
              <a:endParaRPr lang="vi-VN" altLang="en-US">
                <a:latin typeface="Garamond" charset="0"/>
              </a:endParaRPr>
            </a:p>
          </p:txBody>
        </p:sp>
      </p:grpSp>
      <p:sp>
        <p:nvSpPr>
          <p:cNvPr id="12299" name="Freeform 29"/>
          <p:cNvSpPr>
            <a:spLocks/>
          </p:cNvSpPr>
          <p:nvPr/>
        </p:nvSpPr>
        <p:spPr bwMode="auto">
          <a:xfrm>
            <a:off x="7889876" y="1914526"/>
            <a:ext cx="1279525" cy="1539875"/>
          </a:xfrm>
          <a:custGeom>
            <a:avLst/>
            <a:gdLst>
              <a:gd name="T0" fmla="*/ 0 w 806"/>
              <a:gd name="T1" fmla="*/ 2147483647 h 970"/>
              <a:gd name="T2" fmla="*/ 2147483647 w 806"/>
              <a:gd name="T3" fmla="*/ 2147483647 h 970"/>
              <a:gd name="T4" fmla="*/ 2147483647 w 806"/>
              <a:gd name="T5" fmla="*/ 2147483647 h 970"/>
              <a:gd name="T6" fmla="*/ 2147483647 w 806"/>
              <a:gd name="T7" fmla="*/ 2147483647 h 970"/>
              <a:gd name="T8" fmla="*/ 2147483647 w 806"/>
              <a:gd name="T9" fmla="*/ 2147483647 h 970"/>
              <a:gd name="T10" fmla="*/ 2147483647 w 806"/>
              <a:gd name="T11" fmla="*/ 2147483647 h 970"/>
              <a:gd name="T12" fmla="*/ 2147483647 w 806"/>
              <a:gd name="T13" fmla="*/ 2147483647 h 970"/>
              <a:gd name="T14" fmla="*/ 2147483647 w 806"/>
              <a:gd name="T15" fmla="*/ 2147483647 h 970"/>
              <a:gd name="T16" fmla="*/ 2147483647 w 806"/>
              <a:gd name="T17" fmla="*/ 2147483647 h 970"/>
              <a:gd name="T18" fmla="*/ 2147483647 w 806"/>
              <a:gd name="T19" fmla="*/ 2147483647 h 970"/>
              <a:gd name="T20" fmla="*/ 2147483647 w 806"/>
              <a:gd name="T21" fmla="*/ 2147483647 h 970"/>
              <a:gd name="T22" fmla="*/ 2147483647 w 806"/>
              <a:gd name="T23" fmla="*/ 2147483647 h 970"/>
              <a:gd name="T24" fmla="*/ 2147483647 w 806"/>
              <a:gd name="T25" fmla="*/ 2147483647 h 970"/>
              <a:gd name="T26" fmla="*/ 2147483647 w 806"/>
              <a:gd name="T27" fmla="*/ 2147483647 h 970"/>
              <a:gd name="T28" fmla="*/ 2147483647 w 806"/>
              <a:gd name="T29" fmla="*/ 2147483647 h 970"/>
              <a:gd name="T30" fmla="*/ 2147483647 w 806"/>
              <a:gd name="T31" fmla="*/ 2147483647 h 970"/>
              <a:gd name="T32" fmla="*/ 2147483647 w 806"/>
              <a:gd name="T33" fmla="*/ 2147483647 h 970"/>
              <a:gd name="T34" fmla="*/ 2147483647 w 806"/>
              <a:gd name="T35" fmla="*/ 2147483647 h 970"/>
              <a:gd name="T36" fmla="*/ 2147483647 w 806"/>
              <a:gd name="T37" fmla="*/ 2147483647 h 970"/>
              <a:gd name="T38" fmla="*/ 2147483647 w 806"/>
              <a:gd name="T39" fmla="*/ 2147483647 h 970"/>
              <a:gd name="T40" fmla="*/ 2147483647 w 806"/>
              <a:gd name="T41" fmla="*/ 2147483647 h 970"/>
              <a:gd name="T42" fmla="*/ 2147483647 w 806"/>
              <a:gd name="T43" fmla="*/ 2147483647 h 970"/>
              <a:gd name="T44" fmla="*/ 2147483647 w 806"/>
              <a:gd name="T45" fmla="*/ 2147483647 h 970"/>
              <a:gd name="T46" fmla="*/ 2147483647 w 806"/>
              <a:gd name="T47" fmla="*/ 2147483647 h 970"/>
              <a:gd name="T48" fmla="*/ 2147483647 w 806"/>
              <a:gd name="T49" fmla="*/ 2147483647 h 970"/>
              <a:gd name="T50" fmla="*/ 2147483647 w 806"/>
              <a:gd name="T51" fmla="*/ 2147483647 h 970"/>
              <a:gd name="T52" fmla="*/ 2147483647 w 806"/>
              <a:gd name="T53" fmla="*/ 2147483647 h 97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6"/>
              <a:gd name="T82" fmla="*/ 0 h 970"/>
              <a:gd name="T83" fmla="*/ 806 w 806"/>
              <a:gd name="T84" fmla="*/ 970 h 97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6" h="970">
                <a:moveTo>
                  <a:pt x="0" y="15"/>
                </a:moveTo>
                <a:cubicBezTo>
                  <a:pt x="13" y="11"/>
                  <a:pt x="25" y="0"/>
                  <a:pt x="39" y="2"/>
                </a:cubicBezTo>
                <a:cubicBezTo>
                  <a:pt x="67" y="5"/>
                  <a:pt x="118" y="28"/>
                  <a:pt x="118" y="28"/>
                </a:cubicBezTo>
                <a:cubicBezTo>
                  <a:pt x="148" y="118"/>
                  <a:pt x="163" y="86"/>
                  <a:pt x="118" y="133"/>
                </a:cubicBezTo>
                <a:cubicBezTo>
                  <a:pt x="122" y="107"/>
                  <a:pt x="111" y="71"/>
                  <a:pt x="131" y="54"/>
                </a:cubicBezTo>
                <a:cubicBezTo>
                  <a:pt x="148" y="40"/>
                  <a:pt x="177" y="56"/>
                  <a:pt x="197" y="67"/>
                </a:cubicBezTo>
                <a:cubicBezTo>
                  <a:pt x="211" y="75"/>
                  <a:pt x="212" y="95"/>
                  <a:pt x="223" y="106"/>
                </a:cubicBezTo>
                <a:cubicBezTo>
                  <a:pt x="249" y="133"/>
                  <a:pt x="268" y="135"/>
                  <a:pt x="301" y="146"/>
                </a:cubicBezTo>
                <a:cubicBezTo>
                  <a:pt x="297" y="133"/>
                  <a:pt x="288" y="92"/>
                  <a:pt x="288" y="106"/>
                </a:cubicBezTo>
                <a:cubicBezTo>
                  <a:pt x="288" y="141"/>
                  <a:pt x="281" y="182"/>
                  <a:pt x="301" y="211"/>
                </a:cubicBezTo>
                <a:cubicBezTo>
                  <a:pt x="325" y="245"/>
                  <a:pt x="380" y="237"/>
                  <a:pt x="419" y="250"/>
                </a:cubicBezTo>
                <a:cubicBezTo>
                  <a:pt x="432" y="254"/>
                  <a:pt x="458" y="263"/>
                  <a:pt x="458" y="263"/>
                </a:cubicBezTo>
                <a:cubicBezTo>
                  <a:pt x="482" y="287"/>
                  <a:pt x="522" y="332"/>
                  <a:pt x="485" y="368"/>
                </a:cubicBezTo>
                <a:cubicBezTo>
                  <a:pt x="475" y="378"/>
                  <a:pt x="458" y="377"/>
                  <a:pt x="445" y="381"/>
                </a:cubicBezTo>
                <a:cubicBezTo>
                  <a:pt x="445" y="381"/>
                  <a:pt x="531" y="400"/>
                  <a:pt x="537" y="407"/>
                </a:cubicBezTo>
                <a:cubicBezTo>
                  <a:pt x="547" y="417"/>
                  <a:pt x="544" y="434"/>
                  <a:pt x="550" y="447"/>
                </a:cubicBezTo>
                <a:cubicBezTo>
                  <a:pt x="574" y="496"/>
                  <a:pt x="584" y="522"/>
                  <a:pt x="629" y="551"/>
                </a:cubicBezTo>
                <a:cubicBezTo>
                  <a:pt x="650" y="615"/>
                  <a:pt x="635" y="610"/>
                  <a:pt x="576" y="630"/>
                </a:cubicBezTo>
                <a:cubicBezTo>
                  <a:pt x="555" y="566"/>
                  <a:pt x="568" y="558"/>
                  <a:pt x="629" y="538"/>
                </a:cubicBezTo>
                <a:cubicBezTo>
                  <a:pt x="672" y="552"/>
                  <a:pt x="673" y="544"/>
                  <a:pt x="694" y="591"/>
                </a:cubicBezTo>
                <a:cubicBezTo>
                  <a:pt x="705" y="616"/>
                  <a:pt x="720" y="669"/>
                  <a:pt x="720" y="669"/>
                </a:cubicBezTo>
                <a:cubicBezTo>
                  <a:pt x="707" y="673"/>
                  <a:pt x="691" y="672"/>
                  <a:pt x="681" y="682"/>
                </a:cubicBezTo>
                <a:cubicBezTo>
                  <a:pt x="667" y="696"/>
                  <a:pt x="661" y="746"/>
                  <a:pt x="681" y="761"/>
                </a:cubicBezTo>
                <a:cubicBezTo>
                  <a:pt x="703" y="777"/>
                  <a:pt x="759" y="787"/>
                  <a:pt x="759" y="787"/>
                </a:cubicBezTo>
                <a:cubicBezTo>
                  <a:pt x="806" y="832"/>
                  <a:pt x="790" y="801"/>
                  <a:pt x="759" y="892"/>
                </a:cubicBezTo>
                <a:cubicBezTo>
                  <a:pt x="755" y="905"/>
                  <a:pt x="750" y="918"/>
                  <a:pt x="746" y="931"/>
                </a:cubicBezTo>
                <a:cubicBezTo>
                  <a:pt x="742" y="944"/>
                  <a:pt x="733" y="970"/>
                  <a:pt x="733" y="97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12300" name="Text Box 30"/>
          <p:cNvSpPr txBox="1">
            <a:spLocks noChangeArrowheads="1"/>
          </p:cNvSpPr>
          <p:nvPr/>
        </p:nvSpPr>
        <p:spPr bwMode="auto">
          <a:xfrm>
            <a:off x="9234488" y="3178176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</a:p>
        </p:txBody>
      </p:sp>
      <p:sp>
        <p:nvSpPr>
          <p:cNvPr id="12301" name="Text Box 32"/>
          <p:cNvSpPr txBox="1">
            <a:spLocks noChangeArrowheads="1"/>
          </p:cNvSpPr>
          <p:nvPr/>
        </p:nvSpPr>
        <p:spPr bwMode="auto">
          <a:xfrm>
            <a:off x="9144000" y="344805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Anốt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302" name="Text Box 34"/>
          <p:cNvSpPr txBox="1">
            <a:spLocks noChangeArrowheads="1"/>
          </p:cNvSpPr>
          <p:nvPr/>
        </p:nvSpPr>
        <p:spPr bwMode="auto">
          <a:xfrm>
            <a:off x="7924800" y="1466850"/>
            <a:ext cx="251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Đối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âm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cực</a:t>
            </a: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5334000" y="3371850"/>
            <a:ext cx="76200" cy="762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38" name="Oval 43"/>
          <p:cNvSpPr>
            <a:spLocks noChangeArrowheads="1"/>
          </p:cNvSpPr>
          <p:nvPr/>
        </p:nvSpPr>
        <p:spPr bwMode="auto">
          <a:xfrm>
            <a:off x="5299075" y="3517900"/>
            <a:ext cx="76200" cy="762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39" name="Oval 44"/>
          <p:cNvSpPr>
            <a:spLocks noChangeArrowheads="1"/>
          </p:cNvSpPr>
          <p:nvPr/>
        </p:nvSpPr>
        <p:spPr bwMode="auto">
          <a:xfrm>
            <a:off x="5411789" y="3732214"/>
            <a:ext cx="46037" cy="4603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40" name="Oval 45"/>
          <p:cNvSpPr>
            <a:spLocks noChangeArrowheads="1"/>
          </p:cNvSpPr>
          <p:nvPr/>
        </p:nvSpPr>
        <p:spPr bwMode="auto">
          <a:xfrm>
            <a:off x="5410200" y="3051175"/>
            <a:ext cx="46038" cy="46038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41" name="Oval 46"/>
          <p:cNvSpPr>
            <a:spLocks noChangeArrowheads="1"/>
          </p:cNvSpPr>
          <p:nvPr/>
        </p:nvSpPr>
        <p:spPr bwMode="auto">
          <a:xfrm>
            <a:off x="5395913" y="3081338"/>
            <a:ext cx="19050" cy="1905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42" name="Oval 47"/>
          <p:cNvSpPr>
            <a:spLocks noChangeArrowheads="1"/>
          </p:cNvSpPr>
          <p:nvPr/>
        </p:nvSpPr>
        <p:spPr bwMode="auto">
          <a:xfrm>
            <a:off x="5356225" y="3275014"/>
            <a:ext cx="46038" cy="4603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43" name="Oval 48"/>
          <p:cNvSpPr>
            <a:spLocks noChangeArrowheads="1"/>
          </p:cNvSpPr>
          <p:nvPr/>
        </p:nvSpPr>
        <p:spPr bwMode="auto">
          <a:xfrm>
            <a:off x="5351463" y="3219450"/>
            <a:ext cx="19050" cy="1905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44" name="Oval 49"/>
          <p:cNvSpPr>
            <a:spLocks noChangeArrowheads="1"/>
          </p:cNvSpPr>
          <p:nvPr/>
        </p:nvSpPr>
        <p:spPr bwMode="auto">
          <a:xfrm>
            <a:off x="5303839" y="3498850"/>
            <a:ext cx="46037" cy="46038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45" name="Oval 50"/>
          <p:cNvSpPr>
            <a:spLocks noChangeArrowheads="1"/>
          </p:cNvSpPr>
          <p:nvPr/>
        </p:nvSpPr>
        <p:spPr bwMode="auto">
          <a:xfrm>
            <a:off x="5364164" y="3711575"/>
            <a:ext cx="46037" cy="46038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/>
            <a:endParaRPr lang="vi-VN" altLang="en-US">
              <a:latin typeface="Garamond" charset="0"/>
            </a:endParaRPr>
          </a:p>
        </p:txBody>
      </p:sp>
      <p:sp>
        <p:nvSpPr>
          <p:cNvPr id="46" name="Line 51"/>
          <p:cNvSpPr>
            <a:spLocks noChangeShapeType="1"/>
          </p:cNvSpPr>
          <p:nvPr/>
        </p:nvSpPr>
        <p:spPr bwMode="auto">
          <a:xfrm>
            <a:off x="6477000" y="3371850"/>
            <a:ext cx="30480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52"/>
          <p:cNvSpPr>
            <a:spLocks noChangeShapeType="1"/>
          </p:cNvSpPr>
          <p:nvPr/>
        </p:nvSpPr>
        <p:spPr bwMode="auto">
          <a:xfrm flipH="1">
            <a:off x="5943600" y="3448050"/>
            <a:ext cx="53340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53"/>
          <p:cNvSpPr>
            <a:spLocks noChangeShapeType="1"/>
          </p:cNvSpPr>
          <p:nvPr/>
        </p:nvSpPr>
        <p:spPr bwMode="auto">
          <a:xfrm flipH="1">
            <a:off x="3810000" y="3371850"/>
            <a:ext cx="23622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54"/>
          <p:cNvSpPr>
            <a:spLocks noChangeShapeType="1"/>
          </p:cNvSpPr>
          <p:nvPr/>
        </p:nvSpPr>
        <p:spPr bwMode="auto">
          <a:xfrm flipH="1">
            <a:off x="4953000" y="3448050"/>
            <a:ext cx="144780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55"/>
          <p:cNvSpPr>
            <a:spLocks noChangeShapeType="1"/>
          </p:cNvSpPr>
          <p:nvPr/>
        </p:nvSpPr>
        <p:spPr bwMode="auto">
          <a:xfrm flipH="1">
            <a:off x="5354638" y="3489325"/>
            <a:ext cx="106680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57"/>
          <p:cNvSpPr>
            <a:spLocks noChangeShapeType="1"/>
          </p:cNvSpPr>
          <p:nvPr/>
        </p:nvSpPr>
        <p:spPr bwMode="auto">
          <a:xfrm flipH="1">
            <a:off x="4419600" y="3448050"/>
            <a:ext cx="19050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58"/>
          <p:cNvSpPr>
            <a:spLocks noChangeShapeType="1"/>
          </p:cNvSpPr>
          <p:nvPr/>
        </p:nvSpPr>
        <p:spPr bwMode="auto">
          <a:xfrm>
            <a:off x="6511925" y="3392488"/>
            <a:ext cx="83820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Text Box 59"/>
          <p:cNvSpPr txBox="1">
            <a:spLocks noChangeArrowheads="1"/>
          </p:cNvSpPr>
          <p:nvPr/>
        </p:nvSpPr>
        <p:spPr bwMode="auto">
          <a:xfrm>
            <a:off x="1282283" y="5031982"/>
            <a:ext cx="419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TiaX</a:t>
            </a:r>
            <a:endParaRPr lang="en-US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 flipH="1">
            <a:off x="4038600" y="3290888"/>
            <a:ext cx="2343150" cy="145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1" name="Text Box 31"/>
          <p:cNvSpPr txBox="1">
            <a:spLocks noChangeArrowheads="1"/>
          </p:cNvSpPr>
          <p:nvPr/>
        </p:nvSpPr>
        <p:spPr bwMode="auto">
          <a:xfrm>
            <a:off x="2057400" y="304800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</a:p>
        </p:txBody>
      </p:sp>
      <p:sp>
        <p:nvSpPr>
          <p:cNvPr id="12322" name="Text Box 33"/>
          <p:cNvSpPr txBox="1">
            <a:spLocks noChangeArrowheads="1"/>
          </p:cNvSpPr>
          <p:nvPr/>
        </p:nvSpPr>
        <p:spPr bwMode="auto">
          <a:xfrm>
            <a:off x="1828800" y="36576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1pPr>
            <a:lvl2pPr marL="742950" indent="-28575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2pPr>
            <a:lvl3pPr marL="11430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3pPr>
            <a:lvl4pPr marL="16002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4pPr>
            <a:lvl5pPr marL="2057400" indent="-228600" eaLnBrk="0" hangingPunct="0">
              <a:defRPr sz="3200" b="1">
                <a:solidFill>
                  <a:srgbClr val="2B09F7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B09F7"/>
                </a:solidFill>
                <a:latin typeface="VNI-Time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Catốt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61848" y="582617"/>
            <a:ext cx="523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I. Phát hiện tia X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12083 -0.005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13333 -0.0333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11667 0.0333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1273 L 0.11632 0.03172 " pathEditMode="relative" ptsTypes="AA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11667 0.013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25 L 0.11233 0.00787 " pathEditMode="relative" ptsTypes="AA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046 L 0.12591 -0.0217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11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1667 -0.06666 " pathEditMode="relative" ptsTypes="AA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0023 L 0.11406 -0.05578 " pathEditMode="relative" ptsTypes="AA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256690" y="365125"/>
            <a:ext cx="6180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charset="0"/>
                <a:ea typeface="Times New Roman" charset="0"/>
                <a:cs typeface="Times New Roman" charset="0"/>
              </a:rPr>
              <a:t>II. Cách tạo tia X</a:t>
            </a:r>
            <a:endParaRPr lang="en-US" sz="4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2696" y="1227961"/>
            <a:ext cx="818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1. </a:t>
            </a:r>
            <a:r>
              <a:rPr lang="vi-VN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Cấu tạo ống Cu-lít-giơ:</a:t>
            </a:r>
            <a:endParaRPr lang="en-US" sz="24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3565" y="2107096"/>
            <a:ext cx="9093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Ống thuỷ tinh chân không gồm: </a:t>
            </a:r>
          </a:p>
          <a:p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+ Dây nung FF’ làm bằng vonfam( làm nguồn electron) và 2 điện cực</a:t>
            </a:r>
          </a:p>
          <a:p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+ Catốt K: làm bằng kim loại, hình chỏm cầu.</a:t>
            </a:r>
          </a:p>
          <a:p>
            <a:r>
              <a:rPr lang="vi-VN" sz="2400" dirty="0" smtClean="0">
                <a:latin typeface="Times New Roman" charset="0"/>
                <a:ea typeface="Times New Roman" charset="0"/>
                <a:cs typeface="Times New Roman" charset="0"/>
              </a:rPr>
              <a:t>+ Anốt A: làm bằng kim loại, có khối lượng nguyên tử lớn, điểm nóng chảy cao, và được làm nguội bằng dòng nước khi hoạt động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78" y="3688679"/>
            <a:ext cx="5996038" cy="337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959</Words>
  <PresentationFormat>Widescreen</PresentationFormat>
  <Paragraphs>96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Calibri Light</vt:lpstr>
      <vt:lpstr>Garamond</vt:lpstr>
      <vt:lpstr>Tahoma</vt:lpstr>
      <vt:lpstr>Times New Roman</vt:lpstr>
      <vt:lpstr>VNI-Times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Tổ 1 Trịnh Thảo Anh Phạm Phương Ly Nguyễn Ngọc Anh Vũ Trang Nhung Đậu Khánh Vi Nguyễn Vương Khánh Xuân Lê Phương Thảo Phạm Trà My Mai Hồng Ngọc Ánh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2019-01-02T03:19:37Z</dcterms:created>
  <dcterms:modified xsi:type="dcterms:W3CDTF">2019-01-06T03:21:43Z</dcterms:modified>
</cp:coreProperties>
</file>