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notesMasterIdLst>
    <p:notesMasterId r:id="rId11"/>
  </p:notesMasterIdLst>
  <p:sldIdLst>
    <p:sldId id="256" r:id="rId3"/>
    <p:sldId id="280" r:id="rId4"/>
    <p:sldId id="274" r:id="rId5"/>
    <p:sldId id="307" r:id="rId6"/>
    <p:sldId id="308" r:id="rId7"/>
    <p:sldId id="309" r:id="rId8"/>
    <p:sldId id="310" r:id="rId9"/>
    <p:sldId id="31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70A"/>
    <a:srgbClr val="FFFFFF"/>
    <a:srgbClr val="007FCA"/>
    <a:srgbClr val="00B856"/>
    <a:srgbClr val="FFFF00"/>
    <a:srgbClr val="70B2E2"/>
    <a:srgbClr val="FFDC17"/>
    <a:srgbClr val="F0AE42"/>
    <a:srgbClr val="FFCC00"/>
    <a:srgbClr val="0068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5" autoAdjust="0"/>
    <p:restoredTop sz="95033" autoAdjust="0"/>
  </p:normalViewPr>
  <p:slideViewPr>
    <p:cSldViewPr snapToGrid="0">
      <p:cViewPr varScale="1">
        <p:scale>
          <a:sx n="68" d="100"/>
          <a:sy n="68" d="100"/>
        </p:scale>
        <p:origin x="540"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96033C6-B6EF-4ACA-8F49-BEE26B131C1D}" type="datetimeFigureOut">
              <a:rPr lang="en-US" smtClean="0"/>
              <a:pPr/>
              <a:t>22/08/2024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79E2582A-F079-47F3-8470-D65EB27A3FCA}" type="slidenum">
              <a:rPr lang="en-US" smtClean="0"/>
              <a:pPr/>
              <a:t>‹#›</a:t>
            </a:fld>
            <a:endParaRPr lang="en-US"/>
          </a:p>
        </p:txBody>
      </p:sp>
    </p:spTree>
    <p:extLst>
      <p:ext uri="{BB962C8B-B14F-4D97-AF65-F5344CB8AC3E}">
        <p14:creationId xmlns:p14="http://schemas.microsoft.com/office/powerpoint/2010/main" val="209548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latin typeface="Tahoma" panose="020B0604030504040204" pitchFamily="34" charset="0"/>
              </a:defRPr>
            </a:lvl1pPr>
          </a:lstStyle>
          <a:p>
            <a:fld id="{F07CD3FD-BE54-4400-942B-C6C15AA73DFD}" type="datetimeFigureOut">
              <a:rPr lang="en-US" smtClean="0"/>
              <a:pPr/>
              <a:t>22/08/2024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fld id="{A4C0CD32-A6C8-4BA5-B3DF-D8325E32CAA4}" type="slidenum">
              <a:rPr lang="en-US" smtClean="0"/>
              <a:pPr/>
              <a:t>‹#›</a:t>
            </a:fld>
            <a:endParaRPr lang="en-US"/>
          </a:p>
        </p:txBody>
      </p:sp>
      <p:sp>
        <p:nvSpPr>
          <p:cNvPr id="7" name="Rectangle: Rounded Corners 6">
            <a:extLst>
              <a:ext uri="{FF2B5EF4-FFF2-40B4-BE49-F238E27FC236}">
                <a16:creationId xmlns:a16="http://schemas.microsoft.com/office/drawing/2014/main" id="{AE44416F-3530-55A3-F865-C99A1969B075}"/>
              </a:ext>
            </a:extLst>
          </p:cNvPr>
          <p:cNvSpPr/>
          <p:nvPr userDrawn="1"/>
        </p:nvSpPr>
        <p:spPr>
          <a:xfrm>
            <a:off x="213360" y="211015"/>
            <a:ext cx="11683888" cy="6510460"/>
          </a:xfrm>
          <a:prstGeom prst="roundRect">
            <a:avLst>
              <a:gd name="adj" fmla="val 5091"/>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Tahoma" panose="020B0604030504040204" pitchFamily="34" charset="0"/>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Tahoma" panose="020B0604030504040204" pitchFamily="34" charset="0"/>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7AC25B46-BDF4-4D48-B2F1-14DF231B61C2}" type="datetimeFigureOut">
              <a:rPr lang="en-US" smtClean="0"/>
              <a:pPr/>
              <a:t>22/08/2024</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het.colorado.edu/vi/simulations/molecule-shapes"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het.colorado.edu/"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idx="4294967295"/>
          </p:nvPr>
        </p:nvSpPr>
        <p:spPr>
          <a:xfrm>
            <a:off x="1022555" y="526281"/>
            <a:ext cx="10146891" cy="1351680"/>
          </a:xfrm>
          <a:solidFill>
            <a:schemeClr val="bg1"/>
          </a:solidFill>
          <a:effectLst>
            <a:outerShdw blurRad="50800" dist="38100" dir="2700000" algn="tl" rotWithShape="0">
              <a:prstClr val="black">
                <a:alpha val="40000"/>
              </a:prstClr>
            </a:outerShdw>
          </a:effectLst>
        </p:spPr>
        <p:txBody>
          <a:bodyPr vert="horz" lIns="91440" tIns="45720" rIns="91440" bIns="45720" rtlCol="0" anchor="ctr" anchorCtr="0">
            <a:noAutofit/>
          </a:bodyPr>
          <a:lstStyle/>
          <a:p>
            <a:pPr algn="ctr"/>
            <a:r>
              <a:rPr lang="vi-VN" sz="3200" b="1">
                <a:solidFill>
                  <a:srgbClr val="FF0000"/>
                </a:solidFill>
                <a:ea typeface="Open Sans" panose="020B0606030504020204" pitchFamily="34" charset="0"/>
                <a:cs typeface="Open Sans" panose="020B0606030504020204" pitchFamily="34" charset="0"/>
              </a:rPr>
              <a:t>TIẾT 11. BÀI 6:  </a:t>
            </a:r>
            <a:br>
              <a:rPr lang="vi-VN" sz="3200" b="1">
                <a:solidFill>
                  <a:srgbClr val="FF0000"/>
                </a:solidFill>
                <a:ea typeface="Open Sans" panose="020B0606030504020204" pitchFamily="34" charset="0"/>
                <a:cs typeface="Open Sans" panose="020B0606030504020204" pitchFamily="34" charset="0"/>
              </a:rPr>
            </a:br>
            <a:r>
              <a:rPr lang="vi-VN" sz="3200" b="1">
                <a:solidFill>
                  <a:srgbClr val="FF0000"/>
                </a:solidFill>
                <a:ea typeface="Open Sans" panose="020B0606030504020204" pitchFamily="34" charset="0"/>
                <a:cs typeface="Open Sans" panose="020B0606030504020204" pitchFamily="34" charset="0"/>
              </a:rPr>
              <a:t>THỰC HÀNH: KHAI THÁC PHẦN MỀM MÔ PHỎNG</a:t>
            </a:r>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05E8F9D-1F99-D4BE-C3E3-2C3A5D60F822}"/>
              </a:ext>
            </a:extLst>
          </p:cNvPr>
          <p:cNvGrpSpPr/>
          <p:nvPr/>
        </p:nvGrpSpPr>
        <p:grpSpPr>
          <a:xfrm>
            <a:off x="4196860" y="-28872"/>
            <a:ext cx="3798281" cy="1899141"/>
            <a:chOff x="259896" y="4258420"/>
            <a:chExt cx="3798281" cy="1899141"/>
          </a:xfrm>
        </p:grpSpPr>
        <p:pic>
          <p:nvPicPr>
            <p:cNvPr id="19" name="Picture 2" descr="Download Leaves Green Button Royalty-Free Vector Graphic - Pixabay">
              <a:extLst>
                <a:ext uri="{FF2B5EF4-FFF2-40B4-BE49-F238E27FC236}">
                  <a16:creationId xmlns:a16="http://schemas.microsoft.com/office/drawing/2014/main" id="{07AC2E49-412F-5F30-DAD1-C0DBE33D5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96" y="4258420"/>
              <a:ext cx="3798281" cy="189914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529FE3F-2FD2-7A20-69A3-F6386E1CF844}"/>
                </a:ext>
              </a:extLst>
            </p:cNvPr>
            <p:cNvSpPr txBox="1"/>
            <p:nvPr/>
          </p:nvSpPr>
          <p:spPr>
            <a:xfrm>
              <a:off x="1169410" y="4944220"/>
              <a:ext cx="2719302" cy="584775"/>
            </a:xfrm>
            <a:prstGeom prst="rect">
              <a:avLst/>
            </a:prstGeom>
            <a:noFill/>
          </p:spPr>
          <p:txBody>
            <a:bodyPr wrap="squar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KHỞI ĐỘNG</a:t>
              </a:r>
              <a:endParaRPr lang="vi-VN"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TextBox 21">
            <a:extLst>
              <a:ext uri="{FF2B5EF4-FFF2-40B4-BE49-F238E27FC236}">
                <a16:creationId xmlns:a16="http://schemas.microsoft.com/office/drawing/2014/main" id="{940FD931-EA79-1919-44C0-B0CC432E6BB4}"/>
              </a:ext>
            </a:extLst>
          </p:cNvPr>
          <p:cNvSpPr txBox="1"/>
          <p:nvPr/>
        </p:nvSpPr>
        <p:spPr>
          <a:xfrm>
            <a:off x="4947140" y="2401047"/>
            <a:ext cx="6493019" cy="3170099"/>
          </a:xfrm>
          <a:prstGeom prst="rect">
            <a:avLst/>
          </a:prstGeom>
          <a:solidFill>
            <a:schemeClr val="bg1"/>
          </a:solidFill>
          <a:ln w="28575">
            <a:solidFill>
              <a:srgbClr val="FF0000"/>
            </a:solidFill>
            <a:prstDash val="dashDot"/>
          </a:ln>
        </p:spPr>
        <p:txBody>
          <a:bodyPr wrap="square">
            <a:spAutoFit/>
          </a:bodyPr>
          <a:lstStyle/>
          <a:p>
            <a:pPr indent="457200" algn="just">
              <a:spcBef>
                <a:spcPts val="600"/>
              </a:spcBef>
            </a:pPr>
            <a:r>
              <a:rPr lang="en-US" sz="2000" dirty="0" err="1">
                <a:effectLst/>
                <a:latin typeface="Verdana" panose="020B0604030504040204" pitchFamily="34" charset="0"/>
                <a:ea typeface="Verdana" panose="020B0604030504040204" pitchFamily="34" charset="0"/>
                <a:cs typeface="Tahoma" panose="020B0604030504040204" pitchFamily="34" charset="0"/>
              </a:rPr>
              <a:t>Phần</a:t>
            </a:r>
            <a:r>
              <a:rPr lang="en-US" sz="2000" dirty="0">
                <a:effectLst/>
                <a:latin typeface="Verdana" panose="020B0604030504040204" pitchFamily="34" charset="0"/>
                <a:ea typeface="Verdana" panose="020B0604030504040204" pitchFamily="34" charset="0"/>
                <a:cs typeface="Tahoma" panose="020B0604030504040204" pitchFamily="34" charset="0"/>
              </a:rPr>
              <a:t> </a:t>
            </a:r>
            <a:r>
              <a:rPr lang="en-US" sz="2000" dirty="0" err="1">
                <a:effectLst/>
                <a:latin typeface="Verdana" panose="020B0604030504040204" pitchFamily="34" charset="0"/>
                <a:ea typeface="Verdana" panose="020B0604030504040204" pitchFamily="34" charset="0"/>
                <a:cs typeface="Tahoma" panose="020B0604030504040204" pitchFamily="34" charset="0"/>
              </a:rPr>
              <a:t>mềm</a:t>
            </a:r>
            <a:r>
              <a:rPr lang="en-US" sz="2000" dirty="0">
                <a:effectLst/>
                <a:latin typeface="Verdana" panose="020B0604030504040204" pitchFamily="34" charset="0"/>
                <a:ea typeface="Verdana" panose="020B0604030504040204" pitchFamily="34" charset="0"/>
                <a:cs typeface="Tahoma" panose="020B0604030504040204" pitchFamily="34" charset="0"/>
              </a:rPr>
              <a:t> </a:t>
            </a:r>
            <a:r>
              <a:rPr lang="vi-VN" sz="2000" dirty="0">
                <a:effectLst/>
                <a:latin typeface="Verdana" panose="020B0604030504040204" pitchFamily="34" charset="0"/>
                <a:ea typeface="Verdana" panose="020B0604030504040204" pitchFamily="34" charset="0"/>
                <a:cs typeface="Tahoma" panose="020B0604030504040204" pitchFamily="34" charset="0"/>
              </a:rPr>
              <a:t>mô phỏng trình bày các hiện tượng khoa học</a:t>
            </a:r>
            <a:r>
              <a:rPr lang="en-US" sz="2000" dirty="0">
                <a:effectLst/>
                <a:latin typeface="Verdana" panose="020B0604030504040204" pitchFamily="34" charset="0"/>
                <a:ea typeface="Verdana" panose="020B0604030504040204" pitchFamily="34" charset="0"/>
                <a:cs typeface="Tahoma" panose="020B0604030504040204" pitchFamily="34" charset="0"/>
              </a:rPr>
              <a:t> </a:t>
            </a:r>
            <a:r>
              <a:rPr lang="en-US" sz="2000" dirty="0" err="1">
                <a:effectLst/>
                <a:latin typeface="Verdana" panose="020B0604030504040204" pitchFamily="34" charset="0"/>
                <a:ea typeface="Verdana" panose="020B0604030504040204" pitchFamily="34" charset="0"/>
                <a:cs typeface="Tahoma" panose="020B0604030504040204" pitchFamily="34" charset="0"/>
              </a:rPr>
              <a:t>bằng</a:t>
            </a:r>
            <a:r>
              <a:rPr lang="vi-VN" sz="2000" dirty="0">
                <a:effectLst/>
                <a:latin typeface="Verdana" panose="020B0604030504040204" pitchFamily="34" charset="0"/>
                <a:ea typeface="Verdana" panose="020B0604030504040204" pitchFamily="34" charset="0"/>
                <a:cs typeface="Tahoma" panose="020B0604030504040204" pitchFamily="34" charset="0"/>
              </a:rPr>
              <a:t> cách sử dụng hình ảnh động hay 3 chiều</a:t>
            </a:r>
            <a:r>
              <a:rPr lang="en-US" sz="2000" dirty="0">
                <a:effectLst/>
                <a:latin typeface="Verdana" panose="020B0604030504040204" pitchFamily="34" charset="0"/>
                <a:ea typeface="Verdana" panose="020B0604030504040204" pitchFamily="34" charset="0"/>
                <a:cs typeface="Tahoma" panose="020B0604030504040204" pitchFamily="34" charset="0"/>
              </a:rPr>
              <a:t>,</a:t>
            </a:r>
            <a:r>
              <a:rPr lang="vi-VN" sz="2000" dirty="0">
                <a:effectLst/>
                <a:latin typeface="Verdana" panose="020B0604030504040204" pitchFamily="34" charset="0"/>
                <a:ea typeface="Verdana" panose="020B0604030504040204" pitchFamily="34" charset="0"/>
                <a:cs typeface="Tahoma" panose="020B0604030504040204" pitchFamily="34" charset="0"/>
              </a:rPr>
              <a:t> giúp em cảm nhận được sự vận động của các đối tượng.</a:t>
            </a:r>
            <a:r>
              <a:rPr lang="en-US" sz="2000" dirty="0">
                <a:effectLst/>
                <a:latin typeface="Verdana" panose="020B0604030504040204" pitchFamily="34" charset="0"/>
                <a:ea typeface="Verdana" panose="020B0604030504040204" pitchFamily="34" charset="0"/>
                <a:cs typeface="Tahoma" panose="020B0604030504040204" pitchFamily="34" charset="0"/>
              </a:rPr>
              <a:t> </a:t>
            </a:r>
            <a:r>
              <a:rPr lang="en-US" sz="2000" dirty="0" err="1">
                <a:effectLst/>
                <a:latin typeface="Verdana" panose="020B0604030504040204" pitchFamily="34" charset="0"/>
                <a:ea typeface="Verdana" panose="020B0604030504040204" pitchFamily="34" charset="0"/>
                <a:cs typeface="Tahoma" panose="020B0604030504040204" pitchFamily="34" charset="0"/>
              </a:rPr>
              <a:t>Bằng</a:t>
            </a:r>
            <a:r>
              <a:rPr lang="vi-VN" sz="2000" dirty="0">
                <a:effectLst/>
                <a:latin typeface="Verdana" panose="020B0604030504040204" pitchFamily="34" charset="0"/>
                <a:ea typeface="Verdana" panose="020B0604030504040204" pitchFamily="34" charset="0"/>
                <a:cs typeface="Tahoma" panose="020B0604030504040204" pitchFamily="34" charset="0"/>
              </a:rPr>
              <a:t> cách tương tác</a:t>
            </a:r>
            <a:r>
              <a:rPr lang="en-US" sz="2000" dirty="0">
                <a:effectLst/>
                <a:latin typeface="Verdana" panose="020B0604030504040204" pitchFamily="34" charset="0"/>
                <a:ea typeface="Verdana" panose="020B0604030504040204" pitchFamily="34" charset="0"/>
                <a:cs typeface="Tahoma" panose="020B0604030504040204" pitchFamily="34" charset="0"/>
              </a:rPr>
              <a:t>,</a:t>
            </a:r>
            <a:r>
              <a:rPr lang="vi-VN" sz="2000" dirty="0">
                <a:effectLst/>
                <a:latin typeface="Verdana" panose="020B0604030504040204" pitchFamily="34" charset="0"/>
                <a:ea typeface="Verdana" panose="020B0604030504040204" pitchFamily="34" charset="0"/>
                <a:cs typeface="Tahoma" panose="020B0604030504040204" pitchFamily="34" charset="0"/>
              </a:rPr>
              <a:t> khám phá nhiều chức năng của phần mềm mô phỏng dạng thí nghiệm ảo</a:t>
            </a:r>
            <a:r>
              <a:rPr lang="en-US" sz="2000" dirty="0">
                <a:effectLst/>
                <a:latin typeface="Verdana" panose="020B0604030504040204" pitchFamily="34" charset="0"/>
                <a:ea typeface="Verdana" panose="020B0604030504040204" pitchFamily="34" charset="0"/>
                <a:cs typeface="Tahoma" panose="020B0604030504040204" pitchFamily="34" charset="0"/>
              </a:rPr>
              <a:t>,</a:t>
            </a:r>
            <a:r>
              <a:rPr lang="vi-VN" sz="2000" dirty="0">
                <a:effectLst/>
                <a:latin typeface="Verdana" panose="020B0604030504040204" pitchFamily="34" charset="0"/>
                <a:ea typeface="Verdana" panose="020B0604030504040204" pitchFamily="34" charset="0"/>
                <a:cs typeface="Tahoma" panose="020B0604030504040204" pitchFamily="34" charset="0"/>
              </a:rPr>
              <a:t> em không chỉ bổ sung kiến thức về khoa học</a:t>
            </a:r>
            <a:r>
              <a:rPr lang="en-US" sz="2000" dirty="0">
                <a:effectLst/>
                <a:latin typeface="Verdana" panose="020B0604030504040204" pitchFamily="34" charset="0"/>
                <a:ea typeface="Verdana" panose="020B0604030504040204" pitchFamily="34" charset="0"/>
                <a:cs typeface="Tahoma" panose="020B0604030504040204" pitchFamily="34" charset="0"/>
              </a:rPr>
              <a:t>,</a:t>
            </a:r>
            <a:r>
              <a:rPr lang="vi-VN" sz="2000" dirty="0">
                <a:effectLst/>
                <a:latin typeface="Verdana" panose="020B0604030504040204" pitchFamily="34" charset="0"/>
                <a:ea typeface="Verdana" panose="020B0604030504040204" pitchFamily="34" charset="0"/>
                <a:cs typeface="Tahoma" panose="020B0604030504040204" pitchFamily="34" charset="0"/>
              </a:rPr>
              <a:t> toán học</a:t>
            </a:r>
            <a:r>
              <a:rPr lang="en-US" sz="2000" dirty="0">
                <a:effectLst/>
                <a:latin typeface="Verdana" panose="020B0604030504040204" pitchFamily="34" charset="0"/>
                <a:ea typeface="Verdana" panose="020B0604030504040204" pitchFamily="34" charset="0"/>
                <a:cs typeface="Tahoma" panose="020B0604030504040204" pitchFamily="34" charset="0"/>
              </a:rPr>
              <a:t>,</a:t>
            </a:r>
            <a:r>
              <a:rPr lang="vi-VN" sz="2000" dirty="0">
                <a:effectLst/>
                <a:latin typeface="Verdana" panose="020B0604030504040204" pitchFamily="34" charset="0"/>
                <a:ea typeface="Verdana" panose="020B0604030504040204" pitchFamily="34" charset="0"/>
                <a:cs typeface="Tahoma" panose="020B0604030504040204" pitchFamily="34" charset="0"/>
              </a:rPr>
              <a:t> học cách giải quyết một số vấn đề đặt ra trong công nghệ mà còn có thể phát hiện được những điều mới mẻ</a:t>
            </a:r>
            <a:r>
              <a:rPr lang="en-US" sz="2000" dirty="0">
                <a:effectLst/>
                <a:latin typeface="Verdana" panose="020B0604030504040204" pitchFamily="34" charset="0"/>
                <a:ea typeface="Verdana" panose="020B0604030504040204" pitchFamily="34" charset="0"/>
                <a:cs typeface="Tahoma" panose="020B0604030504040204" pitchFamily="34" charset="0"/>
              </a:rPr>
              <a:t>.</a:t>
            </a:r>
          </a:p>
        </p:txBody>
      </p:sp>
      <p:pic>
        <p:nvPicPr>
          <p:cNvPr id="1028" name="Picture 4" descr="Laptop Clipart Hình ảnh PNG | Vector Và Các Tập Tin PSD | Tải Về Miễn Phí  Trên Pngtree">
            <a:extLst>
              <a:ext uri="{FF2B5EF4-FFF2-40B4-BE49-F238E27FC236}">
                <a16:creationId xmlns:a16="http://schemas.microsoft.com/office/drawing/2014/main" id="{F02A27E7-1556-0A78-C5D5-07BF6B7AE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 y="2117708"/>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747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6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4000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0-#ppt_w/2"/>
                                          </p:val>
                                        </p:tav>
                                        <p:tav tm="100000">
                                          <p:val>
                                            <p:strVal val="#ppt_x"/>
                                          </p:val>
                                        </p:tav>
                                      </p:tavLst>
                                    </p:anim>
                                    <p:anim calcmode="lin" valueType="num">
                                      <p:cBhvr additive="base">
                                        <p:cTn id="12"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1:</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CHUYỂN HÓA NĂNG LƯỢNG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933E09F1-DF59-D515-882A-12434EB538E1}"/>
              </a:ext>
            </a:extLst>
          </p:cNvPr>
          <p:cNvSpPr txBox="1"/>
          <p:nvPr/>
        </p:nvSpPr>
        <p:spPr>
          <a:xfrm>
            <a:off x="692818" y="2575234"/>
            <a:ext cx="6530941" cy="2337884"/>
          </a:xfrm>
          <a:prstGeom prst="rect">
            <a:avLst/>
          </a:prstGeom>
          <a:noFill/>
        </p:spPr>
        <p:txBody>
          <a:bodyPr wrap="square">
            <a:spAutoFit/>
          </a:bodyPr>
          <a:lstStyle/>
          <a:p>
            <a:pPr>
              <a:lnSpc>
                <a:spcPct val="150000"/>
              </a:lnSpc>
            </a:pPr>
            <a:r>
              <a:rPr lang="vi-VN" sz="20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Yêu cầu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Sử dụng phần mềm mô phỏng quá trình năng lượng được chuyển hoá từ dạng này qua dạng khác.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Kể tên một số dạng năng lượng và nêu ví dụ về quá trình chuyển hoá giữa những dạng năng lượng đó.</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4EF09B0C-7F3F-94FB-BE7F-114FBC5724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51039" y="2821031"/>
            <a:ext cx="4557225" cy="25634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733179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1:</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CHUYỂN HÓA NĂNG LƯỢNG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id="{BB0B7BA8-3F67-3BE8-177D-A7B7B515BBB4}"/>
              </a:ext>
            </a:extLst>
          </p:cNvPr>
          <p:cNvGrpSpPr/>
          <p:nvPr/>
        </p:nvGrpSpPr>
        <p:grpSpPr>
          <a:xfrm>
            <a:off x="797860" y="1267134"/>
            <a:ext cx="10425953" cy="2528897"/>
            <a:chOff x="1237129" y="671969"/>
            <a:chExt cx="9905999" cy="2528897"/>
          </a:xfrm>
        </p:grpSpPr>
        <p:sp>
          <p:nvSpPr>
            <p:cNvPr id="3" name="TextBox 2">
              <a:extLst>
                <a:ext uri="{FF2B5EF4-FFF2-40B4-BE49-F238E27FC236}">
                  <a16:creationId xmlns:a16="http://schemas.microsoft.com/office/drawing/2014/main" id="{B8C8B826-2548-46E1-9862-9A3A4586BA16}"/>
                </a:ext>
              </a:extLst>
            </p:cNvPr>
            <p:cNvSpPr txBox="1"/>
            <p:nvPr/>
          </p:nvSpPr>
          <p:spPr>
            <a:xfrm>
              <a:off x="1237129" y="671969"/>
              <a:ext cx="9905999" cy="2528897"/>
            </a:xfrm>
            <a:prstGeom prst="rect">
              <a:avLst/>
            </a:prstGeom>
            <a:noFill/>
          </p:spPr>
          <p:txBody>
            <a:bodyPr wrap="square">
              <a:spAutoFit/>
            </a:bodyPr>
            <a:lstStyle/>
            <a:p>
              <a:pPr>
                <a:lnSpc>
                  <a:spcPct val="150000"/>
                </a:lnSpc>
              </a:pPr>
              <a:r>
                <a:rPr lang="vi-VN" sz="18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 Mở cửa sổ mô phỏng một số dạng năng lượng và sự chuyển hoá năng lượng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Khởi động trình duyệt web. Nhập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https://phet.colorado.edu/</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vào thanh địa chỉ để mở trang PhET.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Di chuyển đến cuối trang web, chọn ngôn ngữ hiển thị là Tiếng Việt (Hình 6.1).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Chọn mục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CÁC MÔ PHỎNG</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Chọn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Hoá học</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(Hình 6.2).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Nháy chuột vào biểu tượng </a:t>
              </a:r>
              <a:r>
                <a:rPr lang="vi-VN" sz="18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Các dạng và sự chuyển hoá năng lượng</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để chọn nội dung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mô phỏng (Hình 6.3). Nháy chuột vào nút play </a:t>
              </a:r>
              <a:r>
                <a:rPr lang="vi-VN" dirty="0">
                  <a:latin typeface="Times New Roman" panose="02020603050405020304" pitchFamily="18" charset="0"/>
                  <a:ea typeface="Tahoma" panose="020B0604030504040204" pitchFamily="34" charset="0"/>
                  <a:cs typeface="Times New Roman" panose="02020603050405020304" pitchFamily="18" charset="0"/>
                </a:rPr>
                <a:t>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để mở cửa sổ tương tác.</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4B7D78D-5BC3-2E9A-8F39-1E64BAD81A38}"/>
                </a:ext>
              </a:extLst>
            </p:cNvPr>
            <p:cNvPicPr>
              <a:picLocks noChangeAspect="1"/>
            </p:cNvPicPr>
            <p:nvPr/>
          </p:nvPicPr>
          <p:blipFill>
            <a:blip r:embed="rId2"/>
            <a:stretch>
              <a:fillRect/>
            </a:stretch>
          </p:blipFill>
          <p:spPr>
            <a:xfrm>
              <a:off x="5883059" y="2816591"/>
              <a:ext cx="382136" cy="382136"/>
            </a:xfrm>
            <a:prstGeom prst="rect">
              <a:avLst/>
            </a:prstGeom>
          </p:spPr>
        </p:pic>
      </p:grpSp>
      <p:pic>
        <p:nvPicPr>
          <p:cNvPr id="5" name="Picture 4">
            <a:extLst>
              <a:ext uri="{FF2B5EF4-FFF2-40B4-BE49-F238E27FC236}">
                <a16:creationId xmlns:a16="http://schemas.microsoft.com/office/drawing/2014/main" id="{F734CA6E-9A30-3CAC-5BBD-07922D30148F}"/>
              </a:ext>
            </a:extLst>
          </p:cNvPr>
          <p:cNvPicPr>
            <a:picLocks noChangeAspect="1"/>
          </p:cNvPicPr>
          <p:nvPr/>
        </p:nvPicPr>
        <p:blipFill rotWithShape="1">
          <a:blip r:embed="rId3"/>
          <a:srcRect t="5197"/>
          <a:stretch/>
        </p:blipFill>
        <p:spPr>
          <a:xfrm>
            <a:off x="1712285" y="4023780"/>
            <a:ext cx="8597102" cy="2774576"/>
          </a:xfrm>
          <a:prstGeom prst="rect">
            <a:avLst/>
          </a:prstGeom>
        </p:spPr>
      </p:pic>
    </p:spTree>
    <p:extLst>
      <p:ext uri="{BB962C8B-B14F-4D97-AF65-F5344CB8AC3E}">
        <p14:creationId xmlns:p14="http://schemas.microsoft.com/office/powerpoint/2010/main" val="240992821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1:</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CHUYỂN HÓA NĂNG LƯỢNG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12D4D99-E01D-8DD7-9477-BA60E843D4F3}"/>
              </a:ext>
            </a:extLst>
          </p:cNvPr>
          <p:cNvSpPr txBox="1"/>
          <p:nvPr/>
        </p:nvSpPr>
        <p:spPr>
          <a:xfrm>
            <a:off x="824752" y="1262054"/>
            <a:ext cx="10542495" cy="2949525"/>
          </a:xfrm>
          <a:prstGeom prst="rect">
            <a:avLst/>
          </a:prstGeom>
          <a:noFill/>
        </p:spPr>
        <p:txBody>
          <a:bodyPr wrap="square">
            <a:spAutoFit/>
          </a:bodyPr>
          <a:lstStyle/>
          <a:p>
            <a:pPr>
              <a:lnSpc>
                <a:spcPct val="150000"/>
              </a:lnSpc>
            </a:pPr>
            <a:r>
              <a:rPr lang="vi-VN" sz="1800" b="1" i="1" dirty="0">
                <a:solidFill>
                  <a:srgbClr val="231F20"/>
                </a:solidFill>
                <a:effectLst/>
                <a:latin typeface="Tahoma" panose="020B0604030504040204" pitchFamily="34" charset="0"/>
                <a:ea typeface="Tahoma" panose="020B0604030504040204" pitchFamily="34" charset="0"/>
                <a:cs typeface="Tahoma" panose="020B0604030504040204" pitchFamily="34" charset="0"/>
              </a:rPr>
              <a:t>b</a:t>
            </a:r>
            <a:r>
              <a:rPr lang="vi-VN" sz="18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Tương tác với phần mềm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Trong cửa sổ, em có thể quan sát được sự chuyển hoá của các dạng năng lượng thông qua những biểu tượng. Em cũng có thể tương tác với ứng dụng bằng cách chọn nguồn năng lượng, thiết bị chuyển hoá năng lượng và thiết bị tiêu thụ năng lượng (Hình 6.4). </a:t>
            </a: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Thay đổi nguồn năng lượng: người đạp xe, ánh sáng mặt trời, vòi nước chảy, ấm nước sôi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 6.4).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endParaRPr lang="vi-VN"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E4BA96C0-493C-B447-A725-48DB74048D95}"/>
              </a:ext>
            </a:extLst>
          </p:cNvPr>
          <p:cNvPicPr>
            <a:picLocks noChangeAspect="1"/>
          </p:cNvPicPr>
          <p:nvPr/>
        </p:nvPicPr>
        <p:blipFill>
          <a:blip r:embed="rId2"/>
          <a:stretch>
            <a:fillRect/>
          </a:stretch>
        </p:blipFill>
        <p:spPr>
          <a:xfrm>
            <a:off x="4751295" y="3429000"/>
            <a:ext cx="6353138" cy="3247839"/>
          </a:xfrm>
          <a:prstGeom prst="rect">
            <a:avLst/>
          </a:prstGeom>
        </p:spPr>
      </p:pic>
      <p:sp>
        <p:nvSpPr>
          <p:cNvPr id="8" name="TextBox 7">
            <a:extLst>
              <a:ext uri="{FF2B5EF4-FFF2-40B4-BE49-F238E27FC236}">
                <a16:creationId xmlns:a16="http://schemas.microsoft.com/office/drawing/2014/main" id="{0BF9DDBF-7552-D4A2-1684-C12726CB1FC2}"/>
              </a:ext>
            </a:extLst>
          </p:cNvPr>
          <p:cNvSpPr txBox="1"/>
          <p:nvPr/>
        </p:nvSpPr>
        <p:spPr>
          <a:xfrm>
            <a:off x="824752" y="3830050"/>
            <a:ext cx="4334080" cy="2534027"/>
          </a:xfrm>
          <a:prstGeom prst="rect">
            <a:avLst/>
          </a:prstGeom>
          <a:noFill/>
        </p:spPr>
        <p:txBody>
          <a:bodyPr wrap="square">
            <a:spAutoFit/>
          </a:bodyPr>
          <a:lstStyle/>
          <a:p>
            <a:pPr>
              <a:lnSpc>
                <a:spcPct val="150000"/>
              </a:lnSpc>
            </a:pPr>
            <a:r>
              <a:rPr lang="vi-VN" sz="18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Thay đổi thiết bị chuyển hoá năng lượng thành điện năng: pin mặt trời và máy phát điện.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Thay đổi thiết bị tiêu thụ điện: bếp điện, bóng đèn sợi đốt, bóng đèn compact, quạt điện.</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1201248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3018023" y="184836"/>
            <a:ext cx="6155954" cy="1077218"/>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NHIỆM VỤ 1:</a:t>
            </a:r>
          </a:p>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CHUYỂN HÓA NĂNG LƯỢNG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4B8721A-1B71-042D-695D-FFC736EC4821}"/>
              </a:ext>
            </a:extLst>
          </p:cNvPr>
          <p:cNvSpPr txBox="1"/>
          <p:nvPr/>
        </p:nvSpPr>
        <p:spPr>
          <a:xfrm>
            <a:off x="1201270" y="1262054"/>
            <a:ext cx="9730890" cy="1837747"/>
          </a:xfrm>
          <a:prstGeom prst="rect">
            <a:avLst/>
          </a:prstGeom>
          <a:noFill/>
        </p:spPr>
        <p:txBody>
          <a:bodyPr wrap="square">
            <a:spAutoFit/>
          </a:bodyPr>
          <a:lstStyle/>
          <a:p>
            <a:pPr>
              <a:lnSpc>
                <a:spcPct val="200000"/>
              </a:lnSpc>
            </a:pPr>
            <a:r>
              <a:rPr lang="vi-VN" sz="2000" b="1" i="1" dirty="0">
                <a:solidFill>
                  <a:srgbClr val="231F20"/>
                </a:solidFill>
                <a:effectLst/>
                <a:latin typeface="Tahoma" panose="020B0604030504040204" pitchFamily="34" charset="0"/>
                <a:ea typeface="Tahoma" panose="020B0604030504040204" pitchFamily="34" charset="0"/>
                <a:cs typeface="Tahoma" panose="020B0604030504040204" pitchFamily="34" charset="0"/>
              </a:rPr>
              <a:t>c) Nêu kiến thức thu nhận được </a:t>
            </a:r>
            <a:endParaRPr lang="vi-VN" sz="2000" dirty="0">
              <a:latin typeface="Tahoma" panose="020B0604030504040204" pitchFamily="34" charset="0"/>
              <a:ea typeface="Tahoma" panose="020B0604030504040204" pitchFamily="34" charset="0"/>
              <a:cs typeface="Tahoma" panose="020B0604030504040204" pitchFamily="34" charset="0"/>
            </a:endParaRPr>
          </a:p>
          <a:p>
            <a:pPr>
              <a:lnSpc>
                <a:spcPct val="200000"/>
              </a:lnSpc>
            </a:pPr>
            <a:r>
              <a:rPr lang="vi-VN" sz="2000" dirty="0">
                <a:solidFill>
                  <a:srgbClr val="231F20"/>
                </a:solidFill>
                <a:effectLst/>
                <a:latin typeface="Tahoma" panose="020B0604030504040204" pitchFamily="34" charset="0"/>
                <a:ea typeface="Tahoma" panose="020B0604030504040204" pitchFamily="34" charset="0"/>
                <a:cs typeface="Tahoma" panose="020B0604030504040204" pitchFamily="34" charset="0"/>
              </a:rPr>
              <a:t> </a:t>
            </a: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Em quan sát được những dạng năng lượng nào? </a:t>
            </a:r>
            <a:endParaRPr lang="vi-VN" sz="2000" dirty="0">
              <a:latin typeface="Times New Roman" panose="02020603050405020304" pitchFamily="18" charset="0"/>
              <a:ea typeface="Tahoma" panose="020B0604030504040204" pitchFamily="34" charset="0"/>
              <a:cs typeface="Times New Roman" panose="02020603050405020304" pitchFamily="18" charset="0"/>
            </a:endParaRPr>
          </a:p>
          <a:p>
            <a:pPr>
              <a:lnSpc>
                <a:spcPct val="20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Nêu một tình huống năng lượng được chuyển hoá từ dạng này sang dạng khác.</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81E649A-EE54-8F25-410F-60A9ADE58A8F}"/>
              </a:ext>
            </a:extLst>
          </p:cNvPr>
          <p:cNvPicPr>
            <a:picLocks noChangeAspect="1"/>
          </p:cNvPicPr>
          <p:nvPr/>
        </p:nvPicPr>
        <p:blipFill rotWithShape="1">
          <a:blip r:embed="rId2">
            <a:extLst>
              <a:ext uri="{28A0092B-C50C-407E-A947-70E740481C1C}">
                <a14:useLocalDpi xmlns:a14="http://schemas.microsoft.com/office/drawing/2010/main" val="0"/>
              </a:ext>
            </a:extLst>
          </a:blip>
          <a:srcRect t="1323" b="8861"/>
          <a:stretch/>
        </p:blipFill>
        <p:spPr>
          <a:xfrm>
            <a:off x="4695640" y="3093011"/>
            <a:ext cx="2800721" cy="1859526"/>
          </a:xfrm>
          <a:prstGeom prst="rect">
            <a:avLst/>
          </a:prstGeom>
        </p:spPr>
      </p:pic>
      <p:sp>
        <p:nvSpPr>
          <p:cNvPr id="9" name="TextBox 8">
            <a:extLst>
              <a:ext uri="{FF2B5EF4-FFF2-40B4-BE49-F238E27FC236}">
                <a16:creationId xmlns:a16="http://schemas.microsoft.com/office/drawing/2014/main" id="{8932CA71-CA89-4E08-5EFC-6E92F3DCF8BA}"/>
              </a:ext>
            </a:extLst>
          </p:cNvPr>
          <p:cNvSpPr txBox="1"/>
          <p:nvPr/>
        </p:nvSpPr>
        <p:spPr>
          <a:xfrm>
            <a:off x="1201270" y="4226179"/>
            <a:ext cx="9730890" cy="2453300"/>
          </a:xfrm>
          <a:prstGeom prst="rect">
            <a:avLst/>
          </a:prstGeom>
          <a:noFill/>
        </p:spPr>
        <p:txBody>
          <a:bodyPr wrap="square">
            <a:spAutoFit/>
          </a:bodyPr>
          <a:lstStyle/>
          <a:p>
            <a:pPr>
              <a:lnSpc>
                <a:spcPct val="200000"/>
              </a:lnSpc>
            </a:pPr>
            <a:r>
              <a:rPr lang="en-US" sz="2000" b="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Trả</a:t>
            </a:r>
            <a:r>
              <a:rPr lang="en-US"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lời</a:t>
            </a:r>
            <a:r>
              <a:rPr lang="en-US"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br>
              <a:rPr lang="en-US" sz="2000" b="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b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Các dạng năng lượng: Cơ, nhiệt, điện, quang, hóa</a:t>
            </a:r>
          </a:p>
          <a:p>
            <a:pPr>
              <a:lnSpc>
                <a:spcPct val="20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Tình huống năng lượng được chuyển hóa từ dạng này sang dạng khác: Nhân vật đạp xe đạp để chuyển hóa cơ năng thành điện năng</a:t>
            </a:r>
          </a:p>
        </p:txBody>
      </p:sp>
    </p:spTree>
    <p:extLst>
      <p:ext uri="{BB962C8B-B14F-4D97-AF65-F5344CB8AC3E}">
        <p14:creationId xmlns:p14="http://schemas.microsoft.com/office/powerpoint/2010/main" val="26978005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4758573" y="184836"/>
            <a:ext cx="2674854" cy="584775"/>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LUYỆN TẬP</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4B8721A-1B71-042D-695D-FFC736EC4821}"/>
              </a:ext>
            </a:extLst>
          </p:cNvPr>
          <p:cNvSpPr txBox="1"/>
          <p:nvPr/>
        </p:nvSpPr>
        <p:spPr>
          <a:xfrm>
            <a:off x="622150" y="1262054"/>
            <a:ext cx="9730890" cy="1477328"/>
          </a:xfrm>
          <a:prstGeom prst="rect">
            <a:avLst/>
          </a:prstGeom>
          <a:noFill/>
        </p:spPr>
        <p:txBody>
          <a:bodyPr wrap="square">
            <a:spAutoFit/>
          </a:bodyPr>
          <a:lstStyle/>
          <a:p>
            <a:pPr indent="457200" algn="just">
              <a:spcBef>
                <a:spcPts val="600"/>
              </a:spcBef>
            </a:pP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Truy</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cập</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https://phet.colorado.edu/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thực</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hiện</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nhiệm</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vụ</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a:p>
            <a:pPr indent="457200" algn="just">
              <a:spcBef>
                <a:spcPts val="600"/>
              </a:spcBef>
            </a:pP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Mở</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cửa</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sổ</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mô</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phỏng</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quan</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sát</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hình</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dạng</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các</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phân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tử</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trên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phần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mềm</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mô</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phỏng</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đường</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dẫn</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000" u="sng" dirty="0">
                <a:solidFill>
                  <a:srgbClr val="0563C1"/>
                </a:solidFill>
                <a:effectLst/>
                <a:latin typeface="Times New Roman" panose="02020603050405020304" pitchFamily="18" charset="0"/>
                <a:ea typeface="Tahoma" panose="020B0604030504040204" pitchFamily="34" charset="0"/>
                <a:cs typeface="Times New Roman" panose="02020603050405020304" pitchFamily="18" charset="0"/>
                <a:hlinkClick r:id="rId2"/>
              </a:rPr>
              <a:t>https://phet.colorado.edu/vi/simulations/molecule-shapes</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p>
          <a:p>
            <a:pPr indent="457200" algn="just">
              <a:spcBef>
                <a:spcPts val="600"/>
              </a:spcBef>
            </a:pP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Tương</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tác</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phần</a:t>
            </a:r>
            <a:r>
              <a:rPr lang="en-US" sz="200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mềm</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2" descr="Back to school, happy Pupils children learning computer reading books  concept 23366108 PNG">
            <a:extLst>
              <a:ext uri="{FF2B5EF4-FFF2-40B4-BE49-F238E27FC236}">
                <a16:creationId xmlns:a16="http://schemas.microsoft.com/office/drawing/2014/main" id="{50A32924-EE00-2152-3D03-DE6DFDBAA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034" y="5422413"/>
            <a:ext cx="1554251" cy="116487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28D1D5C-4AED-DC39-1C62-09D81C02EDC2}"/>
              </a:ext>
            </a:extLst>
          </p:cNvPr>
          <p:cNvGrpSpPr/>
          <p:nvPr/>
        </p:nvGrpSpPr>
        <p:grpSpPr>
          <a:xfrm>
            <a:off x="3520440" y="3034473"/>
            <a:ext cx="5151120" cy="3509201"/>
            <a:chOff x="3520440" y="3034473"/>
            <a:chExt cx="5151120" cy="3509201"/>
          </a:xfrm>
        </p:grpSpPr>
        <p:pic>
          <p:nvPicPr>
            <p:cNvPr id="3074" name="Picture 2" descr="Download Pc, Monitor, Gaming. Royalty-Free Vector Graphic - Pixabay">
              <a:extLst>
                <a:ext uri="{FF2B5EF4-FFF2-40B4-BE49-F238E27FC236}">
                  <a16:creationId xmlns:a16="http://schemas.microsoft.com/office/drawing/2014/main" id="{6883819B-C140-2E36-81FA-F1E25F931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440" y="3034473"/>
              <a:ext cx="5151120" cy="350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75D9935-927C-D428-655D-35AB080C5DF4}"/>
                </a:ext>
              </a:extLst>
            </p:cNvPr>
            <p:cNvPicPr>
              <a:picLocks noChangeAspect="1"/>
            </p:cNvPicPr>
            <p:nvPr/>
          </p:nvPicPr>
          <p:blipFill>
            <a:blip r:embed="rId5"/>
            <a:stretch>
              <a:fillRect/>
            </a:stretch>
          </p:blipFill>
          <p:spPr>
            <a:xfrm>
              <a:off x="3916130" y="3141957"/>
              <a:ext cx="3764830" cy="2090444"/>
            </a:xfrm>
            <a:prstGeom prst="rect">
              <a:avLst/>
            </a:prstGeom>
          </p:spPr>
        </p:pic>
      </p:grpSp>
    </p:spTree>
    <p:extLst>
      <p:ext uri="{BB962C8B-B14F-4D97-AF65-F5344CB8AC3E}">
        <p14:creationId xmlns:p14="http://schemas.microsoft.com/office/powerpoint/2010/main" val="16015620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7AB7F6-C8BD-E8C0-6BFF-7D91D109152E}"/>
              </a:ext>
            </a:extLst>
          </p:cNvPr>
          <p:cNvSpPr txBox="1"/>
          <p:nvPr/>
        </p:nvSpPr>
        <p:spPr>
          <a:xfrm>
            <a:off x="4758573" y="184836"/>
            <a:ext cx="2674854" cy="584775"/>
          </a:xfrm>
          <a:prstGeom prst="rect">
            <a:avLst/>
          </a:prstGeom>
          <a:noFill/>
          <a:ln w="38100" cmpd="dbl">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txBody>
          <a:bodyPr wrap="square" rtlCol="0">
            <a:spAutoFit/>
          </a:bodyPr>
          <a:lstStyle/>
          <a:p>
            <a:pPr algn="ctr"/>
            <a:r>
              <a:rPr lang="en-US" sz="3200" b="1">
                <a:solidFill>
                  <a:schemeClr val="accent1"/>
                </a:solidFill>
                <a:latin typeface="Tahoma" panose="020B0604030504040204" pitchFamily="34" charset="0"/>
                <a:ea typeface="Tahoma" panose="020B0604030504040204" pitchFamily="34" charset="0"/>
                <a:cs typeface="Tahoma" panose="020B0604030504040204" pitchFamily="34" charset="0"/>
              </a:rPr>
              <a:t>VẬN DỤNG</a:t>
            </a:r>
            <a:endParaRPr lang="vi-VN" sz="32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4B8721A-1B71-042D-695D-FFC736EC4821}"/>
              </a:ext>
            </a:extLst>
          </p:cNvPr>
          <p:cNvSpPr txBox="1"/>
          <p:nvPr/>
        </p:nvSpPr>
        <p:spPr>
          <a:xfrm>
            <a:off x="622150" y="1262054"/>
            <a:ext cx="9730890" cy="1092607"/>
          </a:xfrm>
          <a:prstGeom prst="rect">
            <a:avLst/>
          </a:prstGeom>
          <a:noFill/>
        </p:spPr>
        <p:txBody>
          <a:bodyPr wrap="square">
            <a:spAutoFit/>
          </a:bodyPr>
          <a:lstStyle/>
          <a:p>
            <a:pPr indent="457200" algn="just">
              <a:spcBef>
                <a:spcPts val="600"/>
              </a:spcBef>
            </a:pPr>
            <a:r>
              <a:rPr lang="en-US" sz="2000" b="1" u="sng"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Về</a:t>
            </a:r>
            <a:r>
              <a:rPr lang="en-US" sz="2000" b="1" u="sng"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000" b="1" u="sng"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nhà</a:t>
            </a:r>
            <a:r>
              <a:rPr lang="en-US" sz="2000" b="1" u="sng"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sz="2000" b="1" u="sng" dirty="0">
              <a:effectLst/>
              <a:latin typeface="Times New Roman" panose="02020603050405020304" pitchFamily="18" charset="0"/>
              <a:ea typeface="Tahoma" panose="020B0604030504040204" pitchFamily="34" charset="0"/>
              <a:cs typeface="Times New Roman" panose="02020603050405020304" pitchFamily="18" charset="0"/>
            </a:endParaRPr>
          </a:p>
          <a:p>
            <a:pPr indent="457200" algn="just">
              <a:spcBef>
                <a:spcPts val="600"/>
              </a:spcBef>
            </a:pP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Sử</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dụng</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phần</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mềm</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trực</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tuyến</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hlinkClick r:id="rId2"/>
              </a:rPr>
              <a:t>https://phet.colorado.edu/</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để</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tiếp</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tục</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tìm</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hiểu</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về</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mô</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phỏng</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bộ</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môn</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Hóa</a:t>
            </a:r>
            <a:r>
              <a:rPr lang="en-US"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học</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Picture 2">
            <a:extLst>
              <a:ext uri="{FF2B5EF4-FFF2-40B4-BE49-F238E27FC236}">
                <a16:creationId xmlns:a16="http://schemas.microsoft.com/office/drawing/2014/main" id="{50A32924-EE00-2152-3D03-DE6DFDBAA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16309" y="4771894"/>
            <a:ext cx="2114525" cy="201403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28D1D5C-4AED-DC39-1C62-09D81C02EDC2}"/>
              </a:ext>
            </a:extLst>
          </p:cNvPr>
          <p:cNvGrpSpPr/>
          <p:nvPr/>
        </p:nvGrpSpPr>
        <p:grpSpPr>
          <a:xfrm>
            <a:off x="3520440" y="3034473"/>
            <a:ext cx="5151120" cy="3509201"/>
            <a:chOff x="3520440" y="3034473"/>
            <a:chExt cx="5151120" cy="3509201"/>
          </a:xfrm>
        </p:grpSpPr>
        <p:pic>
          <p:nvPicPr>
            <p:cNvPr id="3074" name="Picture 2" descr="Download Pc, Monitor, Gaming. Royalty-Free Vector Graphic - Pixabay">
              <a:extLst>
                <a:ext uri="{FF2B5EF4-FFF2-40B4-BE49-F238E27FC236}">
                  <a16:creationId xmlns:a16="http://schemas.microsoft.com/office/drawing/2014/main" id="{6883819B-C140-2E36-81FA-F1E25F931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440" y="3034473"/>
              <a:ext cx="5151120" cy="350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75D9935-927C-D428-655D-35AB080C5DF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83764" y="3141957"/>
              <a:ext cx="3629562" cy="2090444"/>
            </a:xfrm>
            <a:prstGeom prst="rect">
              <a:avLst/>
            </a:prstGeom>
          </p:spPr>
        </p:pic>
      </p:grpSp>
    </p:spTree>
    <p:extLst>
      <p:ext uri="{BB962C8B-B14F-4D97-AF65-F5344CB8AC3E}">
        <p14:creationId xmlns:p14="http://schemas.microsoft.com/office/powerpoint/2010/main" val="312881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1201</TotalTime>
  <Words>617</Words>
  <PresentationFormat>Widescreen</PresentationFormat>
  <Paragraphs>38</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Grandview Display</vt:lpstr>
      <vt:lpstr>Open Sans</vt:lpstr>
      <vt:lpstr>Tahoma</vt:lpstr>
      <vt:lpstr>Times New Roman</vt:lpstr>
      <vt:lpstr>Verdana</vt:lpstr>
      <vt:lpstr>DashVTI</vt:lpstr>
      <vt:lpstr>Office Theme</vt:lpstr>
      <vt:lpstr>TIẾT 11. BÀI 6:   THỰC HÀNH: KHAI THÁC PHẦN MỀM MÔ PHỎNG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2024-08-22T10:41:05Z</dcterms:modified>
</cp:coreProperties>
</file>