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6"/>
  </p:notesMasterIdLst>
  <p:sldIdLst>
    <p:sldId id="257" r:id="rId3"/>
    <p:sldId id="258" r:id="rId4"/>
    <p:sldId id="302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80" r:id="rId14"/>
    <p:sldId id="282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C6C78-2D82-45F8-9728-6F572134092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1F5B-C103-486B-B5EA-DD1C5A002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D1F5B-C103-486B-B5EA-DD1C5A002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42459-E410-448F-B527-5460A7DC25A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42459-E410-448F-B527-5460A7DC25A5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CC28-0D53-4773-913D-769E0C741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D7E5-82BC-41A3-ABBA-38E0F319A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FDBD-597F-4196-8525-07BA882B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3665-AF32-4BBA-8923-C803422CF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8401-ED67-4E36-88E8-E640D82C3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2F3D-C5F8-45BB-962A-6837CB487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65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5715-9010-44BA-97CF-801E39A49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E385-FCC6-4F8B-AE5C-C6D0B5FB7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3F24-B9D5-4E33-B2F4-F3D828502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7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C3D1-FC38-4361-A26B-730D7FAD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F33F-7786-4438-9665-73A5E7C56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EB434D-BC90-44D2-B351-6991D3FFD4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30E41-BC97-4BBE-8C7A-8E445BAADAB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B98B8-6528-43B5-8FEC-9F88C750C2D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thuyettrinh.flipchart" TargetMode="External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6" y="1259599"/>
            <a:ext cx="7480662" cy="488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462"/>
            <a:ext cx="2095500" cy="532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125513"/>
            <a:ext cx="2095500" cy="532190"/>
          </a:xfrm>
          <a:prstGeom prst="rect">
            <a:avLst/>
          </a:prstGeom>
        </p:spPr>
      </p:pic>
      <p:pic>
        <p:nvPicPr>
          <p:cNvPr id="7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6" y="6393786"/>
            <a:ext cx="609600" cy="60960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581296" y="304800"/>
            <a:ext cx="8029304" cy="1143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CỐ VÀ CÁC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6089" y="2778378"/>
            <a:ext cx="430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TẤM CÁM</a:t>
            </a:r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-28222"/>
            <a:ext cx="2133600" cy="21336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6048594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150596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150596"/>
            <a:ext cx="3810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5150596"/>
            <a:ext cx="3810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2500" y="5150596"/>
            <a:ext cx="3429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5150596"/>
            <a:ext cx="3048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5150596"/>
            <a:ext cx="381000" cy="5644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796927"/>
            <a:ext cx="609600" cy="609600"/>
          </a:xfrm>
          <a:prstGeom prst="rect">
            <a:avLst/>
          </a:prstGeom>
        </p:spPr>
      </p:pic>
      <p:sp>
        <p:nvSpPr>
          <p:cNvPr id="29" name="Action Button: Home 28">
            <a:hlinkClick r:id="rId6" action="ppaction://hlinksldjump" highlightClick="1"/>
          </p:cNvPr>
          <p:cNvSpPr/>
          <p:nvPr/>
        </p:nvSpPr>
        <p:spPr>
          <a:xfrm>
            <a:off x="8300727" y="4388596"/>
            <a:ext cx="685800" cy="7620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0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28600" y="-152400"/>
            <a:ext cx="2133600" cy="21336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3862"/>
            <a:ext cx="5943600" cy="3767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3" y="4953000"/>
            <a:ext cx="51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3" y="4953000"/>
            <a:ext cx="44026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4953000"/>
            <a:ext cx="304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4953000"/>
            <a:ext cx="43744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8311" y="4953000"/>
            <a:ext cx="304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3110" y="4953000"/>
            <a:ext cx="31608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199" y="4953000"/>
            <a:ext cx="30480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4953000"/>
            <a:ext cx="381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551353"/>
            <a:ext cx="609600" cy="609600"/>
          </a:xfrm>
          <a:prstGeom prst="rect">
            <a:avLst/>
          </a:prstGeom>
        </p:spPr>
      </p:pic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7848600" y="4191000"/>
            <a:ext cx="685800" cy="7620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0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55020"/>
            <a:ext cx="7239000" cy="15430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TẬP CỦNG CỐ </a:t>
            </a:r>
            <a:endParaRPr lang="en-US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147733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03714"/>
            <a:ext cx="4114799" cy="435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914400" y="1601788"/>
            <a:ext cx="26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Xương cá bống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833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Bụt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923925" y="3276600"/>
            <a:ext cx="4969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Miếng trầu tiêm cánh phượng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914400" y="4116388"/>
            <a:ext cx="359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Tấm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960"/>
            <a:chExt cx="384" cy="384"/>
          </a:xfrm>
        </p:grpSpPr>
        <p:pic>
          <p:nvPicPr>
            <p:cNvPr id="27680" name="Picture 8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Text Box 9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609600" cy="609600"/>
            <a:chOff x="144" y="1488"/>
            <a:chExt cx="384" cy="384"/>
          </a:xfrm>
        </p:grpSpPr>
        <p:pic>
          <p:nvPicPr>
            <p:cNvPr id="27678" name="Picture 11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" y="3200400"/>
            <a:ext cx="609600" cy="609600"/>
            <a:chOff x="144" y="2016"/>
            <a:chExt cx="384" cy="384"/>
          </a:xfrm>
        </p:grpSpPr>
        <p:pic>
          <p:nvPicPr>
            <p:cNvPr id="27676" name="Picture 14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 Box 15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038600"/>
            <a:ext cx="609600" cy="609600"/>
            <a:chOff x="144" y="2544"/>
            <a:chExt cx="384" cy="384"/>
          </a:xfrm>
        </p:grpSpPr>
        <p:pic>
          <p:nvPicPr>
            <p:cNvPr id="27674" name="Picture 1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Text Box 18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49406" y="1524000"/>
            <a:ext cx="1863725" cy="533400"/>
            <a:chOff x="3840" y="3744"/>
            <a:chExt cx="1920" cy="432"/>
          </a:xfrm>
        </p:grpSpPr>
        <p:sp>
          <p:nvSpPr>
            <p:cNvPr id="27672" name="Oval 20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7673" name="Picture 21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629247" y="2304395"/>
            <a:ext cx="2057400" cy="657225"/>
            <a:chOff x="3072" y="2736"/>
            <a:chExt cx="2052" cy="414"/>
          </a:xfrm>
        </p:grpSpPr>
        <p:sp>
          <p:nvSpPr>
            <p:cNvPr id="493591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7671" name="Picture 24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382265" y="4166287"/>
            <a:ext cx="1892300" cy="533400"/>
            <a:chOff x="288" y="3168"/>
            <a:chExt cx="2916" cy="432"/>
          </a:xfrm>
        </p:grpSpPr>
        <p:sp>
          <p:nvSpPr>
            <p:cNvPr id="27668" name="Oval 26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7669" name="Picture 27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535584" y="2971800"/>
            <a:ext cx="2151063" cy="838200"/>
            <a:chOff x="2352" y="2496"/>
            <a:chExt cx="2352" cy="528"/>
          </a:xfrm>
        </p:grpSpPr>
        <p:sp>
          <p:nvSpPr>
            <p:cNvPr id="27666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27667" name="Picture 30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3599" name="AutoShape 31"/>
          <p:cNvSpPr>
            <a:spLocks noChangeArrowheads="1"/>
          </p:cNvSpPr>
          <p:nvPr/>
        </p:nvSpPr>
        <p:spPr bwMode="auto">
          <a:xfrm>
            <a:off x="838200" y="152400"/>
            <a:ext cx="7391400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3601" name="WordArt 33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27664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19100"/>
            <a:ext cx="58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5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627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3571" grpId="0"/>
      <p:bldP spid="493572" grpId="0"/>
      <p:bldP spid="493573" grpId="0"/>
      <p:bldP spid="493574" grpId="0"/>
      <p:bldP spid="493601" grpId="0" animBg="1"/>
      <p:bldP spid="493601" grpId="1" animBg="1"/>
      <p:bldP spid="49360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914400" y="1601788"/>
            <a:ext cx="8332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Thể hiện những ước mơ, khát vọng của con người về </a:t>
            </a:r>
            <a:endParaRPr lang="id-ID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một xã hội công bằng, hạnh phúc.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914400" y="2908300"/>
            <a:ext cx="85202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id-ID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thần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834250" y="4191000"/>
            <a:ext cx="8412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Kể về số phận của những con người nhỏ bé, bất hạnh.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856285" y="5116277"/>
            <a:ext cx="6704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Sử dụng những yếu tố hoang đường, kì ảo.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006" y="1774041"/>
            <a:ext cx="609600" cy="609600"/>
            <a:chOff x="144" y="960"/>
            <a:chExt cx="384" cy="384"/>
          </a:xfrm>
        </p:grpSpPr>
        <p:pic>
          <p:nvPicPr>
            <p:cNvPr id="28704" name="Picture 8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5" name="Text Box 9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40507" y="4114800"/>
            <a:ext cx="609600" cy="609600"/>
            <a:chOff x="144" y="1488"/>
            <a:chExt cx="384" cy="384"/>
          </a:xfrm>
        </p:grpSpPr>
        <p:pic>
          <p:nvPicPr>
            <p:cNvPr id="28702" name="Picture 11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02406" y="3087707"/>
            <a:ext cx="609600" cy="609600"/>
            <a:chOff x="144" y="2016"/>
            <a:chExt cx="384" cy="384"/>
          </a:xfrm>
        </p:grpSpPr>
        <p:pic>
          <p:nvPicPr>
            <p:cNvPr id="28700" name="Picture 14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Text Box 15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5116277"/>
            <a:ext cx="609600" cy="609600"/>
            <a:chOff x="144" y="2544"/>
            <a:chExt cx="384" cy="384"/>
          </a:xfrm>
        </p:grpSpPr>
        <p:pic>
          <p:nvPicPr>
            <p:cNvPr id="28698" name="Picture 1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 Box 18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280275" y="1447800"/>
            <a:ext cx="1863725" cy="533400"/>
            <a:chOff x="3840" y="3744"/>
            <a:chExt cx="1920" cy="432"/>
          </a:xfrm>
        </p:grpSpPr>
        <p:sp>
          <p:nvSpPr>
            <p:cNvPr id="28696" name="Oval 20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8697" name="Picture 21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209760" y="4090987"/>
            <a:ext cx="2057400" cy="657225"/>
            <a:chOff x="3072" y="2736"/>
            <a:chExt cx="2052" cy="414"/>
          </a:xfrm>
        </p:grpSpPr>
        <p:sp>
          <p:nvSpPr>
            <p:cNvPr id="494615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8695" name="Picture 24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51700" y="5202657"/>
            <a:ext cx="1892300" cy="533400"/>
            <a:chOff x="288" y="3168"/>
            <a:chExt cx="2916" cy="432"/>
          </a:xfrm>
        </p:grpSpPr>
        <p:sp>
          <p:nvSpPr>
            <p:cNvPr id="28692" name="Oval 26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8693" name="Picture 27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672610" y="2668607"/>
            <a:ext cx="2151062" cy="838200"/>
            <a:chOff x="2352" y="2496"/>
            <a:chExt cx="2352" cy="528"/>
          </a:xfrm>
        </p:grpSpPr>
        <p:sp>
          <p:nvSpPr>
            <p:cNvPr id="28690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28691" name="Picture 30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4624" name="AutoShape 32"/>
          <p:cNvSpPr>
            <a:spLocks noChangeArrowheads="1"/>
          </p:cNvSpPr>
          <p:nvPr/>
        </p:nvSpPr>
        <p:spPr bwMode="auto">
          <a:xfrm>
            <a:off x="228600" y="152400"/>
            <a:ext cx="8549400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Nhận định nào sau đây </a:t>
            </a: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</a:rPr>
              <a:t>không phải 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là </a:t>
            </a:r>
            <a:r>
              <a:rPr lang="vi-VN" sz="3000" b="1" i="1" dirty="0" smtClean="0">
                <a:solidFill>
                  <a:prstClr val="black"/>
                </a:solidFill>
                <a:latin typeface="Times New Roman" pitchFamily="18" charset="0"/>
              </a:rPr>
              <a:t>đặc trưng</a:t>
            </a:r>
            <a:endParaRPr lang="id-ID" sz="3000" b="1" i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 smtClean="0">
                <a:solidFill>
                  <a:prstClr val="black"/>
                </a:solidFill>
                <a:latin typeface="Times New Roman" pitchFamily="18" charset="0"/>
              </a:rPr>
              <a:t> của 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truyện cổ tích thần kì? 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4625" name="WordArt 33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28688" name="Picture 35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8" y="4572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6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85" y="457200"/>
            <a:ext cx="58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840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4595" grpId="0"/>
      <p:bldP spid="494596" grpId="0"/>
      <p:bldP spid="494597" grpId="0"/>
      <p:bldP spid="494598" grpId="0"/>
      <p:bldP spid="494625" grpId="0" animBg="1"/>
      <p:bldP spid="494625" grpId="1" animBg="1"/>
      <p:bldP spid="4946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914400" y="1601788"/>
            <a:ext cx="2323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id-ID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2265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Người con út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923925" y="3276600"/>
            <a:ext cx="3175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Người thông minh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914400" y="4116388"/>
            <a:ext cx="2904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Người nghèo khó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98700"/>
            <a:ext cx="609600" cy="609600"/>
            <a:chOff x="144" y="960"/>
            <a:chExt cx="384" cy="384"/>
          </a:xfrm>
        </p:grpSpPr>
        <p:pic>
          <p:nvPicPr>
            <p:cNvPr id="29728" name="Picture 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Text Box 8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3124200"/>
            <a:ext cx="609600" cy="609600"/>
            <a:chOff x="144" y="1488"/>
            <a:chExt cx="384" cy="384"/>
          </a:xfrm>
        </p:grpSpPr>
        <p:pic>
          <p:nvPicPr>
            <p:cNvPr id="29726" name="Picture 10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7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2016"/>
            <a:chExt cx="384" cy="384"/>
          </a:xfrm>
        </p:grpSpPr>
        <p:pic>
          <p:nvPicPr>
            <p:cNvPr id="29724" name="Picture 1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4038600"/>
            <a:ext cx="609600" cy="609600"/>
            <a:chOff x="144" y="2544"/>
            <a:chExt cx="384" cy="384"/>
          </a:xfrm>
        </p:grpSpPr>
        <p:pic>
          <p:nvPicPr>
            <p:cNvPr id="29722" name="Picture 1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3" name="Text Box 17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45350" y="2438400"/>
            <a:ext cx="1863725" cy="533400"/>
            <a:chOff x="3840" y="3744"/>
            <a:chExt cx="1920" cy="432"/>
          </a:xfrm>
        </p:grpSpPr>
        <p:sp>
          <p:nvSpPr>
            <p:cNvPr id="29720" name="Oval 19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9721" name="Picture 20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051675" y="3200400"/>
            <a:ext cx="2057400" cy="657225"/>
            <a:chOff x="3072" y="2736"/>
            <a:chExt cx="2052" cy="414"/>
          </a:xfrm>
        </p:grpSpPr>
        <p:sp>
          <p:nvSpPr>
            <p:cNvPr id="495638" name="Oval 22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9" name="Picture 23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086600" y="4191000"/>
            <a:ext cx="1892300" cy="533400"/>
            <a:chOff x="288" y="3168"/>
            <a:chExt cx="2916" cy="432"/>
          </a:xfrm>
        </p:grpSpPr>
        <p:sp>
          <p:nvSpPr>
            <p:cNvPr id="29716" name="Oval 25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7" name="Picture 2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958013" y="1460500"/>
            <a:ext cx="2151062" cy="838200"/>
            <a:chOff x="2352" y="2496"/>
            <a:chExt cx="2352" cy="528"/>
          </a:xfrm>
        </p:grpSpPr>
        <p:sp>
          <p:nvSpPr>
            <p:cNvPr id="29714" name="Oval 2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29715" name="Picture 29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5646" name="AutoShape 30"/>
          <p:cNvSpPr>
            <a:spLocks noChangeArrowheads="1"/>
          </p:cNvSpPr>
          <p:nvPr/>
        </p:nvSpPr>
        <p:spPr bwMode="auto">
          <a:xfrm>
            <a:off x="646113" y="152400"/>
            <a:ext cx="7812087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5647" name="WordArt 31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hoûi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cuûng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coá</a:t>
            </a:r>
            <a:endParaRPr lang="en-US" sz="3600" b="1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Times"/>
            </a:endParaRPr>
          </a:p>
        </p:txBody>
      </p:sp>
      <p:pic>
        <p:nvPicPr>
          <p:cNvPr id="29712" name="Picture 33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2648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5618" grpId="0"/>
      <p:bldP spid="495619" grpId="0"/>
      <p:bldP spid="495620" grpId="0"/>
      <p:bldP spid="4956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2"/>
          <p:cNvSpPr txBox="1">
            <a:spLocks noChangeArrowheads="1"/>
          </p:cNvSpPr>
          <p:nvPr/>
        </p:nvSpPr>
        <p:spPr bwMode="auto">
          <a:xfrm>
            <a:off x="914400" y="1815056"/>
            <a:ext cx="4960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Mơ ước đổi đời của con người</a:t>
            </a:r>
            <a:r>
              <a:rPr lang="id-ID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923925" y="2909930"/>
            <a:ext cx="4849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Ước mơ bất tử của con người</a:t>
            </a:r>
            <a:r>
              <a:rPr lang="id-ID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906290" y="3755419"/>
            <a:ext cx="83439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Sức sống, sức trỗi dậy mãnh liệt của con người trước </a:t>
            </a:r>
            <a:endParaRPr lang="id-ID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sự vùi dập của kẻ 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4818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Niềm lạc quan của con người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195" y="1859434"/>
            <a:ext cx="609600" cy="609600"/>
            <a:chOff x="144" y="960"/>
            <a:chExt cx="384" cy="384"/>
          </a:xfrm>
        </p:grpSpPr>
        <p:pic>
          <p:nvPicPr>
            <p:cNvPr id="30752" name="Picture 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3" name="Text Box 8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195" y="2901950"/>
            <a:ext cx="609600" cy="609600"/>
            <a:chOff x="144" y="1488"/>
            <a:chExt cx="384" cy="384"/>
          </a:xfrm>
        </p:grpSpPr>
        <p:pic>
          <p:nvPicPr>
            <p:cNvPr id="30750" name="Picture 10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195" y="3886200"/>
            <a:ext cx="609600" cy="609600"/>
            <a:chOff x="144" y="2016"/>
            <a:chExt cx="384" cy="384"/>
          </a:xfrm>
        </p:grpSpPr>
        <p:pic>
          <p:nvPicPr>
            <p:cNvPr id="30748" name="Picture 1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87325" y="4953000"/>
            <a:ext cx="609600" cy="609600"/>
            <a:chOff x="118" y="3120"/>
            <a:chExt cx="384" cy="384"/>
          </a:xfrm>
        </p:grpSpPr>
        <p:pic>
          <p:nvPicPr>
            <p:cNvPr id="30746" name="Picture 1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312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Text Box 17"/>
            <p:cNvSpPr txBox="1">
              <a:spLocks noChangeArrowheads="1"/>
            </p:cNvSpPr>
            <p:nvPr/>
          </p:nvSpPr>
          <p:spPr bwMode="auto">
            <a:xfrm>
              <a:off x="177" y="31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415302" y="1830859"/>
            <a:ext cx="1863725" cy="533400"/>
            <a:chOff x="3840" y="3744"/>
            <a:chExt cx="1920" cy="432"/>
          </a:xfrm>
        </p:grpSpPr>
        <p:sp>
          <p:nvSpPr>
            <p:cNvPr id="30744" name="Oval 19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Sai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rồi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!</a:t>
              </a:r>
            </a:p>
          </p:txBody>
        </p:sp>
        <p:pic>
          <p:nvPicPr>
            <p:cNvPr id="30745" name="Picture 20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057900" y="2809917"/>
            <a:ext cx="2057400" cy="657225"/>
            <a:chOff x="3072" y="2736"/>
            <a:chExt cx="2052" cy="414"/>
          </a:xfrm>
        </p:grpSpPr>
        <p:sp>
          <p:nvSpPr>
            <p:cNvPr id="496662" name="Oval 22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0743" name="Picture 23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874741" y="5043616"/>
            <a:ext cx="1892300" cy="533400"/>
            <a:chOff x="288" y="3168"/>
            <a:chExt cx="2916" cy="432"/>
          </a:xfrm>
        </p:grpSpPr>
        <p:sp>
          <p:nvSpPr>
            <p:cNvPr id="30740" name="Oval 25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0741" name="Picture 2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709719" y="3606114"/>
            <a:ext cx="2151063" cy="838200"/>
            <a:chOff x="2352" y="2496"/>
            <a:chExt cx="2352" cy="528"/>
          </a:xfrm>
        </p:grpSpPr>
        <p:sp>
          <p:nvSpPr>
            <p:cNvPr id="30738" name="Oval 2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30739" name="Picture 29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6670" name="AutoShape 30"/>
          <p:cNvSpPr>
            <a:spLocks noChangeArrowheads="1"/>
          </p:cNvSpPr>
          <p:nvPr/>
        </p:nvSpPr>
        <p:spPr bwMode="auto">
          <a:xfrm>
            <a:off x="685800" y="152400"/>
            <a:ext cx="8077200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</a:rPr>
              <a:t>Sự biến hóa của Tấm trong </a:t>
            </a:r>
            <a:endParaRPr lang="id-ID" sz="3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</a:rPr>
              <a:t>truyện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</a:rPr>
              <a:t>“Tấm Cám” </a:t>
            </a: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</a:rPr>
              <a:t>thể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</a:rPr>
              <a:t>hiện điều gì? 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6671" name="WordArt 31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30736" name="Picture 33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1066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6642" grpId="0"/>
      <p:bldP spid="496643" grpId="0"/>
      <p:bldP spid="496644" grpId="0"/>
      <p:bldP spid="496645" grpId="0"/>
      <p:bldP spid="496671" grpId="0" animBg="1"/>
      <p:bldP spid="496671" grpId="1" animBg="1"/>
      <p:bldP spid="49667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914400" y="160178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Ở hiền gặp lành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2927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Gieo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bão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923925" y="3276600"/>
            <a:ext cx="349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</a:rPr>
              <a:t>Lá lành đùm lá rách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914400" y="4116388"/>
            <a:ext cx="24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960"/>
            <a:chExt cx="384" cy="384"/>
          </a:xfrm>
        </p:grpSpPr>
        <p:pic>
          <p:nvPicPr>
            <p:cNvPr id="27680" name="Picture 8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Text Box 9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609600" cy="609600"/>
            <a:chOff x="144" y="1488"/>
            <a:chExt cx="384" cy="384"/>
          </a:xfrm>
        </p:grpSpPr>
        <p:pic>
          <p:nvPicPr>
            <p:cNvPr id="27678" name="Picture 11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" y="3200400"/>
            <a:ext cx="609600" cy="609600"/>
            <a:chOff x="144" y="2016"/>
            <a:chExt cx="384" cy="384"/>
          </a:xfrm>
        </p:grpSpPr>
        <p:pic>
          <p:nvPicPr>
            <p:cNvPr id="27676" name="Picture 14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 Box 15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038600"/>
            <a:ext cx="609600" cy="609600"/>
            <a:chOff x="144" y="2544"/>
            <a:chExt cx="384" cy="384"/>
          </a:xfrm>
        </p:grpSpPr>
        <p:pic>
          <p:nvPicPr>
            <p:cNvPr id="27674" name="Picture 1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Text Box 18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711865" y="1571368"/>
            <a:ext cx="1863725" cy="533400"/>
            <a:chOff x="3840" y="3744"/>
            <a:chExt cx="1920" cy="432"/>
          </a:xfrm>
        </p:grpSpPr>
        <p:sp>
          <p:nvSpPr>
            <p:cNvPr id="27672" name="Oval 20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Sai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rồi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!</a:t>
              </a:r>
            </a:p>
          </p:txBody>
        </p:sp>
        <p:pic>
          <p:nvPicPr>
            <p:cNvPr id="27673" name="Picture 21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688267" y="2338387"/>
            <a:ext cx="2057400" cy="657225"/>
            <a:chOff x="3072" y="2736"/>
            <a:chExt cx="2052" cy="414"/>
          </a:xfrm>
        </p:grpSpPr>
        <p:sp>
          <p:nvSpPr>
            <p:cNvPr id="493591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7671" name="Picture 24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715897" y="4191000"/>
            <a:ext cx="1892300" cy="533400"/>
            <a:chOff x="288" y="3168"/>
            <a:chExt cx="2916" cy="432"/>
          </a:xfrm>
        </p:grpSpPr>
        <p:sp>
          <p:nvSpPr>
            <p:cNvPr id="27668" name="Oval 26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7669" name="Picture 27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594330" y="3124200"/>
            <a:ext cx="2151063" cy="838200"/>
            <a:chOff x="2352" y="2496"/>
            <a:chExt cx="2352" cy="528"/>
          </a:xfrm>
        </p:grpSpPr>
        <p:sp>
          <p:nvSpPr>
            <p:cNvPr id="27666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27667" name="Picture 30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3599" name="AutoShape 31"/>
          <p:cNvSpPr>
            <a:spLocks noChangeArrowheads="1"/>
          </p:cNvSpPr>
          <p:nvPr/>
        </p:nvSpPr>
        <p:spPr bwMode="auto">
          <a:xfrm>
            <a:off x="507206" y="152400"/>
            <a:ext cx="8043396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 giải quyết mâu thuẫn trong truyện </a:t>
            </a:r>
            <a:endParaRPr lang="id-ID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Cám 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tương ứng với nội dung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  <a:endParaRPr lang="id-ID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tục ngữ nào sau đây?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3601" name="WordArt 33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27664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9100"/>
            <a:ext cx="58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5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51" y="501478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5970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3571" grpId="0"/>
      <p:bldP spid="493572" grpId="0"/>
      <p:bldP spid="493573" grpId="0"/>
      <p:bldP spid="493574" grpId="0"/>
      <p:bldP spid="493601" grpId="0" animBg="1"/>
      <p:bldP spid="493601" grpId="1" animBg="1"/>
      <p:bldP spid="49360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914400" y="1601788"/>
            <a:ext cx="2323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3555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000000"/>
                </a:solidFill>
                <a:latin typeface="Times New Roman" pitchFamily="18" charset="0"/>
              </a:rPr>
              <a:t>Dì ghẻ với con chồng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923925" y="3276600"/>
            <a:ext cx="5788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Giai cấp thống trị với giai cấp bị trị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914400" y="4116388"/>
            <a:ext cx="4017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Giàu sang và nghèo hèn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98700"/>
            <a:ext cx="609600" cy="609600"/>
            <a:chOff x="144" y="960"/>
            <a:chExt cx="384" cy="384"/>
          </a:xfrm>
        </p:grpSpPr>
        <p:pic>
          <p:nvPicPr>
            <p:cNvPr id="29728" name="Picture 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Text Box 8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3124200"/>
            <a:ext cx="609600" cy="609600"/>
            <a:chOff x="144" y="1488"/>
            <a:chExt cx="384" cy="384"/>
          </a:xfrm>
        </p:grpSpPr>
        <p:pic>
          <p:nvPicPr>
            <p:cNvPr id="29726" name="Picture 10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7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2016"/>
            <a:chExt cx="384" cy="384"/>
          </a:xfrm>
        </p:grpSpPr>
        <p:pic>
          <p:nvPicPr>
            <p:cNvPr id="29724" name="Picture 1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4038600"/>
            <a:ext cx="609600" cy="609600"/>
            <a:chOff x="144" y="2544"/>
            <a:chExt cx="384" cy="384"/>
          </a:xfrm>
        </p:grpSpPr>
        <p:pic>
          <p:nvPicPr>
            <p:cNvPr id="29722" name="Picture 1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3" name="Text Box 17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45350" y="2438400"/>
            <a:ext cx="1863725" cy="533400"/>
            <a:chOff x="3840" y="3744"/>
            <a:chExt cx="1920" cy="432"/>
          </a:xfrm>
        </p:grpSpPr>
        <p:sp>
          <p:nvSpPr>
            <p:cNvPr id="29720" name="Oval 19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9721" name="Picture 20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051675" y="3200400"/>
            <a:ext cx="2057400" cy="657225"/>
            <a:chOff x="3072" y="2736"/>
            <a:chExt cx="2052" cy="414"/>
          </a:xfrm>
        </p:grpSpPr>
        <p:sp>
          <p:nvSpPr>
            <p:cNvPr id="495638" name="Oval 22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9" name="Picture 23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086600" y="4191000"/>
            <a:ext cx="1892300" cy="533400"/>
            <a:chOff x="288" y="3168"/>
            <a:chExt cx="2916" cy="432"/>
          </a:xfrm>
        </p:grpSpPr>
        <p:sp>
          <p:nvSpPr>
            <p:cNvPr id="29716" name="Oval 25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7" name="Picture 2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958013" y="1320114"/>
            <a:ext cx="2151062" cy="838200"/>
            <a:chOff x="2352" y="2496"/>
            <a:chExt cx="2352" cy="528"/>
          </a:xfrm>
        </p:grpSpPr>
        <p:sp>
          <p:nvSpPr>
            <p:cNvPr id="29714" name="Oval 2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29715" name="Picture 29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5646" name="AutoShape 30"/>
          <p:cNvSpPr>
            <a:spLocks noChangeArrowheads="1"/>
          </p:cNvSpPr>
          <p:nvPr/>
        </p:nvSpPr>
        <p:spPr bwMode="auto">
          <a:xfrm>
            <a:off x="646113" y="152400"/>
            <a:ext cx="7812087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Mâu thuẫn được phản ánh trong truyện </a:t>
            </a:r>
            <a:endParaRPr lang="id-ID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Cám </a:t>
            </a: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 là mâu thuẫn giữa: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5647" name="WordArt 31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hoûi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cuûng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coá</a:t>
            </a:r>
            <a:endParaRPr lang="en-US" sz="3600" b="1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Times"/>
            </a:endParaRPr>
          </a:p>
        </p:txBody>
      </p:sp>
      <p:pic>
        <p:nvPicPr>
          <p:cNvPr id="29712" name="Picture 33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8" y="4572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49" y="5334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3923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5618" grpId="0"/>
      <p:bldP spid="495619" grpId="0"/>
      <p:bldP spid="495620" grpId="0"/>
      <p:bldP spid="4956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914400" y="1817231"/>
            <a:ext cx="2438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Chiếc yếm đỏ .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914400" y="2711797"/>
            <a:ext cx="2311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Tấm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914400" y="3557587"/>
            <a:ext cx="1656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Thử giày 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914400" y="4433699"/>
            <a:ext cx="2191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Con cá bống.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006" y="1774041"/>
            <a:ext cx="609600" cy="609600"/>
            <a:chOff x="144" y="960"/>
            <a:chExt cx="384" cy="384"/>
          </a:xfrm>
        </p:grpSpPr>
        <p:pic>
          <p:nvPicPr>
            <p:cNvPr id="28704" name="Picture 8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5" name="Text Box 9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2406" y="3481387"/>
            <a:ext cx="609600" cy="609600"/>
            <a:chOff x="144" y="1488"/>
            <a:chExt cx="384" cy="384"/>
          </a:xfrm>
        </p:grpSpPr>
        <p:pic>
          <p:nvPicPr>
            <p:cNvPr id="28702" name="Picture 11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4313" y="2668607"/>
            <a:ext cx="609600" cy="609600"/>
            <a:chOff x="144" y="2016"/>
            <a:chExt cx="384" cy="384"/>
          </a:xfrm>
        </p:grpSpPr>
        <p:pic>
          <p:nvPicPr>
            <p:cNvPr id="28700" name="Picture 14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Text Box 15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6212" y="4369014"/>
            <a:ext cx="609600" cy="609600"/>
            <a:chOff x="144" y="2544"/>
            <a:chExt cx="384" cy="384"/>
          </a:xfrm>
        </p:grpSpPr>
        <p:pic>
          <p:nvPicPr>
            <p:cNvPr id="28698" name="Picture 17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 Box 18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0" y="1860538"/>
            <a:ext cx="1863725" cy="533400"/>
            <a:chOff x="3840" y="3744"/>
            <a:chExt cx="1920" cy="432"/>
          </a:xfrm>
        </p:grpSpPr>
        <p:sp>
          <p:nvSpPr>
            <p:cNvPr id="28696" name="Oval 20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8697" name="Picture 21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194712" y="3473149"/>
            <a:ext cx="2057400" cy="657225"/>
            <a:chOff x="3072" y="2736"/>
            <a:chExt cx="2052" cy="414"/>
          </a:xfrm>
        </p:grpSpPr>
        <p:sp>
          <p:nvSpPr>
            <p:cNvPr id="494615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8695" name="Picture 24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139771" y="4568782"/>
            <a:ext cx="1892300" cy="533400"/>
            <a:chOff x="288" y="3168"/>
            <a:chExt cx="2916" cy="432"/>
          </a:xfrm>
        </p:grpSpPr>
        <p:sp>
          <p:nvSpPr>
            <p:cNvPr id="28692" name="Oval 26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8693" name="Picture 27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191000" y="2478107"/>
            <a:ext cx="2151062" cy="838200"/>
            <a:chOff x="2352" y="2496"/>
            <a:chExt cx="2352" cy="528"/>
          </a:xfrm>
        </p:grpSpPr>
        <p:sp>
          <p:nvSpPr>
            <p:cNvPr id="28690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28691" name="Picture 30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4624" name="AutoShape 32"/>
          <p:cNvSpPr>
            <a:spLocks noChangeArrowheads="1"/>
          </p:cNvSpPr>
          <p:nvPr/>
        </p:nvSpPr>
        <p:spPr bwMode="auto">
          <a:xfrm>
            <a:off x="473612" y="152400"/>
            <a:ext cx="8060788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Tình tiết nào sau đây không tham gia vào việc </a:t>
            </a:r>
            <a:endParaRPr lang="id-ID" sz="3000" b="1" i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 smtClean="0">
                <a:solidFill>
                  <a:prstClr val="black"/>
                </a:solidFill>
                <a:latin typeface="Times New Roman" pitchFamily="18" charset="0"/>
              </a:rPr>
              <a:t>phát 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triển mâu thuẫn trong truyện Tấm Cám?</a:t>
            </a:r>
            <a:endParaRPr lang="en-US" sz="30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4625" name="WordArt 33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28688" name="Picture 35" descr="qustionbig_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72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6" descr="qustionbig_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82" y="457200"/>
            <a:ext cx="58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27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4595" grpId="0"/>
      <p:bldP spid="494596" grpId="0"/>
      <p:bldP spid="494597" grpId="0"/>
      <p:bldP spid="494598" grpId="0"/>
      <p:bldP spid="494625" grpId="0" animBg="1"/>
      <p:bldP spid="494625" grpId="1" animBg="1"/>
      <p:bldP spid="49462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270145" y="2096980"/>
            <a:ext cx="289560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TÍCH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c 3"/>
          <p:cNvSpPr/>
          <p:nvPr/>
        </p:nvSpPr>
        <p:spPr>
          <a:xfrm rot="1129497">
            <a:off x="4637713" y="728435"/>
            <a:ext cx="3696272" cy="1676400"/>
          </a:xfrm>
          <a:prstGeom prst="arc">
            <a:avLst>
              <a:gd name="adj1" fmla="val 16737666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793977">
            <a:off x="7129258" y="108952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5029200" y="614593"/>
            <a:ext cx="1828800" cy="177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86905">
            <a:off x="5044946" y="301565"/>
            <a:ext cx="262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050">
            <a:off x="6767205" y="193866"/>
            <a:ext cx="689543" cy="11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2133600" y="533863"/>
            <a:ext cx="2921724" cy="80730"/>
          </a:xfrm>
          <a:custGeom>
            <a:avLst/>
            <a:gdLst>
              <a:gd name="connsiteX0" fmla="*/ 2083633 w 2083633"/>
              <a:gd name="connsiteY0" fmla="*/ 104931 h 104931"/>
              <a:gd name="connsiteX1" fmla="*/ 1963711 w 2083633"/>
              <a:gd name="connsiteY1" fmla="*/ 59960 h 104931"/>
              <a:gd name="connsiteX2" fmla="*/ 1828800 w 2083633"/>
              <a:gd name="connsiteY2" fmla="*/ 44970 h 104931"/>
              <a:gd name="connsiteX3" fmla="*/ 1514006 w 2083633"/>
              <a:gd name="connsiteY3" fmla="*/ 0 h 104931"/>
              <a:gd name="connsiteX4" fmla="*/ 0 w 2083633"/>
              <a:gd name="connsiteY4" fmla="*/ 0 h 1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633" h="104931">
                <a:moveTo>
                  <a:pt x="2083633" y="104931"/>
                </a:moveTo>
                <a:cubicBezTo>
                  <a:pt x="2079772" y="103386"/>
                  <a:pt x="1983848" y="63316"/>
                  <a:pt x="1963711" y="59960"/>
                </a:cubicBezTo>
                <a:cubicBezTo>
                  <a:pt x="1919080" y="52521"/>
                  <a:pt x="1873493" y="52027"/>
                  <a:pt x="1828800" y="44970"/>
                </a:cubicBezTo>
                <a:cubicBezTo>
                  <a:pt x="1676682" y="20952"/>
                  <a:pt x="1673430" y="1423"/>
                  <a:pt x="1514006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3600" y="118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425595">
            <a:off x="2114113" y="966417"/>
            <a:ext cx="255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76" y="685149"/>
            <a:ext cx="569414" cy="8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56">
            <a:off x="1083918" y="501142"/>
            <a:ext cx="832506" cy="10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urved Connector 21"/>
          <p:cNvCxnSpPr/>
          <p:nvPr/>
        </p:nvCxnSpPr>
        <p:spPr>
          <a:xfrm rot="10800000" flipV="1">
            <a:off x="4466104" y="853186"/>
            <a:ext cx="2391897" cy="487806"/>
          </a:xfrm>
          <a:prstGeom prst="curvedConnector3">
            <a:avLst>
              <a:gd name="adj1" fmla="val 38673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709944">
            <a:off x="4740422" y="686973"/>
            <a:ext cx="22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 rot="681249" flipV="1">
            <a:off x="1921477" y="1110093"/>
            <a:ext cx="2589026" cy="308703"/>
          </a:xfrm>
          <a:custGeom>
            <a:avLst/>
            <a:gdLst>
              <a:gd name="connsiteX0" fmla="*/ 2083633 w 2083633"/>
              <a:gd name="connsiteY0" fmla="*/ 104931 h 104931"/>
              <a:gd name="connsiteX1" fmla="*/ 1963711 w 2083633"/>
              <a:gd name="connsiteY1" fmla="*/ 59960 h 104931"/>
              <a:gd name="connsiteX2" fmla="*/ 1828800 w 2083633"/>
              <a:gd name="connsiteY2" fmla="*/ 44970 h 104931"/>
              <a:gd name="connsiteX3" fmla="*/ 1514006 w 2083633"/>
              <a:gd name="connsiteY3" fmla="*/ 0 h 104931"/>
              <a:gd name="connsiteX4" fmla="*/ 0 w 2083633"/>
              <a:gd name="connsiteY4" fmla="*/ 0 h 1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633" h="104931">
                <a:moveTo>
                  <a:pt x="2083633" y="104931"/>
                </a:moveTo>
                <a:cubicBezTo>
                  <a:pt x="2079772" y="103386"/>
                  <a:pt x="1983848" y="63316"/>
                  <a:pt x="1963711" y="59960"/>
                </a:cubicBezTo>
                <a:cubicBezTo>
                  <a:pt x="1919080" y="52521"/>
                  <a:pt x="1873493" y="52027"/>
                  <a:pt x="1828800" y="44970"/>
                </a:cubicBezTo>
                <a:cubicBezTo>
                  <a:pt x="1676682" y="20952"/>
                  <a:pt x="1673430" y="1423"/>
                  <a:pt x="1514006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28" y="-113142"/>
            <a:ext cx="1010744" cy="727735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4343401" y="2606134"/>
            <a:ext cx="1933222" cy="213649"/>
          </a:xfrm>
          <a:custGeom>
            <a:avLst/>
            <a:gdLst>
              <a:gd name="connsiteX0" fmla="*/ 0 w 2731911"/>
              <a:gd name="connsiteY0" fmla="*/ 45914 h 427297"/>
              <a:gd name="connsiteX1" fmla="*/ 1072445 w 2731911"/>
              <a:gd name="connsiteY1" fmla="*/ 12047 h 427297"/>
              <a:gd name="connsiteX2" fmla="*/ 1885245 w 2731911"/>
              <a:gd name="connsiteY2" fmla="*/ 226536 h 427297"/>
              <a:gd name="connsiteX3" fmla="*/ 2731911 w 2731911"/>
              <a:gd name="connsiteY3" fmla="*/ 170092 h 42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427297">
                <a:moveTo>
                  <a:pt x="0" y="45914"/>
                </a:moveTo>
                <a:cubicBezTo>
                  <a:pt x="379118" y="13928"/>
                  <a:pt x="758237" y="-18057"/>
                  <a:pt x="1072445" y="12047"/>
                </a:cubicBezTo>
                <a:cubicBezTo>
                  <a:pt x="1386653" y="42151"/>
                  <a:pt x="1608667" y="200195"/>
                  <a:pt x="1885245" y="226536"/>
                </a:cubicBezTo>
                <a:cubicBezTo>
                  <a:pt x="2161823" y="252877"/>
                  <a:pt x="2336800" y="698788"/>
                  <a:pt x="2731911" y="17009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313629">
            <a:off x="4550610" y="2201507"/>
            <a:ext cx="235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 rot="529123" flipV="1">
            <a:off x="680498" y="2275764"/>
            <a:ext cx="3711609" cy="217040"/>
          </a:xfrm>
          <a:custGeom>
            <a:avLst/>
            <a:gdLst>
              <a:gd name="connsiteX0" fmla="*/ 0 w 2472266"/>
              <a:gd name="connsiteY0" fmla="*/ 181828 h 459599"/>
              <a:gd name="connsiteX1" fmla="*/ 1253066 w 2472266"/>
              <a:gd name="connsiteY1" fmla="*/ 1206 h 459599"/>
              <a:gd name="connsiteX2" fmla="*/ 2472266 w 2472266"/>
              <a:gd name="connsiteY2" fmla="*/ 260850 h 45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266" h="459599">
                <a:moveTo>
                  <a:pt x="0" y="181828"/>
                </a:moveTo>
                <a:cubicBezTo>
                  <a:pt x="420511" y="84932"/>
                  <a:pt x="841022" y="-11964"/>
                  <a:pt x="1253066" y="1206"/>
                </a:cubicBezTo>
                <a:cubicBezTo>
                  <a:pt x="1665110" y="14376"/>
                  <a:pt x="1794933" y="823413"/>
                  <a:pt x="2472266" y="2608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320124">
            <a:off x="1990060" y="2610457"/>
            <a:ext cx="245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Cổ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thần</a:t>
            </a:r>
            <a:r>
              <a:rPr lang="en-US" sz="2400" dirty="0" smtClean="0"/>
              <a:t> </a:t>
            </a:r>
            <a:r>
              <a:rPr lang="en-US" sz="2400" dirty="0" err="1" smtClean="0"/>
              <a:t>kì</a:t>
            </a:r>
            <a:endParaRPr lang="en-US" sz="2400" dirty="0"/>
          </a:p>
        </p:txBody>
      </p:sp>
      <p:sp>
        <p:nvSpPr>
          <p:cNvPr id="40" name="4-Point Star 39"/>
          <p:cNvSpPr/>
          <p:nvPr/>
        </p:nvSpPr>
        <p:spPr>
          <a:xfrm>
            <a:off x="1864211" y="2357616"/>
            <a:ext cx="287705" cy="278944"/>
          </a:xfrm>
          <a:prstGeom prst="star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4-Point Star 51"/>
          <p:cNvSpPr/>
          <p:nvPr/>
        </p:nvSpPr>
        <p:spPr>
          <a:xfrm>
            <a:off x="1862960" y="2636560"/>
            <a:ext cx="267454" cy="139472"/>
          </a:xfrm>
          <a:prstGeom prst="star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4-Point Star 52"/>
          <p:cNvSpPr/>
          <p:nvPr/>
        </p:nvSpPr>
        <p:spPr>
          <a:xfrm>
            <a:off x="1692136" y="2448536"/>
            <a:ext cx="172075" cy="278944"/>
          </a:xfrm>
          <a:prstGeom prst="star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534159">
            <a:off x="1903708" y="2432915"/>
            <a:ext cx="2398945" cy="713359"/>
          </a:xfrm>
          <a:custGeom>
            <a:avLst/>
            <a:gdLst>
              <a:gd name="connsiteX0" fmla="*/ 0 w 2430935"/>
              <a:gd name="connsiteY0" fmla="*/ 611154 h 611154"/>
              <a:gd name="connsiteX1" fmla="*/ 948266 w 2430935"/>
              <a:gd name="connsiteY1" fmla="*/ 498265 h 611154"/>
              <a:gd name="connsiteX2" fmla="*/ 1907822 w 2430935"/>
              <a:gd name="connsiteY2" fmla="*/ 486976 h 611154"/>
              <a:gd name="connsiteX3" fmla="*/ 2381955 w 2430935"/>
              <a:gd name="connsiteY3" fmla="*/ 46710 h 611154"/>
              <a:gd name="connsiteX4" fmla="*/ 2415822 w 2430935"/>
              <a:gd name="connsiteY4" fmla="*/ 12843 h 6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935" h="611154">
                <a:moveTo>
                  <a:pt x="0" y="611154"/>
                </a:moveTo>
                <a:cubicBezTo>
                  <a:pt x="315148" y="565057"/>
                  <a:pt x="630296" y="518961"/>
                  <a:pt x="948266" y="498265"/>
                </a:cubicBezTo>
                <a:cubicBezTo>
                  <a:pt x="1266236" y="477569"/>
                  <a:pt x="1668874" y="562235"/>
                  <a:pt x="1907822" y="486976"/>
                </a:cubicBezTo>
                <a:cubicBezTo>
                  <a:pt x="2146770" y="411717"/>
                  <a:pt x="2297288" y="125732"/>
                  <a:pt x="2381955" y="46710"/>
                </a:cubicBezTo>
                <a:cubicBezTo>
                  <a:pt x="2466622" y="-32312"/>
                  <a:pt x="2415822" y="12843"/>
                  <a:pt x="2415822" y="1284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570410">
            <a:off x="323651" y="1872362"/>
            <a:ext cx="31093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337">
            <a:off x="3108837" y="1926380"/>
            <a:ext cx="971247" cy="6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02" y="1754075"/>
            <a:ext cx="909828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59"/>
          <p:cNvSpPr/>
          <p:nvPr/>
        </p:nvSpPr>
        <p:spPr>
          <a:xfrm rot="534159" flipH="1">
            <a:off x="4294616" y="2806815"/>
            <a:ext cx="2016070" cy="366999"/>
          </a:xfrm>
          <a:custGeom>
            <a:avLst/>
            <a:gdLst>
              <a:gd name="connsiteX0" fmla="*/ 0 w 2430935"/>
              <a:gd name="connsiteY0" fmla="*/ 611154 h 611154"/>
              <a:gd name="connsiteX1" fmla="*/ 948266 w 2430935"/>
              <a:gd name="connsiteY1" fmla="*/ 498265 h 611154"/>
              <a:gd name="connsiteX2" fmla="*/ 1907822 w 2430935"/>
              <a:gd name="connsiteY2" fmla="*/ 486976 h 611154"/>
              <a:gd name="connsiteX3" fmla="*/ 2381955 w 2430935"/>
              <a:gd name="connsiteY3" fmla="*/ 46710 h 611154"/>
              <a:gd name="connsiteX4" fmla="*/ 2415822 w 2430935"/>
              <a:gd name="connsiteY4" fmla="*/ 12843 h 6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935" h="611154">
                <a:moveTo>
                  <a:pt x="0" y="611154"/>
                </a:moveTo>
                <a:cubicBezTo>
                  <a:pt x="315148" y="565057"/>
                  <a:pt x="630296" y="518961"/>
                  <a:pt x="948266" y="498265"/>
                </a:cubicBezTo>
                <a:cubicBezTo>
                  <a:pt x="1266236" y="477569"/>
                  <a:pt x="1668874" y="562235"/>
                  <a:pt x="1907822" y="486976"/>
                </a:cubicBezTo>
                <a:cubicBezTo>
                  <a:pt x="2146770" y="411717"/>
                  <a:pt x="2297288" y="125732"/>
                  <a:pt x="2381955" y="46710"/>
                </a:cubicBezTo>
                <a:cubicBezTo>
                  <a:pt x="2466622" y="-32312"/>
                  <a:pt x="2415822" y="12843"/>
                  <a:pt x="2415822" y="1284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877046">
            <a:off x="4420675" y="268758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 rot="450824">
            <a:off x="6727612" y="3037328"/>
            <a:ext cx="1808875" cy="1088146"/>
          </a:xfrm>
          <a:custGeom>
            <a:avLst/>
            <a:gdLst>
              <a:gd name="connsiteX0" fmla="*/ 0 w 1141254"/>
              <a:gd name="connsiteY0" fmla="*/ 1704622 h 1704622"/>
              <a:gd name="connsiteX1" fmla="*/ 338667 w 1141254"/>
              <a:gd name="connsiteY1" fmla="*/ 1106311 h 1704622"/>
              <a:gd name="connsiteX2" fmla="*/ 778934 w 1141254"/>
              <a:gd name="connsiteY2" fmla="*/ 846666 h 1704622"/>
              <a:gd name="connsiteX3" fmla="*/ 1106312 w 1141254"/>
              <a:gd name="connsiteY3" fmla="*/ 0 h 170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254" h="1704622">
                <a:moveTo>
                  <a:pt x="0" y="1704622"/>
                </a:moveTo>
                <a:cubicBezTo>
                  <a:pt x="104422" y="1476963"/>
                  <a:pt x="208845" y="1249304"/>
                  <a:pt x="338667" y="1106311"/>
                </a:cubicBezTo>
                <a:cubicBezTo>
                  <a:pt x="468489" y="963318"/>
                  <a:pt x="650993" y="1031051"/>
                  <a:pt x="778934" y="846666"/>
                </a:cubicBezTo>
                <a:cubicBezTo>
                  <a:pt x="906875" y="662281"/>
                  <a:pt x="1251186" y="703674"/>
                  <a:pt x="1106312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20710543">
            <a:off x="6861957" y="3160710"/>
            <a:ext cx="1816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(CTTK)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 rot="10800000">
            <a:off x="5029201" y="3782852"/>
            <a:ext cx="1635033" cy="2684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768863">
            <a:off x="5061177" y="3509972"/>
            <a:ext cx="1595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878321" y="3581400"/>
            <a:ext cx="3122852" cy="313293"/>
          </a:xfrm>
          <a:custGeom>
            <a:avLst/>
            <a:gdLst>
              <a:gd name="connsiteX0" fmla="*/ 0 w 3364089"/>
              <a:gd name="connsiteY0" fmla="*/ 159061 h 615545"/>
              <a:gd name="connsiteX1" fmla="*/ 1230489 w 3364089"/>
              <a:gd name="connsiteY1" fmla="*/ 1016 h 615545"/>
              <a:gd name="connsiteX2" fmla="*/ 2257778 w 3364089"/>
              <a:gd name="connsiteY2" fmla="*/ 226794 h 615545"/>
              <a:gd name="connsiteX3" fmla="*/ 3364089 w 3364089"/>
              <a:gd name="connsiteY3" fmla="*/ 305816 h 61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089" h="615545">
                <a:moveTo>
                  <a:pt x="0" y="159061"/>
                </a:moveTo>
                <a:cubicBezTo>
                  <a:pt x="427096" y="74394"/>
                  <a:pt x="854193" y="-10273"/>
                  <a:pt x="1230489" y="1016"/>
                </a:cubicBezTo>
                <a:cubicBezTo>
                  <a:pt x="1606785" y="12305"/>
                  <a:pt x="1902178" y="175994"/>
                  <a:pt x="2257778" y="226794"/>
                </a:cubicBezTo>
                <a:cubicBezTo>
                  <a:pt x="2613378" y="277594"/>
                  <a:pt x="2880548" y="1022661"/>
                  <a:pt x="3364089" y="30581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74983">
            <a:off x="2081883" y="3245581"/>
            <a:ext cx="271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6" y="3035927"/>
            <a:ext cx="829495" cy="880971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 rot="221910">
            <a:off x="2130806" y="355202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28" y="3686098"/>
            <a:ext cx="778913" cy="652826"/>
          </a:xfrm>
          <a:prstGeom prst="rect">
            <a:avLst/>
          </a:prstGeom>
        </p:spPr>
      </p:pic>
      <p:cxnSp>
        <p:nvCxnSpPr>
          <p:cNvPr id="2063" name="Curved Connector 2062"/>
          <p:cNvCxnSpPr/>
          <p:nvPr/>
        </p:nvCxnSpPr>
        <p:spPr>
          <a:xfrm rot="10800000" flipV="1">
            <a:off x="4807598" y="4026680"/>
            <a:ext cx="1848659" cy="545320"/>
          </a:xfrm>
          <a:prstGeom prst="curvedConnector3">
            <a:avLst>
              <a:gd name="adj1" fmla="val 2369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69" name="TextBox 2068"/>
          <p:cNvSpPr txBox="1"/>
          <p:nvPr/>
        </p:nvSpPr>
        <p:spPr>
          <a:xfrm rot="21158066">
            <a:off x="5140902" y="4108091"/>
            <a:ext cx="155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1" name="Freeform 2070"/>
          <p:cNvSpPr/>
          <p:nvPr/>
        </p:nvSpPr>
        <p:spPr>
          <a:xfrm rot="21205182" flipV="1">
            <a:off x="2385100" y="4649918"/>
            <a:ext cx="2473359" cy="79865"/>
          </a:xfrm>
          <a:custGeom>
            <a:avLst/>
            <a:gdLst>
              <a:gd name="connsiteX0" fmla="*/ 0 w 3781778"/>
              <a:gd name="connsiteY0" fmla="*/ 214489 h 393174"/>
              <a:gd name="connsiteX1" fmla="*/ 1467555 w 3781778"/>
              <a:gd name="connsiteY1" fmla="*/ 214489 h 393174"/>
              <a:gd name="connsiteX2" fmla="*/ 2472267 w 3781778"/>
              <a:gd name="connsiteY2" fmla="*/ 56445 h 393174"/>
              <a:gd name="connsiteX3" fmla="*/ 3781778 w 3781778"/>
              <a:gd name="connsiteY3" fmla="*/ 0 h 3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778" h="393174">
                <a:moveTo>
                  <a:pt x="0" y="214489"/>
                </a:moveTo>
                <a:cubicBezTo>
                  <a:pt x="527755" y="227659"/>
                  <a:pt x="1055511" y="240830"/>
                  <a:pt x="1467555" y="214489"/>
                </a:cubicBezTo>
                <a:cubicBezTo>
                  <a:pt x="1879599" y="188148"/>
                  <a:pt x="2086563" y="92193"/>
                  <a:pt x="2472267" y="56445"/>
                </a:cubicBezTo>
                <a:cubicBezTo>
                  <a:pt x="2857971" y="20697"/>
                  <a:pt x="3187230" y="869244"/>
                  <a:pt x="3781778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TextBox 2071"/>
          <p:cNvSpPr txBox="1"/>
          <p:nvPr/>
        </p:nvSpPr>
        <p:spPr>
          <a:xfrm rot="21143291">
            <a:off x="2289116" y="4304437"/>
            <a:ext cx="292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4" name="Curved Connector 2073"/>
          <p:cNvCxnSpPr/>
          <p:nvPr/>
        </p:nvCxnSpPr>
        <p:spPr>
          <a:xfrm rot="10800000" flipV="1">
            <a:off x="5117704" y="4051301"/>
            <a:ext cx="1555244" cy="1054102"/>
          </a:xfrm>
          <a:prstGeom prst="curvedConnector3">
            <a:avLst>
              <a:gd name="adj1" fmla="val -1024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83" name="TextBox 2082"/>
          <p:cNvSpPr txBox="1"/>
          <p:nvPr/>
        </p:nvSpPr>
        <p:spPr>
          <a:xfrm rot="20718241">
            <a:off x="5275784" y="4532365"/>
            <a:ext cx="18082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Freeform 2084"/>
          <p:cNvSpPr/>
          <p:nvPr/>
        </p:nvSpPr>
        <p:spPr>
          <a:xfrm rot="10800000">
            <a:off x="3621779" y="5142835"/>
            <a:ext cx="1541064" cy="343565"/>
          </a:xfrm>
          <a:custGeom>
            <a:avLst/>
            <a:gdLst>
              <a:gd name="connsiteX0" fmla="*/ 0 w 2246730"/>
              <a:gd name="connsiteY0" fmla="*/ 319121 h 319121"/>
              <a:gd name="connsiteX1" fmla="*/ 857956 w 2246730"/>
              <a:gd name="connsiteY1" fmla="*/ 104633 h 319121"/>
              <a:gd name="connsiteX2" fmla="*/ 2144889 w 2246730"/>
              <a:gd name="connsiteY2" fmla="*/ 3033 h 319121"/>
              <a:gd name="connsiteX3" fmla="*/ 2167467 w 2246730"/>
              <a:gd name="connsiteY3" fmla="*/ 25610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730" h="319121">
                <a:moveTo>
                  <a:pt x="0" y="319121"/>
                </a:moveTo>
                <a:cubicBezTo>
                  <a:pt x="250237" y="238217"/>
                  <a:pt x="500475" y="157314"/>
                  <a:pt x="857956" y="104633"/>
                </a:cubicBezTo>
                <a:cubicBezTo>
                  <a:pt x="1215438" y="51952"/>
                  <a:pt x="1926637" y="16203"/>
                  <a:pt x="2144889" y="3033"/>
                </a:cubicBezTo>
                <a:cubicBezTo>
                  <a:pt x="2363141" y="-10138"/>
                  <a:pt x="2161823" y="23729"/>
                  <a:pt x="2167467" y="2561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TextBox 2085"/>
          <p:cNvSpPr txBox="1"/>
          <p:nvPr/>
        </p:nvSpPr>
        <p:spPr>
          <a:xfrm rot="20888019">
            <a:off x="3835009" y="4929091"/>
            <a:ext cx="163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Freeform 102"/>
          <p:cNvSpPr/>
          <p:nvPr/>
        </p:nvSpPr>
        <p:spPr>
          <a:xfrm rot="10277408">
            <a:off x="4009112" y="5194952"/>
            <a:ext cx="1239006" cy="739632"/>
          </a:xfrm>
          <a:custGeom>
            <a:avLst/>
            <a:gdLst>
              <a:gd name="connsiteX0" fmla="*/ 0 w 2246730"/>
              <a:gd name="connsiteY0" fmla="*/ 319121 h 319121"/>
              <a:gd name="connsiteX1" fmla="*/ 857956 w 2246730"/>
              <a:gd name="connsiteY1" fmla="*/ 104633 h 319121"/>
              <a:gd name="connsiteX2" fmla="*/ 2144889 w 2246730"/>
              <a:gd name="connsiteY2" fmla="*/ 3033 h 319121"/>
              <a:gd name="connsiteX3" fmla="*/ 2167467 w 2246730"/>
              <a:gd name="connsiteY3" fmla="*/ 25610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730" h="319121">
                <a:moveTo>
                  <a:pt x="0" y="319121"/>
                </a:moveTo>
                <a:cubicBezTo>
                  <a:pt x="250237" y="238217"/>
                  <a:pt x="500475" y="157314"/>
                  <a:pt x="857956" y="104633"/>
                </a:cubicBezTo>
                <a:cubicBezTo>
                  <a:pt x="1215438" y="51952"/>
                  <a:pt x="1926637" y="16203"/>
                  <a:pt x="2144889" y="3033"/>
                </a:cubicBezTo>
                <a:cubicBezTo>
                  <a:pt x="2363141" y="-10138"/>
                  <a:pt x="2161823" y="23729"/>
                  <a:pt x="2167467" y="2561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TextBox 2087"/>
          <p:cNvSpPr txBox="1"/>
          <p:nvPr/>
        </p:nvSpPr>
        <p:spPr>
          <a:xfrm rot="19778396">
            <a:off x="4015508" y="5386696"/>
            <a:ext cx="12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9" name="Picture 20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285">
            <a:off x="3269781" y="5084432"/>
            <a:ext cx="632725" cy="666664"/>
          </a:xfrm>
          <a:prstGeom prst="rect">
            <a:avLst/>
          </a:prstGeom>
        </p:spPr>
      </p:pic>
      <p:cxnSp>
        <p:nvCxnSpPr>
          <p:cNvPr id="2098" name="Curved Connector 2097"/>
          <p:cNvCxnSpPr/>
          <p:nvPr/>
        </p:nvCxnSpPr>
        <p:spPr>
          <a:xfrm rot="16200000" flipH="1">
            <a:off x="6515487" y="4208762"/>
            <a:ext cx="1274027" cy="9591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00" name="TextBox 2099"/>
          <p:cNvSpPr txBox="1"/>
          <p:nvPr/>
        </p:nvSpPr>
        <p:spPr>
          <a:xfrm rot="2008131">
            <a:off x="6593527" y="4467622"/>
            <a:ext cx="20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7" name="Freeform 2106"/>
          <p:cNvSpPr/>
          <p:nvPr/>
        </p:nvSpPr>
        <p:spPr>
          <a:xfrm rot="20802527">
            <a:off x="5712939" y="5408176"/>
            <a:ext cx="1995546" cy="67318"/>
          </a:xfrm>
          <a:custGeom>
            <a:avLst/>
            <a:gdLst>
              <a:gd name="connsiteX0" fmla="*/ 0 w 1851378"/>
              <a:gd name="connsiteY0" fmla="*/ 496711 h 496711"/>
              <a:gd name="connsiteX1" fmla="*/ 575733 w 1851378"/>
              <a:gd name="connsiteY1" fmla="*/ 67733 h 496711"/>
              <a:gd name="connsiteX2" fmla="*/ 1851378 w 1851378"/>
              <a:gd name="connsiteY2" fmla="*/ 0 h 4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1378" h="496711">
                <a:moveTo>
                  <a:pt x="0" y="496711"/>
                </a:moveTo>
                <a:cubicBezTo>
                  <a:pt x="133585" y="323614"/>
                  <a:pt x="267170" y="150518"/>
                  <a:pt x="575733" y="67733"/>
                </a:cubicBezTo>
                <a:cubicBezTo>
                  <a:pt x="884296" y="-15052"/>
                  <a:pt x="1678282" y="921926"/>
                  <a:pt x="1851378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TextBox 2107"/>
          <p:cNvSpPr txBox="1"/>
          <p:nvPr/>
        </p:nvSpPr>
        <p:spPr>
          <a:xfrm rot="20632741">
            <a:off x="5557669" y="5034449"/>
            <a:ext cx="23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09" name="Picture 2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420">
            <a:off x="5110781" y="5370075"/>
            <a:ext cx="518214" cy="518214"/>
          </a:xfrm>
          <a:prstGeom prst="rect">
            <a:avLst/>
          </a:prstGeom>
        </p:spPr>
      </p:pic>
      <p:sp>
        <p:nvSpPr>
          <p:cNvPr id="64" name="Freeform 63"/>
          <p:cNvSpPr/>
          <p:nvPr/>
        </p:nvSpPr>
        <p:spPr>
          <a:xfrm>
            <a:off x="5846718" y="5305778"/>
            <a:ext cx="1784572" cy="1257837"/>
          </a:xfrm>
          <a:custGeom>
            <a:avLst/>
            <a:gdLst>
              <a:gd name="connsiteX0" fmla="*/ 0 w 1738489"/>
              <a:gd name="connsiteY0" fmla="*/ 1117600 h 1257837"/>
              <a:gd name="connsiteX1" fmla="*/ 846667 w 1738489"/>
              <a:gd name="connsiteY1" fmla="*/ 1230489 h 1257837"/>
              <a:gd name="connsiteX2" fmla="*/ 1467556 w 1738489"/>
              <a:gd name="connsiteY2" fmla="*/ 666044 h 1257837"/>
              <a:gd name="connsiteX3" fmla="*/ 1738489 w 1738489"/>
              <a:gd name="connsiteY3" fmla="*/ 0 h 1257837"/>
              <a:gd name="connsiteX4" fmla="*/ 1738489 w 1738489"/>
              <a:gd name="connsiteY4" fmla="*/ 0 h 125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489" h="1257837">
                <a:moveTo>
                  <a:pt x="0" y="1117600"/>
                </a:moveTo>
                <a:cubicBezTo>
                  <a:pt x="301037" y="1211674"/>
                  <a:pt x="602074" y="1305748"/>
                  <a:pt x="846667" y="1230489"/>
                </a:cubicBezTo>
                <a:cubicBezTo>
                  <a:pt x="1091260" y="1155230"/>
                  <a:pt x="1318919" y="871125"/>
                  <a:pt x="1467556" y="666044"/>
                </a:cubicBezTo>
                <a:cubicBezTo>
                  <a:pt x="1616193" y="460963"/>
                  <a:pt x="1738489" y="0"/>
                  <a:pt x="1738489" y="0"/>
                </a:cubicBezTo>
                <a:lnTo>
                  <a:pt x="173848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 rot="533289">
            <a:off x="5873485" y="6100879"/>
            <a:ext cx="148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8630936">
            <a:off x="6579311" y="5473148"/>
            <a:ext cx="156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73" y="5923670"/>
            <a:ext cx="508927" cy="508927"/>
          </a:xfrm>
          <a:prstGeom prst="rect">
            <a:avLst/>
          </a:prstGeom>
        </p:spPr>
      </p:pic>
      <p:sp>
        <p:nvSpPr>
          <p:cNvPr id="12" name="Rectangle 11">
            <a:hlinkClick r:id="rId13" action="ppaction://hlinkfile"/>
          </p:cNvPr>
          <p:cNvSpPr/>
          <p:nvPr/>
        </p:nvSpPr>
        <p:spPr>
          <a:xfrm>
            <a:off x="308148" y="6024132"/>
            <a:ext cx="1251028" cy="40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7" grpId="0" animBg="1"/>
      <p:bldP spid="18" grpId="0"/>
      <p:bldP spid="20" grpId="0"/>
      <p:bldP spid="25" grpId="0"/>
      <p:bldP spid="36" grpId="0" animBg="1"/>
      <p:bldP spid="33" grpId="0" animBg="1"/>
      <p:bldP spid="34" grpId="0"/>
      <p:bldP spid="38" grpId="0" animBg="1"/>
      <p:bldP spid="39" grpId="0"/>
      <p:bldP spid="40" grpId="0" animBg="1"/>
      <p:bldP spid="52" grpId="0" animBg="1"/>
      <p:bldP spid="53" grpId="0" animBg="1"/>
      <p:bldP spid="41" grpId="0" animBg="1"/>
      <p:bldP spid="43" grpId="0"/>
      <p:bldP spid="60" grpId="0" animBg="1"/>
      <p:bldP spid="44" grpId="0"/>
      <p:bldP spid="48" grpId="0" animBg="1"/>
      <p:bldP spid="49" grpId="0"/>
      <p:bldP spid="54" grpId="0"/>
      <p:bldP spid="58" grpId="0" animBg="1"/>
      <p:bldP spid="61" grpId="0"/>
      <p:bldP spid="2048" grpId="0"/>
      <p:bldP spid="2069" grpId="0"/>
      <p:bldP spid="2071" grpId="0" animBg="1"/>
      <p:bldP spid="2072" grpId="0"/>
      <p:bldP spid="2083" grpId="0"/>
      <p:bldP spid="2085" grpId="0" animBg="1"/>
      <p:bldP spid="2086" grpId="0"/>
      <p:bldP spid="103" grpId="0" animBg="1"/>
      <p:bldP spid="2088" grpId="0"/>
      <p:bldP spid="2100" grpId="0"/>
      <p:bldP spid="2107" grpId="0" animBg="1"/>
      <p:bldP spid="2108" grpId="0"/>
      <p:bldP spid="64" grpId="0" animBg="1"/>
      <p:bldP spid="65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914400" y="1601788"/>
            <a:ext cx="562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yếu ớt đến mạnh mẽ, quyết liệt</a:t>
            </a:r>
            <a:r>
              <a:rPr lang="id-ID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338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Hoàn toàn chủ động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923925" y="3276600"/>
            <a:ext cx="4200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Quyết liệt từ đầu tới cuối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914400" y="4116388"/>
            <a:ext cx="6152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Chủ yếu nhờ sự giúp đỡ của thần linh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98700"/>
            <a:ext cx="609600" cy="609600"/>
            <a:chOff x="144" y="960"/>
            <a:chExt cx="384" cy="384"/>
          </a:xfrm>
        </p:grpSpPr>
        <p:pic>
          <p:nvPicPr>
            <p:cNvPr id="29728" name="Picture 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Text Box 8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3124200"/>
            <a:ext cx="609600" cy="609600"/>
            <a:chOff x="144" y="1488"/>
            <a:chExt cx="384" cy="384"/>
          </a:xfrm>
        </p:grpSpPr>
        <p:pic>
          <p:nvPicPr>
            <p:cNvPr id="29726" name="Picture 10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7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1524000"/>
            <a:ext cx="609600" cy="609600"/>
            <a:chOff x="144" y="2016"/>
            <a:chExt cx="384" cy="384"/>
          </a:xfrm>
        </p:grpSpPr>
        <p:pic>
          <p:nvPicPr>
            <p:cNvPr id="29724" name="Picture 1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8600" y="4038600"/>
            <a:ext cx="609600" cy="609600"/>
            <a:chOff x="144" y="2544"/>
            <a:chExt cx="384" cy="384"/>
          </a:xfrm>
        </p:grpSpPr>
        <p:pic>
          <p:nvPicPr>
            <p:cNvPr id="29722" name="Picture 1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3" name="Text Box 17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45350" y="2438400"/>
            <a:ext cx="1863725" cy="533400"/>
            <a:chOff x="3840" y="3744"/>
            <a:chExt cx="1920" cy="432"/>
          </a:xfrm>
        </p:grpSpPr>
        <p:sp>
          <p:nvSpPr>
            <p:cNvPr id="29720" name="Oval 19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3333FF"/>
                  </a:solidFill>
                  <a:latin typeface="Times New Roman" pitchFamily="18" charset="0"/>
                </a:rPr>
                <a:t>Sai rồi !</a:t>
              </a:r>
            </a:p>
          </p:txBody>
        </p:sp>
        <p:pic>
          <p:nvPicPr>
            <p:cNvPr id="29721" name="Picture 20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051675" y="3200400"/>
            <a:ext cx="2057400" cy="657225"/>
            <a:chOff x="3072" y="2736"/>
            <a:chExt cx="2052" cy="414"/>
          </a:xfrm>
        </p:grpSpPr>
        <p:sp>
          <p:nvSpPr>
            <p:cNvPr id="495638" name="Oval 22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9" name="Picture 23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086600" y="4191000"/>
            <a:ext cx="1892300" cy="533400"/>
            <a:chOff x="288" y="3168"/>
            <a:chExt cx="2916" cy="432"/>
          </a:xfrm>
        </p:grpSpPr>
        <p:sp>
          <p:nvSpPr>
            <p:cNvPr id="29716" name="Oval 25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29717" name="Picture 2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958013" y="1460500"/>
            <a:ext cx="2151062" cy="838200"/>
            <a:chOff x="2352" y="2496"/>
            <a:chExt cx="2352" cy="528"/>
          </a:xfrm>
        </p:grpSpPr>
        <p:sp>
          <p:nvSpPr>
            <p:cNvPr id="29714" name="Oval 2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</a:p>
          </p:txBody>
        </p:sp>
        <p:pic>
          <p:nvPicPr>
            <p:cNvPr id="29715" name="Picture 29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5646" name="AutoShape 30"/>
          <p:cNvSpPr>
            <a:spLocks noChangeArrowheads="1"/>
          </p:cNvSpPr>
          <p:nvPr/>
        </p:nvSpPr>
        <p:spPr bwMode="auto">
          <a:xfrm>
            <a:off x="507207" y="152400"/>
            <a:ext cx="7950994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 phản kháng trước cái ác của nhân vật </a:t>
            </a:r>
            <a:endParaRPr lang="id-ID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 trong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 Tấm Cám là:?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5647" name="WordArt 31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hoûi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cuûng</a:t>
            </a:r>
            <a:r>
              <a:rPr lang="en-US" sz="3600" b="1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3600" b="1" kern="10" dirty="0" err="1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coá</a:t>
            </a:r>
            <a:endParaRPr lang="en-US" sz="3600" b="1" kern="10" dirty="0">
              <a:ln w="9525" cap="sq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Times"/>
            </a:endParaRPr>
          </a:p>
        </p:txBody>
      </p:sp>
      <p:pic>
        <p:nvPicPr>
          <p:cNvPr id="29712" name="Picture 33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7" y="4572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49" y="5334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5532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5618" grpId="0"/>
      <p:bldP spid="495619" grpId="0"/>
      <p:bldP spid="495620" grpId="0"/>
      <p:bldP spid="4956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2"/>
          <p:cNvSpPr txBox="1">
            <a:spLocks noChangeArrowheads="1"/>
          </p:cNvSpPr>
          <p:nvPr/>
        </p:nvSpPr>
        <p:spPr bwMode="auto">
          <a:xfrm>
            <a:off x="914400" y="1815056"/>
            <a:ext cx="7144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Là người giúp đưa Tấm trở lại nguyên hình </a:t>
            </a:r>
            <a:r>
              <a:rPr lang="id-ID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874214" y="2727019"/>
            <a:ext cx="75873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Là lực lượng phù trợ cho con người lương thiện </a:t>
            </a:r>
            <a:endParaRPr lang="id-ID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chống lại cái ác</a:t>
            </a:r>
            <a:r>
              <a:rPr lang="id-ID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809282" y="3941688"/>
            <a:ext cx="8148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Phần thưởng cho những người hiền lành, chăm chỉ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8007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Là cái cớ để nảy sinh mâu thuẫn giữa Tấm và Cám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195" y="1859434"/>
            <a:ext cx="609600" cy="609600"/>
            <a:chOff x="144" y="960"/>
            <a:chExt cx="384" cy="384"/>
          </a:xfrm>
        </p:grpSpPr>
        <p:pic>
          <p:nvPicPr>
            <p:cNvPr id="30752" name="Picture 7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3" name="Text Box 8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3990" y="2825750"/>
            <a:ext cx="609600" cy="609600"/>
            <a:chOff x="144" y="1488"/>
            <a:chExt cx="384" cy="384"/>
          </a:xfrm>
        </p:grpSpPr>
        <p:pic>
          <p:nvPicPr>
            <p:cNvPr id="30750" name="Picture 10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195" y="3886200"/>
            <a:ext cx="609600" cy="609600"/>
            <a:chOff x="144" y="2016"/>
            <a:chExt cx="384" cy="384"/>
          </a:xfrm>
        </p:grpSpPr>
        <p:pic>
          <p:nvPicPr>
            <p:cNvPr id="30748" name="Picture 13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87325" y="4953000"/>
            <a:ext cx="609600" cy="609600"/>
            <a:chOff x="118" y="3120"/>
            <a:chExt cx="384" cy="384"/>
          </a:xfrm>
        </p:grpSpPr>
        <p:pic>
          <p:nvPicPr>
            <p:cNvPr id="30746" name="Picture 16" descr="bullet2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312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Text Box 17"/>
            <p:cNvSpPr txBox="1">
              <a:spLocks noChangeArrowheads="1"/>
            </p:cNvSpPr>
            <p:nvPr/>
          </p:nvSpPr>
          <p:spPr bwMode="auto">
            <a:xfrm>
              <a:off x="177" y="317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415302" y="1830859"/>
            <a:ext cx="1863725" cy="533400"/>
            <a:chOff x="3840" y="3744"/>
            <a:chExt cx="1920" cy="432"/>
          </a:xfrm>
        </p:grpSpPr>
        <p:sp>
          <p:nvSpPr>
            <p:cNvPr id="30744" name="Oval 19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Sai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rồi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!</a:t>
              </a:r>
            </a:p>
          </p:txBody>
        </p:sp>
        <p:pic>
          <p:nvPicPr>
            <p:cNvPr id="30745" name="Picture 20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057900" y="2809917"/>
            <a:ext cx="2057400" cy="657225"/>
            <a:chOff x="3072" y="2736"/>
            <a:chExt cx="2052" cy="414"/>
          </a:xfrm>
        </p:grpSpPr>
        <p:sp>
          <p:nvSpPr>
            <p:cNvPr id="496662" name="Oval 22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0743" name="Picture 23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874741" y="5043616"/>
            <a:ext cx="1892300" cy="533400"/>
            <a:chOff x="288" y="3168"/>
            <a:chExt cx="2916" cy="432"/>
          </a:xfrm>
        </p:grpSpPr>
        <p:sp>
          <p:nvSpPr>
            <p:cNvPr id="30740" name="Oval 25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</a:p>
          </p:txBody>
        </p:sp>
        <p:pic>
          <p:nvPicPr>
            <p:cNvPr id="30741" name="Picture 26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709719" y="3606114"/>
            <a:ext cx="2151063" cy="838200"/>
            <a:chOff x="2352" y="2496"/>
            <a:chExt cx="2352" cy="528"/>
          </a:xfrm>
        </p:grpSpPr>
        <p:sp>
          <p:nvSpPr>
            <p:cNvPr id="30738" name="Oval 28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30739" name="Picture 29" descr="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6670" name="AutoShape 30"/>
          <p:cNvSpPr>
            <a:spLocks noChangeArrowheads="1"/>
          </p:cNvSpPr>
          <p:nvPr/>
        </p:nvSpPr>
        <p:spPr bwMode="auto">
          <a:xfrm>
            <a:off x="685800" y="152400"/>
            <a:ext cx="8077200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</a:rPr>
              <a:t>Trong truyện Tấm Cám, nhân vật Vua </a:t>
            </a:r>
            <a:endParaRPr lang="id-ID" sz="3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</a:rPr>
              <a:t>có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</a:rPr>
              <a:t>vai trò gì? 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6671" name="WordArt 31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30736" name="Picture 33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4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4" descr="qustionbig_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191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8716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6642" grpId="0"/>
      <p:bldP spid="496643" grpId="0"/>
      <p:bldP spid="496644" grpId="0"/>
      <p:bldP spid="496645" grpId="0"/>
      <p:bldP spid="496671" grpId="0" animBg="1"/>
      <p:bldP spid="496671" grpId="1" animBg="1"/>
      <p:bldP spid="49667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914400" y="1817231"/>
            <a:ext cx="71962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Vì Bụt không thể xuất hiện nhiều hơn hai lần.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914400" y="2711797"/>
            <a:ext cx="6016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Vì Tấm phải tự đấu tranh để sinh tồn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914400" y="3557587"/>
            <a:ext cx="580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Vì Tấm đã có sự bảo vệ của nhà vua</a:t>
            </a:r>
            <a:r>
              <a:rPr lang="id-ID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vi-VN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914400" y="4433699"/>
            <a:ext cx="521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</a:rPr>
              <a:t>Vì Tấm không cần Bụt giúp nữa.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006" y="1774041"/>
            <a:ext cx="609600" cy="609600"/>
            <a:chOff x="144" y="960"/>
            <a:chExt cx="384" cy="384"/>
          </a:xfrm>
        </p:grpSpPr>
        <p:pic>
          <p:nvPicPr>
            <p:cNvPr id="28704" name="Picture 8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0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5" name="Text Box 9"/>
            <p:cNvSpPr txBox="1">
              <a:spLocks noChangeArrowheads="1"/>
            </p:cNvSpPr>
            <p:nvPr/>
          </p:nvSpPr>
          <p:spPr bwMode="auto">
            <a:xfrm>
              <a:off x="192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2406" y="3481387"/>
            <a:ext cx="609600" cy="609600"/>
            <a:chOff x="144" y="1488"/>
            <a:chExt cx="384" cy="384"/>
          </a:xfrm>
        </p:grpSpPr>
        <p:pic>
          <p:nvPicPr>
            <p:cNvPr id="28702" name="Picture 11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C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4313" y="2668607"/>
            <a:ext cx="609600" cy="609600"/>
            <a:chOff x="144" y="2016"/>
            <a:chExt cx="384" cy="384"/>
          </a:xfrm>
        </p:grpSpPr>
        <p:pic>
          <p:nvPicPr>
            <p:cNvPr id="28700" name="Picture 14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Text Box 15"/>
            <p:cNvSpPr txBox="1">
              <a:spLocks noChangeArrowheads="1"/>
            </p:cNvSpPr>
            <p:nvPr/>
          </p:nvSpPr>
          <p:spPr bwMode="auto">
            <a:xfrm>
              <a:off x="192" y="206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white"/>
                  </a:solidFill>
                </a:rPr>
                <a:t>B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6212" y="4369014"/>
            <a:ext cx="609600" cy="609600"/>
            <a:chOff x="144" y="2544"/>
            <a:chExt cx="384" cy="384"/>
          </a:xfrm>
        </p:grpSpPr>
        <p:pic>
          <p:nvPicPr>
            <p:cNvPr id="28698" name="Picture 17" descr="bullet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44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 Box 18"/>
            <p:cNvSpPr txBox="1">
              <a:spLocks noChangeArrowheads="1"/>
            </p:cNvSpPr>
            <p:nvPr/>
          </p:nvSpPr>
          <p:spPr bwMode="auto">
            <a:xfrm>
              <a:off x="192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30727" y="1860538"/>
            <a:ext cx="1863725" cy="533400"/>
            <a:chOff x="3840" y="3744"/>
            <a:chExt cx="1920" cy="432"/>
          </a:xfrm>
        </p:grpSpPr>
        <p:sp>
          <p:nvSpPr>
            <p:cNvPr id="28696" name="Oval 20" descr="Stationery"/>
            <p:cNvSpPr>
              <a:spLocks noChangeArrowheads="1"/>
            </p:cNvSpPr>
            <p:nvPr/>
          </p:nvSpPr>
          <p:spPr bwMode="auto">
            <a:xfrm>
              <a:off x="3840" y="3744"/>
              <a:ext cx="1344" cy="43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Sai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Times New Roman" pitchFamily="18" charset="0"/>
                </a:rPr>
                <a:t>rồi</a:t>
              </a:r>
              <a:r>
                <a:rPr lang="en-US" sz="2400" b="1" dirty="0" smtClean="0">
                  <a:solidFill>
                    <a:srgbClr val="3333FF"/>
                  </a:solidFill>
                  <a:latin typeface="Times New Roman" pitchFamily="18" charset="0"/>
                </a:rPr>
                <a:t> !</a:t>
              </a:r>
            </a:p>
          </p:txBody>
        </p:sp>
        <p:pic>
          <p:nvPicPr>
            <p:cNvPr id="28697" name="Picture 21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3840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239755" y="3557587"/>
            <a:ext cx="2057400" cy="657225"/>
            <a:chOff x="3072" y="2736"/>
            <a:chExt cx="2052" cy="414"/>
          </a:xfrm>
        </p:grpSpPr>
        <p:sp>
          <p:nvSpPr>
            <p:cNvPr id="494615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8695" name="Picture 24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839371" y="4530982"/>
            <a:ext cx="1892300" cy="533400"/>
            <a:chOff x="288" y="3168"/>
            <a:chExt cx="2916" cy="432"/>
          </a:xfrm>
        </p:grpSpPr>
        <p:sp>
          <p:nvSpPr>
            <p:cNvPr id="28692" name="Oval 26" descr="Bouquet"/>
            <p:cNvSpPr>
              <a:spLocks noChangeArrowheads="1"/>
            </p:cNvSpPr>
            <p:nvPr/>
          </p:nvSpPr>
          <p:spPr bwMode="auto">
            <a:xfrm>
              <a:off x="288" y="3168"/>
              <a:ext cx="2352" cy="432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Sai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8693" name="Picture 27" descr="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050107" y="2440007"/>
            <a:ext cx="2151062" cy="838200"/>
            <a:chOff x="2352" y="2496"/>
            <a:chExt cx="2352" cy="528"/>
          </a:xfrm>
        </p:grpSpPr>
        <p:sp>
          <p:nvSpPr>
            <p:cNvPr id="28690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FF0066"/>
                  </a:solidFill>
                  <a:latin typeface="Times New Roman" pitchFamily="18" charset="0"/>
                </a:rPr>
                <a:t>Đúng</a:t>
              </a:r>
              <a:endParaRPr lang="en-US" sz="2400" b="1" dirty="0" smtClean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pic>
          <p:nvPicPr>
            <p:cNvPr id="28691" name="Picture 30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4624" name="AutoShape 32"/>
          <p:cNvSpPr>
            <a:spLocks noChangeArrowheads="1"/>
          </p:cNvSpPr>
          <p:nvPr/>
        </p:nvSpPr>
        <p:spPr bwMode="auto">
          <a:xfrm>
            <a:off x="473612" y="152400"/>
            <a:ext cx="8060788" cy="1295400"/>
          </a:xfrm>
          <a:prstGeom prst="flowChartTerminator">
            <a:avLst/>
          </a:prstGeom>
          <a:gradFill rotWithShape="1">
            <a:gsLst>
              <a:gs pos="0">
                <a:srgbClr val="990099"/>
              </a:gs>
              <a:gs pos="5000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Tại sao nhân vật Bụt lại không xuất hiện </a:t>
            </a:r>
            <a:endParaRPr lang="id-ID" sz="3000" b="1" i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i="1" dirty="0" smtClean="0">
                <a:solidFill>
                  <a:prstClr val="black"/>
                </a:solidFill>
                <a:latin typeface="Times New Roman" pitchFamily="18" charset="0"/>
              </a:rPr>
              <a:t>khi 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</a:rPr>
              <a:t>Tấm vào cung?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4625" name="WordArt 33"/>
          <p:cNvSpPr>
            <a:spLocks noChangeArrowheads="1" noChangeShapeType="1" noTextEdit="1"/>
          </p:cNvSpPr>
          <p:nvPr/>
        </p:nvSpPr>
        <p:spPr bwMode="auto">
          <a:xfrm rot="303629">
            <a:off x="-19050" y="5865813"/>
            <a:ext cx="32099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Times"/>
              </a:rPr>
              <a:t>Caâu hoûi cuûng coá</a:t>
            </a:r>
          </a:p>
        </p:txBody>
      </p:sp>
      <p:pic>
        <p:nvPicPr>
          <p:cNvPr id="28688" name="Picture 35" descr="qustionbig_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7" y="457200"/>
            <a:ext cx="585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6" descr="qustionbig_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07" y="457200"/>
            <a:ext cx="58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8132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4624E-7 L 0.66615 -4.04624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4 -3.69942E-6 L 0.00833 0.0050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32448 2.8901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4595" grpId="0"/>
      <p:bldP spid="494596" grpId="0"/>
      <p:bldP spid="494597" grpId="0"/>
      <p:bldP spid="494598" grpId="0"/>
      <p:bldP spid="494625" grpId="0" animBg="1"/>
      <p:bldP spid="494625" grpId="1" animBg="1"/>
      <p:bldP spid="49462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05000"/>
            <a:ext cx="6248400" cy="25853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BẠN ĐÃ  LẮNG NGHE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507256"/>
            <a:ext cx="29718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981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43600"/>
            <a:ext cx="1981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Giang\Desktop\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93675"/>
            <a:ext cx="8697913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90265"/>
            <a:ext cx="79160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Uớc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09" y="396919"/>
            <a:ext cx="1372818" cy="100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69" y="1219200"/>
            <a:ext cx="1001400" cy="984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562" y="729276"/>
            <a:ext cx="7010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5008">
            <a:off x="6947082" y="1647448"/>
            <a:ext cx="1047894" cy="11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96036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8" y="302683"/>
            <a:ext cx="1104900" cy="110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757464"/>
            <a:ext cx="7090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84" y="424920"/>
            <a:ext cx="1668622" cy="19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>
            <a:hlinkClick r:id="rId2" action="ppaction://hlinksldjump"/>
          </p:cNvPr>
          <p:cNvSpPr/>
          <p:nvPr/>
        </p:nvSpPr>
        <p:spPr>
          <a:xfrm>
            <a:off x="533400" y="152400"/>
            <a:ext cx="2133600" cy="21336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9" name="5-Point Star 8">
            <a:hlinkClick r:id="rId3" action="ppaction://hlinksldjump"/>
          </p:cNvPr>
          <p:cNvSpPr/>
          <p:nvPr/>
        </p:nvSpPr>
        <p:spPr>
          <a:xfrm>
            <a:off x="6172200" y="152400"/>
            <a:ext cx="2133600" cy="21336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6172200" y="3276600"/>
            <a:ext cx="2133600" cy="21336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1" name="5-Point Star 10">
            <a:hlinkClick r:id="rId5" action="ppaction://hlinksldjump"/>
          </p:cNvPr>
          <p:cNvSpPr/>
          <p:nvPr/>
        </p:nvSpPr>
        <p:spPr>
          <a:xfrm>
            <a:off x="533400" y="3429000"/>
            <a:ext cx="2133600" cy="21336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4267200" y="2743200"/>
            <a:ext cx="838200" cy="8382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52400" y="-152400"/>
            <a:ext cx="2133600" cy="21336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2645229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endParaRPr lang="en-US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66" y="457200"/>
            <a:ext cx="2976033" cy="205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4640" y="5257800"/>
            <a:ext cx="48824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77" y="2520244"/>
            <a:ext cx="3022600" cy="20517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77" y="2520244"/>
            <a:ext cx="2242256" cy="224225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8479" y="5241098"/>
            <a:ext cx="609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3901" y="5241098"/>
            <a:ext cx="609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42884" y="5257800"/>
            <a:ext cx="47171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514600" y="5257800"/>
            <a:ext cx="457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71800" y="5241098"/>
            <a:ext cx="533400" cy="940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886200" y="5257800"/>
            <a:ext cx="609600" cy="90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95800" y="5257800"/>
            <a:ext cx="457200" cy="90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953000" y="5241098"/>
            <a:ext cx="492477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5257800"/>
            <a:ext cx="381000" cy="90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5257800"/>
            <a:ext cx="457200" cy="90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629400" y="5241098"/>
            <a:ext cx="533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5241098"/>
            <a:ext cx="52493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87733" y="5274502"/>
            <a:ext cx="541867" cy="90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57200"/>
            <a:ext cx="609600" cy="609600"/>
          </a:xfrm>
          <a:prstGeom prst="rect">
            <a:avLst/>
          </a:prstGeom>
        </p:spPr>
      </p:pic>
      <p:sp>
        <p:nvSpPr>
          <p:cNvPr id="92" name="Action Button: Home 91">
            <a:hlinkClick r:id="rId9" action="ppaction://hlinksldjump" highlightClick="1"/>
          </p:cNvPr>
          <p:cNvSpPr/>
          <p:nvPr/>
        </p:nvSpPr>
        <p:spPr>
          <a:xfrm>
            <a:off x="7848600" y="4191000"/>
            <a:ext cx="685800" cy="7620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06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spid="10" grpId="0" animBg="1"/>
      <p:bldP spid="30" grpId="0" animBg="1"/>
      <p:bldP spid="3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28600" y="152400"/>
            <a:ext cx="2133600" cy="21336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5105400" cy="3447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8844" y="5367953"/>
            <a:ext cx="584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844" y="5257800"/>
            <a:ext cx="3499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5257800"/>
            <a:ext cx="38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5822" y="5250980"/>
            <a:ext cx="38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9766" y="5257800"/>
            <a:ext cx="3344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5257800"/>
            <a:ext cx="304800" cy="6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5250980"/>
            <a:ext cx="38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5250980"/>
            <a:ext cx="38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5257800"/>
            <a:ext cx="381000" cy="6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5257800"/>
            <a:ext cx="381000" cy="6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5257800"/>
            <a:ext cx="381000" cy="6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67400" y="5257800"/>
            <a:ext cx="304800" cy="6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5250980"/>
            <a:ext cx="38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5250980"/>
            <a:ext cx="304800" cy="692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079195"/>
            <a:ext cx="609600" cy="609600"/>
          </a:xfrm>
          <a:prstGeom prst="rect">
            <a:avLst/>
          </a:prstGeom>
        </p:spPr>
      </p:pic>
      <p:sp>
        <p:nvSpPr>
          <p:cNvPr id="29" name="Action Button: Home 28">
            <a:hlinkClick r:id="rId6" action="ppaction://hlinksldjump" highlightClick="1"/>
          </p:cNvPr>
          <p:cNvSpPr/>
          <p:nvPr/>
        </p:nvSpPr>
        <p:spPr>
          <a:xfrm>
            <a:off x="7848600" y="4191000"/>
            <a:ext cx="685800" cy="7620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0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</TotalTime>
  <Words>1138</Words>
  <Application>Microsoft Office PowerPoint</Application>
  <PresentationFormat>On-screen Show (4:3)</PresentationFormat>
  <Paragraphs>226</Paragraphs>
  <Slides>23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Civic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</dc:creator>
  <cp:lastModifiedBy>LeGiang</cp:lastModifiedBy>
  <cp:revision>37</cp:revision>
  <dcterms:created xsi:type="dcterms:W3CDTF">2017-10-21T11:56:43Z</dcterms:created>
  <dcterms:modified xsi:type="dcterms:W3CDTF">2019-09-26T02:41:08Z</dcterms:modified>
</cp:coreProperties>
</file>