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1" r:id="rId3"/>
  </p:sldMasterIdLst>
  <p:notesMasterIdLst>
    <p:notesMasterId r:id="rId40"/>
  </p:notesMasterIdLst>
  <p:sldIdLst>
    <p:sldId id="256" r:id="rId4"/>
    <p:sldId id="271" r:id="rId5"/>
    <p:sldId id="260" r:id="rId6"/>
    <p:sldId id="262" r:id="rId7"/>
    <p:sldId id="267" r:id="rId8"/>
    <p:sldId id="272" r:id="rId9"/>
    <p:sldId id="273" r:id="rId10"/>
    <p:sldId id="274" r:id="rId11"/>
    <p:sldId id="258" r:id="rId12"/>
    <p:sldId id="275" r:id="rId13"/>
    <p:sldId id="277" r:id="rId14"/>
    <p:sldId id="278" r:id="rId15"/>
    <p:sldId id="259" r:id="rId16"/>
    <p:sldId id="279" r:id="rId17"/>
    <p:sldId id="276" r:id="rId18"/>
    <p:sldId id="280" r:id="rId19"/>
    <p:sldId id="281" r:id="rId20"/>
    <p:sldId id="282" r:id="rId21"/>
    <p:sldId id="284" r:id="rId22"/>
    <p:sldId id="285" r:id="rId23"/>
    <p:sldId id="286" r:id="rId24"/>
    <p:sldId id="287" r:id="rId25"/>
    <p:sldId id="288" r:id="rId26"/>
    <p:sldId id="289" r:id="rId27"/>
    <p:sldId id="290" r:id="rId28"/>
    <p:sldId id="291" r:id="rId29"/>
    <p:sldId id="292" r:id="rId30"/>
    <p:sldId id="293" r:id="rId31"/>
    <p:sldId id="294" r:id="rId32"/>
    <p:sldId id="296" r:id="rId33"/>
    <p:sldId id="295" r:id="rId34"/>
    <p:sldId id="297" r:id="rId35"/>
    <p:sldId id="298" r:id="rId36"/>
    <p:sldId id="299" r:id="rId37"/>
    <p:sldId id="261" r:id="rId38"/>
    <p:sldId id="269" r:id="rId39"/>
  </p:sldIdLst>
  <p:sldSz cx="18288000" cy="10287000"/>
  <p:notesSz cx="6858000" cy="9144000"/>
  <p:embeddedFontLst>
    <p:embeddedFont>
      <p:font typeface="Calibri Light" panose="020F0302020204030204" pitchFamily="34" charset="0"/>
      <p:regular r:id="rId41"/>
      <p:italic r:id="rId42"/>
    </p:embeddedFont>
    <p:embeddedFont>
      <p:font typeface="Lato" panose="020B0604020202020204" charset="0"/>
      <p:regular r:id="rId43"/>
      <p:bold r:id="rId44"/>
      <p:italic r:id="rId45"/>
      <p:boldItalic r:id="rId46"/>
    </p:embeddedFont>
    <p:embeddedFont>
      <p:font typeface="DM Sans SemiBold" panose="020B0604020202020204" charset="0"/>
      <p:regular r:id="rId47"/>
      <p:bold r:id="rId48"/>
      <p:italic r:id="rId49"/>
      <p:boldItalic r:id="rId50"/>
    </p:embeddedFont>
    <p:embeddedFont>
      <p:font typeface="Maven Pro" panose="020B0604020202020204" charset="0"/>
      <p:regular r:id="rId51"/>
      <p:bold r:id="rId52"/>
    </p:embeddedFont>
    <p:embeddedFont>
      <p:font typeface="DM Sans" panose="020B0604020202020204" charset="0"/>
      <p:regular r:id="rId53"/>
      <p:bold r:id="rId54"/>
      <p:italic r:id="rId55"/>
      <p:boldItalic r:id="rId56"/>
    </p:embeddedFont>
    <p:embeddedFont>
      <p:font typeface="Cambria Math" panose="02040503050406030204" pitchFamily="18" charset="0"/>
      <p:regular r:id="rId57"/>
    </p:embeddedFont>
    <p:embeddedFont>
      <p:font typeface="Playfair Display" panose="020B0604020202020204" charset="0"/>
      <p:regular r:id="rId58"/>
      <p:bold r:id="rId59"/>
      <p:italic r:id="rId60"/>
      <p:boldItalic r:id="rId61"/>
    </p:embeddedFont>
    <p:embeddedFont>
      <p:font typeface="Calibri" panose="020F0502020204030204" pitchFamily="34" charset="0"/>
      <p:regular r:id="rId62"/>
      <p:bold r:id="rId63"/>
      <p:italic r:id="rId64"/>
      <p:boldItalic r:id="rId65"/>
    </p:embeddedFont>
    <p:embeddedFont>
      <p:font typeface="Dotum" panose="020B0600000101010101" pitchFamily="34" charset="-127"/>
      <p:regular r:id="rId66"/>
    </p:embeddedFont>
    <p:embeddedFont>
      <p:font typeface="Manrope" panose="020B0604020202020204" charset="0"/>
      <p:regular r:id="rId67"/>
      <p:bold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8F5B43"/>
    <a:srgbClr val="F2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40" d="100"/>
          <a:sy n="40" d="100"/>
        </p:scale>
        <p:origin x="27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font" Target="fonts/font23.fntdata"/><Relationship Id="rId68" Type="http://schemas.openxmlformats.org/officeDocument/2006/relationships/font" Target="fonts/font28.fntdata"/><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font" Target="fonts/font26.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9.fntdata"/><Relationship Id="rId57" Type="http://schemas.openxmlformats.org/officeDocument/2006/relationships/font" Target="fonts/font17.fntdata"/><Relationship Id="rId61" Type="http://schemas.openxmlformats.org/officeDocument/2006/relationships/font" Target="fonts/font21.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font" Target="fonts/font25.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11.fntdata"/><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font" Target="fonts/font27.fntdata"/><Relationship Id="rId20" Type="http://schemas.openxmlformats.org/officeDocument/2006/relationships/slide" Target="slides/slide17.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BE33DB-27AD-4167-986D-3FE1C83E4ABA}" type="datetimeFigureOut">
              <a:rPr lang="en-US" smtClean="0"/>
              <a:t>12/5/2023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4D4BD3-76FC-4BAC-AD55-0456E7FA53D2}" type="slidenum">
              <a:rPr lang="en-US" smtClean="0"/>
              <a:t>‹#›</a:t>
            </a:fld>
            <a:endParaRPr lang="en-US"/>
          </a:p>
        </p:txBody>
      </p:sp>
    </p:spTree>
    <p:extLst>
      <p:ext uri="{BB962C8B-B14F-4D97-AF65-F5344CB8AC3E}">
        <p14:creationId xmlns:p14="http://schemas.microsoft.com/office/powerpoint/2010/main" val="3937566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4D4BD3-76FC-4BAC-AD55-0456E7FA53D2}" type="slidenum">
              <a:rPr lang="en-US" smtClean="0"/>
              <a:t>5</a:t>
            </a:fld>
            <a:endParaRPr lang="en-US"/>
          </a:p>
        </p:txBody>
      </p:sp>
    </p:spTree>
    <p:extLst>
      <p:ext uri="{BB962C8B-B14F-4D97-AF65-F5344CB8AC3E}">
        <p14:creationId xmlns:p14="http://schemas.microsoft.com/office/powerpoint/2010/main" val="3941253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mtClean="0"/>
              <a:t>Tích</a:t>
            </a:r>
            <a:r>
              <a:rPr lang="en-US" baseline="0" smtClean="0"/>
              <a:t> trực tiếp vào ô đáp án</a:t>
            </a:r>
            <a:endParaRPr lang="en-US" smtClean="0"/>
          </a:p>
          <a:p>
            <a:endParaRPr lang="en-US"/>
          </a:p>
        </p:txBody>
      </p:sp>
    </p:spTree>
    <p:extLst>
      <p:ext uri="{BB962C8B-B14F-4D97-AF65-F5344CB8AC3E}">
        <p14:creationId xmlns:p14="http://schemas.microsoft.com/office/powerpoint/2010/main" val="380560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5083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D4BD3-76FC-4BAC-AD55-0456E7FA5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38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8209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4873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D4BD3-76FC-4BAC-AD55-0456E7FA5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2036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2309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D4BD3-76FC-4BAC-AD55-0456E7FA5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9102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Tích</a:t>
            </a:r>
            <a:r>
              <a:rPr lang="en-US" baseline="0" smtClean="0"/>
              <a:t> trực tiếp vào ô đáp án</a:t>
            </a:r>
            <a:endParaRPr lang="en-US"/>
          </a:p>
        </p:txBody>
      </p:sp>
    </p:spTree>
    <p:extLst>
      <p:ext uri="{BB962C8B-B14F-4D97-AF65-F5344CB8AC3E}">
        <p14:creationId xmlns:p14="http://schemas.microsoft.com/office/powerpoint/2010/main" val="3847808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mtClean="0"/>
              <a:t>Tích</a:t>
            </a:r>
            <a:r>
              <a:rPr lang="en-US" baseline="0" smtClean="0"/>
              <a:t> trực tiếp vào ô đáp án</a:t>
            </a:r>
            <a:endParaRPr lang="en-US" smtClean="0"/>
          </a:p>
          <a:p>
            <a:endParaRPr lang="en-US"/>
          </a:p>
        </p:txBody>
      </p:sp>
    </p:spTree>
    <p:extLst>
      <p:ext uri="{BB962C8B-B14F-4D97-AF65-F5344CB8AC3E}">
        <p14:creationId xmlns:p14="http://schemas.microsoft.com/office/powerpoint/2010/main" val="3296920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mtClean="0"/>
              <a:t>Tích</a:t>
            </a:r>
            <a:r>
              <a:rPr lang="en-US" baseline="0" smtClean="0"/>
              <a:t> trực tiếp vào ô đáp án</a:t>
            </a:r>
            <a:endParaRPr lang="en-US" smtClean="0"/>
          </a:p>
          <a:p>
            <a:endParaRPr lang="en-US"/>
          </a:p>
        </p:txBody>
      </p:sp>
    </p:spTree>
    <p:extLst>
      <p:ext uri="{BB962C8B-B14F-4D97-AF65-F5344CB8AC3E}">
        <p14:creationId xmlns:p14="http://schemas.microsoft.com/office/powerpoint/2010/main" val="3371264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mtClean="0"/>
              <a:t>Tích</a:t>
            </a:r>
            <a:r>
              <a:rPr lang="en-US" baseline="0" smtClean="0"/>
              <a:t> trực tiếp vào ô đáp án</a:t>
            </a:r>
            <a:endParaRPr lang="en-US" smtClean="0"/>
          </a:p>
          <a:p>
            <a:endParaRPr lang="en-US"/>
          </a:p>
        </p:txBody>
      </p:sp>
    </p:spTree>
    <p:extLst>
      <p:ext uri="{BB962C8B-B14F-4D97-AF65-F5344CB8AC3E}">
        <p14:creationId xmlns:p14="http://schemas.microsoft.com/office/powerpoint/2010/main" val="4098236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0" name="Google Shape;10;p2"/>
          <p:cNvSpPr txBox="1">
            <a:spLocks noGrp="1"/>
          </p:cNvSpPr>
          <p:nvPr>
            <p:ph type="ctrTitle"/>
          </p:nvPr>
        </p:nvSpPr>
        <p:spPr>
          <a:xfrm>
            <a:off x="5243200" y="2353450"/>
            <a:ext cx="7801800" cy="4494600"/>
          </a:xfrm>
          <a:prstGeom prst="rect">
            <a:avLst/>
          </a:prstGeom>
        </p:spPr>
        <p:txBody>
          <a:bodyPr spcFirstLastPara="1" wrap="square" lIns="91425" tIns="91425" rIns="91425" bIns="91425" anchor="t" anchorCtr="0">
            <a:noAutofit/>
          </a:bodyPr>
          <a:lstStyle>
            <a:lvl1pPr lvl="0">
              <a:spcBef>
                <a:spcPts val="0"/>
              </a:spcBef>
              <a:spcAft>
                <a:spcPts val="0"/>
              </a:spcAft>
              <a:buSzPts val="4700"/>
              <a:buFont typeface="DM Sans"/>
              <a:buNone/>
              <a:defRPr sz="9400">
                <a:latin typeface="DM Sans"/>
                <a:ea typeface="DM Sans"/>
                <a:cs typeface="DM Sans"/>
                <a:sym typeface="DM Sans"/>
              </a:defRPr>
            </a:lvl1pPr>
            <a:lvl2pPr lvl="1" algn="l">
              <a:spcBef>
                <a:spcPts val="0"/>
              </a:spcBef>
              <a:spcAft>
                <a:spcPts val="0"/>
              </a:spcAft>
              <a:buSzPts val="4700"/>
              <a:buFont typeface="Playfair Display"/>
              <a:buNone/>
              <a:defRPr sz="9400">
                <a:latin typeface="Playfair Display"/>
                <a:ea typeface="Playfair Display"/>
                <a:cs typeface="Playfair Display"/>
                <a:sym typeface="Playfair Display"/>
              </a:defRPr>
            </a:lvl2pPr>
            <a:lvl3pPr lvl="2" algn="l">
              <a:spcBef>
                <a:spcPts val="0"/>
              </a:spcBef>
              <a:spcAft>
                <a:spcPts val="0"/>
              </a:spcAft>
              <a:buSzPts val="4700"/>
              <a:buFont typeface="Playfair Display"/>
              <a:buNone/>
              <a:defRPr sz="9400">
                <a:latin typeface="Playfair Display"/>
                <a:ea typeface="Playfair Display"/>
                <a:cs typeface="Playfair Display"/>
                <a:sym typeface="Playfair Display"/>
              </a:defRPr>
            </a:lvl3pPr>
            <a:lvl4pPr lvl="3" algn="l">
              <a:spcBef>
                <a:spcPts val="0"/>
              </a:spcBef>
              <a:spcAft>
                <a:spcPts val="0"/>
              </a:spcAft>
              <a:buSzPts val="4700"/>
              <a:buFont typeface="Playfair Display"/>
              <a:buNone/>
              <a:defRPr sz="9400">
                <a:latin typeface="Playfair Display"/>
                <a:ea typeface="Playfair Display"/>
                <a:cs typeface="Playfair Display"/>
                <a:sym typeface="Playfair Display"/>
              </a:defRPr>
            </a:lvl4pPr>
            <a:lvl5pPr lvl="4" algn="l">
              <a:spcBef>
                <a:spcPts val="0"/>
              </a:spcBef>
              <a:spcAft>
                <a:spcPts val="0"/>
              </a:spcAft>
              <a:buSzPts val="4700"/>
              <a:buFont typeface="Playfair Display"/>
              <a:buNone/>
              <a:defRPr sz="9400">
                <a:latin typeface="Playfair Display"/>
                <a:ea typeface="Playfair Display"/>
                <a:cs typeface="Playfair Display"/>
                <a:sym typeface="Playfair Display"/>
              </a:defRPr>
            </a:lvl5pPr>
            <a:lvl6pPr lvl="5" algn="l">
              <a:spcBef>
                <a:spcPts val="0"/>
              </a:spcBef>
              <a:spcAft>
                <a:spcPts val="0"/>
              </a:spcAft>
              <a:buSzPts val="4700"/>
              <a:buFont typeface="Playfair Display"/>
              <a:buNone/>
              <a:defRPr sz="9400">
                <a:latin typeface="Playfair Display"/>
                <a:ea typeface="Playfair Display"/>
                <a:cs typeface="Playfair Display"/>
                <a:sym typeface="Playfair Display"/>
              </a:defRPr>
            </a:lvl6pPr>
            <a:lvl7pPr lvl="6" algn="l">
              <a:spcBef>
                <a:spcPts val="0"/>
              </a:spcBef>
              <a:spcAft>
                <a:spcPts val="0"/>
              </a:spcAft>
              <a:buSzPts val="4700"/>
              <a:buFont typeface="Playfair Display"/>
              <a:buNone/>
              <a:defRPr sz="9400">
                <a:latin typeface="Playfair Display"/>
                <a:ea typeface="Playfair Display"/>
                <a:cs typeface="Playfair Display"/>
                <a:sym typeface="Playfair Display"/>
              </a:defRPr>
            </a:lvl7pPr>
            <a:lvl8pPr lvl="7" algn="l">
              <a:spcBef>
                <a:spcPts val="0"/>
              </a:spcBef>
              <a:spcAft>
                <a:spcPts val="0"/>
              </a:spcAft>
              <a:buSzPts val="4700"/>
              <a:buFont typeface="Playfair Display"/>
              <a:buNone/>
              <a:defRPr sz="9400">
                <a:latin typeface="Playfair Display"/>
                <a:ea typeface="Playfair Display"/>
                <a:cs typeface="Playfair Display"/>
                <a:sym typeface="Playfair Display"/>
              </a:defRPr>
            </a:lvl8pPr>
            <a:lvl9pPr lvl="8" algn="l">
              <a:spcBef>
                <a:spcPts val="0"/>
              </a:spcBef>
              <a:spcAft>
                <a:spcPts val="0"/>
              </a:spcAft>
              <a:buSzPts val="4700"/>
              <a:buFont typeface="Playfair Display"/>
              <a:buNone/>
              <a:defRPr sz="9400">
                <a:latin typeface="Playfair Display"/>
                <a:ea typeface="Playfair Display"/>
                <a:cs typeface="Playfair Display"/>
                <a:sym typeface="Playfair Display"/>
              </a:defRPr>
            </a:lvl9pPr>
          </a:lstStyle>
          <a:p>
            <a:endParaRPr/>
          </a:p>
        </p:txBody>
      </p:sp>
      <p:sp>
        <p:nvSpPr>
          <p:cNvPr id="11" name="Google Shape;11;p2"/>
          <p:cNvSpPr txBox="1">
            <a:spLocks noGrp="1"/>
          </p:cNvSpPr>
          <p:nvPr>
            <p:ph type="subTitle" idx="1"/>
          </p:nvPr>
        </p:nvSpPr>
        <p:spPr>
          <a:xfrm>
            <a:off x="5243100" y="7172100"/>
            <a:ext cx="7801800" cy="831000"/>
          </a:xfrm>
          <a:prstGeom prst="rect">
            <a:avLst/>
          </a:prstGeom>
        </p:spPr>
        <p:txBody>
          <a:bodyPr spcFirstLastPara="1" wrap="square" lIns="91425" tIns="91425" rIns="91425" bIns="91425" anchor="t" anchorCtr="0">
            <a:noAutofit/>
          </a:bodyPr>
          <a:lstStyle>
            <a:lvl1pPr lvl="0" algn="ctr">
              <a:lnSpc>
                <a:spcPct val="115000"/>
              </a:lnSpc>
              <a:spcBef>
                <a:spcPts val="0"/>
              </a:spcBef>
              <a:spcAft>
                <a:spcPts val="0"/>
              </a:spcAft>
              <a:buSzPts val="1850"/>
              <a:buNone/>
              <a:defRPr sz="3000"/>
            </a:lvl1pPr>
            <a:lvl2pPr lvl="1">
              <a:lnSpc>
                <a:spcPct val="115000"/>
              </a:lnSpc>
              <a:spcBef>
                <a:spcPts val="0"/>
              </a:spcBef>
              <a:spcAft>
                <a:spcPts val="0"/>
              </a:spcAft>
              <a:buSzPts val="1850"/>
              <a:buNone/>
              <a:defRPr sz="3700"/>
            </a:lvl2pPr>
            <a:lvl3pPr lvl="2">
              <a:lnSpc>
                <a:spcPct val="115000"/>
              </a:lnSpc>
              <a:spcBef>
                <a:spcPts val="0"/>
              </a:spcBef>
              <a:spcAft>
                <a:spcPts val="0"/>
              </a:spcAft>
              <a:buSzPts val="1850"/>
              <a:buNone/>
              <a:defRPr sz="3700"/>
            </a:lvl3pPr>
            <a:lvl4pPr lvl="3">
              <a:lnSpc>
                <a:spcPct val="115000"/>
              </a:lnSpc>
              <a:spcBef>
                <a:spcPts val="0"/>
              </a:spcBef>
              <a:spcAft>
                <a:spcPts val="0"/>
              </a:spcAft>
              <a:buSzPts val="1850"/>
              <a:buNone/>
              <a:defRPr sz="3700"/>
            </a:lvl4pPr>
            <a:lvl5pPr lvl="4">
              <a:lnSpc>
                <a:spcPct val="115000"/>
              </a:lnSpc>
              <a:spcBef>
                <a:spcPts val="0"/>
              </a:spcBef>
              <a:spcAft>
                <a:spcPts val="0"/>
              </a:spcAft>
              <a:buSzPts val="1850"/>
              <a:buNone/>
              <a:defRPr sz="3700"/>
            </a:lvl5pPr>
            <a:lvl6pPr lvl="5">
              <a:lnSpc>
                <a:spcPct val="115000"/>
              </a:lnSpc>
              <a:spcBef>
                <a:spcPts val="0"/>
              </a:spcBef>
              <a:spcAft>
                <a:spcPts val="0"/>
              </a:spcAft>
              <a:buSzPts val="1850"/>
              <a:buNone/>
              <a:defRPr sz="3700"/>
            </a:lvl6pPr>
            <a:lvl7pPr lvl="6">
              <a:lnSpc>
                <a:spcPct val="115000"/>
              </a:lnSpc>
              <a:spcBef>
                <a:spcPts val="0"/>
              </a:spcBef>
              <a:spcAft>
                <a:spcPts val="0"/>
              </a:spcAft>
              <a:buSzPts val="1850"/>
              <a:buNone/>
              <a:defRPr sz="3700"/>
            </a:lvl7pPr>
            <a:lvl8pPr lvl="7">
              <a:lnSpc>
                <a:spcPct val="115000"/>
              </a:lnSpc>
              <a:spcBef>
                <a:spcPts val="0"/>
              </a:spcBef>
              <a:spcAft>
                <a:spcPts val="0"/>
              </a:spcAft>
              <a:buSzPts val="1850"/>
              <a:buNone/>
              <a:defRPr sz="3700"/>
            </a:lvl8pPr>
            <a:lvl9pPr lvl="8">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2592913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4" name="Google Shape;14;p3"/>
          <p:cNvSpPr txBox="1">
            <a:spLocks noGrp="1"/>
          </p:cNvSpPr>
          <p:nvPr>
            <p:ph type="title"/>
          </p:nvPr>
        </p:nvSpPr>
        <p:spPr>
          <a:xfrm>
            <a:off x="4608000" y="4934200"/>
            <a:ext cx="9072000" cy="1754400"/>
          </a:xfrm>
          <a:prstGeom prst="rect">
            <a:avLst/>
          </a:prstGeom>
        </p:spPr>
        <p:txBody>
          <a:bodyPr spcFirstLastPara="1" wrap="square" lIns="91425" tIns="91425" rIns="91425" bIns="91425" anchor="t" anchorCtr="0">
            <a:noAutofit/>
          </a:bodyPr>
          <a:lstStyle>
            <a:lvl1pPr lvl="0">
              <a:spcBef>
                <a:spcPts val="0"/>
              </a:spcBef>
              <a:spcAft>
                <a:spcPts val="0"/>
              </a:spcAft>
              <a:buSzPts val="4500"/>
              <a:buNone/>
              <a:defRPr sz="9000"/>
            </a:lvl1pPr>
            <a:lvl2pPr lvl="1" algn="r">
              <a:spcBef>
                <a:spcPts val="0"/>
              </a:spcBef>
              <a:spcAft>
                <a:spcPts val="0"/>
              </a:spcAft>
              <a:buSzPts val="4500"/>
              <a:buNone/>
              <a:defRPr sz="9000"/>
            </a:lvl2pPr>
            <a:lvl3pPr lvl="2" algn="r">
              <a:spcBef>
                <a:spcPts val="0"/>
              </a:spcBef>
              <a:spcAft>
                <a:spcPts val="0"/>
              </a:spcAft>
              <a:buSzPts val="4500"/>
              <a:buNone/>
              <a:defRPr sz="9000"/>
            </a:lvl3pPr>
            <a:lvl4pPr lvl="3" algn="r">
              <a:spcBef>
                <a:spcPts val="0"/>
              </a:spcBef>
              <a:spcAft>
                <a:spcPts val="0"/>
              </a:spcAft>
              <a:buSzPts val="4500"/>
              <a:buNone/>
              <a:defRPr sz="9000"/>
            </a:lvl4pPr>
            <a:lvl5pPr lvl="4" algn="r">
              <a:spcBef>
                <a:spcPts val="0"/>
              </a:spcBef>
              <a:spcAft>
                <a:spcPts val="0"/>
              </a:spcAft>
              <a:buSzPts val="4500"/>
              <a:buNone/>
              <a:defRPr sz="9000"/>
            </a:lvl5pPr>
            <a:lvl6pPr lvl="5" algn="r">
              <a:spcBef>
                <a:spcPts val="0"/>
              </a:spcBef>
              <a:spcAft>
                <a:spcPts val="0"/>
              </a:spcAft>
              <a:buSzPts val="4500"/>
              <a:buNone/>
              <a:defRPr sz="9000"/>
            </a:lvl6pPr>
            <a:lvl7pPr lvl="6" algn="r">
              <a:spcBef>
                <a:spcPts val="0"/>
              </a:spcBef>
              <a:spcAft>
                <a:spcPts val="0"/>
              </a:spcAft>
              <a:buSzPts val="4500"/>
              <a:buNone/>
              <a:defRPr sz="9000"/>
            </a:lvl7pPr>
            <a:lvl8pPr lvl="7" algn="r">
              <a:spcBef>
                <a:spcPts val="0"/>
              </a:spcBef>
              <a:spcAft>
                <a:spcPts val="0"/>
              </a:spcAft>
              <a:buSzPts val="4500"/>
              <a:buNone/>
              <a:defRPr sz="9000"/>
            </a:lvl8pPr>
            <a:lvl9pPr lvl="8" algn="r">
              <a:spcBef>
                <a:spcPts val="0"/>
              </a:spcBef>
              <a:spcAft>
                <a:spcPts val="0"/>
              </a:spcAft>
              <a:buSzPts val="4500"/>
              <a:buNone/>
              <a:defRPr sz="9000"/>
            </a:lvl9pPr>
          </a:lstStyle>
          <a:p>
            <a:endParaRPr/>
          </a:p>
        </p:txBody>
      </p:sp>
      <p:sp>
        <p:nvSpPr>
          <p:cNvPr id="15" name="Google Shape;15;p3"/>
          <p:cNvSpPr txBox="1">
            <a:spLocks noGrp="1"/>
          </p:cNvSpPr>
          <p:nvPr>
            <p:ph type="title" idx="2" hasCustomPrompt="1"/>
          </p:nvPr>
        </p:nvSpPr>
        <p:spPr>
          <a:xfrm>
            <a:off x="8150100" y="2988748"/>
            <a:ext cx="1987800" cy="1816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8000"/>
            </a:lvl1pPr>
            <a:lvl2pPr lvl="1" algn="ctr" rtl="0">
              <a:spcBef>
                <a:spcPts val="0"/>
              </a:spcBef>
              <a:spcAft>
                <a:spcPts val="0"/>
              </a:spcAft>
              <a:buSzPts val="5300"/>
              <a:buNone/>
              <a:defRPr sz="10600"/>
            </a:lvl2pPr>
            <a:lvl3pPr lvl="2" algn="ctr" rtl="0">
              <a:spcBef>
                <a:spcPts val="0"/>
              </a:spcBef>
              <a:spcAft>
                <a:spcPts val="0"/>
              </a:spcAft>
              <a:buSzPts val="5300"/>
              <a:buNone/>
              <a:defRPr sz="10600"/>
            </a:lvl3pPr>
            <a:lvl4pPr lvl="3" algn="ctr" rtl="0">
              <a:spcBef>
                <a:spcPts val="0"/>
              </a:spcBef>
              <a:spcAft>
                <a:spcPts val="0"/>
              </a:spcAft>
              <a:buSzPts val="5300"/>
              <a:buNone/>
              <a:defRPr sz="10600"/>
            </a:lvl4pPr>
            <a:lvl5pPr lvl="4" algn="ctr" rtl="0">
              <a:spcBef>
                <a:spcPts val="0"/>
              </a:spcBef>
              <a:spcAft>
                <a:spcPts val="0"/>
              </a:spcAft>
              <a:buSzPts val="5300"/>
              <a:buNone/>
              <a:defRPr sz="10600"/>
            </a:lvl5pPr>
            <a:lvl6pPr lvl="5" algn="ctr" rtl="0">
              <a:spcBef>
                <a:spcPts val="0"/>
              </a:spcBef>
              <a:spcAft>
                <a:spcPts val="0"/>
              </a:spcAft>
              <a:buSzPts val="5300"/>
              <a:buNone/>
              <a:defRPr sz="10600"/>
            </a:lvl6pPr>
            <a:lvl7pPr lvl="6" algn="ctr" rtl="0">
              <a:spcBef>
                <a:spcPts val="0"/>
              </a:spcBef>
              <a:spcAft>
                <a:spcPts val="0"/>
              </a:spcAft>
              <a:buSzPts val="5300"/>
              <a:buNone/>
              <a:defRPr sz="10600"/>
            </a:lvl7pPr>
            <a:lvl8pPr lvl="7" algn="ctr" rtl="0">
              <a:spcBef>
                <a:spcPts val="0"/>
              </a:spcBef>
              <a:spcAft>
                <a:spcPts val="0"/>
              </a:spcAft>
              <a:buSzPts val="5300"/>
              <a:buNone/>
              <a:defRPr sz="10600"/>
            </a:lvl8pPr>
            <a:lvl9pPr lvl="8" algn="ctr" rtl="0">
              <a:spcBef>
                <a:spcPts val="0"/>
              </a:spcBef>
              <a:spcAft>
                <a:spcPts val="0"/>
              </a:spcAft>
              <a:buSzPts val="5300"/>
              <a:buNone/>
              <a:defRPr sz="10600"/>
            </a:lvl9pPr>
          </a:lstStyle>
          <a:p>
            <a:r>
              <a:t>xx%</a:t>
            </a:r>
          </a:p>
        </p:txBody>
      </p:sp>
      <p:sp>
        <p:nvSpPr>
          <p:cNvPr id="16" name="Google Shape;16;p3"/>
          <p:cNvSpPr txBox="1">
            <a:spLocks noGrp="1"/>
          </p:cNvSpPr>
          <p:nvPr>
            <p:ph type="subTitle" idx="1"/>
          </p:nvPr>
        </p:nvSpPr>
        <p:spPr>
          <a:xfrm>
            <a:off x="4608000" y="6688600"/>
            <a:ext cx="9072000" cy="831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3000"/>
            </a:lvl1pPr>
            <a:lvl2pPr lvl="1" algn="r" rtl="0">
              <a:lnSpc>
                <a:spcPct val="115000"/>
              </a:lnSpc>
              <a:spcBef>
                <a:spcPts val="0"/>
              </a:spcBef>
              <a:spcAft>
                <a:spcPts val="0"/>
              </a:spcAft>
              <a:buSzPts val="1850"/>
              <a:buNone/>
              <a:defRPr sz="3700"/>
            </a:lvl2pPr>
            <a:lvl3pPr lvl="2" algn="r" rtl="0">
              <a:lnSpc>
                <a:spcPct val="115000"/>
              </a:lnSpc>
              <a:spcBef>
                <a:spcPts val="0"/>
              </a:spcBef>
              <a:spcAft>
                <a:spcPts val="0"/>
              </a:spcAft>
              <a:buSzPts val="1850"/>
              <a:buNone/>
              <a:defRPr sz="3700"/>
            </a:lvl3pPr>
            <a:lvl4pPr lvl="3" algn="r" rtl="0">
              <a:lnSpc>
                <a:spcPct val="115000"/>
              </a:lnSpc>
              <a:spcBef>
                <a:spcPts val="0"/>
              </a:spcBef>
              <a:spcAft>
                <a:spcPts val="0"/>
              </a:spcAft>
              <a:buSzPts val="1850"/>
              <a:buNone/>
              <a:defRPr sz="3700"/>
            </a:lvl4pPr>
            <a:lvl5pPr lvl="4" algn="r" rtl="0">
              <a:lnSpc>
                <a:spcPct val="115000"/>
              </a:lnSpc>
              <a:spcBef>
                <a:spcPts val="0"/>
              </a:spcBef>
              <a:spcAft>
                <a:spcPts val="0"/>
              </a:spcAft>
              <a:buSzPts val="1850"/>
              <a:buNone/>
              <a:defRPr sz="3700"/>
            </a:lvl5pPr>
            <a:lvl6pPr lvl="5" algn="r" rtl="0">
              <a:lnSpc>
                <a:spcPct val="115000"/>
              </a:lnSpc>
              <a:spcBef>
                <a:spcPts val="0"/>
              </a:spcBef>
              <a:spcAft>
                <a:spcPts val="0"/>
              </a:spcAft>
              <a:buSzPts val="1850"/>
              <a:buNone/>
              <a:defRPr sz="3700"/>
            </a:lvl6pPr>
            <a:lvl7pPr lvl="6" algn="r" rtl="0">
              <a:lnSpc>
                <a:spcPct val="115000"/>
              </a:lnSpc>
              <a:spcBef>
                <a:spcPts val="0"/>
              </a:spcBef>
              <a:spcAft>
                <a:spcPts val="0"/>
              </a:spcAft>
              <a:buSzPts val="1850"/>
              <a:buNone/>
              <a:defRPr sz="3700"/>
            </a:lvl7pPr>
            <a:lvl8pPr lvl="7" algn="r" rtl="0">
              <a:lnSpc>
                <a:spcPct val="115000"/>
              </a:lnSpc>
              <a:spcBef>
                <a:spcPts val="0"/>
              </a:spcBef>
              <a:spcAft>
                <a:spcPts val="0"/>
              </a:spcAft>
              <a:buSzPts val="1850"/>
              <a:buNone/>
              <a:defRPr sz="3700"/>
            </a:lvl8pPr>
            <a:lvl9pPr lvl="8" algn="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3604866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
        <p:cNvGrpSpPr/>
        <p:nvPr/>
      </p:nvGrpSpPr>
      <p:grpSpPr>
        <a:xfrm>
          <a:off x="0" y="0"/>
          <a:ext cx="0" cy="0"/>
          <a:chOff x="0" y="0"/>
          <a:chExt cx="0" cy="0"/>
        </a:xfrm>
      </p:grpSpPr>
      <p:sp>
        <p:nvSpPr>
          <p:cNvPr id="56" name="Google Shape;56;p6"/>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7" name="Google Shape;57;p6"/>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grpSp>
        <p:nvGrpSpPr>
          <p:cNvPr id="58" name="Google Shape;58;p6"/>
          <p:cNvGrpSpPr/>
          <p:nvPr/>
        </p:nvGrpSpPr>
        <p:grpSpPr>
          <a:xfrm>
            <a:off x="152381" y="2191646"/>
            <a:ext cx="18275166" cy="7326772"/>
            <a:chOff x="76190" y="1095823"/>
            <a:chExt cx="9137583" cy="3663386"/>
          </a:xfrm>
        </p:grpSpPr>
        <p:grpSp>
          <p:nvGrpSpPr>
            <p:cNvPr id="59" name="Google Shape;59;p6"/>
            <p:cNvGrpSpPr/>
            <p:nvPr/>
          </p:nvGrpSpPr>
          <p:grpSpPr>
            <a:xfrm rot="-1169873">
              <a:off x="8487513" y="4032834"/>
              <a:ext cx="638054" cy="638191"/>
              <a:chOff x="8790864" y="-1437011"/>
              <a:chExt cx="835482" cy="831392"/>
            </a:xfrm>
          </p:grpSpPr>
          <p:sp>
            <p:nvSpPr>
              <p:cNvPr id="60" name="Google Shape;60;p6"/>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6"/>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6"/>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6"/>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4" name="Google Shape;64;p6"/>
            <p:cNvGrpSpPr/>
            <p:nvPr/>
          </p:nvGrpSpPr>
          <p:grpSpPr>
            <a:xfrm rot="-5400000">
              <a:off x="42064" y="1129949"/>
              <a:ext cx="671793" cy="603540"/>
              <a:chOff x="7624325" y="-1510778"/>
              <a:chExt cx="1080227" cy="970321"/>
            </a:xfrm>
          </p:grpSpPr>
          <p:sp>
            <p:nvSpPr>
              <p:cNvPr id="65" name="Google Shape;65;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9;p6"/>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6"/>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2711309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1"/>
        <p:cNvGrpSpPr/>
        <p:nvPr/>
      </p:nvGrpSpPr>
      <p:grpSpPr>
        <a:xfrm>
          <a:off x="0" y="0"/>
          <a:ext cx="0" cy="0"/>
          <a:chOff x="0" y="0"/>
          <a:chExt cx="0" cy="0"/>
        </a:xfrm>
      </p:grpSpPr>
      <p:sp>
        <p:nvSpPr>
          <p:cNvPr id="72" name="Google Shape;72;p7"/>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73" name="Google Shape;73;p7"/>
          <p:cNvSpPr txBox="1">
            <a:spLocks noGrp="1"/>
          </p:cNvSpPr>
          <p:nvPr>
            <p:ph type="title"/>
          </p:nvPr>
        </p:nvSpPr>
        <p:spPr>
          <a:xfrm>
            <a:off x="1929600" y="2356600"/>
            <a:ext cx="5527800" cy="3232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lnSpc>
                <a:spcPct val="90000"/>
              </a:lnSpc>
              <a:spcBef>
                <a:spcPts val="0"/>
              </a:spcBef>
              <a:spcAft>
                <a:spcPts val="0"/>
              </a:spcAft>
              <a:buSzPts val="3100"/>
              <a:buNone/>
              <a:defRPr/>
            </a:lvl2pPr>
            <a:lvl3pPr lvl="2" rtl="0">
              <a:lnSpc>
                <a:spcPct val="90000"/>
              </a:lnSpc>
              <a:spcBef>
                <a:spcPts val="0"/>
              </a:spcBef>
              <a:spcAft>
                <a:spcPts val="0"/>
              </a:spcAft>
              <a:buSzPts val="3100"/>
              <a:buNone/>
              <a:defRPr/>
            </a:lvl3pPr>
            <a:lvl4pPr lvl="3" rtl="0">
              <a:lnSpc>
                <a:spcPct val="90000"/>
              </a:lnSpc>
              <a:spcBef>
                <a:spcPts val="0"/>
              </a:spcBef>
              <a:spcAft>
                <a:spcPts val="0"/>
              </a:spcAft>
              <a:buSzPts val="3100"/>
              <a:buNone/>
              <a:defRPr/>
            </a:lvl4pPr>
            <a:lvl5pPr lvl="4" rtl="0">
              <a:lnSpc>
                <a:spcPct val="90000"/>
              </a:lnSpc>
              <a:spcBef>
                <a:spcPts val="0"/>
              </a:spcBef>
              <a:spcAft>
                <a:spcPts val="0"/>
              </a:spcAft>
              <a:buSzPts val="3100"/>
              <a:buNone/>
              <a:defRPr/>
            </a:lvl5pPr>
            <a:lvl6pPr lvl="5" rtl="0">
              <a:lnSpc>
                <a:spcPct val="90000"/>
              </a:lnSpc>
              <a:spcBef>
                <a:spcPts val="0"/>
              </a:spcBef>
              <a:spcAft>
                <a:spcPts val="0"/>
              </a:spcAft>
              <a:buSzPts val="3100"/>
              <a:buNone/>
              <a:defRPr/>
            </a:lvl6pPr>
            <a:lvl7pPr lvl="6" rtl="0">
              <a:lnSpc>
                <a:spcPct val="90000"/>
              </a:lnSpc>
              <a:spcBef>
                <a:spcPts val="0"/>
              </a:spcBef>
              <a:spcAft>
                <a:spcPts val="0"/>
              </a:spcAft>
              <a:buSzPts val="3100"/>
              <a:buNone/>
              <a:defRPr/>
            </a:lvl7pPr>
            <a:lvl8pPr lvl="7" rtl="0">
              <a:lnSpc>
                <a:spcPct val="90000"/>
              </a:lnSpc>
              <a:spcBef>
                <a:spcPts val="0"/>
              </a:spcBef>
              <a:spcAft>
                <a:spcPts val="0"/>
              </a:spcAft>
              <a:buSzPts val="3100"/>
              <a:buNone/>
              <a:defRPr/>
            </a:lvl8pPr>
            <a:lvl9pPr lvl="8" rtl="0">
              <a:lnSpc>
                <a:spcPct val="90000"/>
              </a:lnSpc>
              <a:spcBef>
                <a:spcPts val="0"/>
              </a:spcBef>
              <a:spcAft>
                <a:spcPts val="0"/>
              </a:spcAft>
              <a:buSzPts val="3100"/>
              <a:buNone/>
              <a:defRPr/>
            </a:lvl9pPr>
          </a:lstStyle>
          <a:p>
            <a:endParaRPr/>
          </a:p>
        </p:txBody>
      </p:sp>
      <p:sp>
        <p:nvSpPr>
          <p:cNvPr id="74" name="Google Shape;74;p7"/>
          <p:cNvSpPr txBox="1">
            <a:spLocks noGrp="1"/>
          </p:cNvSpPr>
          <p:nvPr>
            <p:ph type="subTitle" idx="1"/>
          </p:nvPr>
        </p:nvSpPr>
        <p:spPr>
          <a:xfrm>
            <a:off x="1929600" y="5547600"/>
            <a:ext cx="5527800" cy="2287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75" name="Google Shape;75;p7"/>
          <p:cNvSpPr>
            <a:spLocks noGrp="1"/>
          </p:cNvSpPr>
          <p:nvPr>
            <p:ph type="pic" idx="2"/>
          </p:nvPr>
        </p:nvSpPr>
        <p:spPr>
          <a:xfrm>
            <a:off x="9327600" y="1739100"/>
            <a:ext cx="6808800" cy="6808800"/>
          </a:xfrm>
          <a:prstGeom prst="rect">
            <a:avLst/>
          </a:prstGeom>
          <a:noFill/>
          <a:ln w="19050" cap="flat" cmpd="sng">
            <a:solidFill>
              <a:schemeClr val="dk1"/>
            </a:solidFill>
            <a:prstDash val="solid"/>
            <a:round/>
            <a:headEnd type="none" w="sm" len="sm"/>
            <a:tailEnd type="none" w="sm" len="sm"/>
          </a:ln>
        </p:spPr>
      </p:sp>
      <p:grpSp>
        <p:nvGrpSpPr>
          <p:cNvPr id="76" name="Google Shape;76;p7"/>
          <p:cNvGrpSpPr/>
          <p:nvPr/>
        </p:nvGrpSpPr>
        <p:grpSpPr>
          <a:xfrm>
            <a:off x="15724344" y="1078988"/>
            <a:ext cx="1270608" cy="321376"/>
            <a:chOff x="10100350" y="671450"/>
            <a:chExt cx="77000" cy="19475"/>
          </a:xfrm>
        </p:grpSpPr>
        <p:sp>
          <p:nvSpPr>
            <p:cNvPr id="77" name="Google Shape;77;p7"/>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7"/>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7"/>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7"/>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81;p7"/>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82;p7"/>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034130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7"/>
        <p:cNvGrpSpPr/>
        <p:nvPr/>
      </p:nvGrpSpPr>
      <p:grpSpPr>
        <a:xfrm>
          <a:off x="0" y="0"/>
          <a:ext cx="0" cy="0"/>
          <a:chOff x="0" y="0"/>
          <a:chExt cx="0" cy="0"/>
        </a:xfrm>
      </p:grpSpPr>
    </p:spTree>
    <p:extLst>
      <p:ext uri="{BB962C8B-B14F-4D97-AF65-F5344CB8AC3E}">
        <p14:creationId xmlns:p14="http://schemas.microsoft.com/office/powerpoint/2010/main" val="15466217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8"/>
        <p:cNvGrpSpPr/>
        <p:nvPr/>
      </p:nvGrpSpPr>
      <p:grpSpPr>
        <a:xfrm>
          <a:off x="0" y="0"/>
          <a:ext cx="0" cy="0"/>
          <a:chOff x="0" y="0"/>
          <a:chExt cx="0" cy="0"/>
        </a:xfrm>
      </p:grpSpPr>
      <p:sp>
        <p:nvSpPr>
          <p:cNvPr id="99" name="Google Shape;99;p1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00" name="Google Shape;100;p13"/>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101" name="Google Shape;101;p13"/>
          <p:cNvSpPr txBox="1">
            <a:spLocks noGrp="1"/>
          </p:cNvSpPr>
          <p:nvPr>
            <p:ph type="subTitle" idx="1"/>
          </p:nvPr>
        </p:nvSpPr>
        <p:spPr>
          <a:xfrm>
            <a:off x="3918900" y="400812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2" name="Google Shape;102;p13"/>
          <p:cNvSpPr txBox="1">
            <a:spLocks noGrp="1"/>
          </p:cNvSpPr>
          <p:nvPr>
            <p:ph type="subTitle" idx="2"/>
          </p:nvPr>
        </p:nvSpPr>
        <p:spPr>
          <a:xfrm>
            <a:off x="3918900" y="313801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3" name="Google Shape;103;p13"/>
          <p:cNvSpPr txBox="1">
            <a:spLocks noGrp="1"/>
          </p:cNvSpPr>
          <p:nvPr>
            <p:ph type="title" idx="3" hasCustomPrompt="1"/>
          </p:nvPr>
        </p:nvSpPr>
        <p:spPr>
          <a:xfrm>
            <a:off x="2210700" y="347090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04" name="Google Shape;104;p13"/>
          <p:cNvSpPr txBox="1">
            <a:spLocks noGrp="1"/>
          </p:cNvSpPr>
          <p:nvPr>
            <p:ph type="subTitle" idx="4"/>
          </p:nvPr>
        </p:nvSpPr>
        <p:spPr>
          <a:xfrm>
            <a:off x="3918900" y="704997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5" name="Google Shape;105;p13"/>
          <p:cNvSpPr txBox="1">
            <a:spLocks noGrp="1"/>
          </p:cNvSpPr>
          <p:nvPr>
            <p:ph type="subTitle" idx="5"/>
          </p:nvPr>
        </p:nvSpPr>
        <p:spPr>
          <a:xfrm>
            <a:off x="3918900" y="617986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6" name="Google Shape;106;p13"/>
          <p:cNvSpPr txBox="1">
            <a:spLocks noGrp="1"/>
          </p:cNvSpPr>
          <p:nvPr>
            <p:ph type="title" idx="6" hasCustomPrompt="1"/>
          </p:nvPr>
        </p:nvSpPr>
        <p:spPr>
          <a:xfrm>
            <a:off x="2210700" y="651255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07" name="Google Shape;107;p13"/>
          <p:cNvSpPr txBox="1">
            <a:spLocks noGrp="1"/>
          </p:cNvSpPr>
          <p:nvPr>
            <p:ph type="subTitle" idx="7"/>
          </p:nvPr>
        </p:nvSpPr>
        <p:spPr>
          <a:xfrm>
            <a:off x="11803800" y="400812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8" name="Google Shape;108;p13"/>
          <p:cNvSpPr txBox="1">
            <a:spLocks noGrp="1"/>
          </p:cNvSpPr>
          <p:nvPr>
            <p:ph type="subTitle" idx="8"/>
          </p:nvPr>
        </p:nvSpPr>
        <p:spPr>
          <a:xfrm>
            <a:off x="11803800" y="313801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9" name="Google Shape;109;p13"/>
          <p:cNvSpPr txBox="1">
            <a:spLocks noGrp="1"/>
          </p:cNvSpPr>
          <p:nvPr>
            <p:ph type="title" idx="9" hasCustomPrompt="1"/>
          </p:nvPr>
        </p:nvSpPr>
        <p:spPr>
          <a:xfrm>
            <a:off x="10095600" y="347090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10" name="Google Shape;110;p13"/>
          <p:cNvSpPr txBox="1">
            <a:spLocks noGrp="1"/>
          </p:cNvSpPr>
          <p:nvPr>
            <p:ph type="subTitle" idx="13"/>
          </p:nvPr>
        </p:nvSpPr>
        <p:spPr>
          <a:xfrm>
            <a:off x="11803800" y="704997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11" name="Google Shape;111;p13"/>
          <p:cNvSpPr txBox="1">
            <a:spLocks noGrp="1"/>
          </p:cNvSpPr>
          <p:nvPr>
            <p:ph type="subTitle" idx="14"/>
          </p:nvPr>
        </p:nvSpPr>
        <p:spPr>
          <a:xfrm>
            <a:off x="11803800" y="617986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12" name="Google Shape;112;p13"/>
          <p:cNvSpPr txBox="1">
            <a:spLocks noGrp="1"/>
          </p:cNvSpPr>
          <p:nvPr>
            <p:ph type="title" idx="15" hasCustomPrompt="1"/>
          </p:nvPr>
        </p:nvSpPr>
        <p:spPr>
          <a:xfrm>
            <a:off x="10095600" y="651255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grpSp>
        <p:nvGrpSpPr>
          <p:cNvPr id="113" name="Google Shape;113;p13"/>
          <p:cNvGrpSpPr/>
          <p:nvPr/>
        </p:nvGrpSpPr>
        <p:grpSpPr>
          <a:xfrm>
            <a:off x="-200127" y="921596"/>
            <a:ext cx="2446814" cy="8349200"/>
            <a:chOff x="-100064" y="460798"/>
            <a:chExt cx="1223407" cy="4174600"/>
          </a:xfrm>
        </p:grpSpPr>
        <p:grpSp>
          <p:nvGrpSpPr>
            <p:cNvPr id="114" name="Google Shape;114;p13"/>
            <p:cNvGrpSpPr/>
            <p:nvPr/>
          </p:nvGrpSpPr>
          <p:grpSpPr>
            <a:xfrm>
              <a:off x="493962" y="460798"/>
              <a:ext cx="372000" cy="204906"/>
              <a:chOff x="9982400" y="628400"/>
              <a:chExt cx="44300" cy="24400"/>
            </a:xfrm>
          </p:grpSpPr>
          <p:sp>
            <p:nvSpPr>
              <p:cNvPr id="115" name="Google Shape;115;p13"/>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116;p13"/>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17;p13"/>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18;p13"/>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19;p13"/>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0" name="Google Shape;120;p13"/>
            <p:cNvGrpSpPr/>
            <p:nvPr/>
          </p:nvGrpSpPr>
          <p:grpSpPr>
            <a:xfrm rot="864010">
              <a:off x="15091" y="3476903"/>
              <a:ext cx="993096" cy="1051526"/>
              <a:chOff x="6195381" y="-2621175"/>
              <a:chExt cx="935514" cy="991326"/>
            </a:xfrm>
          </p:grpSpPr>
          <p:sp>
            <p:nvSpPr>
              <p:cNvPr id="121" name="Google Shape;121;p13"/>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122;p13"/>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3" name="Google Shape;123;p13"/>
              <p:cNvGrpSpPr/>
              <p:nvPr/>
            </p:nvGrpSpPr>
            <p:grpSpPr>
              <a:xfrm>
                <a:off x="6224976" y="-2534681"/>
                <a:ext cx="814619" cy="878223"/>
                <a:chOff x="10015526" y="-551931"/>
                <a:chExt cx="814619" cy="878223"/>
              </a:xfrm>
            </p:grpSpPr>
            <p:sp>
              <p:nvSpPr>
                <p:cNvPr id="124" name="Google Shape;124;p13"/>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125;p13"/>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6;p13"/>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127;p13"/>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13"/>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9;p13"/>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13"/>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13"/>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132;p13"/>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133;p13"/>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34;p13"/>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135;p13"/>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136;p13"/>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137;p13"/>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13"/>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139;p13"/>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140;p13"/>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141;p13"/>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142;p13"/>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143;p13"/>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144;p13"/>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13"/>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146;p13"/>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47;p13"/>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48;p13"/>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149;p13"/>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150;p13"/>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13"/>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13"/>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53;p13"/>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54;p13"/>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55;p13"/>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56;p13"/>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57;p13"/>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58;p13"/>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59;p13"/>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60;p13"/>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61;p13"/>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62;p13"/>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63;p13"/>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13"/>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65;p13"/>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66;p13"/>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67;p13"/>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68;p13"/>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13"/>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70" name="Google Shape;170;p13"/>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21190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95"/>
        <p:cNvGrpSpPr/>
        <p:nvPr/>
      </p:nvGrpSpPr>
      <p:grpSpPr>
        <a:xfrm>
          <a:off x="0" y="0"/>
          <a:ext cx="0" cy="0"/>
          <a:chOff x="0" y="0"/>
          <a:chExt cx="0" cy="0"/>
        </a:xfrm>
      </p:grpSpPr>
      <p:sp>
        <p:nvSpPr>
          <p:cNvPr id="196" name="Google Shape;196;p15"/>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97" name="Google Shape;197;p15"/>
          <p:cNvSpPr txBox="1">
            <a:spLocks noGrp="1"/>
          </p:cNvSpPr>
          <p:nvPr>
            <p:ph type="title"/>
          </p:nvPr>
        </p:nvSpPr>
        <p:spPr>
          <a:xfrm>
            <a:off x="6668900" y="3830600"/>
            <a:ext cx="7947600" cy="175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500"/>
              <a:buNone/>
              <a:defRPr sz="9000"/>
            </a:lvl1pPr>
            <a:lvl2pPr lvl="1" algn="r" rtl="0">
              <a:spcBef>
                <a:spcPts val="0"/>
              </a:spcBef>
              <a:spcAft>
                <a:spcPts val="0"/>
              </a:spcAft>
              <a:buSzPts val="4500"/>
              <a:buNone/>
              <a:defRPr sz="9000"/>
            </a:lvl2pPr>
            <a:lvl3pPr lvl="2" algn="r" rtl="0">
              <a:spcBef>
                <a:spcPts val="0"/>
              </a:spcBef>
              <a:spcAft>
                <a:spcPts val="0"/>
              </a:spcAft>
              <a:buSzPts val="4500"/>
              <a:buNone/>
              <a:defRPr sz="9000"/>
            </a:lvl3pPr>
            <a:lvl4pPr lvl="3" algn="r" rtl="0">
              <a:spcBef>
                <a:spcPts val="0"/>
              </a:spcBef>
              <a:spcAft>
                <a:spcPts val="0"/>
              </a:spcAft>
              <a:buSzPts val="4500"/>
              <a:buNone/>
              <a:defRPr sz="9000"/>
            </a:lvl4pPr>
            <a:lvl5pPr lvl="4" algn="r" rtl="0">
              <a:spcBef>
                <a:spcPts val="0"/>
              </a:spcBef>
              <a:spcAft>
                <a:spcPts val="0"/>
              </a:spcAft>
              <a:buSzPts val="4500"/>
              <a:buNone/>
              <a:defRPr sz="9000"/>
            </a:lvl5pPr>
            <a:lvl6pPr lvl="5" algn="r" rtl="0">
              <a:spcBef>
                <a:spcPts val="0"/>
              </a:spcBef>
              <a:spcAft>
                <a:spcPts val="0"/>
              </a:spcAft>
              <a:buSzPts val="4500"/>
              <a:buNone/>
              <a:defRPr sz="9000"/>
            </a:lvl6pPr>
            <a:lvl7pPr lvl="6" algn="r" rtl="0">
              <a:spcBef>
                <a:spcPts val="0"/>
              </a:spcBef>
              <a:spcAft>
                <a:spcPts val="0"/>
              </a:spcAft>
              <a:buSzPts val="4500"/>
              <a:buNone/>
              <a:defRPr sz="9000"/>
            </a:lvl7pPr>
            <a:lvl8pPr lvl="7" algn="r" rtl="0">
              <a:spcBef>
                <a:spcPts val="0"/>
              </a:spcBef>
              <a:spcAft>
                <a:spcPts val="0"/>
              </a:spcAft>
              <a:buSzPts val="4500"/>
              <a:buNone/>
              <a:defRPr sz="9000"/>
            </a:lvl8pPr>
            <a:lvl9pPr lvl="8" algn="r" rtl="0">
              <a:spcBef>
                <a:spcPts val="0"/>
              </a:spcBef>
              <a:spcAft>
                <a:spcPts val="0"/>
              </a:spcAft>
              <a:buSzPts val="4500"/>
              <a:buNone/>
              <a:defRPr sz="9000"/>
            </a:lvl9pPr>
          </a:lstStyle>
          <a:p>
            <a:endParaRPr/>
          </a:p>
        </p:txBody>
      </p:sp>
      <p:sp>
        <p:nvSpPr>
          <p:cNvPr id="198" name="Google Shape;198;p15"/>
          <p:cNvSpPr txBox="1">
            <a:spLocks noGrp="1"/>
          </p:cNvSpPr>
          <p:nvPr>
            <p:ph type="title" idx="2" hasCustomPrompt="1"/>
          </p:nvPr>
        </p:nvSpPr>
        <p:spPr>
          <a:xfrm>
            <a:off x="4390200" y="4234398"/>
            <a:ext cx="1987800" cy="1816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8000"/>
            </a:lvl1pPr>
            <a:lvl2pPr lvl="1" algn="ctr" rtl="0">
              <a:spcBef>
                <a:spcPts val="0"/>
              </a:spcBef>
              <a:spcAft>
                <a:spcPts val="0"/>
              </a:spcAft>
              <a:buSzPts val="5300"/>
              <a:buNone/>
              <a:defRPr sz="10600"/>
            </a:lvl2pPr>
            <a:lvl3pPr lvl="2" algn="ctr" rtl="0">
              <a:spcBef>
                <a:spcPts val="0"/>
              </a:spcBef>
              <a:spcAft>
                <a:spcPts val="0"/>
              </a:spcAft>
              <a:buSzPts val="5300"/>
              <a:buNone/>
              <a:defRPr sz="10600"/>
            </a:lvl3pPr>
            <a:lvl4pPr lvl="3" algn="ctr" rtl="0">
              <a:spcBef>
                <a:spcPts val="0"/>
              </a:spcBef>
              <a:spcAft>
                <a:spcPts val="0"/>
              </a:spcAft>
              <a:buSzPts val="5300"/>
              <a:buNone/>
              <a:defRPr sz="10600"/>
            </a:lvl4pPr>
            <a:lvl5pPr lvl="4" algn="ctr" rtl="0">
              <a:spcBef>
                <a:spcPts val="0"/>
              </a:spcBef>
              <a:spcAft>
                <a:spcPts val="0"/>
              </a:spcAft>
              <a:buSzPts val="5300"/>
              <a:buNone/>
              <a:defRPr sz="10600"/>
            </a:lvl5pPr>
            <a:lvl6pPr lvl="5" algn="ctr" rtl="0">
              <a:spcBef>
                <a:spcPts val="0"/>
              </a:spcBef>
              <a:spcAft>
                <a:spcPts val="0"/>
              </a:spcAft>
              <a:buSzPts val="5300"/>
              <a:buNone/>
              <a:defRPr sz="10600"/>
            </a:lvl6pPr>
            <a:lvl7pPr lvl="6" algn="ctr" rtl="0">
              <a:spcBef>
                <a:spcPts val="0"/>
              </a:spcBef>
              <a:spcAft>
                <a:spcPts val="0"/>
              </a:spcAft>
              <a:buSzPts val="5300"/>
              <a:buNone/>
              <a:defRPr sz="10600"/>
            </a:lvl7pPr>
            <a:lvl8pPr lvl="7" algn="ctr" rtl="0">
              <a:spcBef>
                <a:spcPts val="0"/>
              </a:spcBef>
              <a:spcAft>
                <a:spcPts val="0"/>
              </a:spcAft>
              <a:buSzPts val="5300"/>
              <a:buNone/>
              <a:defRPr sz="10600"/>
            </a:lvl8pPr>
            <a:lvl9pPr lvl="8" algn="ctr" rtl="0">
              <a:spcBef>
                <a:spcPts val="0"/>
              </a:spcBef>
              <a:spcAft>
                <a:spcPts val="0"/>
              </a:spcAft>
              <a:buSzPts val="5300"/>
              <a:buNone/>
              <a:defRPr sz="10600"/>
            </a:lvl9pPr>
          </a:lstStyle>
          <a:p>
            <a:r>
              <a:t>xx%</a:t>
            </a:r>
          </a:p>
        </p:txBody>
      </p:sp>
      <p:sp>
        <p:nvSpPr>
          <p:cNvPr id="199" name="Google Shape;199;p15"/>
          <p:cNvSpPr txBox="1">
            <a:spLocks noGrp="1"/>
          </p:cNvSpPr>
          <p:nvPr>
            <p:ph type="subTitle" idx="1"/>
          </p:nvPr>
        </p:nvSpPr>
        <p:spPr>
          <a:xfrm>
            <a:off x="6668900" y="5442500"/>
            <a:ext cx="7947600" cy="831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850"/>
              <a:buNone/>
              <a:defRPr sz="3000"/>
            </a:lvl1pPr>
            <a:lvl2pPr lvl="1" algn="r" rtl="0">
              <a:lnSpc>
                <a:spcPct val="115000"/>
              </a:lnSpc>
              <a:spcBef>
                <a:spcPts val="0"/>
              </a:spcBef>
              <a:spcAft>
                <a:spcPts val="0"/>
              </a:spcAft>
              <a:buSzPts val="1850"/>
              <a:buNone/>
              <a:defRPr sz="3700"/>
            </a:lvl2pPr>
            <a:lvl3pPr lvl="2" algn="r" rtl="0">
              <a:lnSpc>
                <a:spcPct val="115000"/>
              </a:lnSpc>
              <a:spcBef>
                <a:spcPts val="0"/>
              </a:spcBef>
              <a:spcAft>
                <a:spcPts val="0"/>
              </a:spcAft>
              <a:buSzPts val="1850"/>
              <a:buNone/>
              <a:defRPr sz="3700"/>
            </a:lvl3pPr>
            <a:lvl4pPr lvl="3" algn="r" rtl="0">
              <a:lnSpc>
                <a:spcPct val="115000"/>
              </a:lnSpc>
              <a:spcBef>
                <a:spcPts val="0"/>
              </a:spcBef>
              <a:spcAft>
                <a:spcPts val="0"/>
              </a:spcAft>
              <a:buSzPts val="1850"/>
              <a:buNone/>
              <a:defRPr sz="3700"/>
            </a:lvl4pPr>
            <a:lvl5pPr lvl="4" algn="r" rtl="0">
              <a:lnSpc>
                <a:spcPct val="115000"/>
              </a:lnSpc>
              <a:spcBef>
                <a:spcPts val="0"/>
              </a:spcBef>
              <a:spcAft>
                <a:spcPts val="0"/>
              </a:spcAft>
              <a:buSzPts val="1850"/>
              <a:buNone/>
              <a:defRPr sz="3700"/>
            </a:lvl5pPr>
            <a:lvl6pPr lvl="5" algn="r" rtl="0">
              <a:lnSpc>
                <a:spcPct val="115000"/>
              </a:lnSpc>
              <a:spcBef>
                <a:spcPts val="0"/>
              </a:spcBef>
              <a:spcAft>
                <a:spcPts val="0"/>
              </a:spcAft>
              <a:buSzPts val="1850"/>
              <a:buNone/>
              <a:defRPr sz="3700"/>
            </a:lvl6pPr>
            <a:lvl7pPr lvl="6" algn="r" rtl="0">
              <a:lnSpc>
                <a:spcPct val="115000"/>
              </a:lnSpc>
              <a:spcBef>
                <a:spcPts val="0"/>
              </a:spcBef>
              <a:spcAft>
                <a:spcPts val="0"/>
              </a:spcAft>
              <a:buSzPts val="1850"/>
              <a:buNone/>
              <a:defRPr sz="3700"/>
            </a:lvl7pPr>
            <a:lvl8pPr lvl="7" algn="r" rtl="0">
              <a:lnSpc>
                <a:spcPct val="115000"/>
              </a:lnSpc>
              <a:spcBef>
                <a:spcPts val="0"/>
              </a:spcBef>
              <a:spcAft>
                <a:spcPts val="0"/>
              </a:spcAft>
              <a:buSzPts val="1850"/>
              <a:buNone/>
              <a:defRPr sz="3700"/>
            </a:lvl8pPr>
            <a:lvl9pPr lvl="8" algn="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11003549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37"/>
        <p:cNvGrpSpPr/>
        <p:nvPr/>
      </p:nvGrpSpPr>
      <p:grpSpPr>
        <a:xfrm>
          <a:off x="0" y="0"/>
          <a:ext cx="0" cy="0"/>
          <a:chOff x="0" y="0"/>
          <a:chExt cx="0" cy="0"/>
        </a:xfrm>
      </p:grpSpPr>
      <p:sp>
        <p:nvSpPr>
          <p:cNvPr id="238" name="Google Shape;238;p18"/>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39" name="Google Shape;239;p18"/>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40" name="Google Shape;240;p18"/>
          <p:cNvGrpSpPr/>
          <p:nvPr/>
        </p:nvGrpSpPr>
        <p:grpSpPr>
          <a:xfrm>
            <a:off x="8508644" y="8972314"/>
            <a:ext cx="1270608" cy="321376"/>
            <a:chOff x="10100350" y="671450"/>
            <a:chExt cx="77000" cy="19475"/>
          </a:xfrm>
        </p:grpSpPr>
        <p:sp>
          <p:nvSpPr>
            <p:cNvPr id="241" name="Google Shape;241;p18"/>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 name="Google Shape;242;p18"/>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 name="Google Shape;243;p18"/>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 name="Google Shape;244;p18"/>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 name="Google Shape;245;p18"/>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 name="Google Shape;246;p18"/>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7" name="Google Shape;247;p18"/>
          <p:cNvGrpSpPr/>
          <p:nvPr/>
        </p:nvGrpSpPr>
        <p:grpSpPr>
          <a:xfrm>
            <a:off x="256604" y="1631567"/>
            <a:ext cx="17460532" cy="4731110"/>
            <a:chOff x="128302" y="815783"/>
            <a:chExt cx="8730266" cy="2365555"/>
          </a:xfrm>
        </p:grpSpPr>
        <p:grpSp>
          <p:nvGrpSpPr>
            <p:cNvPr id="248" name="Google Shape;248;p18"/>
            <p:cNvGrpSpPr/>
            <p:nvPr/>
          </p:nvGrpSpPr>
          <p:grpSpPr>
            <a:xfrm rot="5400000" flipH="1">
              <a:off x="8217196" y="1123410"/>
              <a:ext cx="949000" cy="333745"/>
              <a:chOff x="10418321" y="-3066640"/>
              <a:chExt cx="949000" cy="333745"/>
            </a:xfrm>
          </p:grpSpPr>
          <p:sp>
            <p:nvSpPr>
              <p:cNvPr id="249" name="Google Shape;249;p1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 name="Google Shape;250;p1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4" name="Google Shape;254;p18"/>
            <p:cNvGrpSpPr/>
            <p:nvPr/>
          </p:nvGrpSpPr>
          <p:grpSpPr>
            <a:xfrm flipH="1">
              <a:off x="128302" y="2476243"/>
              <a:ext cx="489301" cy="705095"/>
              <a:chOff x="6163517" y="-1633036"/>
              <a:chExt cx="713996" cy="1028885"/>
            </a:xfrm>
          </p:grpSpPr>
          <p:sp>
            <p:nvSpPr>
              <p:cNvPr id="255" name="Google Shape;255;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8"/>
              <p:cNvSpPr/>
              <p:nvPr/>
            </p:nvSpPr>
            <p:spPr>
              <a:xfrm rot="5915849">
                <a:off x="6417019" y="-1660936"/>
                <a:ext cx="238931" cy="457263"/>
              </a:xfrm>
              <a:custGeom>
                <a:avLst/>
                <a:gdLst/>
                <a:ahLst/>
                <a:cxnLst/>
                <a:rect l="l" t="t" r="r" b="b"/>
                <a:pathLst>
                  <a:path w="1937" h="3707" fill="none" extrusionOk="0">
                    <a:moveTo>
                      <a:pt x="1936" y="1"/>
                    </a:moveTo>
                    <a:lnTo>
                      <a:pt x="45" y="1188"/>
                    </a:lnTo>
                    <a:lnTo>
                      <a:pt x="1" y="2354"/>
                    </a:lnTo>
                    <a:lnTo>
                      <a:pt x="1772" y="3707"/>
                    </a:lnTo>
                    <a:close/>
                  </a:path>
                </a:pathLst>
              </a:custGeom>
              <a:noFill/>
              <a:ln w="3575" cap="rnd" cmpd="sng">
                <a:solidFill>
                  <a:srgbClr val="4863C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8"/>
              <p:cNvSpPr/>
              <p:nvPr/>
            </p:nvSpPr>
            <p:spPr>
              <a:xfrm rot="5915849">
                <a:off x="6612500" y="-1500648"/>
                <a:ext cx="136550" cy="127422"/>
              </a:xfrm>
              <a:custGeom>
                <a:avLst/>
                <a:gdLst/>
                <a:ahLst/>
                <a:cxnLst/>
                <a:rect l="l" t="t" r="r" b="b"/>
                <a:pathLst>
                  <a:path w="1107" h="1033" extrusionOk="0">
                    <a:moveTo>
                      <a:pt x="755" y="0"/>
                    </a:moveTo>
                    <a:cubicBezTo>
                      <a:pt x="328" y="0"/>
                      <a:pt x="1" y="469"/>
                      <a:pt x="51" y="881"/>
                    </a:cubicBezTo>
                    <a:cubicBezTo>
                      <a:pt x="66" y="969"/>
                      <a:pt x="149" y="1033"/>
                      <a:pt x="228" y="1033"/>
                    </a:cubicBezTo>
                    <a:cubicBezTo>
                      <a:pt x="268" y="1033"/>
                      <a:pt x="307" y="1017"/>
                      <a:pt x="337" y="980"/>
                    </a:cubicBezTo>
                    <a:cubicBezTo>
                      <a:pt x="458" y="848"/>
                      <a:pt x="425" y="651"/>
                      <a:pt x="546" y="508"/>
                    </a:cubicBezTo>
                    <a:cubicBezTo>
                      <a:pt x="656" y="398"/>
                      <a:pt x="788" y="376"/>
                      <a:pt x="931" y="343"/>
                    </a:cubicBezTo>
                    <a:cubicBezTo>
                      <a:pt x="1107" y="299"/>
                      <a:pt x="1008" y="35"/>
                      <a:pt x="876" y="13"/>
                    </a:cubicBezTo>
                    <a:cubicBezTo>
                      <a:pt x="835" y="4"/>
                      <a:pt x="795" y="0"/>
                      <a:pt x="7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Google Shape;262;p18"/>
              <p:cNvSpPr/>
              <p:nvPr/>
            </p:nvSpPr>
            <p:spPr>
              <a:xfrm rot="5915849">
                <a:off x="6410007" y="-886329"/>
                <a:ext cx="328237" cy="61182"/>
              </a:xfrm>
              <a:custGeom>
                <a:avLst/>
                <a:gdLst/>
                <a:ahLst/>
                <a:cxnLst/>
                <a:rect l="l" t="t" r="r" b="b"/>
                <a:pathLst>
                  <a:path w="2661" h="496" extrusionOk="0">
                    <a:moveTo>
                      <a:pt x="187" y="0"/>
                    </a:moveTo>
                    <a:cubicBezTo>
                      <a:pt x="0" y="0"/>
                      <a:pt x="46" y="320"/>
                      <a:pt x="219" y="341"/>
                    </a:cubicBezTo>
                    <a:cubicBezTo>
                      <a:pt x="956" y="407"/>
                      <a:pt x="1692" y="484"/>
                      <a:pt x="2440" y="495"/>
                    </a:cubicBezTo>
                    <a:cubicBezTo>
                      <a:pt x="2660" y="495"/>
                      <a:pt x="2583" y="133"/>
                      <a:pt x="2396" y="122"/>
                    </a:cubicBezTo>
                    <a:cubicBezTo>
                      <a:pt x="1670" y="34"/>
                      <a:pt x="923" y="23"/>
                      <a:pt x="197" y="1"/>
                    </a:cubicBezTo>
                    <a:cubicBezTo>
                      <a:pt x="194" y="0"/>
                      <a:pt x="190" y="0"/>
                      <a:pt x="18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263;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543037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64"/>
        <p:cNvGrpSpPr/>
        <p:nvPr/>
      </p:nvGrpSpPr>
      <p:grpSpPr>
        <a:xfrm>
          <a:off x="0" y="0"/>
          <a:ext cx="0" cy="0"/>
          <a:chOff x="0" y="0"/>
          <a:chExt cx="0" cy="0"/>
        </a:xfrm>
      </p:grpSpPr>
      <p:sp>
        <p:nvSpPr>
          <p:cNvPr id="265" name="Google Shape;265;p19"/>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66" name="Google Shape;266;p19"/>
          <p:cNvSpPr txBox="1">
            <a:spLocks noGrp="1"/>
          </p:cNvSpPr>
          <p:nvPr>
            <p:ph type="title"/>
          </p:nvPr>
        </p:nvSpPr>
        <p:spPr>
          <a:xfrm>
            <a:off x="5845200" y="2982350"/>
            <a:ext cx="6597600" cy="2216400"/>
          </a:xfrm>
          <a:prstGeom prst="rect">
            <a:avLst/>
          </a:prstGeom>
        </p:spPr>
        <p:txBody>
          <a:bodyPr spcFirstLastPara="1" wrap="square" lIns="91425" tIns="91425" rIns="91425" bIns="91425" anchor="t" anchorCtr="0">
            <a:noAutofit/>
          </a:bodyPr>
          <a:lstStyle>
            <a:lvl1pPr lvl="0" rtl="0">
              <a:spcBef>
                <a:spcPts val="0"/>
              </a:spcBef>
              <a:spcAft>
                <a:spcPts val="0"/>
              </a:spcAft>
              <a:buSzPts val="9200"/>
              <a:buNone/>
              <a:defRPr sz="12000"/>
            </a:lvl1pPr>
            <a:lvl2pPr lvl="1" rtl="0">
              <a:spcBef>
                <a:spcPts val="0"/>
              </a:spcBef>
              <a:spcAft>
                <a:spcPts val="0"/>
              </a:spcAft>
              <a:buSzPts val="9200"/>
              <a:buNone/>
              <a:defRPr sz="18400"/>
            </a:lvl2pPr>
            <a:lvl3pPr lvl="2" rtl="0">
              <a:spcBef>
                <a:spcPts val="0"/>
              </a:spcBef>
              <a:spcAft>
                <a:spcPts val="0"/>
              </a:spcAft>
              <a:buSzPts val="9200"/>
              <a:buNone/>
              <a:defRPr sz="18400"/>
            </a:lvl3pPr>
            <a:lvl4pPr lvl="3" rtl="0">
              <a:spcBef>
                <a:spcPts val="0"/>
              </a:spcBef>
              <a:spcAft>
                <a:spcPts val="0"/>
              </a:spcAft>
              <a:buSzPts val="9200"/>
              <a:buNone/>
              <a:defRPr sz="18400"/>
            </a:lvl4pPr>
            <a:lvl5pPr lvl="4" rtl="0">
              <a:spcBef>
                <a:spcPts val="0"/>
              </a:spcBef>
              <a:spcAft>
                <a:spcPts val="0"/>
              </a:spcAft>
              <a:buSzPts val="9200"/>
              <a:buNone/>
              <a:defRPr sz="18400"/>
            </a:lvl5pPr>
            <a:lvl6pPr lvl="5" rtl="0">
              <a:spcBef>
                <a:spcPts val="0"/>
              </a:spcBef>
              <a:spcAft>
                <a:spcPts val="0"/>
              </a:spcAft>
              <a:buSzPts val="9200"/>
              <a:buNone/>
              <a:defRPr sz="18400"/>
            </a:lvl6pPr>
            <a:lvl7pPr lvl="6" rtl="0">
              <a:spcBef>
                <a:spcPts val="0"/>
              </a:spcBef>
              <a:spcAft>
                <a:spcPts val="0"/>
              </a:spcAft>
              <a:buSzPts val="9200"/>
              <a:buNone/>
              <a:defRPr sz="18400"/>
            </a:lvl7pPr>
            <a:lvl8pPr lvl="7" rtl="0">
              <a:spcBef>
                <a:spcPts val="0"/>
              </a:spcBef>
              <a:spcAft>
                <a:spcPts val="0"/>
              </a:spcAft>
              <a:buSzPts val="9200"/>
              <a:buNone/>
              <a:defRPr sz="18400"/>
            </a:lvl8pPr>
            <a:lvl9pPr lvl="8" rtl="0">
              <a:spcBef>
                <a:spcPts val="0"/>
              </a:spcBef>
              <a:spcAft>
                <a:spcPts val="0"/>
              </a:spcAft>
              <a:buSzPts val="9200"/>
              <a:buNone/>
              <a:defRPr sz="18400"/>
            </a:lvl9pPr>
          </a:lstStyle>
          <a:p>
            <a:endParaRPr/>
          </a:p>
        </p:txBody>
      </p:sp>
      <p:sp>
        <p:nvSpPr>
          <p:cNvPr id="267" name="Google Shape;267;p19"/>
          <p:cNvSpPr txBox="1">
            <a:spLocks noGrp="1"/>
          </p:cNvSpPr>
          <p:nvPr>
            <p:ph type="subTitle" idx="1"/>
          </p:nvPr>
        </p:nvSpPr>
        <p:spPr>
          <a:xfrm>
            <a:off x="5845200" y="5126550"/>
            <a:ext cx="6597600" cy="1893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3000"/>
            </a:lvl1pPr>
            <a:lvl2pPr lvl="1" algn="ctr" rtl="0">
              <a:lnSpc>
                <a:spcPct val="115000"/>
              </a:lnSpc>
              <a:spcBef>
                <a:spcPts val="0"/>
              </a:spcBef>
              <a:spcAft>
                <a:spcPts val="0"/>
              </a:spcAft>
              <a:buSzPts val="1850"/>
              <a:buNone/>
              <a:defRPr sz="3700"/>
            </a:lvl2pPr>
            <a:lvl3pPr lvl="2" algn="ctr" rtl="0">
              <a:lnSpc>
                <a:spcPct val="115000"/>
              </a:lnSpc>
              <a:spcBef>
                <a:spcPts val="0"/>
              </a:spcBef>
              <a:spcAft>
                <a:spcPts val="0"/>
              </a:spcAft>
              <a:buSzPts val="1850"/>
              <a:buNone/>
              <a:defRPr sz="3700"/>
            </a:lvl3pPr>
            <a:lvl4pPr lvl="3" algn="ctr" rtl="0">
              <a:lnSpc>
                <a:spcPct val="115000"/>
              </a:lnSpc>
              <a:spcBef>
                <a:spcPts val="0"/>
              </a:spcBef>
              <a:spcAft>
                <a:spcPts val="0"/>
              </a:spcAft>
              <a:buSzPts val="1850"/>
              <a:buNone/>
              <a:defRPr sz="3700"/>
            </a:lvl4pPr>
            <a:lvl5pPr lvl="4" algn="ctr" rtl="0">
              <a:lnSpc>
                <a:spcPct val="115000"/>
              </a:lnSpc>
              <a:spcBef>
                <a:spcPts val="0"/>
              </a:spcBef>
              <a:spcAft>
                <a:spcPts val="0"/>
              </a:spcAft>
              <a:buSzPts val="1850"/>
              <a:buNone/>
              <a:defRPr sz="3700"/>
            </a:lvl5pPr>
            <a:lvl6pPr lvl="5" algn="ctr" rtl="0">
              <a:lnSpc>
                <a:spcPct val="115000"/>
              </a:lnSpc>
              <a:spcBef>
                <a:spcPts val="0"/>
              </a:spcBef>
              <a:spcAft>
                <a:spcPts val="0"/>
              </a:spcAft>
              <a:buSzPts val="1850"/>
              <a:buNone/>
              <a:defRPr sz="3700"/>
            </a:lvl6pPr>
            <a:lvl7pPr lvl="6" algn="ctr" rtl="0">
              <a:lnSpc>
                <a:spcPct val="115000"/>
              </a:lnSpc>
              <a:spcBef>
                <a:spcPts val="0"/>
              </a:spcBef>
              <a:spcAft>
                <a:spcPts val="0"/>
              </a:spcAft>
              <a:buSzPts val="1850"/>
              <a:buNone/>
              <a:defRPr sz="3700"/>
            </a:lvl7pPr>
            <a:lvl8pPr lvl="7" algn="ctr" rtl="0">
              <a:lnSpc>
                <a:spcPct val="115000"/>
              </a:lnSpc>
              <a:spcBef>
                <a:spcPts val="0"/>
              </a:spcBef>
              <a:spcAft>
                <a:spcPts val="0"/>
              </a:spcAft>
              <a:buSzPts val="1850"/>
              <a:buNone/>
              <a:defRPr sz="3700"/>
            </a:lvl8pPr>
            <a:lvl9pPr lvl="8" algn="ct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2387666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8"/>
        <p:cNvGrpSpPr/>
        <p:nvPr/>
      </p:nvGrpSpPr>
      <p:grpSpPr>
        <a:xfrm>
          <a:off x="0" y="0"/>
          <a:ext cx="0" cy="0"/>
          <a:chOff x="0" y="0"/>
          <a:chExt cx="0" cy="0"/>
        </a:xfrm>
      </p:grpSpPr>
      <p:sp>
        <p:nvSpPr>
          <p:cNvPr id="269" name="Google Shape;269;p20"/>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70" name="Google Shape;270;p20"/>
          <p:cNvSpPr txBox="1">
            <a:spLocks noGrp="1"/>
          </p:cNvSpPr>
          <p:nvPr>
            <p:ph type="body" idx="1"/>
          </p:nvPr>
        </p:nvSpPr>
        <p:spPr>
          <a:xfrm>
            <a:off x="4194976" y="3476850"/>
            <a:ext cx="9898200" cy="4594800"/>
          </a:xfrm>
          <a:prstGeom prst="rect">
            <a:avLst/>
          </a:prstGeom>
        </p:spPr>
        <p:txBody>
          <a:bodyPr spcFirstLastPara="1" wrap="square" lIns="91425" tIns="91425" rIns="91425" bIns="91425" anchor="t" anchorCtr="0">
            <a:noAutofit/>
          </a:bodyPr>
          <a:lstStyle>
            <a:lvl1pPr marL="914400" lvl="0" indent="-635000" rtl="0">
              <a:spcBef>
                <a:spcPts val="0"/>
              </a:spcBef>
              <a:spcAft>
                <a:spcPts val="0"/>
              </a:spcAft>
              <a:buClr>
                <a:srgbClr val="FFFFFF"/>
              </a:buClr>
              <a:buSzPts val="1400"/>
              <a:buFont typeface="Red Hat Display"/>
              <a:buChar char="☐"/>
              <a:defRPr/>
            </a:lvl1pPr>
            <a:lvl2pPr marL="1828800" lvl="1" indent="-635000" rtl="0">
              <a:spcBef>
                <a:spcPts val="3200"/>
              </a:spcBef>
              <a:spcAft>
                <a:spcPts val="0"/>
              </a:spcAft>
              <a:buClr>
                <a:srgbClr val="FFFFFF"/>
              </a:buClr>
              <a:buSzPts val="1400"/>
              <a:buFont typeface="Red Hat Display"/>
              <a:buChar char="○"/>
              <a:defRPr/>
            </a:lvl2pPr>
            <a:lvl3pPr marL="2743200" lvl="2" indent="-635000" rtl="0">
              <a:spcBef>
                <a:spcPts val="3200"/>
              </a:spcBef>
              <a:spcAft>
                <a:spcPts val="0"/>
              </a:spcAft>
              <a:buClr>
                <a:srgbClr val="FFFFFF"/>
              </a:buClr>
              <a:buSzPts val="1400"/>
              <a:buFont typeface="Red Hat Display"/>
              <a:buChar char="■"/>
              <a:defRPr/>
            </a:lvl3pPr>
            <a:lvl4pPr marL="3657600" lvl="3" indent="-635000" rtl="0">
              <a:spcBef>
                <a:spcPts val="3200"/>
              </a:spcBef>
              <a:spcAft>
                <a:spcPts val="0"/>
              </a:spcAft>
              <a:buClr>
                <a:srgbClr val="FFFFFF"/>
              </a:buClr>
              <a:buSzPts val="1400"/>
              <a:buFont typeface="Red Hat Display"/>
              <a:buChar char="●"/>
              <a:defRPr/>
            </a:lvl4pPr>
            <a:lvl5pPr marL="4572000" lvl="4" indent="-635000" rtl="0">
              <a:spcBef>
                <a:spcPts val="3200"/>
              </a:spcBef>
              <a:spcAft>
                <a:spcPts val="0"/>
              </a:spcAft>
              <a:buClr>
                <a:srgbClr val="FFFFFF"/>
              </a:buClr>
              <a:buSzPts val="1400"/>
              <a:buFont typeface="Red Hat Display"/>
              <a:buChar char="○"/>
              <a:defRPr/>
            </a:lvl5pPr>
            <a:lvl6pPr marL="5486400" lvl="5" indent="-635000" rtl="0">
              <a:spcBef>
                <a:spcPts val="3200"/>
              </a:spcBef>
              <a:spcAft>
                <a:spcPts val="0"/>
              </a:spcAft>
              <a:buClr>
                <a:srgbClr val="FFFFFF"/>
              </a:buClr>
              <a:buSzPts val="1400"/>
              <a:buFont typeface="Red Hat Display"/>
              <a:buChar char="■"/>
              <a:defRPr/>
            </a:lvl6pPr>
            <a:lvl7pPr marL="6400800" lvl="6" indent="-635000" rtl="0">
              <a:spcBef>
                <a:spcPts val="3200"/>
              </a:spcBef>
              <a:spcAft>
                <a:spcPts val="0"/>
              </a:spcAft>
              <a:buClr>
                <a:srgbClr val="FFFFFF"/>
              </a:buClr>
              <a:buSzPts val="1400"/>
              <a:buFont typeface="Red Hat Display"/>
              <a:buChar char="●"/>
              <a:defRPr/>
            </a:lvl7pPr>
            <a:lvl8pPr marL="7315200" lvl="7" indent="-635000" rtl="0">
              <a:spcBef>
                <a:spcPts val="3200"/>
              </a:spcBef>
              <a:spcAft>
                <a:spcPts val="0"/>
              </a:spcAft>
              <a:buClr>
                <a:srgbClr val="FFFFFF"/>
              </a:buClr>
              <a:buSzPts val="1400"/>
              <a:buFont typeface="Red Hat Display"/>
              <a:buChar char="○"/>
              <a:defRPr/>
            </a:lvl8pPr>
            <a:lvl9pPr marL="8229600" lvl="8" indent="-635000" rtl="0">
              <a:spcBef>
                <a:spcPts val="3200"/>
              </a:spcBef>
              <a:spcAft>
                <a:spcPts val="3200"/>
              </a:spcAft>
              <a:buClr>
                <a:srgbClr val="FFFFFF"/>
              </a:buClr>
              <a:buSzPts val="1400"/>
              <a:buFont typeface="Red Hat Display"/>
              <a:buChar char="■"/>
              <a:defRPr/>
            </a:lvl9pPr>
          </a:lstStyle>
          <a:p>
            <a:endParaRPr/>
          </a:p>
        </p:txBody>
      </p:sp>
      <p:sp>
        <p:nvSpPr>
          <p:cNvPr id="271" name="Google Shape;271;p20"/>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72" name="Google Shape;272;p20"/>
          <p:cNvGrpSpPr/>
          <p:nvPr/>
        </p:nvGrpSpPr>
        <p:grpSpPr>
          <a:xfrm>
            <a:off x="349892" y="6574127"/>
            <a:ext cx="1968648" cy="2202922"/>
            <a:chOff x="781859" y="782462"/>
            <a:chExt cx="651309" cy="728721"/>
          </a:xfrm>
        </p:grpSpPr>
        <p:sp>
          <p:nvSpPr>
            <p:cNvPr id="273" name="Google Shape;273;p20"/>
            <p:cNvSpPr/>
            <p:nvPr/>
          </p:nvSpPr>
          <p:spPr>
            <a:xfrm>
              <a:off x="781859" y="782462"/>
              <a:ext cx="651309" cy="728721"/>
            </a:xfrm>
            <a:custGeom>
              <a:avLst/>
              <a:gdLst/>
              <a:ahLst/>
              <a:cxnLst/>
              <a:rect l="l" t="t" r="r" b="b"/>
              <a:pathLst>
                <a:path w="14320" h="16022" extrusionOk="0">
                  <a:moveTo>
                    <a:pt x="9010" y="0"/>
                  </a:moveTo>
                  <a:cubicBezTo>
                    <a:pt x="8831" y="0"/>
                    <a:pt x="8648" y="28"/>
                    <a:pt x="8469" y="88"/>
                  </a:cubicBezTo>
                  <a:lnTo>
                    <a:pt x="1386" y="2441"/>
                  </a:lnTo>
                  <a:cubicBezTo>
                    <a:pt x="485" y="2738"/>
                    <a:pt x="1" y="3706"/>
                    <a:pt x="298" y="4596"/>
                  </a:cubicBezTo>
                  <a:lnTo>
                    <a:pt x="3685" y="14846"/>
                  </a:lnTo>
                  <a:cubicBezTo>
                    <a:pt x="3923" y="15568"/>
                    <a:pt x="4590" y="16022"/>
                    <a:pt x="5310" y="16022"/>
                  </a:cubicBezTo>
                  <a:cubicBezTo>
                    <a:pt x="5489" y="16022"/>
                    <a:pt x="5672" y="15994"/>
                    <a:pt x="5851" y="15934"/>
                  </a:cubicBezTo>
                  <a:lnTo>
                    <a:pt x="12945" y="13581"/>
                  </a:lnTo>
                  <a:cubicBezTo>
                    <a:pt x="13835" y="13284"/>
                    <a:pt x="14319" y="12316"/>
                    <a:pt x="14022" y="11415"/>
                  </a:cubicBezTo>
                  <a:lnTo>
                    <a:pt x="10635" y="1176"/>
                  </a:lnTo>
                  <a:cubicBezTo>
                    <a:pt x="10397" y="454"/>
                    <a:pt x="9730" y="0"/>
                    <a:pt x="9010" y="0"/>
                  </a:cubicBezTo>
                  <a:close/>
                </a:path>
              </a:pathLst>
            </a:custGeom>
            <a:solidFill>
              <a:schemeClr val="accent1"/>
            </a:solidFill>
            <a:ln>
              <a:noFill/>
            </a:ln>
            <a:effectLst>
              <a:outerShdw dist="38100" dir="300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 name="Google Shape;274;p20"/>
            <p:cNvSpPr/>
            <p:nvPr/>
          </p:nvSpPr>
          <p:spPr>
            <a:xfrm>
              <a:off x="874416" y="873427"/>
              <a:ext cx="371683" cy="228686"/>
            </a:xfrm>
            <a:custGeom>
              <a:avLst/>
              <a:gdLst/>
              <a:ahLst/>
              <a:cxnLst/>
              <a:rect l="l" t="t" r="r" b="b"/>
              <a:pathLst>
                <a:path w="8172" h="5028" extrusionOk="0">
                  <a:moveTo>
                    <a:pt x="6699" y="0"/>
                  </a:moveTo>
                  <a:cubicBezTo>
                    <a:pt x="6604" y="0"/>
                    <a:pt x="6507" y="15"/>
                    <a:pt x="6412" y="45"/>
                  </a:cubicBezTo>
                  <a:lnTo>
                    <a:pt x="748" y="1926"/>
                  </a:lnTo>
                  <a:cubicBezTo>
                    <a:pt x="264" y="2091"/>
                    <a:pt x="0" y="2607"/>
                    <a:pt x="165" y="3091"/>
                  </a:cubicBezTo>
                  <a:lnTo>
                    <a:pt x="594" y="4400"/>
                  </a:lnTo>
                  <a:cubicBezTo>
                    <a:pt x="727" y="4788"/>
                    <a:pt x="1085" y="5028"/>
                    <a:pt x="1472" y="5028"/>
                  </a:cubicBezTo>
                  <a:cubicBezTo>
                    <a:pt x="1567" y="5028"/>
                    <a:pt x="1664" y="5013"/>
                    <a:pt x="1760" y="4983"/>
                  </a:cubicBezTo>
                  <a:lnTo>
                    <a:pt x="7423" y="3102"/>
                  </a:lnTo>
                  <a:cubicBezTo>
                    <a:pt x="7907" y="2937"/>
                    <a:pt x="8171" y="2420"/>
                    <a:pt x="8006" y="1937"/>
                  </a:cubicBezTo>
                  <a:lnTo>
                    <a:pt x="7577" y="628"/>
                  </a:lnTo>
                  <a:cubicBezTo>
                    <a:pt x="7445" y="240"/>
                    <a:pt x="7086" y="0"/>
                    <a:pt x="669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 name="Google Shape;275;p20"/>
            <p:cNvSpPr/>
            <p:nvPr/>
          </p:nvSpPr>
          <p:spPr>
            <a:xfrm>
              <a:off x="874416" y="873700"/>
              <a:ext cx="345167" cy="147864"/>
            </a:xfrm>
            <a:custGeom>
              <a:avLst/>
              <a:gdLst/>
              <a:ahLst/>
              <a:cxnLst/>
              <a:rect l="l" t="t" r="r" b="b"/>
              <a:pathLst>
                <a:path w="7589" h="3251" extrusionOk="0">
                  <a:moveTo>
                    <a:pt x="6706" y="1"/>
                  </a:moveTo>
                  <a:cubicBezTo>
                    <a:pt x="6609" y="1"/>
                    <a:pt x="6510" y="17"/>
                    <a:pt x="6412" y="50"/>
                  </a:cubicBezTo>
                  <a:lnTo>
                    <a:pt x="748" y="1931"/>
                  </a:lnTo>
                  <a:cubicBezTo>
                    <a:pt x="264" y="2085"/>
                    <a:pt x="0" y="2601"/>
                    <a:pt x="165" y="3085"/>
                  </a:cubicBezTo>
                  <a:lnTo>
                    <a:pt x="220" y="3250"/>
                  </a:lnTo>
                  <a:cubicBezTo>
                    <a:pt x="231" y="2876"/>
                    <a:pt x="462" y="2524"/>
                    <a:pt x="847" y="2403"/>
                  </a:cubicBezTo>
                  <a:lnTo>
                    <a:pt x="6665" y="479"/>
                  </a:lnTo>
                  <a:cubicBezTo>
                    <a:pt x="6764" y="444"/>
                    <a:pt x="6865" y="427"/>
                    <a:pt x="6963" y="427"/>
                  </a:cubicBezTo>
                  <a:cubicBezTo>
                    <a:pt x="7201" y="427"/>
                    <a:pt x="7425" y="524"/>
                    <a:pt x="7588" y="688"/>
                  </a:cubicBezTo>
                  <a:lnTo>
                    <a:pt x="7577" y="633"/>
                  </a:lnTo>
                  <a:cubicBezTo>
                    <a:pt x="7446" y="247"/>
                    <a:pt x="7090" y="1"/>
                    <a:pt x="6706"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 name="Google Shape;276;p20"/>
            <p:cNvSpPr/>
            <p:nvPr/>
          </p:nvSpPr>
          <p:spPr>
            <a:xfrm>
              <a:off x="929450" y="1139682"/>
              <a:ext cx="89055" cy="82824"/>
            </a:xfrm>
            <a:custGeom>
              <a:avLst/>
              <a:gdLst/>
              <a:ahLst/>
              <a:cxnLst/>
              <a:rect l="l" t="t" r="r" b="b"/>
              <a:pathLst>
                <a:path w="1958" h="1821" extrusionOk="0">
                  <a:moveTo>
                    <a:pt x="1273" y="0"/>
                  </a:moveTo>
                  <a:cubicBezTo>
                    <a:pt x="1234" y="0"/>
                    <a:pt x="1194" y="6"/>
                    <a:pt x="1155" y="20"/>
                  </a:cubicBezTo>
                  <a:lnTo>
                    <a:pt x="308" y="305"/>
                  </a:lnTo>
                  <a:cubicBezTo>
                    <a:pt x="110" y="371"/>
                    <a:pt x="0" y="580"/>
                    <a:pt x="66" y="789"/>
                  </a:cubicBezTo>
                  <a:lnTo>
                    <a:pt x="319" y="1559"/>
                  </a:lnTo>
                  <a:cubicBezTo>
                    <a:pt x="372" y="1718"/>
                    <a:pt x="524" y="1820"/>
                    <a:pt x="684" y="1820"/>
                  </a:cubicBezTo>
                  <a:cubicBezTo>
                    <a:pt x="724" y="1820"/>
                    <a:pt x="764" y="1814"/>
                    <a:pt x="803" y="1801"/>
                  </a:cubicBezTo>
                  <a:lnTo>
                    <a:pt x="1650" y="1515"/>
                  </a:lnTo>
                  <a:cubicBezTo>
                    <a:pt x="1848" y="1449"/>
                    <a:pt x="1958" y="1240"/>
                    <a:pt x="1892" y="1042"/>
                  </a:cubicBezTo>
                  <a:lnTo>
                    <a:pt x="1639" y="261"/>
                  </a:lnTo>
                  <a:cubicBezTo>
                    <a:pt x="1586" y="103"/>
                    <a:pt x="1433"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Google Shape;277;p20"/>
            <p:cNvSpPr/>
            <p:nvPr/>
          </p:nvSpPr>
          <p:spPr>
            <a:xfrm>
              <a:off x="1012956" y="1113666"/>
              <a:ext cx="89100" cy="82824"/>
            </a:xfrm>
            <a:custGeom>
              <a:avLst/>
              <a:gdLst/>
              <a:ahLst/>
              <a:cxnLst/>
              <a:rect l="l" t="t" r="r" b="b"/>
              <a:pathLst>
                <a:path w="1959" h="1821" extrusionOk="0">
                  <a:moveTo>
                    <a:pt x="1274" y="0"/>
                  </a:moveTo>
                  <a:cubicBezTo>
                    <a:pt x="1234" y="0"/>
                    <a:pt x="1194" y="7"/>
                    <a:pt x="1155" y="20"/>
                  </a:cubicBezTo>
                  <a:lnTo>
                    <a:pt x="308" y="295"/>
                  </a:lnTo>
                  <a:cubicBezTo>
                    <a:pt x="111" y="361"/>
                    <a:pt x="1" y="581"/>
                    <a:pt x="67" y="778"/>
                  </a:cubicBezTo>
                  <a:lnTo>
                    <a:pt x="319" y="1559"/>
                  </a:lnTo>
                  <a:cubicBezTo>
                    <a:pt x="372" y="1718"/>
                    <a:pt x="525" y="1820"/>
                    <a:pt x="685" y="1820"/>
                  </a:cubicBezTo>
                  <a:cubicBezTo>
                    <a:pt x="724" y="1820"/>
                    <a:pt x="764" y="1814"/>
                    <a:pt x="803" y="1801"/>
                  </a:cubicBezTo>
                  <a:lnTo>
                    <a:pt x="1650" y="1515"/>
                  </a:lnTo>
                  <a:cubicBezTo>
                    <a:pt x="1848" y="1449"/>
                    <a:pt x="1958" y="1240"/>
                    <a:pt x="1892" y="1031"/>
                  </a:cubicBezTo>
                  <a:lnTo>
                    <a:pt x="1639" y="262"/>
                  </a:lnTo>
                  <a:cubicBezTo>
                    <a:pt x="1586" y="103"/>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78;p20"/>
            <p:cNvSpPr/>
            <p:nvPr/>
          </p:nvSpPr>
          <p:spPr>
            <a:xfrm>
              <a:off x="1106514" y="1085603"/>
              <a:ext cx="89055" cy="82414"/>
            </a:xfrm>
            <a:custGeom>
              <a:avLst/>
              <a:gdLst/>
              <a:ahLst/>
              <a:cxnLst/>
              <a:rect l="l" t="t" r="r" b="b"/>
              <a:pathLst>
                <a:path w="1958" h="1812" extrusionOk="0">
                  <a:moveTo>
                    <a:pt x="1279" y="1"/>
                  </a:moveTo>
                  <a:cubicBezTo>
                    <a:pt x="1238" y="1"/>
                    <a:pt x="1196" y="7"/>
                    <a:pt x="1155" y="21"/>
                  </a:cubicBezTo>
                  <a:lnTo>
                    <a:pt x="308" y="296"/>
                  </a:lnTo>
                  <a:cubicBezTo>
                    <a:pt x="110" y="362"/>
                    <a:pt x="0" y="582"/>
                    <a:pt x="66" y="780"/>
                  </a:cubicBezTo>
                  <a:lnTo>
                    <a:pt x="330" y="1549"/>
                  </a:lnTo>
                  <a:cubicBezTo>
                    <a:pt x="382" y="1715"/>
                    <a:pt x="524" y="1812"/>
                    <a:pt x="685" y="1812"/>
                  </a:cubicBezTo>
                  <a:cubicBezTo>
                    <a:pt x="727" y="1812"/>
                    <a:pt x="771" y="1805"/>
                    <a:pt x="814" y="1791"/>
                  </a:cubicBezTo>
                  <a:lnTo>
                    <a:pt x="1650" y="1516"/>
                  </a:lnTo>
                  <a:cubicBezTo>
                    <a:pt x="1859" y="1450"/>
                    <a:pt x="1958" y="1231"/>
                    <a:pt x="1892" y="1033"/>
                  </a:cubicBezTo>
                  <a:lnTo>
                    <a:pt x="1639" y="263"/>
                  </a:lnTo>
                  <a:cubicBezTo>
                    <a:pt x="1586" y="97"/>
                    <a:pt x="1437" y="1"/>
                    <a:pt x="1279"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 name="Google Shape;279;p20"/>
            <p:cNvSpPr/>
            <p:nvPr/>
          </p:nvSpPr>
          <p:spPr>
            <a:xfrm>
              <a:off x="1201026" y="1054129"/>
              <a:ext cx="89055" cy="82824"/>
            </a:xfrm>
            <a:custGeom>
              <a:avLst/>
              <a:gdLst/>
              <a:ahLst/>
              <a:cxnLst/>
              <a:rect l="l" t="t" r="r" b="b"/>
              <a:pathLst>
                <a:path w="1958" h="1821" extrusionOk="0">
                  <a:moveTo>
                    <a:pt x="1274" y="1"/>
                  </a:moveTo>
                  <a:cubicBezTo>
                    <a:pt x="1234" y="1"/>
                    <a:pt x="1194" y="7"/>
                    <a:pt x="1155" y="20"/>
                  </a:cubicBezTo>
                  <a:lnTo>
                    <a:pt x="308" y="306"/>
                  </a:lnTo>
                  <a:cubicBezTo>
                    <a:pt x="110" y="372"/>
                    <a:pt x="0" y="581"/>
                    <a:pt x="66" y="790"/>
                  </a:cubicBezTo>
                  <a:lnTo>
                    <a:pt x="319" y="1560"/>
                  </a:lnTo>
                  <a:cubicBezTo>
                    <a:pt x="372" y="1719"/>
                    <a:pt x="525" y="1821"/>
                    <a:pt x="685" y="1821"/>
                  </a:cubicBezTo>
                  <a:cubicBezTo>
                    <a:pt x="724" y="1821"/>
                    <a:pt x="764" y="1815"/>
                    <a:pt x="803" y="1802"/>
                  </a:cubicBezTo>
                  <a:lnTo>
                    <a:pt x="1650" y="1516"/>
                  </a:lnTo>
                  <a:cubicBezTo>
                    <a:pt x="1848" y="1450"/>
                    <a:pt x="1958" y="1241"/>
                    <a:pt x="1892" y="1043"/>
                  </a:cubicBezTo>
                  <a:lnTo>
                    <a:pt x="1639" y="262"/>
                  </a:lnTo>
                  <a:cubicBezTo>
                    <a:pt x="1586" y="103"/>
                    <a:pt x="1434" y="1"/>
                    <a:pt x="1274"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 name="Google Shape;280;p20"/>
            <p:cNvSpPr/>
            <p:nvPr/>
          </p:nvSpPr>
          <p:spPr>
            <a:xfrm>
              <a:off x="958923" y="1252706"/>
              <a:ext cx="89100" cy="82824"/>
            </a:xfrm>
            <a:custGeom>
              <a:avLst/>
              <a:gdLst/>
              <a:ahLst/>
              <a:cxnLst/>
              <a:rect l="l" t="t" r="r" b="b"/>
              <a:pathLst>
                <a:path w="1959" h="1821" extrusionOk="0">
                  <a:moveTo>
                    <a:pt x="1277" y="1"/>
                  </a:moveTo>
                  <a:cubicBezTo>
                    <a:pt x="1237" y="1"/>
                    <a:pt x="1196" y="7"/>
                    <a:pt x="1156" y="20"/>
                  </a:cubicBezTo>
                  <a:lnTo>
                    <a:pt x="309" y="306"/>
                  </a:lnTo>
                  <a:cubicBezTo>
                    <a:pt x="111" y="372"/>
                    <a:pt x="1" y="592"/>
                    <a:pt x="67" y="790"/>
                  </a:cubicBezTo>
                  <a:lnTo>
                    <a:pt x="331" y="1559"/>
                  </a:lnTo>
                  <a:cubicBezTo>
                    <a:pt x="384" y="1718"/>
                    <a:pt x="529" y="1821"/>
                    <a:pt x="692" y="1821"/>
                  </a:cubicBezTo>
                  <a:cubicBezTo>
                    <a:pt x="732" y="1821"/>
                    <a:pt x="773" y="1814"/>
                    <a:pt x="815" y="1801"/>
                  </a:cubicBezTo>
                  <a:lnTo>
                    <a:pt x="1650" y="1526"/>
                  </a:lnTo>
                  <a:cubicBezTo>
                    <a:pt x="1859" y="1460"/>
                    <a:pt x="1958" y="1241"/>
                    <a:pt x="1892" y="1043"/>
                  </a:cubicBezTo>
                  <a:lnTo>
                    <a:pt x="1639" y="273"/>
                  </a:lnTo>
                  <a:cubicBezTo>
                    <a:pt x="1586" y="105"/>
                    <a:pt x="1441" y="1"/>
                    <a:pt x="1277"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20"/>
            <p:cNvSpPr/>
            <p:nvPr/>
          </p:nvSpPr>
          <p:spPr>
            <a:xfrm>
              <a:off x="1049478" y="1224188"/>
              <a:ext cx="89055" cy="82824"/>
            </a:xfrm>
            <a:custGeom>
              <a:avLst/>
              <a:gdLst/>
              <a:ahLst/>
              <a:cxnLst/>
              <a:rect l="l" t="t" r="r" b="b"/>
              <a:pathLst>
                <a:path w="1958" h="1821" extrusionOk="0">
                  <a:moveTo>
                    <a:pt x="1278" y="1"/>
                  </a:moveTo>
                  <a:cubicBezTo>
                    <a:pt x="1237" y="1"/>
                    <a:pt x="1196" y="7"/>
                    <a:pt x="1155" y="20"/>
                  </a:cubicBezTo>
                  <a:lnTo>
                    <a:pt x="308" y="306"/>
                  </a:lnTo>
                  <a:cubicBezTo>
                    <a:pt x="110" y="372"/>
                    <a:pt x="0" y="581"/>
                    <a:pt x="66" y="779"/>
                  </a:cubicBezTo>
                  <a:lnTo>
                    <a:pt x="330" y="1560"/>
                  </a:lnTo>
                  <a:cubicBezTo>
                    <a:pt x="383" y="1719"/>
                    <a:pt x="528" y="1821"/>
                    <a:pt x="692" y="1821"/>
                  </a:cubicBezTo>
                  <a:cubicBezTo>
                    <a:pt x="732" y="1821"/>
                    <a:pt x="773" y="1815"/>
                    <a:pt x="814" y="1802"/>
                  </a:cubicBezTo>
                  <a:lnTo>
                    <a:pt x="1650" y="1516"/>
                  </a:lnTo>
                  <a:cubicBezTo>
                    <a:pt x="1859" y="1450"/>
                    <a:pt x="1958" y="1241"/>
                    <a:pt x="1892" y="1032"/>
                  </a:cubicBezTo>
                  <a:lnTo>
                    <a:pt x="1639" y="262"/>
                  </a:lnTo>
                  <a:cubicBezTo>
                    <a:pt x="1586" y="103"/>
                    <a:pt x="1441" y="1"/>
                    <a:pt x="1278"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 name="Google Shape;282;p20"/>
            <p:cNvSpPr/>
            <p:nvPr/>
          </p:nvSpPr>
          <p:spPr>
            <a:xfrm>
              <a:off x="1143491" y="1196126"/>
              <a:ext cx="89100" cy="82369"/>
            </a:xfrm>
            <a:custGeom>
              <a:avLst/>
              <a:gdLst/>
              <a:ahLst/>
              <a:cxnLst/>
              <a:rect l="l" t="t" r="r" b="b"/>
              <a:pathLst>
                <a:path w="1959" h="1811" extrusionOk="0">
                  <a:moveTo>
                    <a:pt x="1273" y="1"/>
                  </a:moveTo>
                  <a:cubicBezTo>
                    <a:pt x="1231" y="1"/>
                    <a:pt x="1188" y="8"/>
                    <a:pt x="1145" y="21"/>
                  </a:cubicBezTo>
                  <a:lnTo>
                    <a:pt x="309" y="296"/>
                  </a:lnTo>
                  <a:cubicBezTo>
                    <a:pt x="100" y="362"/>
                    <a:pt x="1" y="582"/>
                    <a:pt x="67" y="780"/>
                  </a:cubicBezTo>
                  <a:lnTo>
                    <a:pt x="320" y="1550"/>
                  </a:lnTo>
                  <a:cubicBezTo>
                    <a:pt x="373" y="1709"/>
                    <a:pt x="525" y="1811"/>
                    <a:pt x="685" y="1811"/>
                  </a:cubicBezTo>
                  <a:cubicBezTo>
                    <a:pt x="725" y="1811"/>
                    <a:pt x="765" y="1805"/>
                    <a:pt x="804" y="1792"/>
                  </a:cubicBezTo>
                  <a:lnTo>
                    <a:pt x="1650" y="1517"/>
                  </a:lnTo>
                  <a:cubicBezTo>
                    <a:pt x="1848" y="1451"/>
                    <a:pt x="1958" y="1231"/>
                    <a:pt x="1892" y="1033"/>
                  </a:cubicBezTo>
                  <a:lnTo>
                    <a:pt x="1628" y="263"/>
                  </a:lnTo>
                  <a:cubicBezTo>
                    <a:pt x="1576" y="97"/>
                    <a:pt x="1434" y="1"/>
                    <a:pt x="1273"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3;p20"/>
            <p:cNvSpPr/>
            <p:nvPr/>
          </p:nvSpPr>
          <p:spPr>
            <a:xfrm>
              <a:off x="1237549" y="1164697"/>
              <a:ext cx="89055" cy="82824"/>
            </a:xfrm>
            <a:custGeom>
              <a:avLst/>
              <a:gdLst/>
              <a:ahLst/>
              <a:cxnLst/>
              <a:rect l="l" t="t" r="r" b="b"/>
              <a:pathLst>
                <a:path w="1958" h="1821" extrusionOk="0">
                  <a:moveTo>
                    <a:pt x="1273" y="0"/>
                  </a:moveTo>
                  <a:cubicBezTo>
                    <a:pt x="1234" y="0"/>
                    <a:pt x="1194" y="6"/>
                    <a:pt x="1155" y="19"/>
                  </a:cubicBezTo>
                  <a:lnTo>
                    <a:pt x="308" y="305"/>
                  </a:lnTo>
                  <a:cubicBezTo>
                    <a:pt x="110" y="371"/>
                    <a:pt x="0" y="580"/>
                    <a:pt x="66" y="789"/>
                  </a:cubicBezTo>
                  <a:lnTo>
                    <a:pt x="319" y="1559"/>
                  </a:lnTo>
                  <a:cubicBezTo>
                    <a:pt x="372" y="1718"/>
                    <a:pt x="524" y="1820"/>
                    <a:pt x="685" y="1820"/>
                  </a:cubicBezTo>
                  <a:cubicBezTo>
                    <a:pt x="724" y="1820"/>
                    <a:pt x="764" y="1814"/>
                    <a:pt x="803" y="1801"/>
                  </a:cubicBezTo>
                  <a:lnTo>
                    <a:pt x="1650" y="1515"/>
                  </a:lnTo>
                  <a:cubicBezTo>
                    <a:pt x="1848" y="1449"/>
                    <a:pt x="1958" y="1240"/>
                    <a:pt x="1892" y="1042"/>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20"/>
            <p:cNvSpPr/>
            <p:nvPr/>
          </p:nvSpPr>
          <p:spPr>
            <a:xfrm>
              <a:off x="992944" y="1354769"/>
              <a:ext cx="89100" cy="82778"/>
            </a:xfrm>
            <a:custGeom>
              <a:avLst/>
              <a:gdLst/>
              <a:ahLst/>
              <a:cxnLst/>
              <a:rect l="l" t="t" r="r" b="b"/>
              <a:pathLst>
                <a:path w="1959" h="1820" extrusionOk="0">
                  <a:moveTo>
                    <a:pt x="1274" y="0"/>
                  </a:moveTo>
                  <a:cubicBezTo>
                    <a:pt x="1234" y="0"/>
                    <a:pt x="1194" y="6"/>
                    <a:pt x="1155" y="19"/>
                  </a:cubicBezTo>
                  <a:lnTo>
                    <a:pt x="309" y="305"/>
                  </a:lnTo>
                  <a:cubicBezTo>
                    <a:pt x="111" y="371"/>
                    <a:pt x="1" y="580"/>
                    <a:pt x="67" y="789"/>
                  </a:cubicBezTo>
                  <a:lnTo>
                    <a:pt x="320" y="1559"/>
                  </a:lnTo>
                  <a:cubicBezTo>
                    <a:pt x="373" y="1718"/>
                    <a:pt x="525" y="1820"/>
                    <a:pt x="685" y="1820"/>
                  </a:cubicBezTo>
                  <a:cubicBezTo>
                    <a:pt x="725" y="1820"/>
                    <a:pt x="764" y="1814"/>
                    <a:pt x="803" y="1801"/>
                  </a:cubicBezTo>
                  <a:lnTo>
                    <a:pt x="1650" y="1526"/>
                  </a:lnTo>
                  <a:cubicBezTo>
                    <a:pt x="1848" y="1460"/>
                    <a:pt x="1958" y="1240"/>
                    <a:pt x="1892" y="1042"/>
                  </a:cubicBezTo>
                  <a:lnTo>
                    <a:pt x="1639" y="261"/>
                  </a:lnTo>
                  <a:cubicBezTo>
                    <a:pt x="1586" y="102"/>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285;p20"/>
            <p:cNvSpPr/>
            <p:nvPr/>
          </p:nvSpPr>
          <p:spPr>
            <a:xfrm>
              <a:off x="1083499" y="1326251"/>
              <a:ext cx="89055" cy="82824"/>
            </a:xfrm>
            <a:custGeom>
              <a:avLst/>
              <a:gdLst/>
              <a:ahLst/>
              <a:cxnLst/>
              <a:rect l="l" t="t" r="r" b="b"/>
              <a:pathLst>
                <a:path w="1958" h="1821" extrusionOk="0">
                  <a:moveTo>
                    <a:pt x="1273" y="0"/>
                  </a:moveTo>
                  <a:cubicBezTo>
                    <a:pt x="1234" y="0"/>
                    <a:pt x="1194" y="6"/>
                    <a:pt x="1155" y="19"/>
                  </a:cubicBezTo>
                  <a:lnTo>
                    <a:pt x="308" y="294"/>
                  </a:lnTo>
                  <a:cubicBezTo>
                    <a:pt x="110" y="371"/>
                    <a:pt x="0" y="580"/>
                    <a:pt x="66" y="778"/>
                  </a:cubicBezTo>
                  <a:lnTo>
                    <a:pt x="319" y="1559"/>
                  </a:lnTo>
                  <a:cubicBezTo>
                    <a:pt x="372" y="1718"/>
                    <a:pt x="524" y="1820"/>
                    <a:pt x="685" y="1820"/>
                  </a:cubicBezTo>
                  <a:cubicBezTo>
                    <a:pt x="724" y="1820"/>
                    <a:pt x="764" y="1814"/>
                    <a:pt x="803" y="1801"/>
                  </a:cubicBezTo>
                  <a:lnTo>
                    <a:pt x="1650" y="1515"/>
                  </a:lnTo>
                  <a:cubicBezTo>
                    <a:pt x="1848" y="1449"/>
                    <a:pt x="1958" y="1240"/>
                    <a:pt x="1892" y="1031"/>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Google Shape;286;p20"/>
            <p:cNvSpPr/>
            <p:nvPr/>
          </p:nvSpPr>
          <p:spPr>
            <a:xfrm>
              <a:off x="1177011" y="1267169"/>
              <a:ext cx="182612" cy="113433"/>
            </a:xfrm>
            <a:custGeom>
              <a:avLst/>
              <a:gdLst/>
              <a:ahLst/>
              <a:cxnLst/>
              <a:rect l="l" t="t" r="r" b="b"/>
              <a:pathLst>
                <a:path w="4015" h="2494" extrusionOk="0">
                  <a:moveTo>
                    <a:pt x="3336" y="0"/>
                  </a:moveTo>
                  <a:cubicBezTo>
                    <a:pt x="3295" y="0"/>
                    <a:pt x="3253" y="7"/>
                    <a:pt x="3212" y="21"/>
                  </a:cubicBezTo>
                  <a:lnTo>
                    <a:pt x="309" y="978"/>
                  </a:lnTo>
                  <a:cubicBezTo>
                    <a:pt x="111" y="1044"/>
                    <a:pt x="1" y="1252"/>
                    <a:pt x="67" y="1450"/>
                  </a:cubicBezTo>
                  <a:lnTo>
                    <a:pt x="331" y="2242"/>
                  </a:lnTo>
                  <a:cubicBezTo>
                    <a:pt x="383" y="2399"/>
                    <a:pt x="524" y="2493"/>
                    <a:pt x="679" y="2493"/>
                  </a:cubicBezTo>
                  <a:cubicBezTo>
                    <a:pt x="720" y="2493"/>
                    <a:pt x="762" y="2487"/>
                    <a:pt x="803" y="2473"/>
                  </a:cubicBezTo>
                  <a:lnTo>
                    <a:pt x="3707" y="1516"/>
                  </a:lnTo>
                  <a:cubicBezTo>
                    <a:pt x="3905" y="1450"/>
                    <a:pt x="4015" y="1241"/>
                    <a:pt x="3949" y="1044"/>
                  </a:cubicBezTo>
                  <a:lnTo>
                    <a:pt x="3685" y="252"/>
                  </a:lnTo>
                  <a:cubicBezTo>
                    <a:pt x="3632" y="95"/>
                    <a:pt x="3491" y="0"/>
                    <a:pt x="3336"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20"/>
            <p:cNvSpPr/>
            <p:nvPr/>
          </p:nvSpPr>
          <p:spPr>
            <a:xfrm>
              <a:off x="930951" y="1137681"/>
              <a:ext cx="86053" cy="81823"/>
            </a:xfrm>
            <a:custGeom>
              <a:avLst/>
              <a:gdLst/>
              <a:ahLst/>
              <a:cxnLst/>
              <a:rect l="l" t="t" r="r" b="b"/>
              <a:pathLst>
                <a:path w="1892" h="1799" extrusionOk="0">
                  <a:moveTo>
                    <a:pt x="1200" y="0"/>
                  </a:moveTo>
                  <a:cubicBezTo>
                    <a:pt x="1160" y="0"/>
                    <a:pt x="1119" y="7"/>
                    <a:pt x="1078" y="20"/>
                  </a:cubicBezTo>
                  <a:lnTo>
                    <a:pt x="308" y="272"/>
                  </a:lnTo>
                  <a:cubicBezTo>
                    <a:pt x="110" y="349"/>
                    <a:pt x="0" y="558"/>
                    <a:pt x="66" y="756"/>
                  </a:cubicBezTo>
                  <a:lnTo>
                    <a:pt x="319" y="1537"/>
                  </a:lnTo>
                  <a:cubicBezTo>
                    <a:pt x="372" y="1696"/>
                    <a:pt x="524" y="1798"/>
                    <a:pt x="684" y="1798"/>
                  </a:cubicBezTo>
                  <a:cubicBezTo>
                    <a:pt x="724" y="1798"/>
                    <a:pt x="764" y="1792"/>
                    <a:pt x="803" y="1779"/>
                  </a:cubicBezTo>
                  <a:lnTo>
                    <a:pt x="1573" y="1515"/>
                  </a:lnTo>
                  <a:cubicBezTo>
                    <a:pt x="1782" y="1449"/>
                    <a:pt x="1892" y="1240"/>
                    <a:pt x="1815" y="1042"/>
                  </a:cubicBezTo>
                  <a:lnTo>
                    <a:pt x="1562" y="261"/>
                  </a:lnTo>
                  <a:cubicBezTo>
                    <a:pt x="1509" y="103"/>
                    <a:pt x="1364" y="0"/>
                    <a:pt x="12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20"/>
            <p:cNvSpPr/>
            <p:nvPr/>
          </p:nvSpPr>
          <p:spPr>
            <a:xfrm>
              <a:off x="1020961" y="1108117"/>
              <a:ext cx="85598" cy="81368"/>
            </a:xfrm>
            <a:custGeom>
              <a:avLst/>
              <a:gdLst/>
              <a:ahLst/>
              <a:cxnLst/>
              <a:rect l="l" t="t" r="r" b="b"/>
              <a:pathLst>
                <a:path w="1882" h="1789" extrusionOk="0">
                  <a:moveTo>
                    <a:pt x="1203" y="0"/>
                  </a:moveTo>
                  <a:cubicBezTo>
                    <a:pt x="1161" y="0"/>
                    <a:pt x="1119" y="7"/>
                    <a:pt x="1078" y="21"/>
                  </a:cubicBezTo>
                  <a:lnTo>
                    <a:pt x="308" y="274"/>
                  </a:lnTo>
                  <a:cubicBezTo>
                    <a:pt x="99" y="340"/>
                    <a:pt x="0" y="560"/>
                    <a:pt x="66" y="757"/>
                  </a:cubicBezTo>
                  <a:lnTo>
                    <a:pt x="319" y="1527"/>
                  </a:lnTo>
                  <a:cubicBezTo>
                    <a:pt x="372" y="1686"/>
                    <a:pt x="525" y="1788"/>
                    <a:pt x="685" y="1788"/>
                  </a:cubicBezTo>
                  <a:cubicBezTo>
                    <a:pt x="724" y="1788"/>
                    <a:pt x="764" y="1782"/>
                    <a:pt x="803" y="1769"/>
                  </a:cubicBezTo>
                  <a:lnTo>
                    <a:pt x="1573" y="1516"/>
                  </a:lnTo>
                  <a:cubicBezTo>
                    <a:pt x="1771" y="1450"/>
                    <a:pt x="1881" y="1230"/>
                    <a:pt x="1815" y="1032"/>
                  </a:cubicBezTo>
                  <a:lnTo>
                    <a:pt x="1562" y="263"/>
                  </a:lnTo>
                  <a:cubicBezTo>
                    <a:pt x="1510" y="97"/>
                    <a:pt x="1361" y="0"/>
                    <a:pt x="12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20"/>
            <p:cNvSpPr/>
            <p:nvPr/>
          </p:nvSpPr>
          <p:spPr>
            <a:xfrm>
              <a:off x="1110470" y="1078144"/>
              <a:ext cx="86098" cy="81823"/>
            </a:xfrm>
            <a:custGeom>
              <a:avLst/>
              <a:gdLst/>
              <a:ahLst/>
              <a:cxnLst/>
              <a:rect l="l" t="t" r="r" b="b"/>
              <a:pathLst>
                <a:path w="1893" h="1799" extrusionOk="0">
                  <a:moveTo>
                    <a:pt x="1207" y="1"/>
                  </a:moveTo>
                  <a:cubicBezTo>
                    <a:pt x="1168" y="1"/>
                    <a:pt x="1129" y="7"/>
                    <a:pt x="1090" y="20"/>
                  </a:cubicBezTo>
                  <a:lnTo>
                    <a:pt x="309" y="273"/>
                  </a:lnTo>
                  <a:cubicBezTo>
                    <a:pt x="111" y="350"/>
                    <a:pt x="1" y="559"/>
                    <a:pt x="67" y="757"/>
                  </a:cubicBezTo>
                  <a:lnTo>
                    <a:pt x="331" y="1537"/>
                  </a:lnTo>
                  <a:cubicBezTo>
                    <a:pt x="384" y="1696"/>
                    <a:pt x="529" y="1799"/>
                    <a:pt x="692" y="1799"/>
                  </a:cubicBezTo>
                  <a:cubicBezTo>
                    <a:pt x="732" y="1799"/>
                    <a:pt x="774" y="1792"/>
                    <a:pt x="815" y="1779"/>
                  </a:cubicBezTo>
                  <a:lnTo>
                    <a:pt x="1585" y="1515"/>
                  </a:lnTo>
                  <a:cubicBezTo>
                    <a:pt x="1783" y="1449"/>
                    <a:pt x="1892" y="1241"/>
                    <a:pt x="1827" y="1043"/>
                  </a:cubicBezTo>
                  <a:lnTo>
                    <a:pt x="1574" y="262"/>
                  </a:lnTo>
                  <a:cubicBezTo>
                    <a:pt x="1512" y="103"/>
                    <a:pt x="1365" y="1"/>
                    <a:pt x="12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20"/>
            <p:cNvSpPr/>
            <p:nvPr/>
          </p:nvSpPr>
          <p:spPr>
            <a:xfrm>
              <a:off x="1200526" y="1048626"/>
              <a:ext cx="86053" cy="81323"/>
            </a:xfrm>
            <a:custGeom>
              <a:avLst/>
              <a:gdLst/>
              <a:ahLst/>
              <a:cxnLst/>
              <a:rect l="l" t="t" r="r" b="b"/>
              <a:pathLst>
                <a:path w="1892" h="1788" extrusionOk="0">
                  <a:moveTo>
                    <a:pt x="1201" y="1"/>
                  </a:moveTo>
                  <a:cubicBezTo>
                    <a:pt x="1161" y="1"/>
                    <a:pt x="1119" y="7"/>
                    <a:pt x="1078" y="20"/>
                  </a:cubicBezTo>
                  <a:lnTo>
                    <a:pt x="308" y="273"/>
                  </a:lnTo>
                  <a:cubicBezTo>
                    <a:pt x="110" y="339"/>
                    <a:pt x="0" y="559"/>
                    <a:pt x="66" y="757"/>
                  </a:cubicBezTo>
                  <a:lnTo>
                    <a:pt x="319" y="1527"/>
                  </a:lnTo>
                  <a:cubicBezTo>
                    <a:pt x="372" y="1686"/>
                    <a:pt x="525" y="1788"/>
                    <a:pt x="685" y="1788"/>
                  </a:cubicBezTo>
                  <a:cubicBezTo>
                    <a:pt x="724" y="1788"/>
                    <a:pt x="764" y="1782"/>
                    <a:pt x="803" y="1769"/>
                  </a:cubicBezTo>
                  <a:lnTo>
                    <a:pt x="1573" y="1516"/>
                  </a:lnTo>
                  <a:cubicBezTo>
                    <a:pt x="1782" y="1450"/>
                    <a:pt x="1892" y="1230"/>
                    <a:pt x="1815" y="1032"/>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20"/>
            <p:cNvSpPr/>
            <p:nvPr/>
          </p:nvSpPr>
          <p:spPr>
            <a:xfrm>
              <a:off x="967428" y="1248203"/>
              <a:ext cx="86098" cy="81823"/>
            </a:xfrm>
            <a:custGeom>
              <a:avLst/>
              <a:gdLst/>
              <a:ahLst/>
              <a:cxnLst/>
              <a:rect l="l" t="t" r="r" b="b"/>
              <a:pathLst>
                <a:path w="1893" h="1799" extrusionOk="0">
                  <a:moveTo>
                    <a:pt x="1201" y="1"/>
                  </a:moveTo>
                  <a:cubicBezTo>
                    <a:pt x="1161" y="1"/>
                    <a:pt x="1120" y="7"/>
                    <a:pt x="1079" y="20"/>
                  </a:cubicBezTo>
                  <a:lnTo>
                    <a:pt x="309" y="284"/>
                  </a:lnTo>
                  <a:cubicBezTo>
                    <a:pt x="111" y="350"/>
                    <a:pt x="1" y="559"/>
                    <a:pt x="67" y="768"/>
                  </a:cubicBezTo>
                  <a:lnTo>
                    <a:pt x="320" y="1537"/>
                  </a:lnTo>
                  <a:cubicBezTo>
                    <a:pt x="382" y="1696"/>
                    <a:pt x="528" y="1799"/>
                    <a:pt x="686" y="1799"/>
                  </a:cubicBezTo>
                  <a:cubicBezTo>
                    <a:pt x="725" y="1799"/>
                    <a:pt x="765" y="1792"/>
                    <a:pt x="804" y="1779"/>
                  </a:cubicBezTo>
                  <a:lnTo>
                    <a:pt x="1584" y="1526"/>
                  </a:lnTo>
                  <a:cubicBezTo>
                    <a:pt x="1782" y="1450"/>
                    <a:pt x="1892" y="1241"/>
                    <a:pt x="1826" y="1043"/>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20"/>
            <p:cNvSpPr/>
            <p:nvPr/>
          </p:nvSpPr>
          <p:spPr>
            <a:xfrm>
              <a:off x="1057483" y="1218685"/>
              <a:ext cx="85553" cy="81368"/>
            </a:xfrm>
            <a:custGeom>
              <a:avLst/>
              <a:gdLst/>
              <a:ahLst/>
              <a:cxnLst/>
              <a:rect l="l" t="t" r="r" b="b"/>
              <a:pathLst>
                <a:path w="1881" h="1789" extrusionOk="0">
                  <a:moveTo>
                    <a:pt x="1196" y="1"/>
                  </a:moveTo>
                  <a:cubicBezTo>
                    <a:pt x="1157" y="1"/>
                    <a:pt x="1117" y="7"/>
                    <a:pt x="1078" y="20"/>
                  </a:cubicBezTo>
                  <a:lnTo>
                    <a:pt x="308" y="273"/>
                  </a:lnTo>
                  <a:cubicBezTo>
                    <a:pt x="110" y="339"/>
                    <a:pt x="0" y="559"/>
                    <a:pt x="66" y="757"/>
                  </a:cubicBezTo>
                  <a:lnTo>
                    <a:pt x="319" y="1527"/>
                  </a:lnTo>
                  <a:cubicBezTo>
                    <a:pt x="372" y="1692"/>
                    <a:pt x="521" y="1789"/>
                    <a:pt x="679" y="1789"/>
                  </a:cubicBezTo>
                  <a:cubicBezTo>
                    <a:pt x="720" y="1789"/>
                    <a:pt x="762" y="1782"/>
                    <a:pt x="803" y="1769"/>
                  </a:cubicBezTo>
                  <a:lnTo>
                    <a:pt x="1573" y="1516"/>
                  </a:lnTo>
                  <a:cubicBezTo>
                    <a:pt x="1782" y="1450"/>
                    <a:pt x="1881" y="1230"/>
                    <a:pt x="1815" y="1032"/>
                  </a:cubicBezTo>
                  <a:lnTo>
                    <a:pt x="1562" y="262"/>
                  </a:lnTo>
                  <a:cubicBezTo>
                    <a:pt x="1509" y="103"/>
                    <a:pt x="1357" y="1"/>
                    <a:pt x="11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293;p20"/>
            <p:cNvSpPr/>
            <p:nvPr/>
          </p:nvSpPr>
          <p:spPr>
            <a:xfrm>
              <a:off x="1147493" y="1188712"/>
              <a:ext cx="85598" cy="81778"/>
            </a:xfrm>
            <a:custGeom>
              <a:avLst/>
              <a:gdLst/>
              <a:ahLst/>
              <a:cxnLst/>
              <a:rect l="l" t="t" r="r" b="b"/>
              <a:pathLst>
                <a:path w="1882" h="1798" extrusionOk="0">
                  <a:moveTo>
                    <a:pt x="1197" y="0"/>
                  </a:moveTo>
                  <a:cubicBezTo>
                    <a:pt x="1157" y="0"/>
                    <a:pt x="1118" y="6"/>
                    <a:pt x="1078" y="19"/>
                  </a:cubicBezTo>
                  <a:lnTo>
                    <a:pt x="309" y="283"/>
                  </a:lnTo>
                  <a:cubicBezTo>
                    <a:pt x="100" y="349"/>
                    <a:pt x="1" y="558"/>
                    <a:pt x="67" y="767"/>
                  </a:cubicBezTo>
                  <a:lnTo>
                    <a:pt x="320" y="1537"/>
                  </a:lnTo>
                  <a:cubicBezTo>
                    <a:pt x="373" y="1696"/>
                    <a:pt x="525" y="1798"/>
                    <a:pt x="685" y="1798"/>
                  </a:cubicBezTo>
                  <a:cubicBezTo>
                    <a:pt x="725" y="1798"/>
                    <a:pt x="765" y="1792"/>
                    <a:pt x="804" y="1779"/>
                  </a:cubicBezTo>
                  <a:lnTo>
                    <a:pt x="1573" y="1526"/>
                  </a:lnTo>
                  <a:cubicBezTo>
                    <a:pt x="1771" y="1460"/>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294;p20"/>
            <p:cNvSpPr/>
            <p:nvPr/>
          </p:nvSpPr>
          <p:spPr>
            <a:xfrm>
              <a:off x="1237048" y="1159194"/>
              <a:ext cx="86053" cy="81368"/>
            </a:xfrm>
            <a:custGeom>
              <a:avLst/>
              <a:gdLst/>
              <a:ahLst/>
              <a:cxnLst/>
              <a:rect l="l" t="t" r="r" b="b"/>
              <a:pathLst>
                <a:path w="1892" h="1789" extrusionOk="0">
                  <a:moveTo>
                    <a:pt x="1206" y="0"/>
                  </a:moveTo>
                  <a:cubicBezTo>
                    <a:pt x="1167" y="0"/>
                    <a:pt x="1128" y="6"/>
                    <a:pt x="1089" y="19"/>
                  </a:cubicBezTo>
                  <a:lnTo>
                    <a:pt x="308" y="272"/>
                  </a:lnTo>
                  <a:cubicBezTo>
                    <a:pt x="110" y="338"/>
                    <a:pt x="0" y="558"/>
                    <a:pt x="66" y="756"/>
                  </a:cubicBezTo>
                  <a:lnTo>
                    <a:pt x="319" y="1526"/>
                  </a:lnTo>
                  <a:cubicBezTo>
                    <a:pt x="380" y="1692"/>
                    <a:pt x="524" y="1788"/>
                    <a:pt x="680" y="1788"/>
                  </a:cubicBezTo>
                  <a:cubicBezTo>
                    <a:pt x="721" y="1788"/>
                    <a:pt x="762" y="1782"/>
                    <a:pt x="803" y="1768"/>
                  </a:cubicBezTo>
                  <a:lnTo>
                    <a:pt x="1584" y="1515"/>
                  </a:lnTo>
                  <a:cubicBezTo>
                    <a:pt x="1782" y="1449"/>
                    <a:pt x="1892" y="1229"/>
                    <a:pt x="1826" y="1031"/>
                  </a:cubicBezTo>
                  <a:lnTo>
                    <a:pt x="1562" y="261"/>
                  </a:lnTo>
                  <a:cubicBezTo>
                    <a:pt x="1509" y="102"/>
                    <a:pt x="1364" y="0"/>
                    <a:pt x="120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Google Shape;295;p20"/>
            <p:cNvSpPr/>
            <p:nvPr/>
          </p:nvSpPr>
          <p:spPr>
            <a:xfrm>
              <a:off x="1001449" y="1350266"/>
              <a:ext cx="85598" cy="81823"/>
            </a:xfrm>
            <a:custGeom>
              <a:avLst/>
              <a:gdLst/>
              <a:ahLst/>
              <a:cxnLst/>
              <a:rect l="l" t="t" r="r" b="b"/>
              <a:pathLst>
                <a:path w="1882" h="1799" extrusionOk="0">
                  <a:moveTo>
                    <a:pt x="1197" y="0"/>
                  </a:moveTo>
                  <a:cubicBezTo>
                    <a:pt x="1157" y="0"/>
                    <a:pt x="1117" y="6"/>
                    <a:pt x="1078" y="19"/>
                  </a:cubicBezTo>
                  <a:lnTo>
                    <a:pt x="309" y="283"/>
                  </a:lnTo>
                  <a:cubicBezTo>
                    <a:pt x="111" y="349"/>
                    <a:pt x="1" y="558"/>
                    <a:pt x="67" y="756"/>
                  </a:cubicBezTo>
                  <a:lnTo>
                    <a:pt x="320" y="1537"/>
                  </a:lnTo>
                  <a:cubicBezTo>
                    <a:pt x="372" y="1696"/>
                    <a:pt x="525" y="1798"/>
                    <a:pt x="685" y="1798"/>
                  </a:cubicBezTo>
                  <a:cubicBezTo>
                    <a:pt x="724" y="1798"/>
                    <a:pt x="764" y="1792"/>
                    <a:pt x="803" y="1779"/>
                  </a:cubicBezTo>
                  <a:lnTo>
                    <a:pt x="1573" y="1515"/>
                  </a:lnTo>
                  <a:cubicBezTo>
                    <a:pt x="1771" y="1449"/>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20"/>
            <p:cNvSpPr/>
            <p:nvPr/>
          </p:nvSpPr>
          <p:spPr>
            <a:xfrm>
              <a:off x="1091004" y="1320702"/>
              <a:ext cx="86053" cy="81368"/>
            </a:xfrm>
            <a:custGeom>
              <a:avLst/>
              <a:gdLst/>
              <a:ahLst/>
              <a:cxnLst/>
              <a:rect l="l" t="t" r="r" b="b"/>
              <a:pathLst>
                <a:path w="1892" h="1789" extrusionOk="0">
                  <a:moveTo>
                    <a:pt x="1213" y="0"/>
                  </a:moveTo>
                  <a:cubicBezTo>
                    <a:pt x="1172" y="0"/>
                    <a:pt x="1130" y="7"/>
                    <a:pt x="1089" y="20"/>
                  </a:cubicBezTo>
                  <a:lnTo>
                    <a:pt x="319" y="273"/>
                  </a:lnTo>
                  <a:cubicBezTo>
                    <a:pt x="110" y="339"/>
                    <a:pt x="0" y="559"/>
                    <a:pt x="77" y="757"/>
                  </a:cubicBezTo>
                  <a:lnTo>
                    <a:pt x="330" y="1527"/>
                  </a:lnTo>
                  <a:cubicBezTo>
                    <a:pt x="383" y="1686"/>
                    <a:pt x="528" y="1788"/>
                    <a:pt x="691" y="1788"/>
                  </a:cubicBezTo>
                  <a:cubicBezTo>
                    <a:pt x="731" y="1788"/>
                    <a:pt x="773" y="1782"/>
                    <a:pt x="814" y="1769"/>
                  </a:cubicBezTo>
                  <a:lnTo>
                    <a:pt x="1584" y="1516"/>
                  </a:lnTo>
                  <a:cubicBezTo>
                    <a:pt x="1782" y="1450"/>
                    <a:pt x="1892" y="1230"/>
                    <a:pt x="1826" y="1032"/>
                  </a:cubicBezTo>
                  <a:lnTo>
                    <a:pt x="1573" y="262"/>
                  </a:lnTo>
                  <a:cubicBezTo>
                    <a:pt x="1520" y="97"/>
                    <a:pt x="1371" y="0"/>
                    <a:pt x="121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 name="Google Shape;297;p20"/>
            <p:cNvSpPr/>
            <p:nvPr/>
          </p:nvSpPr>
          <p:spPr>
            <a:xfrm>
              <a:off x="1181014" y="1261211"/>
              <a:ext cx="175108" cy="111341"/>
            </a:xfrm>
            <a:custGeom>
              <a:avLst/>
              <a:gdLst/>
              <a:ahLst/>
              <a:cxnLst/>
              <a:rect l="l" t="t" r="r" b="b"/>
              <a:pathLst>
                <a:path w="3850" h="2448" extrusionOk="0">
                  <a:moveTo>
                    <a:pt x="3164" y="1"/>
                  </a:moveTo>
                  <a:cubicBezTo>
                    <a:pt x="3125" y="1"/>
                    <a:pt x="3086" y="7"/>
                    <a:pt x="3047" y="20"/>
                  </a:cubicBezTo>
                  <a:lnTo>
                    <a:pt x="298" y="933"/>
                  </a:lnTo>
                  <a:cubicBezTo>
                    <a:pt x="111" y="999"/>
                    <a:pt x="1" y="1207"/>
                    <a:pt x="67" y="1405"/>
                  </a:cubicBezTo>
                  <a:lnTo>
                    <a:pt x="330" y="2186"/>
                  </a:lnTo>
                  <a:cubicBezTo>
                    <a:pt x="383" y="2345"/>
                    <a:pt x="529" y="2447"/>
                    <a:pt x="686" y="2447"/>
                  </a:cubicBezTo>
                  <a:cubicBezTo>
                    <a:pt x="725" y="2447"/>
                    <a:pt x="764" y="2441"/>
                    <a:pt x="803" y="2428"/>
                  </a:cubicBezTo>
                  <a:lnTo>
                    <a:pt x="3542" y="1515"/>
                  </a:lnTo>
                  <a:cubicBezTo>
                    <a:pt x="3740" y="1449"/>
                    <a:pt x="3850" y="1240"/>
                    <a:pt x="3784" y="1043"/>
                  </a:cubicBezTo>
                  <a:lnTo>
                    <a:pt x="3520" y="262"/>
                  </a:lnTo>
                  <a:cubicBezTo>
                    <a:pt x="3467" y="103"/>
                    <a:pt x="3322" y="1"/>
                    <a:pt x="31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Google Shape;298;p20"/>
            <p:cNvSpPr/>
            <p:nvPr/>
          </p:nvSpPr>
          <p:spPr>
            <a:xfrm>
              <a:off x="969202" y="969168"/>
              <a:ext cx="55807" cy="96559"/>
            </a:xfrm>
            <a:custGeom>
              <a:avLst/>
              <a:gdLst/>
              <a:ahLst/>
              <a:cxnLst/>
              <a:rect l="l" t="t" r="r" b="b"/>
              <a:pathLst>
                <a:path w="1227" h="2123" extrusionOk="0">
                  <a:moveTo>
                    <a:pt x="976" y="0"/>
                  </a:moveTo>
                  <a:cubicBezTo>
                    <a:pt x="918" y="0"/>
                    <a:pt x="868" y="34"/>
                    <a:pt x="853" y="117"/>
                  </a:cubicBezTo>
                  <a:cubicBezTo>
                    <a:pt x="732" y="744"/>
                    <a:pt x="479" y="1283"/>
                    <a:pt x="105" y="1800"/>
                  </a:cubicBezTo>
                  <a:cubicBezTo>
                    <a:pt x="1" y="1952"/>
                    <a:pt x="159" y="2122"/>
                    <a:pt x="313" y="2122"/>
                  </a:cubicBezTo>
                  <a:cubicBezTo>
                    <a:pt x="370" y="2122"/>
                    <a:pt x="426" y="2099"/>
                    <a:pt x="468" y="2042"/>
                  </a:cubicBezTo>
                  <a:cubicBezTo>
                    <a:pt x="864" y="1536"/>
                    <a:pt x="1106" y="898"/>
                    <a:pt x="1204" y="260"/>
                  </a:cubicBezTo>
                  <a:cubicBezTo>
                    <a:pt x="1226" y="123"/>
                    <a:pt x="1087" y="0"/>
                    <a:pt x="97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20"/>
            <p:cNvSpPr/>
            <p:nvPr/>
          </p:nvSpPr>
          <p:spPr>
            <a:xfrm>
              <a:off x="1059166" y="930599"/>
              <a:ext cx="51031" cy="112751"/>
            </a:xfrm>
            <a:custGeom>
              <a:avLst/>
              <a:gdLst/>
              <a:ahLst/>
              <a:cxnLst/>
              <a:rect l="l" t="t" r="r" b="b"/>
              <a:pathLst>
                <a:path w="1122" h="2479" extrusionOk="0">
                  <a:moveTo>
                    <a:pt x="909" y="0"/>
                  </a:moveTo>
                  <a:cubicBezTo>
                    <a:pt x="859" y="0"/>
                    <a:pt x="814" y="28"/>
                    <a:pt x="799" y="97"/>
                  </a:cubicBezTo>
                  <a:cubicBezTo>
                    <a:pt x="711" y="460"/>
                    <a:pt x="601" y="834"/>
                    <a:pt x="469" y="1185"/>
                  </a:cubicBezTo>
                  <a:cubicBezTo>
                    <a:pt x="337" y="1537"/>
                    <a:pt x="139" y="1867"/>
                    <a:pt x="40" y="2230"/>
                  </a:cubicBezTo>
                  <a:cubicBezTo>
                    <a:pt x="1" y="2357"/>
                    <a:pt x="110" y="2478"/>
                    <a:pt x="223" y="2478"/>
                  </a:cubicBezTo>
                  <a:cubicBezTo>
                    <a:pt x="267" y="2478"/>
                    <a:pt x="311" y="2460"/>
                    <a:pt x="348" y="2417"/>
                  </a:cubicBezTo>
                  <a:cubicBezTo>
                    <a:pt x="821" y="1845"/>
                    <a:pt x="1008" y="921"/>
                    <a:pt x="1107" y="207"/>
                  </a:cubicBezTo>
                  <a:cubicBezTo>
                    <a:pt x="1121" y="99"/>
                    <a:pt x="1004" y="0"/>
                    <a:pt x="90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20"/>
            <p:cNvSpPr/>
            <p:nvPr/>
          </p:nvSpPr>
          <p:spPr>
            <a:xfrm>
              <a:off x="1187109" y="800746"/>
              <a:ext cx="73227" cy="60947"/>
            </a:xfrm>
            <a:custGeom>
              <a:avLst/>
              <a:gdLst/>
              <a:ahLst/>
              <a:cxnLst/>
              <a:rect l="l" t="t" r="r" b="b"/>
              <a:pathLst>
                <a:path w="1610" h="1340" extrusionOk="0">
                  <a:moveTo>
                    <a:pt x="190" y="1"/>
                  </a:moveTo>
                  <a:cubicBezTo>
                    <a:pt x="1" y="1"/>
                    <a:pt x="21" y="304"/>
                    <a:pt x="207" y="345"/>
                  </a:cubicBezTo>
                  <a:cubicBezTo>
                    <a:pt x="735" y="466"/>
                    <a:pt x="1043" y="818"/>
                    <a:pt x="1296" y="1269"/>
                  </a:cubicBezTo>
                  <a:cubicBezTo>
                    <a:pt x="1329" y="1318"/>
                    <a:pt x="1382" y="1339"/>
                    <a:pt x="1434" y="1339"/>
                  </a:cubicBezTo>
                  <a:cubicBezTo>
                    <a:pt x="1523" y="1339"/>
                    <a:pt x="1610" y="1275"/>
                    <a:pt x="1582" y="1170"/>
                  </a:cubicBezTo>
                  <a:cubicBezTo>
                    <a:pt x="1406" y="565"/>
                    <a:pt x="823" y="136"/>
                    <a:pt x="229" y="4"/>
                  </a:cubicBezTo>
                  <a:cubicBezTo>
                    <a:pt x="216" y="2"/>
                    <a:pt x="202" y="1"/>
                    <a:pt x="19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20"/>
            <p:cNvSpPr/>
            <p:nvPr/>
          </p:nvSpPr>
          <p:spPr>
            <a:xfrm>
              <a:off x="1248555" y="1060633"/>
              <a:ext cx="25379" cy="41707"/>
            </a:xfrm>
            <a:custGeom>
              <a:avLst/>
              <a:gdLst/>
              <a:ahLst/>
              <a:cxnLst/>
              <a:rect l="l" t="t" r="r" b="b"/>
              <a:pathLst>
                <a:path w="558" h="917" extrusionOk="0">
                  <a:moveTo>
                    <a:pt x="150" y="1"/>
                  </a:moveTo>
                  <a:cubicBezTo>
                    <a:pt x="72" y="1"/>
                    <a:pt x="0" y="53"/>
                    <a:pt x="11" y="163"/>
                  </a:cubicBezTo>
                  <a:cubicBezTo>
                    <a:pt x="22" y="416"/>
                    <a:pt x="99" y="691"/>
                    <a:pt x="275" y="867"/>
                  </a:cubicBezTo>
                  <a:cubicBezTo>
                    <a:pt x="310" y="902"/>
                    <a:pt x="348" y="917"/>
                    <a:pt x="383" y="917"/>
                  </a:cubicBezTo>
                  <a:cubicBezTo>
                    <a:pt x="479" y="917"/>
                    <a:pt x="557" y="804"/>
                    <a:pt x="517" y="691"/>
                  </a:cubicBezTo>
                  <a:lnTo>
                    <a:pt x="517" y="691"/>
                  </a:lnTo>
                  <a:lnTo>
                    <a:pt x="517" y="702"/>
                  </a:lnTo>
                  <a:cubicBezTo>
                    <a:pt x="484" y="603"/>
                    <a:pt x="429" y="526"/>
                    <a:pt x="396" y="427"/>
                  </a:cubicBezTo>
                  <a:cubicBezTo>
                    <a:pt x="363" y="339"/>
                    <a:pt x="341" y="251"/>
                    <a:pt x="330" y="152"/>
                  </a:cubicBezTo>
                  <a:cubicBezTo>
                    <a:pt x="314" y="53"/>
                    <a:pt x="228" y="1"/>
                    <a:pt x="15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20"/>
            <p:cNvSpPr/>
            <p:nvPr/>
          </p:nvSpPr>
          <p:spPr>
            <a:xfrm>
              <a:off x="1283986" y="1171065"/>
              <a:ext cx="24606" cy="41571"/>
            </a:xfrm>
            <a:custGeom>
              <a:avLst/>
              <a:gdLst/>
              <a:ahLst/>
              <a:cxnLst/>
              <a:rect l="l" t="t" r="r" b="b"/>
              <a:pathLst>
                <a:path w="541" h="914" extrusionOk="0">
                  <a:moveTo>
                    <a:pt x="169" y="0"/>
                  </a:moveTo>
                  <a:cubicBezTo>
                    <a:pt x="79" y="0"/>
                    <a:pt x="0" y="74"/>
                    <a:pt x="46" y="198"/>
                  </a:cubicBezTo>
                  <a:cubicBezTo>
                    <a:pt x="90" y="297"/>
                    <a:pt x="123" y="396"/>
                    <a:pt x="156" y="495"/>
                  </a:cubicBezTo>
                  <a:cubicBezTo>
                    <a:pt x="178" y="594"/>
                    <a:pt x="200" y="704"/>
                    <a:pt x="244" y="803"/>
                  </a:cubicBezTo>
                  <a:cubicBezTo>
                    <a:pt x="273" y="868"/>
                    <a:pt x="353" y="914"/>
                    <a:pt x="421" y="914"/>
                  </a:cubicBezTo>
                  <a:cubicBezTo>
                    <a:pt x="480" y="914"/>
                    <a:pt x="530" y="879"/>
                    <a:pt x="530" y="792"/>
                  </a:cubicBezTo>
                  <a:cubicBezTo>
                    <a:pt x="541" y="561"/>
                    <a:pt x="420" y="308"/>
                    <a:pt x="321" y="110"/>
                  </a:cubicBezTo>
                  <a:lnTo>
                    <a:pt x="332" y="110"/>
                  </a:lnTo>
                  <a:cubicBezTo>
                    <a:pt x="296" y="35"/>
                    <a:pt x="23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20"/>
            <p:cNvSpPr/>
            <p:nvPr/>
          </p:nvSpPr>
          <p:spPr>
            <a:xfrm>
              <a:off x="1319554" y="1280086"/>
              <a:ext cx="18057" cy="28563"/>
            </a:xfrm>
            <a:custGeom>
              <a:avLst/>
              <a:gdLst/>
              <a:ahLst/>
              <a:cxnLst/>
              <a:rect l="l" t="t" r="r" b="b"/>
              <a:pathLst>
                <a:path w="397" h="628" extrusionOk="0">
                  <a:moveTo>
                    <a:pt x="155" y="1"/>
                  </a:moveTo>
                  <a:cubicBezTo>
                    <a:pt x="67" y="1"/>
                    <a:pt x="1" y="89"/>
                    <a:pt x="23" y="166"/>
                  </a:cubicBezTo>
                  <a:cubicBezTo>
                    <a:pt x="45" y="287"/>
                    <a:pt x="56" y="397"/>
                    <a:pt x="78" y="518"/>
                  </a:cubicBezTo>
                  <a:cubicBezTo>
                    <a:pt x="100" y="573"/>
                    <a:pt x="177" y="628"/>
                    <a:pt x="243" y="628"/>
                  </a:cubicBezTo>
                  <a:cubicBezTo>
                    <a:pt x="320" y="628"/>
                    <a:pt x="353" y="573"/>
                    <a:pt x="375" y="507"/>
                  </a:cubicBezTo>
                  <a:cubicBezTo>
                    <a:pt x="397" y="397"/>
                    <a:pt x="364" y="265"/>
                    <a:pt x="331" y="155"/>
                  </a:cubicBezTo>
                  <a:cubicBezTo>
                    <a:pt x="309" y="78"/>
                    <a:pt x="243"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20"/>
            <p:cNvSpPr/>
            <p:nvPr/>
          </p:nvSpPr>
          <p:spPr>
            <a:xfrm>
              <a:off x="1140489" y="1337212"/>
              <a:ext cx="20558" cy="30974"/>
            </a:xfrm>
            <a:custGeom>
              <a:avLst/>
              <a:gdLst/>
              <a:ahLst/>
              <a:cxnLst/>
              <a:rect l="l" t="t" r="r" b="b"/>
              <a:pathLst>
                <a:path w="452" h="681" extrusionOk="0">
                  <a:moveTo>
                    <a:pt x="158" y="1"/>
                  </a:moveTo>
                  <a:cubicBezTo>
                    <a:pt x="143" y="1"/>
                    <a:pt x="127" y="3"/>
                    <a:pt x="111" y="9"/>
                  </a:cubicBezTo>
                  <a:cubicBezTo>
                    <a:pt x="23" y="42"/>
                    <a:pt x="1" y="141"/>
                    <a:pt x="34" y="218"/>
                  </a:cubicBezTo>
                  <a:cubicBezTo>
                    <a:pt x="56" y="273"/>
                    <a:pt x="78" y="328"/>
                    <a:pt x="100" y="383"/>
                  </a:cubicBezTo>
                  <a:cubicBezTo>
                    <a:pt x="111" y="438"/>
                    <a:pt x="122" y="504"/>
                    <a:pt x="144" y="559"/>
                  </a:cubicBezTo>
                  <a:cubicBezTo>
                    <a:pt x="177" y="625"/>
                    <a:pt x="232" y="680"/>
                    <a:pt x="309" y="680"/>
                  </a:cubicBezTo>
                  <a:cubicBezTo>
                    <a:pt x="375" y="680"/>
                    <a:pt x="430" y="625"/>
                    <a:pt x="441" y="559"/>
                  </a:cubicBezTo>
                  <a:cubicBezTo>
                    <a:pt x="452" y="416"/>
                    <a:pt x="386" y="251"/>
                    <a:pt x="320" y="119"/>
                  </a:cubicBezTo>
                  <a:cubicBezTo>
                    <a:pt x="293" y="56"/>
                    <a:pt x="229" y="1"/>
                    <a:pt x="15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20"/>
            <p:cNvSpPr/>
            <p:nvPr/>
          </p:nvSpPr>
          <p:spPr>
            <a:xfrm>
              <a:off x="1192521" y="1203812"/>
              <a:ext cx="25061" cy="33020"/>
            </a:xfrm>
            <a:custGeom>
              <a:avLst/>
              <a:gdLst/>
              <a:ahLst/>
              <a:cxnLst/>
              <a:rect l="l" t="t" r="r" b="b"/>
              <a:pathLst>
                <a:path w="551" h="726" extrusionOk="0">
                  <a:moveTo>
                    <a:pt x="164" y="0"/>
                  </a:moveTo>
                  <a:cubicBezTo>
                    <a:pt x="134" y="0"/>
                    <a:pt x="105" y="9"/>
                    <a:pt x="77" y="28"/>
                  </a:cubicBezTo>
                  <a:cubicBezTo>
                    <a:pt x="1" y="83"/>
                    <a:pt x="12" y="193"/>
                    <a:pt x="67" y="259"/>
                  </a:cubicBezTo>
                  <a:cubicBezTo>
                    <a:pt x="132" y="369"/>
                    <a:pt x="99" y="490"/>
                    <a:pt x="143" y="611"/>
                  </a:cubicBezTo>
                  <a:cubicBezTo>
                    <a:pt x="171" y="679"/>
                    <a:pt x="244" y="726"/>
                    <a:pt x="314" y="726"/>
                  </a:cubicBezTo>
                  <a:cubicBezTo>
                    <a:pt x="358" y="726"/>
                    <a:pt x="400" y="708"/>
                    <a:pt x="429" y="666"/>
                  </a:cubicBezTo>
                  <a:cubicBezTo>
                    <a:pt x="550" y="501"/>
                    <a:pt x="429" y="215"/>
                    <a:pt x="308" y="72"/>
                  </a:cubicBezTo>
                  <a:cubicBezTo>
                    <a:pt x="273" y="29"/>
                    <a:pt x="219" y="0"/>
                    <a:pt x="164"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20"/>
            <p:cNvSpPr/>
            <p:nvPr/>
          </p:nvSpPr>
          <p:spPr>
            <a:xfrm>
              <a:off x="1155680" y="1085285"/>
              <a:ext cx="30428" cy="37750"/>
            </a:xfrm>
            <a:custGeom>
              <a:avLst/>
              <a:gdLst/>
              <a:ahLst/>
              <a:cxnLst/>
              <a:rect l="l" t="t" r="r" b="b"/>
              <a:pathLst>
                <a:path w="669" h="830" extrusionOk="0">
                  <a:moveTo>
                    <a:pt x="155" y="1"/>
                  </a:moveTo>
                  <a:cubicBezTo>
                    <a:pt x="50" y="1"/>
                    <a:pt x="0" y="117"/>
                    <a:pt x="30" y="215"/>
                  </a:cubicBezTo>
                  <a:cubicBezTo>
                    <a:pt x="96" y="424"/>
                    <a:pt x="228" y="688"/>
                    <a:pt x="426" y="809"/>
                  </a:cubicBezTo>
                  <a:cubicBezTo>
                    <a:pt x="450" y="823"/>
                    <a:pt x="474" y="829"/>
                    <a:pt x="497" y="829"/>
                  </a:cubicBezTo>
                  <a:cubicBezTo>
                    <a:pt x="597" y="829"/>
                    <a:pt x="668" y="709"/>
                    <a:pt x="624" y="611"/>
                  </a:cubicBezTo>
                  <a:cubicBezTo>
                    <a:pt x="591" y="523"/>
                    <a:pt x="514" y="457"/>
                    <a:pt x="470" y="380"/>
                  </a:cubicBezTo>
                  <a:cubicBezTo>
                    <a:pt x="426" y="325"/>
                    <a:pt x="393" y="270"/>
                    <a:pt x="360" y="204"/>
                  </a:cubicBezTo>
                  <a:cubicBezTo>
                    <a:pt x="327" y="127"/>
                    <a:pt x="294" y="28"/>
                    <a:pt x="195" y="6"/>
                  </a:cubicBezTo>
                  <a:cubicBezTo>
                    <a:pt x="181" y="2"/>
                    <a:pt x="167"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20"/>
            <p:cNvSpPr/>
            <p:nvPr/>
          </p:nvSpPr>
          <p:spPr>
            <a:xfrm>
              <a:off x="1075676" y="1119624"/>
              <a:ext cx="28381" cy="39979"/>
            </a:xfrm>
            <a:custGeom>
              <a:avLst/>
              <a:gdLst/>
              <a:ahLst/>
              <a:cxnLst/>
              <a:rect l="l" t="t" r="r" b="b"/>
              <a:pathLst>
                <a:path w="624" h="879" extrusionOk="0">
                  <a:moveTo>
                    <a:pt x="183" y="1"/>
                  </a:moveTo>
                  <a:cubicBezTo>
                    <a:pt x="89" y="1"/>
                    <a:pt x="0" y="86"/>
                    <a:pt x="40" y="219"/>
                  </a:cubicBezTo>
                  <a:lnTo>
                    <a:pt x="172" y="592"/>
                  </a:lnTo>
                  <a:cubicBezTo>
                    <a:pt x="204" y="699"/>
                    <a:pt x="267" y="879"/>
                    <a:pt x="402" y="879"/>
                  </a:cubicBezTo>
                  <a:cubicBezTo>
                    <a:pt x="406" y="879"/>
                    <a:pt x="410" y="879"/>
                    <a:pt x="414" y="878"/>
                  </a:cubicBezTo>
                  <a:cubicBezTo>
                    <a:pt x="623" y="867"/>
                    <a:pt x="535" y="603"/>
                    <a:pt x="491" y="494"/>
                  </a:cubicBezTo>
                  <a:cubicBezTo>
                    <a:pt x="436" y="373"/>
                    <a:pt x="392" y="241"/>
                    <a:pt x="337" y="120"/>
                  </a:cubicBezTo>
                  <a:cubicBezTo>
                    <a:pt x="307" y="37"/>
                    <a:pt x="244" y="1"/>
                    <a:pt x="18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20"/>
            <p:cNvSpPr/>
            <p:nvPr/>
          </p:nvSpPr>
          <p:spPr>
            <a:xfrm>
              <a:off x="980709" y="1150598"/>
              <a:ext cx="23787" cy="37250"/>
            </a:xfrm>
            <a:custGeom>
              <a:avLst/>
              <a:gdLst/>
              <a:ahLst/>
              <a:cxnLst/>
              <a:rect l="l" t="t" r="r" b="b"/>
              <a:pathLst>
                <a:path w="523" h="819" extrusionOk="0">
                  <a:moveTo>
                    <a:pt x="126" y="0"/>
                  </a:moveTo>
                  <a:cubicBezTo>
                    <a:pt x="58" y="0"/>
                    <a:pt x="1" y="39"/>
                    <a:pt x="6" y="131"/>
                  </a:cubicBezTo>
                  <a:cubicBezTo>
                    <a:pt x="6" y="263"/>
                    <a:pt x="28" y="384"/>
                    <a:pt x="72" y="505"/>
                  </a:cubicBezTo>
                  <a:cubicBezTo>
                    <a:pt x="127" y="637"/>
                    <a:pt x="204" y="780"/>
                    <a:pt x="347" y="813"/>
                  </a:cubicBezTo>
                  <a:cubicBezTo>
                    <a:pt x="360" y="817"/>
                    <a:pt x="373" y="818"/>
                    <a:pt x="386" y="818"/>
                  </a:cubicBezTo>
                  <a:cubicBezTo>
                    <a:pt x="456" y="818"/>
                    <a:pt x="512" y="769"/>
                    <a:pt x="512" y="703"/>
                  </a:cubicBezTo>
                  <a:cubicBezTo>
                    <a:pt x="523" y="582"/>
                    <a:pt x="457" y="516"/>
                    <a:pt x="413" y="428"/>
                  </a:cubicBezTo>
                  <a:cubicBezTo>
                    <a:pt x="369" y="340"/>
                    <a:pt x="336" y="252"/>
                    <a:pt x="325" y="153"/>
                  </a:cubicBezTo>
                  <a:cubicBezTo>
                    <a:pt x="312" y="61"/>
                    <a:pt x="211" y="0"/>
                    <a:pt x="12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309;p20"/>
            <p:cNvSpPr/>
            <p:nvPr/>
          </p:nvSpPr>
          <p:spPr>
            <a:xfrm>
              <a:off x="1016458" y="1264077"/>
              <a:ext cx="29018" cy="41844"/>
            </a:xfrm>
            <a:custGeom>
              <a:avLst/>
              <a:gdLst/>
              <a:ahLst/>
              <a:cxnLst/>
              <a:rect l="l" t="t" r="r" b="b"/>
              <a:pathLst>
                <a:path w="638" h="920" extrusionOk="0">
                  <a:moveTo>
                    <a:pt x="176" y="1"/>
                  </a:moveTo>
                  <a:cubicBezTo>
                    <a:pt x="78" y="12"/>
                    <a:pt x="1" y="133"/>
                    <a:pt x="56" y="221"/>
                  </a:cubicBezTo>
                  <a:cubicBezTo>
                    <a:pt x="78" y="254"/>
                    <a:pt x="88" y="331"/>
                    <a:pt x="99" y="375"/>
                  </a:cubicBezTo>
                  <a:cubicBezTo>
                    <a:pt x="121" y="430"/>
                    <a:pt x="143" y="485"/>
                    <a:pt x="165" y="540"/>
                  </a:cubicBezTo>
                  <a:cubicBezTo>
                    <a:pt x="209" y="661"/>
                    <a:pt x="275" y="782"/>
                    <a:pt x="374" y="870"/>
                  </a:cubicBezTo>
                  <a:cubicBezTo>
                    <a:pt x="407" y="905"/>
                    <a:pt x="441" y="920"/>
                    <a:pt x="474" y="920"/>
                  </a:cubicBezTo>
                  <a:cubicBezTo>
                    <a:pt x="563" y="920"/>
                    <a:pt x="638" y="807"/>
                    <a:pt x="605" y="694"/>
                  </a:cubicBezTo>
                  <a:lnTo>
                    <a:pt x="605" y="694"/>
                  </a:lnTo>
                  <a:lnTo>
                    <a:pt x="605" y="705"/>
                  </a:lnTo>
                  <a:cubicBezTo>
                    <a:pt x="539" y="518"/>
                    <a:pt x="429" y="364"/>
                    <a:pt x="363" y="177"/>
                  </a:cubicBezTo>
                  <a:cubicBezTo>
                    <a:pt x="330" y="89"/>
                    <a:pt x="275" y="1"/>
                    <a:pt x="176"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20"/>
            <p:cNvSpPr/>
            <p:nvPr/>
          </p:nvSpPr>
          <p:spPr>
            <a:xfrm>
              <a:off x="1048978" y="1366731"/>
              <a:ext cx="28199" cy="41162"/>
            </a:xfrm>
            <a:custGeom>
              <a:avLst/>
              <a:gdLst/>
              <a:ahLst/>
              <a:cxnLst/>
              <a:rect l="l" t="t" r="r" b="b"/>
              <a:pathLst>
                <a:path w="620" h="905" extrusionOk="0">
                  <a:moveTo>
                    <a:pt x="169" y="0"/>
                  </a:moveTo>
                  <a:cubicBezTo>
                    <a:pt x="153" y="0"/>
                    <a:pt x="137" y="3"/>
                    <a:pt x="121" y="9"/>
                  </a:cubicBezTo>
                  <a:cubicBezTo>
                    <a:pt x="33" y="42"/>
                    <a:pt x="0" y="152"/>
                    <a:pt x="44" y="229"/>
                  </a:cubicBezTo>
                  <a:cubicBezTo>
                    <a:pt x="88" y="328"/>
                    <a:pt x="143" y="427"/>
                    <a:pt x="187" y="526"/>
                  </a:cubicBezTo>
                  <a:cubicBezTo>
                    <a:pt x="231" y="636"/>
                    <a:pt x="264" y="735"/>
                    <a:pt x="330" y="834"/>
                  </a:cubicBezTo>
                  <a:cubicBezTo>
                    <a:pt x="367" y="882"/>
                    <a:pt x="416" y="904"/>
                    <a:pt x="463" y="904"/>
                  </a:cubicBezTo>
                  <a:cubicBezTo>
                    <a:pt x="545" y="904"/>
                    <a:pt x="619" y="839"/>
                    <a:pt x="605" y="735"/>
                  </a:cubicBezTo>
                  <a:cubicBezTo>
                    <a:pt x="594" y="526"/>
                    <a:pt x="440" y="295"/>
                    <a:pt x="341" y="119"/>
                  </a:cubicBezTo>
                  <a:cubicBezTo>
                    <a:pt x="305" y="56"/>
                    <a:pt x="24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311;p20"/>
            <p:cNvSpPr/>
            <p:nvPr/>
          </p:nvSpPr>
          <p:spPr>
            <a:xfrm>
              <a:off x="1319235" y="1091652"/>
              <a:ext cx="61083" cy="150001"/>
            </a:xfrm>
            <a:custGeom>
              <a:avLst/>
              <a:gdLst/>
              <a:ahLst/>
              <a:cxnLst/>
              <a:rect l="l" t="t" r="r" b="b"/>
              <a:pathLst>
                <a:path w="1343" h="3298" extrusionOk="0">
                  <a:moveTo>
                    <a:pt x="173" y="1"/>
                  </a:moveTo>
                  <a:cubicBezTo>
                    <a:pt x="85" y="1"/>
                    <a:pt x="1" y="76"/>
                    <a:pt x="41" y="196"/>
                  </a:cubicBezTo>
                  <a:cubicBezTo>
                    <a:pt x="360" y="1196"/>
                    <a:pt x="657" y="2208"/>
                    <a:pt x="1042" y="3187"/>
                  </a:cubicBezTo>
                  <a:cubicBezTo>
                    <a:pt x="1073" y="3264"/>
                    <a:pt x="1132" y="3298"/>
                    <a:pt x="1188" y="3298"/>
                  </a:cubicBezTo>
                  <a:cubicBezTo>
                    <a:pt x="1269" y="3298"/>
                    <a:pt x="1342" y="3227"/>
                    <a:pt x="1316" y="3110"/>
                  </a:cubicBezTo>
                  <a:cubicBezTo>
                    <a:pt x="1031" y="2098"/>
                    <a:pt x="668" y="1109"/>
                    <a:pt x="316" y="108"/>
                  </a:cubicBezTo>
                  <a:cubicBezTo>
                    <a:pt x="290" y="34"/>
                    <a:pt x="230" y="1"/>
                    <a:pt x="17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460861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12"/>
        <p:cNvGrpSpPr/>
        <p:nvPr/>
      </p:nvGrpSpPr>
      <p:grpSpPr>
        <a:xfrm>
          <a:off x="0" y="0"/>
          <a:ext cx="0" cy="0"/>
          <a:chOff x="0" y="0"/>
          <a:chExt cx="0" cy="0"/>
        </a:xfrm>
      </p:grpSpPr>
      <p:sp>
        <p:nvSpPr>
          <p:cNvPr id="313" name="Google Shape;313;p21"/>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14" name="Google Shape;314;p21"/>
          <p:cNvSpPr txBox="1">
            <a:spLocks noGrp="1"/>
          </p:cNvSpPr>
          <p:nvPr>
            <p:ph type="title"/>
          </p:nvPr>
        </p:nvSpPr>
        <p:spPr>
          <a:xfrm>
            <a:off x="2188450" y="2819000"/>
            <a:ext cx="9726600" cy="1323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5" name="Google Shape;315;p21"/>
          <p:cNvSpPr txBox="1">
            <a:spLocks noGrp="1"/>
          </p:cNvSpPr>
          <p:nvPr>
            <p:ph type="subTitle" idx="1"/>
          </p:nvPr>
        </p:nvSpPr>
        <p:spPr>
          <a:xfrm>
            <a:off x="2188450" y="4344650"/>
            <a:ext cx="9726600" cy="3039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vl1pPr>
            <a:lvl2pPr lvl="1" algn="ctr" rtl="0">
              <a:lnSpc>
                <a:spcPct val="115000"/>
              </a:lnSpc>
              <a:spcBef>
                <a:spcPts val="0"/>
              </a:spcBef>
              <a:spcAft>
                <a:spcPts val="0"/>
              </a:spcAft>
              <a:buSzPts val="1400"/>
              <a:buChar char="○"/>
              <a:defRPr/>
            </a:lvl2pPr>
            <a:lvl3pPr lvl="2" algn="ctr" rtl="0">
              <a:lnSpc>
                <a:spcPct val="115000"/>
              </a:lnSpc>
              <a:spcBef>
                <a:spcPts val="0"/>
              </a:spcBef>
              <a:spcAft>
                <a:spcPts val="0"/>
              </a:spcAft>
              <a:buSzPts val="1400"/>
              <a:buChar char="■"/>
              <a:defRPr/>
            </a:lvl3pPr>
            <a:lvl4pPr lvl="3" algn="ctr" rtl="0">
              <a:lnSpc>
                <a:spcPct val="115000"/>
              </a:lnSpc>
              <a:spcBef>
                <a:spcPts val="0"/>
              </a:spcBef>
              <a:spcAft>
                <a:spcPts val="0"/>
              </a:spcAft>
              <a:buSzPts val="1400"/>
              <a:buChar char="●"/>
              <a:defRPr/>
            </a:lvl4pPr>
            <a:lvl5pPr lvl="4" algn="ctr" rtl="0">
              <a:lnSpc>
                <a:spcPct val="115000"/>
              </a:lnSpc>
              <a:spcBef>
                <a:spcPts val="0"/>
              </a:spcBef>
              <a:spcAft>
                <a:spcPts val="0"/>
              </a:spcAft>
              <a:buSzPts val="1400"/>
              <a:buChar char="○"/>
              <a:defRPr/>
            </a:lvl5pPr>
            <a:lvl6pPr lvl="5" algn="ctr" rtl="0">
              <a:lnSpc>
                <a:spcPct val="115000"/>
              </a:lnSpc>
              <a:spcBef>
                <a:spcPts val="0"/>
              </a:spcBef>
              <a:spcAft>
                <a:spcPts val="0"/>
              </a:spcAft>
              <a:buSzPts val="1400"/>
              <a:buChar char="■"/>
              <a:defRPr/>
            </a:lvl6pPr>
            <a:lvl7pPr lvl="6" algn="ctr" rtl="0">
              <a:lnSpc>
                <a:spcPct val="115000"/>
              </a:lnSpc>
              <a:spcBef>
                <a:spcPts val="0"/>
              </a:spcBef>
              <a:spcAft>
                <a:spcPts val="0"/>
              </a:spcAft>
              <a:buSzPts val="1400"/>
              <a:buChar char="●"/>
              <a:defRPr/>
            </a:lvl7pPr>
            <a:lvl8pPr lvl="7" algn="ctr" rtl="0">
              <a:lnSpc>
                <a:spcPct val="115000"/>
              </a:lnSpc>
              <a:spcBef>
                <a:spcPts val="0"/>
              </a:spcBef>
              <a:spcAft>
                <a:spcPts val="0"/>
              </a:spcAft>
              <a:buSzPts val="1400"/>
              <a:buChar char="○"/>
              <a:defRPr/>
            </a:lvl8pPr>
            <a:lvl9pPr lvl="8" algn="ctr"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8528941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16"/>
        <p:cNvGrpSpPr/>
        <p:nvPr/>
      </p:nvGrpSpPr>
      <p:grpSpPr>
        <a:xfrm>
          <a:off x="0" y="0"/>
          <a:ext cx="0" cy="0"/>
          <a:chOff x="0" y="0"/>
          <a:chExt cx="0" cy="0"/>
        </a:xfrm>
      </p:grpSpPr>
      <p:sp>
        <p:nvSpPr>
          <p:cNvPr id="317" name="Google Shape;317;p2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18" name="Google Shape;318;p22"/>
          <p:cNvSpPr txBox="1">
            <a:spLocks noGrp="1"/>
          </p:cNvSpPr>
          <p:nvPr>
            <p:ph type="title"/>
          </p:nvPr>
        </p:nvSpPr>
        <p:spPr>
          <a:xfrm>
            <a:off x="2097750" y="2746950"/>
            <a:ext cx="5260200" cy="2278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9" name="Google Shape;319;p22"/>
          <p:cNvSpPr txBox="1">
            <a:spLocks noGrp="1"/>
          </p:cNvSpPr>
          <p:nvPr>
            <p:ph type="subTitle" idx="1"/>
          </p:nvPr>
        </p:nvSpPr>
        <p:spPr>
          <a:xfrm>
            <a:off x="2097750" y="5148976"/>
            <a:ext cx="5260200" cy="2287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320" name="Google Shape;320;p22"/>
          <p:cNvGrpSpPr/>
          <p:nvPr/>
        </p:nvGrpSpPr>
        <p:grpSpPr>
          <a:xfrm>
            <a:off x="995496" y="1099227"/>
            <a:ext cx="16066772" cy="7959430"/>
            <a:chOff x="497748" y="549613"/>
            <a:chExt cx="8033386" cy="3979715"/>
          </a:xfrm>
        </p:grpSpPr>
        <p:grpSp>
          <p:nvGrpSpPr>
            <p:cNvPr id="321" name="Google Shape;321;p22"/>
            <p:cNvGrpSpPr/>
            <p:nvPr/>
          </p:nvGrpSpPr>
          <p:grpSpPr>
            <a:xfrm>
              <a:off x="8159134" y="4324421"/>
              <a:ext cx="372000" cy="204906"/>
              <a:chOff x="9982400" y="628400"/>
              <a:chExt cx="44300" cy="24400"/>
            </a:xfrm>
          </p:grpSpPr>
          <p:sp>
            <p:nvSpPr>
              <p:cNvPr id="322" name="Google Shape;322;p2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 name="Google Shape;323;p2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 name="Google Shape;324;p2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 name="Google Shape;325;p2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 name="Google Shape;326;p2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7" name="Google Shape;327;p22"/>
            <p:cNvGrpSpPr/>
            <p:nvPr/>
          </p:nvGrpSpPr>
          <p:grpSpPr>
            <a:xfrm rot="314253" flipH="1">
              <a:off x="515690" y="583338"/>
              <a:ext cx="758467" cy="427794"/>
              <a:chOff x="10133400" y="-284687"/>
              <a:chExt cx="562901" cy="317490"/>
            </a:xfrm>
          </p:grpSpPr>
          <p:sp>
            <p:nvSpPr>
              <p:cNvPr id="328" name="Google Shape;328;p2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 name="Google Shape;329;p2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30" name="Google Shape;330;p22"/>
              <p:cNvGrpSpPr/>
              <p:nvPr/>
            </p:nvGrpSpPr>
            <p:grpSpPr>
              <a:xfrm>
                <a:off x="10307231" y="-214286"/>
                <a:ext cx="389070" cy="135070"/>
                <a:chOff x="9850175" y="941400"/>
                <a:chExt cx="103125" cy="35800"/>
              </a:xfrm>
            </p:grpSpPr>
            <p:sp>
              <p:nvSpPr>
                <p:cNvPr id="331" name="Google Shape;331;p2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 name="Google Shape;332;p2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Tree>
    <p:extLst>
      <p:ext uri="{BB962C8B-B14F-4D97-AF65-F5344CB8AC3E}">
        <p14:creationId xmlns:p14="http://schemas.microsoft.com/office/powerpoint/2010/main" val="19066163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95"/>
        <p:cNvGrpSpPr/>
        <p:nvPr/>
      </p:nvGrpSpPr>
      <p:grpSpPr>
        <a:xfrm>
          <a:off x="0" y="0"/>
          <a:ext cx="0" cy="0"/>
          <a:chOff x="0" y="0"/>
          <a:chExt cx="0" cy="0"/>
        </a:xfrm>
      </p:grpSpPr>
      <p:sp>
        <p:nvSpPr>
          <p:cNvPr id="396" name="Google Shape;396;p25"/>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97" name="Google Shape;397;p25"/>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98" name="Google Shape;398;p25"/>
          <p:cNvSpPr txBox="1">
            <a:spLocks noGrp="1"/>
          </p:cNvSpPr>
          <p:nvPr>
            <p:ph type="subTitle" idx="1"/>
          </p:nvPr>
        </p:nvSpPr>
        <p:spPr>
          <a:xfrm>
            <a:off x="2324726" y="3887250"/>
            <a:ext cx="6400800" cy="3774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399" name="Google Shape;399;p25"/>
          <p:cNvSpPr txBox="1">
            <a:spLocks noGrp="1"/>
          </p:cNvSpPr>
          <p:nvPr>
            <p:ph type="subTitle" idx="2"/>
          </p:nvPr>
        </p:nvSpPr>
        <p:spPr>
          <a:xfrm>
            <a:off x="9562474" y="3887250"/>
            <a:ext cx="6400800" cy="3774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400" name="Google Shape;400;p25"/>
          <p:cNvGrpSpPr/>
          <p:nvPr/>
        </p:nvGrpSpPr>
        <p:grpSpPr>
          <a:xfrm>
            <a:off x="1201064" y="8703792"/>
            <a:ext cx="744000" cy="409812"/>
            <a:chOff x="9982400" y="628400"/>
            <a:chExt cx="44300" cy="24400"/>
          </a:xfrm>
        </p:grpSpPr>
        <p:sp>
          <p:nvSpPr>
            <p:cNvPr id="401" name="Google Shape;401;p25"/>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 name="Google Shape;402;p25"/>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 name="Google Shape;403;p25"/>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 name="Google Shape;404;p25"/>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5" name="Google Shape;405;p25"/>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06" name="Google Shape;406;p25"/>
          <p:cNvGrpSpPr/>
          <p:nvPr/>
        </p:nvGrpSpPr>
        <p:grpSpPr>
          <a:xfrm flipH="1">
            <a:off x="-145040" y="505775"/>
            <a:ext cx="18224412" cy="9059370"/>
            <a:chOff x="-72520" y="252887"/>
            <a:chExt cx="9112206" cy="4529685"/>
          </a:xfrm>
        </p:grpSpPr>
        <p:grpSp>
          <p:nvGrpSpPr>
            <p:cNvPr id="407" name="Google Shape;407;p25"/>
            <p:cNvGrpSpPr/>
            <p:nvPr/>
          </p:nvGrpSpPr>
          <p:grpSpPr>
            <a:xfrm rot="4476917" flipH="1">
              <a:off x="7957371" y="341028"/>
              <a:ext cx="946802" cy="1002565"/>
              <a:chOff x="6195381" y="-2621175"/>
              <a:chExt cx="935514" cy="991326"/>
            </a:xfrm>
          </p:grpSpPr>
          <p:sp>
            <p:nvSpPr>
              <p:cNvPr id="408" name="Google Shape;408;p25"/>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9" name="Google Shape;409;p25"/>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10" name="Google Shape;410;p25"/>
              <p:cNvGrpSpPr/>
              <p:nvPr/>
            </p:nvGrpSpPr>
            <p:grpSpPr>
              <a:xfrm>
                <a:off x="6224976" y="-2534681"/>
                <a:ext cx="814619" cy="878223"/>
                <a:chOff x="10015526" y="-551931"/>
                <a:chExt cx="814619" cy="878223"/>
              </a:xfrm>
            </p:grpSpPr>
            <p:sp>
              <p:nvSpPr>
                <p:cNvPr id="411" name="Google Shape;411;p25"/>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 name="Google Shape;412;p25"/>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 name="Google Shape;413;p25"/>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 name="Google Shape;414;p25"/>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 name="Google Shape;415;p25"/>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 name="Google Shape;416;p25"/>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 name="Google Shape;417;p25"/>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8" name="Google Shape;418;p25"/>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9" name="Google Shape;419;p25"/>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0" name="Google Shape;420;p25"/>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 name="Google Shape;421;p25"/>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2" name="Google Shape;422;p25"/>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 name="Google Shape;423;p25"/>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Google Shape;424;p25"/>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 name="Google Shape;425;p25"/>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 name="Google Shape;426;p25"/>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 name="Google Shape;427;p25"/>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Google Shape;428;p25"/>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Google Shape;429;p25"/>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 name="Google Shape;430;p25"/>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Google Shape;431;p25"/>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 name="Google Shape;432;p25"/>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 name="Google Shape;433;p25"/>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 name="Google Shape;434;p25"/>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 name="Google Shape;435;p25"/>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Google Shape;436;p25"/>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Google Shape;437;p25"/>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 name="Google Shape;438;p25"/>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Google Shape;439;p25"/>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Google Shape;440;p25"/>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Google Shape;441;p25"/>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 name="Google Shape;442;p25"/>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 name="Google Shape;443;p25"/>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 name="Google Shape;444;p25"/>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 name="Google Shape;445;p25"/>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 name="Google Shape;446;p25"/>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 name="Google Shape;447;p25"/>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 name="Google Shape;448;p25"/>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 name="Google Shape;449;p25"/>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 name="Google Shape;450;p25"/>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 name="Google Shape;451;p25"/>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 name="Google Shape;452;p25"/>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 name="Google Shape;453;p25"/>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 name="Google Shape;454;p25"/>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 name="Google Shape;455;p25"/>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25"/>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57" name="Google Shape;457;p25"/>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8" name="Google Shape;458;p25"/>
            <p:cNvGrpSpPr/>
            <p:nvPr/>
          </p:nvGrpSpPr>
          <p:grpSpPr>
            <a:xfrm rot="-6966032">
              <a:off x="156170" y="3819585"/>
              <a:ext cx="664004" cy="923425"/>
              <a:chOff x="10478963" y="-3477862"/>
              <a:chExt cx="489325" cy="680500"/>
            </a:xfrm>
          </p:grpSpPr>
          <p:sp>
            <p:nvSpPr>
              <p:cNvPr id="459" name="Google Shape;459;p25"/>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Google Shape;460;p25"/>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Google Shape;461;p25"/>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Google Shape;462;p25"/>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25"/>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25"/>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 name="Google Shape;465;p25"/>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25"/>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 name="Google Shape;467;p25"/>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 name="Google Shape;468;p25"/>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25"/>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 name="Google Shape;470;p25"/>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25"/>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 name="Google Shape;472;p25"/>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 name="Google Shape;473;p25"/>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 name="Google Shape;474;p25"/>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 name="Google Shape;475;p25"/>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5044661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76"/>
        <p:cNvGrpSpPr/>
        <p:nvPr/>
      </p:nvGrpSpPr>
      <p:grpSpPr>
        <a:xfrm>
          <a:off x="0" y="0"/>
          <a:ext cx="0" cy="0"/>
          <a:chOff x="0" y="0"/>
          <a:chExt cx="0" cy="0"/>
        </a:xfrm>
      </p:grpSpPr>
      <p:sp>
        <p:nvSpPr>
          <p:cNvPr id="477" name="Google Shape;477;p26"/>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478" name="Google Shape;478;p26"/>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479" name="Google Shape;479;p26"/>
          <p:cNvSpPr txBox="1">
            <a:spLocks noGrp="1"/>
          </p:cNvSpPr>
          <p:nvPr>
            <p:ph type="subTitle" idx="1"/>
          </p:nvPr>
        </p:nvSpPr>
        <p:spPr>
          <a:xfrm>
            <a:off x="142645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0" name="Google Shape;480;p26"/>
          <p:cNvSpPr txBox="1">
            <a:spLocks noGrp="1"/>
          </p:cNvSpPr>
          <p:nvPr>
            <p:ph type="subTitle" idx="2"/>
          </p:nvPr>
        </p:nvSpPr>
        <p:spPr>
          <a:xfrm>
            <a:off x="142645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481" name="Google Shape;481;p26"/>
          <p:cNvSpPr txBox="1">
            <a:spLocks noGrp="1"/>
          </p:cNvSpPr>
          <p:nvPr>
            <p:ph type="subTitle" idx="3"/>
          </p:nvPr>
        </p:nvSpPr>
        <p:spPr>
          <a:xfrm>
            <a:off x="1206080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2" name="Google Shape;482;p26"/>
          <p:cNvSpPr txBox="1">
            <a:spLocks noGrp="1"/>
          </p:cNvSpPr>
          <p:nvPr>
            <p:ph type="subTitle" idx="4"/>
          </p:nvPr>
        </p:nvSpPr>
        <p:spPr>
          <a:xfrm>
            <a:off x="1206080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483" name="Google Shape;483;p26"/>
          <p:cNvSpPr txBox="1">
            <a:spLocks noGrp="1"/>
          </p:cNvSpPr>
          <p:nvPr>
            <p:ph type="subTitle" idx="5"/>
          </p:nvPr>
        </p:nvSpPr>
        <p:spPr>
          <a:xfrm>
            <a:off x="674370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4" name="Google Shape;484;p26"/>
          <p:cNvSpPr txBox="1">
            <a:spLocks noGrp="1"/>
          </p:cNvSpPr>
          <p:nvPr>
            <p:ph type="subTitle" idx="6"/>
          </p:nvPr>
        </p:nvSpPr>
        <p:spPr>
          <a:xfrm>
            <a:off x="674370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485" name="Google Shape;485;p26"/>
          <p:cNvGrpSpPr/>
          <p:nvPr/>
        </p:nvGrpSpPr>
        <p:grpSpPr>
          <a:xfrm rot="-7188616">
            <a:off x="464204" y="110984"/>
            <a:ext cx="1318964" cy="1834456"/>
            <a:chOff x="10478963" y="-3477862"/>
            <a:chExt cx="489325" cy="680500"/>
          </a:xfrm>
        </p:grpSpPr>
        <p:sp>
          <p:nvSpPr>
            <p:cNvPr id="486" name="Google Shape;486;p26"/>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 name="Google Shape;487;p26"/>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 name="Google Shape;488;p26"/>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 name="Google Shape;489;p26"/>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 name="Google Shape;490;p26"/>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 name="Google Shape;491;p26"/>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 name="Google Shape;492;p26"/>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 name="Google Shape;493;p26"/>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 name="Google Shape;494;p26"/>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 name="Google Shape;495;p26"/>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496;p26"/>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 name="Google Shape;497;p26"/>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 name="Google Shape;498;p26"/>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499;p26"/>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 name="Google Shape;500;p26"/>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 name="Google Shape;501;p26"/>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26"/>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8388598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03"/>
        <p:cNvGrpSpPr/>
        <p:nvPr/>
      </p:nvGrpSpPr>
      <p:grpSpPr>
        <a:xfrm>
          <a:off x="0" y="0"/>
          <a:ext cx="0" cy="0"/>
          <a:chOff x="0" y="0"/>
          <a:chExt cx="0" cy="0"/>
        </a:xfrm>
      </p:grpSpPr>
      <p:sp>
        <p:nvSpPr>
          <p:cNvPr id="504" name="Google Shape;504;p27"/>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05" name="Google Shape;505;p27"/>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06" name="Google Shape;506;p27"/>
          <p:cNvSpPr txBox="1">
            <a:spLocks noGrp="1"/>
          </p:cNvSpPr>
          <p:nvPr>
            <p:ph type="subTitle" idx="1"/>
          </p:nvPr>
        </p:nvSpPr>
        <p:spPr>
          <a:xfrm>
            <a:off x="173125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7" name="Google Shape;507;p27"/>
          <p:cNvSpPr txBox="1">
            <a:spLocks noGrp="1"/>
          </p:cNvSpPr>
          <p:nvPr>
            <p:ph type="subTitle" idx="2"/>
          </p:nvPr>
        </p:nvSpPr>
        <p:spPr>
          <a:xfrm>
            <a:off x="173125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08" name="Google Shape;508;p27"/>
          <p:cNvSpPr txBox="1">
            <a:spLocks noGrp="1"/>
          </p:cNvSpPr>
          <p:nvPr>
            <p:ph type="subTitle" idx="3"/>
          </p:nvPr>
        </p:nvSpPr>
        <p:spPr>
          <a:xfrm>
            <a:off x="1203155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9" name="Google Shape;509;p27"/>
          <p:cNvSpPr txBox="1">
            <a:spLocks noGrp="1"/>
          </p:cNvSpPr>
          <p:nvPr>
            <p:ph type="subTitle" idx="4"/>
          </p:nvPr>
        </p:nvSpPr>
        <p:spPr>
          <a:xfrm>
            <a:off x="1203155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10" name="Google Shape;510;p27"/>
          <p:cNvSpPr txBox="1">
            <a:spLocks noGrp="1"/>
          </p:cNvSpPr>
          <p:nvPr>
            <p:ph type="subTitle" idx="5"/>
          </p:nvPr>
        </p:nvSpPr>
        <p:spPr>
          <a:xfrm>
            <a:off x="688140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11" name="Google Shape;511;p27"/>
          <p:cNvSpPr txBox="1">
            <a:spLocks noGrp="1"/>
          </p:cNvSpPr>
          <p:nvPr>
            <p:ph type="subTitle" idx="6"/>
          </p:nvPr>
        </p:nvSpPr>
        <p:spPr>
          <a:xfrm>
            <a:off x="688140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512" name="Google Shape;512;p27"/>
          <p:cNvGrpSpPr/>
          <p:nvPr/>
        </p:nvGrpSpPr>
        <p:grpSpPr>
          <a:xfrm>
            <a:off x="-18565" y="1889842"/>
            <a:ext cx="18288486" cy="7516812"/>
            <a:chOff x="-9283" y="944921"/>
            <a:chExt cx="9144243" cy="3758406"/>
          </a:xfrm>
        </p:grpSpPr>
        <p:grpSp>
          <p:nvGrpSpPr>
            <p:cNvPr id="513" name="Google Shape;513;p27"/>
            <p:cNvGrpSpPr/>
            <p:nvPr/>
          </p:nvGrpSpPr>
          <p:grpSpPr>
            <a:xfrm rot="-863933" flipH="1">
              <a:off x="8166854" y="3691323"/>
              <a:ext cx="867530" cy="918564"/>
              <a:chOff x="6195381" y="-2621175"/>
              <a:chExt cx="935514" cy="991326"/>
            </a:xfrm>
          </p:grpSpPr>
          <p:sp>
            <p:nvSpPr>
              <p:cNvPr id="514" name="Google Shape;514;p27"/>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27"/>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16" name="Google Shape;516;p27"/>
              <p:cNvGrpSpPr/>
              <p:nvPr/>
            </p:nvGrpSpPr>
            <p:grpSpPr>
              <a:xfrm>
                <a:off x="6224976" y="-2534681"/>
                <a:ext cx="814619" cy="878223"/>
                <a:chOff x="10015526" y="-551931"/>
                <a:chExt cx="814619" cy="878223"/>
              </a:xfrm>
            </p:grpSpPr>
            <p:sp>
              <p:nvSpPr>
                <p:cNvPr id="517" name="Google Shape;517;p27"/>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27"/>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27"/>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27"/>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27"/>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27"/>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27"/>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27"/>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27"/>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27"/>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27"/>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 name="Google Shape;528;p27"/>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 name="Google Shape;529;p27"/>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 name="Google Shape;530;p27"/>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 name="Google Shape;531;p27"/>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 name="Google Shape;532;p27"/>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3" name="Google Shape;533;p27"/>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4" name="Google Shape;534;p27"/>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5" name="Google Shape;535;p27"/>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6" name="Google Shape;536;p27"/>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7" name="Google Shape;537;p27"/>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8" name="Google Shape;538;p27"/>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9" name="Google Shape;539;p27"/>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0" name="Google Shape;540;p27"/>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541;p27"/>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27"/>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543;p27"/>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544;p27"/>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545;p27"/>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27"/>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27"/>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27"/>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27"/>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27"/>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Google Shape;551;p27"/>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52;p27"/>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27"/>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554;p27"/>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555;p27"/>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556;p27"/>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557;p27"/>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558;p27"/>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559;p27"/>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27"/>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1" name="Google Shape;561;p27"/>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2" name="Google Shape;562;p27"/>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63" name="Google Shape;563;p27"/>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64" name="Google Shape;564;p27"/>
            <p:cNvGrpSpPr/>
            <p:nvPr/>
          </p:nvGrpSpPr>
          <p:grpSpPr>
            <a:xfrm rot="-7891684">
              <a:off x="195883" y="1026495"/>
              <a:ext cx="582773" cy="810458"/>
              <a:chOff x="10478963" y="-3477862"/>
              <a:chExt cx="489325" cy="680500"/>
            </a:xfrm>
          </p:grpSpPr>
          <p:sp>
            <p:nvSpPr>
              <p:cNvPr id="565" name="Google Shape;565;p27"/>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6" name="Google Shape;566;p27"/>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7" name="Google Shape;567;p27"/>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8" name="Google Shape;568;p27"/>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9" name="Google Shape;569;p27"/>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0" name="Google Shape;570;p27"/>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27"/>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27"/>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27"/>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27"/>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27"/>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7"/>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27"/>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27"/>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27"/>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27"/>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27"/>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444952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82"/>
        <p:cNvGrpSpPr/>
        <p:nvPr/>
      </p:nvGrpSpPr>
      <p:grpSpPr>
        <a:xfrm>
          <a:off x="0" y="0"/>
          <a:ext cx="0" cy="0"/>
          <a:chOff x="0" y="0"/>
          <a:chExt cx="0" cy="0"/>
        </a:xfrm>
      </p:grpSpPr>
      <p:sp>
        <p:nvSpPr>
          <p:cNvPr id="583" name="Google Shape;583;p28"/>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84" name="Google Shape;584;p28"/>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85" name="Google Shape;585;p28"/>
          <p:cNvSpPr txBox="1">
            <a:spLocks noGrp="1"/>
          </p:cNvSpPr>
          <p:nvPr>
            <p:ph type="subTitle" idx="1"/>
          </p:nvPr>
        </p:nvSpPr>
        <p:spPr>
          <a:xfrm>
            <a:off x="4038300" y="3692604"/>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6" name="Google Shape;586;p28"/>
          <p:cNvSpPr txBox="1">
            <a:spLocks noGrp="1"/>
          </p:cNvSpPr>
          <p:nvPr>
            <p:ph type="subTitle" idx="2"/>
          </p:nvPr>
        </p:nvSpPr>
        <p:spPr>
          <a:xfrm>
            <a:off x="4038300" y="2823050"/>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87" name="Google Shape;587;p28"/>
          <p:cNvSpPr txBox="1">
            <a:spLocks noGrp="1"/>
          </p:cNvSpPr>
          <p:nvPr>
            <p:ph type="subTitle" idx="3"/>
          </p:nvPr>
        </p:nvSpPr>
        <p:spPr>
          <a:xfrm>
            <a:off x="4038300" y="6886452"/>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8" name="Google Shape;588;p28"/>
          <p:cNvSpPr txBox="1">
            <a:spLocks noGrp="1"/>
          </p:cNvSpPr>
          <p:nvPr>
            <p:ph type="subTitle" idx="4"/>
          </p:nvPr>
        </p:nvSpPr>
        <p:spPr>
          <a:xfrm>
            <a:off x="4038300" y="6016898"/>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89" name="Google Shape;589;p28"/>
          <p:cNvSpPr txBox="1">
            <a:spLocks noGrp="1"/>
          </p:cNvSpPr>
          <p:nvPr>
            <p:ph type="subTitle" idx="5"/>
          </p:nvPr>
        </p:nvSpPr>
        <p:spPr>
          <a:xfrm>
            <a:off x="12278374" y="3692604"/>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0" name="Google Shape;590;p28"/>
          <p:cNvSpPr txBox="1">
            <a:spLocks noGrp="1"/>
          </p:cNvSpPr>
          <p:nvPr>
            <p:ph type="subTitle" idx="6"/>
          </p:nvPr>
        </p:nvSpPr>
        <p:spPr>
          <a:xfrm>
            <a:off x="12278374" y="2823050"/>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91" name="Google Shape;591;p28"/>
          <p:cNvSpPr txBox="1">
            <a:spLocks noGrp="1"/>
          </p:cNvSpPr>
          <p:nvPr>
            <p:ph type="subTitle" idx="7"/>
          </p:nvPr>
        </p:nvSpPr>
        <p:spPr>
          <a:xfrm>
            <a:off x="12278374" y="6886452"/>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2" name="Google Shape;592;p28"/>
          <p:cNvSpPr txBox="1">
            <a:spLocks noGrp="1"/>
          </p:cNvSpPr>
          <p:nvPr>
            <p:ph type="subTitle" idx="8"/>
          </p:nvPr>
        </p:nvSpPr>
        <p:spPr>
          <a:xfrm>
            <a:off x="12278374" y="6016898"/>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593" name="Google Shape;593;p28"/>
          <p:cNvGrpSpPr/>
          <p:nvPr/>
        </p:nvGrpSpPr>
        <p:grpSpPr>
          <a:xfrm>
            <a:off x="1030516" y="957154"/>
            <a:ext cx="1447400" cy="293248"/>
            <a:chOff x="9930175" y="1022450"/>
            <a:chExt cx="120450" cy="24400"/>
          </a:xfrm>
        </p:grpSpPr>
        <p:sp>
          <p:nvSpPr>
            <p:cNvPr id="594" name="Google Shape;594;p28"/>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 name="Google Shape;595;p28"/>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 name="Google Shape;596;p28"/>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 name="Google Shape;597;p28"/>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 name="Google Shape;598;p28"/>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 name="Google Shape;599;p28"/>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 name="Google Shape;600;p28"/>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 name="Google Shape;601;p28"/>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 name="Google Shape;602;p28"/>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03" name="Google Shape;603;p28"/>
          <p:cNvGrpSpPr/>
          <p:nvPr/>
        </p:nvGrpSpPr>
        <p:grpSpPr>
          <a:xfrm>
            <a:off x="-19" y="2191646"/>
            <a:ext cx="17970366" cy="7174372"/>
            <a:chOff x="-10" y="1095823"/>
            <a:chExt cx="8985183" cy="3587186"/>
          </a:xfrm>
        </p:grpSpPr>
        <p:grpSp>
          <p:nvGrpSpPr>
            <p:cNvPr id="604" name="Google Shape;604;p28"/>
            <p:cNvGrpSpPr/>
            <p:nvPr/>
          </p:nvGrpSpPr>
          <p:grpSpPr>
            <a:xfrm rot="1169873" flipH="1">
              <a:off x="88196" y="3956634"/>
              <a:ext cx="638054" cy="638191"/>
              <a:chOff x="8790864" y="-1437011"/>
              <a:chExt cx="835482" cy="831392"/>
            </a:xfrm>
          </p:grpSpPr>
          <p:sp>
            <p:nvSpPr>
              <p:cNvPr id="605" name="Google Shape;605;p28"/>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 name="Google Shape;606;p28"/>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 name="Google Shape;607;p28"/>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 name="Google Shape;608;p28"/>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09" name="Google Shape;609;p28"/>
            <p:cNvGrpSpPr/>
            <p:nvPr/>
          </p:nvGrpSpPr>
          <p:grpSpPr>
            <a:xfrm rot="5400000" flipH="1">
              <a:off x="8347507" y="1129949"/>
              <a:ext cx="671793" cy="603540"/>
              <a:chOff x="7624325" y="-1510778"/>
              <a:chExt cx="1080227" cy="970321"/>
            </a:xfrm>
          </p:grpSpPr>
          <p:sp>
            <p:nvSpPr>
              <p:cNvPr id="610" name="Google Shape;610;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 name="Google Shape;611;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 name="Google Shape;612;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 name="Google Shape;613;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 name="Google Shape;614;p28"/>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 name="Google Shape;615;p28"/>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5431519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616"/>
        <p:cNvGrpSpPr/>
        <p:nvPr/>
      </p:nvGrpSpPr>
      <p:grpSpPr>
        <a:xfrm>
          <a:off x="0" y="0"/>
          <a:ext cx="0" cy="0"/>
          <a:chOff x="0" y="0"/>
          <a:chExt cx="0" cy="0"/>
        </a:xfrm>
      </p:grpSpPr>
      <p:sp>
        <p:nvSpPr>
          <p:cNvPr id="617" name="Google Shape;617;p29"/>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618" name="Google Shape;618;p29"/>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619" name="Google Shape;619;p29"/>
          <p:cNvSpPr txBox="1">
            <a:spLocks noGrp="1"/>
          </p:cNvSpPr>
          <p:nvPr>
            <p:ph type="subTitle" idx="1"/>
          </p:nvPr>
        </p:nvSpPr>
        <p:spPr>
          <a:xfrm>
            <a:off x="14265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0" name="Google Shape;620;p29"/>
          <p:cNvSpPr txBox="1">
            <a:spLocks noGrp="1"/>
          </p:cNvSpPr>
          <p:nvPr>
            <p:ph type="subTitle" idx="2"/>
          </p:nvPr>
        </p:nvSpPr>
        <p:spPr>
          <a:xfrm>
            <a:off x="14265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1" name="Google Shape;621;p29"/>
          <p:cNvSpPr txBox="1">
            <a:spLocks noGrp="1"/>
          </p:cNvSpPr>
          <p:nvPr>
            <p:ph type="subTitle" idx="3"/>
          </p:nvPr>
        </p:nvSpPr>
        <p:spPr>
          <a:xfrm>
            <a:off x="120609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2" name="Google Shape;622;p29"/>
          <p:cNvSpPr txBox="1">
            <a:spLocks noGrp="1"/>
          </p:cNvSpPr>
          <p:nvPr>
            <p:ph type="subTitle" idx="4"/>
          </p:nvPr>
        </p:nvSpPr>
        <p:spPr>
          <a:xfrm>
            <a:off x="120609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3" name="Google Shape;623;p29"/>
          <p:cNvSpPr txBox="1">
            <a:spLocks noGrp="1"/>
          </p:cNvSpPr>
          <p:nvPr>
            <p:ph type="subTitle" idx="5"/>
          </p:nvPr>
        </p:nvSpPr>
        <p:spPr>
          <a:xfrm>
            <a:off x="67437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4" name="Google Shape;624;p29"/>
          <p:cNvSpPr txBox="1">
            <a:spLocks noGrp="1"/>
          </p:cNvSpPr>
          <p:nvPr>
            <p:ph type="subTitle" idx="6"/>
          </p:nvPr>
        </p:nvSpPr>
        <p:spPr>
          <a:xfrm>
            <a:off x="67437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5" name="Google Shape;625;p29"/>
          <p:cNvSpPr txBox="1">
            <a:spLocks noGrp="1"/>
          </p:cNvSpPr>
          <p:nvPr>
            <p:ph type="subTitle" idx="7"/>
          </p:nvPr>
        </p:nvSpPr>
        <p:spPr>
          <a:xfrm>
            <a:off x="4085062" y="3692604"/>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6" name="Google Shape;626;p29"/>
          <p:cNvSpPr txBox="1">
            <a:spLocks noGrp="1"/>
          </p:cNvSpPr>
          <p:nvPr>
            <p:ph type="subTitle" idx="8"/>
          </p:nvPr>
        </p:nvSpPr>
        <p:spPr>
          <a:xfrm>
            <a:off x="4085062" y="28230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7" name="Google Shape;627;p29"/>
          <p:cNvSpPr txBox="1">
            <a:spLocks noGrp="1"/>
          </p:cNvSpPr>
          <p:nvPr>
            <p:ph type="subTitle" idx="9"/>
          </p:nvPr>
        </p:nvSpPr>
        <p:spPr>
          <a:xfrm>
            <a:off x="9402338" y="3692604"/>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8" name="Google Shape;628;p29"/>
          <p:cNvSpPr txBox="1">
            <a:spLocks noGrp="1"/>
          </p:cNvSpPr>
          <p:nvPr>
            <p:ph type="subTitle" idx="13"/>
          </p:nvPr>
        </p:nvSpPr>
        <p:spPr>
          <a:xfrm>
            <a:off x="9402338" y="28230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Tree>
    <p:extLst>
      <p:ext uri="{BB962C8B-B14F-4D97-AF65-F5344CB8AC3E}">
        <p14:creationId xmlns:p14="http://schemas.microsoft.com/office/powerpoint/2010/main" val="1693888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29"/>
        <p:cNvGrpSpPr/>
        <p:nvPr/>
      </p:nvGrpSpPr>
      <p:grpSpPr>
        <a:xfrm>
          <a:off x="0" y="0"/>
          <a:ext cx="0" cy="0"/>
          <a:chOff x="0" y="0"/>
          <a:chExt cx="0" cy="0"/>
        </a:xfrm>
      </p:grpSpPr>
      <p:sp>
        <p:nvSpPr>
          <p:cNvPr id="630" name="Google Shape;630;p30"/>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631" name="Google Shape;631;p30"/>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632" name="Google Shape;632;p30"/>
          <p:cNvSpPr txBox="1">
            <a:spLocks noGrp="1"/>
          </p:cNvSpPr>
          <p:nvPr>
            <p:ph type="subTitle" idx="1"/>
          </p:nvPr>
        </p:nvSpPr>
        <p:spPr>
          <a:xfrm>
            <a:off x="3517500" y="32527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3" name="Google Shape;633;p30"/>
          <p:cNvSpPr txBox="1">
            <a:spLocks noGrp="1"/>
          </p:cNvSpPr>
          <p:nvPr>
            <p:ph type="subTitle" idx="2"/>
          </p:nvPr>
        </p:nvSpPr>
        <p:spPr>
          <a:xfrm>
            <a:off x="3517500" y="24313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4" name="Google Shape;634;p30"/>
          <p:cNvSpPr txBox="1">
            <a:spLocks noGrp="1"/>
          </p:cNvSpPr>
          <p:nvPr>
            <p:ph type="subTitle" idx="3"/>
          </p:nvPr>
        </p:nvSpPr>
        <p:spPr>
          <a:xfrm>
            <a:off x="3517500" y="77666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5" name="Google Shape;635;p30"/>
          <p:cNvSpPr txBox="1">
            <a:spLocks noGrp="1"/>
          </p:cNvSpPr>
          <p:nvPr>
            <p:ph type="subTitle" idx="4"/>
          </p:nvPr>
        </p:nvSpPr>
        <p:spPr>
          <a:xfrm>
            <a:off x="3517500" y="69452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6" name="Google Shape;636;p30"/>
          <p:cNvSpPr txBox="1">
            <a:spLocks noGrp="1"/>
          </p:cNvSpPr>
          <p:nvPr>
            <p:ph type="subTitle" idx="5"/>
          </p:nvPr>
        </p:nvSpPr>
        <p:spPr>
          <a:xfrm>
            <a:off x="3517500" y="550965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7" name="Google Shape;637;p30"/>
          <p:cNvSpPr txBox="1">
            <a:spLocks noGrp="1"/>
          </p:cNvSpPr>
          <p:nvPr>
            <p:ph type="subTitle" idx="6"/>
          </p:nvPr>
        </p:nvSpPr>
        <p:spPr>
          <a:xfrm>
            <a:off x="3517500" y="468825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8" name="Google Shape;638;p30"/>
          <p:cNvSpPr txBox="1">
            <a:spLocks noGrp="1"/>
          </p:cNvSpPr>
          <p:nvPr>
            <p:ph type="subTitle" idx="7"/>
          </p:nvPr>
        </p:nvSpPr>
        <p:spPr>
          <a:xfrm>
            <a:off x="11614532" y="32527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9" name="Google Shape;639;p30"/>
          <p:cNvSpPr txBox="1">
            <a:spLocks noGrp="1"/>
          </p:cNvSpPr>
          <p:nvPr>
            <p:ph type="subTitle" idx="8"/>
          </p:nvPr>
        </p:nvSpPr>
        <p:spPr>
          <a:xfrm>
            <a:off x="11614532" y="24313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40" name="Google Shape;640;p30"/>
          <p:cNvSpPr txBox="1">
            <a:spLocks noGrp="1"/>
          </p:cNvSpPr>
          <p:nvPr>
            <p:ph type="subTitle" idx="9"/>
          </p:nvPr>
        </p:nvSpPr>
        <p:spPr>
          <a:xfrm>
            <a:off x="11614532" y="77666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1" name="Google Shape;641;p30"/>
          <p:cNvSpPr txBox="1">
            <a:spLocks noGrp="1"/>
          </p:cNvSpPr>
          <p:nvPr>
            <p:ph type="subTitle" idx="13"/>
          </p:nvPr>
        </p:nvSpPr>
        <p:spPr>
          <a:xfrm>
            <a:off x="11614532" y="69452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42" name="Google Shape;642;p30"/>
          <p:cNvSpPr txBox="1">
            <a:spLocks noGrp="1"/>
          </p:cNvSpPr>
          <p:nvPr>
            <p:ph type="subTitle" idx="14"/>
          </p:nvPr>
        </p:nvSpPr>
        <p:spPr>
          <a:xfrm>
            <a:off x="11614532" y="550965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3" name="Google Shape;643;p30"/>
          <p:cNvSpPr txBox="1">
            <a:spLocks noGrp="1"/>
          </p:cNvSpPr>
          <p:nvPr>
            <p:ph type="subTitle" idx="15"/>
          </p:nvPr>
        </p:nvSpPr>
        <p:spPr>
          <a:xfrm>
            <a:off x="11614532" y="468825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644" name="Google Shape;644;p30"/>
          <p:cNvGrpSpPr/>
          <p:nvPr/>
        </p:nvGrpSpPr>
        <p:grpSpPr>
          <a:xfrm>
            <a:off x="15989756" y="-5"/>
            <a:ext cx="2247384" cy="9329506"/>
            <a:chOff x="7994878" y="-3"/>
            <a:chExt cx="1123692" cy="4664753"/>
          </a:xfrm>
        </p:grpSpPr>
        <p:grpSp>
          <p:nvGrpSpPr>
            <p:cNvPr id="645" name="Google Shape;645;p30"/>
            <p:cNvGrpSpPr/>
            <p:nvPr/>
          </p:nvGrpSpPr>
          <p:grpSpPr>
            <a:xfrm rot="7188616" flipH="1">
              <a:off x="8226983" y="55492"/>
              <a:ext cx="659482" cy="917228"/>
              <a:chOff x="10478963" y="-3477862"/>
              <a:chExt cx="489325" cy="680500"/>
            </a:xfrm>
          </p:grpSpPr>
          <p:sp>
            <p:nvSpPr>
              <p:cNvPr id="646" name="Google Shape;646;p30"/>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 name="Google Shape;647;p30"/>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 name="Google Shape;648;p30"/>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 name="Google Shape;649;p30"/>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 name="Google Shape;650;p30"/>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 name="Google Shape;651;p30"/>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 name="Google Shape;652;p30"/>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 name="Google Shape;653;p30"/>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 name="Google Shape;654;p30"/>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 name="Google Shape;655;p30"/>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 name="Google Shape;656;p30"/>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 name="Google Shape;657;p30"/>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 name="Google Shape;658;p30"/>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 name="Google Shape;659;p30"/>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Google Shape;660;p30"/>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30"/>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 name="Google Shape;662;p30"/>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3" name="Google Shape;663;p30"/>
            <p:cNvGrpSpPr/>
            <p:nvPr/>
          </p:nvGrpSpPr>
          <p:grpSpPr>
            <a:xfrm>
              <a:off x="8022859" y="4531299"/>
              <a:ext cx="658645" cy="133451"/>
              <a:chOff x="9930175" y="1022450"/>
              <a:chExt cx="120450" cy="24400"/>
            </a:xfrm>
          </p:grpSpPr>
          <p:sp>
            <p:nvSpPr>
              <p:cNvPr id="664" name="Google Shape;664;p30"/>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30"/>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 name="Google Shape;666;p30"/>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 name="Google Shape;667;p30"/>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 name="Google Shape;668;p30"/>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 name="Google Shape;669;p30"/>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0" name="Google Shape;670;p30"/>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1" name="Google Shape;671;p30"/>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30"/>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782644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79"/>
        <p:cNvGrpSpPr/>
        <p:nvPr/>
      </p:nvGrpSpPr>
      <p:grpSpPr>
        <a:xfrm>
          <a:off x="0" y="0"/>
          <a:ext cx="0" cy="0"/>
          <a:chOff x="0" y="0"/>
          <a:chExt cx="0" cy="0"/>
        </a:xfrm>
      </p:grpSpPr>
      <p:sp>
        <p:nvSpPr>
          <p:cNvPr id="680" name="Google Shape;680;p3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grpSp>
        <p:nvGrpSpPr>
          <p:cNvPr id="681" name="Google Shape;681;p32"/>
          <p:cNvGrpSpPr/>
          <p:nvPr/>
        </p:nvGrpSpPr>
        <p:grpSpPr>
          <a:xfrm>
            <a:off x="995496" y="1099227"/>
            <a:ext cx="16066772" cy="7959430"/>
            <a:chOff x="497748" y="549613"/>
            <a:chExt cx="8033386" cy="3979715"/>
          </a:xfrm>
        </p:grpSpPr>
        <p:grpSp>
          <p:nvGrpSpPr>
            <p:cNvPr id="682" name="Google Shape;682;p32"/>
            <p:cNvGrpSpPr/>
            <p:nvPr/>
          </p:nvGrpSpPr>
          <p:grpSpPr>
            <a:xfrm>
              <a:off x="8159134" y="4324421"/>
              <a:ext cx="372000" cy="204906"/>
              <a:chOff x="9982400" y="628400"/>
              <a:chExt cx="44300" cy="24400"/>
            </a:xfrm>
          </p:grpSpPr>
          <p:sp>
            <p:nvSpPr>
              <p:cNvPr id="683" name="Google Shape;683;p3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 name="Google Shape;684;p3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5" name="Google Shape;685;p3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6" name="Google Shape;686;p3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7" name="Google Shape;687;p3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88" name="Google Shape;688;p32"/>
            <p:cNvGrpSpPr/>
            <p:nvPr/>
          </p:nvGrpSpPr>
          <p:grpSpPr>
            <a:xfrm rot="314253" flipH="1">
              <a:off x="515690" y="583338"/>
              <a:ext cx="758467" cy="427794"/>
              <a:chOff x="10133400" y="-284687"/>
              <a:chExt cx="562901" cy="317490"/>
            </a:xfrm>
          </p:grpSpPr>
          <p:sp>
            <p:nvSpPr>
              <p:cNvPr id="689" name="Google Shape;689;p3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0" name="Google Shape;690;p3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91" name="Google Shape;691;p32"/>
              <p:cNvGrpSpPr/>
              <p:nvPr/>
            </p:nvGrpSpPr>
            <p:grpSpPr>
              <a:xfrm>
                <a:off x="10307231" y="-214286"/>
                <a:ext cx="389070" cy="135070"/>
                <a:chOff x="9850175" y="941400"/>
                <a:chExt cx="103125" cy="35800"/>
              </a:xfrm>
            </p:grpSpPr>
            <p:sp>
              <p:nvSpPr>
                <p:cNvPr id="692" name="Google Shape;692;p3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3" name="Google Shape;693;p3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grpSp>
        <p:nvGrpSpPr>
          <p:cNvPr id="694" name="Google Shape;694;p32"/>
          <p:cNvGrpSpPr/>
          <p:nvPr/>
        </p:nvGrpSpPr>
        <p:grpSpPr>
          <a:xfrm>
            <a:off x="-145040" y="505775"/>
            <a:ext cx="18224412" cy="9059370"/>
            <a:chOff x="-72520" y="252887"/>
            <a:chExt cx="9112206" cy="4529685"/>
          </a:xfrm>
        </p:grpSpPr>
        <p:grpSp>
          <p:nvGrpSpPr>
            <p:cNvPr id="695" name="Google Shape;695;p32"/>
            <p:cNvGrpSpPr/>
            <p:nvPr/>
          </p:nvGrpSpPr>
          <p:grpSpPr>
            <a:xfrm rot="4476917" flipH="1">
              <a:off x="7957371" y="341028"/>
              <a:ext cx="946802" cy="1002565"/>
              <a:chOff x="6195381" y="-2621175"/>
              <a:chExt cx="935514" cy="991326"/>
            </a:xfrm>
          </p:grpSpPr>
          <p:sp>
            <p:nvSpPr>
              <p:cNvPr id="696" name="Google Shape;696;p32"/>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7" name="Google Shape;697;p32"/>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98" name="Google Shape;698;p32"/>
              <p:cNvGrpSpPr/>
              <p:nvPr/>
            </p:nvGrpSpPr>
            <p:grpSpPr>
              <a:xfrm>
                <a:off x="6224976" y="-2534681"/>
                <a:ext cx="814619" cy="878223"/>
                <a:chOff x="10015526" y="-551931"/>
                <a:chExt cx="814619" cy="878223"/>
              </a:xfrm>
            </p:grpSpPr>
            <p:sp>
              <p:nvSpPr>
                <p:cNvPr id="699" name="Google Shape;699;p32"/>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0" name="Google Shape;700;p32"/>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1" name="Google Shape;701;p32"/>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2" name="Google Shape;702;p32"/>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3" name="Google Shape;703;p32"/>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4" name="Google Shape;704;p32"/>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5" name="Google Shape;705;p32"/>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6" name="Google Shape;706;p32"/>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7" name="Google Shape;707;p32"/>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8" name="Google Shape;708;p32"/>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9" name="Google Shape;709;p32"/>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0" name="Google Shape;710;p32"/>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1" name="Google Shape;711;p32"/>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2" name="Google Shape;712;p32"/>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3" name="Google Shape;713;p32"/>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4" name="Google Shape;714;p32"/>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5" name="Google Shape;715;p32"/>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 name="Google Shape;716;p32"/>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 name="Google Shape;717;p32"/>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8" name="Google Shape;718;p32"/>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9" name="Google Shape;719;p32"/>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0" name="Google Shape;720;p32"/>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1" name="Google Shape;721;p32"/>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2" name="Google Shape;722;p32"/>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3" name="Google Shape;723;p32"/>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4" name="Google Shape;724;p32"/>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5" name="Google Shape;725;p32"/>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6" name="Google Shape;726;p32"/>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7" name="Google Shape;727;p32"/>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8" name="Google Shape;728;p32"/>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9" name="Google Shape;729;p32"/>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0" name="Google Shape;730;p32"/>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1" name="Google Shape;731;p32"/>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2" name="Google Shape;732;p32"/>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3" name="Google Shape;733;p32"/>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4" name="Google Shape;734;p32"/>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5" name="Google Shape;735;p32"/>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6" name="Google Shape;736;p32"/>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7" name="Google Shape;737;p32"/>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8" name="Google Shape;738;p32"/>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9" name="Google Shape;739;p32"/>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0" name="Google Shape;740;p32"/>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1" name="Google Shape;741;p32"/>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2" name="Google Shape;742;p32"/>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3" name="Google Shape;743;p32"/>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4" name="Google Shape;744;p32"/>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45" name="Google Shape;745;p32"/>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46" name="Google Shape;746;p32"/>
            <p:cNvGrpSpPr/>
            <p:nvPr/>
          </p:nvGrpSpPr>
          <p:grpSpPr>
            <a:xfrm rot="-6966032">
              <a:off x="156170" y="3819585"/>
              <a:ext cx="664004" cy="923425"/>
              <a:chOff x="10478963" y="-3477862"/>
              <a:chExt cx="489325" cy="680500"/>
            </a:xfrm>
          </p:grpSpPr>
          <p:sp>
            <p:nvSpPr>
              <p:cNvPr id="747" name="Google Shape;747;p32"/>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8" name="Google Shape;748;p32"/>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9" name="Google Shape;749;p32"/>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0" name="Google Shape;750;p32"/>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1" name="Google Shape;751;p32"/>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2" name="Google Shape;752;p32"/>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3" name="Google Shape;753;p32"/>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 name="Google Shape;754;p32"/>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5" name="Google Shape;755;p32"/>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6" name="Google Shape;756;p32"/>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7" name="Google Shape;757;p32"/>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8" name="Google Shape;758;p32"/>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9" name="Google Shape;759;p32"/>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0" name="Google Shape;760;p32"/>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1" name="Google Shape;761;p32"/>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2" name="Google Shape;762;p32"/>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3" name="Google Shape;763;p32"/>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40270369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64"/>
        <p:cNvGrpSpPr/>
        <p:nvPr/>
      </p:nvGrpSpPr>
      <p:grpSpPr>
        <a:xfrm>
          <a:off x="0" y="0"/>
          <a:ext cx="0" cy="0"/>
          <a:chOff x="0" y="0"/>
          <a:chExt cx="0" cy="0"/>
        </a:xfrm>
      </p:grpSpPr>
      <p:sp>
        <p:nvSpPr>
          <p:cNvPr id="765" name="Google Shape;765;p3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grpSp>
        <p:nvGrpSpPr>
          <p:cNvPr id="766" name="Google Shape;766;p33"/>
          <p:cNvGrpSpPr/>
          <p:nvPr/>
        </p:nvGrpSpPr>
        <p:grpSpPr>
          <a:xfrm>
            <a:off x="15989756" y="-5"/>
            <a:ext cx="2247384" cy="9329506"/>
            <a:chOff x="7994878" y="-3"/>
            <a:chExt cx="1123692" cy="4664753"/>
          </a:xfrm>
        </p:grpSpPr>
        <p:grpSp>
          <p:nvGrpSpPr>
            <p:cNvPr id="767" name="Google Shape;767;p33"/>
            <p:cNvGrpSpPr/>
            <p:nvPr/>
          </p:nvGrpSpPr>
          <p:grpSpPr>
            <a:xfrm rot="7188616" flipH="1">
              <a:off x="8226983" y="55492"/>
              <a:ext cx="659482" cy="917228"/>
              <a:chOff x="10478963" y="-3477862"/>
              <a:chExt cx="489325" cy="680500"/>
            </a:xfrm>
          </p:grpSpPr>
          <p:sp>
            <p:nvSpPr>
              <p:cNvPr id="768" name="Google Shape;768;p33"/>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9" name="Google Shape;769;p33"/>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0" name="Google Shape;770;p33"/>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1" name="Google Shape;771;p33"/>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2" name="Google Shape;772;p33"/>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3" name="Google Shape;773;p33"/>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4" name="Google Shape;774;p33"/>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5" name="Google Shape;775;p33"/>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6" name="Google Shape;776;p33"/>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7" name="Google Shape;777;p33"/>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8" name="Google Shape;778;p33"/>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9" name="Google Shape;779;p33"/>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0" name="Google Shape;780;p33"/>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1" name="Google Shape;781;p33"/>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2" name="Google Shape;782;p33"/>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3" name="Google Shape;783;p33"/>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4" name="Google Shape;784;p33"/>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85" name="Google Shape;785;p33"/>
            <p:cNvGrpSpPr/>
            <p:nvPr/>
          </p:nvGrpSpPr>
          <p:grpSpPr>
            <a:xfrm>
              <a:off x="8022859" y="4531299"/>
              <a:ext cx="658645" cy="133451"/>
              <a:chOff x="9930175" y="1022450"/>
              <a:chExt cx="120450" cy="24400"/>
            </a:xfrm>
          </p:grpSpPr>
          <p:sp>
            <p:nvSpPr>
              <p:cNvPr id="786" name="Google Shape;786;p33"/>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7" name="Google Shape;787;p33"/>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8" name="Google Shape;788;p33"/>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9" name="Google Shape;789;p33"/>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0" name="Google Shape;790;p33"/>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1" name="Google Shape;791;p33"/>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2" name="Google Shape;792;p33"/>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3" name="Google Shape;793;p33"/>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4" name="Google Shape;794;p33"/>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275869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12/5/2023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7877146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12/5/2023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2523444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12/5/2023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8585731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12/5/2023</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9693521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12/5/2023</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4860447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12/5/2023</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5644632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12/5/2023</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1851042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12/5/2023</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885239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12/5/2023</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8336882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12/5/2023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5703756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12/5/2023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444135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1069550"/>
            <a:ext cx="15435000" cy="1046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1pPr>
            <a:lvl2pPr lvl="1"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2pPr>
            <a:lvl3pPr lvl="2"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3pPr>
            <a:lvl4pPr lvl="3"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4pPr>
            <a:lvl5pPr lvl="4"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5pPr>
            <a:lvl6pPr lvl="5"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6pPr>
            <a:lvl7pPr lvl="6"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7pPr>
            <a:lvl8pPr lvl="7"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8pPr>
            <a:lvl9pPr lvl="8"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9pPr>
          </a:lstStyle>
          <a:p>
            <a:endParaRPr/>
          </a:p>
        </p:txBody>
      </p:sp>
      <p:sp>
        <p:nvSpPr>
          <p:cNvPr id="7" name="Google Shape;7;p1"/>
          <p:cNvSpPr txBox="1">
            <a:spLocks noGrp="1"/>
          </p:cNvSpPr>
          <p:nvPr>
            <p:ph type="body" idx="1"/>
          </p:nvPr>
        </p:nvSpPr>
        <p:spPr>
          <a:xfrm>
            <a:off x="1426450" y="2594800"/>
            <a:ext cx="15435000" cy="6543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39650187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04245B0E-E96B-4570-A3E5-4D0466853797}" type="datetimeFigureOut">
              <a:rPr lang="en-US" smtClean="0">
                <a:solidFill>
                  <a:prstClr val="black">
                    <a:tint val="75000"/>
                  </a:prstClr>
                </a:solidFill>
                <a:cs typeface="Arial"/>
                <a:sym typeface="Arial"/>
              </a:rPr>
              <a:pPr defTabSz="1371600"/>
              <a:t>12/5/2023</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89859029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21.png"/><Relationship Id="rId5" Type="http://schemas.openxmlformats.org/officeDocument/2006/relationships/image" Target="../media/image20.png"/><Relationship Id="rId10" Type="http://schemas.microsoft.com/office/2007/relationships/hdphoto" Target="../media/hdphoto5.wdp"/><Relationship Id="rId4" Type="http://schemas.openxmlformats.org/officeDocument/2006/relationships/image" Target="../media/image19.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3.sv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43.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2.sv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sv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2.svg"/><Relationship Id="rId4" Type="http://schemas.openxmlformats.org/officeDocument/2006/relationships/image" Target="../media/image25.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8.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30.png"/><Relationship Id="rId5" Type="http://schemas.microsoft.com/office/2007/relationships/hdphoto" Target="../media/hdphoto5.wdp"/><Relationship Id="rId10" Type="http://schemas.openxmlformats.org/officeDocument/2006/relationships/image" Target="../media/image33.png"/><Relationship Id="rId4" Type="http://schemas.openxmlformats.org/officeDocument/2006/relationships/image" Target="../media/image23.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5.sv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svg"/><Relationship Id="rId7"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5.sv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0.png"/><Relationship Id="rId5" Type="http://schemas.microsoft.com/office/2007/relationships/hdphoto" Target="../media/hdphoto7.wdp"/><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svg"/><Relationship Id="rId7"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svg"/><Relationship Id="rId7"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svg"/><Relationship Id="rId7"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png"/><Relationship Id="rId7" Type="http://schemas.openxmlformats.org/officeDocument/2006/relationships/image" Target="../media/image43.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2.svg"/></Relationships>
</file>

<file path=ppt/slides/_rels/slide22.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9.gif"/><Relationship Id="rId7" Type="http://schemas.openxmlformats.org/officeDocument/2006/relationships/image" Target="../media/image52.jpeg"/><Relationship Id="rId12" Type="http://schemas.openxmlformats.org/officeDocument/2006/relationships/image" Target="../media/image56.png"/><Relationship Id="rId2" Type="http://schemas.openxmlformats.org/officeDocument/2006/relationships/image" Target="../media/image48.png"/><Relationship Id="rId1" Type="http://schemas.openxmlformats.org/officeDocument/2006/relationships/slideLayout" Target="../slideLayouts/slideLayout38.xml"/><Relationship Id="rId6" Type="http://schemas.openxmlformats.org/officeDocument/2006/relationships/image" Target="../media/image51.jpeg"/><Relationship Id="rId11" Type="http://schemas.openxmlformats.org/officeDocument/2006/relationships/slide" Target="slide13.xml"/><Relationship Id="rId5" Type="http://schemas.microsoft.com/office/2007/relationships/hdphoto" Target="../media/hdphoto9.wdp"/><Relationship Id="rId10" Type="http://schemas.openxmlformats.org/officeDocument/2006/relationships/image" Target="../media/image55.jpeg"/><Relationship Id="rId4" Type="http://schemas.openxmlformats.org/officeDocument/2006/relationships/image" Target="../media/image50.png"/><Relationship Id="rId9" Type="http://schemas.openxmlformats.org/officeDocument/2006/relationships/image" Target="../media/image54.png"/></Relationships>
</file>

<file path=ppt/slides/_rels/slide23.xml.rels><?xml version="1.0" encoding="UTF-8" standalone="yes"?>
<Relationships xmlns="http://schemas.openxmlformats.org/package/2006/relationships"><Relationship Id="rId8" Type="http://schemas.openxmlformats.org/officeDocument/2006/relationships/image" Target="../media/image59.gif"/><Relationship Id="rId13" Type="http://schemas.openxmlformats.org/officeDocument/2006/relationships/image" Target="../media/image53.jpeg"/><Relationship Id="rId18" Type="http://schemas.openxmlformats.org/officeDocument/2006/relationships/image" Target="../media/image62.gif"/><Relationship Id="rId3" Type="http://schemas.openxmlformats.org/officeDocument/2006/relationships/audio" Target="../media/audio1.wav"/><Relationship Id="rId7" Type="http://schemas.openxmlformats.org/officeDocument/2006/relationships/image" Target="../media/image58.png"/><Relationship Id="rId12" Type="http://schemas.openxmlformats.org/officeDocument/2006/relationships/image" Target="../media/image52.jpeg"/><Relationship Id="rId17" Type="http://schemas.openxmlformats.org/officeDocument/2006/relationships/image" Target="../media/image61.jpeg"/><Relationship Id="rId2" Type="http://schemas.openxmlformats.org/officeDocument/2006/relationships/notesSlide" Target="../notesSlides/notesSlide6.xml"/><Relationship Id="rId16" Type="http://schemas.openxmlformats.org/officeDocument/2006/relationships/image" Target="../media/image60.jpeg"/><Relationship Id="rId1" Type="http://schemas.openxmlformats.org/officeDocument/2006/relationships/slideLayout" Target="../slideLayouts/slideLayout38.xml"/><Relationship Id="rId6" Type="http://schemas.openxmlformats.org/officeDocument/2006/relationships/image" Target="../media/image57.gif"/><Relationship Id="rId11" Type="http://schemas.openxmlformats.org/officeDocument/2006/relationships/image" Target="../media/image51.jpeg"/><Relationship Id="rId5" Type="http://schemas.openxmlformats.org/officeDocument/2006/relationships/image" Target="../media/image48.png"/><Relationship Id="rId15" Type="http://schemas.openxmlformats.org/officeDocument/2006/relationships/image" Target="../media/image55.jpeg"/><Relationship Id="rId10" Type="http://schemas.microsoft.com/office/2007/relationships/hdphoto" Target="../media/hdphoto9.wdp"/><Relationship Id="rId4" Type="http://schemas.openxmlformats.org/officeDocument/2006/relationships/audio" Target="../media/audio2.wav"/><Relationship Id="rId9" Type="http://schemas.openxmlformats.org/officeDocument/2006/relationships/image" Target="../media/image50.png"/><Relationship Id="rId14"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54.png"/><Relationship Id="rId3" Type="http://schemas.openxmlformats.org/officeDocument/2006/relationships/audio" Target="../media/audio1.wav"/><Relationship Id="rId7" Type="http://schemas.openxmlformats.org/officeDocument/2006/relationships/image" Target="../media/image58.png"/><Relationship Id="rId12" Type="http://schemas.openxmlformats.org/officeDocument/2006/relationships/image" Target="../media/image53.jpeg"/><Relationship Id="rId17" Type="http://schemas.openxmlformats.org/officeDocument/2006/relationships/image" Target="../media/image62.gif"/><Relationship Id="rId2" Type="http://schemas.openxmlformats.org/officeDocument/2006/relationships/notesSlide" Target="../notesSlides/notesSlide7.xml"/><Relationship Id="rId16" Type="http://schemas.openxmlformats.org/officeDocument/2006/relationships/image" Target="../media/image61.jpeg"/><Relationship Id="rId1" Type="http://schemas.openxmlformats.org/officeDocument/2006/relationships/slideLayout" Target="../slideLayouts/slideLayout38.xml"/><Relationship Id="rId6" Type="http://schemas.openxmlformats.org/officeDocument/2006/relationships/image" Target="../media/image63.gif"/><Relationship Id="rId11" Type="http://schemas.openxmlformats.org/officeDocument/2006/relationships/image" Target="../media/image51.jpeg"/><Relationship Id="rId5" Type="http://schemas.openxmlformats.org/officeDocument/2006/relationships/image" Target="../media/image48.png"/><Relationship Id="rId15" Type="http://schemas.openxmlformats.org/officeDocument/2006/relationships/image" Target="../media/image60.jpeg"/><Relationship Id="rId10" Type="http://schemas.microsoft.com/office/2007/relationships/hdphoto" Target="../media/hdphoto9.wdp"/><Relationship Id="rId4" Type="http://schemas.openxmlformats.org/officeDocument/2006/relationships/audio" Target="../media/audio2.wav"/><Relationship Id="rId9" Type="http://schemas.openxmlformats.org/officeDocument/2006/relationships/image" Target="../media/image50.png"/><Relationship Id="rId14" Type="http://schemas.openxmlformats.org/officeDocument/2006/relationships/image" Target="../media/image55.jpeg"/></Relationships>
</file>

<file path=ppt/slides/_rels/slide25.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61.jpeg"/><Relationship Id="rId3" Type="http://schemas.openxmlformats.org/officeDocument/2006/relationships/audio" Target="../media/audio1.wav"/><Relationship Id="rId7" Type="http://schemas.openxmlformats.org/officeDocument/2006/relationships/image" Target="../media/image64.gif"/><Relationship Id="rId12"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38.xml"/><Relationship Id="rId6" Type="http://schemas.openxmlformats.org/officeDocument/2006/relationships/image" Target="../media/image63.gif"/><Relationship Id="rId11" Type="http://schemas.openxmlformats.org/officeDocument/2006/relationships/image" Target="../media/image55.jpeg"/><Relationship Id="rId5" Type="http://schemas.openxmlformats.org/officeDocument/2006/relationships/image" Target="../media/image48.png"/><Relationship Id="rId10" Type="http://schemas.openxmlformats.org/officeDocument/2006/relationships/image" Target="../media/image54.png"/><Relationship Id="rId4" Type="http://schemas.openxmlformats.org/officeDocument/2006/relationships/audio" Target="../media/audio2.wav"/><Relationship Id="rId9" Type="http://schemas.openxmlformats.org/officeDocument/2006/relationships/image" Target="../media/image53.jpeg"/><Relationship Id="rId14" Type="http://schemas.openxmlformats.org/officeDocument/2006/relationships/image" Target="../media/image62.gif"/></Relationships>
</file>

<file path=ppt/slides/_rels/slide26.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62.gif"/><Relationship Id="rId3" Type="http://schemas.openxmlformats.org/officeDocument/2006/relationships/audio" Target="../media/audio1.wav"/><Relationship Id="rId7" Type="http://schemas.openxmlformats.org/officeDocument/2006/relationships/image" Target="../media/image65.gif"/><Relationship Id="rId12" Type="http://schemas.openxmlformats.org/officeDocument/2006/relationships/image" Target="../media/image61.jpeg"/><Relationship Id="rId2" Type="http://schemas.openxmlformats.org/officeDocument/2006/relationships/notesSlide" Target="../notesSlides/notesSlide9.xml"/><Relationship Id="rId1" Type="http://schemas.openxmlformats.org/officeDocument/2006/relationships/slideLayout" Target="../slideLayouts/slideLayout38.xml"/><Relationship Id="rId6" Type="http://schemas.openxmlformats.org/officeDocument/2006/relationships/image" Target="../media/image64.gif"/><Relationship Id="rId11" Type="http://schemas.openxmlformats.org/officeDocument/2006/relationships/image" Target="../media/image60.jpeg"/><Relationship Id="rId5" Type="http://schemas.openxmlformats.org/officeDocument/2006/relationships/image" Target="../media/image48.png"/><Relationship Id="rId10" Type="http://schemas.openxmlformats.org/officeDocument/2006/relationships/image" Target="../media/image55.jpeg"/><Relationship Id="rId4" Type="http://schemas.openxmlformats.org/officeDocument/2006/relationships/audio" Target="../media/audio2.wav"/><Relationship Id="rId9" Type="http://schemas.openxmlformats.org/officeDocument/2006/relationships/image" Target="../media/image54.png"/></Relationships>
</file>

<file path=ppt/slides/_rels/slide27.xml.rels><?xml version="1.0" encoding="UTF-8" standalone="yes"?>
<Relationships xmlns="http://schemas.openxmlformats.org/package/2006/relationships"><Relationship Id="rId8" Type="http://schemas.openxmlformats.org/officeDocument/2006/relationships/image" Target="../media/image66.gif"/><Relationship Id="rId13" Type="http://schemas.openxmlformats.org/officeDocument/2006/relationships/image" Target="../media/image60.jpeg"/><Relationship Id="rId3" Type="http://schemas.openxmlformats.org/officeDocument/2006/relationships/audio" Target="../media/audio1.wav"/><Relationship Id="rId7" Type="http://schemas.openxmlformats.org/officeDocument/2006/relationships/image" Target="../media/image65.gif"/><Relationship Id="rId12" Type="http://schemas.openxmlformats.org/officeDocument/2006/relationships/image" Target="../media/image49.gif"/><Relationship Id="rId2" Type="http://schemas.openxmlformats.org/officeDocument/2006/relationships/notesSlide" Target="../notesSlides/notesSlide10.xml"/><Relationship Id="rId1" Type="http://schemas.openxmlformats.org/officeDocument/2006/relationships/slideLayout" Target="../slideLayouts/slideLayout38.xml"/><Relationship Id="rId6" Type="http://schemas.openxmlformats.org/officeDocument/2006/relationships/image" Target="../media/image48.png"/><Relationship Id="rId11" Type="http://schemas.openxmlformats.org/officeDocument/2006/relationships/image" Target="../media/image55.jpeg"/><Relationship Id="rId5" Type="http://schemas.openxmlformats.org/officeDocument/2006/relationships/audio" Target="../media/audio3.wav"/><Relationship Id="rId15" Type="http://schemas.openxmlformats.org/officeDocument/2006/relationships/image" Target="../media/image62.gif"/><Relationship Id="rId10" Type="http://schemas.openxmlformats.org/officeDocument/2006/relationships/image" Target="../media/image51.jpeg"/><Relationship Id="rId4" Type="http://schemas.openxmlformats.org/officeDocument/2006/relationships/audio" Target="../media/audio2.wav"/><Relationship Id="rId9" Type="http://schemas.openxmlformats.org/officeDocument/2006/relationships/image" Target="../media/image67.gif"/><Relationship Id="rId14" Type="http://schemas.openxmlformats.org/officeDocument/2006/relationships/image" Target="../media/image61.jpeg"/></Relationships>
</file>

<file path=ppt/slides/_rels/slide2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2.svg"/><Relationship Id="rId7" Type="http://schemas.microsoft.com/office/2007/relationships/hdphoto" Target="../media/hdphoto10.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14.png"/><Relationship Id="rId9" Type="http://schemas.openxmlformats.org/officeDocument/2006/relationships/image" Target="../media/image71.png"/></Relationships>
</file>

<file path=ppt/slides/_rels/slide29.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8.png"/><Relationship Id="rId7"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33.png"/><Relationship Id="rId5" Type="http://schemas.microsoft.com/office/2007/relationships/hdphoto" Target="../media/hdphoto5.wdp"/><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9.sv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png"/><Relationship Id="rId7" Type="http://schemas.openxmlformats.org/officeDocument/2006/relationships/image" Target="../media/image43.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2.svg"/></Relationships>
</file>

<file path=ppt/slides/_rels/slide3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2.svg"/><Relationship Id="rId7" Type="http://schemas.openxmlformats.org/officeDocument/2006/relationships/image" Target="../media/image7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41.png"/><Relationship Id="rId4" Type="http://schemas.openxmlformats.org/officeDocument/2006/relationships/image" Target="../media/image40.png"/><Relationship Id="rId9" Type="http://schemas.microsoft.com/office/2007/relationships/hdphoto" Target="../media/hdphoto12.wdp"/></Relationships>
</file>

<file path=ppt/slides/_rels/slide32.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2.svg"/><Relationship Id="rId7" Type="http://schemas.openxmlformats.org/officeDocument/2006/relationships/image" Target="../media/image7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7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8.png"/><Relationship Id="rId5" Type="http://schemas.microsoft.com/office/2007/relationships/hdphoto" Target="../media/hdphoto13.wdp"/><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80.png"/><Relationship Id="rId5" Type="http://schemas.microsoft.com/office/2007/relationships/hdphoto" Target="../media/hdphoto5.wdp"/><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82.png"/></Relationships>
</file>

<file path=ppt/slides/_rels/slide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43.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sv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3.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sv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3.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sv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3.wdp"/><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sp>
        <p:nvSpPr>
          <p:cNvPr id="12" name="Freeform 3"/>
          <p:cNvSpPr/>
          <p:nvPr/>
        </p:nvSpPr>
        <p:spPr>
          <a:xfrm>
            <a:off x="1953315" y="829089"/>
            <a:ext cx="14381370" cy="8628822"/>
          </a:xfrm>
          <a:custGeom>
            <a:avLst/>
            <a:gdLst/>
            <a:ahLst/>
            <a:cxnLst/>
            <a:rect l="l" t="t" r="r" b="b"/>
            <a:pathLst>
              <a:path w="14381370" h="8628822">
                <a:moveTo>
                  <a:pt x="0" y="0"/>
                </a:moveTo>
                <a:lnTo>
                  <a:pt x="14381370" y="0"/>
                </a:lnTo>
                <a:lnTo>
                  <a:pt x="14381370" y="8628822"/>
                </a:lnTo>
                <a:lnTo>
                  <a:pt x="0" y="86288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TextBox 10"/>
          <p:cNvSpPr txBox="1"/>
          <p:nvPr/>
        </p:nvSpPr>
        <p:spPr>
          <a:xfrm>
            <a:off x="2816974" y="2781300"/>
            <a:ext cx="12654052" cy="3693319"/>
          </a:xfrm>
          <a:prstGeom prst="rect">
            <a:avLst/>
          </a:prstGeom>
        </p:spPr>
        <p:txBody>
          <a:bodyPr lIns="0" tIns="0" rIns="0" bIns="0" rtlCol="0" anchor="t">
            <a:spAutoFit/>
          </a:bodyPr>
          <a:lstStyle/>
          <a:p>
            <a:pPr algn="ctr">
              <a:lnSpc>
                <a:spcPct val="150000"/>
              </a:lnSpc>
            </a:pPr>
            <a:r>
              <a:rPr lang="en-US" sz="8000" b="1">
                <a:latin typeface="Arial" panose="020B0604020202020204" pitchFamily="34" charset="0"/>
                <a:cs typeface="Arial" panose="020B0604020202020204" pitchFamily="34" charset="0"/>
              </a:rPr>
              <a:t>CHÀO MỪNG CÁC EM </a:t>
            </a:r>
          </a:p>
          <a:p>
            <a:pPr algn="ctr">
              <a:lnSpc>
                <a:spcPct val="150000"/>
              </a:lnSpc>
            </a:pPr>
            <a:r>
              <a:rPr lang="en-US" sz="8000" b="1">
                <a:latin typeface="Arial" panose="020B0604020202020204" pitchFamily="34" charset="0"/>
                <a:cs typeface="Arial" panose="020B0604020202020204" pitchFamily="34" charset="0"/>
              </a:rPr>
              <a:t>ĐÃ ĐẾN VỚI BUỔI HỌC!</a:t>
            </a:r>
            <a:endParaRPr lang="en-US" sz="8000" b="1">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8955" y="-2291217"/>
            <a:ext cx="19825910" cy="14869433"/>
          </a:xfrm>
          <a:prstGeom prst="rect">
            <a:avLst/>
          </a:prstGeom>
        </p:spPr>
      </p:pic>
      <p:sp>
        <p:nvSpPr>
          <p:cNvPr id="8" name="Rectangle 7"/>
          <p:cNvSpPr/>
          <p:nvPr/>
        </p:nvSpPr>
        <p:spPr>
          <a:xfrm>
            <a:off x="381000" y="326858"/>
            <a:ext cx="17541778" cy="9601200"/>
          </a:xfrm>
          <a:prstGeom prst="rect">
            <a:avLst/>
          </a:prstGeom>
          <a:solidFill>
            <a:schemeClr val="accent5"/>
          </a:solidFill>
          <a:ln w="762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17" name="TextBox 16"/>
              <p:cNvSpPr txBox="1"/>
              <p:nvPr/>
            </p:nvSpPr>
            <p:spPr>
              <a:xfrm>
                <a:off x="1075248" y="745748"/>
                <a:ext cx="16169323" cy="1938992"/>
              </a:xfrm>
              <a:prstGeom prst="rect">
                <a:avLst/>
              </a:prstGeom>
              <a:noFill/>
            </p:spPr>
            <p:txBody>
              <a:bodyPr wrap="square" rtlCol="0">
                <a:spAutoFit/>
              </a:bodyPr>
              <a:lstStyle/>
              <a:p>
                <a:pPr lvl="0" algn="just" defTabSz="1828800">
                  <a:lnSpc>
                    <a:spcPct val="150000"/>
                  </a:lnSpc>
                  <a:buClr>
                    <a:srgbClr val="2D1549"/>
                  </a:buClr>
                  <a:buSzPts val="1100"/>
                  <a:defRPr/>
                </a:pPr>
                <a:r>
                  <a:rPr kumimoji="0" lang="en-US" sz="4000" b="1" i="0" u="none" strike="noStrike" kern="0" cap="none" spc="0" normalizeH="0" baseline="0" noProof="0">
                    <a:ln>
                      <a:noFill/>
                    </a:ln>
                    <a:solidFill>
                      <a:srgbClr val="FFFFFF"/>
                    </a:solidFill>
                    <a:effectLst/>
                    <a:highlight>
                      <a:srgbClr val="CE4D8E"/>
                    </a:highlight>
                    <a:uLnTx/>
                    <a:uFillTx/>
                    <a:latin typeface="Arial"/>
                    <a:ea typeface="+mn-ea"/>
                    <a:cs typeface="Arial"/>
                    <a:sym typeface="Arial"/>
                  </a:rPr>
                  <a:t>Ví dụ 1:</a:t>
                </a:r>
                <a:r>
                  <a:rPr kumimoji="0" lang="en-US" sz="40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a:t>
                </a:r>
                <a:r>
                  <a:rPr lang="vi-VN" sz="4000">
                    <a:solidFill>
                      <a:sysClr val="windowText" lastClr="000000"/>
                    </a:solidFill>
                    <a:latin typeface="Arial"/>
                    <a:cs typeface="Arial" panose="020B0604020202020204" pitchFamily="34" charset="0"/>
                    <a:sym typeface="Arial"/>
                  </a:rPr>
                  <a:t>Hãy cho biết đỉnh, cạnh bên, mặt bên, mặt đáy, đường cao và một trung </a:t>
                </a:r>
                <a:r>
                  <a:rPr lang="vi-VN" sz="4000">
                    <a:solidFill>
                      <a:sysClr val="windowText" lastClr="000000"/>
                    </a:solidFill>
                    <a:latin typeface="Arial"/>
                    <a:cs typeface="Arial" panose="020B0604020202020204" pitchFamily="34" charset="0"/>
                    <a:sym typeface="Arial"/>
                  </a:rPr>
                  <a:t>đoạn </a:t>
                </a:r>
                <a:r>
                  <a:rPr lang="vi-VN" sz="4000" smtClean="0">
                    <a:solidFill>
                      <a:sysClr val="windowText" lastClr="000000"/>
                    </a:solidFill>
                    <a:latin typeface="Arial"/>
                    <a:cs typeface="Arial" panose="020B0604020202020204" pitchFamily="34" charset="0"/>
                    <a:sym typeface="Arial"/>
                  </a:rPr>
                  <a:t>của</a:t>
                </a:r>
                <a:r>
                  <a:rPr lang="en-US" sz="4000" smtClean="0">
                    <a:solidFill>
                      <a:sysClr val="windowText" lastClr="000000"/>
                    </a:solidFill>
                    <a:latin typeface="Arial"/>
                    <a:cs typeface="Arial" panose="020B0604020202020204" pitchFamily="34" charset="0"/>
                    <a:sym typeface="Arial"/>
                  </a:rPr>
                  <a:t> </a:t>
                </a:r>
                <a:r>
                  <a:rPr lang="vi-VN" sz="4000" smtClean="0">
                    <a:solidFill>
                      <a:sysClr val="windowText" lastClr="000000"/>
                    </a:solidFill>
                    <a:latin typeface="Arial"/>
                    <a:cs typeface="Arial" panose="020B0604020202020204" pitchFamily="34" charset="0"/>
                    <a:sym typeface="Arial"/>
                  </a:rPr>
                  <a:t>hình </a:t>
                </a:r>
                <a:r>
                  <a:rPr lang="vi-VN" sz="4000">
                    <a:solidFill>
                      <a:sysClr val="windowText" lastClr="000000"/>
                    </a:solidFill>
                    <a:latin typeface="Arial"/>
                    <a:cs typeface="Arial" panose="020B0604020202020204" pitchFamily="34" charset="0"/>
                    <a:sym typeface="Arial"/>
                  </a:rPr>
                  <a:t>chóp tứ giác đều </a:t>
                </a:r>
                <a14:m>
                  <m:oMath xmlns:m="http://schemas.openxmlformats.org/officeDocument/2006/math">
                    <m:r>
                      <a:rPr lang="vi-VN" sz="4000" i="1" smtClean="0">
                        <a:solidFill>
                          <a:sysClr val="windowText" lastClr="000000"/>
                        </a:solidFill>
                        <a:latin typeface="Cambria Math" panose="02040503050406030204" pitchFamily="18" charset="0"/>
                        <a:cs typeface="Arial" panose="020B0604020202020204" pitchFamily="34" charset="0"/>
                        <a:sym typeface="Arial"/>
                      </a:rPr>
                      <m:t>𝑆</m:t>
                    </m:r>
                    <m:r>
                      <a:rPr lang="vi-VN" sz="4000" i="1" smtClean="0">
                        <a:solidFill>
                          <a:sysClr val="windowText" lastClr="000000"/>
                        </a:solidFill>
                        <a:latin typeface="Cambria Math" panose="02040503050406030204" pitchFamily="18" charset="0"/>
                        <a:cs typeface="Arial" panose="020B0604020202020204" pitchFamily="34" charset="0"/>
                        <a:sym typeface="Arial"/>
                      </a:rPr>
                      <m:t>.</m:t>
                    </m:r>
                    <m:r>
                      <a:rPr lang="vi-VN" sz="4000" i="1" smtClean="0">
                        <a:solidFill>
                          <a:sysClr val="windowText" lastClr="000000"/>
                        </a:solidFill>
                        <a:latin typeface="Cambria Math" panose="02040503050406030204" pitchFamily="18" charset="0"/>
                        <a:cs typeface="Arial" panose="020B0604020202020204" pitchFamily="34" charset="0"/>
                        <a:sym typeface="Arial"/>
                      </a:rPr>
                      <m:t>𝑀𝑁𝑃𝑄</m:t>
                    </m:r>
                  </m:oMath>
                </a14:m>
                <a:r>
                  <a:rPr lang="vi-VN" sz="4000">
                    <a:solidFill>
                      <a:sysClr val="windowText" lastClr="000000"/>
                    </a:solidFill>
                    <a:latin typeface="Arial"/>
                    <a:cs typeface="Arial" panose="020B0604020202020204" pitchFamily="34" charset="0"/>
                    <a:sym typeface="Arial"/>
                  </a:rPr>
                  <a:t> trong Hình 10.19.</a:t>
                </a:r>
                <a:endParaRPr lang="vi-VN" sz="4000">
                  <a:solidFill>
                    <a:sysClr val="windowText" lastClr="000000"/>
                  </a:solidFill>
                  <a:latin typeface="Arial"/>
                  <a:cs typeface="Arial" panose="020B0604020202020204" pitchFamily="34" charset="0"/>
                  <a:sym typeface="Arial"/>
                </a:endParaRPr>
              </a:p>
            </p:txBody>
          </p:sp>
        </mc:Choice>
        <mc:Fallback>
          <p:sp>
            <p:nvSpPr>
              <p:cNvPr id="17" name="TextBox 16"/>
              <p:cNvSpPr txBox="1">
                <a:spLocks noRot="1" noChangeAspect="1" noMove="1" noResize="1" noEditPoints="1" noAdjustHandles="1" noChangeArrowheads="1" noChangeShapeType="1" noTextEdit="1"/>
              </p:cNvSpPr>
              <p:nvPr/>
            </p:nvSpPr>
            <p:spPr>
              <a:xfrm>
                <a:off x="1075248" y="745748"/>
                <a:ext cx="16169323" cy="1938992"/>
              </a:xfrm>
              <a:prstGeom prst="rect">
                <a:avLst/>
              </a:prstGeom>
              <a:blipFill>
                <a:blip r:embed="rId4"/>
                <a:stretch>
                  <a:fillRect l="-1319" r="-1319" b="-6918"/>
                </a:stretch>
              </a:blipFill>
            </p:spPr>
            <p:txBody>
              <a:bodyPr/>
              <a:lstStyle/>
              <a:p>
                <a:r>
                  <a:rPr lang="en-US">
                    <a:noFill/>
                  </a:rPr>
                  <a:t> </a:t>
                </a:r>
              </a:p>
            </p:txBody>
          </p:sp>
        </mc:Fallback>
      </mc:AlternateContent>
      <p:sp>
        <p:nvSpPr>
          <p:cNvPr id="20" name="Rectangle 19"/>
          <p:cNvSpPr/>
          <p:nvPr/>
        </p:nvSpPr>
        <p:spPr>
          <a:xfrm>
            <a:off x="5158774" y="3041467"/>
            <a:ext cx="1154482" cy="707886"/>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000" b="1" i="1" u="sng" strike="noStrike" kern="1200" cap="none" spc="0" normalizeH="0" baseline="0" noProof="0" dirty="0">
                <a:ln>
                  <a:noFill/>
                </a:ln>
                <a:solidFill>
                  <a:srgbClr val="011C26">
                    <a:lumMod val="90000"/>
                    <a:lumOff val="10000"/>
                  </a:srgbClr>
                </a:solidFill>
                <a:effectLst/>
                <a:uLnTx/>
                <a:uFillTx/>
                <a:latin typeface="Arial" panose="020B0604020202020204" pitchFamily="34" charset="0"/>
                <a:ea typeface="+mn-ea"/>
                <a:cs typeface="Arial"/>
                <a:sym typeface="Arial"/>
              </a:rPr>
              <a:t>Giải</a:t>
            </a:r>
            <a:endParaRPr kumimoji="0" lang="en-US" sz="4000" b="1" i="1" u="sng" strike="noStrike" kern="1200" cap="none" spc="0" normalizeH="0" baseline="0" noProof="0" dirty="0">
              <a:ln>
                <a:noFill/>
              </a:ln>
              <a:solidFill>
                <a:srgbClr val="011C26">
                  <a:lumMod val="90000"/>
                  <a:lumOff val="10000"/>
                </a:srgbClr>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3" name="Rectangle 22"/>
              <p:cNvSpPr/>
              <p:nvPr/>
            </p:nvSpPr>
            <p:spPr>
              <a:xfrm>
                <a:off x="1067227" y="3950241"/>
                <a:ext cx="8686373" cy="5632311"/>
              </a:xfrm>
              <a:prstGeom prst="rect">
                <a:avLst/>
              </a:prstGeom>
            </p:spPr>
            <p:txBody>
              <a:bodyPr wrap="square">
                <a:spAutoFit/>
              </a:bodyPr>
              <a:lstStyle/>
              <a:p>
                <a:pPr lvl="0" algn="just" defTabSz="1828800">
                  <a:lnSpc>
                    <a:spcPct val="150000"/>
                  </a:lnSpc>
                  <a:buClr>
                    <a:srgbClr val="2D1549"/>
                  </a:buClr>
                  <a:buSzPts val="1100"/>
                  <a:defRPr/>
                </a:pPr>
                <a:r>
                  <a:rPr lang="vi-VN" sz="4000">
                    <a:solidFill>
                      <a:sysClr val="windowText" lastClr="000000"/>
                    </a:solidFill>
                    <a:latin typeface="Arial"/>
                    <a:cs typeface="Arial" panose="020B0604020202020204" pitchFamily="34" charset="0"/>
                    <a:sym typeface="Arial"/>
                  </a:rPr>
                  <a:t>Đỉnh: </a:t>
                </a:r>
                <a14:m>
                  <m:oMath xmlns:m="http://schemas.openxmlformats.org/officeDocument/2006/math">
                    <m:r>
                      <a:rPr lang="vi-VN" sz="4000" i="1" smtClean="0">
                        <a:solidFill>
                          <a:sysClr val="windowText" lastClr="000000"/>
                        </a:solidFill>
                        <a:latin typeface="Cambria Math" panose="02040503050406030204" pitchFamily="18" charset="0"/>
                        <a:cs typeface="Arial" panose="020B0604020202020204" pitchFamily="34" charset="0"/>
                        <a:sym typeface="Arial"/>
                      </a:rPr>
                      <m:t>𝑆</m:t>
                    </m:r>
                  </m:oMath>
                </a14:m>
                <a:r>
                  <a:rPr lang="vi-VN" sz="4000">
                    <a:solidFill>
                      <a:sysClr val="windowText" lastClr="000000"/>
                    </a:solidFill>
                    <a:latin typeface="Arial"/>
                    <a:cs typeface="Arial" panose="020B0604020202020204" pitchFamily="34" charset="0"/>
                    <a:sym typeface="Arial"/>
                  </a:rPr>
                  <a:t>.</a:t>
                </a:r>
              </a:p>
              <a:p>
                <a:pPr lvl="0" algn="just" defTabSz="1828800">
                  <a:lnSpc>
                    <a:spcPct val="150000"/>
                  </a:lnSpc>
                  <a:buClr>
                    <a:srgbClr val="2D1549"/>
                  </a:buClr>
                  <a:buSzPts val="1100"/>
                  <a:defRPr/>
                </a:pPr>
                <a:r>
                  <a:rPr lang="vi-VN" sz="4000">
                    <a:solidFill>
                      <a:sysClr val="windowText" lastClr="000000"/>
                    </a:solidFill>
                    <a:latin typeface="Arial"/>
                    <a:cs typeface="Arial" panose="020B0604020202020204" pitchFamily="34" charset="0"/>
                    <a:sym typeface="Arial"/>
                  </a:rPr>
                  <a:t>Các cạnh bên: </a:t>
                </a:r>
                <a14:m>
                  <m:oMath xmlns:m="http://schemas.openxmlformats.org/officeDocument/2006/math">
                    <m:r>
                      <a:rPr lang="vi-VN" sz="4000" i="1" smtClean="0">
                        <a:solidFill>
                          <a:sysClr val="windowText" lastClr="000000"/>
                        </a:solidFill>
                        <a:latin typeface="Cambria Math" panose="02040503050406030204" pitchFamily="18" charset="0"/>
                        <a:cs typeface="Arial" panose="020B0604020202020204" pitchFamily="34" charset="0"/>
                        <a:sym typeface="Arial"/>
                      </a:rPr>
                      <m:t>𝑆𝑀</m:t>
                    </m:r>
                    <m:r>
                      <a:rPr lang="vi-VN" sz="4000" i="1" smtClean="0">
                        <a:solidFill>
                          <a:sysClr val="windowText" lastClr="000000"/>
                        </a:solidFill>
                        <a:latin typeface="Cambria Math" panose="02040503050406030204" pitchFamily="18" charset="0"/>
                        <a:cs typeface="Arial" panose="020B0604020202020204" pitchFamily="34" charset="0"/>
                        <a:sym typeface="Arial"/>
                      </a:rPr>
                      <m:t>, </m:t>
                    </m:r>
                    <m:r>
                      <a:rPr lang="vi-VN" sz="4000" i="1" smtClean="0">
                        <a:solidFill>
                          <a:sysClr val="windowText" lastClr="000000"/>
                        </a:solidFill>
                        <a:latin typeface="Cambria Math" panose="02040503050406030204" pitchFamily="18" charset="0"/>
                        <a:cs typeface="Arial" panose="020B0604020202020204" pitchFamily="34" charset="0"/>
                        <a:sym typeface="Arial"/>
                      </a:rPr>
                      <m:t>𝑆𝑁</m:t>
                    </m:r>
                    <m:r>
                      <a:rPr lang="vi-VN" sz="4000" i="1" smtClean="0">
                        <a:solidFill>
                          <a:sysClr val="windowText" lastClr="000000"/>
                        </a:solidFill>
                        <a:latin typeface="Cambria Math" panose="02040503050406030204" pitchFamily="18" charset="0"/>
                        <a:cs typeface="Arial" panose="020B0604020202020204" pitchFamily="34" charset="0"/>
                        <a:sym typeface="Arial"/>
                      </a:rPr>
                      <m:t>, </m:t>
                    </m:r>
                    <m:r>
                      <a:rPr lang="vi-VN" sz="4000" i="1" smtClean="0">
                        <a:solidFill>
                          <a:sysClr val="windowText" lastClr="000000"/>
                        </a:solidFill>
                        <a:latin typeface="Cambria Math" panose="02040503050406030204" pitchFamily="18" charset="0"/>
                        <a:cs typeface="Arial" panose="020B0604020202020204" pitchFamily="34" charset="0"/>
                        <a:sym typeface="Arial"/>
                      </a:rPr>
                      <m:t>𝑆𝑃</m:t>
                    </m:r>
                    <m:r>
                      <a:rPr lang="vi-VN" sz="4000" i="1" smtClean="0">
                        <a:solidFill>
                          <a:sysClr val="windowText" lastClr="000000"/>
                        </a:solidFill>
                        <a:latin typeface="Cambria Math" panose="02040503050406030204" pitchFamily="18" charset="0"/>
                        <a:cs typeface="Arial" panose="020B0604020202020204" pitchFamily="34" charset="0"/>
                        <a:sym typeface="Arial"/>
                      </a:rPr>
                      <m:t>, </m:t>
                    </m:r>
                    <m:r>
                      <a:rPr lang="vi-VN" sz="4000" i="1" smtClean="0">
                        <a:solidFill>
                          <a:sysClr val="windowText" lastClr="000000"/>
                        </a:solidFill>
                        <a:latin typeface="Cambria Math" panose="02040503050406030204" pitchFamily="18" charset="0"/>
                        <a:cs typeface="Arial" panose="020B0604020202020204" pitchFamily="34" charset="0"/>
                        <a:sym typeface="Arial"/>
                      </a:rPr>
                      <m:t>𝑆𝑄</m:t>
                    </m:r>
                  </m:oMath>
                </a14:m>
                <a:r>
                  <a:rPr lang="vi-VN" sz="4000">
                    <a:solidFill>
                      <a:sysClr val="windowText" lastClr="000000"/>
                    </a:solidFill>
                    <a:latin typeface="Arial"/>
                    <a:cs typeface="Arial" panose="020B0604020202020204" pitchFamily="34" charset="0"/>
                    <a:sym typeface="Arial"/>
                  </a:rPr>
                  <a:t>.</a:t>
                </a:r>
              </a:p>
              <a:p>
                <a:pPr lvl="0" algn="just" defTabSz="1828800">
                  <a:lnSpc>
                    <a:spcPct val="150000"/>
                  </a:lnSpc>
                  <a:buClr>
                    <a:srgbClr val="2D1549"/>
                  </a:buClr>
                  <a:buSzPts val="1100"/>
                  <a:defRPr/>
                </a:pPr>
                <a:r>
                  <a:rPr lang="vi-VN" sz="4000">
                    <a:solidFill>
                      <a:sysClr val="windowText" lastClr="000000"/>
                    </a:solidFill>
                    <a:latin typeface="Arial"/>
                    <a:cs typeface="Arial" panose="020B0604020202020204" pitchFamily="34" charset="0"/>
                    <a:sym typeface="Arial"/>
                  </a:rPr>
                  <a:t>Các mặt bên: </a:t>
                </a:r>
                <a14:m>
                  <m:oMath xmlns:m="http://schemas.openxmlformats.org/officeDocument/2006/math">
                    <m:r>
                      <a:rPr lang="vi-VN" sz="4000" i="1" smtClean="0">
                        <a:solidFill>
                          <a:sysClr val="windowText" lastClr="000000"/>
                        </a:solidFill>
                        <a:latin typeface="Cambria Math" panose="02040503050406030204" pitchFamily="18" charset="0"/>
                        <a:cs typeface="Arial" panose="020B0604020202020204" pitchFamily="34" charset="0"/>
                        <a:sym typeface="Arial"/>
                      </a:rPr>
                      <m:t>𝑆𝑀𝑁</m:t>
                    </m:r>
                    <m:r>
                      <a:rPr lang="vi-VN" sz="4000" i="1" smtClean="0">
                        <a:solidFill>
                          <a:sysClr val="windowText" lastClr="000000"/>
                        </a:solidFill>
                        <a:latin typeface="Cambria Math" panose="02040503050406030204" pitchFamily="18" charset="0"/>
                        <a:cs typeface="Arial" panose="020B0604020202020204" pitchFamily="34" charset="0"/>
                        <a:sym typeface="Arial"/>
                      </a:rPr>
                      <m:t>, </m:t>
                    </m:r>
                    <m:r>
                      <a:rPr lang="vi-VN" sz="4000" i="1" smtClean="0">
                        <a:solidFill>
                          <a:sysClr val="windowText" lastClr="000000"/>
                        </a:solidFill>
                        <a:latin typeface="Cambria Math" panose="02040503050406030204" pitchFamily="18" charset="0"/>
                        <a:cs typeface="Arial" panose="020B0604020202020204" pitchFamily="34" charset="0"/>
                        <a:sym typeface="Arial"/>
                      </a:rPr>
                      <m:t>𝑆𝑁𝑃</m:t>
                    </m:r>
                    <m:r>
                      <a:rPr lang="vi-VN" sz="4000" i="1" smtClean="0">
                        <a:solidFill>
                          <a:sysClr val="windowText" lastClr="000000"/>
                        </a:solidFill>
                        <a:latin typeface="Cambria Math" panose="02040503050406030204" pitchFamily="18" charset="0"/>
                        <a:cs typeface="Arial" panose="020B0604020202020204" pitchFamily="34" charset="0"/>
                        <a:sym typeface="Arial"/>
                      </a:rPr>
                      <m:t>, </m:t>
                    </m:r>
                    <m:r>
                      <a:rPr lang="vi-VN" sz="4000" i="1" smtClean="0">
                        <a:solidFill>
                          <a:sysClr val="windowText" lastClr="000000"/>
                        </a:solidFill>
                        <a:latin typeface="Cambria Math" panose="02040503050406030204" pitchFamily="18" charset="0"/>
                        <a:cs typeface="Arial" panose="020B0604020202020204" pitchFamily="34" charset="0"/>
                        <a:sym typeface="Arial"/>
                      </a:rPr>
                      <m:t>𝑆𝑃𝑄</m:t>
                    </m:r>
                    <m:r>
                      <a:rPr lang="vi-VN" sz="4000" i="1" smtClean="0">
                        <a:solidFill>
                          <a:sysClr val="windowText" lastClr="000000"/>
                        </a:solidFill>
                        <a:latin typeface="Cambria Math" panose="02040503050406030204" pitchFamily="18" charset="0"/>
                        <a:cs typeface="Arial" panose="020B0604020202020204" pitchFamily="34" charset="0"/>
                        <a:sym typeface="Arial"/>
                      </a:rPr>
                      <m:t>, </m:t>
                    </m:r>
                    <m:r>
                      <a:rPr lang="vi-VN" sz="4000" i="1">
                        <a:solidFill>
                          <a:sysClr val="windowText" lastClr="000000"/>
                        </a:solidFill>
                        <a:latin typeface="Cambria Math" panose="02040503050406030204" pitchFamily="18" charset="0"/>
                        <a:cs typeface="Arial" panose="020B0604020202020204" pitchFamily="34" charset="0"/>
                        <a:sym typeface="Arial"/>
                      </a:rPr>
                      <m:t>𝑆𝑄𝑀</m:t>
                    </m:r>
                  </m:oMath>
                </a14:m>
                <a:r>
                  <a:rPr lang="vi-VN" sz="4000" smtClean="0">
                    <a:solidFill>
                      <a:sysClr val="windowText" lastClr="000000"/>
                    </a:solidFill>
                    <a:latin typeface="Arial"/>
                    <a:cs typeface="Arial" panose="020B0604020202020204" pitchFamily="34" charset="0"/>
                    <a:sym typeface="Arial"/>
                  </a:rPr>
                  <a:t>.</a:t>
                </a:r>
              </a:p>
              <a:p>
                <a:pPr lvl="0" algn="just" defTabSz="1828800">
                  <a:lnSpc>
                    <a:spcPct val="150000"/>
                  </a:lnSpc>
                  <a:buClr>
                    <a:srgbClr val="2D1549"/>
                  </a:buClr>
                  <a:buSzPts val="1100"/>
                  <a:defRPr/>
                </a:pPr>
                <a:r>
                  <a:rPr lang="vi-VN" sz="4000" smtClean="0">
                    <a:solidFill>
                      <a:sysClr val="windowText" lastClr="000000"/>
                    </a:solidFill>
                    <a:latin typeface="Arial"/>
                    <a:cs typeface="Arial" panose="020B0604020202020204" pitchFamily="34" charset="0"/>
                    <a:sym typeface="Arial"/>
                  </a:rPr>
                  <a:t>Mặt đáy: </a:t>
                </a:r>
                <a14:m>
                  <m:oMath xmlns:m="http://schemas.openxmlformats.org/officeDocument/2006/math">
                    <m:r>
                      <a:rPr lang="vi-VN" sz="4000" i="1" smtClean="0">
                        <a:solidFill>
                          <a:sysClr val="windowText" lastClr="000000"/>
                        </a:solidFill>
                        <a:latin typeface="Cambria Math" panose="02040503050406030204" pitchFamily="18" charset="0"/>
                        <a:cs typeface="Arial" panose="020B0604020202020204" pitchFamily="34" charset="0"/>
                        <a:sym typeface="Arial"/>
                      </a:rPr>
                      <m:t>𝑀𝑁𝑃𝑄</m:t>
                    </m:r>
                  </m:oMath>
                </a14:m>
                <a:r>
                  <a:rPr lang="vi-VN" sz="4000" smtClean="0">
                    <a:solidFill>
                      <a:sysClr val="windowText" lastClr="000000"/>
                    </a:solidFill>
                    <a:latin typeface="Arial"/>
                    <a:cs typeface="Arial" panose="020B0604020202020204" pitchFamily="34" charset="0"/>
                    <a:sym typeface="Arial"/>
                  </a:rPr>
                  <a:t>.</a:t>
                </a:r>
              </a:p>
              <a:p>
                <a:pPr lvl="0" algn="just" defTabSz="1828800">
                  <a:lnSpc>
                    <a:spcPct val="150000"/>
                  </a:lnSpc>
                  <a:buClr>
                    <a:srgbClr val="2D1549"/>
                  </a:buClr>
                  <a:buSzPts val="1100"/>
                  <a:defRPr/>
                </a:pPr>
                <a:r>
                  <a:rPr lang="vi-VN" sz="4000" smtClean="0">
                    <a:solidFill>
                      <a:sysClr val="windowText" lastClr="000000"/>
                    </a:solidFill>
                    <a:latin typeface="Arial"/>
                    <a:cs typeface="Arial" panose="020B0604020202020204" pitchFamily="34" charset="0"/>
                    <a:sym typeface="Arial"/>
                  </a:rPr>
                  <a:t>Đường cao: </a:t>
                </a:r>
                <a14:m>
                  <m:oMath xmlns:m="http://schemas.openxmlformats.org/officeDocument/2006/math">
                    <m:r>
                      <a:rPr lang="vi-VN" sz="4000" i="1" smtClean="0">
                        <a:solidFill>
                          <a:sysClr val="windowText" lastClr="000000"/>
                        </a:solidFill>
                        <a:latin typeface="Cambria Math" panose="02040503050406030204" pitchFamily="18" charset="0"/>
                        <a:cs typeface="Arial" panose="020B0604020202020204" pitchFamily="34" charset="0"/>
                        <a:sym typeface="Arial"/>
                      </a:rPr>
                      <m:t>𝑆𝐻</m:t>
                    </m:r>
                  </m:oMath>
                </a14:m>
                <a:r>
                  <a:rPr lang="vi-VN" sz="4000" smtClean="0">
                    <a:solidFill>
                      <a:sysClr val="windowText" lastClr="000000"/>
                    </a:solidFill>
                    <a:latin typeface="Arial"/>
                    <a:cs typeface="Arial" panose="020B0604020202020204" pitchFamily="34" charset="0"/>
                    <a:sym typeface="Arial"/>
                  </a:rPr>
                  <a:t>.</a:t>
                </a:r>
              </a:p>
              <a:p>
                <a:pPr lvl="0" algn="just" defTabSz="1828800">
                  <a:lnSpc>
                    <a:spcPct val="150000"/>
                  </a:lnSpc>
                  <a:buClr>
                    <a:srgbClr val="2D1549"/>
                  </a:buClr>
                  <a:buSzPts val="1100"/>
                  <a:defRPr/>
                </a:pPr>
                <a:r>
                  <a:rPr lang="vi-VN" sz="4000" smtClean="0">
                    <a:solidFill>
                      <a:sysClr val="windowText" lastClr="000000"/>
                    </a:solidFill>
                    <a:latin typeface="Arial"/>
                    <a:cs typeface="Arial" panose="020B0604020202020204" pitchFamily="34" charset="0"/>
                    <a:sym typeface="Arial"/>
                  </a:rPr>
                  <a:t>Một trung đoạn: </a:t>
                </a:r>
                <a14:m>
                  <m:oMath xmlns:m="http://schemas.openxmlformats.org/officeDocument/2006/math">
                    <m:r>
                      <a:rPr lang="vi-VN" sz="4000" i="1" smtClean="0">
                        <a:solidFill>
                          <a:sysClr val="windowText" lastClr="000000"/>
                        </a:solidFill>
                        <a:latin typeface="Cambria Math" panose="02040503050406030204" pitchFamily="18" charset="0"/>
                        <a:cs typeface="Arial" panose="020B0604020202020204" pitchFamily="34" charset="0"/>
                        <a:sym typeface="Arial"/>
                      </a:rPr>
                      <m:t>𝑆𝐼</m:t>
                    </m:r>
                  </m:oMath>
                </a14:m>
                <a:r>
                  <a:rPr lang="vi-VN" sz="4000" smtClean="0">
                    <a:solidFill>
                      <a:sysClr val="windowText" lastClr="000000"/>
                    </a:solidFill>
                    <a:latin typeface="Arial"/>
                    <a:cs typeface="Arial" panose="020B0604020202020204" pitchFamily="34" charset="0"/>
                    <a:sym typeface="Arial"/>
                  </a:rPr>
                  <a:t>.</a:t>
                </a:r>
                <a:endParaRPr lang="vi-VN" sz="4000">
                  <a:solidFill>
                    <a:sysClr val="windowText" lastClr="000000"/>
                  </a:solidFill>
                  <a:latin typeface="Arial"/>
                  <a:cs typeface="Arial" panose="020B0604020202020204" pitchFamily="34" charset="0"/>
                  <a:sym typeface="Arial"/>
                </a:endParaRPr>
              </a:p>
            </p:txBody>
          </p:sp>
        </mc:Choice>
        <mc:Fallback>
          <p:sp>
            <p:nvSpPr>
              <p:cNvPr id="23" name="Rectangle 22"/>
              <p:cNvSpPr>
                <a:spLocks noRot="1" noChangeAspect="1" noMove="1" noResize="1" noEditPoints="1" noAdjustHandles="1" noChangeArrowheads="1" noChangeShapeType="1" noTextEdit="1"/>
              </p:cNvSpPr>
              <p:nvPr/>
            </p:nvSpPr>
            <p:spPr>
              <a:xfrm>
                <a:off x="1067227" y="3950241"/>
                <a:ext cx="8686373" cy="5632311"/>
              </a:xfrm>
              <a:prstGeom prst="rect">
                <a:avLst/>
              </a:prstGeom>
              <a:blipFill>
                <a:blip r:embed="rId5"/>
                <a:stretch>
                  <a:fillRect l="-2456" b="-1732"/>
                </a:stretch>
              </a:blipFill>
            </p:spPr>
            <p:txBody>
              <a:bodyPr/>
              <a:lstStyle/>
              <a:p>
                <a:r>
                  <a:rPr lang="en-US">
                    <a:noFill/>
                  </a:rPr>
                  <a:t> </a:t>
                </a:r>
              </a:p>
            </p:txBody>
          </p:sp>
        </mc:Fallback>
      </mc:AlternateContent>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1083009" y="3327159"/>
            <a:ext cx="6161562" cy="6255393"/>
          </a:xfrm>
          <a:prstGeom prst="rect">
            <a:avLst/>
          </a:prstGeom>
        </p:spPr>
      </p:pic>
      <p:pic>
        <p:nvPicPr>
          <p:cNvPr id="4" name="Picture 3"/>
          <p:cNvPicPr>
            <a:picLocks noChangeAspect="1"/>
          </p:cNvPicPr>
          <p:nvPr/>
        </p:nvPicPr>
        <p:blipFill>
          <a:blip r:embed="rId8"/>
          <a:stretch>
            <a:fillRect/>
          </a:stretch>
        </p:blipFill>
        <p:spPr>
          <a:xfrm>
            <a:off x="16475658" y="2324219"/>
            <a:ext cx="1515554" cy="2005880"/>
          </a:xfrm>
          <a:prstGeom prst="rect">
            <a:avLst/>
          </a:prstGeom>
        </p:spPr>
      </p:pic>
      <p:pic>
        <p:nvPicPr>
          <p:cNvPr id="6" name="Picture 5"/>
          <p:cNvPicPr>
            <a:picLocks noChangeAspect="1"/>
          </p:cNvPicPr>
          <p:nvPr/>
        </p:nvPicPr>
        <p:blipFill>
          <a:blip r:embed="rId9">
            <a:duotone>
              <a:schemeClr val="accent1">
                <a:shade val="45000"/>
                <a:satMod val="135000"/>
              </a:schemeClr>
              <a:prstClr val="white"/>
            </a:duotone>
            <a:extLst>
              <a:ext uri="{BEBA8EAE-BF5A-486C-A8C5-ECC9F3942E4B}">
                <a14:imgProps xmlns:a14="http://schemas.microsoft.com/office/drawing/2010/main">
                  <a14:imgLayer r:embed="rId10">
                    <a14:imgEffect>
                      <a14:brightnessContrast contrast="-40000"/>
                    </a14:imgEffect>
                  </a14:imgLayer>
                </a14:imgProps>
              </a:ext>
            </a:extLst>
          </a:blip>
          <a:stretch>
            <a:fillRect/>
          </a:stretch>
        </p:blipFill>
        <p:spPr>
          <a:xfrm>
            <a:off x="8343566" y="9462749"/>
            <a:ext cx="1616644" cy="502956"/>
          </a:xfrm>
          <a:prstGeom prst="rect">
            <a:avLst/>
          </a:prstGeom>
        </p:spPr>
      </p:pic>
    </p:spTree>
    <p:extLst>
      <p:ext uri="{BB962C8B-B14F-4D97-AF65-F5344CB8AC3E}">
        <p14:creationId xmlns:p14="http://schemas.microsoft.com/office/powerpoint/2010/main" val="388341256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3">
                                            <p:txEl>
                                              <p:pRg st="0" end="0"/>
                                            </p:txEl>
                                          </p:spTgt>
                                        </p:tgtEl>
                                        <p:attrNameLst>
                                          <p:attrName>style.visibility</p:attrName>
                                        </p:attrNameLst>
                                      </p:cBhvr>
                                      <p:to>
                                        <p:strVal val="visible"/>
                                      </p:to>
                                    </p:set>
                                    <p:animEffect transition="in" filter="wipe(up)">
                                      <p:cBhvr>
                                        <p:cTn id="20" dur="500"/>
                                        <p:tgtEl>
                                          <p:spTgt spid="23">
                                            <p:txEl>
                                              <p:pRg st="0" end="0"/>
                                            </p:txEl>
                                          </p:spTgt>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23">
                                            <p:txEl>
                                              <p:pRg st="1" end="1"/>
                                            </p:txEl>
                                          </p:spTgt>
                                        </p:tgtEl>
                                        <p:attrNameLst>
                                          <p:attrName>style.visibility</p:attrName>
                                        </p:attrNameLst>
                                      </p:cBhvr>
                                      <p:to>
                                        <p:strVal val="visible"/>
                                      </p:to>
                                    </p:set>
                                    <p:animEffect transition="in" filter="wipe(up)">
                                      <p:cBhvr>
                                        <p:cTn id="24" dur="500"/>
                                        <p:tgtEl>
                                          <p:spTgt spid="23">
                                            <p:txEl>
                                              <p:pRg st="1" end="1"/>
                                            </p:txEl>
                                          </p:spTgt>
                                        </p:tgtEl>
                                      </p:cBhvr>
                                    </p:animEffect>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23">
                                            <p:txEl>
                                              <p:pRg st="2" end="2"/>
                                            </p:txEl>
                                          </p:spTgt>
                                        </p:tgtEl>
                                        <p:attrNameLst>
                                          <p:attrName>style.visibility</p:attrName>
                                        </p:attrNameLst>
                                      </p:cBhvr>
                                      <p:to>
                                        <p:strVal val="visible"/>
                                      </p:to>
                                    </p:set>
                                    <p:animEffect transition="in" filter="wipe(up)">
                                      <p:cBhvr>
                                        <p:cTn id="28" dur="500"/>
                                        <p:tgtEl>
                                          <p:spTgt spid="23">
                                            <p:txEl>
                                              <p:pRg st="2" end="2"/>
                                            </p:txEl>
                                          </p:spTgt>
                                        </p:tgtEl>
                                      </p:cBhvr>
                                    </p:animEffect>
                                  </p:childTnLst>
                                </p:cTn>
                              </p:par>
                            </p:childTnLst>
                          </p:cTn>
                        </p:par>
                        <p:par>
                          <p:cTn id="29" fill="hold">
                            <p:stCondLst>
                              <p:cond delay="1500"/>
                            </p:stCondLst>
                            <p:childTnLst>
                              <p:par>
                                <p:cTn id="30" presetID="22" presetClass="entr" presetSubtype="1" fill="hold" nodeType="afterEffect">
                                  <p:stCondLst>
                                    <p:cond delay="0"/>
                                  </p:stCondLst>
                                  <p:childTnLst>
                                    <p:set>
                                      <p:cBhvr>
                                        <p:cTn id="31" dur="1" fill="hold">
                                          <p:stCondLst>
                                            <p:cond delay="0"/>
                                          </p:stCondLst>
                                        </p:cTn>
                                        <p:tgtEl>
                                          <p:spTgt spid="23">
                                            <p:txEl>
                                              <p:pRg st="3" end="3"/>
                                            </p:txEl>
                                          </p:spTgt>
                                        </p:tgtEl>
                                        <p:attrNameLst>
                                          <p:attrName>style.visibility</p:attrName>
                                        </p:attrNameLst>
                                      </p:cBhvr>
                                      <p:to>
                                        <p:strVal val="visible"/>
                                      </p:to>
                                    </p:set>
                                    <p:animEffect transition="in" filter="wipe(up)">
                                      <p:cBhvr>
                                        <p:cTn id="32" dur="500"/>
                                        <p:tgtEl>
                                          <p:spTgt spid="23">
                                            <p:txEl>
                                              <p:pRg st="3" end="3"/>
                                            </p:txEl>
                                          </p:spTgt>
                                        </p:tgtEl>
                                      </p:cBhvr>
                                    </p:animEffect>
                                  </p:childTnLst>
                                </p:cTn>
                              </p:par>
                            </p:childTnLst>
                          </p:cTn>
                        </p:par>
                        <p:par>
                          <p:cTn id="33" fill="hold">
                            <p:stCondLst>
                              <p:cond delay="2000"/>
                            </p:stCondLst>
                            <p:childTnLst>
                              <p:par>
                                <p:cTn id="34" presetID="22" presetClass="entr" presetSubtype="1" fill="hold" nodeType="afterEffect">
                                  <p:stCondLst>
                                    <p:cond delay="0"/>
                                  </p:stCondLst>
                                  <p:childTnLst>
                                    <p:set>
                                      <p:cBhvr>
                                        <p:cTn id="35" dur="1" fill="hold">
                                          <p:stCondLst>
                                            <p:cond delay="0"/>
                                          </p:stCondLst>
                                        </p:cTn>
                                        <p:tgtEl>
                                          <p:spTgt spid="23">
                                            <p:txEl>
                                              <p:pRg st="4" end="4"/>
                                            </p:txEl>
                                          </p:spTgt>
                                        </p:tgtEl>
                                        <p:attrNameLst>
                                          <p:attrName>style.visibility</p:attrName>
                                        </p:attrNameLst>
                                      </p:cBhvr>
                                      <p:to>
                                        <p:strVal val="visible"/>
                                      </p:to>
                                    </p:set>
                                    <p:animEffect transition="in" filter="wipe(up)">
                                      <p:cBhvr>
                                        <p:cTn id="36" dur="500"/>
                                        <p:tgtEl>
                                          <p:spTgt spid="23">
                                            <p:txEl>
                                              <p:pRg st="4" end="4"/>
                                            </p:txEl>
                                          </p:spTgt>
                                        </p:tgtEl>
                                      </p:cBhvr>
                                    </p:animEffect>
                                  </p:childTnLst>
                                </p:cTn>
                              </p:par>
                            </p:childTnLst>
                          </p:cTn>
                        </p:par>
                        <p:par>
                          <p:cTn id="37" fill="hold">
                            <p:stCondLst>
                              <p:cond delay="2500"/>
                            </p:stCondLst>
                            <p:childTnLst>
                              <p:par>
                                <p:cTn id="38" presetID="22" presetClass="entr" presetSubtype="1" fill="hold" nodeType="afterEffect">
                                  <p:stCondLst>
                                    <p:cond delay="0"/>
                                  </p:stCondLst>
                                  <p:childTnLst>
                                    <p:set>
                                      <p:cBhvr>
                                        <p:cTn id="39" dur="1" fill="hold">
                                          <p:stCondLst>
                                            <p:cond delay="0"/>
                                          </p:stCondLst>
                                        </p:cTn>
                                        <p:tgtEl>
                                          <p:spTgt spid="23">
                                            <p:txEl>
                                              <p:pRg st="5" end="5"/>
                                            </p:txEl>
                                          </p:spTgt>
                                        </p:tgtEl>
                                        <p:attrNameLst>
                                          <p:attrName>style.visibility</p:attrName>
                                        </p:attrNameLst>
                                      </p:cBhvr>
                                      <p:to>
                                        <p:strVal val="visible"/>
                                      </p:to>
                                    </p:set>
                                    <p:animEffect transition="in" filter="wipe(up)">
                                      <p:cBhvr>
                                        <p:cTn id="40" dur="500"/>
                                        <p:tgtEl>
                                          <p:spTgt spid="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95300" y="342900"/>
            <a:ext cx="17297400" cy="9601200"/>
          </a:xfrm>
          <a:custGeom>
            <a:avLst/>
            <a:gdLst/>
            <a:ahLst/>
            <a:cxnLst/>
            <a:rect l="l" t="t" r="r" b="b"/>
            <a:pathLst>
              <a:path w="14381370" h="8628822">
                <a:moveTo>
                  <a:pt x="0" y="0"/>
                </a:moveTo>
                <a:lnTo>
                  <a:pt x="14381370" y="0"/>
                </a:lnTo>
                <a:lnTo>
                  <a:pt x="14381370" y="8628822"/>
                </a:lnTo>
                <a:lnTo>
                  <a:pt x="0" y="86288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Rectangle 1"/>
          <p:cNvSpPr>
            <a:spLocks noChangeArrowheads="1"/>
          </p:cNvSpPr>
          <p:nvPr/>
        </p:nvSpPr>
        <p:spPr bwMode="auto">
          <a:xfrm>
            <a:off x="1264374" y="2194703"/>
            <a:ext cx="15956826" cy="3405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defTabSz="1828800">
              <a:lnSpc>
                <a:spcPct val="150000"/>
              </a:lnSpc>
              <a:spcBef>
                <a:spcPts val="0"/>
              </a:spcBef>
              <a:spcAft>
                <a:spcPts val="0"/>
              </a:spcAft>
              <a:defRPr/>
            </a:pPr>
            <a:r>
              <a:rPr lang="vi-VN" sz="3600" kern="0">
                <a:solidFill>
                  <a:srgbClr val="000000"/>
                </a:solidFill>
                <a:latin typeface="Arial"/>
                <a:cs typeface="Arial"/>
                <a:sym typeface="Arial"/>
              </a:rPr>
              <a:t>Cắt và gấp một miếng bìa thành hình chóp tứ giác đều theo hướng dẫn sau</a:t>
            </a:r>
            <a:r>
              <a:rPr lang="vi-VN" sz="3600" kern="0">
                <a:solidFill>
                  <a:srgbClr val="000000"/>
                </a:solidFill>
                <a:latin typeface="Arial"/>
                <a:cs typeface="Arial"/>
                <a:sym typeface="Arial"/>
              </a:rPr>
              <a:t>: </a:t>
            </a:r>
            <a:endParaRPr lang="en-US" sz="3600" kern="0" smtClean="0">
              <a:solidFill>
                <a:srgbClr val="000000"/>
              </a:solidFill>
              <a:latin typeface="Arial"/>
              <a:cs typeface="Arial"/>
              <a:sym typeface="Arial"/>
            </a:endParaRPr>
          </a:p>
          <a:p>
            <a:pPr algn="just" defTabSz="1828800">
              <a:lnSpc>
                <a:spcPct val="150000"/>
              </a:lnSpc>
              <a:spcBef>
                <a:spcPts val="0"/>
              </a:spcBef>
              <a:spcAft>
                <a:spcPts val="0"/>
              </a:spcAft>
              <a:defRPr/>
            </a:pPr>
            <a:r>
              <a:rPr lang="vi-VN" sz="3600" kern="0" smtClean="0">
                <a:solidFill>
                  <a:srgbClr val="000000"/>
                </a:solidFill>
                <a:latin typeface="Arial"/>
                <a:cs typeface="Arial"/>
                <a:sym typeface="Arial"/>
              </a:rPr>
              <a:t>Bước </a:t>
            </a:r>
            <a:r>
              <a:rPr lang="vi-VN" sz="3600" kern="0">
                <a:solidFill>
                  <a:srgbClr val="000000"/>
                </a:solidFill>
                <a:latin typeface="Arial"/>
                <a:cs typeface="Arial"/>
                <a:sym typeface="Arial"/>
              </a:rPr>
              <a:t>1. Vẽ hình khai triển theo mẫu và cắt theo viền (H.10.20).</a:t>
            </a:r>
          </a:p>
          <a:p>
            <a:pPr algn="just" defTabSz="1828800">
              <a:lnSpc>
                <a:spcPct val="150000"/>
              </a:lnSpc>
              <a:spcBef>
                <a:spcPts val="0"/>
              </a:spcBef>
              <a:spcAft>
                <a:spcPts val="0"/>
              </a:spcAft>
              <a:defRPr/>
            </a:pPr>
            <a:r>
              <a:rPr lang="vi-VN" sz="3600" kern="0">
                <a:solidFill>
                  <a:srgbClr val="000000"/>
                </a:solidFill>
                <a:latin typeface="Arial"/>
                <a:cs typeface="Arial"/>
                <a:sym typeface="Arial"/>
              </a:rPr>
              <a:t>Bước 2. Gấp theo các đường màu cam, ta được hình chóp tứ giác đều (H.10.21).</a:t>
            </a:r>
            <a:endParaRPr lang="vi-VN" sz="3600" kern="0">
              <a:solidFill>
                <a:srgbClr val="000000"/>
              </a:solidFill>
              <a:latin typeface="Arial"/>
              <a:cs typeface="Arial"/>
              <a:sym typeface="Arial"/>
            </a:endParaRPr>
          </a:p>
        </p:txBody>
      </p:sp>
      <p:sp>
        <p:nvSpPr>
          <p:cNvPr id="13" name="Rectangle 12"/>
          <p:cNvSpPr/>
          <p:nvPr/>
        </p:nvSpPr>
        <p:spPr>
          <a:xfrm>
            <a:off x="7227448" y="1216939"/>
            <a:ext cx="3833101" cy="938719"/>
          </a:xfrm>
          <a:prstGeom prst="rect">
            <a:avLst/>
          </a:prstGeom>
        </p:spPr>
        <p:txBody>
          <a:bodyPr wrap="none">
            <a:spAutoFit/>
          </a:bodyPr>
          <a:lstStyle/>
          <a:p>
            <a:pPr lvl="0" algn="ctr">
              <a:defRPr/>
            </a:pPr>
            <a:r>
              <a:rPr lang="en-US" sz="5500" b="1">
                <a:solidFill>
                  <a:srgbClr val="C00000"/>
                </a:solidFill>
                <a:latin typeface="Arial"/>
                <a:cs typeface="Arial" panose="020B0604020202020204" pitchFamily="34" charset="0"/>
                <a:sym typeface="Arial"/>
              </a:rPr>
              <a:t>Thực hành</a:t>
            </a:r>
            <a:endParaRPr lang="en-US" sz="5500" b="1" dirty="0">
              <a:solidFill>
                <a:srgbClr val="C00000"/>
              </a:solidFill>
              <a:latin typeface="Arial"/>
              <a:cs typeface="Arial" panose="020B0604020202020204" pitchFamily="34" charset="0"/>
              <a:sym typeface="Arial"/>
            </a:endParaRPr>
          </a:p>
        </p:txBody>
      </p:sp>
      <p:grpSp>
        <p:nvGrpSpPr>
          <p:cNvPr id="25" name="Group 24"/>
          <p:cNvGrpSpPr/>
          <p:nvPr/>
        </p:nvGrpSpPr>
        <p:grpSpPr>
          <a:xfrm>
            <a:off x="5632397" y="5448300"/>
            <a:ext cx="7023201" cy="3426249"/>
            <a:chOff x="5486400" y="5981700"/>
            <a:chExt cx="7023201" cy="3426249"/>
          </a:xfrm>
        </p:grpSpPr>
        <p:pic>
          <p:nvPicPr>
            <p:cNvPr id="17" name="Picture 16"/>
            <p:cNvPicPr>
              <a:picLocks noChangeAspect="1"/>
            </p:cNvPicPr>
            <p:nvPr/>
          </p:nvPicPr>
          <p:blipFill>
            <a:blip r:embed="rId6"/>
            <a:stretch>
              <a:fillRect/>
            </a:stretch>
          </p:blipFill>
          <p:spPr>
            <a:xfrm>
              <a:off x="5486400" y="5981700"/>
              <a:ext cx="7023201" cy="3426249"/>
            </a:xfrm>
            <a:prstGeom prst="rect">
              <a:avLst/>
            </a:prstGeom>
          </p:spPr>
        </p:pic>
        <p:cxnSp>
          <p:nvCxnSpPr>
            <p:cNvPr id="19" name="Straight Connector 18"/>
            <p:cNvCxnSpPr/>
            <p:nvPr/>
          </p:nvCxnSpPr>
          <p:spPr>
            <a:xfrm>
              <a:off x="6934200" y="7277100"/>
              <a:ext cx="0" cy="83820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812860" y="7275724"/>
              <a:ext cx="0" cy="83820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934200" y="7280781"/>
              <a:ext cx="878660" cy="11127"/>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934200" y="8118981"/>
              <a:ext cx="878660" cy="11127"/>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24035893"/>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par>
                                <p:cTn id="13" presetID="22" presetClass="entr" presetSubtype="1"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up)">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3">
              <a:alphaModFix amt="35000"/>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1462443" y="1104900"/>
            <a:ext cx="15301557" cy="8669521"/>
          </a:xfrm>
          <a:custGeom>
            <a:avLst/>
            <a:gdLst/>
            <a:ahLst/>
            <a:cxnLst/>
            <a:rect l="l" t="t" r="r" b="b"/>
            <a:pathLst>
              <a:path w="12743017" h="6580031">
                <a:moveTo>
                  <a:pt x="0" y="0"/>
                </a:moveTo>
                <a:lnTo>
                  <a:pt x="12743018" y="0"/>
                </a:lnTo>
                <a:lnTo>
                  <a:pt x="12743018" y="6580030"/>
                </a:lnTo>
                <a:lnTo>
                  <a:pt x="0" y="6580030"/>
                </a:lnTo>
                <a:lnTo>
                  <a:pt x="0" y="0"/>
                </a:lnTo>
                <a:close/>
              </a:path>
            </a:pathLst>
          </a:custGeom>
          <a:blipFill>
            <a:blip r:embed="rId5">
              <a:extLst>
                <a:ext uri="{BEBA8EAE-BF5A-486C-A8C5-ECC9F3942E4B}">
                  <a14:imgProps xmlns:a14="http://schemas.microsoft.com/office/drawing/2010/main">
                    <a14:imgLayer r:embed="rId6">
                      <a14:imgEffect>
                        <a14:sharpenSoften amount="25000"/>
                      </a14:imgEffect>
                    </a14:imgLayer>
                  </a14:imgProps>
                </a:ext>
                <a:ext uri="{96DAC541-7B7A-43D3-8B79-37D633B846F1}">
                  <asvg:svgBlip xmlns:asvg="http://schemas.microsoft.com/office/drawing/2016/SVG/main" xmlns="" r:embed="rId7"/>
                </a:ext>
              </a:extLst>
            </a:blip>
            <a:stretch>
              <a:fillRect/>
            </a:stretch>
          </a:blipFill>
        </p:spPr>
      </p:sp>
      <p:sp>
        <p:nvSpPr>
          <p:cNvPr id="4" name="TextBox 4"/>
          <p:cNvSpPr txBox="1"/>
          <p:nvPr/>
        </p:nvSpPr>
        <p:spPr>
          <a:xfrm>
            <a:off x="1979046" y="2476500"/>
            <a:ext cx="13413354" cy="5193729"/>
          </a:xfrm>
          <a:prstGeom prst="rect">
            <a:avLst/>
          </a:prstGeom>
        </p:spPr>
        <p:txBody>
          <a:bodyPr wrap="square" lIns="0" tIns="0" rIns="0" bIns="0" rtlCol="0" anchor="t">
            <a:spAutoFit/>
          </a:bodyPr>
          <a:lstStyle/>
          <a:p>
            <a:pPr lvl="0" algn="ctr">
              <a:lnSpc>
                <a:spcPct val="150000"/>
              </a:lnSpc>
            </a:pPr>
            <a:r>
              <a:rPr lang="en-US" sz="7500" b="1">
                <a:solidFill>
                  <a:srgbClr val="8F5B43"/>
                </a:solidFill>
                <a:latin typeface="Arial" panose="020B0604020202020204" pitchFamily="34" charset="0"/>
                <a:cs typeface="Arial" panose="020B0604020202020204" pitchFamily="34" charset="0"/>
              </a:rPr>
              <a:t>2. DIỆN TÍCH XUNG QUANH VÀ THỂ TÍCH CỦA HÌNH </a:t>
            </a:r>
            <a:r>
              <a:rPr lang="en-US" sz="7500" b="1">
                <a:solidFill>
                  <a:srgbClr val="8F5B43"/>
                </a:solidFill>
                <a:latin typeface="Arial" panose="020B0604020202020204" pitchFamily="34" charset="0"/>
                <a:cs typeface="Arial" panose="020B0604020202020204" pitchFamily="34" charset="0"/>
              </a:rPr>
              <a:t>CHÓP </a:t>
            </a:r>
            <a:r>
              <a:rPr lang="en-US" sz="7500" b="1" smtClean="0">
                <a:solidFill>
                  <a:srgbClr val="8F5B43"/>
                </a:solidFill>
                <a:latin typeface="Arial" panose="020B0604020202020204" pitchFamily="34" charset="0"/>
                <a:cs typeface="Arial" panose="020B0604020202020204" pitchFamily="34" charset="0"/>
              </a:rPr>
              <a:t>TỨ </a:t>
            </a:r>
            <a:r>
              <a:rPr lang="en-US" sz="7500" b="1">
                <a:solidFill>
                  <a:srgbClr val="8F5B43"/>
                </a:solidFill>
                <a:latin typeface="Arial" panose="020B0604020202020204" pitchFamily="34" charset="0"/>
                <a:cs typeface="Arial" panose="020B0604020202020204" pitchFamily="34" charset="0"/>
              </a:rPr>
              <a:t>GIÁC ĐỀU</a:t>
            </a:r>
          </a:p>
        </p:txBody>
      </p:sp>
      <p:pic>
        <p:nvPicPr>
          <p:cNvPr id="6" name="Picture 5"/>
          <p:cNvPicPr>
            <a:picLocks noChangeAspect="1"/>
          </p:cNvPicPr>
          <p:nvPr/>
        </p:nvPicPr>
        <p:blipFill>
          <a:blip r:embed="rId8"/>
          <a:stretch>
            <a:fillRect/>
          </a:stretch>
        </p:blipFill>
        <p:spPr>
          <a:xfrm rot="441893" flipH="1">
            <a:off x="13848518" y="6131299"/>
            <a:ext cx="2554214" cy="3420823"/>
          </a:xfrm>
          <a:prstGeom prst="rect">
            <a:avLst/>
          </a:prstGeom>
        </p:spPr>
      </p:pic>
    </p:spTree>
    <p:extLst>
      <p:ext uri="{BB962C8B-B14F-4D97-AF65-F5344CB8AC3E}">
        <p14:creationId xmlns:p14="http://schemas.microsoft.com/office/powerpoint/2010/main" val="3410528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928697" y="447174"/>
            <a:ext cx="16430607" cy="9372600"/>
            <a:chOff x="0" y="0"/>
            <a:chExt cx="4327403" cy="2335419"/>
          </a:xfrm>
        </p:grpSpPr>
        <p:sp>
          <p:nvSpPr>
            <p:cNvPr id="4" name="Freeform 4"/>
            <p:cNvSpPr/>
            <p:nvPr/>
          </p:nvSpPr>
          <p:spPr>
            <a:xfrm>
              <a:off x="0" y="0"/>
              <a:ext cx="4327403" cy="2335419"/>
            </a:xfrm>
            <a:custGeom>
              <a:avLst/>
              <a:gdLst/>
              <a:ahLst/>
              <a:cxnLst/>
              <a:rect l="l" t="t" r="r" b="b"/>
              <a:pathLst>
                <a:path w="4327403" h="2335419">
                  <a:moveTo>
                    <a:pt x="24031" y="0"/>
                  </a:moveTo>
                  <a:lnTo>
                    <a:pt x="4303372" y="0"/>
                  </a:lnTo>
                  <a:cubicBezTo>
                    <a:pt x="4309745" y="0"/>
                    <a:pt x="4315857" y="2532"/>
                    <a:pt x="4320364" y="7038"/>
                  </a:cubicBezTo>
                  <a:cubicBezTo>
                    <a:pt x="4324871" y="11545"/>
                    <a:pt x="4327403" y="17657"/>
                    <a:pt x="4327403" y="24031"/>
                  </a:cubicBezTo>
                  <a:lnTo>
                    <a:pt x="4327403" y="2311389"/>
                  </a:lnTo>
                  <a:cubicBezTo>
                    <a:pt x="4327403" y="2317762"/>
                    <a:pt x="4324871" y="2323874"/>
                    <a:pt x="4320364" y="2328381"/>
                  </a:cubicBezTo>
                  <a:cubicBezTo>
                    <a:pt x="4315857" y="2332887"/>
                    <a:pt x="4309745" y="2335419"/>
                    <a:pt x="4303372" y="2335419"/>
                  </a:cubicBezTo>
                  <a:lnTo>
                    <a:pt x="24031" y="2335419"/>
                  </a:lnTo>
                  <a:cubicBezTo>
                    <a:pt x="17657" y="2335419"/>
                    <a:pt x="11545" y="2332887"/>
                    <a:pt x="7038" y="2328381"/>
                  </a:cubicBezTo>
                  <a:cubicBezTo>
                    <a:pt x="2532" y="2323874"/>
                    <a:pt x="0" y="2317762"/>
                    <a:pt x="0" y="2311389"/>
                  </a:cubicBezTo>
                  <a:lnTo>
                    <a:pt x="0" y="24031"/>
                  </a:lnTo>
                  <a:cubicBezTo>
                    <a:pt x="0" y="17657"/>
                    <a:pt x="2532" y="11545"/>
                    <a:pt x="7038" y="7038"/>
                  </a:cubicBezTo>
                  <a:cubicBezTo>
                    <a:pt x="11545" y="2532"/>
                    <a:pt x="17657" y="0"/>
                    <a:pt x="24031" y="0"/>
                  </a:cubicBezTo>
                  <a:close/>
                </a:path>
              </a:pathLst>
            </a:custGeom>
            <a:solidFill>
              <a:srgbClr val="FFF1DF"/>
            </a:solidFill>
            <a:ln w="571500" cap="rnd">
              <a:solidFill>
                <a:srgbClr val="F4DCB6"/>
              </a:solidFill>
              <a:prstDash val="solid"/>
              <a:round/>
            </a:ln>
          </p:spPr>
        </p:sp>
        <p:sp>
          <p:nvSpPr>
            <p:cNvPr id="5" name="TextBox 5"/>
            <p:cNvSpPr txBox="1"/>
            <p:nvPr/>
          </p:nvSpPr>
          <p:spPr>
            <a:xfrm>
              <a:off x="0" y="-57150"/>
              <a:ext cx="4327403" cy="2392569"/>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rot="-1881715">
            <a:off x="44444" y="815050"/>
            <a:ext cx="3033831" cy="772248"/>
          </a:xfrm>
          <a:custGeom>
            <a:avLst/>
            <a:gdLst/>
            <a:ahLst/>
            <a:cxnLst/>
            <a:rect l="l" t="t" r="r" b="b"/>
            <a:pathLst>
              <a:path w="3033831" h="772248">
                <a:moveTo>
                  <a:pt x="0" y="0"/>
                </a:moveTo>
                <a:lnTo>
                  <a:pt x="3033831" y="0"/>
                </a:lnTo>
                <a:lnTo>
                  <a:pt x="3033831" y="772248"/>
                </a:lnTo>
                <a:lnTo>
                  <a:pt x="0" y="7722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rot="2199551">
            <a:off x="15323676" y="829306"/>
            <a:ext cx="3033831" cy="772248"/>
          </a:xfrm>
          <a:custGeom>
            <a:avLst/>
            <a:gdLst/>
            <a:ahLst/>
            <a:cxnLst/>
            <a:rect l="l" t="t" r="r" b="b"/>
            <a:pathLst>
              <a:path w="3033831" h="772248">
                <a:moveTo>
                  <a:pt x="0" y="0"/>
                </a:moveTo>
                <a:lnTo>
                  <a:pt x="3033831" y="0"/>
                </a:lnTo>
                <a:lnTo>
                  <a:pt x="3033831" y="772248"/>
                </a:lnTo>
                <a:lnTo>
                  <a:pt x="0" y="7722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mc:AlternateContent xmlns:mc="http://schemas.openxmlformats.org/markup-compatibility/2006">
        <mc:Choice xmlns:a14="http://schemas.microsoft.com/office/drawing/2010/main" Requires="a14">
          <p:sp>
            <p:nvSpPr>
              <p:cNvPr id="25" name="Rectangle 24"/>
              <p:cNvSpPr/>
              <p:nvPr/>
            </p:nvSpPr>
            <p:spPr>
              <a:xfrm>
                <a:off x="1988781" y="1307067"/>
                <a:ext cx="8276318" cy="4545860"/>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3800" smtClean="0">
                    <a:solidFill>
                      <a:schemeClr val="tx1"/>
                    </a:solidFill>
                    <a:ea typeface="Arial" panose="020B0604020202020204" pitchFamily="34" charset="0"/>
                    <a:cs typeface="Times New Roman" panose="02020603050405020304" pitchFamily="18" charset="0"/>
                  </a:rPr>
                  <a:t>Diện </a:t>
                </a:r>
                <a:r>
                  <a:rPr lang="vi-VN" sz="3800" smtClean="0">
                    <a:solidFill>
                      <a:schemeClr val="tx1"/>
                    </a:solidFill>
                    <a:ea typeface="Arial" panose="020B0604020202020204" pitchFamily="34" charset="0"/>
                    <a:cs typeface="Times New Roman" panose="02020603050405020304" pitchFamily="18" charset="0"/>
                  </a:rPr>
                  <a:t>tích xung quanh bằng tích của nửa chu vi đáy với trung đoạn.</a:t>
                </a:r>
                <a:endParaRPr lang="en-US" sz="3800">
                  <a:solidFill>
                    <a:schemeClr val="tx1"/>
                  </a:solidFill>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sSub>
                        <m:sSubPr>
                          <m:ctrlPr>
                            <a:rPr lang="en-US" sz="3800" i="1">
                              <a:solidFill>
                                <a:schemeClr val="tx1"/>
                              </a:solidFill>
                              <a:ea typeface="Arial" panose="020B0604020202020204" pitchFamily="34" charset="0"/>
                              <a:cs typeface="Times New Roman" panose="02020603050405020304" pitchFamily="18" charset="0"/>
                            </a:rPr>
                          </m:ctrlPr>
                        </m:sSubPr>
                        <m:e>
                          <m:r>
                            <a:rPr lang="vi-VN" sz="3800" i="1">
                              <a:solidFill>
                                <a:schemeClr val="tx1"/>
                              </a:solidFill>
                              <a:ea typeface="Arial" panose="020B0604020202020204" pitchFamily="34" charset="0"/>
                              <a:cs typeface="Times New Roman" panose="02020603050405020304" pitchFamily="18" charset="0"/>
                            </a:rPr>
                            <m:t>𝑆</m:t>
                          </m:r>
                        </m:e>
                        <m:sub>
                          <m:r>
                            <a:rPr lang="vi-VN" sz="3800" i="1">
                              <a:solidFill>
                                <a:schemeClr val="tx1"/>
                              </a:solidFill>
                              <a:ea typeface="Arial" panose="020B0604020202020204" pitchFamily="34" charset="0"/>
                              <a:cs typeface="Times New Roman" panose="02020603050405020304" pitchFamily="18" charset="0"/>
                            </a:rPr>
                            <m:t>𝑥𝑞</m:t>
                          </m:r>
                        </m:sub>
                      </m:sSub>
                      <m:r>
                        <a:rPr lang="vi-VN" sz="3800" i="1">
                          <a:solidFill>
                            <a:schemeClr val="tx1"/>
                          </a:solidFill>
                          <a:ea typeface="Arial" panose="020B0604020202020204" pitchFamily="34" charset="0"/>
                          <a:cs typeface="Times New Roman" panose="02020603050405020304" pitchFamily="18" charset="0"/>
                        </a:rPr>
                        <m:t>=</m:t>
                      </m:r>
                      <m:r>
                        <a:rPr lang="vi-VN" sz="3800" i="1">
                          <a:solidFill>
                            <a:schemeClr val="tx1"/>
                          </a:solidFill>
                          <a:ea typeface="Arial" panose="020B0604020202020204" pitchFamily="34" charset="0"/>
                          <a:cs typeface="Times New Roman" panose="02020603050405020304" pitchFamily="18" charset="0"/>
                        </a:rPr>
                        <m:t>𝑝</m:t>
                      </m:r>
                      <m:r>
                        <a:rPr lang="vi-VN" sz="3800" i="1">
                          <a:solidFill>
                            <a:schemeClr val="tx1"/>
                          </a:solidFill>
                          <a:ea typeface="Arial" panose="020B0604020202020204" pitchFamily="34" charset="0"/>
                          <a:cs typeface="Times New Roman" panose="02020603050405020304" pitchFamily="18" charset="0"/>
                        </a:rPr>
                        <m:t> . </m:t>
                      </m:r>
                      <m:r>
                        <a:rPr lang="vi-VN" sz="3800" i="1">
                          <a:solidFill>
                            <a:schemeClr val="tx1"/>
                          </a:solidFill>
                          <a:ea typeface="Arial" panose="020B0604020202020204" pitchFamily="34" charset="0"/>
                          <a:cs typeface="Times New Roman" panose="02020603050405020304" pitchFamily="18" charset="0"/>
                        </a:rPr>
                        <m:t>𝑑</m:t>
                      </m:r>
                    </m:oMath>
                  </m:oMathPara>
                </a14:m>
                <a:endParaRPr lang="en-US" sz="3800">
                  <a:solidFill>
                    <a:schemeClr val="tx1"/>
                  </a:solidFill>
                  <a:ea typeface="Arial" panose="020B0604020202020204" pitchFamily="34" charset="0"/>
                  <a:cs typeface="Times New Roman" panose="02020603050405020304" pitchFamily="18" charset="0"/>
                </a:endParaRPr>
              </a:p>
              <a:p>
                <a:pPr algn="just">
                  <a:lnSpc>
                    <a:spcPct val="150000"/>
                  </a:lnSpc>
                </a:pPr>
                <a:r>
                  <a:rPr lang="vi-VN" sz="3800">
                    <a:solidFill>
                      <a:schemeClr val="tx1"/>
                    </a:solidFill>
                    <a:ea typeface="Arial" panose="020B0604020202020204" pitchFamily="34" charset="0"/>
                    <a:cs typeface="Times New Roman" panose="02020603050405020304" pitchFamily="18" charset="0"/>
                  </a:rPr>
                  <a:t>Trong đó </a:t>
                </a:r>
                <a14:m>
                  <m:oMath xmlns:m="http://schemas.openxmlformats.org/officeDocument/2006/math">
                    <m:r>
                      <a:rPr lang="vi-VN" sz="3800" i="1">
                        <a:solidFill>
                          <a:schemeClr val="tx1"/>
                        </a:solidFill>
                        <a:ea typeface="Arial" panose="020B0604020202020204" pitchFamily="34" charset="0"/>
                        <a:cs typeface="Times New Roman" panose="02020603050405020304" pitchFamily="18" charset="0"/>
                      </a:rPr>
                      <m:t>𝑝</m:t>
                    </m:r>
                  </m:oMath>
                </a14:m>
                <a:r>
                  <a:rPr lang="vi-VN" sz="3800">
                    <a:solidFill>
                      <a:schemeClr val="tx1"/>
                    </a:solidFill>
                    <a:ea typeface="Dotum" panose="020B0600000101010101" pitchFamily="34" charset="-127"/>
                    <a:cs typeface="Times New Roman" panose="02020603050405020304" pitchFamily="18" charset="0"/>
                  </a:rPr>
                  <a:t> là nửa chu vi đáy, </a:t>
                </a:r>
                <a14:m>
                  <m:oMath xmlns:m="http://schemas.openxmlformats.org/officeDocument/2006/math">
                    <m:r>
                      <a:rPr lang="vi-VN" sz="3800" i="1">
                        <a:solidFill>
                          <a:schemeClr val="tx1"/>
                        </a:solidFill>
                        <a:ea typeface="Dotum" panose="020B0600000101010101" pitchFamily="34" charset="-127"/>
                        <a:cs typeface="Times New Roman" panose="02020603050405020304" pitchFamily="18" charset="0"/>
                      </a:rPr>
                      <m:t>𝑑</m:t>
                    </m:r>
                  </m:oMath>
                </a14:m>
                <a:r>
                  <a:rPr lang="vi-VN" sz="3800">
                    <a:solidFill>
                      <a:schemeClr val="tx1"/>
                    </a:solidFill>
                    <a:ea typeface="Dotum" panose="020B0600000101010101" pitchFamily="34" charset="-127"/>
                    <a:cs typeface="Times New Roman" panose="02020603050405020304" pitchFamily="18" charset="0"/>
                  </a:rPr>
                  <a:t> là trung </a:t>
                </a:r>
                <a:r>
                  <a:rPr lang="vi-VN" sz="3800">
                    <a:solidFill>
                      <a:schemeClr val="tx1"/>
                    </a:solidFill>
                    <a:ea typeface="Dotum" panose="020B0600000101010101" pitchFamily="34" charset="-127"/>
                    <a:cs typeface="Times New Roman" panose="02020603050405020304" pitchFamily="18" charset="0"/>
                  </a:rPr>
                  <a:t>đoạn</a:t>
                </a:r>
                <a:r>
                  <a:rPr lang="vi-VN" sz="3800" smtClean="0">
                    <a:solidFill>
                      <a:schemeClr val="tx1"/>
                    </a:solidFill>
                    <a:ea typeface="Dotum" panose="020B0600000101010101" pitchFamily="34" charset="-127"/>
                    <a:cs typeface="Times New Roman" panose="02020603050405020304" pitchFamily="18" charset="0"/>
                  </a:rPr>
                  <a:t>.</a:t>
                </a:r>
                <a:endParaRPr lang="en-US" sz="3800">
                  <a:solidFill>
                    <a:schemeClr val="tx1"/>
                  </a:solidFill>
                  <a:ea typeface="Arial" panose="020B0604020202020204" pitchFamily="34" charset="0"/>
                  <a:cs typeface="Times New Roman" panose="02020603050405020304" pitchFamily="18" charset="0"/>
                </a:endParaRPr>
              </a:p>
            </p:txBody>
          </p:sp>
        </mc:Choice>
        <mc:Fallback>
          <p:sp>
            <p:nvSpPr>
              <p:cNvPr id="25" name="Rectangle 24"/>
              <p:cNvSpPr>
                <a:spLocks noRot="1" noChangeAspect="1" noMove="1" noResize="1" noEditPoints="1" noAdjustHandles="1" noChangeArrowheads="1" noChangeShapeType="1" noTextEdit="1"/>
              </p:cNvSpPr>
              <p:nvPr/>
            </p:nvSpPr>
            <p:spPr>
              <a:xfrm>
                <a:off x="1988781" y="1307067"/>
                <a:ext cx="8276318" cy="4545860"/>
              </a:xfrm>
              <a:prstGeom prst="rect">
                <a:avLst/>
              </a:prstGeom>
              <a:blipFill>
                <a:blip r:embed="rId6"/>
                <a:stretch>
                  <a:fillRect l="-2430" r="-2430" b="-2413"/>
                </a:stretch>
              </a:blipFill>
            </p:spPr>
            <p:txBody>
              <a:bodyPr/>
              <a:lstStyle/>
              <a:p>
                <a:r>
                  <a:rPr lang="en-US">
                    <a:noFill/>
                  </a:rPr>
                  <a:t> </a:t>
                </a:r>
              </a:p>
            </p:txBody>
          </p:sp>
        </mc:Fallback>
      </mc:AlternateContent>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13572" y="1383560"/>
            <a:ext cx="5017028" cy="4795315"/>
          </a:xfrm>
          <a:prstGeom prst="rect">
            <a:avLst/>
          </a:prstGeom>
        </p:spPr>
      </p:pic>
      <mc:AlternateContent xmlns:mc="http://schemas.openxmlformats.org/markup-compatibility/2006">
        <mc:Choice xmlns:a14="http://schemas.microsoft.com/office/drawing/2010/main" Requires="a14">
          <p:sp>
            <p:nvSpPr>
              <p:cNvPr id="28" name="Rectangle 27"/>
              <p:cNvSpPr/>
              <p:nvPr/>
            </p:nvSpPr>
            <p:spPr>
              <a:xfrm>
                <a:off x="1988781" y="5955267"/>
                <a:ext cx="14416804" cy="3455433"/>
              </a:xfrm>
              <a:prstGeom prst="rect">
                <a:avLst/>
              </a:prstGeom>
            </p:spPr>
            <p:txBody>
              <a:bodyPr wrap="square">
                <a:spAutoFit/>
              </a:bodyPr>
              <a:lstStyle/>
              <a:p>
                <a:pPr marL="571500" lvl="0" indent="-571500">
                  <a:lnSpc>
                    <a:spcPct val="150000"/>
                  </a:lnSpc>
                  <a:buFont typeface="Arial" panose="020B0604020202020204" pitchFamily="34" charset="0"/>
                  <a:buChar char="•"/>
                </a:pPr>
                <a:r>
                  <a:rPr lang="vi-VN" sz="3800" smtClean="0">
                    <a:solidFill>
                      <a:prstClr val="black"/>
                    </a:solidFill>
                    <a:ea typeface="Arial" panose="020B0604020202020204" pitchFamily="34" charset="0"/>
                    <a:cs typeface="Times New Roman" panose="02020603050405020304" pitchFamily="18" charset="0"/>
                  </a:rPr>
                  <a:t>Thể </a:t>
                </a:r>
                <a:r>
                  <a:rPr lang="vi-VN" sz="3800">
                    <a:solidFill>
                      <a:prstClr val="black"/>
                    </a:solidFill>
                    <a:ea typeface="Arial" panose="020B0604020202020204" pitchFamily="34" charset="0"/>
                    <a:cs typeface="Times New Roman" panose="02020603050405020304" pitchFamily="18" charset="0"/>
                  </a:rPr>
                  <a:t>tích bằng </a:t>
                </a:r>
                <a14:m>
                  <m:oMath xmlns:m="http://schemas.openxmlformats.org/officeDocument/2006/math">
                    <m:f>
                      <m:f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vi-VN"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num>
                      <m:den>
                        <m:r>
                          <a:rPr lang="vi-VN"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den>
                    </m:f>
                  </m:oMath>
                </a14:m>
                <a:r>
                  <a:rPr lang="vi-VN" sz="3800">
                    <a:solidFill>
                      <a:prstClr val="black"/>
                    </a:solidFill>
                    <a:ea typeface="Dotum" panose="020B0600000101010101" pitchFamily="34" charset="-127"/>
                    <a:cs typeface="Times New Roman" panose="02020603050405020304" pitchFamily="18" charset="0"/>
                  </a:rPr>
                  <a:t> </a:t>
                </a:r>
                <a:r>
                  <a:rPr lang="en-US" sz="3800" smtClean="0">
                    <a:solidFill>
                      <a:prstClr val="black"/>
                    </a:solidFill>
                    <a:ea typeface="Dotum" panose="020B0600000101010101" pitchFamily="34" charset="-127"/>
                    <a:cs typeface="Times New Roman" panose="02020603050405020304" pitchFamily="18" charset="0"/>
                  </a:rPr>
                  <a:t> </a:t>
                </a:r>
                <a:r>
                  <a:rPr lang="vi-VN" sz="3800" smtClean="0">
                    <a:solidFill>
                      <a:prstClr val="black"/>
                    </a:solidFill>
                    <a:ea typeface="Dotum" panose="020B0600000101010101" pitchFamily="34" charset="-127"/>
                    <a:cs typeface="Times New Roman" panose="02020603050405020304" pitchFamily="18" charset="0"/>
                  </a:rPr>
                  <a:t>tích </a:t>
                </a:r>
                <a:r>
                  <a:rPr lang="vi-VN" sz="3800">
                    <a:solidFill>
                      <a:prstClr val="black"/>
                    </a:solidFill>
                    <a:ea typeface="Dotum" panose="020B0600000101010101" pitchFamily="34" charset="-127"/>
                    <a:cs typeface="Times New Roman" panose="02020603050405020304" pitchFamily="18" charset="0"/>
                  </a:rPr>
                  <a:t>của diện tích đáy với chiều cao của nó.</a:t>
                </a:r>
                <a:endParaRPr lang="en-US" sz="3800">
                  <a:solidFill>
                    <a:prstClr val="black"/>
                  </a:solidFill>
                  <a:ea typeface="Arial" panose="020B0604020202020204" pitchFamily="34" charset="0"/>
                  <a:cs typeface="Times New Roman" panose="02020603050405020304" pitchFamily="18" charset="0"/>
                </a:endParaRPr>
              </a:p>
              <a:p>
                <a:pPr lvl="0" algn="ctr">
                  <a:lnSpc>
                    <a:spcPct val="150000"/>
                  </a:lnSpc>
                </a:pPr>
                <a14:m>
                  <m:oMath xmlns:m="http://schemas.openxmlformats.org/officeDocument/2006/math">
                    <m:r>
                      <a:rPr lang="vi-VN"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𝑉</m:t>
                    </m:r>
                    <m:r>
                      <a:rPr lang="vi-VN"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vi-VN"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num>
                      <m:den>
                        <m:r>
                          <a:rPr lang="vi-VN"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den>
                    </m:f>
                    <m:r>
                      <a:rPr lang="vi-VN"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𝑆</m:t>
                    </m:r>
                    <m:r>
                      <a:rPr lang="vi-VN"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vi-VN"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h</m:t>
                    </m:r>
                  </m:oMath>
                </a14:m>
                <a:r>
                  <a:rPr lang="en-US" sz="3800" smtClean="0">
                    <a:solidFill>
                      <a:prstClr val="black"/>
                    </a:solidFill>
                    <a:ea typeface="Arial" panose="020B0604020202020204" pitchFamily="34" charset="0"/>
                    <a:cs typeface="Times New Roman" panose="02020603050405020304" pitchFamily="18" charset="0"/>
                  </a:rPr>
                  <a:t> </a:t>
                </a:r>
              </a:p>
              <a:p>
                <a:pPr lvl="0">
                  <a:lnSpc>
                    <a:spcPct val="150000"/>
                  </a:lnSpc>
                </a:pPr>
                <a:r>
                  <a:rPr lang="vi-VN" sz="3800">
                    <a:solidFill>
                      <a:prstClr val="black"/>
                    </a:solidFill>
                    <a:ea typeface="Arial" panose="020B0604020202020204" pitchFamily="34" charset="0"/>
                    <a:cs typeface="Times New Roman" panose="02020603050405020304" pitchFamily="18" charset="0"/>
                  </a:rPr>
                  <a:t>Trong đó</a:t>
                </a:r>
                <a:r>
                  <a:rPr lang="en-US" sz="3800" smtClean="0">
                    <a:solidFill>
                      <a:prstClr val="black"/>
                    </a:solidFill>
                    <a:ea typeface="Arial" panose="020B0604020202020204" pitchFamily="34" charset="0"/>
                    <a:cs typeface="Times New Roman" panose="02020603050405020304" pitchFamily="18" charset="0"/>
                  </a:rPr>
                  <a:t> </a:t>
                </a:r>
                <a14:m>
                  <m:oMath xmlns:m="http://schemas.openxmlformats.org/officeDocument/2006/math">
                    <m:r>
                      <a:rPr lang="vi-VN"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𝑆</m:t>
                    </m:r>
                  </m:oMath>
                </a14:m>
                <a:r>
                  <a:rPr lang="en-US" sz="3800" smtClean="0">
                    <a:solidFill>
                      <a:prstClr val="black"/>
                    </a:solidFill>
                    <a:ea typeface="Dotum" panose="020B0600000101010101" pitchFamily="34" charset="-127"/>
                    <a:cs typeface="Times New Roman" panose="02020603050405020304" pitchFamily="18" charset="0"/>
                  </a:rPr>
                  <a:t> </a:t>
                </a:r>
                <a:r>
                  <a:rPr lang="vi-VN" sz="3800">
                    <a:solidFill>
                      <a:prstClr val="black"/>
                    </a:solidFill>
                    <a:ea typeface="Dotum" panose="020B0600000101010101" pitchFamily="34" charset="-127"/>
                    <a:cs typeface="Times New Roman" panose="02020603050405020304" pitchFamily="18" charset="0"/>
                  </a:rPr>
                  <a:t>là </a:t>
                </a:r>
                <a:r>
                  <a:rPr lang="en-US" sz="3800" smtClean="0">
                    <a:solidFill>
                      <a:prstClr val="black"/>
                    </a:solidFill>
                    <a:latin typeface="Arial" panose="020B0604020202020204" pitchFamily="34" charset="0"/>
                    <a:ea typeface="Dotum" panose="020B0600000101010101" pitchFamily="34" charset="-127"/>
                    <a:cs typeface="Arial" panose="020B0604020202020204" pitchFamily="34" charset="0"/>
                  </a:rPr>
                  <a:t>diện tích </a:t>
                </a:r>
                <a:r>
                  <a:rPr lang="vi-VN" sz="3800" smtClean="0">
                    <a:solidFill>
                      <a:prstClr val="black"/>
                    </a:solidFill>
                    <a:ea typeface="Dotum" panose="020B0600000101010101" pitchFamily="34" charset="-127"/>
                    <a:cs typeface="Times New Roman" panose="02020603050405020304" pitchFamily="18" charset="0"/>
                  </a:rPr>
                  <a:t>đáy</a:t>
                </a:r>
                <a:r>
                  <a:rPr lang="vi-VN" sz="3800">
                    <a:solidFill>
                      <a:prstClr val="black"/>
                    </a:solidFill>
                    <a:ea typeface="Dotum" panose="020B0600000101010101" pitchFamily="34" charset="-127"/>
                    <a:cs typeface="Times New Roman" panose="02020603050405020304" pitchFamily="18" charset="0"/>
                  </a:rPr>
                  <a:t>, </a:t>
                </a:r>
                <a14:m>
                  <m:oMath xmlns:m="http://schemas.openxmlformats.org/officeDocument/2006/math">
                    <m:r>
                      <a:rPr lang="en-US" sz="38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h</m:t>
                    </m:r>
                  </m:oMath>
                </a14:m>
                <a:r>
                  <a:rPr lang="vi-VN" sz="3800">
                    <a:solidFill>
                      <a:prstClr val="black"/>
                    </a:solidFill>
                    <a:ea typeface="Dotum" panose="020B0600000101010101" pitchFamily="34" charset="-127"/>
                    <a:cs typeface="Times New Roman" panose="02020603050405020304" pitchFamily="18" charset="0"/>
                  </a:rPr>
                  <a:t> </a:t>
                </a:r>
                <a:r>
                  <a:rPr lang="vi-VN" sz="3800">
                    <a:solidFill>
                      <a:prstClr val="black"/>
                    </a:solidFill>
                    <a:ea typeface="Dotum" panose="020B0600000101010101" pitchFamily="34" charset="-127"/>
                    <a:cs typeface="Times New Roman" panose="02020603050405020304" pitchFamily="18" charset="0"/>
                  </a:rPr>
                  <a:t>là </a:t>
                </a:r>
                <a:r>
                  <a:rPr lang="en-US" sz="3800" smtClean="0">
                    <a:solidFill>
                      <a:prstClr val="black"/>
                    </a:solidFill>
                    <a:latin typeface="Arial" panose="020B0604020202020204" pitchFamily="34" charset="0"/>
                    <a:ea typeface="Dotum" panose="020B0600000101010101" pitchFamily="34" charset="-127"/>
                    <a:cs typeface="Arial" panose="020B0604020202020204" pitchFamily="34" charset="0"/>
                  </a:rPr>
                  <a:t>chiều cao của hình chóp</a:t>
                </a:r>
                <a:r>
                  <a:rPr lang="vi-VN" sz="3800" smtClean="0">
                    <a:solidFill>
                      <a:prstClr val="black"/>
                    </a:solidFill>
                    <a:latin typeface="Arial" panose="020B0604020202020204" pitchFamily="34" charset="0"/>
                    <a:ea typeface="Dotum" panose="020B0600000101010101" pitchFamily="34" charset="-127"/>
                    <a:cs typeface="Arial" panose="020B0604020202020204" pitchFamily="34" charset="0"/>
                  </a:rPr>
                  <a:t>.</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28" name="Rectangle 27"/>
              <p:cNvSpPr>
                <a:spLocks noRot="1" noChangeAspect="1" noMove="1" noResize="1" noEditPoints="1" noAdjustHandles="1" noChangeArrowheads="1" noChangeShapeType="1" noTextEdit="1"/>
              </p:cNvSpPr>
              <p:nvPr/>
            </p:nvSpPr>
            <p:spPr>
              <a:xfrm>
                <a:off x="1988781" y="5955267"/>
                <a:ext cx="14416804" cy="3455433"/>
              </a:xfrm>
              <a:prstGeom prst="rect">
                <a:avLst/>
              </a:prstGeom>
              <a:blipFill>
                <a:blip r:embed="rId8"/>
                <a:stretch>
                  <a:fillRect l="-1395" b="-2998"/>
                </a:stretch>
              </a:blipFill>
            </p:spPr>
            <p:txBody>
              <a:bodyPr/>
              <a:lstStyle/>
              <a:p>
                <a:r>
                  <a:rPr lang="en-US">
                    <a:noFill/>
                  </a:rPr>
                  <a:t> </a:t>
                </a:r>
              </a:p>
            </p:txBody>
          </p:sp>
        </mc:Fallback>
      </mc:AlternateContent>
      <p:pic>
        <p:nvPicPr>
          <p:cNvPr id="29" name="Picture 28"/>
          <p:cNvPicPr>
            <a:picLocks noChangeAspect="1"/>
          </p:cNvPicPr>
          <p:nvPr/>
        </p:nvPicPr>
        <p:blipFill>
          <a:blip r:embed="rId9"/>
          <a:stretch>
            <a:fillRect/>
          </a:stretch>
        </p:blipFill>
        <p:spPr>
          <a:xfrm>
            <a:off x="16045539" y="8488279"/>
            <a:ext cx="1420130" cy="14238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anim calcmode="lin" valueType="num">
                                      <p:cBhvr>
                                        <p:cTn id="13" dur="500" fill="hold"/>
                                        <p:tgtEl>
                                          <p:spTgt spid="28"/>
                                        </p:tgtEl>
                                        <p:attrNameLst>
                                          <p:attrName>ppt_x</p:attrName>
                                        </p:attrNameLst>
                                      </p:cBhvr>
                                      <p:tavLst>
                                        <p:tav tm="0">
                                          <p:val>
                                            <p:strVal val="#ppt_x"/>
                                          </p:val>
                                        </p:tav>
                                        <p:tav tm="100000">
                                          <p:val>
                                            <p:strVal val="#ppt_x"/>
                                          </p:val>
                                        </p:tav>
                                      </p:tavLst>
                                    </p:anim>
                                    <p:anim calcmode="lin" valueType="num">
                                      <p:cBhvr>
                                        <p:cTn id="14" dur="500" fill="hold"/>
                                        <p:tgtEl>
                                          <p:spTgt spid="28"/>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8955" y="-2291217"/>
            <a:ext cx="19825910" cy="14869433"/>
          </a:xfrm>
          <a:prstGeom prst="rect">
            <a:avLst/>
          </a:prstGeom>
        </p:spPr>
      </p:pic>
      <p:sp>
        <p:nvSpPr>
          <p:cNvPr id="8" name="Rectangle 7"/>
          <p:cNvSpPr/>
          <p:nvPr/>
        </p:nvSpPr>
        <p:spPr>
          <a:xfrm>
            <a:off x="381000" y="342900"/>
            <a:ext cx="17541778" cy="9601200"/>
          </a:xfrm>
          <a:prstGeom prst="rect">
            <a:avLst/>
          </a:prstGeom>
          <a:solidFill>
            <a:schemeClr val="accent5"/>
          </a:solidFill>
          <a:ln w="762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p:pic>
        <p:nvPicPr>
          <p:cNvPr id="6" name="Picture 5"/>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rot="16200000">
            <a:off x="209586" y="9152017"/>
            <a:ext cx="1018792" cy="316958"/>
          </a:xfrm>
          <a:prstGeom prst="rect">
            <a:avLst/>
          </a:prstGeom>
        </p:spPr>
      </p:pic>
      <mc:AlternateContent xmlns:mc="http://schemas.openxmlformats.org/markup-compatibility/2006">
        <mc:Choice xmlns:a14="http://schemas.microsoft.com/office/drawing/2010/main" Requires="a14">
          <p:sp>
            <p:nvSpPr>
              <p:cNvPr id="11" name="TextBox 10"/>
              <p:cNvSpPr txBox="1"/>
              <p:nvPr/>
            </p:nvSpPr>
            <p:spPr>
              <a:xfrm>
                <a:off x="792883" y="494437"/>
                <a:ext cx="16718011" cy="1754326"/>
              </a:xfrm>
              <a:prstGeom prst="rect">
                <a:avLst/>
              </a:prstGeom>
              <a:noFill/>
            </p:spPr>
            <p:txBody>
              <a:bodyPr wrap="square" rtlCol="0">
                <a:spAutoFit/>
              </a:bodyPr>
              <a:lstStyle/>
              <a:p>
                <a:pPr lvl="0" algn="just" defTabSz="1828800">
                  <a:lnSpc>
                    <a:spcPct val="150000"/>
                  </a:lnSpc>
                  <a:buClr>
                    <a:srgbClr val="2D1549"/>
                  </a:buClr>
                  <a:buSzPts val="1100"/>
                  <a:defRPr/>
                </a:pPr>
                <a:r>
                  <a:rPr kumimoji="0" lang="en-US" sz="3600" b="1" i="0" u="none" strike="noStrike" kern="0" cap="none" spc="0" normalizeH="0" baseline="0" noProof="0">
                    <a:ln>
                      <a:noFill/>
                    </a:ln>
                    <a:solidFill>
                      <a:srgbClr val="FFFFFF"/>
                    </a:solidFill>
                    <a:effectLst/>
                    <a:highlight>
                      <a:srgbClr val="CE4D8E"/>
                    </a:highlight>
                    <a:uLnTx/>
                    <a:uFillTx/>
                    <a:cs typeface="Arial"/>
                    <a:sym typeface="Arial"/>
                  </a:rPr>
                  <a:t>Ví </a:t>
                </a:r>
                <a:r>
                  <a:rPr kumimoji="0" lang="en-US" sz="3600" b="1" i="0" u="none" strike="noStrike" kern="0" cap="none" spc="0" normalizeH="0" baseline="0" noProof="0" smtClean="0">
                    <a:ln>
                      <a:noFill/>
                    </a:ln>
                    <a:solidFill>
                      <a:srgbClr val="FFFFFF"/>
                    </a:solidFill>
                    <a:effectLst/>
                    <a:highlight>
                      <a:srgbClr val="CE4D8E"/>
                    </a:highlight>
                    <a:uLnTx/>
                    <a:uFillTx/>
                    <a:cs typeface="Arial"/>
                    <a:sym typeface="Arial"/>
                  </a:rPr>
                  <a:t>dụ 2:</a:t>
                </a:r>
                <a:r>
                  <a:rPr kumimoji="0" lang="en-US" sz="3600" b="0" i="0" u="none" strike="noStrike" kern="1200" cap="none" spc="0" normalizeH="0" baseline="0" noProof="0" smtClean="0">
                    <a:ln>
                      <a:noFill/>
                    </a:ln>
                    <a:solidFill>
                      <a:sysClr val="windowText" lastClr="000000"/>
                    </a:solidFill>
                    <a:effectLst/>
                    <a:uLnTx/>
                    <a:uFillTx/>
                    <a:cs typeface="Arial" panose="020B0604020202020204" pitchFamily="34" charset="0"/>
                    <a:sym typeface="Arial"/>
                  </a:rPr>
                  <a:t> </a:t>
                </a:r>
                <a:r>
                  <a:rPr lang="vi-VN" sz="3600">
                    <a:solidFill>
                      <a:sysClr val="windowText" lastClr="000000"/>
                    </a:solidFill>
                    <a:cs typeface="Arial" panose="020B0604020202020204" pitchFamily="34" charset="0"/>
                    <a:sym typeface="Arial"/>
                  </a:rPr>
                  <a:t>Tính diện tích xung quanh và thể tích của hình chóp tứ giác đều </a:t>
                </a:r>
                <a14:m>
                  <m:oMath xmlns:m="http://schemas.openxmlformats.org/officeDocument/2006/math">
                    <m:r>
                      <a:rPr lang="vi-VN" sz="3600" i="1" smtClean="0">
                        <a:solidFill>
                          <a:sysClr val="windowText" lastClr="000000"/>
                        </a:solidFill>
                        <a:cs typeface="Arial" panose="020B0604020202020204" pitchFamily="34" charset="0"/>
                        <a:sym typeface="Arial"/>
                      </a:rPr>
                      <m:t>𝑆</m:t>
                    </m:r>
                    <m:r>
                      <a:rPr lang="vi-VN" sz="3600" i="1" smtClean="0">
                        <a:solidFill>
                          <a:sysClr val="windowText" lastClr="000000"/>
                        </a:solidFill>
                        <a:cs typeface="Arial" panose="020B0604020202020204" pitchFamily="34" charset="0"/>
                        <a:sym typeface="Arial"/>
                      </a:rPr>
                      <m:t>.</m:t>
                    </m:r>
                    <m:r>
                      <a:rPr lang="vi-VN" sz="3600" i="1" smtClean="0">
                        <a:solidFill>
                          <a:sysClr val="windowText" lastClr="000000"/>
                        </a:solidFill>
                        <a:cs typeface="Arial" panose="020B0604020202020204" pitchFamily="34" charset="0"/>
                        <a:sym typeface="Arial"/>
                      </a:rPr>
                      <m:t>𝐴𝐵𝐶𝐷</m:t>
                    </m:r>
                    <m:r>
                      <a:rPr lang="vi-VN" sz="3600" i="1" smtClean="0">
                        <a:solidFill>
                          <a:sysClr val="windowText" lastClr="000000"/>
                        </a:solidFill>
                        <a:cs typeface="Arial" panose="020B0604020202020204" pitchFamily="34" charset="0"/>
                        <a:sym typeface="Arial"/>
                      </a:rPr>
                      <m:t>,</m:t>
                    </m:r>
                  </m:oMath>
                </a14:m>
                <a:r>
                  <a:rPr lang="en-US" sz="3600" smtClean="0">
                    <a:solidFill>
                      <a:sysClr val="windowText" lastClr="000000"/>
                    </a:solidFill>
                    <a:cs typeface="Arial" panose="020B0604020202020204" pitchFamily="34" charset="0"/>
                    <a:sym typeface="Arial"/>
                  </a:rPr>
                  <a:t> </a:t>
                </a:r>
                <a:r>
                  <a:rPr lang="vi-VN" sz="3600">
                    <a:solidFill>
                      <a:sysClr val="windowText" lastClr="000000"/>
                    </a:solidFill>
                    <a:cs typeface="Arial" panose="020B0604020202020204" pitchFamily="34" charset="0"/>
                    <a:sym typeface="Arial"/>
                  </a:rPr>
                  <a:t>biết độ dài cạnh đáy bằng 6 cm, chiều cao bằng 4 cm và trung đoạn bằng 5 cm.</a:t>
                </a:r>
              </a:p>
            </p:txBody>
          </p:sp>
        </mc:Choice>
        <mc:Fallback>
          <p:sp>
            <p:nvSpPr>
              <p:cNvPr id="11" name="TextBox 10"/>
              <p:cNvSpPr txBox="1">
                <a:spLocks noRot="1" noChangeAspect="1" noMove="1" noResize="1" noEditPoints="1" noAdjustHandles="1" noChangeArrowheads="1" noChangeShapeType="1" noTextEdit="1"/>
              </p:cNvSpPr>
              <p:nvPr/>
            </p:nvSpPr>
            <p:spPr>
              <a:xfrm>
                <a:off x="792883" y="494437"/>
                <a:ext cx="16718011" cy="1754326"/>
              </a:xfrm>
              <a:prstGeom prst="rect">
                <a:avLst/>
              </a:prstGeom>
              <a:blipFill>
                <a:blip r:embed="rId6"/>
                <a:stretch>
                  <a:fillRect l="-1094" b="-6250"/>
                </a:stretch>
              </a:blipFill>
            </p:spPr>
            <p:txBody>
              <a:bodyPr/>
              <a:lstStyle/>
              <a:p>
                <a:r>
                  <a:rPr lang="en-US">
                    <a:noFill/>
                  </a:rPr>
                  <a:t> </a:t>
                </a:r>
              </a:p>
            </p:txBody>
          </p:sp>
        </mc:Fallback>
      </mc:AlternateContent>
      <p:sp>
        <p:nvSpPr>
          <p:cNvPr id="12" name="Rectangle 11"/>
          <p:cNvSpPr/>
          <p:nvPr/>
        </p:nvSpPr>
        <p:spPr>
          <a:xfrm>
            <a:off x="8623539" y="2384258"/>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srgbClr val="011C26">
                    <a:lumMod val="90000"/>
                    <a:lumOff val="10000"/>
                  </a:srgbClr>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011C26">
                  <a:lumMod val="90000"/>
                  <a:lumOff val="10000"/>
                </a:srgbClr>
              </a:solidFill>
              <a:effectLst/>
              <a:uLnTx/>
              <a:uFillTx/>
              <a:latin typeface="Calibri"/>
              <a:ea typeface="+mn-ea"/>
              <a:cs typeface="Arial"/>
              <a:sym typeface="Arial"/>
            </a:endParaRPr>
          </a:p>
        </p:txBody>
      </p:sp>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1952740" y="4540247"/>
            <a:ext cx="5743575" cy="5135844"/>
          </a:xfrm>
          <a:prstGeom prst="rect">
            <a:avLst/>
          </a:prstGeom>
        </p:spPr>
      </p:pic>
      <mc:AlternateContent xmlns:mc="http://schemas.openxmlformats.org/markup-compatibility/2006">
        <mc:Choice xmlns:a14="http://schemas.microsoft.com/office/drawing/2010/main" Requires="a14">
          <p:sp>
            <p:nvSpPr>
              <p:cNvPr id="15" name="Rectangle 14"/>
              <p:cNvSpPr/>
              <p:nvPr/>
            </p:nvSpPr>
            <p:spPr>
              <a:xfrm>
                <a:off x="957671" y="3162300"/>
                <a:ext cx="11263458" cy="6657592"/>
              </a:xfrm>
              <a:prstGeom prst="rect">
                <a:avLst/>
              </a:prstGeom>
            </p:spPr>
            <p:txBody>
              <a:bodyPr wrap="square">
                <a:spAutoFit/>
              </a:bodyPr>
              <a:lstStyle/>
              <a:p>
                <a:pPr algn="just">
                  <a:lnSpc>
                    <a:spcPct val="150000"/>
                  </a:lnSpc>
                  <a:spcAft>
                    <a:spcPts val="500"/>
                  </a:spcAft>
                </a:pPr>
                <a:r>
                  <a:rPr lang="en-US" sz="3600" smtClean="0">
                    <a:solidFill>
                      <a:schemeClr val="bg1">
                        <a:lumMod val="10000"/>
                      </a:schemeClr>
                    </a:solidFill>
                  </a:rPr>
                  <a:t>Nửa chu vi của đáy </a:t>
                </a:r>
                <a14:m>
                  <m:oMath xmlns:m="http://schemas.openxmlformats.org/officeDocument/2006/math">
                    <m:r>
                      <a:rPr lang="en-US" sz="3600" i="1" smtClean="0">
                        <a:solidFill>
                          <a:schemeClr val="bg1">
                            <a:lumMod val="10000"/>
                          </a:schemeClr>
                        </a:solidFill>
                        <a:latin typeface="Cambria Math" panose="02040503050406030204" pitchFamily="18" charset="0"/>
                      </a:rPr>
                      <m:t>𝐴𝐵𝐶𝐷</m:t>
                    </m:r>
                  </m:oMath>
                </a14:m>
                <a:r>
                  <a:rPr lang="en-US" sz="3600">
                    <a:solidFill>
                      <a:schemeClr val="bg1">
                        <a:lumMod val="10000"/>
                      </a:schemeClr>
                    </a:solidFill>
                  </a:rPr>
                  <a:t> là: </a:t>
                </a:r>
                <a14:m>
                  <m:oMath xmlns:m="http://schemas.openxmlformats.org/officeDocument/2006/math">
                    <m:r>
                      <a:rPr lang="en-US" sz="3600" i="1" smtClean="0">
                        <a:solidFill>
                          <a:schemeClr val="bg1">
                            <a:lumMod val="10000"/>
                          </a:schemeClr>
                        </a:solidFill>
                        <a:latin typeface="Cambria Math" panose="02040503050406030204" pitchFamily="18" charset="0"/>
                      </a:rPr>
                      <m:t>𝑝</m:t>
                    </m:r>
                    <m:r>
                      <a:rPr lang="en-US" sz="3600" i="1" smtClean="0">
                        <a:solidFill>
                          <a:schemeClr val="bg1">
                            <a:lumMod val="10000"/>
                          </a:schemeClr>
                        </a:solidFill>
                        <a:latin typeface="Cambria Math" panose="02040503050406030204" pitchFamily="18" charset="0"/>
                      </a:rPr>
                      <m:t>=(4−6):2=1</m:t>
                    </m:r>
                    <m:r>
                      <a:rPr lang="en-US" sz="3600" i="1" smtClean="0">
                        <a:solidFill>
                          <a:schemeClr val="bg1">
                            <a:lumMod val="10000"/>
                          </a:schemeClr>
                        </a:solidFill>
                        <a:latin typeface="Cambria Math" panose="02040503050406030204" pitchFamily="18" charset="0"/>
                      </a:rPr>
                      <m:t>2 (</m:t>
                    </m:r>
                    <m:r>
                      <a:rPr lang="en-US" sz="3600" i="1">
                        <a:solidFill>
                          <a:schemeClr val="bg1">
                            <a:lumMod val="10000"/>
                          </a:schemeClr>
                        </a:solidFill>
                        <a:latin typeface="Cambria Math" panose="02040503050406030204" pitchFamily="18" charset="0"/>
                      </a:rPr>
                      <m:t>𝑐𝑚</m:t>
                    </m:r>
                    <m:r>
                      <a:rPr lang="en-US" sz="3600" i="1">
                        <a:solidFill>
                          <a:schemeClr val="bg1">
                            <a:lumMod val="10000"/>
                          </a:schemeClr>
                        </a:solidFill>
                        <a:latin typeface="Cambria Math" panose="02040503050406030204" pitchFamily="18" charset="0"/>
                      </a:rPr>
                      <m:t>).</m:t>
                    </m:r>
                  </m:oMath>
                </a14:m>
                <a:endParaRPr lang="en-US" sz="3600">
                  <a:solidFill>
                    <a:schemeClr val="bg1">
                      <a:lumMod val="10000"/>
                    </a:schemeClr>
                  </a:solidFill>
                </a:endParaRPr>
              </a:p>
              <a:p>
                <a:pPr algn="just">
                  <a:lnSpc>
                    <a:spcPct val="150000"/>
                  </a:lnSpc>
                  <a:spcAft>
                    <a:spcPts val="500"/>
                  </a:spcAft>
                </a:pPr>
                <a:r>
                  <a:rPr lang="en-US" sz="3600" smtClean="0">
                    <a:solidFill>
                      <a:schemeClr val="bg1">
                        <a:lumMod val="10000"/>
                      </a:schemeClr>
                    </a:solidFill>
                  </a:rPr>
                  <a:t>Diện </a:t>
                </a:r>
                <a:r>
                  <a:rPr lang="en-US" sz="3600">
                    <a:solidFill>
                      <a:schemeClr val="bg1">
                        <a:lumMod val="10000"/>
                      </a:schemeClr>
                    </a:solidFill>
                  </a:rPr>
                  <a:t>tích xung quanh của hình chóp tứ giác đều </a:t>
                </a:r>
                <a14:m>
                  <m:oMath xmlns:m="http://schemas.openxmlformats.org/officeDocument/2006/math">
                    <m:r>
                      <a:rPr lang="en-US" sz="3600" i="1" smtClean="0">
                        <a:solidFill>
                          <a:schemeClr val="bg1">
                            <a:lumMod val="10000"/>
                          </a:schemeClr>
                        </a:solidFill>
                        <a:latin typeface="Cambria Math" panose="02040503050406030204" pitchFamily="18" charset="0"/>
                      </a:rPr>
                      <m:t>𝑆</m:t>
                    </m:r>
                    <m:r>
                      <a:rPr lang="en-US" sz="3600" i="1" smtClean="0">
                        <a:solidFill>
                          <a:schemeClr val="bg1">
                            <a:lumMod val="10000"/>
                          </a:schemeClr>
                        </a:solidFill>
                        <a:latin typeface="Cambria Math" panose="02040503050406030204" pitchFamily="18" charset="0"/>
                      </a:rPr>
                      <m:t>.</m:t>
                    </m:r>
                    <m:r>
                      <a:rPr lang="en-US" sz="3600" i="1" smtClean="0">
                        <a:solidFill>
                          <a:schemeClr val="bg1">
                            <a:lumMod val="10000"/>
                          </a:schemeClr>
                        </a:solidFill>
                        <a:latin typeface="Cambria Math" panose="02040503050406030204" pitchFamily="18" charset="0"/>
                      </a:rPr>
                      <m:t>𝐴𝐵𝐶𝐷</m:t>
                    </m:r>
                  </m:oMath>
                </a14:m>
                <a:r>
                  <a:rPr lang="en-US" sz="3600">
                    <a:solidFill>
                      <a:schemeClr val="bg1">
                        <a:lumMod val="10000"/>
                      </a:schemeClr>
                    </a:solidFill>
                  </a:rPr>
                  <a:t> </a:t>
                </a:r>
                <a:r>
                  <a:rPr lang="en-US" sz="3600">
                    <a:solidFill>
                      <a:schemeClr val="bg1">
                        <a:lumMod val="10000"/>
                      </a:schemeClr>
                    </a:solidFill>
                  </a:rPr>
                  <a:t>là</a:t>
                </a:r>
                <a:r>
                  <a:rPr lang="en-US" sz="3600" smtClean="0">
                    <a:solidFill>
                      <a:schemeClr val="bg1">
                        <a:lumMod val="10000"/>
                      </a:schemeClr>
                    </a:solidFill>
                  </a:rPr>
                  <a:t>: </a:t>
                </a:r>
              </a:p>
              <a:p>
                <a:pPr algn="just">
                  <a:lnSpc>
                    <a:spcPct val="150000"/>
                  </a:lnSpc>
                  <a:spcAft>
                    <a:spcPts val="500"/>
                  </a:spcAft>
                </a:pPr>
                <a14:m>
                  <m:oMathPara xmlns:m="http://schemas.openxmlformats.org/officeDocument/2006/math">
                    <m:oMathParaPr>
                      <m:jc m:val="centerGroup"/>
                    </m:oMathParaPr>
                    <m:oMath xmlns:m="http://schemas.openxmlformats.org/officeDocument/2006/math">
                      <m:sSub>
                        <m:sSubPr>
                          <m:ctrlPr>
                            <a:rPr lang="en-US" sz="3600" i="1" smtClean="0">
                              <a:solidFill>
                                <a:schemeClr val="bg1">
                                  <a:lumMod val="10000"/>
                                </a:schemeClr>
                              </a:solidFill>
                              <a:latin typeface="Cambria Math" panose="02040503050406030204" pitchFamily="18" charset="0"/>
                            </a:rPr>
                          </m:ctrlPr>
                        </m:sSubPr>
                        <m:e>
                          <m:r>
                            <a:rPr lang="en-US" sz="3600" i="1">
                              <a:solidFill>
                                <a:schemeClr val="bg1">
                                  <a:lumMod val="10000"/>
                                </a:schemeClr>
                              </a:solidFill>
                              <a:latin typeface="Cambria Math" panose="02040503050406030204" pitchFamily="18" charset="0"/>
                            </a:rPr>
                            <m:t>𝑆</m:t>
                          </m:r>
                        </m:e>
                        <m:sub>
                          <m:r>
                            <a:rPr lang="en-US" sz="3600" i="1">
                              <a:solidFill>
                                <a:schemeClr val="bg1">
                                  <a:lumMod val="10000"/>
                                </a:schemeClr>
                              </a:solidFill>
                              <a:latin typeface="Cambria Math" panose="02040503050406030204" pitchFamily="18" charset="0"/>
                            </a:rPr>
                            <m:t>𝑥</m:t>
                          </m:r>
                          <m:r>
                            <a:rPr lang="en-US" sz="3600" b="0" i="1" smtClean="0">
                              <a:solidFill>
                                <a:schemeClr val="bg1">
                                  <a:lumMod val="10000"/>
                                </a:schemeClr>
                              </a:solidFill>
                              <a:latin typeface="Cambria Math" panose="02040503050406030204" pitchFamily="18" charset="0"/>
                            </a:rPr>
                            <m:t>𝑞</m:t>
                          </m:r>
                        </m:sub>
                      </m:sSub>
                      <m:r>
                        <a:rPr lang="en-US" sz="3600" i="1" smtClean="0">
                          <a:solidFill>
                            <a:schemeClr val="bg1">
                              <a:lumMod val="10000"/>
                            </a:schemeClr>
                          </a:solidFill>
                          <a:latin typeface="Cambria Math" panose="02040503050406030204" pitchFamily="18" charset="0"/>
                        </a:rPr>
                        <m:t>=</m:t>
                      </m:r>
                      <m:r>
                        <a:rPr lang="en-US" sz="3600" b="0" i="1" smtClean="0">
                          <a:solidFill>
                            <a:schemeClr val="bg1">
                              <a:lumMod val="10000"/>
                            </a:schemeClr>
                          </a:solidFill>
                          <a:latin typeface="Cambria Math" panose="02040503050406030204" pitchFamily="18" charset="0"/>
                        </a:rPr>
                        <m:t>𝑝</m:t>
                      </m:r>
                      <m:r>
                        <a:rPr lang="en-US" sz="3600" b="0" i="1" smtClean="0">
                          <a:solidFill>
                            <a:schemeClr val="bg1">
                              <a:lumMod val="10000"/>
                            </a:schemeClr>
                          </a:solidFill>
                          <a:latin typeface="Cambria Math" panose="02040503050406030204" pitchFamily="18" charset="0"/>
                        </a:rPr>
                        <m:t>.</m:t>
                      </m:r>
                      <m:r>
                        <a:rPr lang="en-US" sz="3600" b="0" i="1" smtClean="0">
                          <a:solidFill>
                            <a:schemeClr val="bg1">
                              <a:lumMod val="10000"/>
                            </a:schemeClr>
                          </a:solidFill>
                          <a:latin typeface="Cambria Math" panose="02040503050406030204" pitchFamily="18" charset="0"/>
                        </a:rPr>
                        <m:t>𝑑</m:t>
                      </m:r>
                      <m:r>
                        <a:rPr lang="en-US" sz="3600" b="0" i="1" smtClean="0">
                          <a:solidFill>
                            <a:schemeClr val="bg1">
                              <a:lumMod val="10000"/>
                            </a:schemeClr>
                          </a:solidFill>
                          <a:latin typeface="Cambria Math" panose="02040503050406030204" pitchFamily="18" charset="0"/>
                        </a:rPr>
                        <m:t>=12.5= 60 (</m:t>
                      </m:r>
                      <m:sSup>
                        <m:sSupPr>
                          <m:ctrlPr>
                            <a:rPr lang="en-US" sz="3600" i="1" smtClean="0">
                              <a:solidFill>
                                <a:schemeClr val="bg1">
                                  <a:lumMod val="10000"/>
                                </a:schemeClr>
                              </a:solidFill>
                              <a:latin typeface="Cambria Math" panose="02040503050406030204" pitchFamily="18" charset="0"/>
                            </a:rPr>
                          </m:ctrlPr>
                        </m:sSupPr>
                        <m:e>
                          <m:r>
                            <a:rPr lang="en-US" sz="3600" b="0" i="1" smtClean="0">
                              <a:solidFill>
                                <a:schemeClr val="bg1">
                                  <a:lumMod val="10000"/>
                                </a:schemeClr>
                              </a:solidFill>
                              <a:latin typeface="Cambria Math" panose="02040503050406030204" pitchFamily="18" charset="0"/>
                            </a:rPr>
                            <m:t>𝑐𝑚</m:t>
                          </m:r>
                        </m:e>
                        <m:sup>
                          <m:r>
                            <a:rPr lang="en-US" sz="3600" b="0" i="1" smtClean="0">
                              <a:solidFill>
                                <a:schemeClr val="bg1">
                                  <a:lumMod val="10000"/>
                                </a:schemeClr>
                              </a:solidFill>
                              <a:latin typeface="Cambria Math" panose="02040503050406030204" pitchFamily="18" charset="0"/>
                            </a:rPr>
                            <m:t>2</m:t>
                          </m:r>
                        </m:sup>
                      </m:sSup>
                      <m:r>
                        <a:rPr lang="en-US" sz="3600" i="1" smtClean="0">
                          <a:solidFill>
                            <a:schemeClr val="bg1">
                              <a:lumMod val="10000"/>
                            </a:schemeClr>
                          </a:solidFill>
                          <a:latin typeface="Cambria Math" panose="02040503050406030204" pitchFamily="18" charset="0"/>
                        </a:rPr>
                        <m:t>).</m:t>
                      </m:r>
                    </m:oMath>
                  </m:oMathPara>
                </a14:m>
                <a:endParaRPr lang="en-US" sz="3600">
                  <a:solidFill>
                    <a:schemeClr val="bg1">
                      <a:lumMod val="10000"/>
                    </a:schemeClr>
                  </a:solidFill>
                </a:endParaRPr>
              </a:p>
              <a:p>
                <a:pPr algn="just">
                  <a:lnSpc>
                    <a:spcPct val="150000"/>
                  </a:lnSpc>
                  <a:spcAft>
                    <a:spcPts val="500"/>
                  </a:spcAft>
                </a:pPr>
                <a:r>
                  <a:rPr lang="en-US" sz="3600">
                    <a:solidFill>
                      <a:schemeClr val="bg1">
                        <a:lumMod val="10000"/>
                      </a:schemeClr>
                    </a:solidFill>
                  </a:rPr>
                  <a:t>Diện tích </a:t>
                </a:r>
                <a:r>
                  <a:rPr lang="en-US" sz="3600">
                    <a:solidFill>
                      <a:schemeClr val="bg1">
                        <a:lumMod val="10000"/>
                      </a:schemeClr>
                    </a:solidFill>
                  </a:rPr>
                  <a:t>đáy </a:t>
                </a:r>
                <a14:m>
                  <m:oMath xmlns:m="http://schemas.openxmlformats.org/officeDocument/2006/math">
                    <m:r>
                      <a:rPr lang="en-US" sz="3600" i="1" smtClean="0">
                        <a:solidFill>
                          <a:schemeClr val="bg1">
                            <a:lumMod val="10000"/>
                          </a:schemeClr>
                        </a:solidFill>
                        <a:latin typeface="Cambria Math" panose="02040503050406030204" pitchFamily="18" charset="0"/>
                      </a:rPr>
                      <m:t>𝐴𝐵𝐶𝐷</m:t>
                    </m:r>
                  </m:oMath>
                </a14:m>
                <a:r>
                  <a:rPr lang="en-US" sz="3600" smtClean="0">
                    <a:solidFill>
                      <a:schemeClr val="bg1">
                        <a:lumMod val="10000"/>
                      </a:schemeClr>
                    </a:solidFill>
                  </a:rPr>
                  <a:t> </a:t>
                </a:r>
                <a:r>
                  <a:rPr lang="en-US" sz="3600">
                    <a:solidFill>
                      <a:schemeClr val="bg1">
                        <a:lumMod val="10000"/>
                      </a:schemeClr>
                    </a:solidFill>
                  </a:rPr>
                  <a:t>là: </a:t>
                </a:r>
                <a14:m>
                  <m:oMath xmlns:m="http://schemas.openxmlformats.org/officeDocument/2006/math">
                    <m:r>
                      <a:rPr lang="en-US" sz="3600" i="1" smtClean="0">
                        <a:solidFill>
                          <a:schemeClr val="bg1">
                            <a:lumMod val="10000"/>
                          </a:schemeClr>
                        </a:solidFill>
                        <a:latin typeface="Cambria Math" panose="02040503050406030204" pitchFamily="18" charset="0"/>
                      </a:rPr>
                      <m:t>𝑆</m:t>
                    </m:r>
                    <m:r>
                      <a:rPr lang="en-US" sz="3600" i="1" smtClean="0">
                        <a:solidFill>
                          <a:schemeClr val="bg1">
                            <a:lumMod val="10000"/>
                          </a:schemeClr>
                        </a:solidFill>
                        <a:latin typeface="Cambria Math" panose="02040503050406030204" pitchFamily="18" charset="0"/>
                      </a:rPr>
                      <m:t>=</m:t>
                    </m:r>
                    <m:sSup>
                      <m:sSupPr>
                        <m:ctrlPr>
                          <a:rPr lang="en-US" sz="3600" i="1" smtClean="0">
                            <a:solidFill>
                              <a:schemeClr val="bg1">
                                <a:lumMod val="10000"/>
                              </a:schemeClr>
                            </a:solidFill>
                            <a:latin typeface="Cambria Math" panose="02040503050406030204" pitchFamily="18" charset="0"/>
                          </a:rPr>
                        </m:ctrlPr>
                      </m:sSupPr>
                      <m:e>
                        <m:r>
                          <a:rPr lang="en-US" sz="3600" b="0" i="1" smtClean="0">
                            <a:solidFill>
                              <a:schemeClr val="bg1">
                                <a:lumMod val="10000"/>
                              </a:schemeClr>
                            </a:solidFill>
                            <a:latin typeface="Cambria Math" panose="02040503050406030204" pitchFamily="18" charset="0"/>
                          </a:rPr>
                          <m:t>6</m:t>
                        </m:r>
                      </m:e>
                      <m:sup>
                        <m:r>
                          <a:rPr lang="en-US" sz="3600" b="0" i="1" smtClean="0">
                            <a:solidFill>
                              <a:schemeClr val="bg1">
                                <a:lumMod val="10000"/>
                              </a:schemeClr>
                            </a:solidFill>
                            <a:latin typeface="Cambria Math" panose="02040503050406030204" pitchFamily="18" charset="0"/>
                          </a:rPr>
                          <m:t>2</m:t>
                        </m:r>
                      </m:sup>
                    </m:sSup>
                    <m:r>
                      <a:rPr lang="en-US" sz="3600" i="1" smtClean="0">
                        <a:solidFill>
                          <a:schemeClr val="bg1">
                            <a:lumMod val="10000"/>
                          </a:schemeClr>
                        </a:solidFill>
                        <a:latin typeface="Cambria Math" panose="02040503050406030204" pitchFamily="18" charset="0"/>
                      </a:rPr>
                      <m:t>=36 (</m:t>
                    </m:r>
                    <m:sSup>
                      <m:sSupPr>
                        <m:ctrlPr>
                          <a:rPr lang="en-US" sz="3600" i="1">
                            <a:solidFill>
                              <a:schemeClr val="bg1">
                                <a:lumMod val="10000"/>
                              </a:schemeClr>
                            </a:solidFill>
                            <a:latin typeface="Cambria Math" panose="02040503050406030204" pitchFamily="18" charset="0"/>
                          </a:rPr>
                        </m:ctrlPr>
                      </m:sSupPr>
                      <m:e>
                        <m:r>
                          <a:rPr lang="en-US" sz="3600" i="1">
                            <a:solidFill>
                              <a:schemeClr val="bg1">
                                <a:lumMod val="10000"/>
                              </a:schemeClr>
                            </a:solidFill>
                            <a:latin typeface="Cambria Math" panose="02040503050406030204" pitchFamily="18" charset="0"/>
                          </a:rPr>
                          <m:t>𝑐𝑚</m:t>
                        </m:r>
                      </m:e>
                      <m:sup>
                        <m:r>
                          <a:rPr lang="en-US" sz="3600" i="1">
                            <a:solidFill>
                              <a:schemeClr val="bg1">
                                <a:lumMod val="10000"/>
                              </a:schemeClr>
                            </a:solidFill>
                            <a:latin typeface="Cambria Math" panose="02040503050406030204" pitchFamily="18" charset="0"/>
                          </a:rPr>
                          <m:t>2</m:t>
                        </m:r>
                      </m:sup>
                    </m:sSup>
                    <m:r>
                      <a:rPr lang="en-US" sz="3600" i="1" smtClean="0">
                        <a:solidFill>
                          <a:schemeClr val="bg1">
                            <a:lumMod val="10000"/>
                          </a:schemeClr>
                        </a:solidFill>
                        <a:latin typeface="Cambria Math" panose="02040503050406030204" pitchFamily="18" charset="0"/>
                      </a:rPr>
                      <m:t>).</m:t>
                    </m:r>
                  </m:oMath>
                </a14:m>
                <a:endParaRPr lang="en-US" sz="3600">
                  <a:solidFill>
                    <a:schemeClr val="bg1">
                      <a:lumMod val="10000"/>
                    </a:schemeClr>
                  </a:solidFill>
                </a:endParaRPr>
              </a:p>
              <a:p>
                <a:pPr algn="just">
                  <a:lnSpc>
                    <a:spcPct val="150000"/>
                  </a:lnSpc>
                  <a:spcAft>
                    <a:spcPts val="500"/>
                  </a:spcAft>
                </a:pPr>
                <a:r>
                  <a:rPr lang="en-US" sz="3600">
                    <a:solidFill>
                      <a:schemeClr val="bg1">
                        <a:lumMod val="10000"/>
                      </a:schemeClr>
                    </a:solidFill>
                  </a:rPr>
                  <a:t>Thể tích của hình chóp tứ giác đều </a:t>
                </a:r>
                <a14:m>
                  <m:oMath xmlns:m="http://schemas.openxmlformats.org/officeDocument/2006/math">
                    <m:r>
                      <a:rPr lang="en-US" sz="3600" i="1" smtClean="0">
                        <a:solidFill>
                          <a:schemeClr val="bg1">
                            <a:lumMod val="10000"/>
                          </a:schemeClr>
                        </a:solidFill>
                        <a:latin typeface="Cambria Math" panose="02040503050406030204" pitchFamily="18" charset="0"/>
                      </a:rPr>
                      <m:t>𝑆</m:t>
                    </m:r>
                    <m:r>
                      <a:rPr lang="en-US" sz="3600" i="1" smtClean="0">
                        <a:solidFill>
                          <a:schemeClr val="bg1">
                            <a:lumMod val="10000"/>
                          </a:schemeClr>
                        </a:solidFill>
                        <a:latin typeface="Cambria Math" panose="02040503050406030204" pitchFamily="18" charset="0"/>
                      </a:rPr>
                      <m:t>.</m:t>
                    </m:r>
                    <m:r>
                      <a:rPr lang="en-US" sz="3600" i="1" smtClean="0">
                        <a:solidFill>
                          <a:schemeClr val="bg1">
                            <a:lumMod val="10000"/>
                          </a:schemeClr>
                        </a:solidFill>
                        <a:latin typeface="Cambria Math" panose="02040503050406030204" pitchFamily="18" charset="0"/>
                      </a:rPr>
                      <m:t>𝐴𝐵𝐶𝐷</m:t>
                    </m:r>
                  </m:oMath>
                </a14:m>
                <a:r>
                  <a:rPr lang="en-US" sz="3600">
                    <a:solidFill>
                      <a:schemeClr val="bg1">
                        <a:lumMod val="10000"/>
                      </a:schemeClr>
                    </a:solidFill>
                  </a:rPr>
                  <a:t> </a:t>
                </a:r>
                <a:r>
                  <a:rPr lang="en-US" sz="3600">
                    <a:solidFill>
                      <a:schemeClr val="bg1">
                        <a:lumMod val="10000"/>
                      </a:schemeClr>
                    </a:solidFill>
                  </a:rPr>
                  <a:t>là</a:t>
                </a:r>
                <a:r>
                  <a:rPr lang="en-US" sz="3600" smtClean="0">
                    <a:solidFill>
                      <a:schemeClr val="bg1">
                        <a:lumMod val="10000"/>
                      </a:schemeClr>
                    </a:solidFill>
                  </a:rPr>
                  <a:t>:</a:t>
                </a:r>
              </a:p>
              <a:p>
                <a:pPr lvl="0" algn="ctr">
                  <a:lnSpc>
                    <a:spcPct val="150000"/>
                  </a:lnSpc>
                </a:pPr>
                <a14:m>
                  <m:oMath xmlns:m="http://schemas.openxmlformats.org/officeDocument/2006/math">
                    <m:r>
                      <a:rPr lang="vi-VN"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𝑉</m:t>
                    </m:r>
                    <m:r>
                      <a:rPr lang="vi-VN"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vi-VN"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num>
                      <m:den>
                        <m:r>
                          <a:rPr lang="vi-VN"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den>
                    </m:f>
                    <m:r>
                      <a:rPr lang="vi-VN"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𝑆</m:t>
                    </m:r>
                    <m:r>
                      <a:rPr lang="vi-VN"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vi-VN"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h</m:t>
                    </m:r>
                    <m:r>
                      <a:rPr lang="en-US" sz="36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vi-VN"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num>
                      <m:den>
                        <m:r>
                          <a:rPr lang="vi-VN"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den>
                    </m:f>
                    <m:r>
                      <a:rPr lang="en-US" sz="36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.36.4=48 </m:t>
                    </m:r>
                    <m:r>
                      <a:rPr lang="en-US" sz="3600" i="1">
                        <a:solidFill>
                          <a:schemeClr val="bg1">
                            <a:lumMod val="10000"/>
                          </a:schemeClr>
                        </a:solidFill>
                        <a:latin typeface="Cambria Math" panose="02040503050406030204" pitchFamily="18" charset="0"/>
                      </a:rPr>
                      <m:t>(</m:t>
                    </m:r>
                    <m:sSup>
                      <m:sSupPr>
                        <m:ctrlPr>
                          <a:rPr lang="en-US" sz="3600" i="1">
                            <a:solidFill>
                              <a:schemeClr val="bg1">
                                <a:lumMod val="10000"/>
                              </a:schemeClr>
                            </a:solidFill>
                            <a:latin typeface="Cambria Math" panose="02040503050406030204" pitchFamily="18" charset="0"/>
                          </a:rPr>
                        </m:ctrlPr>
                      </m:sSupPr>
                      <m:e>
                        <m:r>
                          <a:rPr lang="en-US" sz="3600" i="1">
                            <a:solidFill>
                              <a:schemeClr val="bg1">
                                <a:lumMod val="10000"/>
                              </a:schemeClr>
                            </a:solidFill>
                            <a:latin typeface="Cambria Math" panose="02040503050406030204" pitchFamily="18" charset="0"/>
                          </a:rPr>
                          <m:t>𝑐𝑚</m:t>
                        </m:r>
                      </m:e>
                      <m:sup>
                        <m:r>
                          <a:rPr lang="en-US" sz="3600" b="0" i="1" smtClean="0">
                            <a:solidFill>
                              <a:schemeClr val="bg1">
                                <a:lumMod val="10000"/>
                              </a:schemeClr>
                            </a:solidFill>
                            <a:latin typeface="Cambria Math" panose="02040503050406030204" pitchFamily="18" charset="0"/>
                          </a:rPr>
                          <m:t>3</m:t>
                        </m:r>
                      </m:sup>
                    </m:sSup>
                    <m:r>
                      <a:rPr lang="en-US" sz="3600" i="1">
                        <a:solidFill>
                          <a:schemeClr val="bg1">
                            <a:lumMod val="10000"/>
                          </a:schemeClr>
                        </a:solidFill>
                        <a:latin typeface="Cambria Math" panose="02040503050406030204" pitchFamily="18" charset="0"/>
                      </a:rPr>
                      <m:t>).</m:t>
                    </m:r>
                  </m:oMath>
                </a14:m>
                <a:r>
                  <a:rPr lang="en-US" sz="3600" smtClean="0">
                    <a:solidFill>
                      <a:prstClr val="black"/>
                    </a:solidFill>
                    <a:latin typeface="Calibri"/>
                    <a:ea typeface="Arial" panose="020B0604020202020204" pitchFamily="34" charset="0"/>
                    <a:cs typeface="Times New Roman" panose="02020603050405020304" pitchFamily="18" charset="0"/>
                  </a:rPr>
                  <a:t> </a:t>
                </a:r>
                <a:endParaRPr lang="en-US" sz="3600">
                  <a:solidFill>
                    <a:prstClr val="black"/>
                  </a:solidFill>
                  <a:latin typeface="Calibri"/>
                  <a:ea typeface="Arial" panose="020B0604020202020204" pitchFamily="34" charset="0"/>
                  <a:cs typeface="Times New Roman" panose="02020603050405020304" pitchFamily="18" charset="0"/>
                </a:endParaRPr>
              </a:p>
            </p:txBody>
          </p:sp>
        </mc:Choice>
        <mc:Fallback>
          <p:sp>
            <p:nvSpPr>
              <p:cNvPr id="15" name="Rectangle 14"/>
              <p:cNvSpPr>
                <a:spLocks noRot="1" noChangeAspect="1" noMove="1" noResize="1" noEditPoints="1" noAdjustHandles="1" noChangeArrowheads="1" noChangeShapeType="1" noTextEdit="1"/>
              </p:cNvSpPr>
              <p:nvPr/>
            </p:nvSpPr>
            <p:spPr>
              <a:xfrm>
                <a:off x="957671" y="3162300"/>
                <a:ext cx="11263458" cy="6657592"/>
              </a:xfrm>
              <a:prstGeom prst="rect">
                <a:avLst/>
              </a:prstGeom>
              <a:blipFill>
                <a:blip r:embed="rId9"/>
                <a:stretch>
                  <a:fillRect l="-1623" r="-1623"/>
                </a:stretch>
              </a:blipFill>
            </p:spPr>
            <p:txBody>
              <a:bodyPr/>
              <a:lstStyle/>
              <a:p>
                <a:r>
                  <a:rPr lang="en-US">
                    <a:noFill/>
                  </a:rPr>
                  <a:t> </a:t>
                </a:r>
              </a:p>
            </p:txBody>
          </p:sp>
        </mc:Fallback>
      </mc:AlternateContent>
      <p:pic>
        <p:nvPicPr>
          <p:cNvPr id="10" name="Picture 9"/>
          <p:cNvPicPr>
            <a:picLocks noChangeAspect="1"/>
          </p:cNvPicPr>
          <p:nvPr/>
        </p:nvPicPr>
        <p:blipFill>
          <a:blip r:embed="rId10"/>
          <a:stretch>
            <a:fillRect/>
          </a:stretch>
        </p:blipFill>
        <p:spPr>
          <a:xfrm>
            <a:off x="16512580" y="2873160"/>
            <a:ext cx="965795" cy="1387047"/>
          </a:xfrm>
          <a:prstGeom prst="rect">
            <a:avLst/>
          </a:prstGeom>
        </p:spPr>
      </p:pic>
    </p:spTree>
    <p:extLst>
      <p:ext uri="{BB962C8B-B14F-4D97-AF65-F5344CB8AC3E}">
        <p14:creationId xmlns:p14="http://schemas.microsoft.com/office/powerpoint/2010/main" val="261635847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fade">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27" dur="500"/>
                                        <p:tgtEl>
                                          <p:spTgt spid="15">
                                            <p:txEl>
                                              <p:pRg st="1" end="1"/>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15">
                                            <p:txEl>
                                              <p:pRg st="2" end="2"/>
                                            </p:txEl>
                                          </p:spTgt>
                                        </p:tgtEl>
                                        <p:attrNameLst>
                                          <p:attrName>style.visibility</p:attrName>
                                        </p:attrNameLst>
                                      </p:cBhvr>
                                      <p:to>
                                        <p:strVal val="visible"/>
                                      </p:to>
                                    </p:set>
                                    <p:animEffect transition="in" filter="randombar(horizontal)">
                                      <p:cBhvr>
                                        <p:cTn id="30" dur="500"/>
                                        <p:tgtEl>
                                          <p:spTgt spid="1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5">
                                            <p:txEl>
                                              <p:pRg st="3" end="3"/>
                                            </p:txEl>
                                          </p:spTgt>
                                        </p:tgtEl>
                                        <p:attrNameLst>
                                          <p:attrName>style.visibility</p:attrName>
                                        </p:attrNameLst>
                                      </p:cBhvr>
                                      <p:to>
                                        <p:strVal val="visible"/>
                                      </p:to>
                                    </p:set>
                                    <p:animEffect transition="in" filter="wipe(down)">
                                      <p:cBhvr>
                                        <p:cTn id="35" dur="500"/>
                                        <p:tgtEl>
                                          <p:spTgt spid="15">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5">
                                            <p:txEl>
                                              <p:pRg st="4" end="4"/>
                                            </p:txEl>
                                          </p:spTgt>
                                        </p:tgtEl>
                                        <p:attrNameLst>
                                          <p:attrName>style.visibility</p:attrName>
                                        </p:attrNameLst>
                                      </p:cBhvr>
                                      <p:to>
                                        <p:strVal val="visible"/>
                                      </p:to>
                                    </p:set>
                                    <p:animEffect transition="in" filter="wipe(up)">
                                      <p:cBhvr>
                                        <p:cTn id="40" dur="500"/>
                                        <p:tgtEl>
                                          <p:spTgt spid="15">
                                            <p:txEl>
                                              <p:pRg st="4" end="4"/>
                                            </p:txEl>
                                          </p:spTgt>
                                        </p:tgtEl>
                                      </p:cBhvr>
                                    </p:animEffect>
                                  </p:childTnLst>
                                </p:cTn>
                              </p:par>
                              <p:par>
                                <p:cTn id="41" presetID="22" presetClass="entr" presetSubtype="1" fill="hold" nodeType="withEffect">
                                  <p:stCondLst>
                                    <p:cond delay="0"/>
                                  </p:stCondLst>
                                  <p:childTnLst>
                                    <p:set>
                                      <p:cBhvr>
                                        <p:cTn id="42" dur="1" fill="hold">
                                          <p:stCondLst>
                                            <p:cond delay="0"/>
                                          </p:stCondLst>
                                        </p:cTn>
                                        <p:tgtEl>
                                          <p:spTgt spid="15">
                                            <p:txEl>
                                              <p:pRg st="5" end="5"/>
                                            </p:txEl>
                                          </p:spTgt>
                                        </p:tgtEl>
                                        <p:attrNameLst>
                                          <p:attrName>style.visibility</p:attrName>
                                        </p:attrNameLst>
                                      </p:cBhvr>
                                      <p:to>
                                        <p:strVal val="visible"/>
                                      </p:to>
                                    </p:set>
                                    <p:animEffect transition="in" filter="wipe(up)">
                                      <p:cBhvr>
                                        <p:cTn id="43" dur="500"/>
                                        <p:tgtEl>
                                          <p:spTgt spid="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47700" y="723900"/>
            <a:ext cx="16992600" cy="9144000"/>
          </a:xfrm>
          <a:custGeom>
            <a:avLst/>
            <a:gdLst/>
            <a:ahLst/>
            <a:cxnLst/>
            <a:rect l="l" t="t" r="r" b="b"/>
            <a:pathLst>
              <a:path w="4849737" h="4743924">
                <a:moveTo>
                  <a:pt x="0" y="0"/>
                </a:moveTo>
                <a:lnTo>
                  <a:pt x="4849737" y="0"/>
                </a:lnTo>
                <a:lnTo>
                  <a:pt x="4849737" y="4743924"/>
                </a:lnTo>
                <a:lnTo>
                  <a:pt x="0" y="47439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TextBox 12"/>
          <p:cNvSpPr txBox="1"/>
          <p:nvPr/>
        </p:nvSpPr>
        <p:spPr>
          <a:xfrm>
            <a:off x="2362200" y="1848788"/>
            <a:ext cx="3733800" cy="1084912"/>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300" b="1" i="0" u="none" strike="noStrike" kern="1200" cap="none" spc="0" normalizeH="0" baseline="0" noProof="0" smtClean="0">
                <a:ln>
                  <a:noFill/>
                </a:ln>
                <a:solidFill>
                  <a:srgbClr val="070185"/>
                </a:solidFill>
                <a:effectLst/>
                <a:uLnTx/>
                <a:uFillTx/>
                <a:latin typeface="Arial"/>
                <a:ea typeface="+mn-ea"/>
                <a:cs typeface="Arial" panose="020B0604020202020204" pitchFamily="34" charset="0"/>
                <a:sym typeface="Arial"/>
              </a:rPr>
              <a:t>Luyện</a:t>
            </a:r>
            <a:r>
              <a:rPr kumimoji="0" lang="en-US" sz="4300" b="1" i="0" u="none" strike="noStrike" kern="1200" cap="none" spc="0" normalizeH="0" noProof="0" smtClean="0">
                <a:ln>
                  <a:noFill/>
                </a:ln>
                <a:solidFill>
                  <a:srgbClr val="070185"/>
                </a:solidFill>
                <a:effectLst/>
                <a:uLnTx/>
                <a:uFillTx/>
                <a:latin typeface="Arial"/>
                <a:ea typeface="+mn-ea"/>
                <a:cs typeface="Arial" panose="020B0604020202020204" pitchFamily="34" charset="0"/>
                <a:sym typeface="Arial"/>
              </a:rPr>
              <a:t> tập 1</a:t>
            </a:r>
            <a:endParaRPr kumimoji="0" lang="en-US" sz="43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sym typeface="Arial"/>
            </a:endParaRPr>
          </a:p>
        </p:txBody>
      </p:sp>
      <p:sp>
        <p:nvSpPr>
          <p:cNvPr id="14" name="Rectangle 1"/>
          <p:cNvSpPr>
            <a:spLocks noChangeArrowheads="1"/>
          </p:cNvSpPr>
          <p:nvPr/>
        </p:nvSpPr>
        <p:spPr bwMode="auto">
          <a:xfrm>
            <a:off x="2209800" y="3086100"/>
            <a:ext cx="13639800" cy="446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defTabSz="1828800">
              <a:lnSpc>
                <a:spcPct val="150000"/>
              </a:lnSpc>
              <a:spcBef>
                <a:spcPts val="0"/>
              </a:spcBef>
              <a:spcAft>
                <a:spcPts val="0"/>
              </a:spcAft>
              <a:defRPr/>
            </a:pPr>
            <a:r>
              <a:rPr lang="vi-VN" sz="3800" kern="0">
                <a:solidFill>
                  <a:srgbClr val="000000"/>
                </a:solidFill>
                <a:latin typeface="Arial"/>
                <a:cs typeface="Arial"/>
                <a:sym typeface="Arial"/>
              </a:rPr>
              <a:t>Bác Khôi làm một chiếc hộp gỗ có dạng hình chóp tứ giác đều với độ dài cạnh đáy của hình chóp là 2 m, trung đoạn của hình chóp là 3 m. Bác Khôi muốn sơn bốn mặt xung quanh của hộp gỗ. Cứ mỗi mét vuông sơn cần trả 30 000 đồng (tiền sơn và tiền công). Hỏi bác Khôi phải trả chi phí là bao nhiêu?</a:t>
            </a:r>
            <a:endParaRPr kumimoji="0" lang="en-US" altLang="en-US" sz="38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5" name="Picture 14"/>
          <p:cNvPicPr>
            <a:picLocks noChangeAspect="1"/>
          </p:cNvPicPr>
          <p:nvPr/>
        </p:nvPicPr>
        <p:blipFill>
          <a:blip r:embed="rId6"/>
          <a:stretch>
            <a:fillRect/>
          </a:stretch>
        </p:blipFill>
        <p:spPr>
          <a:xfrm>
            <a:off x="14782800" y="647700"/>
            <a:ext cx="1828979" cy="2024033"/>
          </a:xfrm>
          <a:prstGeom prst="rect">
            <a:avLst/>
          </a:prstGeom>
        </p:spPr>
      </p:pic>
      <p:pic>
        <p:nvPicPr>
          <p:cNvPr id="16" name="Picture 15"/>
          <p:cNvPicPr>
            <a:picLocks noChangeAspect="1"/>
          </p:cNvPicPr>
          <p:nvPr/>
        </p:nvPicPr>
        <p:blipFill>
          <a:blip r:embed="rId7"/>
          <a:stretch>
            <a:fillRect/>
          </a:stretch>
        </p:blipFill>
        <p:spPr>
          <a:xfrm>
            <a:off x="14401800" y="7810500"/>
            <a:ext cx="1752600" cy="1315481"/>
          </a:xfrm>
          <a:prstGeom prst="rect">
            <a:avLst/>
          </a:prstGeom>
        </p:spPr>
      </p:pic>
    </p:spTree>
    <p:extLst>
      <p:ext uri="{BB962C8B-B14F-4D97-AF65-F5344CB8AC3E}">
        <p14:creationId xmlns:p14="http://schemas.microsoft.com/office/powerpoint/2010/main" val="4099301180"/>
      </p:ext>
    </p:extLst>
  </p:cSld>
  <p:clrMapOvr>
    <a:masterClrMapping/>
  </p:clrMapOvr>
  <mc:AlternateContent xmlns:mc="http://schemas.openxmlformats.org/markup-compatibility/2006">
    <mc:Choice xmlns:p14="http://schemas.microsoft.com/office/powerpoint/2010/main" Requires="p14">
      <p:transition spd="med" p14:dur="700">
        <p:wipe dir="r"/>
      </p:transition>
    </mc:Choice>
    <mc:Fallback>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47700" y="723900"/>
            <a:ext cx="16992600" cy="9144000"/>
          </a:xfrm>
          <a:custGeom>
            <a:avLst/>
            <a:gdLst/>
            <a:ahLst/>
            <a:cxnLst/>
            <a:rect l="l" t="t" r="r" b="b"/>
            <a:pathLst>
              <a:path w="4849737" h="4743924">
                <a:moveTo>
                  <a:pt x="0" y="0"/>
                </a:moveTo>
                <a:lnTo>
                  <a:pt x="4849737" y="0"/>
                </a:lnTo>
                <a:lnTo>
                  <a:pt x="4849737" y="4743924"/>
                </a:lnTo>
                <a:lnTo>
                  <a:pt x="0" y="47439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15" name="Picture 14"/>
          <p:cNvPicPr>
            <a:picLocks noChangeAspect="1"/>
          </p:cNvPicPr>
          <p:nvPr/>
        </p:nvPicPr>
        <p:blipFill>
          <a:blip r:embed="rId6"/>
          <a:stretch>
            <a:fillRect/>
          </a:stretch>
        </p:blipFill>
        <p:spPr>
          <a:xfrm>
            <a:off x="14782800" y="647700"/>
            <a:ext cx="1828979" cy="2024033"/>
          </a:xfrm>
          <a:prstGeom prst="rect">
            <a:avLst/>
          </a:prstGeom>
        </p:spPr>
      </p:pic>
      <p:sp>
        <p:nvSpPr>
          <p:cNvPr id="8" name="Rectangle 7"/>
          <p:cNvSpPr/>
          <p:nvPr/>
        </p:nvSpPr>
        <p:spPr>
          <a:xfrm>
            <a:off x="2262757" y="1992620"/>
            <a:ext cx="1103187"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dirty="0">
                <a:ln>
                  <a:noFill/>
                </a:ln>
                <a:solidFill>
                  <a:srgbClr val="011C26">
                    <a:lumMod val="90000"/>
                    <a:lumOff val="10000"/>
                  </a:srgbClr>
                </a:solidFill>
                <a:effectLst/>
                <a:uLnTx/>
                <a:uFillTx/>
                <a:latin typeface="Arial" panose="020B0604020202020204" pitchFamily="34" charset="0"/>
                <a:ea typeface="+mn-ea"/>
                <a:cs typeface="Arial"/>
                <a:sym typeface="Arial"/>
              </a:rPr>
              <a:t>Giải</a:t>
            </a:r>
            <a:endParaRPr kumimoji="0" lang="en-US" sz="3800" b="1" i="1" u="sng" strike="noStrike" kern="1200" cap="none" spc="0" normalizeH="0" baseline="0" noProof="0" dirty="0">
              <a:ln>
                <a:noFill/>
              </a:ln>
              <a:solidFill>
                <a:srgbClr val="011C26">
                  <a:lumMod val="90000"/>
                  <a:lumOff val="10000"/>
                </a:srgbClr>
              </a:solidFill>
              <a:effectLst/>
              <a:uLnTx/>
              <a:uFillTx/>
              <a:latin typeface="Calibri"/>
              <a:ea typeface="+mn-ea"/>
              <a:cs typeface="Arial"/>
              <a:sym typeface="Arial"/>
            </a:endParaRPr>
          </a:p>
        </p:txBody>
      </p:sp>
      <p:pic>
        <p:nvPicPr>
          <p:cNvPr id="4" name="Picture 3"/>
          <p:cNvPicPr>
            <a:picLocks noChangeAspect="1"/>
          </p:cNvPicPr>
          <p:nvPr/>
        </p:nvPicPr>
        <p:blipFill>
          <a:blip r:embed="rId7"/>
          <a:stretch>
            <a:fillRect/>
          </a:stretch>
        </p:blipFill>
        <p:spPr>
          <a:xfrm>
            <a:off x="2262757" y="3408835"/>
            <a:ext cx="4138043" cy="3893112"/>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6858000" y="3146119"/>
                <a:ext cx="8915400" cy="5300041"/>
              </a:xfrm>
              <a:prstGeom prst="rect">
                <a:avLst/>
              </a:prstGeom>
            </p:spPr>
            <p:txBody>
              <a:bodyPr wrap="square">
                <a:spAutoFit/>
              </a:bodyPr>
              <a:lstStyle/>
              <a:p>
                <a:pPr algn="just">
                  <a:lnSpc>
                    <a:spcPct val="150000"/>
                  </a:lnSpc>
                  <a:spcBef>
                    <a:spcPts val="300"/>
                  </a:spcBef>
                  <a:spcAft>
                    <a:spcPts val="300"/>
                  </a:spcAft>
                </a:pPr>
                <a:r>
                  <a:rPr lang="vi-VN" sz="3700" smtClean="0">
                    <a:ea typeface="Arial" panose="020B0604020202020204" pitchFamily="34" charset="0"/>
                    <a:cs typeface="Times New Roman" panose="02020603050405020304" pitchFamily="18" charset="0"/>
                  </a:rPr>
                  <a:t>Diện tích xung quanh bốn mặt khối gỗ là</a:t>
                </a:r>
                <a:r>
                  <a:rPr lang="vi-VN" sz="3700">
                    <a:ea typeface="Arial" panose="020B0604020202020204" pitchFamily="34" charset="0"/>
                    <a:cs typeface="Times New Roman" panose="02020603050405020304" pitchFamily="18" charset="0"/>
                  </a:rPr>
                  <a:t>: </a:t>
                </a:r>
                <a:endParaRPr lang="en-US" sz="3700" smtClean="0">
                  <a:ea typeface="Arial" panose="020B0604020202020204" pitchFamily="34" charset="0"/>
                  <a:cs typeface="Times New Roman" panose="02020603050405020304" pitchFamily="18" charset="0"/>
                </a:endParaRPr>
              </a:p>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sSub>
                        <m:sSubPr>
                          <m:ctrlPr>
                            <a:rPr lang="en-US" sz="3700" i="1">
                              <a:effectLst/>
                              <a:ea typeface="Dotum" panose="020B0600000101010101" pitchFamily="34" charset="-127"/>
                              <a:cs typeface="Times New Roman" panose="02020603050405020304" pitchFamily="18" charset="0"/>
                            </a:rPr>
                          </m:ctrlPr>
                        </m:sSubPr>
                        <m:e>
                          <m:r>
                            <a:rPr lang="vi-VN" sz="3700" i="1">
                              <a:effectLst/>
                              <a:ea typeface="Dotum" panose="020B0600000101010101" pitchFamily="34" charset="-127"/>
                              <a:cs typeface="Times New Roman" panose="02020603050405020304" pitchFamily="18" charset="0"/>
                            </a:rPr>
                            <m:t>𝑆</m:t>
                          </m:r>
                        </m:e>
                        <m:sub>
                          <m:r>
                            <a:rPr lang="vi-VN" sz="3700" i="1">
                              <a:effectLst/>
                              <a:ea typeface="Dotum" panose="020B0600000101010101" pitchFamily="34" charset="-127"/>
                              <a:cs typeface="Times New Roman" panose="02020603050405020304" pitchFamily="18" charset="0"/>
                            </a:rPr>
                            <m:t>𝑥𝑞</m:t>
                          </m:r>
                        </m:sub>
                      </m:sSub>
                      <m:r>
                        <a:rPr lang="vi-VN" sz="3700" i="1">
                          <a:effectLst/>
                          <a:ea typeface="Dotum" panose="020B0600000101010101" pitchFamily="34" charset="-127"/>
                          <a:cs typeface="Times New Roman" panose="02020603050405020304" pitchFamily="18" charset="0"/>
                        </a:rPr>
                        <m:t>=</m:t>
                      </m:r>
                      <m:r>
                        <a:rPr lang="vi-VN" sz="3700" i="1">
                          <a:effectLst/>
                          <a:ea typeface="Dotum" panose="020B0600000101010101" pitchFamily="34" charset="-127"/>
                          <a:cs typeface="Times New Roman" panose="02020603050405020304" pitchFamily="18" charset="0"/>
                        </a:rPr>
                        <m:t>𝑝</m:t>
                      </m:r>
                      <m:r>
                        <a:rPr lang="vi-VN" sz="3700" i="1">
                          <a:effectLst/>
                          <a:ea typeface="Dotum" panose="020B0600000101010101" pitchFamily="34" charset="-127"/>
                          <a:cs typeface="Times New Roman" panose="02020603050405020304" pitchFamily="18" charset="0"/>
                        </a:rPr>
                        <m:t>.</m:t>
                      </m:r>
                      <m:r>
                        <a:rPr lang="vi-VN" sz="3700" i="1">
                          <a:effectLst/>
                          <a:ea typeface="Dotum" panose="020B0600000101010101" pitchFamily="34" charset="-127"/>
                          <a:cs typeface="Times New Roman" panose="02020603050405020304" pitchFamily="18" charset="0"/>
                        </a:rPr>
                        <m:t>𝑑</m:t>
                      </m:r>
                      <m:r>
                        <a:rPr lang="vi-VN" sz="3700" i="1">
                          <a:effectLst/>
                          <a:ea typeface="Dotum" panose="020B0600000101010101" pitchFamily="34" charset="-127"/>
                          <a:cs typeface="Times New Roman" panose="02020603050405020304" pitchFamily="18" charset="0"/>
                        </a:rPr>
                        <m:t>=</m:t>
                      </m:r>
                      <m:d>
                        <m:dPr>
                          <m:ctrlPr>
                            <a:rPr lang="vi-VN" sz="37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3700" i="1">
                              <a:effectLst/>
                              <a:ea typeface="Dotum" panose="020B0600000101010101" pitchFamily="34" charset="-127"/>
                              <a:cs typeface="Times New Roman" panose="02020603050405020304" pitchFamily="18" charset="0"/>
                            </a:rPr>
                            <m:t>2.4</m:t>
                          </m:r>
                        </m:e>
                      </m:d>
                      <m:r>
                        <a:rPr lang="vi-VN" sz="3700" i="1">
                          <a:effectLst/>
                          <a:ea typeface="Dotum" panose="020B0600000101010101" pitchFamily="34" charset="-127"/>
                          <a:cs typeface="Times New Roman" panose="02020603050405020304" pitchFamily="18" charset="0"/>
                        </a:rPr>
                        <m:t>.</m:t>
                      </m:r>
                      <m:f>
                        <m:fPr>
                          <m:ctrlPr>
                            <a:rPr lang="en-US" sz="3700" i="1">
                              <a:effectLst/>
                              <a:ea typeface="Dotum" panose="020B0600000101010101" pitchFamily="34" charset="-127"/>
                              <a:cs typeface="Times New Roman" panose="02020603050405020304" pitchFamily="18" charset="0"/>
                            </a:rPr>
                          </m:ctrlPr>
                        </m:fPr>
                        <m:num>
                          <m:r>
                            <a:rPr lang="vi-VN" sz="3700" i="1">
                              <a:effectLst/>
                              <a:ea typeface="Dotum" panose="020B0600000101010101" pitchFamily="34" charset="-127"/>
                              <a:cs typeface="Times New Roman" panose="02020603050405020304" pitchFamily="18" charset="0"/>
                            </a:rPr>
                            <m:t>1</m:t>
                          </m:r>
                        </m:num>
                        <m:den>
                          <m:r>
                            <a:rPr lang="vi-VN" sz="3700" i="1">
                              <a:effectLst/>
                              <a:ea typeface="Dotum" panose="020B0600000101010101" pitchFamily="34" charset="-127"/>
                              <a:cs typeface="Times New Roman" panose="02020603050405020304" pitchFamily="18" charset="0"/>
                            </a:rPr>
                            <m:t>2</m:t>
                          </m:r>
                        </m:den>
                      </m:f>
                      <m:r>
                        <a:rPr lang="vi-VN" sz="3700" i="1">
                          <a:effectLst/>
                          <a:ea typeface="Dotum" panose="020B0600000101010101" pitchFamily="34" charset="-127"/>
                          <a:cs typeface="Times New Roman" panose="02020603050405020304" pitchFamily="18" charset="0"/>
                        </a:rPr>
                        <m:t>.3=1</m:t>
                      </m:r>
                      <m:r>
                        <a:rPr lang="vi-VN" sz="3700" i="1" smtClean="0">
                          <a:effectLst/>
                          <a:ea typeface="Dotum" panose="020B0600000101010101" pitchFamily="34" charset="-127"/>
                          <a:cs typeface="Times New Roman" panose="02020603050405020304" pitchFamily="18" charset="0"/>
                        </a:rPr>
                        <m:t>2</m:t>
                      </m:r>
                      <m:r>
                        <a:rPr lang="en-US" sz="3700" b="0" i="1" smtClean="0">
                          <a:effectLst/>
                          <a:latin typeface="Cambria Math" panose="02040503050406030204" pitchFamily="18" charset="0"/>
                          <a:ea typeface="Dotum" panose="020B0600000101010101" pitchFamily="34" charset="-127"/>
                          <a:cs typeface="Times New Roman" panose="02020603050405020304" pitchFamily="18" charset="0"/>
                        </a:rPr>
                        <m:t> (</m:t>
                      </m:r>
                      <m:sSup>
                        <m:sSupPr>
                          <m:ctrlPr>
                            <a:rPr lang="en-US" sz="3700" i="1">
                              <a:effectLst/>
                              <a:ea typeface="Arial" panose="020B0604020202020204" pitchFamily="34" charset="0"/>
                              <a:cs typeface="Times New Roman" panose="02020603050405020304" pitchFamily="18" charset="0"/>
                            </a:rPr>
                          </m:ctrlPr>
                        </m:sSupPr>
                        <m:e>
                          <m:r>
                            <a:rPr lang="vi-VN" sz="3700" i="1">
                              <a:effectLst/>
                              <a:ea typeface="Arial" panose="020B0604020202020204" pitchFamily="34" charset="0"/>
                              <a:cs typeface="Times New Roman" panose="02020603050405020304" pitchFamily="18" charset="0"/>
                            </a:rPr>
                            <m:t>𝑐𝑚</m:t>
                          </m:r>
                        </m:e>
                        <m:sup>
                          <m:r>
                            <a:rPr lang="vi-VN" sz="3700" i="1">
                              <a:effectLst/>
                              <a:ea typeface="Arial" panose="020B0604020202020204" pitchFamily="34" charset="0"/>
                              <a:cs typeface="Times New Roman" panose="02020603050405020304" pitchFamily="18" charset="0"/>
                            </a:rPr>
                            <m:t>2</m:t>
                          </m:r>
                        </m:sup>
                      </m:sSup>
                      <m:r>
                        <a:rPr lang="en-US" sz="3700" b="0" i="1" smtClean="0">
                          <a:effectLst/>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37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700">
                    <a:effectLst/>
                    <a:ea typeface="Arial" panose="020B0604020202020204" pitchFamily="34" charset="0"/>
                    <a:cs typeface="Times New Roman" panose="02020603050405020304" pitchFamily="18" charset="0"/>
                  </a:rPr>
                  <a:t>Số tiền bác Khôi phải trả để sơn 4 mặt xung quanh là: </a:t>
                </a:r>
                <a:endParaRPr lang="en-US" sz="3700" smtClean="0">
                  <a:effectLst/>
                  <a:ea typeface="Arial" panose="020B060402020202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r>
                      <a:rPr lang="vi-VN" sz="3700" i="1">
                        <a:effectLst/>
                        <a:ea typeface="Arial" panose="020B0604020202020204" pitchFamily="34" charset="0"/>
                        <a:cs typeface="Times New Roman" panose="02020603050405020304" pitchFamily="18" charset="0"/>
                      </a:rPr>
                      <m:t>12 . 30 000=360 000</m:t>
                    </m:r>
                  </m:oMath>
                </a14:m>
                <a:r>
                  <a:rPr lang="vi-VN" sz="3700">
                    <a:effectLst/>
                    <a:ea typeface="Arial" panose="020B0604020202020204" pitchFamily="34" charset="0"/>
                    <a:cs typeface="Times New Roman" panose="02020603050405020304" pitchFamily="18" charset="0"/>
                  </a:rPr>
                  <a:t> (đồng)</a:t>
                </a:r>
                <a:endParaRPr lang="en-US" sz="3700">
                  <a:effectLst/>
                  <a:ea typeface="Arial" panose="020B060402020202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6858000" y="3146119"/>
                <a:ext cx="8915400" cy="5300041"/>
              </a:xfrm>
              <a:prstGeom prst="rect">
                <a:avLst/>
              </a:prstGeom>
              <a:blipFill>
                <a:blip r:embed="rId8"/>
                <a:stretch>
                  <a:fillRect l="-2119" r="-2051" b="-1379"/>
                </a:stretch>
              </a:blipFill>
            </p:spPr>
            <p:txBody>
              <a:bodyPr/>
              <a:lstStyle/>
              <a:p>
                <a:r>
                  <a:rPr lang="en-US">
                    <a:noFill/>
                  </a:rPr>
                  <a:t> </a:t>
                </a:r>
              </a:p>
            </p:txBody>
          </p:sp>
        </mc:Fallback>
      </mc:AlternateContent>
    </p:spTree>
    <p:extLst>
      <p:ext uri="{BB962C8B-B14F-4D97-AF65-F5344CB8AC3E}">
        <p14:creationId xmlns:p14="http://schemas.microsoft.com/office/powerpoint/2010/main" val="34296510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500"/>
                                        <p:tgtEl>
                                          <p:spTgt spid="5">
                                            <p:txEl>
                                              <p:pRg st="0" end="0"/>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up)">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5" dur="500"/>
                                        <p:tgtEl>
                                          <p:spTgt spid="5">
                                            <p:txEl>
                                              <p:pRg st="2" end="2"/>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8"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grpSp>
        <p:nvGrpSpPr>
          <p:cNvPr id="9" name="Group 4"/>
          <p:cNvGrpSpPr/>
          <p:nvPr/>
        </p:nvGrpSpPr>
        <p:grpSpPr>
          <a:xfrm>
            <a:off x="719904" y="419100"/>
            <a:ext cx="17034695" cy="9376259"/>
            <a:chOff x="0" y="0"/>
            <a:chExt cx="2635672" cy="2118611"/>
          </a:xfrm>
        </p:grpSpPr>
        <p:sp>
          <p:nvSpPr>
            <p:cNvPr id="10"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1"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12" name="TextBox 11"/>
          <p:cNvSpPr txBox="1"/>
          <p:nvPr/>
        </p:nvSpPr>
        <p:spPr>
          <a:xfrm>
            <a:off x="7245016" y="723900"/>
            <a:ext cx="3797968" cy="1084912"/>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300" b="1" i="0" u="none" strike="noStrike" kern="1200" cap="none" spc="0" normalizeH="0" baseline="0" noProof="0" smtClean="0">
                <a:ln>
                  <a:noFill/>
                </a:ln>
                <a:solidFill>
                  <a:srgbClr val="070185"/>
                </a:solidFill>
                <a:effectLst/>
                <a:uLnTx/>
                <a:uFillTx/>
                <a:latin typeface="Arial"/>
                <a:ea typeface="+mn-ea"/>
                <a:cs typeface="Arial" panose="020B0604020202020204" pitchFamily="34" charset="0"/>
                <a:sym typeface="Arial"/>
              </a:rPr>
              <a:t>Luyện</a:t>
            </a:r>
            <a:r>
              <a:rPr kumimoji="0" lang="en-US" sz="4300" b="1" i="0" u="none" strike="noStrike" kern="1200" cap="none" spc="0" normalizeH="0" noProof="0" smtClean="0">
                <a:ln>
                  <a:noFill/>
                </a:ln>
                <a:solidFill>
                  <a:srgbClr val="070185"/>
                </a:solidFill>
                <a:effectLst/>
                <a:uLnTx/>
                <a:uFillTx/>
                <a:latin typeface="Arial"/>
                <a:ea typeface="+mn-ea"/>
                <a:cs typeface="Arial" panose="020B0604020202020204" pitchFamily="34" charset="0"/>
                <a:sym typeface="Arial"/>
              </a:rPr>
              <a:t> tập 2</a:t>
            </a:r>
            <a:endParaRPr kumimoji="0" lang="en-US" sz="43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sym typeface="Arial"/>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697669" y="5524500"/>
            <a:ext cx="9523531" cy="3886200"/>
          </a:xfrm>
          <a:prstGeom prst="rect">
            <a:avLst/>
          </a:prstGeom>
        </p:spPr>
      </p:pic>
      <p:grpSp>
        <p:nvGrpSpPr>
          <p:cNvPr id="6" name="Group 5"/>
          <p:cNvGrpSpPr/>
          <p:nvPr/>
        </p:nvGrpSpPr>
        <p:grpSpPr>
          <a:xfrm>
            <a:off x="1316449" y="1714500"/>
            <a:ext cx="16285751" cy="7852306"/>
            <a:chOff x="1066800" y="1939394"/>
            <a:chExt cx="16285751" cy="7852306"/>
          </a:xfrm>
        </p:grpSpPr>
        <p:sp>
          <p:nvSpPr>
            <p:cNvPr id="13" name="Rectangle 1"/>
            <p:cNvSpPr>
              <a:spLocks noChangeArrowheads="1"/>
            </p:cNvSpPr>
            <p:nvPr/>
          </p:nvSpPr>
          <p:spPr bwMode="auto">
            <a:xfrm>
              <a:off x="1066800" y="1939394"/>
              <a:ext cx="15849600" cy="2746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defTabSz="1828800">
                <a:lnSpc>
                  <a:spcPct val="150000"/>
                </a:lnSpc>
                <a:spcBef>
                  <a:spcPts val="0"/>
                </a:spcBef>
                <a:spcAft>
                  <a:spcPts val="0"/>
                </a:spcAft>
                <a:defRPr/>
              </a:pPr>
              <a:r>
                <a:rPr lang="vi-VN" sz="3700" kern="0">
                  <a:solidFill>
                    <a:srgbClr val="000000"/>
                  </a:solidFill>
                  <a:latin typeface="Arial"/>
                  <a:cs typeface="Arial"/>
                  <a:sym typeface="Arial"/>
                </a:rPr>
                <a:t>Một chiếc lều có dạng hình chóp tứ giác đều, cạnh đáy bằng 2 m, chiều cao bằng 2 m (</a:t>
              </a:r>
              <a:r>
                <a:rPr lang="vi-VN" sz="3700" kern="0">
                  <a:solidFill>
                    <a:srgbClr val="000000"/>
                  </a:solidFill>
                  <a:latin typeface="Arial"/>
                  <a:cs typeface="Arial"/>
                  <a:sym typeface="Arial"/>
                </a:rPr>
                <a:t>H.10.23</a:t>
              </a:r>
              <a:r>
                <a:rPr lang="vi-VN" sz="3700" kern="0" smtClean="0">
                  <a:solidFill>
                    <a:srgbClr val="000000"/>
                  </a:solidFill>
                  <a:latin typeface="Arial"/>
                  <a:cs typeface="Arial"/>
                  <a:sym typeface="Arial"/>
                </a:rPr>
                <a:t>).</a:t>
              </a:r>
              <a:endParaRPr lang="en-US" sz="3700" kern="0" smtClean="0">
                <a:solidFill>
                  <a:srgbClr val="000000"/>
                </a:solidFill>
                <a:latin typeface="Arial"/>
                <a:cs typeface="Arial"/>
                <a:sym typeface="Arial"/>
              </a:endParaRPr>
            </a:p>
            <a:p>
              <a:pPr lvl="0" algn="just" defTabSz="1828800">
                <a:lnSpc>
                  <a:spcPct val="150000"/>
                </a:lnSpc>
                <a:spcBef>
                  <a:spcPts val="0"/>
                </a:spcBef>
                <a:spcAft>
                  <a:spcPts val="0"/>
                </a:spcAft>
                <a:defRPr/>
              </a:pPr>
              <a:r>
                <a:rPr lang="vi-VN" altLang="en-US" sz="3700" kern="0">
                  <a:solidFill>
                    <a:srgbClr val="000000"/>
                  </a:solidFill>
                  <a:latin typeface="Arial"/>
                  <a:cs typeface="Arial"/>
                  <a:sym typeface="Arial"/>
                </a:rPr>
                <a:t>a) Thể tích không khí trong lều là bao </a:t>
              </a:r>
              <a:r>
                <a:rPr lang="vi-VN" altLang="en-US" sz="3700" kern="0">
                  <a:solidFill>
                    <a:srgbClr val="000000"/>
                  </a:solidFill>
                  <a:latin typeface="Arial"/>
                  <a:cs typeface="Arial"/>
                  <a:sym typeface="Arial"/>
                </a:rPr>
                <a:t>nhiêu</a:t>
              </a:r>
              <a:r>
                <a:rPr lang="vi-VN" altLang="en-US" sz="3700" kern="0" smtClean="0">
                  <a:solidFill>
                    <a:srgbClr val="000000"/>
                  </a:solidFill>
                  <a:latin typeface="Arial"/>
                  <a:cs typeface="Arial"/>
                  <a:sym typeface="Arial"/>
                </a:rPr>
                <a:t>?</a:t>
              </a:r>
              <a:endParaRPr lang="vi-VN" altLang="en-US" sz="3700" kern="0">
                <a:solidFill>
                  <a:srgbClr val="000000"/>
                </a:solidFill>
                <a:latin typeface="Arial"/>
                <a:cs typeface="Arial"/>
                <a:sym typeface="Arial"/>
              </a:endParaRPr>
            </a:p>
          </p:txBody>
        </p:sp>
        <p:sp>
          <p:nvSpPr>
            <p:cNvPr id="4" name="Rectangle 3"/>
            <p:cNvSpPr/>
            <p:nvPr/>
          </p:nvSpPr>
          <p:spPr>
            <a:xfrm>
              <a:off x="1143000" y="4578087"/>
              <a:ext cx="16209551" cy="946413"/>
            </a:xfrm>
            <a:prstGeom prst="rect">
              <a:avLst/>
            </a:prstGeom>
          </p:spPr>
          <p:txBody>
            <a:bodyPr wrap="square">
              <a:spAutoFit/>
            </a:bodyPr>
            <a:lstStyle/>
            <a:p>
              <a:pPr lvl="0" algn="just" defTabSz="1828800">
                <a:lnSpc>
                  <a:spcPct val="150000"/>
                </a:lnSpc>
                <a:defRPr/>
              </a:pPr>
              <a:r>
                <a:rPr lang="vi-VN" altLang="en-US" sz="3700" kern="0">
                  <a:solidFill>
                    <a:srgbClr val="000000"/>
                  </a:solidFill>
                  <a:latin typeface="Arial"/>
                  <a:cs typeface="Arial"/>
                  <a:sym typeface="Arial"/>
                </a:rPr>
                <a:t>b) Biết lều</a:t>
              </a:r>
              <a:r>
                <a:rPr lang="en-US" altLang="en-US" sz="3700" kern="0">
                  <a:solidFill>
                    <a:srgbClr val="000000"/>
                  </a:solidFill>
                  <a:latin typeface="Arial"/>
                  <a:cs typeface="Arial"/>
                  <a:sym typeface="Arial"/>
                </a:rPr>
                <a:t> được </a:t>
              </a:r>
              <a:r>
                <a:rPr lang="vi-VN" altLang="en-US" sz="3700" kern="0">
                  <a:solidFill>
                    <a:srgbClr val="000000"/>
                  </a:solidFill>
                  <a:latin typeface="Arial"/>
                  <a:cs typeface="Arial"/>
                  <a:sym typeface="Arial"/>
                </a:rPr>
                <a:t>phủ vải bốn phía và cả mặt tiếp đất. Tính diện tích </a:t>
              </a:r>
              <a:r>
                <a:rPr lang="vi-VN" altLang="en-US" sz="3700" kern="0">
                  <a:solidFill>
                    <a:srgbClr val="000000"/>
                  </a:solidFill>
                  <a:latin typeface="Arial"/>
                  <a:cs typeface="Arial"/>
                  <a:sym typeface="Arial"/>
                </a:rPr>
                <a:t>vải </a:t>
              </a:r>
              <a:r>
                <a:rPr lang="vi-VN" altLang="en-US" sz="3700" kern="0" smtClean="0">
                  <a:solidFill>
                    <a:srgbClr val="000000"/>
                  </a:solidFill>
                  <a:latin typeface="Arial"/>
                  <a:cs typeface="Arial"/>
                  <a:sym typeface="Arial"/>
                </a:rPr>
                <a:t>bạt</a:t>
              </a:r>
              <a:endParaRPr lang="en-US" altLang="en-US" sz="3700" kern="0" dirty="0">
                <a:solidFill>
                  <a:srgbClr val="000000"/>
                </a:solidFill>
                <a:latin typeface="Arial"/>
                <a:cs typeface="Arial"/>
                <a:sym typeface="Arial"/>
              </a:endParaRPr>
            </a:p>
          </p:txBody>
        </p:sp>
        <p:sp>
          <p:nvSpPr>
            <p:cNvPr id="5" name="Rectangle 4"/>
            <p:cNvSpPr/>
            <p:nvPr/>
          </p:nvSpPr>
          <p:spPr>
            <a:xfrm>
              <a:off x="1179430" y="5428967"/>
              <a:ext cx="6230029" cy="4362733"/>
            </a:xfrm>
            <a:prstGeom prst="rect">
              <a:avLst/>
            </a:prstGeom>
          </p:spPr>
          <p:txBody>
            <a:bodyPr wrap="square">
              <a:spAutoFit/>
            </a:bodyPr>
            <a:lstStyle/>
            <a:p>
              <a:pPr lvl="0" algn="just" defTabSz="1828800">
                <a:lnSpc>
                  <a:spcPct val="150000"/>
                </a:lnSpc>
                <a:defRPr/>
              </a:pPr>
              <a:r>
                <a:rPr lang="vi-VN" altLang="en-US" sz="3700" kern="0">
                  <a:solidFill>
                    <a:srgbClr val="000000"/>
                  </a:solidFill>
                  <a:latin typeface="Arial"/>
                  <a:cs typeface="Arial"/>
                  <a:sym typeface="Arial"/>
                </a:rPr>
                <a:t>cần dùng (coi mép nối không đáng kể), biết rằng người ta đo được chiều cao của mỗi mặt bên xuất phát từ đỉnh của chiếc lều là 2,24 m.</a:t>
              </a:r>
              <a:endParaRPr lang="en-US" altLang="en-US" sz="3700" kern="0" dirty="0">
                <a:solidFill>
                  <a:srgbClr val="000000"/>
                </a:solidFill>
                <a:latin typeface="Arial"/>
                <a:cs typeface="Arial"/>
                <a:sym typeface="Arial"/>
              </a:endParaRPr>
            </a:p>
          </p:txBody>
        </p:sp>
      </p:grpSp>
      <p:pic>
        <p:nvPicPr>
          <p:cNvPr id="8" name="Picture 7"/>
          <p:cNvPicPr>
            <a:picLocks noChangeAspect="1"/>
          </p:cNvPicPr>
          <p:nvPr/>
        </p:nvPicPr>
        <p:blipFill>
          <a:blip r:embed="rId6"/>
          <a:stretch>
            <a:fillRect/>
          </a:stretch>
        </p:blipFill>
        <p:spPr>
          <a:xfrm>
            <a:off x="15976306" y="188096"/>
            <a:ext cx="1990490" cy="1979692"/>
          </a:xfrm>
          <a:prstGeom prst="rect">
            <a:avLst/>
          </a:prstGeom>
        </p:spPr>
      </p:pic>
      <p:pic>
        <p:nvPicPr>
          <p:cNvPr id="14" name="Picture 13"/>
          <p:cNvPicPr>
            <a:picLocks noChangeAspect="1"/>
          </p:cNvPicPr>
          <p:nvPr/>
        </p:nvPicPr>
        <p:blipFill>
          <a:blip r:embed="rId7"/>
          <a:stretch>
            <a:fillRect/>
          </a:stretch>
        </p:blipFill>
        <p:spPr>
          <a:xfrm rot="19550114">
            <a:off x="90505" y="7791607"/>
            <a:ext cx="1692432" cy="1954147"/>
          </a:xfrm>
          <a:prstGeom prst="rect">
            <a:avLst/>
          </a:prstGeom>
        </p:spPr>
      </p:pic>
    </p:spTree>
    <p:extLst>
      <p:ext uri="{BB962C8B-B14F-4D97-AF65-F5344CB8AC3E}">
        <p14:creationId xmlns:p14="http://schemas.microsoft.com/office/powerpoint/2010/main" val="1067644364"/>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grpSp>
        <p:nvGrpSpPr>
          <p:cNvPr id="9" name="Group 4"/>
          <p:cNvGrpSpPr/>
          <p:nvPr/>
        </p:nvGrpSpPr>
        <p:grpSpPr>
          <a:xfrm>
            <a:off x="719904" y="419100"/>
            <a:ext cx="17034695" cy="9376259"/>
            <a:chOff x="0" y="0"/>
            <a:chExt cx="2635672" cy="2118611"/>
          </a:xfrm>
        </p:grpSpPr>
        <p:sp>
          <p:nvSpPr>
            <p:cNvPr id="10"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1"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pic>
        <p:nvPicPr>
          <p:cNvPr id="8" name="Picture 7"/>
          <p:cNvPicPr>
            <a:picLocks noChangeAspect="1"/>
          </p:cNvPicPr>
          <p:nvPr/>
        </p:nvPicPr>
        <p:blipFill>
          <a:blip r:embed="rId4"/>
          <a:stretch>
            <a:fillRect/>
          </a:stretch>
        </p:blipFill>
        <p:spPr>
          <a:xfrm>
            <a:off x="15976306" y="188096"/>
            <a:ext cx="1990490" cy="1979692"/>
          </a:xfrm>
          <a:prstGeom prst="rect">
            <a:avLst/>
          </a:prstGeom>
        </p:spPr>
      </p:pic>
      <p:pic>
        <p:nvPicPr>
          <p:cNvPr id="14" name="Picture 13"/>
          <p:cNvPicPr>
            <a:picLocks noChangeAspect="1"/>
          </p:cNvPicPr>
          <p:nvPr/>
        </p:nvPicPr>
        <p:blipFill>
          <a:blip r:embed="rId5"/>
          <a:stretch>
            <a:fillRect/>
          </a:stretch>
        </p:blipFill>
        <p:spPr>
          <a:xfrm rot="19550114">
            <a:off x="90505" y="7791607"/>
            <a:ext cx="1692432" cy="1954147"/>
          </a:xfrm>
          <a:prstGeom prst="rect">
            <a:avLst/>
          </a:prstGeom>
        </p:spPr>
      </p:pic>
      <p:sp>
        <p:nvSpPr>
          <p:cNvPr id="15" name="Rectangle 14"/>
          <p:cNvSpPr/>
          <p:nvPr/>
        </p:nvSpPr>
        <p:spPr>
          <a:xfrm>
            <a:off x="1371600" y="1156517"/>
            <a:ext cx="1132041" cy="692497"/>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900" b="1" i="1" u="sng" strike="noStrike" kern="1200" cap="none" spc="0" normalizeH="0" baseline="0" noProof="0" dirty="0">
                <a:ln>
                  <a:noFill/>
                </a:ln>
                <a:solidFill>
                  <a:srgbClr val="011C26">
                    <a:lumMod val="90000"/>
                    <a:lumOff val="10000"/>
                  </a:srgbClr>
                </a:solidFill>
                <a:effectLst/>
                <a:uLnTx/>
                <a:uFillTx/>
                <a:latin typeface="Arial" panose="020B0604020202020204" pitchFamily="34" charset="0"/>
                <a:ea typeface="+mn-ea"/>
                <a:cs typeface="Arial"/>
                <a:sym typeface="Arial"/>
              </a:rPr>
              <a:t>Giải</a:t>
            </a:r>
            <a:endParaRPr kumimoji="0" lang="en-US" sz="3900" b="1" i="1" u="sng" strike="noStrike" kern="1200" cap="none" spc="0" normalizeH="0" baseline="0" noProof="0" dirty="0">
              <a:ln>
                <a:noFill/>
              </a:ln>
              <a:solidFill>
                <a:srgbClr val="011C26">
                  <a:lumMod val="90000"/>
                  <a:lumOff val="10000"/>
                </a:srgbClr>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17" name="Rectangle 16"/>
              <p:cNvSpPr/>
              <p:nvPr/>
            </p:nvSpPr>
            <p:spPr>
              <a:xfrm>
                <a:off x="8502316" y="2186983"/>
                <a:ext cx="8534400" cy="6233117"/>
              </a:xfrm>
              <a:prstGeom prst="rect">
                <a:avLst/>
              </a:prstGeom>
            </p:spPr>
            <p:txBody>
              <a:bodyPr wrap="square">
                <a:spAutoFit/>
              </a:bodyPr>
              <a:lstStyle/>
              <a:p>
                <a:pPr algn="just">
                  <a:lnSpc>
                    <a:spcPct val="150000"/>
                  </a:lnSpc>
                </a:pPr>
                <a:r>
                  <a:rPr lang="en-US" sz="3800" smtClean="0">
                    <a:solidFill>
                      <a:srgbClr val="000000"/>
                    </a:solidFill>
                    <a:latin typeface="Arial" panose="020B0604020202020204" pitchFamily="34" charset="0"/>
                    <a:cs typeface="Arial" panose="020B0604020202020204" pitchFamily="34" charset="0"/>
                  </a:rPr>
                  <a:t>a) Diện </a:t>
                </a:r>
                <a:r>
                  <a:rPr lang="en-US" sz="3800">
                    <a:solidFill>
                      <a:srgbClr val="000000"/>
                    </a:solidFill>
                    <a:latin typeface="Arial" panose="020B0604020202020204" pitchFamily="34" charset="0"/>
                    <a:cs typeface="Arial" panose="020B0604020202020204" pitchFamily="34" charset="0"/>
                  </a:rPr>
                  <a:t>tích mặt đáy của lều là:</a:t>
                </a:r>
                <a:r>
                  <a:rPr lang="en-US" sz="3800">
                    <a:solidFill>
                      <a:srgbClr val="000000"/>
                    </a:solidFill>
                    <a:latin typeface="Arial" panose="020B0604020202020204" pitchFamily="34" charset="0"/>
                    <a:cs typeface="Arial" panose="020B0604020202020204" pitchFamily="34" charset="0"/>
                  </a:rPr>
                  <a:t> </a:t>
                </a:r>
                <a:endParaRPr lang="en-US" sz="3800" smtClean="0">
                  <a:solidFill>
                    <a:srgbClr val="000000"/>
                  </a:solidFill>
                  <a:latin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3800" i="1" smtClean="0">
                          <a:solidFill>
                            <a:srgbClr val="000000"/>
                          </a:solidFill>
                          <a:latin typeface="Cambria Math" panose="02040503050406030204" pitchFamily="18" charset="0"/>
                          <a:cs typeface="Arial" panose="020B0604020202020204" pitchFamily="34" charset="0"/>
                        </a:rPr>
                        <m:t>𝑆</m:t>
                      </m:r>
                      <m:r>
                        <a:rPr lang="en-US" sz="3800" i="1" baseline="-25000" smtClean="0">
                          <a:solidFill>
                            <a:srgbClr val="000000"/>
                          </a:solidFill>
                          <a:latin typeface="Cambria Math" panose="02040503050406030204" pitchFamily="18" charset="0"/>
                          <a:cs typeface="Arial" panose="020B0604020202020204" pitchFamily="34" charset="0"/>
                        </a:rPr>
                        <m:t>đ</m:t>
                      </m:r>
                      <m:r>
                        <a:rPr lang="en-US" sz="3800" i="1">
                          <a:solidFill>
                            <a:srgbClr val="000000"/>
                          </a:solidFill>
                          <a:latin typeface="Cambria Math" panose="02040503050406030204" pitchFamily="18" charset="0"/>
                          <a:cs typeface="Arial" panose="020B0604020202020204" pitchFamily="34" charset="0"/>
                        </a:rPr>
                        <m:t>=2 . 2=4 (</m:t>
                      </m:r>
                      <m:r>
                        <a:rPr lang="en-US" sz="3800" i="1">
                          <a:solidFill>
                            <a:srgbClr val="000000"/>
                          </a:solidFill>
                          <a:latin typeface="Cambria Math" panose="02040503050406030204" pitchFamily="18" charset="0"/>
                          <a:cs typeface="Arial" panose="020B0604020202020204" pitchFamily="34" charset="0"/>
                        </a:rPr>
                        <m:t>𝑚</m:t>
                      </m:r>
                      <m:r>
                        <a:rPr lang="en-US" sz="3800" i="1" baseline="30000">
                          <a:solidFill>
                            <a:srgbClr val="000000"/>
                          </a:solidFill>
                          <a:latin typeface="Cambria Math" panose="02040503050406030204" pitchFamily="18" charset="0"/>
                          <a:cs typeface="Arial" panose="020B0604020202020204" pitchFamily="34" charset="0"/>
                        </a:rPr>
                        <m:t>2</m:t>
                      </m:r>
                      <m:r>
                        <a:rPr lang="en-US" sz="3800" i="1">
                          <a:solidFill>
                            <a:srgbClr val="000000"/>
                          </a:solidFill>
                          <a:latin typeface="Cambria Math" panose="02040503050406030204" pitchFamily="18" charset="0"/>
                          <a:cs typeface="Arial" panose="020B0604020202020204" pitchFamily="34" charset="0"/>
                        </a:rPr>
                        <m:t>)</m:t>
                      </m:r>
                    </m:oMath>
                  </m:oMathPara>
                </a14:m>
                <a:endParaRPr lang="en-US" sz="3800" i="1">
                  <a:solidFill>
                    <a:srgbClr val="000000"/>
                  </a:solidFill>
                  <a:latin typeface="Arial" panose="020B0604020202020204" pitchFamily="34" charset="0"/>
                  <a:cs typeface="Arial" panose="020B0604020202020204" pitchFamily="34" charset="0"/>
                </a:endParaRPr>
              </a:p>
              <a:p>
                <a:pPr algn="just">
                  <a:lnSpc>
                    <a:spcPct val="150000"/>
                  </a:lnSpc>
                </a:pPr>
                <a:r>
                  <a:rPr lang="en-US" sz="3800">
                    <a:solidFill>
                      <a:srgbClr val="000000"/>
                    </a:solidFill>
                    <a:latin typeface="Arial" panose="020B0604020202020204" pitchFamily="34" charset="0"/>
                    <a:cs typeface="Arial" panose="020B0604020202020204" pitchFamily="34" charset="0"/>
                  </a:rPr>
                  <a:t>Ta có </a:t>
                </a:r>
                <a14:m>
                  <m:oMath xmlns:m="http://schemas.openxmlformats.org/officeDocument/2006/math">
                    <m:r>
                      <a:rPr lang="en-US" sz="3800" i="1" smtClean="0">
                        <a:solidFill>
                          <a:srgbClr val="000000"/>
                        </a:solidFill>
                        <a:latin typeface="Cambria Math" panose="02040503050406030204" pitchFamily="18" charset="0"/>
                        <a:cs typeface="Arial" panose="020B0604020202020204" pitchFamily="34" charset="0"/>
                      </a:rPr>
                      <m:t>h</m:t>
                    </m:r>
                    <m:r>
                      <a:rPr lang="en-US" sz="3800" i="1" smtClean="0">
                        <a:solidFill>
                          <a:srgbClr val="000000"/>
                        </a:solidFill>
                        <a:latin typeface="Cambria Math" panose="02040503050406030204" pitchFamily="18" charset="0"/>
                        <a:cs typeface="Arial" panose="020B0604020202020204" pitchFamily="34" charset="0"/>
                      </a:rPr>
                      <m:t>=2 </m:t>
                    </m:r>
                    <m:r>
                      <a:rPr lang="en-US" sz="3800" i="1" smtClean="0">
                        <a:solidFill>
                          <a:srgbClr val="000000"/>
                        </a:solidFill>
                        <a:latin typeface="Cambria Math" panose="02040503050406030204" pitchFamily="18" charset="0"/>
                        <a:cs typeface="Arial" panose="020B0604020202020204" pitchFamily="34" charset="0"/>
                      </a:rPr>
                      <m:t>𝑚</m:t>
                    </m:r>
                  </m:oMath>
                </a14:m>
                <a:r>
                  <a:rPr lang="en-US" sz="3800">
                    <a:solidFill>
                      <a:srgbClr val="000000"/>
                    </a:solidFill>
                    <a:latin typeface="Arial" panose="020B0604020202020204" pitchFamily="34" charset="0"/>
                    <a:cs typeface="Arial" panose="020B0604020202020204" pitchFamily="34" charset="0"/>
                  </a:rPr>
                  <a:t>.</a:t>
                </a:r>
              </a:p>
              <a:p>
                <a:pPr algn="just">
                  <a:lnSpc>
                    <a:spcPct val="150000"/>
                  </a:lnSpc>
                </a:pPr>
                <a:r>
                  <a:rPr lang="en-US" sz="3800">
                    <a:solidFill>
                      <a:srgbClr val="000000"/>
                    </a:solidFill>
                    <a:latin typeface="Arial" panose="020B0604020202020204" pitchFamily="34" charset="0"/>
                    <a:cs typeface="Arial" panose="020B0604020202020204" pitchFamily="34" charset="0"/>
                  </a:rPr>
                  <a:t>Thể tích không khí trong lều chính bằng thể tích của hình chóp </a:t>
                </a:r>
                <a14:m>
                  <m:oMath xmlns:m="http://schemas.openxmlformats.org/officeDocument/2006/math">
                    <m:r>
                      <a:rPr lang="en-US" sz="3800" i="1" smtClean="0">
                        <a:solidFill>
                          <a:srgbClr val="000000"/>
                        </a:solidFill>
                        <a:latin typeface="Cambria Math" panose="02040503050406030204" pitchFamily="18" charset="0"/>
                        <a:cs typeface="Arial" panose="020B0604020202020204" pitchFamily="34" charset="0"/>
                      </a:rPr>
                      <m:t>𝑆</m:t>
                    </m:r>
                    <m:r>
                      <a:rPr lang="en-US" sz="3800" i="1" smtClean="0">
                        <a:solidFill>
                          <a:srgbClr val="000000"/>
                        </a:solidFill>
                        <a:latin typeface="Cambria Math" panose="02040503050406030204" pitchFamily="18" charset="0"/>
                        <a:cs typeface="Arial" panose="020B0604020202020204" pitchFamily="34" charset="0"/>
                      </a:rPr>
                      <m:t>.</m:t>
                    </m:r>
                    <m:r>
                      <a:rPr lang="en-US" sz="3800" i="1" smtClean="0">
                        <a:solidFill>
                          <a:srgbClr val="000000"/>
                        </a:solidFill>
                        <a:latin typeface="Cambria Math" panose="02040503050406030204" pitchFamily="18" charset="0"/>
                        <a:cs typeface="Arial" panose="020B0604020202020204" pitchFamily="34" charset="0"/>
                      </a:rPr>
                      <m:t>𝐴𝐵𝐶𝐷</m:t>
                    </m:r>
                  </m:oMath>
                </a14:m>
                <a:r>
                  <a:rPr lang="en-US" sz="3800">
                    <a:solidFill>
                      <a:srgbClr val="000000"/>
                    </a:solidFill>
                    <a:latin typeface="Arial" panose="020B0604020202020204" pitchFamily="34" charset="0"/>
                    <a:cs typeface="Arial" panose="020B0604020202020204" pitchFamily="34" charset="0"/>
                  </a:rPr>
                  <a:t> </a:t>
                </a:r>
                <a:endParaRPr lang="en-US" sz="3800" smtClean="0">
                  <a:solidFill>
                    <a:srgbClr val="000000"/>
                  </a:solidFill>
                  <a:latin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3800" i="1" smtClean="0">
                          <a:solidFill>
                            <a:srgbClr val="000000"/>
                          </a:solidFill>
                          <a:latin typeface="Cambria Math" panose="02040503050406030204" pitchFamily="18" charset="0"/>
                          <a:cs typeface="Arial" panose="020B0604020202020204" pitchFamily="34" charset="0"/>
                        </a:rPr>
                        <m:t>𝑉</m:t>
                      </m:r>
                      <m:r>
                        <a:rPr lang="en-US" sz="3800" i="1" smtClean="0">
                          <a:solidFill>
                            <a:srgbClr val="000000"/>
                          </a:solidFill>
                          <a:latin typeface="Cambria Math" panose="02040503050406030204" pitchFamily="18" charset="0"/>
                          <a:cs typeface="Arial" panose="020B0604020202020204" pitchFamily="34" charset="0"/>
                        </a:rPr>
                        <m:t> = </m:t>
                      </m:r>
                      <m:f>
                        <m:fPr>
                          <m:ctrlPr>
                            <a:rPr lang="en-US" sz="3800" i="1" smtClean="0">
                              <a:solidFill>
                                <a:srgbClr val="000000"/>
                              </a:solidFill>
                              <a:latin typeface="Cambria Math" panose="02040503050406030204" pitchFamily="18" charset="0"/>
                              <a:cs typeface="Arial" panose="020B0604020202020204" pitchFamily="34" charset="0"/>
                            </a:rPr>
                          </m:ctrlPr>
                        </m:fPr>
                        <m:num>
                          <m:r>
                            <a:rPr lang="en-US" sz="3800" b="0" i="1" smtClean="0">
                              <a:solidFill>
                                <a:srgbClr val="000000"/>
                              </a:solidFill>
                              <a:latin typeface="Cambria Math" panose="02040503050406030204" pitchFamily="18" charset="0"/>
                              <a:cs typeface="Arial" panose="020B0604020202020204" pitchFamily="34" charset="0"/>
                            </a:rPr>
                            <m:t>1</m:t>
                          </m:r>
                        </m:num>
                        <m:den>
                          <m:r>
                            <a:rPr lang="en-US" sz="3800" b="0" i="1" smtClean="0">
                              <a:solidFill>
                                <a:srgbClr val="000000"/>
                              </a:solidFill>
                              <a:latin typeface="Cambria Math" panose="02040503050406030204" pitchFamily="18" charset="0"/>
                              <a:cs typeface="Arial" panose="020B0604020202020204" pitchFamily="34" charset="0"/>
                            </a:rPr>
                            <m:t>3</m:t>
                          </m:r>
                        </m:den>
                      </m:f>
                      <m:r>
                        <a:rPr lang="en-US" sz="3800" i="1">
                          <a:solidFill>
                            <a:srgbClr val="000000"/>
                          </a:solidFill>
                          <a:latin typeface="Cambria Math" panose="02040503050406030204" pitchFamily="18" charset="0"/>
                          <a:cs typeface="Arial" panose="020B0604020202020204" pitchFamily="34" charset="0"/>
                        </a:rPr>
                        <m:t>𝑆</m:t>
                      </m:r>
                      <m:r>
                        <a:rPr lang="en-US" sz="3800" i="1" baseline="-25000">
                          <a:solidFill>
                            <a:srgbClr val="000000"/>
                          </a:solidFill>
                          <a:latin typeface="Cambria Math" panose="02040503050406030204" pitchFamily="18" charset="0"/>
                          <a:cs typeface="Arial" panose="020B0604020202020204" pitchFamily="34" charset="0"/>
                        </a:rPr>
                        <m:t>đ</m:t>
                      </m:r>
                      <m:r>
                        <a:rPr lang="en-US" sz="3800" i="1">
                          <a:solidFill>
                            <a:srgbClr val="000000"/>
                          </a:solidFill>
                          <a:latin typeface="Cambria Math" panose="02040503050406030204" pitchFamily="18" charset="0"/>
                          <a:cs typeface="Arial" panose="020B0604020202020204" pitchFamily="34" charset="0"/>
                        </a:rPr>
                        <m:t>h</m:t>
                      </m:r>
                      <m:r>
                        <a:rPr lang="en-US" sz="3800" i="1">
                          <a:solidFill>
                            <a:srgbClr val="000000"/>
                          </a:solidFill>
                          <a:latin typeface="Cambria Math" panose="02040503050406030204" pitchFamily="18" charset="0"/>
                          <a:cs typeface="Arial" panose="020B0604020202020204" pitchFamily="34" charset="0"/>
                        </a:rPr>
                        <m:t> = </m:t>
                      </m:r>
                      <m:f>
                        <m:fPr>
                          <m:ctrlPr>
                            <a:rPr lang="en-US" sz="3800" i="1">
                              <a:solidFill>
                                <a:srgbClr val="000000"/>
                              </a:solidFill>
                              <a:latin typeface="Cambria Math" panose="02040503050406030204" pitchFamily="18" charset="0"/>
                              <a:cs typeface="Arial" panose="020B0604020202020204" pitchFamily="34" charset="0"/>
                            </a:rPr>
                          </m:ctrlPr>
                        </m:fPr>
                        <m:num>
                          <m:r>
                            <a:rPr lang="en-US" sz="3800" i="1">
                              <a:solidFill>
                                <a:srgbClr val="000000"/>
                              </a:solidFill>
                              <a:latin typeface="Cambria Math" panose="02040503050406030204" pitchFamily="18" charset="0"/>
                              <a:cs typeface="Arial" panose="020B0604020202020204" pitchFamily="34" charset="0"/>
                            </a:rPr>
                            <m:t>1</m:t>
                          </m:r>
                        </m:num>
                        <m:den>
                          <m:r>
                            <a:rPr lang="en-US" sz="3800" i="1">
                              <a:solidFill>
                                <a:srgbClr val="000000"/>
                              </a:solidFill>
                              <a:latin typeface="Cambria Math" panose="02040503050406030204" pitchFamily="18" charset="0"/>
                              <a:cs typeface="Arial" panose="020B0604020202020204" pitchFamily="34" charset="0"/>
                            </a:rPr>
                            <m:t>3</m:t>
                          </m:r>
                        </m:den>
                      </m:f>
                      <m:r>
                        <a:rPr lang="en-US" sz="3800" i="1">
                          <a:solidFill>
                            <a:srgbClr val="000000"/>
                          </a:solidFill>
                          <a:latin typeface="Cambria Math" panose="02040503050406030204" pitchFamily="18" charset="0"/>
                          <a:cs typeface="Arial" panose="020B0604020202020204" pitchFamily="34" charset="0"/>
                        </a:rPr>
                        <m:t> . 4 . 2 = </m:t>
                      </m:r>
                      <m:f>
                        <m:fPr>
                          <m:ctrlPr>
                            <a:rPr lang="en-US" sz="38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fPr>
                        <m:num>
                          <m:r>
                            <a:rPr lang="vi-VN" sz="3800" i="1">
                              <a:solidFill>
                                <a:srgbClr val="000000"/>
                              </a:solidFill>
                              <a:latin typeface="Cambria Math" panose="02040503050406030204" pitchFamily="18" charset="0"/>
                              <a:ea typeface="Arial" panose="020B0604020202020204" pitchFamily="34" charset="0"/>
                              <a:cs typeface="Times New Roman" panose="02020603050405020304" pitchFamily="18" charset="0"/>
                            </a:rPr>
                            <m:t>8</m:t>
                          </m:r>
                        </m:num>
                        <m:den>
                          <m:r>
                            <a:rPr lang="vi-VN" sz="3800" i="1">
                              <a:solidFill>
                                <a:srgbClr val="000000"/>
                              </a:solidFill>
                              <a:latin typeface="Cambria Math" panose="02040503050406030204" pitchFamily="18" charset="0"/>
                              <a:ea typeface="Arial" panose="020B0604020202020204" pitchFamily="34" charset="0"/>
                              <a:cs typeface="Times New Roman" panose="02020603050405020304" pitchFamily="18" charset="0"/>
                            </a:rPr>
                            <m:t>3</m:t>
                          </m:r>
                        </m:den>
                      </m:f>
                      <m:r>
                        <a:rPr lang="en-US" sz="3800" i="1">
                          <a:solidFill>
                            <a:srgbClr val="000000"/>
                          </a:solidFill>
                          <a:latin typeface="Cambria Math" panose="02040503050406030204" pitchFamily="18" charset="0"/>
                          <a:cs typeface="Arial" panose="020B0604020202020204" pitchFamily="34" charset="0"/>
                        </a:rPr>
                        <m:t> (</m:t>
                      </m:r>
                      <m:r>
                        <a:rPr lang="en-US" sz="3800" i="1">
                          <a:solidFill>
                            <a:srgbClr val="000000"/>
                          </a:solidFill>
                          <a:latin typeface="Cambria Math" panose="02040503050406030204" pitchFamily="18" charset="0"/>
                          <a:cs typeface="Arial" panose="020B0604020202020204" pitchFamily="34" charset="0"/>
                        </a:rPr>
                        <m:t>𝑚</m:t>
                      </m:r>
                      <m:r>
                        <a:rPr lang="en-US" sz="3800" i="1" baseline="30000">
                          <a:solidFill>
                            <a:srgbClr val="000000"/>
                          </a:solidFill>
                          <a:latin typeface="Cambria Math" panose="02040503050406030204" pitchFamily="18" charset="0"/>
                          <a:cs typeface="Arial" panose="020B0604020202020204" pitchFamily="34" charset="0"/>
                        </a:rPr>
                        <m:t>3</m:t>
                      </m:r>
                      <m:r>
                        <a:rPr lang="en-US" sz="3800" i="1">
                          <a:solidFill>
                            <a:srgbClr val="000000"/>
                          </a:solidFill>
                          <a:latin typeface="Cambria Math" panose="02040503050406030204" pitchFamily="18" charset="0"/>
                          <a:cs typeface="Arial" panose="020B0604020202020204" pitchFamily="34" charset="0"/>
                        </a:rPr>
                        <m:t>).</m:t>
                      </m:r>
                    </m:oMath>
                  </m:oMathPara>
                </a14:m>
                <a:endParaRPr lang="en-US" sz="3800" b="0" i="0">
                  <a:solidFill>
                    <a:srgbClr val="000000"/>
                  </a:solidFill>
                  <a:effectLst/>
                  <a:latin typeface="Arial" panose="020B0604020202020204" pitchFamily="34" charset="0"/>
                  <a:cs typeface="Arial" panose="020B0604020202020204" pitchFamily="34"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8502316" y="2186983"/>
                <a:ext cx="8534400" cy="6233117"/>
              </a:xfrm>
              <a:prstGeom prst="rect">
                <a:avLst/>
              </a:prstGeom>
              <a:blipFill>
                <a:blip r:embed="rId6"/>
                <a:stretch>
                  <a:fillRect l="-2357" r="-2357"/>
                </a:stretch>
              </a:blipFill>
            </p:spPr>
            <p:txBody>
              <a:bodyPr/>
              <a:lstStyle/>
              <a:p>
                <a:r>
                  <a:rPr lang="en-US">
                    <a:noFill/>
                  </a:rPr>
                  <a:t> </a:t>
                </a:r>
              </a:p>
            </p:txBody>
          </p:sp>
        </mc:Fallback>
      </mc:AlternateContent>
      <p:pic>
        <p:nvPicPr>
          <p:cNvPr id="18" name="Picture 17"/>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424278" y="2171700"/>
            <a:ext cx="6643933" cy="6265264"/>
          </a:xfrm>
          <a:prstGeom prst="rect">
            <a:avLst/>
          </a:prstGeom>
        </p:spPr>
      </p:pic>
    </p:spTree>
    <p:extLst>
      <p:ext uri="{BB962C8B-B14F-4D97-AF65-F5344CB8AC3E}">
        <p14:creationId xmlns:p14="http://schemas.microsoft.com/office/powerpoint/2010/main" val="16388015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wipe(up)">
                                      <p:cBhvr>
                                        <p:cTn id="17" dur="500"/>
                                        <p:tgtEl>
                                          <p:spTgt spid="17">
                                            <p:txEl>
                                              <p:pRg st="0" end="0"/>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17">
                                            <p:txEl>
                                              <p:pRg st="1" end="1"/>
                                            </p:txEl>
                                          </p:spTgt>
                                        </p:tgtEl>
                                        <p:attrNameLst>
                                          <p:attrName>style.visibility</p:attrName>
                                        </p:attrNameLst>
                                      </p:cBhvr>
                                      <p:to>
                                        <p:strVal val="visible"/>
                                      </p:to>
                                    </p:set>
                                    <p:animEffect transition="in" filter="wipe(up)">
                                      <p:cBhvr>
                                        <p:cTn id="20" dur="500"/>
                                        <p:tgtEl>
                                          <p:spTgt spid="1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xEl>
                                              <p:pRg st="2" end="2"/>
                                            </p:txEl>
                                          </p:spTgt>
                                        </p:tgtEl>
                                        <p:attrNameLst>
                                          <p:attrName>style.visibility</p:attrName>
                                        </p:attrNameLst>
                                      </p:cBhvr>
                                      <p:to>
                                        <p:strVal val="visible"/>
                                      </p:to>
                                    </p:set>
                                    <p:animEffect transition="in" filter="fade">
                                      <p:cBhvr>
                                        <p:cTn id="25" dur="500"/>
                                        <p:tgtEl>
                                          <p:spTgt spid="17">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7">
                                            <p:txEl>
                                              <p:pRg st="3" end="3"/>
                                            </p:txEl>
                                          </p:spTgt>
                                        </p:tgtEl>
                                        <p:attrNameLst>
                                          <p:attrName>style.visibility</p:attrName>
                                        </p:attrNameLst>
                                      </p:cBhvr>
                                      <p:to>
                                        <p:strVal val="visible"/>
                                      </p:to>
                                    </p:set>
                                    <p:animEffect transition="in" filter="randombar(horizontal)">
                                      <p:cBhvr>
                                        <p:cTn id="30" dur="500"/>
                                        <p:tgtEl>
                                          <p:spTgt spid="1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7">
                                            <p:txEl>
                                              <p:pRg st="4" end="4"/>
                                            </p:txEl>
                                          </p:spTgt>
                                        </p:tgtEl>
                                        <p:attrNameLst>
                                          <p:attrName>style.visibility</p:attrName>
                                        </p:attrNameLst>
                                      </p:cBhvr>
                                      <p:to>
                                        <p:strVal val="visible"/>
                                      </p:to>
                                    </p:set>
                                    <p:animEffect transition="in" filter="wipe(left)">
                                      <p:cBhvr>
                                        <p:cTn id="35"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grpSp>
        <p:nvGrpSpPr>
          <p:cNvPr id="9" name="Group 4"/>
          <p:cNvGrpSpPr/>
          <p:nvPr/>
        </p:nvGrpSpPr>
        <p:grpSpPr>
          <a:xfrm>
            <a:off x="719904" y="419100"/>
            <a:ext cx="17034695" cy="9376259"/>
            <a:chOff x="0" y="0"/>
            <a:chExt cx="2635672" cy="2118611"/>
          </a:xfrm>
        </p:grpSpPr>
        <p:sp>
          <p:nvSpPr>
            <p:cNvPr id="10"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1"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pic>
        <p:nvPicPr>
          <p:cNvPr id="8" name="Picture 7"/>
          <p:cNvPicPr>
            <a:picLocks noChangeAspect="1"/>
          </p:cNvPicPr>
          <p:nvPr/>
        </p:nvPicPr>
        <p:blipFill>
          <a:blip r:embed="rId4"/>
          <a:stretch>
            <a:fillRect/>
          </a:stretch>
        </p:blipFill>
        <p:spPr>
          <a:xfrm>
            <a:off x="15976306" y="188096"/>
            <a:ext cx="1990490" cy="1979692"/>
          </a:xfrm>
          <a:prstGeom prst="rect">
            <a:avLst/>
          </a:prstGeom>
        </p:spPr>
      </p:pic>
      <p:pic>
        <p:nvPicPr>
          <p:cNvPr id="14" name="Picture 13"/>
          <p:cNvPicPr>
            <a:picLocks noChangeAspect="1"/>
          </p:cNvPicPr>
          <p:nvPr/>
        </p:nvPicPr>
        <p:blipFill>
          <a:blip r:embed="rId5"/>
          <a:stretch>
            <a:fillRect/>
          </a:stretch>
        </p:blipFill>
        <p:spPr>
          <a:xfrm rot="19550114">
            <a:off x="90505" y="7791607"/>
            <a:ext cx="1692432" cy="1954147"/>
          </a:xfrm>
          <a:prstGeom prst="rect">
            <a:avLst/>
          </a:prstGeom>
        </p:spPr>
      </p:pic>
      <p:sp>
        <p:nvSpPr>
          <p:cNvPr id="15" name="Rectangle 14"/>
          <p:cNvSpPr/>
          <p:nvPr/>
        </p:nvSpPr>
        <p:spPr>
          <a:xfrm>
            <a:off x="1371600" y="1156517"/>
            <a:ext cx="1132041" cy="692497"/>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900" b="1" i="1" u="sng" strike="noStrike" kern="1200" cap="none" spc="0" normalizeH="0" baseline="0" noProof="0" dirty="0">
                <a:ln>
                  <a:noFill/>
                </a:ln>
                <a:solidFill>
                  <a:srgbClr val="011C26">
                    <a:lumMod val="90000"/>
                    <a:lumOff val="10000"/>
                  </a:srgbClr>
                </a:solidFill>
                <a:effectLst/>
                <a:uLnTx/>
                <a:uFillTx/>
                <a:latin typeface="Arial" panose="020B0604020202020204" pitchFamily="34" charset="0"/>
                <a:ea typeface="+mn-ea"/>
                <a:cs typeface="Arial"/>
                <a:sym typeface="Arial"/>
              </a:rPr>
              <a:t>Giải</a:t>
            </a:r>
            <a:endParaRPr kumimoji="0" lang="en-US" sz="3900" b="1" i="1" u="sng" strike="noStrike" kern="1200" cap="none" spc="0" normalizeH="0" baseline="0" noProof="0" dirty="0">
              <a:ln>
                <a:noFill/>
              </a:ln>
              <a:solidFill>
                <a:srgbClr val="011C26">
                  <a:lumMod val="90000"/>
                  <a:lumOff val="10000"/>
                </a:srgbClr>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17" name="Rectangle 16"/>
              <p:cNvSpPr/>
              <p:nvPr/>
            </p:nvSpPr>
            <p:spPr>
              <a:xfrm>
                <a:off x="8502316" y="1959142"/>
                <a:ext cx="8534400" cy="6807569"/>
              </a:xfrm>
              <a:prstGeom prst="rect">
                <a:avLst/>
              </a:prstGeom>
            </p:spPr>
            <p:txBody>
              <a:bodyPr wrap="square">
                <a:spAutoFit/>
              </a:bodyPr>
              <a:lstStyle/>
              <a:p>
                <a:pPr lvl="0" algn="just">
                  <a:lnSpc>
                    <a:spcPct val="150000"/>
                  </a:lnSpc>
                  <a:spcBef>
                    <a:spcPts val="300"/>
                  </a:spcBef>
                  <a:spcAft>
                    <a:spcPts val="300"/>
                  </a:spcAft>
                  <a:defRPr/>
                </a:pPr>
                <a:r>
                  <a:rPr lang="vi-VN" sz="3900" smtClean="0">
                    <a:solidFill>
                      <a:prstClr val="black"/>
                    </a:solidFill>
                    <a:ea typeface="Dotum" panose="020B0600000101010101" pitchFamily="34" charset="-127"/>
                    <a:cs typeface="Times New Roman" panose="02020603050405020304" pitchFamily="18" charset="0"/>
                  </a:rPr>
                  <a:t>b</a:t>
                </a:r>
                <a:r>
                  <a:rPr lang="vi-VN" sz="3900">
                    <a:solidFill>
                      <a:prstClr val="black"/>
                    </a:solidFill>
                    <a:ea typeface="Dotum" panose="020B0600000101010101" pitchFamily="34" charset="-127"/>
                    <a:cs typeface="Times New Roman" panose="02020603050405020304" pitchFamily="18" charset="0"/>
                  </a:rPr>
                  <a:t>) Nửa chu vi mặt đáy của lều là</a:t>
                </a:r>
                <a:r>
                  <a:rPr lang="vi-VN" sz="3900">
                    <a:solidFill>
                      <a:prstClr val="black"/>
                    </a:solidFill>
                    <a:ea typeface="Dotum" panose="020B0600000101010101" pitchFamily="34" charset="-127"/>
                    <a:cs typeface="Times New Roman" panose="02020603050405020304" pitchFamily="18" charset="0"/>
                  </a:rPr>
                  <a:t>: </a:t>
                </a:r>
                <a:endParaRPr lang="en-US" sz="3900">
                  <a:solidFill>
                    <a:prstClr val="black"/>
                  </a:solidFill>
                  <a:ea typeface="Dotum" panose="020B0600000101010101" pitchFamily="34" charset="-127"/>
                  <a:cs typeface="Times New Roman" panose="02020603050405020304" pitchFamily="18" charset="0"/>
                </a:endParaRPr>
              </a:p>
              <a:p>
                <a:pPr lvl="0" algn="just">
                  <a:lnSpc>
                    <a:spcPct val="150000"/>
                  </a:lnSpc>
                  <a:spcBef>
                    <a:spcPts val="300"/>
                  </a:spcBef>
                  <a:spcAft>
                    <a:spcPts val="300"/>
                  </a:spcAft>
                  <a:defRPr/>
                </a:pPr>
                <a14:m>
                  <m:oMathPara xmlns:m="http://schemas.openxmlformats.org/officeDocument/2006/math">
                    <m:oMathParaPr>
                      <m:jc m:val="centerGroup"/>
                    </m:oMathParaPr>
                    <m:oMath xmlns:m="http://schemas.openxmlformats.org/officeDocument/2006/math">
                      <m:r>
                        <a:rPr lang="vi-VN" sz="390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𝑝</m:t>
                      </m:r>
                      <m:r>
                        <a:rPr lang="vi-VN"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 . 4) : 2 = 4 (</m:t>
                      </m:r>
                      <m:r>
                        <a:rPr lang="vi-VN"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𝑚</m:t>
                      </m:r>
                      <m:r>
                        <a:rPr lang="vi-VN"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m:oMathPara>
                </a14:m>
                <a:endParaRPr lang="vi-VN" sz="3900">
                  <a:solidFill>
                    <a:prstClr val="black"/>
                  </a:solidFill>
                  <a:ea typeface="Dotum" panose="020B0600000101010101" pitchFamily="34" charset="-127"/>
                  <a:cs typeface="Times New Roman" panose="02020603050405020304" pitchFamily="18" charset="0"/>
                </a:endParaRPr>
              </a:p>
              <a:p>
                <a:pPr lvl="0" algn="just">
                  <a:lnSpc>
                    <a:spcPct val="150000"/>
                  </a:lnSpc>
                  <a:spcBef>
                    <a:spcPts val="300"/>
                  </a:spcBef>
                  <a:spcAft>
                    <a:spcPts val="300"/>
                  </a:spcAft>
                  <a:defRPr/>
                </a:pPr>
                <a:r>
                  <a:rPr lang="vi-VN" sz="3900" smtClean="0">
                    <a:solidFill>
                      <a:prstClr val="black"/>
                    </a:solidFill>
                    <a:ea typeface="Dotum" panose="020B0600000101010101" pitchFamily="34" charset="-127"/>
                    <a:cs typeface="Times New Roman" panose="02020603050405020304" pitchFamily="18" charset="0"/>
                  </a:rPr>
                  <a:t>Trung </a:t>
                </a:r>
                <a:r>
                  <a:rPr lang="vi-VN" sz="3900">
                    <a:solidFill>
                      <a:prstClr val="black"/>
                    </a:solidFill>
                    <a:ea typeface="Dotum" panose="020B0600000101010101" pitchFamily="34" charset="-127"/>
                    <a:cs typeface="Times New Roman" panose="02020603050405020304" pitchFamily="18" charset="0"/>
                  </a:rPr>
                  <a:t>đoạn </a:t>
                </a:r>
                <a14:m>
                  <m:oMath xmlns:m="http://schemas.openxmlformats.org/officeDocument/2006/math">
                    <m:r>
                      <a:rPr lang="vi-VN" sz="390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𝑑</m:t>
                    </m:r>
                    <m:r>
                      <a:rPr lang="en-US" sz="39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vi-VN" sz="390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2,24 </m:t>
                    </m:r>
                    <m:r>
                      <a:rPr lang="vi-VN"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𝑚</m:t>
                    </m:r>
                  </m:oMath>
                </a14:m>
                <a:r>
                  <a:rPr lang="vi-VN" sz="3900">
                    <a:solidFill>
                      <a:prstClr val="black"/>
                    </a:solidFill>
                    <a:ea typeface="Dotum" panose="020B0600000101010101" pitchFamily="34" charset="-127"/>
                    <a:cs typeface="Times New Roman" panose="02020603050405020304" pitchFamily="18" charset="0"/>
                  </a:rPr>
                  <a:t>.</a:t>
                </a:r>
              </a:p>
              <a:p>
                <a:pPr lvl="0" algn="just">
                  <a:lnSpc>
                    <a:spcPct val="150000"/>
                  </a:lnSpc>
                  <a:spcBef>
                    <a:spcPts val="300"/>
                  </a:spcBef>
                  <a:spcAft>
                    <a:spcPts val="300"/>
                  </a:spcAft>
                  <a:defRPr/>
                </a:pPr>
                <a:r>
                  <a:rPr lang="vi-VN" sz="3900" smtClean="0">
                    <a:solidFill>
                      <a:prstClr val="black"/>
                    </a:solidFill>
                    <a:ea typeface="Dotum" panose="020B0600000101010101" pitchFamily="34" charset="-127"/>
                    <a:cs typeface="Times New Roman" panose="02020603050405020304" pitchFamily="18" charset="0"/>
                  </a:rPr>
                  <a:t>Diện </a:t>
                </a:r>
                <a:r>
                  <a:rPr lang="vi-VN" sz="3900">
                    <a:solidFill>
                      <a:prstClr val="black"/>
                    </a:solidFill>
                    <a:ea typeface="Dotum" panose="020B0600000101010101" pitchFamily="34" charset="-127"/>
                    <a:cs typeface="Times New Roman" panose="02020603050405020304" pitchFamily="18" charset="0"/>
                  </a:rPr>
                  <a:t>tích xung quanh của lều là:</a:t>
                </a:r>
                <a:endParaRPr lang="en-US" sz="3900">
                  <a:solidFill>
                    <a:prstClr val="black"/>
                  </a:solidFill>
                  <a:ea typeface="Arial" panose="020B0604020202020204" pitchFamily="34" charset="0"/>
                  <a:cs typeface="Times New Roman" panose="02020603050405020304" pitchFamily="18" charset="0"/>
                </a:endParaRPr>
              </a:p>
              <a:p>
                <a:pPr lvl="0" algn="ctr">
                  <a:lnSpc>
                    <a:spcPct val="150000"/>
                  </a:lnSpc>
                  <a:spcBef>
                    <a:spcPts val="300"/>
                  </a:spcBef>
                  <a:spcAft>
                    <a:spcPts val="300"/>
                  </a:spcAft>
                  <a:defRPr/>
                </a:pPr>
                <a:r>
                  <a:rPr lang="vi-VN" sz="3900">
                    <a:solidFill>
                      <a:prstClr val="black"/>
                    </a:solidFill>
                    <a:ea typeface="Arial" panose="020B0604020202020204" pitchFamily="34" charset="0"/>
                    <a:cs typeface="Times New Roman" panose="02020603050405020304" pitchFamily="18" charset="0"/>
                  </a:rPr>
                  <a:t> </a:t>
                </a:r>
                <a14:m>
                  <m:oMath xmlns:m="http://schemas.openxmlformats.org/officeDocument/2006/math">
                    <m:sSub>
                      <m:sSubPr>
                        <m:ctrlPr>
                          <a:rPr lang="en-US"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bPr>
                      <m:e>
                        <m:r>
                          <a:rPr lang="vi-VN"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𝑆</m:t>
                        </m:r>
                      </m:e>
                      <m:sub>
                        <m:r>
                          <a:rPr lang="vi-VN"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𝑥𝑞</m:t>
                        </m:r>
                      </m:sub>
                    </m:sSub>
                    <m:r>
                      <a:rPr lang="vi-VN"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39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𝑝</m:t>
                    </m:r>
                    <m:r>
                      <a:rPr lang="en-US" sz="39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39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𝑑</m:t>
                    </m:r>
                    <m:r>
                      <a:rPr lang="en-US" sz="39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=4 . 2,24=8,96 </m:t>
                    </m:r>
                    <m:sSup>
                      <m:sSupPr>
                        <m:ctrlPr>
                          <a:rPr lang="en-US"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vi-VN"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𝑚</m:t>
                        </m:r>
                      </m:e>
                      <m:sup>
                        <m:r>
                          <a:rPr lang="vi-VN"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sup>
                    </m:sSup>
                  </m:oMath>
                </a14:m>
                <a:endParaRPr lang="en-US" sz="3900">
                  <a:solidFill>
                    <a:prstClr val="black"/>
                  </a:solidFill>
                  <a:ea typeface="Arial" panose="020B0604020202020204" pitchFamily="34" charset="0"/>
                  <a:cs typeface="Times New Roman" panose="02020603050405020304" pitchFamily="18" charset="0"/>
                </a:endParaRPr>
              </a:p>
              <a:p>
                <a:pPr lvl="0" algn="just">
                  <a:lnSpc>
                    <a:spcPct val="150000"/>
                  </a:lnSpc>
                  <a:spcBef>
                    <a:spcPts val="300"/>
                  </a:spcBef>
                  <a:spcAft>
                    <a:spcPts val="300"/>
                  </a:spcAft>
                  <a:defRPr/>
                </a:pPr>
                <a:r>
                  <a:rPr lang="vi-VN" sz="3900" smtClean="0">
                    <a:solidFill>
                      <a:prstClr val="black"/>
                    </a:solidFill>
                    <a:ea typeface="Dotum" panose="020B0600000101010101" pitchFamily="34" charset="-127"/>
                    <a:cs typeface="Times New Roman" panose="02020603050405020304" pitchFamily="18" charset="0"/>
                  </a:rPr>
                  <a:t>Diện </a:t>
                </a:r>
                <a:r>
                  <a:rPr lang="vi-VN" sz="3900">
                    <a:solidFill>
                      <a:prstClr val="black"/>
                    </a:solidFill>
                    <a:ea typeface="Dotum" panose="020B0600000101010101" pitchFamily="34" charset="-127"/>
                    <a:cs typeface="Times New Roman" panose="02020603050405020304" pitchFamily="18" charset="0"/>
                  </a:rPr>
                  <a:t>tích vải bạt cần dùng là: </a:t>
                </a:r>
                <a:endParaRPr lang="en-US" sz="3900">
                  <a:solidFill>
                    <a:prstClr val="black"/>
                  </a:solidFill>
                  <a:ea typeface="Arial" panose="020B0604020202020204" pitchFamily="34" charset="0"/>
                  <a:cs typeface="Times New Roman" panose="02020603050405020304" pitchFamily="18" charset="0"/>
                </a:endParaRPr>
              </a:p>
              <a:p>
                <a:pPr lvl="0" algn="ctr">
                  <a:lnSpc>
                    <a:spcPct val="150000"/>
                  </a:lnSpc>
                  <a:spcBef>
                    <a:spcPts val="300"/>
                  </a:spcBef>
                  <a:spcAft>
                    <a:spcPts val="300"/>
                  </a:spcAft>
                  <a:defRPr/>
                </a:pPr>
                <a14:m>
                  <m:oMath xmlns:m="http://schemas.openxmlformats.org/officeDocument/2006/math">
                    <m:r>
                      <a:rPr lang="vi-VN"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𝑆</m:t>
                    </m:r>
                    <m:r>
                      <a:rPr lang="vi-VN"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t>=8,96+4=12,96 </m:t>
                    </m:r>
                    <m:sSup>
                      <m:sSupPr>
                        <m:ctrlPr>
                          <a:rPr lang="en-US"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a:rPr lang="vi-VN"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𝑚</m:t>
                        </m:r>
                      </m:e>
                      <m:sup>
                        <m:r>
                          <a:rPr lang="vi-VN"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p>
                    </m:sSup>
                  </m:oMath>
                </a14:m>
                <a:r>
                  <a:rPr lang="vi-VN" sz="3900">
                    <a:solidFill>
                      <a:prstClr val="black"/>
                    </a:solidFill>
                    <a:ea typeface="Dotum" panose="020B0600000101010101" pitchFamily="34" charset="-127"/>
                    <a:cs typeface="Times New Roman" panose="02020603050405020304" pitchFamily="18" charset="0"/>
                  </a:rPr>
                  <a:t> </a:t>
                </a:r>
                <a:endParaRPr lang="en-US" sz="3900">
                  <a:solidFill>
                    <a:prstClr val="black"/>
                  </a:solidFill>
                  <a:ea typeface="Arial" panose="020B0604020202020204" pitchFamily="34" charset="0"/>
                  <a:cs typeface="Times New Roman" panose="02020603050405020304" pitchFamily="18"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8502316" y="1959142"/>
                <a:ext cx="8534400" cy="6807569"/>
              </a:xfrm>
              <a:prstGeom prst="rect">
                <a:avLst/>
              </a:prstGeom>
              <a:blipFill>
                <a:blip r:embed="rId6"/>
                <a:stretch>
                  <a:fillRect l="-2429"/>
                </a:stretch>
              </a:blipFill>
            </p:spPr>
            <p:txBody>
              <a:bodyPr/>
              <a:lstStyle/>
              <a:p>
                <a:r>
                  <a:rPr lang="en-US">
                    <a:noFill/>
                  </a:rPr>
                  <a:t> </a:t>
                </a:r>
              </a:p>
            </p:txBody>
          </p:sp>
        </mc:Fallback>
      </mc:AlternateContent>
      <p:pic>
        <p:nvPicPr>
          <p:cNvPr id="18" name="Picture 17"/>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424278" y="2171700"/>
            <a:ext cx="6643933" cy="6265264"/>
          </a:xfrm>
          <a:prstGeom prst="rect">
            <a:avLst/>
          </a:prstGeom>
        </p:spPr>
      </p:pic>
    </p:spTree>
    <p:extLst>
      <p:ext uri="{BB962C8B-B14F-4D97-AF65-F5344CB8AC3E}">
        <p14:creationId xmlns:p14="http://schemas.microsoft.com/office/powerpoint/2010/main" val="29605299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up)">
                                      <p:cBhvr>
                                        <p:cTn id="7" dur="500"/>
                                        <p:tgtEl>
                                          <p:spTgt spid="17">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17">
                                            <p:txEl>
                                              <p:pRg st="1" end="1"/>
                                            </p:txEl>
                                          </p:spTgt>
                                        </p:tgtEl>
                                        <p:attrNameLst>
                                          <p:attrName>style.visibility</p:attrName>
                                        </p:attrNameLst>
                                      </p:cBhvr>
                                      <p:to>
                                        <p:strVal val="visible"/>
                                      </p:to>
                                    </p:set>
                                    <p:animEffect transition="in" filter="wipe(up)">
                                      <p:cBhvr>
                                        <p:cTn id="10" dur="500"/>
                                        <p:tgtEl>
                                          <p:spTgt spid="1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animEffect transition="in" filter="fade">
                                      <p:cBhvr>
                                        <p:cTn id="15" dur="500"/>
                                        <p:tgtEl>
                                          <p:spTgt spid="1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7">
                                            <p:txEl>
                                              <p:pRg st="3" end="3"/>
                                            </p:txEl>
                                          </p:spTgt>
                                        </p:tgtEl>
                                        <p:attrNameLst>
                                          <p:attrName>style.visibility</p:attrName>
                                        </p:attrNameLst>
                                      </p:cBhvr>
                                      <p:to>
                                        <p:strVal val="visible"/>
                                      </p:to>
                                    </p:set>
                                    <p:animEffect transition="in" filter="randombar(horizontal)">
                                      <p:cBhvr>
                                        <p:cTn id="20" dur="500"/>
                                        <p:tgtEl>
                                          <p:spTgt spid="17">
                                            <p:txEl>
                                              <p:pRg st="3" end="3"/>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17">
                                            <p:txEl>
                                              <p:pRg st="4" end="4"/>
                                            </p:txEl>
                                          </p:spTgt>
                                        </p:tgtEl>
                                        <p:attrNameLst>
                                          <p:attrName>style.visibility</p:attrName>
                                        </p:attrNameLst>
                                      </p:cBhvr>
                                      <p:to>
                                        <p:strVal val="visible"/>
                                      </p:to>
                                    </p:set>
                                    <p:animEffect transition="in" filter="randombar(horizontal)">
                                      <p:cBhvr>
                                        <p:cTn id="23" dur="500"/>
                                        <p:tgtEl>
                                          <p:spTgt spid="17">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xEl>
                                              <p:pRg st="5" end="5"/>
                                            </p:txEl>
                                          </p:spTgt>
                                        </p:tgtEl>
                                        <p:attrNameLst>
                                          <p:attrName>style.visibility</p:attrName>
                                        </p:attrNameLst>
                                      </p:cBhvr>
                                      <p:to>
                                        <p:strVal val="visible"/>
                                      </p:to>
                                    </p:set>
                                    <p:animEffect transition="in" filter="wipe(left)">
                                      <p:cBhvr>
                                        <p:cTn id="28" dur="500"/>
                                        <p:tgtEl>
                                          <p:spTgt spid="17">
                                            <p:txEl>
                                              <p:pRg st="5" end="5"/>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17">
                                            <p:txEl>
                                              <p:pRg st="6" end="6"/>
                                            </p:txEl>
                                          </p:spTgt>
                                        </p:tgtEl>
                                        <p:attrNameLst>
                                          <p:attrName>style.visibility</p:attrName>
                                        </p:attrNameLst>
                                      </p:cBhvr>
                                      <p:to>
                                        <p:strVal val="visible"/>
                                      </p:to>
                                    </p:set>
                                    <p:animEffect transition="in" filter="wipe(left)">
                                      <p:cBhvr>
                                        <p:cTn id="31" dur="500"/>
                                        <p:tgtEl>
                                          <p:spTgt spid="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pic>
        <p:nvPicPr>
          <p:cNvPr id="8" name="Picture 7"/>
          <p:cNvPicPr>
            <a:picLocks noChangeAspect="1"/>
          </p:cNvPicPr>
          <p:nvPr/>
        </p:nvPicPr>
        <p:blipFill>
          <a:blip r:embed="rId4"/>
          <a:stretch>
            <a:fillRect/>
          </a:stretch>
        </p:blipFill>
        <p:spPr>
          <a:xfrm>
            <a:off x="-76200" y="250658"/>
            <a:ext cx="18022359" cy="9829800"/>
          </a:xfrm>
          <a:prstGeom prst="rect">
            <a:avLst/>
          </a:prstGeom>
        </p:spPr>
      </p:pic>
      <p:sp>
        <p:nvSpPr>
          <p:cNvPr id="9" name="Google Shape;911;p39"/>
          <p:cNvSpPr txBox="1">
            <a:spLocks/>
          </p:cNvSpPr>
          <p:nvPr/>
        </p:nvSpPr>
        <p:spPr>
          <a:xfrm>
            <a:off x="1426500" y="1201500"/>
            <a:ext cx="15435000" cy="1046400"/>
          </a:xfrm>
          <a:prstGeom prst="rect">
            <a:avLst/>
          </a:prstGeom>
        </p:spPr>
        <p:txBody>
          <a:bodyPr spcFirstLastPara="1" wrap="square" lIns="182850" tIns="182850" rIns="182850" bIns="18285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b="1" smtClean="0">
                <a:solidFill>
                  <a:srgbClr val="C00000"/>
                </a:solidFill>
                <a:latin typeface="Arial" panose="020B0604020202020204" pitchFamily="34" charset="0"/>
                <a:cs typeface="Arial" panose="020B0604020202020204" pitchFamily="34" charset="0"/>
              </a:rPr>
              <a:t>KHỞI ĐỘNG</a:t>
            </a:r>
            <a:endParaRPr lang="en-US" sz="6600" b="1" dirty="0">
              <a:solidFill>
                <a:srgbClr val="C00000"/>
              </a:solidFill>
              <a:latin typeface="Arial" panose="020B0604020202020204" pitchFamily="34" charset="0"/>
              <a:cs typeface="Arial" panose="020B0604020202020204" pitchFamily="34" charset="0"/>
            </a:endParaRPr>
          </a:p>
        </p:txBody>
      </p:sp>
      <p:sp>
        <p:nvSpPr>
          <p:cNvPr id="10" name="Rectangle 9"/>
          <p:cNvSpPr/>
          <p:nvPr/>
        </p:nvSpPr>
        <p:spPr>
          <a:xfrm>
            <a:off x="1066800" y="2673016"/>
            <a:ext cx="16078200" cy="1846659"/>
          </a:xfrm>
          <a:prstGeom prst="rect">
            <a:avLst/>
          </a:prstGeom>
        </p:spPr>
        <p:txBody>
          <a:bodyPr wrap="square">
            <a:spAutoFit/>
          </a:bodyPr>
          <a:lstStyle/>
          <a:p>
            <a:pPr algn="just" defTabSz="1828800">
              <a:lnSpc>
                <a:spcPct val="150000"/>
              </a:lnSpc>
              <a:buClr>
                <a:srgbClr val="000000"/>
              </a:buClr>
            </a:pPr>
            <a:r>
              <a:rPr lang="vi-VN" sz="3900" kern="100">
                <a:solidFill>
                  <a:srgbClr val="000000"/>
                </a:solidFill>
                <a:ea typeface="Calibri" panose="020F0502020204030204" pitchFamily="34" charset="0"/>
                <a:cs typeface="Times New Roman" panose="02020603050405020304" pitchFamily="18" charset="0"/>
                <a:sym typeface="Arial"/>
              </a:rPr>
              <a:t>Kim tự tháp Kheops ở Ai Cập được xây </a:t>
            </a:r>
            <a:r>
              <a:rPr lang="vi-VN" sz="3900" kern="100">
                <a:solidFill>
                  <a:srgbClr val="000000"/>
                </a:solidFill>
                <a:ea typeface="Calibri" panose="020F0502020204030204" pitchFamily="34" charset="0"/>
                <a:cs typeface="Times New Roman" panose="02020603050405020304" pitchFamily="18" charset="0"/>
                <a:sym typeface="Arial"/>
              </a:rPr>
              <a:t>dựng </a:t>
            </a:r>
            <a:r>
              <a:rPr lang="vi-VN" sz="3900" kern="100" smtClean="0">
                <a:solidFill>
                  <a:srgbClr val="000000"/>
                </a:solidFill>
                <a:ea typeface="Calibri" panose="020F0502020204030204" pitchFamily="34" charset="0"/>
                <a:cs typeface="Times New Roman" panose="02020603050405020304" pitchFamily="18" charset="0"/>
                <a:sym typeface="Arial"/>
              </a:rPr>
              <a:t>v</a:t>
            </a:r>
            <a:r>
              <a:rPr lang="en-US" sz="3900" kern="10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ào</a:t>
            </a:r>
            <a:r>
              <a:rPr lang="vi-VN" sz="3900" kern="100" smtClean="0">
                <a:solidFill>
                  <a:srgbClr val="000000"/>
                </a:solidFill>
                <a:ea typeface="Calibri" panose="020F0502020204030204" pitchFamily="34" charset="0"/>
                <a:cs typeface="Times New Roman" panose="02020603050405020304" pitchFamily="18" charset="0"/>
                <a:sym typeface="Arial"/>
              </a:rPr>
              <a:t> </a:t>
            </a:r>
            <a:r>
              <a:rPr lang="vi-VN" sz="3900" kern="100">
                <a:solidFill>
                  <a:srgbClr val="000000"/>
                </a:solidFill>
                <a:ea typeface="Calibri" panose="020F0502020204030204" pitchFamily="34" charset="0"/>
                <a:cs typeface="Times New Roman" panose="02020603050405020304" pitchFamily="18" charset="0"/>
                <a:sym typeface="Arial"/>
              </a:rPr>
              <a:t>khoảng 2 </a:t>
            </a:r>
            <a:r>
              <a:rPr lang="vi-VN" sz="3900" kern="100">
                <a:solidFill>
                  <a:srgbClr val="000000"/>
                </a:solidFill>
                <a:ea typeface="Calibri" panose="020F0502020204030204" pitchFamily="34" charset="0"/>
                <a:cs typeface="Times New Roman" panose="02020603050405020304" pitchFamily="18" charset="0"/>
                <a:sym typeface="Arial"/>
              </a:rPr>
              <a:t>500 </a:t>
            </a:r>
            <a:r>
              <a:rPr lang="en-US" sz="3900" kern="10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năm</a:t>
            </a:r>
            <a:r>
              <a:rPr lang="en-US" sz="3900" kern="100" smtClean="0">
                <a:solidFill>
                  <a:srgbClr val="000000"/>
                </a:solidFill>
                <a:ea typeface="Calibri" panose="020F0502020204030204" pitchFamily="34" charset="0"/>
                <a:cs typeface="Times New Roman" panose="02020603050405020304" pitchFamily="18" charset="0"/>
                <a:sym typeface="Arial"/>
              </a:rPr>
              <a:t> </a:t>
            </a:r>
            <a:r>
              <a:rPr lang="vi-VN" sz="3900" kern="100" smtClean="0">
                <a:solidFill>
                  <a:srgbClr val="000000"/>
                </a:solidFill>
                <a:ea typeface="Calibri" panose="020F0502020204030204" pitchFamily="34" charset="0"/>
                <a:cs typeface="Times New Roman" panose="02020603050405020304" pitchFamily="18" charset="0"/>
                <a:sym typeface="Arial"/>
              </a:rPr>
              <a:t>trước </a:t>
            </a:r>
            <a:r>
              <a:rPr lang="vi-VN" sz="3900" kern="100">
                <a:solidFill>
                  <a:srgbClr val="000000"/>
                </a:solidFill>
                <a:ea typeface="Calibri" panose="020F0502020204030204" pitchFamily="34" charset="0"/>
                <a:cs typeface="Times New Roman" panose="02020603050405020304" pitchFamily="18" charset="0"/>
                <a:sym typeface="Arial"/>
              </a:rPr>
              <a:t>Công nguyên là một trong những công trình cổ nhất và </a:t>
            </a:r>
            <a:r>
              <a:rPr lang="vi-VN" sz="3900" kern="100">
                <a:solidFill>
                  <a:srgbClr val="000000"/>
                </a:solidFill>
                <a:ea typeface="Calibri" panose="020F0502020204030204" pitchFamily="34" charset="0"/>
                <a:cs typeface="Times New Roman" panose="02020603050405020304" pitchFamily="18" charset="0"/>
                <a:sym typeface="Arial"/>
              </a:rPr>
              <a:t>duy </a:t>
            </a:r>
            <a:r>
              <a:rPr lang="vi-VN" sz="3900" kern="100" smtClean="0">
                <a:solidFill>
                  <a:srgbClr val="000000"/>
                </a:solidFill>
                <a:ea typeface="Calibri" panose="020F0502020204030204" pitchFamily="34" charset="0"/>
                <a:cs typeface="Times New Roman" panose="02020603050405020304" pitchFamily="18" charset="0"/>
                <a:sym typeface="Arial"/>
              </a:rPr>
              <a:t>nhất</a:t>
            </a:r>
            <a:endParaRPr lang="en-US" sz="3900" kern="100" dirty="0">
              <a:solidFill>
                <a:srgbClr val="000000"/>
              </a:solidFill>
              <a:latin typeface="Arial"/>
              <a:ea typeface="Calibri" panose="020F0502020204030204" pitchFamily="34" charset="0"/>
              <a:cs typeface="Times New Roman" panose="02020603050405020304" pitchFamily="18" charset="0"/>
              <a:sym typeface="Arial"/>
            </a:endParaRPr>
          </a:p>
        </p:txBody>
      </p:sp>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11410950" y="4719278"/>
            <a:ext cx="5657850" cy="4188845"/>
          </a:xfrm>
          <a:prstGeom prst="rect">
            <a:avLst/>
          </a:prstGeom>
        </p:spPr>
      </p:pic>
      <p:sp>
        <p:nvSpPr>
          <p:cNvPr id="15" name="Rectangle 14"/>
          <p:cNvSpPr/>
          <p:nvPr/>
        </p:nvSpPr>
        <p:spPr>
          <a:xfrm>
            <a:off x="1062789" y="4480251"/>
            <a:ext cx="9833812" cy="4593565"/>
          </a:xfrm>
          <a:prstGeom prst="rect">
            <a:avLst/>
          </a:prstGeom>
        </p:spPr>
        <p:txBody>
          <a:bodyPr wrap="square">
            <a:spAutoFit/>
          </a:bodyPr>
          <a:lstStyle/>
          <a:p>
            <a:pPr lvl="0" algn="just" defTabSz="1828800">
              <a:lnSpc>
                <a:spcPct val="150000"/>
              </a:lnSpc>
              <a:buClr>
                <a:srgbClr val="000000"/>
              </a:buClr>
            </a:pPr>
            <a:r>
              <a:rPr lang="vi-VN" sz="3900" kern="100">
                <a:solidFill>
                  <a:srgbClr val="000000"/>
                </a:solidFill>
                <a:ea typeface="Calibri" panose="020F0502020204030204" pitchFamily="34" charset="0"/>
                <a:cs typeface="Times New Roman" panose="02020603050405020304" pitchFamily="18" charset="0"/>
                <a:sym typeface="Arial"/>
              </a:rPr>
              <a:t>còn t</a:t>
            </a:r>
            <a:r>
              <a:rPr lang="en-US" sz="3900" kern="100">
                <a:solidFill>
                  <a:srgbClr val="000000"/>
                </a:solidFill>
                <a:latin typeface="Arial" panose="020B0604020202020204" pitchFamily="34" charset="0"/>
                <a:ea typeface="Calibri" panose="020F0502020204030204" pitchFamily="34" charset="0"/>
                <a:cs typeface="Arial" panose="020B0604020202020204" pitchFamily="34" charset="0"/>
                <a:sym typeface="Arial"/>
              </a:rPr>
              <a:t>ồ</a:t>
            </a:r>
            <a:r>
              <a:rPr lang="vi-VN" sz="3900" kern="100">
                <a:solidFill>
                  <a:srgbClr val="000000"/>
                </a:solidFill>
                <a:ea typeface="Calibri" panose="020F0502020204030204" pitchFamily="34" charset="0"/>
                <a:cs typeface="Times New Roman" panose="02020603050405020304" pitchFamily="18" charset="0"/>
                <a:sym typeface="Arial"/>
              </a:rPr>
              <a:t>n </a:t>
            </a:r>
            <a:r>
              <a:rPr lang="en-US" sz="3900" kern="100">
                <a:solidFill>
                  <a:srgbClr val="000000"/>
                </a:solidFill>
                <a:latin typeface="Arial" panose="020B0604020202020204" pitchFamily="34" charset="0"/>
                <a:ea typeface="Calibri" panose="020F0502020204030204" pitchFamily="34" charset="0"/>
                <a:cs typeface="Arial" panose="020B0604020202020204" pitchFamily="34" charset="0"/>
                <a:sym typeface="Arial"/>
              </a:rPr>
              <a:t>tại</a:t>
            </a:r>
            <a:r>
              <a:rPr lang="vi-VN" sz="3900" kern="100">
                <a:solidFill>
                  <a:srgbClr val="000000"/>
                </a:solidFill>
                <a:ea typeface="Calibri" panose="020F0502020204030204" pitchFamily="34" charset="0"/>
                <a:cs typeface="Times New Roman" panose="02020603050405020304" pitchFamily="18" charset="0"/>
                <a:sym typeface="Arial"/>
              </a:rPr>
              <a:t> trong số bảy kì quan </a:t>
            </a:r>
            <a:r>
              <a:rPr lang="vi-VN" sz="3900" kern="100">
                <a:solidFill>
                  <a:srgbClr val="000000"/>
                </a:solidFill>
                <a:ea typeface="Calibri" panose="020F0502020204030204" pitchFamily="34" charset="0"/>
                <a:cs typeface="Times New Roman" panose="02020603050405020304" pitchFamily="18" charset="0"/>
                <a:sym typeface="Arial"/>
              </a:rPr>
              <a:t>thế </a:t>
            </a:r>
            <a:r>
              <a:rPr lang="vi-VN" sz="3900" kern="100" smtClean="0">
                <a:solidFill>
                  <a:srgbClr val="000000"/>
                </a:solidFill>
                <a:ea typeface="Calibri" panose="020F0502020204030204" pitchFamily="34" charset="0"/>
                <a:cs typeface="Times New Roman" panose="02020603050405020304" pitchFamily="18" charset="0"/>
                <a:sym typeface="Arial"/>
              </a:rPr>
              <a:t>giới</a:t>
            </a:r>
            <a:r>
              <a:rPr lang="en-US" sz="3900" kern="100" smtClean="0">
                <a:solidFill>
                  <a:srgbClr val="000000"/>
                </a:solidFill>
                <a:ea typeface="Calibri" panose="020F0502020204030204" pitchFamily="34" charset="0"/>
                <a:cs typeface="Times New Roman" panose="02020603050405020304" pitchFamily="18" charset="0"/>
                <a:sym typeface="Arial"/>
              </a:rPr>
              <a:t>       </a:t>
            </a:r>
            <a:r>
              <a:rPr lang="vi-VN" sz="3900" kern="100" smtClean="0">
                <a:solidFill>
                  <a:srgbClr val="000000"/>
                </a:solidFill>
                <a:ea typeface="Calibri" panose="020F0502020204030204" pitchFamily="34" charset="0"/>
                <a:cs typeface="Times New Roman" panose="02020603050405020304" pitchFamily="18" charset="0"/>
                <a:sym typeface="Arial"/>
              </a:rPr>
              <a:t> </a:t>
            </a:r>
            <a:r>
              <a:rPr lang="vi-VN" sz="3900" kern="100">
                <a:solidFill>
                  <a:srgbClr val="000000"/>
                </a:solidFill>
                <a:ea typeface="Calibri" panose="020F0502020204030204" pitchFamily="34" charset="0"/>
                <a:cs typeface="Times New Roman" panose="02020603050405020304" pitchFamily="18" charset="0"/>
                <a:sym typeface="Arial"/>
              </a:rPr>
              <a:t>cổ đại. Kim tự tháp này có dạng hình chóp tứ giác đều cao 147 m, cạnh đáy dài 230</a:t>
            </a:r>
            <a:r>
              <a:rPr lang="en-US" sz="3900" kern="100">
                <a:solidFill>
                  <a:srgbClr val="000000"/>
                </a:solidFill>
                <a:ea typeface="Calibri" panose="020F0502020204030204" pitchFamily="34" charset="0"/>
                <a:cs typeface="Times New Roman" panose="02020603050405020304" pitchFamily="18" charset="0"/>
                <a:sym typeface="Arial"/>
              </a:rPr>
              <a:t> </a:t>
            </a:r>
            <a:r>
              <a:rPr lang="vi-VN" sz="3900" kern="100">
                <a:solidFill>
                  <a:srgbClr val="000000"/>
                </a:solidFill>
                <a:ea typeface="Calibri" panose="020F0502020204030204" pitchFamily="34" charset="0"/>
                <a:cs typeface="Times New Roman" panose="02020603050405020304" pitchFamily="18" charset="0"/>
                <a:sym typeface="Arial"/>
              </a:rPr>
              <a:t>m (hình 10.17). Kim tự tháp Kheops có thể tích bằng bao nhiêu?</a:t>
            </a:r>
            <a:endParaRPr lang="en-US" sz="3900" kern="100" dirty="0">
              <a:solidFill>
                <a:srgbClr val="000000"/>
              </a:solidFill>
              <a:latin typeface="Arial"/>
              <a:ea typeface="Calibri" panose="020F0502020204030204" pitchFamily="34" charset="0"/>
              <a:cs typeface="Times New Roman" panose="02020603050405020304" pitchFamily="18" charset="0"/>
              <a:sym typeface="Arial"/>
            </a:endParaRPr>
          </a:p>
        </p:txBody>
      </p:sp>
      <p:pic>
        <p:nvPicPr>
          <p:cNvPr id="16" name="Picture 15"/>
          <p:cNvPicPr>
            <a:picLocks noChangeAspect="1"/>
          </p:cNvPicPr>
          <p:nvPr/>
        </p:nvPicPr>
        <p:blipFill>
          <a:blip r:embed="rId7"/>
          <a:stretch>
            <a:fillRect/>
          </a:stretch>
        </p:blipFill>
        <p:spPr>
          <a:xfrm rot="3117409">
            <a:off x="1333349" y="8923172"/>
            <a:ext cx="1054699" cy="1201016"/>
          </a:xfrm>
          <a:prstGeom prst="rect">
            <a:avLst/>
          </a:prstGeom>
        </p:spPr>
      </p:pic>
    </p:spTree>
    <p:extLst>
      <p:ext uri="{BB962C8B-B14F-4D97-AF65-F5344CB8AC3E}">
        <p14:creationId xmlns:p14="http://schemas.microsoft.com/office/powerpoint/2010/main" val="139557869"/>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pic>
        <p:nvPicPr>
          <p:cNvPr id="8" name="Picture 7"/>
          <p:cNvPicPr>
            <a:picLocks noChangeAspect="1"/>
          </p:cNvPicPr>
          <p:nvPr/>
        </p:nvPicPr>
        <p:blipFill>
          <a:blip r:embed="rId4"/>
          <a:stretch>
            <a:fillRect/>
          </a:stretch>
        </p:blipFill>
        <p:spPr>
          <a:xfrm>
            <a:off x="-76200" y="250658"/>
            <a:ext cx="18022359" cy="9829800"/>
          </a:xfrm>
          <a:prstGeom prst="rect">
            <a:avLst/>
          </a:prstGeom>
        </p:spPr>
      </p:pic>
      <p:sp>
        <p:nvSpPr>
          <p:cNvPr id="10" name="Rectangle 9"/>
          <p:cNvSpPr/>
          <p:nvPr/>
        </p:nvSpPr>
        <p:spPr>
          <a:xfrm>
            <a:off x="5105400" y="2871419"/>
            <a:ext cx="7772400" cy="921855"/>
          </a:xfrm>
          <a:prstGeom prst="rect">
            <a:avLst/>
          </a:prstGeom>
        </p:spPr>
        <p:txBody>
          <a:bodyPr wrap="square">
            <a:spAutoFit/>
          </a:bodyPr>
          <a:lstStyle/>
          <a:p>
            <a:pPr lvl="0" algn="ctr" defTabSz="1828800">
              <a:lnSpc>
                <a:spcPct val="150000"/>
              </a:lnSpc>
              <a:buClr>
                <a:srgbClr val="000000"/>
              </a:buClr>
            </a:pPr>
            <a:r>
              <a:rPr lang="vi-VN" sz="4100" kern="100">
                <a:solidFill>
                  <a:srgbClr val="000000"/>
                </a:solidFill>
                <a:ea typeface="Calibri" panose="020F0502020204030204" pitchFamily="34" charset="0"/>
                <a:cs typeface="Times New Roman" panose="02020603050405020304" pitchFamily="18" charset="0"/>
                <a:sym typeface="Arial"/>
              </a:rPr>
              <a:t>Em hãy giải bài toán mở đầu.</a:t>
            </a:r>
            <a:endParaRPr kumimoji="0" lang="en-US" sz="41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1276350" y="4665543"/>
            <a:ext cx="5657850" cy="4188845"/>
          </a:xfrm>
          <a:prstGeom prst="rect">
            <a:avLst/>
          </a:prstGeom>
        </p:spPr>
      </p:pic>
      <p:sp>
        <p:nvSpPr>
          <p:cNvPr id="11" name="TextBox 10"/>
          <p:cNvSpPr txBox="1"/>
          <p:nvPr/>
        </p:nvSpPr>
        <p:spPr>
          <a:xfrm>
            <a:off x="7185386" y="1287268"/>
            <a:ext cx="3635013" cy="1246495"/>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000" b="1" i="0" u="none" strike="noStrike" kern="1200" cap="none" spc="0" normalizeH="0" baseline="0" noProof="0" smtClean="0">
                <a:ln>
                  <a:noFill/>
                </a:ln>
                <a:solidFill>
                  <a:srgbClr val="070185"/>
                </a:solidFill>
                <a:effectLst/>
                <a:uLnTx/>
                <a:uFillTx/>
                <a:latin typeface="Arial"/>
                <a:ea typeface="+mn-ea"/>
                <a:cs typeface="Arial" panose="020B0604020202020204" pitchFamily="34" charset="0"/>
                <a:sym typeface="Arial"/>
              </a:rPr>
              <a:t>Vận</a:t>
            </a:r>
            <a:r>
              <a:rPr kumimoji="0" lang="en-US" sz="5000" b="1" i="0" u="none" strike="noStrike" kern="1200" cap="none" spc="0" normalizeH="0" noProof="0" smtClean="0">
                <a:ln>
                  <a:noFill/>
                </a:ln>
                <a:solidFill>
                  <a:srgbClr val="070185"/>
                </a:solidFill>
                <a:effectLst/>
                <a:uLnTx/>
                <a:uFillTx/>
                <a:latin typeface="Arial"/>
                <a:ea typeface="+mn-ea"/>
                <a:cs typeface="Arial" panose="020B0604020202020204" pitchFamily="34" charset="0"/>
                <a:sym typeface="Arial"/>
              </a:rPr>
              <a:t> dụng</a:t>
            </a:r>
            <a:endParaRPr kumimoji="0" lang="en-US" sz="50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sym typeface="Arial"/>
            </a:endParaRPr>
          </a:p>
        </p:txBody>
      </p:sp>
      <p:sp>
        <p:nvSpPr>
          <p:cNvPr id="12" name="Rectangle 11"/>
          <p:cNvSpPr/>
          <p:nvPr/>
        </p:nvSpPr>
        <p:spPr>
          <a:xfrm>
            <a:off x="11863356" y="4820075"/>
            <a:ext cx="1176925" cy="723275"/>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100" b="1" i="1" u="sng" strike="noStrike" kern="1200" cap="none" spc="0" normalizeH="0" baseline="0" noProof="0" dirty="0">
                <a:ln>
                  <a:noFill/>
                </a:ln>
                <a:solidFill>
                  <a:srgbClr val="011C26">
                    <a:lumMod val="90000"/>
                    <a:lumOff val="10000"/>
                  </a:srgbClr>
                </a:solidFill>
                <a:effectLst/>
                <a:uLnTx/>
                <a:uFillTx/>
                <a:latin typeface="Arial" panose="020B0604020202020204" pitchFamily="34" charset="0"/>
                <a:ea typeface="+mn-ea"/>
                <a:cs typeface="Arial"/>
                <a:sym typeface="Arial"/>
              </a:rPr>
              <a:t>Giải</a:t>
            </a:r>
            <a:endParaRPr kumimoji="0" lang="en-US" sz="4100" b="1" i="1" u="sng" strike="noStrike" kern="1200" cap="none" spc="0" normalizeH="0" baseline="0" noProof="0" dirty="0">
              <a:ln>
                <a:noFill/>
              </a:ln>
              <a:solidFill>
                <a:srgbClr val="011C26">
                  <a:lumMod val="90000"/>
                  <a:lumOff val="10000"/>
                </a:srgbClr>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7153302" y="5981700"/>
                <a:ext cx="10338269" cy="2893613"/>
              </a:xfrm>
              <a:prstGeom prst="rect">
                <a:avLst/>
              </a:prstGeom>
            </p:spPr>
            <p:txBody>
              <a:bodyPr wrap="square">
                <a:spAutoFit/>
              </a:bodyPr>
              <a:lstStyle/>
              <a:p>
                <a:pPr algn="ctr">
                  <a:lnSpc>
                    <a:spcPct val="150000"/>
                  </a:lnSpc>
                  <a:spcBef>
                    <a:spcPts val="300"/>
                  </a:spcBef>
                  <a:spcAft>
                    <a:spcPts val="300"/>
                  </a:spcAft>
                </a:pPr>
                <a:r>
                  <a:rPr lang="vi-VN" sz="4100" smtClean="0">
                    <a:ea typeface="Arial" panose="020B0604020202020204" pitchFamily="34" charset="0"/>
                    <a:cs typeface="Times New Roman" panose="02020603050405020304" pitchFamily="18" charset="0"/>
                  </a:rPr>
                  <a:t>Kim tự tháp Kheops có thể tích là: </a:t>
                </a:r>
                <a:endParaRPr lang="en-US" sz="4100">
                  <a:effectLst/>
                  <a:ea typeface="Arial" panose="020B0604020202020204" pitchFamily="34" charset="0"/>
                  <a:cs typeface="Times New Roman" panose="02020603050405020304" pitchFamily="18" charset="0"/>
                </a:endParaRPr>
              </a:p>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4100" i="1">
                          <a:effectLst/>
                          <a:ea typeface="Dotum" panose="020B0600000101010101" pitchFamily="34" charset="-127"/>
                          <a:cs typeface="Times New Roman" panose="02020603050405020304" pitchFamily="18" charset="0"/>
                        </a:rPr>
                        <m:t>𝑉</m:t>
                      </m:r>
                      <m:r>
                        <a:rPr lang="en-US" sz="4100" i="1">
                          <a:effectLst/>
                          <a:ea typeface="Dotum" panose="020B0600000101010101" pitchFamily="34" charset="-127"/>
                          <a:cs typeface="Times New Roman" panose="02020603050405020304" pitchFamily="18" charset="0"/>
                        </a:rPr>
                        <m:t> = </m:t>
                      </m:r>
                      <m:f>
                        <m:fPr>
                          <m:ctrlPr>
                            <a:rPr lang="en-US" sz="4100" i="1">
                              <a:effectLst/>
                              <a:ea typeface="Dotum" panose="020B0600000101010101" pitchFamily="34" charset="-127"/>
                              <a:cs typeface="Times New Roman" panose="02020603050405020304" pitchFamily="18" charset="0"/>
                            </a:rPr>
                          </m:ctrlPr>
                        </m:fPr>
                        <m:num>
                          <m:r>
                            <a:rPr lang="en-US" sz="4100" i="1">
                              <a:effectLst/>
                              <a:ea typeface="Dotum" panose="020B0600000101010101" pitchFamily="34" charset="-127"/>
                              <a:cs typeface="Times New Roman" panose="02020603050405020304" pitchFamily="18" charset="0"/>
                            </a:rPr>
                            <m:t>1</m:t>
                          </m:r>
                        </m:num>
                        <m:den>
                          <m:r>
                            <a:rPr lang="en-US" sz="4100" i="1">
                              <a:effectLst/>
                              <a:ea typeface="Dotum" panose="020B0600000101010101" pitchFamily="34" charset="-127"/>
                              <a:cs typeface="Times New Roman" panose="02020603050405020304" pitchFamily="18" charset="0"/>
                            </a:rPr>
                            <m:t>3</m:t>
                          </m:r>
                        </m:den>
                      </m:f>
                      <m:r>
                        <a:rPr lang="en-US" sz="4100" i="1">
                          <a:effectLst/>
                          <a:ea typeface="Dotum" panose="020B0600000101010101" pitchFamily="34" charset="-127"/>
                          <a:cs typeface="Times New Roman" panose="02020603050405020304" pitchFamily="18" charset="0"/>
                        </a:rPr>
                        <m:t>.230.230.147=2 592 100</m:t>
                      </m:r>
                      <m:r>
                        <a:rPr lang="en-US" sz="4100" b="0" i="0" smtClean="0">
                          <a:effectLst/>
                          <a:latin typeface="Cambria Math" panose="02040503050406030204" pitchFamily="18" charset="0"/>
                          <a:ea typeface="Dotum" panose="020B0600000101010101" pitchFamily="34" charset="-127"/>
                          <a:cs typeface="Times New Roman" panose="02020603050405020304" pitchFamily="18" charset="0"/>
                        </a:rPr>
                        <m:t> (</m:t>
                      </m:r>
                      <m:sSup>
                        <m:sSupPr>
                          <m:ctrlPr>
                            <a:rPr lang="en-US" sz="4100" i="1">
                              <a:effectLst/>
                              <a:ea typeface="Arial" panose="020B0604020202020204" pitchFamily="34" charset="0"/>
                              <a:cs typeface="Times New Roman" panose="02020603050405020304" pitchFamily="18" charset="0"/>
                            </a:rPr>
                          </m:ctrlPr>
                        </m:sSupPr>
                        <m:e>
                          <m:r>
                            <a:rPr lang="en-US" sz="4100" i="1">
                              <a:effectLst/>
                              <a:ea typeface="Arial" panose="020B0604020202020204" pitchFamily="34" charset="0"/>
                              <a:cs typeface="Times New Roman" panose="02020603050405020304" pitchFamily="18" charset="0"/>
                            </a:rPr>
                            <m:t>𝑐𝑚</m:t>
                          </m:r>
                        </m:e>
                        <m:sup>
                          <m:r>
                            <a:rPr lang="en-US" sz="4100" i="1">
                              <a:effectLst/>
                              <a:ea typeface="Arial" panose="020B0604020202020204" pitchFamily="34" charset="0"/>
                              <a:cs typeface="Times New Roman" panose="02020603050405020304" pitchFamily="18" charset="0"/>
                            </a:rPr>
                            <m:t>3</m:t>
                          </m:r>
                        </m:sup>
                      </m:sSup>
                      <m:r>
                        <a:rPr lang="en-US" sz="4100" b="0" i="1" smtClean="0">
                          <a:effectLst/>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4100">
                  <a:effectLst/>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7153302" y="5981700"/>
                <a:ext cx="10338269" cy="2893613"/>
              </a:xfrm>
              <a:prstGeom prst="rect">
                <a:avLst/>
              </a:prstGeom>
              <a:blipFill>
                <a:blip r:embed="rId7"/>
                <a:stretch>
                  <a:fillRect/>
                </a:stretch>
              </a:blipFill>
            </p:spPr>
            <p:txBody>
              <a:bodyPr/>
              <a:lstStyle/>
              <a:p>
                <a:r>
                  <a:rPr lang="en-US">
                    <a:noFill/>
                  </a:rPr>
                  <a:t> </a:t>
                </a:r>
              </a:p>
            </p:txBody>
          </p:sp>
        </mc:Fallback>
      </mc:AlternateContent>
      <p:pic>
        <p:nvPicPr>
          <p:cNvPr id="5" name="Picture 4"/>
          <p:cNvPicPr>
            <a:picLocks noChangeAspect="1"/>
          </p:cNvPicPr>
          <p:nvPr/>
        </p:nvPicPr>
        <p:blipFill>
          <a:blip r:embed="rId8"/>
          <a:stretch>
            <a:fillRect/>
          </a:stretch>
        </p:blipFill>
        <p:spPr>
          <a:xfrm>
            <a:off x="15468600" y="2871419"/>
            <a:ext cx="1167518" cy="1551328"/>
          </a:xfrm>
          <a:prstGeom prst="rect">
            <a:avLst/>
          </a:prstGeom>
        </p:spPr>
      </p:pic>
    </p:spTree>
    <p:extLst>
      <p:ext uri="{BB962C8B-B14F-4D97-AF65-F5344CB8AC3E}">
        <p14:creationId xmlns:p14="http://schemas.microsoft.com/office/powerpoint/2010/main" val="2114674700"/>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3">
              <a:alphaModFix amt="35000"/>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1960157" y="1295400"/>
            <a:ext cx="14691957" cy="7696200"/>
          </a:xfrm>
          <a:custGeom>
            <a:avLst/>
            <a:gdLst/>
            <a:ahLst/>
            <a:cxnLst/>
            <a:rect l="l" t="t" r="r" b="b"/>
            <a:pathLst>
              <a:path w="12743017" h="6580031">
                <a:moveTo>
                  <a:pt x="0" y="0"/>
                </a:moveTo>
                <a:lnTo>
                  <a:pt x="12743018" y="0"/>
                </a:lnTo>
                <a:lnTo>
                  <a:pt x="12743018" y="6580030"/>
                </a:lnTo>
                <a:lnTo>
                  <a:pt x="0" y="6580030"/>
                </a:lnTo>
                <a:lnTo>
                  <a:pt x="0" y="0"/>
                </a:lnTo>
                <a:close/>
              </a:path>
            </a:pathLst>
          </a:custGeom>
          <a:blipFill>
            <a:blip r:embed="rId5">
              <a:extLst>
                <a:ext uri="{BEBA8EAE-BF5A-486C-A8C5-ECC9F3942E4B}">
                  <a14:imgProps xmlns:a14="http://schemas.microsoft.com/office/drawing/2010/main">
                    <a14:imgLayer r:embed="rId6">
                      <a14:imgEffect>
                        <a14:sharpenSoften amount="25000"/>
                      </a14:imgEffect>
                    </a14:imgLayer>
                  </a14:imgProps>
                </a:ext>
                <a:ext uri="{96DAC541-7B7A-43D3-8B79-37D633B846F1}">
                  <asvg:svgBlip xmlns:asvg="http://schemas.microsoft.com/office/drawing/2016/SVG/main" xmlns="" r:embed="rId7"/>
                </a:ext>
              </a:extLst>
            </a:blip>
            <a:stretch>
              <a:fillRect/>
            </a:stretch>
          </a:blipFill>
        </p:spPr>
      </p:sp>
      <p:sp>
        <p:nvSpPr>
          <p:cNvPr id="4" name="TextBox 4"/>
          <p:cNvSpPr txBox="1"/>
          <p:nvPr/>
        </p:nvSpPr>
        <p:spPr>
          <a:xfrm>
            <a:off x="2057400" y="2918019"/>
            <a:ext cx="13413354" cy="222548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000" b="1" i="0" u="none" strike="noStrike" kern="1200" cap="none" spc="0" normalizeH="0" baseline="0" noProof="0" smtClean="0">
                <a:ln>
                  <a:noFill/>
                </a:ln>
                <a:solidFill>
                  <a:srgbClr val="8F5B43"/>
                </a:solidFill>
                <a:effectLst/>
                <a:uLnTx/>
                <a:uFillTx/>
                <a:latin typeface="Arial" panose="020B0604020202020204" pitchFamily="34" charset="0"/>
                <a:ea typeface="+mn-ea"/>
                <a:cs typeface="Arial" panose="020B0604020202020204" pitchFamily="34" charset="0"/>
              </a:rPr>
              <a:t>LUYỆN</a:t>
            </a:r>
            <a:r>
              <a:rPr kumimoji="0" lang="en-US" sz="11000" b="1" i="0" u="none" strike="noStrike" kern="1200" cap="none" spc="0" normalizeH="0" noProof="0" smtClean="0">
                <a:ln>
                  <a:noFill/>
                </a:ln>
                <a:solidFill>
                  <a:srgbClr val="8F5B43"/>
                </a:solidFill>
                <a:effectLst/>
                <a:uLnTx/>
                <a:uFillTx/>
                <a:latin typeface="Arial" panose="020B0604020202020204" pitchFamily="34" charset="0"/>
                <a:ea typeface="+mn-ea"/>
                <a:cs typeface="Arial" panose="020B0604020202020204" pitchFamily="34" charset="0"/>
              </a:rPr>
              <a:t> TẬP</a:t>
            </a:r>
            <a:endParaRPr kumimoji="0" lang="en-US" sz="11000" b="1" i="0" u="none" strike="noStrike" kern="1200" cap="none" spc="0" normalizeH="0" baseline="0" noProof="0">
              <a:ln>
                <a:noFill/>
              </a:ln>
              <a:solidFill>
                <a:srgbClr val="8F5B43"/>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8"/>
          <a:stretch>
            <a:fillRect/>
          </a:stretch>
        </p:blipFill>
        <p:spPr>
          <a:xfrm flipH="1">
            <a:off x="12801600" y="5372100"/>
            <a:ext cx="4475180" cy="4209288"/>
          </a:xfrm>
          <a:prstGeom prst="rect">
            <a:avLst/>
          </a:prstGeom>
        </p:spPr>
      </p:pic>
    </p:spTree>
    <p:extLst>
      <p:ext uri="{BB962C8B-B14F-4D97-AF65-F5344CB8AC3E}">
        <p14:creationId xmlns:p14="http://schemas.microsoft.com/office/powerpoint/2010/main" val="13249128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4" t="14186" r="164" b="3656"/>
          <a:stretch/>
        </p:blipFill>
        <p:spPr>
          <a:xfrm>
            <a:off x="-18298" y="0"/>
            <a:ext cx="18288000" cy="10287000"/>
          </a:xfrm>
          <a:prstGeom prst="rect">
            <a:avLst/>
          </a:prstGeom>
        </p:spPr>
      </p:pic>
      <p:grpSp>
        <p:nvGrpSpPr>
          <p:cNvPr id="13" name="Group 12"/>
          <p:cNvGrpSpPr/>
          <p:nvPr/>
        </p:nvGrpSpPr>
        <p:grpSpPr>
          <a:xfrm>
            <a:off x="10069170" y="3696968"/>
            <a:ext cx="5143500" cy="514350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sym typeface="Arial"/>
              </a:endParaRPr>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sym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pic>
        <p:nvPicPr>
          <p:cNvPr id="26" name="Picture 10" descr="Download Free png Cartoon Hamburger Images, Stock Photos &amp; Vectors ..."/>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4733359" y="6253587"/>
            <a:ext cx="1545550" cy="155667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Cartoon biscuit eating pastry breakfast cookies Vector Image"/>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682333" y="6268718"/>
            <a:ext cx="1166410"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8" name="Picture 6" descr="Boba Tea Cartoon Png - Bubble Tea Cute Png Transparent PNG ..."/>
          <p:cNvPicPr>
            <a:picLocks noChangeAspect="1" noChangeArrowheads="1"/>
          </p:cNvPicPr>
          <p:nvPr/>
        </p:nvPicPr>
        <p:blipFill>
          <a:blip r:embed="rId7"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6424121" y="6040686"/>
            <a:ext cx="929290" cy="160147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9" name="Picture 8" descr="Beef Steak Clipart"/>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5273434" y="6585030"/>
            <a:ext cx="1575308" cy="9694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rotWithShape="1">
          <a:blip r:embed="rId9"/>
          <a:srcRect t="17199" b="17907"/>
          <a:stretch/>
        </p:blipFill>
        <p:spPr>
          <a:xfrm>
            <a:off x="6055849" y="6668479"/>
            <a:ext cx="1332970" cy="1078598"/>
          </a:xfrm>
          <a:prstGeom prst="rect">
            <a:avLst/>
          </a:prstGeom>
        </p:spPr>
      </p:pic>
      <p:pic>
        <p:nvPicPr>
          <p:cNvPr id="31"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553279" y="4835988"/>
            <a:ext cx="3005138" cy="401087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A351CB9-4BE7-7BBF-9232-DB0DE7F4CFD8}"/>
              </a:ext>
            </a:extLst>
          </p:cNvPr>
          <p:cNvGrpSpPr/>
          <p:nvPr/>
        </p:nvGrpSpPr>
        <p:grpSpPr>
          <a:xfrm>
            <a:off x="989213" y="43831"/>
            <a:ext cx="16272978" cy="3525658"/>
            <a:chOff x="668346" y="1496613"/>
            <a:chExt cx="10848652" cy="2350439"/>
          </a:xfrm>
        </p:grpSpPr>
        <p:sp>
          <p:nvSpPr>
            <p:cNvPr id="32" name="Rectangle 31"/>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a:solidFill>
                  <a:prstClr val="white"/>
                </a:solidFill>
                <a:latin typeface="Calibri" panose="020F0502020204030204"/>
                <a:sym typeface="Arial"/>
              </a:endParaRPr>
            </a:p>
          </p:txBody>
        </p:sp>
        <p:sp>
          <p:nvSpPr>
            <p:cNvPr id="33" name="TextBox 32"/>
            <p:cNvSpPr txBox="1"/>
            <p:nvPr/>
          </p:nvSpPr>
          <p:spPr>
            <a:xfrm>
              <a:off x="1173965" y="1496613"/>
              <a:ext cx="9837415" cy="2092881"/>
            </a:xfrm>
            <a:prstGeom prst="rect">
              <a:avLst/>
            </a:prstGeom>
            <a:noFill/>
          </p:spPr>
          <p:txBody>
            <a:bodyPr wrap="square" rtlCol="0">
              <a:spAutoFit/>
            </a:bodyPr>
            <a:lstStyle/>
            <a:p>
              <a:pPr algn="ctr" defTabSz="1371600"/>
              <a:endParaRPr lang="en-US" sz="9900" b="1" dirty="0">
                <a:solidFill>
                  <a:prstClr val="white"/>
                </a:solidFill>
                <a:latin typeface="Arial" panose="020B0604020202020204" pitchFamily="34" charset="0"/>
                <a:cs typeface="Arial" panose="020B0604020202020204" pitchFamily="34" charset="0"/>
                <a:sym typeface="Arial"/>
              </a:endParaRPr>
            </a:p>
            <a:p>
              <a:pPr algn="ctr" defTabSz="1371600"/>
              <a:r>
                <a:rPr lang="en-US" sz="9900" b="1" dirty="0">
                  <a:solidFill>
                    <a:prstClr val="white"/>
                  </a:solidFill>
                  <a:latin typeface="Arial" panose="020B0604020202020204" pitchFamily="34" charset="0"/>
                  <a:cs typeface="Arial" panose="020B0604020202020204" pitchFamily="34" charset="0"/>
                  <a:sym typeface="Arial"/>
                </a:rPr>
                <a:t>GẤU CON HAM ĂN</a:t>
              </a:r>
            </a:p>
          </p:txBody>
        </p:sp>
      </p:grpSp>
      <p:pic>
        <p:nvPicPr>
          <p:cNvPr id="16" name="Picture 4" descr="Download Software Development Services - Covent Garden PNG Image ...">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26220" y="5470256"/>
            <a:ext cx="3123328" cy="312332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586166"/>
      </p:ext>
    </p:extLst>
  </p:cSld>
  <p:clrMapOvr>
    <a:masterClrMapping/>
  </p:clrMapOvr>
  <mc:AlternateContent xmlns:mc="http://schemas.openxmlformats.org/markup-compatibility/2006" xmlns:p14="http://schemas.microsoft.com/office/powerpoint/2010/main">
    <mc:Choice Requires="p14">
      <p:transition spd="med" p14:dur="700">
        <p14:vortex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ào http://fb.com/nkpowerskills tải game miễn phí"/>
          <p:cNvPicPr>
            <a:picLocks noChangeAspect="1"/>
          </p:cNvPicPr>
          <p:nvPr/>
        </p:nvPicPr>
        <p:blipFill rotWithShape="1">
          <a:blip r:embed="rId5"/>
          <a:srcRect l="-164" t="14186" r="164" b="3656"/>
          <a:stretch/>
        </p:blipFill>
        <p:spPr>
          <a:xfrm>
            <a:off x="-18298" y="0"/>
            <a:ext cx="18288000" cy="10287000"/>
          </a:xfrm>
          <a:prstGeom prst="rect">
            <a:avLst/>
          </a:prstGeom>
        </p:spPr>
      </p:pic>
      <p:grpSp>
        <p:nvGrpSpPr>
          <p:cNvPr id="3" name="ĐC SHARE MIỄN PHÍ BỞI NK POWERSKILLS"/>
          <p:cNvGrpSpPr/>
          <p:nvPr/>
        </p:nvGrpSpPr>
        <p:grpSpPr>
          <a:xfrm>
            <a:off x="20090" y="4233205"/>
            <a:ext cx="18385516" cy="10362154"/>
            <a:chOff x="182857" y="3112198"/>
            <a:chExt cx="12257011" cy="6908102"/>
          </a:xfrm>
        </p:grpSpPr>
        <p:grpSp>
          <p:nvGrpSpPr>
            <p:cNvPr id="34" name="Group 33"/>
            <p:cNvGrpSpPr/>
            <p:nvPr/>
          </p:nvGrpSpPr>
          <p:grpSpPr>
            <a:xfrm>
              <a:off x="6672187" y="3112198"/>
              <a:ext cx="3000733" cy="3000733"/>
              <a:chOff x="-3756025" y="-1901825"/>
              <a:chExt cx="4743450" cy="4743450"/>
            </a:xfrm>
          </p:grpSpPr>
          <p:sp>
            <p:nvSpPr>
              <p:cNvPr id="35" name="Oval 34"/>
              <p:cNvSpPr/>
              <p:nvPr/>
            </p:nvSpPr>
            <p:spPr>
              <a:xfrm>
                <a:off x="-2260600" y="-101600"/>
                <a:ext cx="1651000" cy="13589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36" name="Oval 35"/>
              <p:cNvSpPr/>
              <p:nvPr/>
            </p:nvSpPr>
            <p:spPr>
              <a:xfrm>
                <a:off x="-762000" y="-1536700"/>
                <a:ext cx="520700" cy="482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37" name="Oval 36"/>
              <p:cNvSpPr/>
              <p:nvPr/>
            </p:nvSpPr>
            <p:spPr>
              <a:xfrm>
                <a:off x="-2473325" y="-1497013"/>
                <a:ext cx="482600" cy="44291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38" name="Oval 37"/>
              <p:cNvSpPr/>
              <p:nvPr/>
            </p:nvSpPr>
            <p:spPr>
              <a:xfrm>
                <a:off x="-716739"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39" name="Oval 38"/>
              <p:cNvSpPr/>
              <p:nvPr/>
            </p:nvSpPr>
            <p:spPr>
              <a:xfrm>
                <a:off x="-716739" y="1699260"/>
                <a:ext cx="602439" cy="51054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40" name="Oval 39"/>
              <p:cNvSpPr/>
              <p:nvPr/>
            </p:nvSpPr>
            <p:spPr>
              <a:xfrm>
                <a:off x="-2433246"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pic>
            <p:nvPicPr>
              <p:cNvPr id="41" name="Picture 16" descr="Bubble Tea Drink GIF - BubbleTea Drink Cute GIFs"/>
              <p:cNvPicPr>
                <a:picLocks noChangeAspect="1" noChangeArrowheads="1" noCrop="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56025" y="-1901825"/>
                <a:ext cx="4743450" cy="4743450"/>
              </a:xfrm>
              <a:prstGeom prst="rect">
                <a:avLst/>
              </a:prstGeom>
              <a:noFill/>
              <a:extLst>
                <a:ext uri="{909E8E84-426E-40DD-AFC4-6F175D3DCCD1}">
                  <a14:hiddenFill xmlns:a14="http://schemas.microsoft.com/office/drawing/2010/main">
                    <a:solidFill>
                      <a:srgbClr val="FFFFFF"/>
                    </a:solidFill>
                  </a14:hiddenFill>
                </a:ext>
              </a:extLst>
            </p:spPr>
          </p:pic>
        </p:grpSp>
        <p:pic>
          <p:nvPicPr>
            <p:cNvPr id="42" name="Picture 41"/>
            <p:cNvPicPr>
              <a:picLocks noChangeAspect="1"/>
            </p:cNvPicPr>
            <p:nvPr/>
          </p:nvPicPr>
          <p:blipFill>
            <a:blip r:embed="rId7"/>
            <a:stretch>
              <a:fillRect/>
            </a:stretch>
          </p:blipFill>
          <p:spPr>
            <a:xfrm>
              <a:off x="182857" y="8183884"/>
              <a:ext cx="12257011" cy="1836416"/>
            </a:xfrm>
            <a:prstGeom prst="rect">
              <a:avLst/>
            </a:prstGeom>
          </p:spPr>
        </p:pic>
      </p:grpSp>
      <p:grpSp>
        <p:nvGrpSpPr>
          <p:cNvPr id="65" name="CẤM BUÔN BÁN, CẤM REUP"/>
          <p:cNvGrpSpPr/>
          <p:nvPr/>
        </p:nvGrpSpPr>
        <p:grpSpPr>
          <a:xfrm>
            <a:off x="8979526" y="4062518"/>
            <a:ext cx="5143500" cy="5143500"/>
            <a:chOff x="5986351" y="2708345"/>
            <a:chExt cx="3429000" cy="342900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rial" panose="020B0604020202020204" pitchFamily="34" charset="0"/>
                <a:cs typeface="Arial" panose="020B0604020202020204" pitchFamily="34" charset="0"/>
                <a:sym typeface="Arial"/>
              </a:endParaRPr>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rial" panose="020B0604020202020204" pitchFamily="34" charset="0"/>
                <a:cs typeface="Arial" panose="020B0604020202020204" pitchFamily="34" charset="0"/>
                <a:sym typeface="Arial"/>
              </a:endParaRPr>
            </a:p>
          </p:txBody>
        </p:sp>
        <p:pic>
          <p:nvPicPr>
            <p:cNvPr id="64" name="Picture 6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pic>
        <p:nvPicPr>
          <p:cNvPr id="75" name="Vào http://fb.com/nkpowerskills tải game miễn phí" descr="Download Free png Cartoon Hamburger Images, Stock Photos &amp; Vectors ..."/>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4319701" y="6275357"/>
            <a:ext cx="1545550" cy="155667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ĐC SHARE MIỄN PHÍ BỞI NK POWERSKILLS" descr="Cartoon biscuit eating pastry breakfast cookies Vector Image"/>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268675" y="6290488"/>
            <a:ext cx="1166410"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7" name="CẤM BUÔN BÁN, CẤM REUP" descr="Boba Tea Cartoon Png - Bubble Tea Cute Png Transparent PNG ..."/>
          <p:cNvPicPr>
            <a:picLocks noChangeAspect="1" noChangeArrowheads="1"/>
          </p:cNvPicPr>
          <p:nvPr/>
        </p:nvPicPr>
        <p:blipFill>
          <a:blip r:embed="rId1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6010463" y="6062456"/>
            <a:ext cx="929290" cy="160147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Vào http://fb.com/nkpowerskills tải game miễn phí" descr="Beef Steak Clipart"/>
          <p:cNvPicPr>
            <a:picLocks noChangeAspect="1" noChangeArrowheads="1"/>
          </p:cNvPicPr>
          <p:nvPr/>
        </p:nvPicPr>
        <p:blipFill>
          <a:blip r:embed="rId13"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859776" y="6606802"/>
            <a:ext cx="1575308" cy="9694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ĐC SHARE MIỄN PHÍ BỞI NK POWERSKILLS"/>
          <p:cNvPicPr>
            <a:picLocks noChangeAspect="1"/>
          </p:cNvPicPr>
          <p:nvPr/>
        </p:nvPicPr>
        <p:blipFill rotWithShape="1">
          <a:blip r:embed="rId14"/>
          <a:srcRect t="17199" b="17907"/>
          <a:stretch/>
        </p:blipFill>
        <p:spPr>
          <a:xfrm>
            <a:off x="5642191" y="6690249"/>
            <a:ext cx="1332970" cy="1078598"/>
          </a:xfrm>
          <a:prstGeom prst="rect">
            <a:avLst/>
          </a:prstGeom>
        </p:spPr>
      </p:pic>
      <p:pic>
        <p:nvPicPr>
          <p:cNvPr id="80" name="CẤM BUÔN BÁN, CẤM REUP" descr="Flat cartoon empty straw wicker basket Royalty Free Vector"/>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237431" y="4759622"/>
            <a:ext cx="3005138" cy="4010872"/>
          </a:xfrm>
          <a:prstGeom prst="rect">
            <a:avLst/>
          </a:prstGeom>
          <a:noFill/>
          <a:extLst>
            <a:ext uri="{909E8E84-426E-40DD-AFC4-6F175D3DCCD1}">
              <a14:hiddenFill xmlns:a14="http://schemas.microsoft.com/office/drawing/2010/main">
                <a:solidFill>
                  <a:srgbClr val="FFFFFF"/>
                </a:solidFill>
              </a14:hiddenFill>
            </a:ext>
          </a:extLst>
        </p:spPr>
      </p:pic>
      <p:sp>
        <p:nvSpPr>
          <p:cNvPr id="107" name="Vào http://fb.com/nkpowerskills tải game miễn phí"/>
          <p:cNvSpPr/>
          <p:nvPr/>
        </p:nvSpPr>
        <p:spPr>
          <a:xfrm>
            <a:off x="1154740" y="1077724"/>
            <a:ext cx="15751276" cy="219916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dirty="0">
              <a:solidFill>
                <a:prstClr val="white"/>
              </a:solidFill>
              <a:latin typeface="Arial" panose="020B0604020202020204" pitchFamily="34" charset="0"/>
              <a:cs typeface="Arial" panose="020B0604020202020204" pitchFamily="34" charset="0"/>
              <a:sym typeface="Arial"/>
            </a:endParaRPr>
          </a:p>
        </p:txBody>
      </p:sp>
      <p:sp>
        <p:nvSpPr>
          <p:cNvPr id="108" name="ĐC SHARE MIỄN PHÍ BỞI NK POWERSKILLS"/>
          <p:cNvSpPr/>
          <p:nvPr/>
        </p:nvSpPr>
        <p:spPr>
          <a:xfrm>
            <a:off x="10281763" y="7343903"/>
            <a:ext cx="6581823" cy="275259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lnSpc>
                <a:spcPct val="150000"/>
              </a:lnSpc>
            </a:pPr>
            <a:r>
              <a:rPr lang="vi-VN" sz="3800">
                <a:solidFill>
                  <a:prstClr val="white"/>
                </a:solidFill>
                <a:cs typeface="Arial" panose="020B0604020202020204" pitchFamily="34" charset="0"/>
                <a:sym typeface="Arial"/>
              </a:rPr>
              <a:t>D</a:t>
            </a:r>
            <a:r>
              <a:rPr lang="vi-VN" sz="3800">
                <a:solidFill>
                  <a:prstClr val="white"/>
                </a:solidFill>
                <a:cs typeface="Arial" panose="020B0604020202020204" pitchFamily="34" charset="0"/>
                <a:sym typeface="Arial"/>
              </a:rPr>
              <a:t>. </a:t>
            </a:r>
            <a:r>
              <a:rPr lang="vi-VN" sz="3800">
                <a:solidFill>
                  <a:prstClr val="white"/>
                </a:solidFill>
                <a:cs typeface="Arial" panose="020B0604020202020204" pitchFamily="34" charset="0"/>
                <a:sym typeface="Arial"/>
              </a:rPr>
              <a:t>Đường cao vẽ từ đỉnh của mỗi mặt bên của </a:t>
            </a:r>
            <a:r>
              <a:rPr lang="vi-VN" sz="3800">
                <a:solidFill>
                  <a:prstClr val="white"/>
                </a:solidFill>
                <a:cs typeface="Arial" panose="020B0604020202020204" pitchFamily="34" charset="0"/>
                <a:sym typeface="Arial"/>
              </a:rPr>
              <a:t>hình </a:t>
            </a:r>
            <a:r>
              <a:rPr lang="vi-VN" sz="3800" smtClean="0">
                <a:solidFill>
                  <a:prstClr val="white"/>
                </a:solidFill>
                <a:cs typeface="Arial" panose="020B0604020202020204" pitchFamily="34" charset="0"/>
                <a:sym typeface="Arial"/>
              </a:rPr>
              <a:t>chóp</a:t>
            </a:r>
            <a:endParaRPr lang="en-US" sz="3800" dirty="0">
              <a:solidFill>
                <a:prstClr val="white"/>
              </a:solidFill>
              <a:latin typeface="Arial" panose="020B0604020202020204" pitchFamily="34" charset="0"/>
              <a:cs typeface="Arial" panose="020B0604020202020204" pitchFamily="34" charset="0"/>
              <a:sym typeface="Arial"/>
            </a:endParaRPr>
          </a:p>
        </p:txBody>
      </p:sp>
      <p:sp>
        <p:nvSpPr>
          <p:cNvPr id="109" name="CẤM BUÔN BÁN, CẤM REUP"/>
          <p:cNvSpPr/>
          <p:nvPr/>
        </p:nvSpPr>
        <p:spPr>
          <a:xfrm>
            <a:off x="1188070" y="7275545"/>
            <a:ext cx="6991431" cy="275259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60960" algn="ctr" defTabSz="1828800">
              <a:lnSpc>
                <a:spcPct val="150000"/>
              </a:lnSpc>
              <a:spcBef>
                <a:spcPts val="1200"/>
              </a:spcBef>
              <a:spcAft>
                <a:spcPts val="1200"/>
              </a:spcAft>
              <a:buClr>
                <a:srgbClr val="000000"/>
              </a:buClr>
            </a:pPr>
            <a:r>
              <a:rPr lang="vi-VN" sz="3800">
                <a:solidFill>
                  <a:prstClr val="white"/>
                </a:solidFill>
                <a:cs typeface="Arial" panose="020B0604020202020204" pitchFamily="34" charset="0"/>
                <a:sym typeface="Arial"/>
              </a:rPr>
              <a:t>B</a:t>
            </a:r>
            <a:r>
              <a:rPr lang="vi-VN" sz="3800">
                <a:solidFill>
                  <a:prstClr val="white"/>
                </a:solidFill>
                <a:cs typeface="Arial" panose="020B0604020202020204" pitchFamily="34" charset="0"/>
                <a:sym typeface="Arial"/>
              </a:rPr>
              <a:t>. </a:t>
            </a:r>
            <a:r>
              <a:rPr lang="en-US" sz="3800" smtClean="0">
                <a:solidFill>
                  <a:prstClr val="white"/>
                </a:solidFill>
                <a:latin typeface="Arial" panose="020B0604020202020204" pitchFamily="34" charset="0"/>
                <a:cs typeface="Arial" panose="020B0604020202020204" pitchFamily="34" charset="0"/>
                <a:sym typeface="Arial"/>
              </a:rPr>
              <a:t>Đ</a:t>
            </a:r>
            <a:r>
              <a:rPr lang="vi-VN" sz="3800" smtClean="0">
                <a:solidFill>
                  <a:prstClr val="white"/>
                </a:solidFill>
                <a:cs typeface="Arial" panose="020B0604020202020204" pitchFamily="34" charset="0"/>
                <a:sym typeface="Arial"/>
              </a:rPr>
              <a:t>ường </a:t>
            </a:r>
            <a:r>
              <a:rPr lang="vi-VN" sz="3800">
                <a:solidFill>
                  <a:prstClr val="white"/>
                </a:solidFill>
                <a:cs typeface="Arial" panose="020B0604020202020204" pitchFamily="34" charset="0"/>
                <a:sym typeface="Arial"/>
              </a:rPr>
              <a:t>thẳng kẻ từ đỉnh tới trung điểm của đường chéo </a:t>
            </a:r>
            <a:r>
              <a:rPr lang="vi-VN" sz="3800">
                <a:solidFill>
                  <a:prstClr val="white"/>
                </a:solidFill>
                <a:cs typeface="Arial" panose="020B0604020202020204" pitchFamily="34" charset="0"/>
                <a:sym typeface="Arial"/>
              </a:rPr>
              <a:t>mặt </a:t>
            </a:r>
            <a:r>
              <a:rPr lang="vi-VN" sz="3800" smtClean="0">
                <a:solidFill>
                  <a:prstClr val="white"/>
                </a:solidFill>
                <a:cs typeface="Arial" panose="020B0604020202020204" pitchFamily="34" charset="0"/>
                <a:sym typeface="Arial"/>
              </a:rPr>
              <a:t>đáy</a:t>
            </a:r>
            <a:endParaRPr lang="en-US" sz="3800" kern="0">
              <a:solidFill>
                <a:prstClr val="white"/>
              </a:solidFill>
              <a:latin typeface="Times New Roman" panose="02020603050405020304" pitchFamily="18" charset="0"/>
              <a:ea typeface="Times New Roman" panose="02020603050405020304" pitchFamily="18" charset="0"/>
              <a:sym typeface="Arial"/>
            </a:endParaRPr>
          </a:p>
        </p:txBody>
      </p:sp>
      <p:sp>
        <p:nvSpPr>
          <p:cNvPr id="110" name="Vào http://fb.com/nkpowerskills tải game miễn phí"/>
          <p:cNvSpPr/>
          <p:nvPr/>
        </p:nvSpPr>
        <p:spPr>
          <a:xfrm>
            <a:off x="10281763" y="3935092"/>
            <a:ext cx="6581823" cy="275259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lnSpc>
                <a:spcPct val="150000"/>
              </a:lnSpc>
            </a:pPr>
            <a:r>
              <a:rPr lang="vi-VN" sz="3800">
                <a:solidFill>
                  <a:prstClr val="white"/>
                </a:solidFill>
                <a:cs typeface="Arial" panose="020B0604020202020204" pitchFamily="34" charset="0"/>
                <a:sym typeface="Arial"/>
              </a:rPr>
              <a:t>C</a:t>
            </a:r>
            <a:r>
              <a:rPr lang="vi-VN" sz="3800">
                <a:solidFill>
                  <a:prstClr val="white"/>
                </a:solidFill>
                <a:cs typeface="Arial" panose="020B0604020202020204" pitchFamily="34" charset="0"/>
                <a:sym typeface="Arial"/>
              </a:rPr>
              <a:t>. </a:t>
            </a:r>
            <a:r>
              <a:rPr lang="vi-VN" sz="3800">
                <a:solidFill>
                  <a:prstClr val="white"/>
                </a:solidFill>
                <a:cs typeface="Arial" panose="020B0604020202020204" pitchFamily="34" charset="0"/>
                <a:sym typeface="Arial"/>
              </a:rPr>
              <a:t>Đường cao vẽ từ đỉnh của hình chóp đến một điểm bất kì ở </a:t>
            </a:r>
            <a:r>
              <a:rPr lang="vi-VN" sz="3800">
                <a:solidFill>
                  <a:prstClr val="white"/>
                </a:solidFill>
                <a:cs typeface="Arial" panose="020B0604020202020204" pitchFamily="34" charset="0"/>
                <a:sym typeface="Arial"/>
              </a:rPr>
              <a:t>mặt </a:t>
            </a:r>
            <a:r>
              <a:rPr lang="vi-VN" sz="3800" smtClean="0">
                <a:solidFill>
                  <a:prstClr val="white"/>
                </a:solidFill>
                <a:cs typeface="Arial" panose="020B0604020202020204" pitchFamily="34" charset="0"/>
                <a:sym typeface="Arial"/>
              </a:rPr>
              <a:t>bên</a:t>
            </a:r>
            <a:endParaRPr lang="en-US" sz="3800" dirty="0">
              <a:solidFill>
                <a:prstClr val="white"/>
              </a:solidFill>
              <a:latin typeface="Arial" panose="020B0604020202020204" pitchFamily="34" charset="0"/>
              <a:cs typeface="Arial" panose="020B0604020202020204" pitchFamily="34" charset="0"/>
              <a:sym typeface="Arial"/>
            </a:endParaRPr>
          </a:p>
        </p:txBody>
      </p:sp>
      <p:sp>
        <p:nvSpPr>
          <p:cNvPr id="111" name="ĐC SHARE MIỄN PHÍ BỞI NK POWERSKILLS"/>
          <p:cNvSpPr/>
          <p:nvPr/>
        </p:nvSpPr>
        <p:spPr>
          <a:xfrm>
            <a:off x="1154740" y="3924300"/>
            <a:ext cx="6991431" cy="275259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lnSpc>
                <a:spcPct val="150000"/>
              </a:lnSpc>
            </a:pPr>
            <a:r>
              <a:rPr lang="vi-VN" sz="3800">
                <a:solidFill>
                  <a:prstClr val="white"/>
                </a:solidFill>
                <a:cs typeface="Arial" panose="020B0604020202020204" pitchFamily="34" charset="0"/>
                <a:sym typeface="Arial"/>
              </a:rPr>
              <a:t>A</a:t>
            </a:r>
            <a:r>
              <a:rPr lang="vi-VN" sz="3800">
                <a:solidFill>
                  <a:prstClr val="white"/>
                </a:solidFill>
                <a:cs typeface="Arial" panose="020B0604020202020204" pitchFamily="34" charset="0"/>
                <a:sym typeface="Arial"/>
              </a:rPr>
              <a:t>. </a:t>
            </a:r>
            <a:r>
              <a:rPr lang="en-US" sz="3800" smtClean="0">
                <a:solidFill>
                  <a:prstClr val="white"/>
                </a:solidFill>
                <a:latin typeface="Arial" panose="020B0604020202020204" pitchFamily="34" charset="0"/>
                <a:cs typeface="Arial" panose="020B0604020202020204" pitchFamily="34" charset="0"/>
                <a:sym typeface="Arial"/>
              </a:rPr>
              <a:t>Đ</a:t>
            </a:r>
            <a:r>
              <a:rPr lang="vi-VN" sz="3800" smtClean="0">
                <a:solidFill>
                  <a:prstClr val="white"/>
                </a:solidFill>
                <a:cs typeface="Arial" panose="020B0604020202020204" pitchFamily="34" charset="0"/>
                <a:sym typeface="Arial"/>
              </a:rPr>
              <a:t>ường </a:t>
            </a:r>
            <a:r>
              <a:rPr lang="vi-VN" sz="3800">
                <a:solidFill>
                  <a:prstClr val="white"/>
                </a:solidFill>
                <a:cs typeface="Arial" panose="020B0604020202020204" pitchFamily="34" charset="0"/>
                <a:sym typeface="Arial"/>
              </a:rPr>
              <a:t>thẳng kẻ từ đỉnh tới một đỉnh bất kì của mặt đáy</a:t>
            </a:r>
            <a:endParaRPr lang="en-US" sz="3800" dirty="0">
              <a:solidFill>
                <a:prstClr val="white"/>
              </a:solidFill>
              <a:latin typeface="Arial" panose="020B0604020202020204" pitchFamily="34" charset="0"/>
              <a:cs typeface="Arial" panose="020B0604020202020204" pitchFamily="34" charset="0"/>
              <a:sym typeface="Arial"/>
            </a:endParaRPr>
          </a:p>
        </p:txBody>
      </p:sp>
      <p:pic>
        <p:nvPicPr>
          <p:cNvPr id="112" name="CẤM BUÔN BÁN, CẤM REUP" descr="Káº¿t quáº£ hÃ¬nh áº£nh cho right wrong tick icon"/>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623434" y="419867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13" name="Vào http://fb.com/nkpowerskills tải game miễn phí" descr="Káº¿t quáº£ hÃ¬nh áº£nh cho right wrong tick icon"/>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4967430" y="427179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14" name="ĐC SHARE MIỄN PHÍ BỞI NK POWERSKILLS" descr="Káº¿t quáº£ hÃ¬nh áº£nh cho right wrong tick icon"/>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502000" y="755282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15" name="CẤM BUÔN BÁN, CẤM REUP"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014369" y="7617796"/>
            <a:ext cx="2009398"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16" name="Vào http://fb.com/nkpowerskills tải game miễn phí"/>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6169287" y="1655343"/>
            <a:ext cx="7254618" cy="6595108"/>
          </a:xfrm>
          <a:prstGeom prst="rect">
            <a:avLst/>
          </a:prstGeom>
          <a:noFill/>
          <a:extLst>
            <a:ext uri="{909E8E84-426E-40DD-AFC4-6F175D3DCCD1}">
              <a14:hiddenFill xmlns:a14="http://schemas.microsoft.com/office/drawing/2010/main">
                <a:solidFill>
                  <a:srgbClr val="FFFFFF"/>
                </a:solidFill>
              </a14:hiddenFill>
            </a:ext>
          </a:extLst>
        </p:spPr>
      </p:pic>
      <p:sp>
        <p:nvSpPr>
          <p:cNvPr id="117" name="ĐC SHARE MIỄN PHÍ BỞI NK POWERSKILLS"/>
          <p:cNvSpPr txBox="1"/>
          <p:nvPr/>
        </p:nvSpPr>
        <p:spPr>
          <a:xfrm>
            <a:off x="1598637" y="1563424"/>
            <a:ext cx="14761778" cy="1063433"/>
          </a:xfrm>
          <a:prstGeom prst="rect">
            <a:avLst/>
          </a:prstGeom>
          <a:noFill/>
        </p:spPr>
        <p:txBody>
          <a:bodyPr wrap="square" rtlCol="0">
            <a:spAutoFit/>
          </a:bodyPr>
          <a:lstStyle/>
          <a:p>
            <a:pPr marR="60960" algn="ctr" defTabSz="1828800">
              <a:lnSpc>
                <a:spcPct val="150000"/>
              </a:lnSpc>
              <a:spcBef>
                <a:spcPts val="1200"/>
              </a:spcBef>
              <a:spcAft>
                <a:spcPts val="1200"/>
              </a:spcAft>
              <a:buClr>
                <a:srgbClr val="000000"/>
              </a:buClr>
            </a:pPr>
            <a:r>
              <a:rPr lang="en-US" sz="4800" b="1">
                <a:solidFill>
                  <a:prstClr val="white"/>
                </a:solidFill>
                <a:latin typeface="Arial" panose="020B0604020202020204" pitchFamily="34" charset="0"/>
                <a:cs typeface="Arial" panose="020B0604020202020204" pitchFamily="34" charset="0"/>
                <a:sym typeface="Arial"/>
              </a:rPr>
              <a:t>Câu 1. Trung đoạn của hình chóp tứ giác đều là</a:t>
            </a:r>
            <a:endParaRPr lang="en-US" sz="4800" kern="0">
              <a:solidFill>
                <a:prstClr val="white"/>
              </a:solidFill>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2" name="Rounded Rectangle 1"/>
          <p:cNvSpPr/>
          <p:nvPr/>
        </p:nvSpPr>
        <p:spPr>
          <a:xfrm>
            <a:off x="-1524000" y="11239500"/>
            <a:ext cx="21412200" cy="3581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680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08"/>
                                        </p:tgtEl>
                                        <p:attrNameLst>
                                          <p:attrName>style.visibility</p:attrName>
                                        </p:attrNameLst>
                                      </p:cBhvr>
                                      <p:to>
                                        <p:strVal val="visible"/>
                                      </p:to>
                                    </p:set>
                                    <p:animEffect transition="in" filter="fade">
                                      <p:cBhvr>
                                        <p:cTn id="10" dur="500"/>
                                        <p:tgtEl>
                                          <p:spTgt spid="10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09"/>
                                        </p:tgtEl>
                                        <p:attrNameLst>
                                          <p:attrName>style.visibility</p:attrName>
                                        </p:attrNameLst>
                                      </p:cBhvr>
                                      <p:to>
                                        <p:strVal val="visible"/>
                                      </p:to>
                                    </p:set>
                                    <p:animEffect transition="in" filter="fade">
                                      <p:cBhvr>
                                        <p:cTn id="13" dur="500"/>
                                        <p:tgtEl>
                                          <p:spTgt spid="10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10"/>
                                        </p:tgtEl>
                                        <p:attrNameLst>
                                          <p:attrName>style.visibility</p:attrName>
                                        </p:attrNameLst>
                                      </p:cBhvr>
                                      <p:to>
                                        <p:strVal val="visible"/>
                                      </p:to>
                                    </p:set>
                                    <p:animEffect transition="in" filter="fade">
                                      <p:cBhvr>
                                        <p:cTn id="16" dur="500"/>
                                        <p:tgtEl>
                                          <p:spTgt spid="11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500"/>
                                        <p:tgtEl>
                                          <p:spTgt spid="111"/>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17"/>
                                        </p:tgtEl>
                                        <p:attrNameLst>
                                          <p:attrName>style.visibility</p:attrName>
                                        </p:attrNameLst>
                                      </p:cBhvr>
                                      <p:to>
                                        <p:strVal val="visible"/>
                                      </p:to>
                                    </p:set>
                                    <p:animEffect transition="in" filter="fade">
                                      <p:cBhvr>
                                        <p:cTn id="22"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9"/>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16"/>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16"/>
                                        </p:tgtEl>
                                      </p:cBhvr>
                                    </p:animEffect>
                                    <p:set>
                                      <p:cBhvr>
                                        <p:cTn id="34"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35" restart="whenNotActive" fill="hold" evtFilter="cancelBubble" nodeType="interactiveSeq">
                <p:stCondLst>
                  <p:cond evt="onClick" delay="0">
                    <p:tgtEl>
                      <p:spTgt spid="111"/>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16"/>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16"/>
                                        </p:tgtEl>
                                      </p:cBhvr>
                                    </p:animEffect>
                                    <p:set>
                                      <p:cBhvr>
                                        <p:cTn id="46"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47" restart="whenNotActive" fill="hold" evtFilter="cancelBubble" nodeType="interactiveSeq">
                <p:stCondLst>
                  <p:cond evt="onClick" delay="0">
                    <p:tgtEl>
                      <p:spTgt spid="110"/>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1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16"/>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16"/>
                                        </p:tgtEl>
                                      </p:cBhvr>
                                    </p:animEffect>
                                    <p:set>
                                      <p:cBhvr>
                                        <p:cTn id="58"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59" restart="whenNotActive" fill="hold" evtFilter="cancelBubble" nodeType="interactiveSeq">
                <p:stCondLst>
                  <p:cond evt="onClick" delay="0">
                    <p:tgtEl>
                      <p:spTgt spid="108"/>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1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114"/>
                                        </p:tgtEl>
                                      </p:cBhvr>
                                    </p:animEffect>
                                    <p:set>
                                      <p:cBhvr>
                                        <p:cTn id="67" dur="1" fill="hold">
                                          <p:stCondLst>
                                            <p:cond delay="499"/>
                                          </p:stCondLst>
                                        </p:cTn>
                                        <p:tgtEl>
                                          <p:spTgt spid="114"/>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16"/>
                                        </p:tgtEl>
                                      </p:cBhvr>
                                    </p:animEffect>
                                    <p:set>
                                      <p:cBhvr>
                                        <p:cTn id="70" dur="1" fill="hold">
                                          <p:stCondLst>
                                            <p:cond delay="499"/>
                                          </p:stCondLst>
                                        </p:cTn>
                                        <p:tgtEl>
                                          <p:spTgt spid="116"/>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112"/>
                                        </p:tgtEl>
                                      </p:cBhvr>
                                    </p:animEffect>
                                    <p:set>
                                      <p:cBhvr>
                                        <p:cTn id="73" dur="1" fill="hold">
                                          <p:stCondLst>
                                            <p:cond delay="499"/>
                                          </p:stCondLst>
                                        </p:cTn>
                                        <p:tgtEl>
                                          <p:spTgt spid="112"/>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13"/>
                                        </p:tgtEl>
                                      </p:cBhvr>
                                    </p:animEffect>
                                    <p:set>
                                      <p:cBhvr>
                                        <p:cTn id="76" dur="1" fill="hold">
                                          <p:stCondLst>
                                            <p:cond delay="499"/>
                                          </p:stCondLst>
                                        </p:cTn>
                                        <p:tgtEl>
                                          <p:spTgt spid="113"/>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15"/>
                                        </p:tgtEl>
                                      </p:cBhvr>
                                    </p:animEffect>
                                    <p:set>
                                      <p:cBhvr>
                                        <p:cTn id="79" dur="1" fill="hold">
                                          <p:stCondLst>
                                            <p:cond delay="499"/>
                                          </p:stCondLst>
                                        </p:cTn>
                                        <p:tgtEl>
                                          <p:spTgt spid="115"/>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107"/>
                                        </p:tgtEl>
                                      </p:cBhvr>
                                    </p:animEffect>
                                    <p:set>
                                      <p:cBhvr>
                                        <p:cTn id="82" dur="1" fill="hold">
                                          <p:stCondLst>
                                            <p:cond delay="499"/>
                                          </p:stCondLst>
                                        </p:cTn>
                                        <p:tgtEl>
                                          <p:spTgt spid="107"/>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108"/>
                                        </p:tgtEl>
                                      </p:cBhvr>
                                    </p:animEffect>
                                    <p:set>
                                      <p:cBhvr>
                                        <p:cTn id="85" dur="1" fill="hold">
                                          <p:stCondLst>
                                            <p:cond delay="499"/>
                                          </p:stCondLst>
                                        </p:cTn>
                                        <p:tgtEl>
                                          <p:spTgt spid="108"/>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109"/>
                                        </p:tgtEl>
                                      </p:cBhvr>
                                    </p:animEffect>
                                    <p:set>
                                      <p:cBhvr>
                                        <p:cTn id="88" dur="1" fill="hold">
                                          <p:stCondLst>
                                            <p:cond delay="499"/>
                                          </p:stCondLst>
                                        </p:cTn>
                                        <p:tgtEl>
                                          <p:spTgt spid="109"/>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110"/>
                                        </p:tgtEl>
                                      </p:cBhvr>
                                    </p:animEffect>
                                    <p:set>
                                      <p:cBhvr>
                                        <p:cTn id="91" dur="1" fill="hold">
                                          <p:stCondLst>
                                            <p:cond delay="499"/>
                                          </p:stCondLst>
                                        </p:cTn>
                                        <p:tgtEl>
                                          <p:spTgt spid="110"/>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111"/>
                                        </p:tgtEl>
                                      </p:cBhvr>
                                    </p:animEffect>
                                    <p:set>
                                      <p:cBhvr>
                                        <p:cTn id="94" dur="1" fill="hold">
                                          <p:stCondLst>
                                            <p:cond delay="499"/>
                                          </p:stCondLst>
                                        </p:cTn>
                                        <p:tgtEl>
                                          <p:spTgt spid="111"/>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17"/>
                                        </p:tgtEl>
                                      </p:cBhvr>
                                    </p:animEffect>
                                    <p:set>
                                      <p:cBhvr>
                                        <p:cTn id="97" dur="1" fill="hold">
                                          <p:stCondLst>
                                            <p:cond delay="499"/>
                                          </p:stCondLst>
                                        </p:cTn>
                                        <p:tgtEl>
                                          <p:spTgt spid="117"/>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1.45833E-6 4.07407E-6 L 1.45833E-6 4.07407E-6 C 0.00312 -0.00325 0.00611 -0.00672 0.00937 -0.00926 C 0.0164 -0.01528 0.01406 -0.01135 0.02083 -0.01482 C 0.02369 -0.01644 0.02929 -0.02176 0.03229 -0.02223 L 0.0427 -0.02408 C 0.05273 -0.03125 0.04375 -0.02616 0.06041 -0.02963 C 0.06458 -0.03079 0.06875 -0.03195 0.07291 -0.03334 C 0.0763 -0.03473 0.07968 -0.03704 0.08333 -0.03704 L 0.19895 -0.03889 L 0.26145 -0.03704 C 0.2625 -0.03704 0.26341 -0.03588 0.26458 -0.03519 C 0.26601 -0.0345 0.27018 -0.03311 0.27187 -0.03149 C 0.27291 -0.03056 0.27382 -0.02871 0.275 -0.02778 C 0.27695 -0.02639 0.27916 -0.02547 0.28125 -0.02408 L 0.28437 -0.02223 " pathEditMode="relative" ptsTypes="AAAAAAAAAAAAAAAA">
                                      <p:cBhvr>
                                        <p:cTn id="100" dur="2000" fill="hold"/>
                                        <p:tgtEl>
                                          <p:spTgt spid="77"/>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77"/>
                                        </p:tgtEl>
                                      </p:cBhvr>
                                    </p:animEffect>
                                    <p:set>
                                      <p:cBhvr>
                                        <p:cTn id="104" dur="1" fill="hold">
                                          <p:stCondLst>
                                            <p:cond delay="499"/>
                                          </p:stCondLst>
                                        </p:cTn>
                                        <p:tgtEl>
                                          <p:spTgt spid="77"/>
                                        </p:tgtEl>
                                        <p:attrNameLst>
                                          <p:attrName>style.visibility</p:attrName>
                                        </p:attrNameLst>
                                      </p:cBhvr>
                                      <p:to>
                                        <p:strVal val="hidden"/>
                                      </p:to>
                                    </p:set>
                                  </p:childTnLst>
                                </p:cTn>
                              </p:par>
                            </p:childTnLst>
                          </p:cTn>
                        </p:par>
                        <p:par>
                          <p:cTn id="105" fill="hold">
                            <p:stCondLst>
                              <p:cond delay="3500"/>
                            </p:stCondLst>
                            <p:childTnLst>
                              <p:par>
                                <p:cTn id="106" presetID="10" presetClass="exit" presetSubtype="0" fill="hold" nodeType="afterEffect">
                                  <p:stCondLst>
                                    <p:cond delay="0"/>
                                  </p:stCondLst>
                                  <p:childTnLst>
                                    <p:animEffect transition="out" filter="fade">
                                      <p:cBhvr>
                                        <p:cTn id="107" dur="500"/>
                                        <p:tgtEl>
                                          <p:spTgt spid="65"/>
                                        </p:tgtEl>
                                      </p:cBhvr>
                                    </p:animEffect>
                                    <p:set>
                                      <p:cBhvr>
                                        <p:cTn id="108" dur="1" fill="hold">
                                          <p:stCondLst>
                                            <p:cond delay="499"/>
                                          </p:stCondLst>
                                        </p:cTn>
                                        <p:tgtEl>
                                          <p:spTgt spid="65"/>
                                        </p:tgtEl>
                                        <p:attrNameLst>
                                          <p:attrName>style.visibility</p:attrName>
                                        </p:attrNameLst>
                                      </p:cBhvr>
                                      <p:to>
                                        <p:strVal val="hidden"/>
                                      </p:to>
                                    </p:set>
                                  </p:childTnLst>
                                </p:cTn>
                              </p:par>
                              <p:par>
                                <p:cTn id="109" presetID="10" presetClass="entr" presetSubtype="0" fill="hold" nodeType="withEffect">
                                  <p:stCondLst>
                                    <p:cond delay="0"/>
                                  </p:stCondLst>
                                  <p:childTnLst>
                                    <p:set>
                                      <p:cBhvr>
                                        <p:cTn id="110" dur="1" fill="hold">
                                          <p:stCondLst>
                                            <p:cond delay="0"/>
                                          </p:stCondLst>
                                        </p:cTn>
                                        <p:tgtEl>
                                          <p:spTgt spid="3"/>
                                        </p:tgtEl>
                                        <p:attrNameLst>
                                          <p:attrName>style.visibility</p:attrName>
                                        </p:attrNameLst>
                                      </p:cBhvr>
                                      <p:to>
                                        <p:strVal val="visible"/>
                                      </p:to>
                                    </p:set>
                                    <p:animEffect transition="in" filter="fade">
                                      <p:cBhvr>
                                        <p:cTn id="111" dur="500"/>
                                        <p:tgtEl>
                                          <p:spTgt spid="3"/>
                                        </p:tgtEl>
                                      </p:cBhvr>
                                    </p:animEffect>
                                  </p:childTnLst>
                                </p:cTn>
                              </p:par>
                            </p:childTnLst>
                          </p:cTn>
                        </p:par>
                      </p:childTnLst>
                    </p:cTn>
                  </p:par>
                </p:childTnLst>
              </p:cTn>
              <p:nextCondLst>
                <p:cond evt="onClick" delay="0">
                  <p:tgtEl>
                    <p:spTgt spid="108"/>
                  </p:tgtEl>
                </p:cond>
              </p:nextCondLst>
            </p:seq>
          </p:childTnLst>
        </p:cTn>
      </p:par>
    </p:tnLst>
    <p:bldLst>
      <p:bldP spid="107" grpId="0" animBg="1"/>
      <p:bldP spid="107" grpId="1" animBg="1"/>
      <p:bldP spid="108" grpId="0" animBg="1"/>
      <p:bldP spid="108" grpId="1" animBg="1"/>
      <p:bldP spid="109" grpId="0" animBg="1"/>
      <p:bldP spid="109" grpId="1" animBg="1"/>
      <p:bldP spid="110" grpId="0" animBg="1"/>
      <p:bldP spid="110" grpId="1" animBg="1"/>
      <p:bldP spid="111" grpId="0" animBg="1"/>
      <p:bldP spid="111" grpId="1" animBg="1"/>
      <p:bldP spid="117" grpId="0"/>
      <p:bldP spid="117"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18298" y="0"/>
            <a:ext cx="18288000" cy="10287000"/>
          </a:xfrm>
          <a:prstGeom prst="rect">
            <a:avLst/>
          </a:prstGeom>
        </p:spPr>
      </p:pic>
      <p:grpSp>
        <p:nvGrpSpPr>
          <p:cNvPr id="2" name="Group 1"/>
          <p:cNvGrpSpPr/>
          <p:nvPr/>
        </p:nvGrpSpPr>
        <p:grpSpPr>
          <a:xfrm>
            <a:off x="45686" y="4239130"/>
            <a:ext cx="18385516" cy="10583280"/>
            <a:chOff x="182857" y="2964780"/>
            <a:chExt cx="12257011" cy="7055520"/>
          </a:xfrm>
        </p:grpSpPr>
        <p:grpSp>
          <p:nvGrpSpPr>
            <p:cNvPr id="36" name="Group 35"/>
            <p:cNvGrpSpPr/>
            <p:nvPr/>
          </p:nvGrpSpPr>
          <p:grpSpPr>
            <a:xfrm>
              <a:off x="6391934" y="2964780"/>
              <a:ext cx="3561237" cy="3561237"/>
              <a:chOff x="4475181" y="3174988"/>
              <a:chExt cx="3241638" cy="3241638"/>
            </a:xfrm>
          </p:grpSpPr>
          <p:sp>
            <p:nvSpPr>
              <p:cNvPr id="37" name="Oval 36"/>
              <p:cNvSpPr/>
              <p:nvPr/>
            </p:nvSpPr>
            <p:spPr>
              <a:xfrm>
                <a:off x="5311375" y="4047526"/>
                <a:ext cx="1277670" cy="1169076"/>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38" name="Oval 37"/>
              <p:cNvSpPr/>
              <p:nvPr/>
            </p:nvSpPr>
            <p:spPr>
              <a:xfrm>
                <a:off x="5779733" y="5155369"/>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39" name="Oval 38"/>
              <p:cNvSpPr/>
              <p:nvPr/>
            </p:nvSpPr>
            <p:spPr>
              <a:xfrm>
                <a:off x="5690462" y="5403343"/>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40" name="Oval 39"/>
              <p:cNvSpPr/>
              <p:nvPr/>
            </p:nvSpPr>
            <p:spPr>
              <a:xfrm>
                <a:off x="5839246" y="5510901"/>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41" name="Oval 40"/>
              <p:cNvSpPr/>
              <p:nvPr/>
            </p:nvSpPr>
            <p:spPr>
              <a:xfrm>
                <a:off x="5392894" y="5509562"/>
                <a:ext cx="297568" cy="247973"/>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42" name="Oval 41"/>
              <p:cNvSpPr/>
              <p:nvPr/>
            </p:nvSpPr>
            <p:spPr>
              <a:xfrm rot="20175245">
                <a:off x="6384021" y="5403353"/>
                <a:ext cx="455310" cy="294827"/>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pic>
            <p:nvPicPr>
              <p:cNvPr id="43" name="Picture 42"/>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475181" y="3174988"/>
                <a:ext cx="3241638" cy="3241638"/>
              </a:xfrm>
              <a:prstGeom prst="rect">
                <a:avLst/>
              </a:prstGeom>
              <a:ln>
                <a:noFill/>
              </a:ln>
            </p:spPr>
          </p:pic>
        </p:grpSp>
        <p:pic>
          <p:nvPicPr>
            <p:cNvPr id="44" name="Picture 43"/>
            <p:cNvPicPr>
              <a:picLocks noChangeAspect="1"/>
            </p:cNvPicPr>
            <p:nvPr/>
          </p:nvPicPr>
          <p:blipFill>
            <a:blip r:embed="rId7"/>
            <a:stretch>
              <a:fillRect/>
            </a:stretch>
          </p:blipFill>
          <p:spPr>
            <a:xfrm>
              <a:off x="182857" y="8183884"/>
              <a:ext cx="12257011" cy="1836416"/>
            </a:xfrm>
            <a:prstGeom prst="rect">
              <a:avLst/>
            </a:prstGeom>
          </p:spPr>
        </p:pic>
      </p:grpSp>
      <p:grpSp>
        <p:nvGrpSpPr>
          <p:cNvPr id="86" name="Group 85"/>
          <p:cNvGrpSpPr/>
          <p:nvPr/>
        </p:nvGrpSpPr>
        <p:grpSpPr>
          <a:xfrm>
            <a:off x="9779682" y="4439698"/>
            <a:ext cx="4501100" cy="4501100"/>
            <a:chOff x="-3756025" y="-1901825"/>
            <a:chExt cx="4743450" cy="4743450"/>
          </a:xfrm>
        </p:grpSpPr>
        <p:sp>
          <p:nvSpPr>
            <p:cNvPr id="87" name="Oval 86"/>
            <p:cNvSpPr/>
            <p:nvPr/>
          </p:nvSpPr>
          <p:spPr>
            <a:xfrm>
              <a:off x="-2260600" y="-101600"/>
              <a:ext cx="1651000" cy="13589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88" name="Oval 87"/>
            <p:cNvSpPr/>
            <p:nvPr/>
          </p:nvSpPr>
          <p:spPr>
            <a:xfrm>
              <a:off x="-762000" y="-1536700"/>
              <a:ext cx="520700" cy="482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89" name="Oval 88"/>
            <p:cNvSpPr/>
            <p:nvPr/>
          </p:nvSpPr>
          <p:spPr>
            <a:xfrm>
              <a:off x="-2473325" y="-1497013"/>
              <a:ext cx="482600" cy="44291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90" name="Oval 89"/>
            <p:cNvSpPr/>
            <p:nvPr/>
          </p:nvSpPr>
          <p:spPr>
            <a:xfrm>
              <a:off x="-716739"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91" name="Oval 90"/>
            <p:cNvSpPr/>
            <p:nvPr/>
          </p:nvSpPr>
          <p:spPr>
            <a:xfrm>
              <a:off x="-716739" y="1699260"/>
              <a:ext cx="602439" cy="51054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92" name="Oval 91"/>
            <p:cNvSpPr/>
            <p:nvPr/>
          </p:nvSpPr>
          <p:spPr>
            <a:xfrm>
              <a:off x="-2433246"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pic>
          <p:nvPicPr>
            <p:cNvPr id="93" name="Picture 16" descr="Bubble Tea Drink GIF - BubbleTea Drink Cute GIFs"/>
            <p:cNvPicPr>
              <a:picLocks noChangeAspect="1" noChangeArrowheads="1" noCrop="1"/>
            </p:cNvPicPr>
            <p:nvPr/>
          </p:nvPicPr>
          <p:blipFill>
            <a:blip r:embed="rId8">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56025" y="-1901825"/>
              <a:ext cx="4743450" cy="4743450"/>
            </a:xfrm>
            <a:prstGeom prst="rect">
              <a:avLst/>
            </a:prstGeom>
            <a:noFill/>
            <a:extLst>
              <a:ext uri="{909E8E84-426E-40DD-AFC4-6F175D3DCCD1}">
                <a14:hiddenFill xmlns:a14="http://schemas.microsoft.com/office/drawing/2010/main">
                  <a:solidFill>
                    <a:srgbClr val="FFFFFF"/>
                  </a:solidFill>
                </a14:hiddenFill>
              </a:ext>
            </a:extLst>
          </p:spPr>
        </p:pic>
      </p:grpSp>
      <p:pic>
        <p:nvPicPr>
          <p:cNvPr id="75" name="Picture 10" descr="Download Free png Cartoon Hamburger Images, Stock Photos &amp; Vectors ..."/>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4319701" y="6275357"/>
            <a:ext cx="1545550" cy="155667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Picture 2" descr="Cartoon biscuit eating pastry breakfast cookies Vector Image"/>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268675" y="6290488"/>
            <a:ext cx="1166410"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Picture 8" descr="Beef Steak Clipart"/>
          <p:cNvPicPr>
            <a:picLocks noChangeAspect="1" noChangeArrowheads="1"/>
          </p:cNvPicPr>
          <p:nvPr/>
        </p:nvPicPr>
        <p:blipFill>
          <a:blip r:embed="rId1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859776" y="6606802"/>
            <a:ext cx="1575308" cy="9694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rotWithShape="1">
          <a:blip r:embed="rId13"/>
          <a:srcRect t="17199" b="17907"/>
          <a:stretch/>
        </p:blipFill>
        <p:spPr>
          <a:xfrm>
            <a:off x="5642191" y="6690249"/>
            <a:ext cx="1332970" cy="1078598"/>
          </a:xfrm>
          <a:prstGeom prst="rect">
            <a:avLst/>
          </a:prstGeom>
        </p:spPr>
      </p:pic>
      <p:pic>
        <p:nvPicPr>
          <p:cNvPr id="80" name="Picture 2" descr="Flat cartoon empty straw wicker basket Royalty Free Vecto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237431" y="4759622"/>
            <a:ext cx="3005138" cy="4010872"/>
          </a:xfrm>
          <a:prstGeom prst="rect">
            <a:avLst/>
          </a:prstGeom>
          <a:noFill/>
          <a:extLst>
            <a:ext uri="{909E8E84-426E-40DD-AFC4-6F175D3DCCD1}">
              <a14:hiddenFill xmlns:a14="http://schemas.microsoft.com/office/drawing/2010/main">
                <a:solidFill>
                  <a:srgbClr val="FFFFFF"/>
                </a:solidFill>
              </a14:hiddenFill>
            </a:ext>
          </a:extLst>
        </p:spPr>
      </p:pic>
      <p:sp>
        <p:nvSpPr>
          <p:cNvPr id="95" name="Rectangle 94"/>
          <p:cNvSpPr/>
          <p:nvPr/>
        </p:nvSpPr>
        <p:spPr>
          <a:xfrm>
            <a:off x="1154740" y="1077724"/>
            <a:ext cx="15751276" cy="401665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dirty="0">
              <a:solidFill>
                <a:prstClr val="white"/>
              </a:solidFill>
              <a:latin typeface="Arial" panose="020B0604020202020204" pitchFamily="34" charset="0"/>
              <a:cs typeface="Arial" panose="020B0604020202020204" pitchFamily="34" charset="0"/>
              <a:sym typeface="Arial"/>
            </a:endParaRPr>
          </a:p>
        </p:txBody>
      </p:sp>
      <p:sp>
        <p:nvSpPr>
          <p:cNvPr id="96" name="Rectangle 95"/>
          <p:cNvSpPr/>
          <p:nvPr/>
        </p:nvSpPr>
        <p:spPr>
          <a:xfrm>
            <a:off x="1222500" y="8181012"/>
            <a:ext cx="6922821" cy="12779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60960" algn="ctr" defTabSz="1828800">
              <a:spcBef>
                <a:spcPts val="1200"/>
              </a:spcBef>
              <a:spcAft>
                <a:spcPts val="1200"/>
              </a:spcAft>
              <a:buClr>
                <a:srgbClr val="000000"/>
              </a:buClr>
            </a:pPr>
            <a:r>
              <a:rPr lang="pt-BR" sz="4600" kern="0">
                <a:solidFill>
                  <a:prstClr val="white"/>
                </a:solidFill>
                <a:latin typeface="Arial" panose="020B0604020202020204" pitchFamily="34" charset="0"/>
                <a:ea typeface="Times New Roman" panose="02020603050405020304" pitchFamily="18" charset="0"/>
                <a:cs typeface="Arial" panose="020B0604020202020204" pitchFamily="34" charset="0"/>
                <a:sym typeface="Arial"/>
              </a:rPr>
              <a:t>B. DA = BC = CD = 3cm </a:t>
            </a:r>
            <a:endParaRPr lang="en-US" sz="4600" kern="0">
              <a:solidFill>
                <a:prstClr val="white"/>
              </a:solidFill>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97" name="Rectangle 96"/>
          <p:cNvSpPr/>
          <p:nvPr/>
        </p:nvSpPr>
        <p:spPr>
          <a:xfrm>
            <a:off x="1222500" y="6102292"/>
            <a:ext cx="7025704" cy="12763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60960" algn="ctr" defTabSz="1828800">
              <a:spcBef>
                <a:spcPts val="1200"/>
              </a:spcBef>
              <a:spcAft>
                <a:spcPts val="1200"/>
              </a:spcAft>
              <a:buClr>
                <a:srgbClr val="000000"/>
              </a:buClr>
            </a:pPr>
            <a:r>
              <a:rPr lang="pt-BR" sz="4600">
                <a:solidFill>
                  <a:prstClr val="white"/>
                </a:solidFill>
                <a:latin typeface="Arial" panose="020B0604020202020204" pitchFamily="34" charset="0"/>
                <a:cs typeface="Arial" panose="020B0604020202020204" pitchFamily="34" charset="0"/>
                <a:sym typeface="Arial"/>
              </a:rPr>
              <a:t>A. SD = BC = CD = 3cm</a:t>
            </a:r>
          </a:p>
        </p:txBody>
      </p:sp>
      <p:sp>
        <p:nvSpPr>
          <p:cNvPr id="98" name="Rectangle 97"/>
          <p:cNvSpPr/>
          <p:nvPr/>
        </p:nvSpPr>
        <p:spPr>
          <a:xfrm>
            <a:off x="9980891" y="6052055"/>
            <a:ext cx="6871474" cy="12763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r>
              <a:rPr lang="pt-BR" sz="4600" kern="0">
                <a:solidFill>
                  <a:prstClr val="white"/>
                </a:solidFill>
                <a:latin typeface="Arial" panose="020B0604020202020204" pitchFamily="34" charset="0"/>
                <a:ea typeface="Arial" panose="020B0604020202020204" pitchFamily="34" charset="0"/>
                <a:cs typeface="Arial" panose="020B0604020202020204" pitchFamily="34" charset="0"/>
                <a:sym typeface="Arial"/>
              </a:rPr>
              <a:t>C. DA = BC = CD = 4cm</a:t>
            </a:r>
            <a:endParaRPr lang="en-US" sz="4600" dirty="0">
              <a:solidFill>
                <a:prstClr val="white"/>
              </a:solidFill>
              <a:latin typeface="Arial" panose="020B0604020202020204" pitchFamily="34" charset="0"/>
              <a:cs typeface="Arial" panose="020B0604020202020204" pitchFamily="34" charset="0"/>
              <a:sym typeface="Arial"/>
            </a:endParaRPr>
          </a:p>
        </p:txBody>
      </p:sp>
      <p:sp>
        <p:nvSpPr>
          <p:cNvPr id="99" name="Rectangle 98"/>
          <p:cNvSpPr/>
          <p:nvPr/>
        </p:nvSpPr>
        <p:spPr>
          <a:xfrm>
            <a:off x="9980890" y="8170992"/>
            <a:ext cx="6836997" cy="12763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r>
              <a:rPr lang="pt-BR" sz="4600">
                <a:solidFill>
                  <a:prstClr val="white"/>
                </a:solidFill>
                <a:latin typeface="Arial" panose="020B0604020202020204" pitchFamily="34" charset="0"/>
                <a:cs typeface="Arial" panose="020B0604020202020204" pitchFamily="34" charset="0"/>
                <a:sym typeface="Arial"/>
              </a:rPr>
              <a:t>D. DA = BC = SD = 4cm</a:t>
            </a:r>
            <a:endParaRPr lang="en-US" sz="4600" dirty="0">
              <a:solidFill>
                <a:prstClr val="white"/>
              </a:solidFill>
              <a:latin typeface="Arial" panose="020B0604020202020204" pitchFamily="34" charset="0"/>
              <a:cs typeface="Arial" panose="020B0604020202020204" pitchFamily="34" charset="0"/>
              <a:sym typeface="Arial"/>
            </a:endParaRPr>
          </a:p>
        </p:txBody>
      </p:sp>
      <p:pic>
        <p:nvPicPr>
          <p:cNvPr id="100"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885807" y="796589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812253" y="5901746"/>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05074" y="5962826"/>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6" descr="Káº¿t quáº£ hÃ¬nh áº£nh cho right wrong tick icon"/>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052283" y="8055155"/>
            <a:ext cx="2009398"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6129931" y="3691892"/>
            <a:ext cx="7254618" cy="6595108"/>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p:cNvSpPr txBox="1"/>
          <p:nvPr/>
        </p:nvSpPr>
        <p:spPr>
          <a:xfrm>
            <a:off x="1500274" y="1758541"/>
            <a:ext cx="15060208" cy="2171428"/>
          </a:xfrm>
          <a:prstGeom prst="rect">
            <a:avLst/>
          </a:prstGeom>
          <a:noFill/>
        </p:spPr>
        <p:txBody>
          <a:bodyPr wrap="square" rtlCol="0">
            <a:spAutoFit/>
          </a:bodyPr>
          <a:lstStyle/>
          <a:p>
            <a:pPr marR="60960" algn="just" defTabSz="1828800">
              <a:lnSpc>
                <a:spcPct val="150000"/>
              </a:lnSpc>
              <a:spcBef>
                <a:spcPts val="1200"/>
              </a:spcBef>
              <a:spcAft>
                <a:spcPts val="1200"/>
              </a:spcAft>
              <a:buClr>
                <a:srgbClr val="000000"/>
              </a:buClr>
            </a:pPr>
            <a:r>
              <a:rPr lang="en-US" sz="4800" b="1">
                <a:solidFill>
                  <a:prstClr val="white"/>
                </a:solidFill>
                <a:latin typeface="Arial" panose="020B0604020202020204" pitchFamily="34" charset="0"/>
                <a:cs typeface="Arial" panose="020B0604020202020204" pitchFamily="34" charset="0"/>
                <a:sym typeface="Arial"/>
              </a:rPr>
              <a:t>Câu 2. Cho hình chóp tứ giác đều S.ABCD. Biết SA = 4cm, AB = 3cm. Chọn phát biểu đúng</a:t>
            </a:r>
            <a:endParaRPr lang="en-US" sz="4000" kern="0">
              <a:solidFill>
                <a:prstClr val="white"/>
              </a:solidFill>
              <a:latin typeface="Arial" panose="020B0604020202020204" pitchFamily="34" charset="0"/>
              <a:ea typeface="Times New Roman" panose="02020603050405020304" pitchFamily="18" charset="0"/>
              <a:cs typeface="Arial" panose="020B0604020202020204" pitchFamily="34" charset="0"/>
              <a:sym typeface="Arial"/>
            </a:endParaRPr>
          </a:p>
        </p:txBody>
      </p:sp>
      <p:pic>
        <p:nvPicPr>
          <p:cNvPr id="35" name="Picture 34"/>
          <p:cNvPicPr>
            <a:picLocks noChangeAspect="1"/>
          </p:cNvPicPr>
          <p:nvPr/>
        </p:nvPicPr>
        <p:blipFill>
          <a:blip r:embed="rId7"/>
          <a:stretch>
            <a:fillRect/>
          </a:stretch>
        </p:blipFill>
        <p:spPr>
          <a:xfrm>
            <a:off x="45686" y="12047226"/>
            <a:ext cx="18385516" cy="2754624"/>
          </a:xfrm>
          <a:prstGeom prst="rect">
            <a:avLst/>
          </a:prstGeom>
        </p:spPr>
      </p:pic>
      <p:sp>
        <p:nvSpPr>
          <p:cNvPr id="45" name="Rounded Rectangle 44"/>
          <p:cNvSpPr/>
          <p:nvPr/>
        </p:nvSpPr>
        <p:spPr>
          <a:xfrm>
            <a:off x="-1524000" y="11239500"/>
            <a:ext cx="21412200" cy="3581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604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05"/>
                                        </p:tgtEl>
                                        <p:attrNameLst>
                                          <p:attrName>style.visibility</p:attrName>
                                        </p:attrNameLst>
                                      </p:cBhvr>
                                      <p:to>
                                        <p:strVal val="visible"/>
                                      </p:to>
                                    </p:set>
                                    <p:animEffect transition="in" filter="fade">
                                      <p:cBhvr>
                                        <p:cTn id="10" dur="500"/>
                                        <p:tgtEl>
                                          <p:spTgt spid="105"/>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500"/>
                                        <p:tgtEl>
                                          <p:spTgt spid="97"/>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96"/>
                                        </p:tgtEl>
                                        <p:attrNameLst>
                                          <p:attrName>style.visibility</p:attrName>
                                        </p:attrNameLst>
                                      </p:cBhvr>
                                      <p:to>
                                        <p:strVal val="visible"/>
                                      </p:to>
                                    </p:set>
                                    <p:animEffect transition="in" filter="fade">
                                      <p:cBhvr>
                                        <p:cTn id="16" dur="500"/>
                                        <p:tgtEl>
                                          <p:spTgt spid="96"/>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fade">
                                      <p:cBhvr>
                                        <p:cTn id="19" dur="500"/>
                                        <p:tgtEl>
                                          <p:spTgt spid="98"/>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fade">
                                      <p:cBhvr>
                                        <p:cTn id="22"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7"/>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04"/>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04"/>
                                        </p:tgtEl>
                                      </p:cBhvr>
                                    </p:animEffect>
                                    <p:set>
                                      <p:cBhvr>
                                        <p:cTn id="34"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35" restart="whenNotActive" fill="hold" evtFilter="cancelBubble" nodeType="interactiveSeq">
                <p:stCondLst>
                  <p:cond evt="onClick" delay="0">
                    <p:tgtEl>
                      <p:spTgt spid="99"/>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04"/>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04"/>
                                        </p:tgtEl>
                                      </p:cBhvr>
                                    </p:animEffect>
                                    <p:set>
                                      <p:cBhvr>
                                        <p:cTn id="46"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47" restart="whenNotActive" fill="hold" evtFilter="cancelBubble" nodeType="interactiveSeq">
                <p:stCondLst>
                  <p:cond evt="onClick" delay="0">
                    <p:tgtEl>
                      <p:spTgt spid="98"/>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0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04"/>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04"/>
                                        </p:tgtEl>
                                      </p:cBhvr>
                                    </p:animEffect>
                                    <p:set>
                                      <p:cBhvr>
                                        <p:cTn id="58"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59" restart="whenNotActive" fill="hold" evtFilter="cancelBubble" nodeType="interactiveSeq">
                <p:stCondLst>
                  <p:cond evt="onClick" delay="0">
                    <p:tgtEl>
                      <p:spTgt spid="96"/>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102"/>
                                        </p:tgtEl>
                                      </p:cBhvr>
                                    </p:animEffect>
                                    <p:set>
                                      <p:cBhvr>
                                        <p:cTn id="67" dur="1" fill="hold">
                                          <p:stCondLst>
                                            <p:cond delay="499"/>
                                          </p:stCondLst>
                                        </p:cTn>
                                        <p:tgtEl>
                                          <p:spTgt spid="102"/>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04"/>
                                        </p:tgtEl>
                                      </p:cBhvr>
                                    </p:animEffect>
                                    <p:set>
                                      <p:cBhvr>
                                        <p:cTn id="70" dur="1" fill="hold">
                                          <p:stCondLst>
                                            <p:cond delay="499"/>
                                          </p:stCondLst>
                                        </p:cTn>
                                        <p:tgtEl>
                                          <p:spTgt spid="104"/>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100"/>
                                        </p:tgtEl>
                                      </p:cBhvr>
                                    </p:animEffect>
                                    <p:set>
                                      <p:cBhvr>
                                        <p:cTn id="73" dur="1" fill="hold">
                                          <p:stCondLst>
                                            <p:cond delay="499"/>
                                          </p:stCondLst>
                                        </p:cTn>
                                        <p:tgtEl>
                                          <p:spTgt spid="100"/>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01"/>
                                        </p:tgtEl>
                                      </p:cBhvr>
                                    </p:animEffect>
                                    <p:set>
                                      <p:cBhvr>
                                        <p:cTn id="76" dur="1" fill="hold">
                                          <p:stCondLst>
                                            <p:cond delay="499"/>
                                          </p:stCondLst>
                                        </p:cTn>
                                        <p:tgtEl>
                                          <p:spTgt spid="101"/>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03"/>
                                        </p:tgtEl>
                                      </p:cBhvr>
                                    </p:animEffect>
                                    <p:set>
                                      <p:cBhvr>
                                        <p:cTn id="79" dur="1" fill="hold">
                                          <p:stCondLst>
                                            <p:cond delay="499"/>
                                          </p:stCondLst>
                                        </p:cTn>
                                        <p:tgtEl>
                                          <p:spTgt spid="103"/>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95"/>
                                        </p:tgtEl>
                                      </p:cBhvr>
                                    </p:animEffect>
                                    <p:set>
                                      <p:cBhvr>
                                        <p:cTn id="82" dur="1" fill="hold">
                                          <p:stCondLst>
                                            <p:cond delay="499"/>
                                          </p:stCondLst>
                                        </p:cTn>
                                        <p:tgtEl>
                                          <p:spTgt spid="95"/>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96"/>
                                        </p:tgtEl>
                                      </p:cBhvr>
                                    </p:animEffect>
                                    <p:set>
                                      <p:cBhvr>
                                        <p:cTn id="85" dur="1" fill="hold">
                                          <p:stCondLst>
                                            <p:cond delay="499"/>
                                          </p:stCondLst>
                                        </p:cTn>
                                        <p:tgtEl>
                                          <p:spTgt spid="96"/>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97"/>
                                        </p:tgtEl>
                                      </p:cBhvr>
                                    </p:animEffect>
                                    <p:set>
                                      <p:cBhvr>
                                        <p:cTn id="88" dur="1" fill="hold">
                                          <p:stCondLst>
                                            <p:cond delay="499"/>
                                          </p:stCondLst>
                                        </p:cTn>
                                        <p:tgtEl>
                                          <p:spTgt spid="97"/>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98"/>
                                        </p:tgtEl>
                                      </p:cBhvr>
                                    </p:animEffect>
                                    <p:set>
                                      <p:cBhvr>
                                        <p:cTn id="91" dur="1" fill="hold">
                                          <p:stCondLst>
                                            <p:cond delay="499"/>
                                          </p:stCondLst>
                                        </p:cTn>
                                        <p:tgtEl>
                                          <p:spTgt spid="98"/>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99"/>
                                        </p:tgtEl>
                                      </p:cBhvr>
                                    </p:animEffect>
                                    <p:set>
                                      <p:cBhvr>
                                        <p:cTn id="94" dur="1" fill="hold">
                                          <p:stCondLst>
                                            <p:cond delay="499"/>
                                          </p:stCondLst>
                                        </p:cTn>
                                        <p:tgtEl>
                                          <p:spTgt spid="99"/>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05"/>
                                        </p:tgtEl>
                                      </p:cBhvr>
                                    </p:animEffect>
                                    <p:set>
                                      <p:cBhvr>
                                        <p:cTn id="97" dur="1" fill="hold">
                                          <p:stCondLst>
                                            <p:cond delay="499"/>
                                          </p:stCondLst>
                                        </p:cTn>
                                        <p:tgtEl>
                                          <p:spTgt spid="105"/>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8.95833E-6 -1.85185E-6 L -8.95833E-6 -1.85185E-6 C 0.01966 -0.01065 0.00494 -0.00347 0.01783 -0.00856 C 0.0194 -0.00926 0.02096 -0.01019 0.02252 -0.01065 C 0.02565 -0.01157 0.0289 -0.01181 0.03203 -0.01273 C 0.04231 -0.01551 0.03385 -0.01481 0.04635 -0.0169 C 0.05156 -0.01782 0.05664 -0.01829 0.06184 -0.01921 C 0.06341 -0.01991 0.06497 -0.02037 0.06653 -0.0213 C 0.06783 -0.02176 0.06887 -0.02292 0.07018 -0.02338 C 0.07486 -0.02454 0.07968 -0.02454 0.0845 -0.02546 C 0.12773 -0.03449 0.09374 -0.03009 0.13203 -0.0338 C 0.1819 -0.0456 0.15624 -0.0412 0.25351 -0.03588 C 0.27552 -0.03472 0.26197 -0.03218 0.27486 -0.02963 C 0.28007 -0.0287 0.28515 -0.02824 0.29036 -0.02755 C 0.30156 -0.01968 0.29309 -0.02431 0.31171 -0.0213 C 0.31497 -0.0206 0.31809 -0.01968 0.32135 -0.01921 C 0.32525 -0.01829 0.32929 -0.01759 0.3332 -0.0169 C 0.33437 -0.0162 0.33554 -0.01528 0.33671 -0.01481 C 0.34387 -0.01204 0.35091 -0.01181 0.3582 -0.01065 C 0.36835 -0.00625 0.36132 -0.00856 0.37968 -0.00856 " pathEditMode="relative" ptsTypes="AAAAAAAAAAAAAAAAAAAA">
                                      <p:cBhvr>
                                        <p:cTn id="100" dur="2000" fill="hold"/>
                                        <p:tgtEl>
                                          <p:spTgt spid="75"/>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75"/>
                                        </p:tgtEl>
                                      </p:cBhvr>
                                    </p:animEffect>
                                    <p:set>
                                      <p:cBhvr>
                                        <p:cTn id="104" dur="1" fill="hold">
                                          <p:stCondLst>
                                            <p:cond delay="499"/>
                                          </p:stCondLst>
                                        </p:cTn>
                                        <p:tgtEl>
                                          <p:spTgt spid="75"/>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86"/>
                                        </p:tgtEl>
                                      </p:cBhvr>
                                    </p:animEffect>
                                    <p:set>
                                      <p:cBhvr>
                                        <p:cTn id="107" dur="1" fill="hold">
                                          <p:stCondLst>
                                            <p:cond delay="499"/>
                                          </p:stCondLst>
                                        </p:cTn>
                                        <p:tgtEl>
                                          <p:spTgt spid="86"/>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2"/>
                                        </p:tgtEl>
                                        <p:attrNameLst>
                                          <p:attrName>style.visibility</p:attrName>
                                        </p:attrNameLst>
                                      </p:cBhvr>
                                      <p:to>
                                        <p:strVal val="visible"/>
                                      </p:to>
                                    </p:set>
                                    <p:animEffect transition="in" filter="fade">
                                      <p:cBhvr>
                                        <p:cTn id="110" dur="500"/>
                                        <p:tgtEl>
                                          <p:spTgt spid="2"/>
                                        </p:tgtEl>
                                      </p:cBhvr>
                                    </p:animEffect>
                                  </p:childTnLst>
                                </p:cTn>
                              </p:par>
                            </p:childTnLst>
                          </p:cTn>
                        </p:par>
                      </p:childTnLst>
                    </p:cTn>
                  </p:par>
                </p:childTnLst>
              </p:cTn>
              <p:nextCondLst>
                <p:cond evt="onClick" delay="0">
                  <p:tgtEl>
                    <p:spTgt spid="96"/>
                  </p:tgtEl>
                </p:cond>
              </p:nextCondLst>
            </p:seq>
          </p:childTnLst>
        </p:cTn>
      </p:par>
    </p:tnLst>
    <p:bldLst>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5" grpId="0"/>
      <p:bldP spid="105"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18298" y="0"/>
            <a:ext cx="18288000" cy="10287000"/>
          </a:xfrm>
          <a:prstGeom prst="rect">
            <a:avLst/>
          </a:prstGeom>
        </p:spPr>
      </p:pic>
      <p:grpSp>
        <p:nvGrpSpPr>
          <p:cNvPr id="64" name="Group 63"/>
          <p:cNvGrpSpPr/>
          <p:nvPr/>
        </p:nvGrpSpPr>
        <p:grpSpPr>
          <a:xfrm>
            <a:off x="9359302" y="4218570"/>
            <a:ext cx="5341856" cy="5341856"/>
            <a:chOff x="4475181" y="3174988"/>
            <a:chExt cx="3241638" cy="3241638"/>
          </a:xfrm>
        </p:grpSpPr>
        <p:sp>
          <p:nvSpPr>
            <p:cNvPr id="65" name="Oval 64"/>
            <p:cNvSpPr/>
            <p:nvPr/>
          </p:nvSpPr>
          <p:spPr>
            <a:xfrm>
              <a:off x="5311375" y="4047526"/>
              <a:ext cx="1277670" cy="1169076"/>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66" name="Oval 65"/>
            <p:cNvSpPr/>
            <p:nvPr/>
          </p:nvSpPr>
          <p:spPr>
            <a:xfrm>
              <a:off x="5779733" y="5155369"/>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67" name="Oval 66"/>
            <p:cNvSpPr/>
            <p:nvPr/>
          </p:nvSpPr>
          <p:spPr>
            <a:xfrm>
              <a:off x="5690462" y="5403343"/>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68" name="Oval 67"/>
            <p:cNvSpPr/>
            <p:nvPr/>
          </p:nvSpPr>
          <p:spPr>
            <a:xfrm>
              <a:off x="5839246" y="5510901"/>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69" name="Oval 68"/>
            <p:cNvSpPr/>
            <p:nvPr/>
          </p:nvSpPr>
          <p:spPr>
            <a:xfrm>
              <a:off x="5392894" y="5509562"/>
              <a:ext cx="297568" cy="247973"/>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70" name="Oval 69"/>
            <p:cNvSpPr/>
            <p:nvPr/>
          </p:nvSpPr>
          <p:spPr>
            <a:xfrm rot="20175245">
              <a:off x="6384021" y="5403353"/>
              <a:ext cx="455310" cy="294827"/>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pic>
          <p:nvPicPr>
            <p:cNvPr id="71" name="Picture 70"/>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475181" y="3174988"/>
              <a:ext cx="3241638" cy="3241638"/>
            </a:xfrm>
            <a:prstGeom prst="rect">
              <a:avLst/>
            </a:prstGeom>
            <a:ln>
              <a:noFill/>
            </a:ln>
          </p:spPr>
        </p:pic>
      </p:grpSp>
      <p:grpSp>
        <p:nvGrpSpPr>
          <p:cNvPr id="72" name="Group 71"/>
          <p:cNvGrpSpPr/>
          <p:nvPr/>
        </p:nvGrpSpPr>
        <p:grpSpPr>
          <a:xfrm>
            <a:off x="7805913" y="4589783"/>
            <a:ext cx="5264710" cy="5264710"/>
            <a:chOff x="-5929312" y="-3344783"/>
            <a:chExt cx="4743450" cy="4743450"/>
          </a:xfrm>
        </p:grpSpPr>
        <p:sp>
          <p:nvSpPr>
            <p:cNvPr id="73" name="Oval 72"/>
            <p:cNvSpPr/>
            <p:nvPr/>
          </p:nvSpPr>
          <p:spPr>
            <a:xfrm>
              <a:off x="-4223657" y="-1785257"/>
              <a:ext cx="1233714" cy="12627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74" name="Oval 73"/>
            <p:cNvSpPr/>
            <p:nvPr/>
          </p:nvSpPr>
          <p:spPr>
            <a:xfrm>
              <a:off x="-3164114"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75" name="Oval 74"/>
            <p:cNvSpPr/>
            <p:nvPr/>
          </p:nvSpPr>
          <p:spPr>
            <a:xfrm>
              <a:off x="-4441371"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pic>
          <p:nvPicPr>
            <p:cNvPr id="76" name="Picture 75"/>
            <p:cNvPicPr>
              <a:picLocks noChangeAspect="1"/>
            </p:cNvPicPr>
            <p:nvPr/>
          </p:nvPicPr>
          <p:blipFill>
            <a:blip r:embed="rId7">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5929312" y="-3344783"/>
              <a:ext cx="4743450" cy="4743450"/>
            </a:xfrm>
            <a:prstGeom prst="rect">
              <a:avLst/>
            </a:prstGeom>
          </p:spPr>
        </p:pic>
      </p:grpSp>
      <p:pic>
        <p:nvPicPr>
          <p:cNvPr id="45" name="Picture 2" descr="Cartoon biscuit eating pastry breakfast cookies Vector Image"/>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268675" y="6290488"/>
            <a:ext cx="1166410"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8" name="Picture 8" descr="Beef Steak Clipart"/>
          <p:cNvPicPr>
            <a:picLocks noChangeAspect="1" noChangeArrowheads="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859776" y="6606802"/>
            <a:ext cx="1575308" cy="9694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rotWithShape="1">
          <a:blip r:embed="rId10"/>
          <a:srcRect t="17199" b="17907"/>
          <a:stretch/>
        </p:blipFill>
        <p:spPr>
          <a:xfrm>
            <a:off x="5642191" y="6690249"/>
            <a:ext cx="1332970" cy="1078598"/>
          </a:xfrm>
          <a:prstGeom prst="rect">
            <a:avLst/>
          </a:prstGeom>
        </p:spPr>
      </p:pic>
      <p:pic>
        <p:nvPicPr>
          <p:cNvPr id="52" name="Picture 2" descr="Flat cartoon empty straw wicker basket Royalty Free Vecto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237431" y="4759622"/>
            <a:ext cx="3005138" cy="4010872"/>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p:cNvSpPr/>
          <p:nvPr/>
        </p:nvSpPr>
        <p:spPr>
          <a:xfrm>
            <a:off x="1202446" y="1014115"/>
            <a:ext cx="15751276" cy="417005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dirty="0">
              <a:solidFill>
                <a:prstClr val="white"/>
              </a:solidFill>
              <a:latin typeface="Arial" panose="020B0604020202020204" pitchFamily="34" charset="0"/>
              <a:cs typeface="Arial" panose="020B0604020202020204" pitchFamily="34" charset="0"/>
              <a:sym typeface="Arial"/>
            </a:endParaRPr>
          </a:p>
        </p:txBody>
      </p:sp>
      <p:sp>
        <p:nvSpPr>
          <p:cNvPr id="79" name="Rectangle 78"/>
          <p:cNvSpPr/>
          <p:nvPr/>
        </p:nvSpPr>
        <p:spPr>
          <a:xfrm>
            <a:off x="9956110" y="8234143"/>
            <a:ext cx="6967066" cy="13548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r>
              <a:rPr lang="en-US" sz="4400">
                <a:solidFill>
                  <a:prstClr val="white"/>
                </a:solidFill>
                <a:latin typeface="Arial" panose="020B0604020202020204" pitchFamily="34" charset="0"/>
                <a:cs typeface="Arial" panose="020B0604020202020204" pitchFamily="34" charset="0"/>
                <a:sym typeface="Arial"/>
              </a:rPr>
              <a:t>D. 48m</a:t>
            </a:r>
            <a:endParaRPr lang="en-US" sz="4400" dirty="0">
              <a:solidFill>
                <a:prstClr val="white"/>
              </a:solidFill>
              <a:latin typeface="Arial" panose="020B0604020202020204" pitchFamily="34" charset="0"/>
              <a:cs typeface="Arial" panose="020B0604020202020204" pitchFamily="34" charset="0"/>
              <a:sym typeface="Arial"/>
            </a:endParaRPr>
          </a:p>
        </p:txBody>
      </p:sp>
      <p:sp>
        <p:nvSpPr>
          <p:cNvPr id="80" name="Rectangle 79"/>
          <p:cNvSpPr/>
          <p:nvPr/>
        </p:nvSpPr>
        <p:spPr>
          <a:xfrm>
            <a:off x="1202446" y="8137250"/>
            <a:ext cx="7025704" cy="13548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r>
              <a:rPr lang="en-US" sz="4400">
                <a:solidFill>
                  <a:prstClr val="white"/>
                </a:solidFill>
                <a:latin typeface="Arial" panose="020B0604020202020204" pitchFamily="34" charset="0"/>
                <a:cs typeface="Arial" panose="020B0604020202020204" pitchFamily="34" charset="0"/>
                <a:sym typeface="Arial"/>
              </a:rPr>
              <a:t>B</a:t>
            </a:r>
            <a:r>
              <a:rPr lang="en-US" sz="4400">
                <a:solidFill>
                  <a:prstClr val="white"/>
                </a:solidFill>
                <a:latin typeface="Arial" panose="020B0604020202020204" pitchFamily="34" charset="0"/>
                <a:cs typeface="Arial" panose="020B0604020202020204" pitchFamily="34" charset="0"/>
                <a:sym typeface="Arial"/>
              </a:rPr>
              <a:t>. </a:t>
            </a:r>
            <a:r>
              <a:rPr lang="en-US" sz="4400" smtClean="0">
                <a:solidFill>
                  <a:prstClr val="white"/>
                </a:solidFill>
                <a:latin typeface="Arial" panose="020B0604020202020204" pitchFamily="34" charset="0"/>
                <a:cs typeface="Arial" panose="020B0604020202020204" pitchFamily="34" charset="0"/>
                <a:sym typeface="Arial"/>
              </a:rPr>
              <a:t>32m</a:t>
            </a:r>
            <a:endParaRPr lang="en-US" sz="4400" dirty="0">
              <a:solidFill>
                <a:prstClr val="white"/>
              </a:solidFill>
              <a:latin typeface="Arial" panose="020B0604020202020204" pitchFamily="34" charset="0"/>
              <a:cs typeface="Arial" panose="020B0604020202020204" pitchFamily="34" charset="0"/>
              <a:sym typeface="Arial"/>
            </a:endParaRPr>
          </a:p>
        </p:txBody>
      </p:sp>
      <p:sp>
        <p:nvSpPr>
          <p:cNvPr id="81" name="Rectangle 80"/>
          <p:cNvSpPr/>
          <p:nvPr/>
        </p:nvSpPr>
        <p:spPr>
          <a:xfrm>
            <a:off x="9897472" y="5949896"/>
            <a:ext cx="7025704" cy="13548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r>
              <a:rPr lang="en-US" sz="4400">
                <a:solidFill>
                  <a:prstClr val="white"/>
                </a:solidFill>
                <a:latin typeface="Arial" panose="020B0604020202020204" pitchFamily="34" charset="0"/>
                <a:cs typeface="Arial" panose="020B0604020202020204" pitchFamily="34" charset="0"/>
                <a:sym typeface="Arial"/>
              </a:rPr>
              <a:t>C. 8m</a:t>
            </a:r>
            <a:endParaRPr lang="en-US" sz="4400" dirty="0">
              <a:solidFill>
                <a:prstClr val="white"/>
              </a:solidFill>
              <a:latin typeface="Arial" panose="020B0604020202020204" pitchFamily="34" charset="0"/>
              <a:cs typeface="Arial" panose="020B0604020202020204" pitchFamily="34" charset="0"/>
              <a:sym typeface="Arial"/>
            </a:endParaRPr>
          </a:p>
        </p:txBody>
      </p:sp>
      <p:sp>
        <p:nvSpPr>
          <p:cNvPr id="82" name="Rectangle 81"/>
          <p:cNvSpPr/>
          <p:nvPr/>
        </p:nvSpPr>
        <p:spPr>
          <a:xfrm>
            <a:off x="1202446" y="6061904"/>
            <a:ext cx="7025704" cy="13548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r>
              <a:rPr lang="en-US" sz="4400">
                <a:solidFill>
                  <a:prstClr val="white"/>
                </a:solidFill>
                <a:latin typeface="Arial" panose="020B0604020202020204" pitchFamily="34" charset="0"/>
                <a:cs typeface="Arial" panose="020B0604020202020204" pitchFamily="34" charset="0"/>
                <a:sym typeface="Arial"/>
              </a:rPr>
              <a:t>A</a:t>
            </a:r>
            <a:r>
              <a:rPr lang="en-US" sz="4400">
                <a:solidFill>
                  <a:prstClr val="white"/>
                </a:solidFill>
                <a:latin typeface="Arial" panose="020B0604020202020204" pitchFamily="34" charset="0"/>
                <a:cs typeface="Arial" panose="020B0604020202020204" pitchFamily="34" charset="0"/>
                <a:sym typeface="Arial"/>
              </a:rPr>
              <a:t>. </a:t>
            </a:r>
            <a:r>
              <a:rPr lang="en-US" sz="4400" smtClean="0">
                <a:solidFill>
                  <a:prstClr val="white"/>
                </a:solidFill>
                <a:latin typeface="Arial" panose="020B0604020202020204" pitchFamily="34" charset="0"/>
                <a:cs typeface="Arial" panose="020B0604020202020204" pitchFamily="34" charset="0"/>
                <a:sym typeface="Arial"/>
              </a:rPr>
              <a:t>16m</a:t>
            </a:r>
            <a:endParaRPr lang="en-US" sz="4400" dirty="0">
              <a:solidFill>
                <a:prstClr val="white"/>
              </a:solidFill>
              <a:latin typeface="Arial" panose="020B0604020202020204" pitchFamily="34" charset="0"/>
              <a:cs typeface="Arial" panose="020B0604020202020204" pitchFamily="34" charset="0"/>
              <a:sym typeface="Arial"/>
            </a:endParaRPr>
          </a:p>
        </p:txBody>
      </p:sp>
      <p:pic>
        <p:nvPicPr>
          <p:cNvPr id="83"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487078" y="606190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890422" y="6048337"/>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285020" y="807627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905857" y="8031130"/>
            <a:ext cx="2009398" cy="1766006"/>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5390750" y="2546112"/>
            <a:ext cx="7254618" cy="6595108"/>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p:cNvSpPr txBox="1"/>
          <p:nvPr/>
        </p:nvSpPr>
        <p:spPr>
          <a:xfrm>
            <a:off x="1615964" y="983748"/>
            <a:ext cx="14924240" cy="5363007"/>
          </a:xfrm>
          <a:prstGeom prst="rect">
            <a:avLst/>
          </a:prstGeom>
          <a:noFill/>
        </p:spPr>
        <p:txBody>
          <a:bodyPr wrap="square" rtlCol="0">
            <a:spAutoFit/>
          </a:bodyPr>
          <a:lstStyle/>
          <a:p>
            <a:pPr marR="30480" algn="just">
              <a:lnSpc>
                <a:spcPct val="150000"/>
              </a:lnSpc>
              <a:spcBef>
                <a:spcPts val="300"/>
              </a:spcBef>
              <a:spcAft>
                <a:spcPts val="300"/>
              </a:spcAft>
            </a:pPr>
            <a:r>
              <a:rPr lang="fr-FR" sz="4500" b="1">
                <a:solidFill>
                  <a:schemeClr val="bg1"/>
                </a:solidFill>
                <a:latin typeface="Arial" panose="020B0604020202020204" pitchFamily="34" charset="0"/>
                <a:ea typeface="Times New Roman" panose="02020603050405020304" pitchFamily="18" charset="0"/>
                <a:cs typeface="Arial" panose="020B0604020202020204" pitchFamily="34" charset="0"/>
              </a:rPr>
              <a:t>Câu 3. </a:t>
            </a:r>
            <a:r>
              <a:rPr lang="vi-VN" sz="4500" b="1">
                <a:solidFill>
                  <a:schemeClr val="bg1"/>
                </a:solidFill>
                <a:latin typeface="Arial" panose="020B0604020202020204" pitchFamily="34" charset="0"/>
                <a:ea typeface="Times New Roman" panose="02020603050405020304" pitchFamily="18" charset="0"/>
                <a:cs typeface="Arial" panose="020B0604020202020204" pitchFamily="34" charset="0"/>
              </a:rPr>
              <a:t>Một kim tự tháp có dạng là một hình chóp tứ giác đều có diện tích xung quanh bằng 320m</a:t>
            </a:r>
            <a:r>
              <a:rPr lang="vi-VN" sz="4500" b="1" baseline="30000">
                <a:solidFill>
                  <a:schemeClr val="bg1"/>
                </a:solidFill>
                <a:latin typeface="Arial" panose="020B0604020202020204" pitchFamily="34" charset="0"/>
                <a:ea typeface="Times New Roman" panose="02020603050405020304" pitchFamily="18" charset="0"/>
                <a:cs typeface="Arial" panose="020B0604020202020204" pitchFamily="34" charset="0"/>
              </a:rPr>
              <a:t>2</a:t>
            </a:r>
            <a:r>
              <a:rPr lang="vi-VN" sz="4500" b="1">
                <a:solidFill>
                  <a:schemeClr val="bg1"/>
                </a:solidFill>
                <a:latin typeface="Arial" panose="020B0604020202020204" pitchFamily="34" charset="0"/>
                <a:ea typeface="Times New Roman" panose="02020603050405020304" pitchFamily="18" charset="0"/>
                <a:cs typeface="Arial" panose="020B0604020202020204" pitchFamily="34" charset="0"/>
              </a:rPr>
              <a:t>. Biết đường cao của một mặt bên là 20m. Hãy tính cạnh </a:t>
            </a:r>
            <a:r>
              <a:rPr lang="vi-VN" sz="4500" b="1">
                <a:solidFill>
                  <a:schemeClr val="bg1"/>
                </a:solidFill>
                <a:latin typeface="Arial" panose="020B0604020202020204" pitchFamily="34" charset="0"/>
                <a:ea typeface="Times New Roman" panose="02020603050405020304" pitchFamily="18" charset="0"/>
                <a:cs typeface="Arial" panose="020B0604020202020204" pitchFamily="34" charset="0"/>
              </a:rPr>
              <a:t>của </a:t>
            </a:r>
            <a:r>
              <a:rPr lang="vi-VN" sz="45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đáy</a:t>
            </a:r>
            <a:endParaRPr lang="en-US" sz="4500" b="1" smtClean="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300"/>
              </a:spcBef>
              <a:spcAft>
                <a:spcPts val="300"/>
              </a:spcAft>
            </a:pPr>
            <a:endParaRPr lang="en-US" sz="45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49089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fade">
                                      <p:cBhvr>
                                        <p:cTn id="10" dur="500"/>
                                        <p:tgtEl>
                                          <p:spTgt spid="79"/>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fade">
                                      <p:cBhvr>
                                        <p:cTn id="13" dur="500"/>
                                        <p:tgtEl>
                                          <p:spTgt spid="80"/>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fade">
                                      <p:cBhvr>
                                        <p:cTn id="16" dur="500"/>
                                        <p:tgtEl>
                                          <p:spTgt spid="81"/>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500"/>
                                        <p:tgtEl>
                                          <p:spTgt spid="82"/>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fade">
                                      <p:cBhvr>
                                        <p:cTn id="22"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0"/>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87"/>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87"/>
                                        </p:tgtEl>
                                      </p:cBhvr>
                                    </p:animEffect>
                                    <p:set>
                                      <p:cBhvr>
                                        <p:cTn id="34"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35" restart="whenNotActive" fill="hold" evtFilter="cancelBubble" nodeType="interactiveSeq">
                <p:stCondLst>
                  <p:cond evt="onClick" delay="0">
                    <p:tgtEl>
                      <p:spTgt spid="8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87"/>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87"/>
                                        </p:tgtEl>
                                      </p:cBhvr>
                                    </p:animEffect>
                                    <p:set>
                                      <p:cBhvr>
                                        <p:cTn id="46"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47" restart="whenNotActive" fill="hold" evtFilter="cancelBubble" nodeType="interactiveSeq">
                <p:stCondLst>
                  <p:cond evt="onClick" delay="0">
                    <p:tgtEl>
                      <p:spTgt spid="81"/>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87"/>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87"/>
                                        </p:tgtEl>
                                      </p:cBhvr>
                                    </p:animEffect>
                                    <p:set>
                                      <p:cBhvr>
                                        <p:cTn id="58"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59" restart="whenNotActive" fill="hold" evtFilter="cancelBubble" nodeType="interactiveSeq">
                <p:stCondLst>
                  <p:cond evt="onClick" delay="0">
                    <p:tgtEl>
                      <p:spTgt spid="79"/>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85"/>
                                        </p:tgtEl>
                                      </p:cBhvr>
                                    </p:animEffect>
                                    <p:set>
                                      <p:cBhvr>
                                        <p:cTn id="67" dur="1" fill="hold">
                                          <p:stCondLst>
                                            <p:cond delay="499"/>
                                          </p:stCondLst>
                                        </p:cTn>
                                        <p:tgtEl>
                                          <p:spTgt spid="85"/>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87"/>
                                        </p:tgtEl>
                                      </p:cBhvr>
                                    </p:animEffect>
                                    <p:set>
                                      <p:cBhvr>
                                        <p:cTn id="70" dur="1" fill="hold">
                                          <p:stCondLst>
                                            <p:cond delay="499"/>
                                          </p:stCondLst>
                                        </p:cTn>
                                        <p:tgtEl>
                                          <p:spTgt spid="87"/>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83"/>
                                        </p:tgtEl>
                                      </p:cBhvr>
                                    </p:animEffect>
                                    <p:set>
                                      <p:cBhvr>
                                        <p:cTn id="73" dur="1" fill="hold">
                                          <p:stCondLst>
                                            <p:cond delay="499"/>
                                          </p:stCondLst>
                                        </p:cTn>
                                        <p:tgtEl>
                                          <p:spTgt spid="83"/>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84"/>
                                        </p:tgtEl>
                                      </p:cBhvr>
                                    </p:animEffect>
                                    <p:set>
                                      <p:cBhvr>
                                        <p:cTn id="76" dur="1" fill="hold">
                                          <p:stCondLst>
                                            <p:cond delay="499"/>
                                          </p:stCondLst>
                                        </p:cTn>
                                        <p:tgtEl>
                                          <p:spTgt spid="84"/>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86"/>
                                        </p:tgtEl>
                                      </p:cBhvr>
                                    </p:animEffect>
                                    <p:set>
                                      <p:cBhvr>
                                        <p:cTn id="79" dur="1" fill="hold">
                                          <p:stCondLst>
                                            <p:cond delay="499"/>
                                          </p:stCondLst>
                                        </p:cTn>
                                        <p:tgtEl>
                                          <p:spTgt spid="86"/>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78"/>
                                        </p:tgtEl>
                                      </p:cBhvr>
                                    </p:animEffect>
                                    <p:set>
                                      <p:cBhvr>
                                        <p:cTn id="82" dur="1" fill="hold">
                                          <p:stCondLst>
                                            <p:cond delay="499"/>
                                          </p:stCondLst>
                                        </p:cTn>
                                        <p:tgtEl>
                                          <p:spTgt spid="78"/>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79"/>
                                        </p:tgtEl>
                                      </p:cBhvr>
                                    </p:animEffect>
                                    <p:set>
                                      <p:cBhvr>
                                        <p:cTn id="85" dur="1" fill="hold">
                                          <p:stCondLst>
                                            <p:cond delay="499"/>
                                          </p:stCondLst>
                                        </p:cTn>
                                        <p:tgtEl>
                                          <p:spTgt spid="79"/>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80"/>
                                        </p:tgtEl>
                                      </p:cBhvr>
                                    </p:animEffect>
                                    <p:set>
                                      <p:cBhvr>
                                        <p:cTn id="88" dur="1" fill="hold">
                                          <p:stCondLst>
                                            <p:cond delay="499"/>
                                          </p:stCondLst>
                                        </p:cTn>
                                        <p:tgtEl>
                                          <p:spTgt spid="80"/>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81"/>
                                        </p:tgtEl>
                                      </p:cBhvr>
                                    </p:animEffect>
                                    <p:set>
                                      <p:cBhvr>
                                        <p:cTn id="91" dur="1" fill="hold">
                                          <p:stCondLst>
                                            <p:cond delay="499"/>
                                          </p:stCondLst>
                                        </p:cTn>
                                        <p:tgtEl>
                                          <p:spTgt spid="81"/>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82"/>
                                        </p:tgtEl>
                                      </p:cBhvr>
                                    </p:animEffect>
                                    <p:set>
                                      <p:cBhvr>
                                        <p:cTn id="94" dur="1" fill="hold">
                                          <p:stCondLst>
                                            <p:cond delay="499"/>
                                          </p:stCondLst>
                                        </p:cTn>
                                        <p:tgtEl>
                                          <p:spTgt spid="82"/>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88"/>
                                        </p:tgtEl>
                                      </p:cBhvr>
                                    </p:animEffect>
                                    <p:set>
                                      <p:cBhvr>
                                        <p:cTn id="97" dur="1" fill="hold">
                                          <p:stCondLst>
                                            <p:cond delay="499"/>
                                          </p:stCondLst>
                                        </p:cTn>
                                        <p:tgtEl>
                                          <p:spTgt spid="88"/>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7.70833E-6 5.18519E-6 L 7.70833E-6 5.18519E-6 C 0.00456 -0.00323 0.0155 -0.01064 0.02019 -0.01272 C 0.02175 -0.01342 0.02331 -0.01411 0.02488 -0.01481 C 0.02618 -0.0155 0.02735 -0.01643 0.02852 -0.01712 C 0.03008 -0.01782 0.03165 -0.01828 0.03321 -0.01921 C 0.03451 -0.01967 0.03555 -0.02083 0.03686 -0.02129 C 0.04076 -0.02245 0.0448 -0.02268 0.0487 -0.02337 C 0.04909 -0.0236 0.05665 -0.02916 0.05821 -0.02962 C 0.06186 -0.03078 0.06537 -0.03147 0.06902 -0.03194 C 0.08321 -0.03356 0.09753 -0.03472 0.11186 -0.0361 C 0.156 -0.06226 0.11628 -0.03935 0.24402 -0.0361 C 0.2543 -0.03587 0.26459 -0.03472 0.27488 -0.03402 C 0.27735 -0.03333 0.27982 -0.0331 0.28204 -0.03194 C 0.28503 -0.03009 0.28699 -0.02453 0.2892 -0.02129 C 0.29232 -0.01666 0.29271 -0.01712 0.29636 -0.01481 C 0.29753 -0.01342 0.2987 -0.0118 0.29988 -0.01064 C 0.30183 -0.00902 0.30652 -0.0074 0.30821 -0.00647 C 0.31355 -0.0037 0.31042 -0.00439 0.31654 -0.00231 C 0.31693 -0.00208 0.31732 -0.00231 0.31784 -0.00231 " pathEditMode="relative" ptsTypes="AAAAAAAAAAAAAAAAAAAA">
                                      <p:cBhvr>
                                        <p:cTn id="100" dur="2000" fill="hold"/>
                                        <p:tgtEl>
                                          <p:spTgt spid="48"/>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48"/>
                                        </p:tgtEl>
                                      </p:cBhvr>
                                    </p:animEffect>
                                    <p:set>
                                      <p:cBhvr>
                                        <p:cTn id="104" dur="1" fill="hold">
                                          <p:stCondLst>
                                            <p:cond delay="499"/>
                                          </p:stCondLst>
                                        </p:cTn>
                                        <p:tgtEl>
                                          <p:spTgt spid="48"/>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64"/>
                                        </p:tgtEl>
                                      </p:cBhvr>
                                    </p:animEffect>
                                    <p:set>
                                      <p:cBhvr>
                                        <p:cTn id="107" dur="1" fill="hold">
                                          <p:stCondLst>
                                            <p:cond delay="499"/>
                                          </p:stCondLst>
                                        </p:cTn>
                                        <p:tgtEl>
                                          <p:spTgt spid="64"/>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72"/>
                                        </p:tgtEl>
                                        <p:attrNameLst>
                                          <p:attrName>style.visibility</p:attrName>
                                        </p:attrNameLst>
                                      </p:cBhvr>
                                      <p:to>
                                        <p:strVal val="visible"/>
                                      </p:to>
                                    </p:set>
                                    <p:animEffect transition="in" filter="fade">
                                      <p:cBhvr>
                                        <p:cTn id="110" dur="500"/>
                                        <p:tgtEl>
                                          <p:spTgt spid="72"/>
                                        </p:tgtEl>
                                      </p:cBhvr>
                                    </p:animEffect>
                                  </p:childTnLst>
                                </p:cTn>
                              </p:par>
                            </p:childTnLst>
                          </p:cTn>
                        </p:par>
                      </p:childTnLst>
                    </p:cTn>
                  </p:par>
                </p:childTnLst>
              </p:cTn>
              <p:nextCondLst>
                <p:cond evt="onClick" delay="0">
                  <p:tgtEl>
                    <p:spTgt spid="79"/>
                  </p:tgtEl>
                </p:cond>
              </p:nextCondLst>
            </p:seq>
          </p:childTnLst>
        </p:cTn>
      </p:par>
    </p:tnLst>
    <p:bldLst>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8" grpId="0"/>
      <p:bldP spid="88"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18298" y="0"/>
            <a:ext cx="18288000" cy="10287000"/>
          </a:xfrm>
          <a:prstGeom prst="rect">
            <a:avLst/>
          </a:prstGeom>
        </p:spPr>
      </p:pic>
      <p:grpSp>
        <p:nvGrpSpPr>
          <p:cNvPr id="91" name="Group 90"/>
          <p:cNvGrpSpPr/>
          <p:nvPr/>
        </p:nvGrpSpPr>
        <p:grpSpPr>
          <a:xfrm>
            <a:off x="7805913" y="4589783"/>
            <a:ext cx="5264710" cy="5264710"/>
            <a:chOff x="-5929312" y="-3344783"/>
            <a:chExt cx="4743450" cy="4743450"/>
          </a:xfrm>
        </p:grpSpPr>
        <p:sp>
          <p:nvSpPr>
            <p:cNvPr id="92" name="Oval 91"/>
            <p:cNvSpPr/>
            <p:nvPr/>
          </p:nvSpPr>
          <p:spPr>
            <a:xfrm>
              <a:off x="-4223657" y="-1785257"/>
              <a:ext cx="1233714" cy="12627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93" name="Oval 92"/>
            <p:cNvSpPr/>
            <p:nvPr/>
          </p:nvSpPr>
          <p:spPr>
            <a:xfrm>
              <a:off x="-3164114"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94" name="Oval 93"/>
            <p:cNvSpPr/>
            <p:nvPr/>
          </p:nvSpPr>
          <p:spPr>
            <a:xfrm>
              <a:off x="-4441371"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pic>
          <p:nvPicPr>
            <p:cNvPr id="95" name="Picture 94"/>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5929312" y="-3344783"/>
              <a:ext cx="4743450" cy="4743450"/>
            </a:xfrm>
            <a:prstGeom prst="rect">
              <a:avLst/>
            </a:prstGeom>
          </p:spPr>
        </p:pic>
      </p:grpSp>
      <p:pic>
        <p:nvPicPr>
          <p:cNvPr id="78" name="Picture 7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5502" y="5312098"/>
            <a:ext cx="4425508" cy="4425508"/>
          </a:xfrm>
          <a:prstGeom prst="rect">
            <a:avLst/>
          </a:prstGeom>
        </p:spPr>
      </p:pic>
      <p:pic>
        <p:nvPicPr>
          <p:cNvPr id="80" name="Picture 2" descr="Cartoon biscuit eating pastry breakfast cookies Vector Image"/>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268675" y="6576238"/>
            <a:ext cx="1166410"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3" name="Picture 82"/>
          <p:cNvPicPr>
            <a:picLocks noChangeAspect="1"/>
          </p:cNvPicPr>
          <p:nvPr/>
        </p:nvPicPr>
        <p:blipFill rotWithShape="1">
          <a:blip r:embed="rId9"/>
          <a:srcRect t="17199" b="17907"/>
          <a:stretch/>
        </p:blipFill>
        <p:spPr>
          <a:xfrm>
            <a:off x="5642191" y="6690249"/>
            <a:ext cx="1332970" cy="1078598"/>
          </a:xfrm>
          <a:prstGeom prst="rect">
            <a:avLst/>
          </a:prstGeom>
        </p:spPr>
      </p:pic>
      <p:pic>
        <p:nvPicPr>
          <p:cNvPr id="84"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237431" y="4759622"/>
            <a:ext cx="3005138" cy="4010872"/>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96"/>
          <p:cNvSpPr/>
          <p:nvPr/>
        </p:nvSpPr>
        <p:spPr>
          <a:xfrm>
            <a:off x="1200012" y="876300"/>
            <a:ext cx="15751276" cy="436716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dirty="0">
              <a:solidFill>
                <a:prstClr val="white"/>
              </a:solidFill>
              <a:latin typeface="Arial" panose="020B0604020202020204" pitchFamily="34" charset="0"/>
              <a:cs typeface="Arial" panose="020B0604020202020204" pitchFamily="34" charset="0"/>
              <a:sym typeface="Arial"/>
            </a:endParaRPr>
          </a:p>
        </p:txBody>
      </p:sp>
      <p:sp>
        <p:nvSpPr>
          <p:cNvPr id="98" name="Rectangle 97"/>
          <p:cNvSpPr/>
          <p:nvPr/>
        </p:nvSpPr>
        <p:spPr>
          <a:xfrm>
            <a:off x="1124896" y="6198092"/>
            <a:ext cx="7032620" cy="11717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spcBef>
                <a:spcPts val="300"/>
              </a:spcBef>
              <a:spcAft>
                <a:spcPts val="300"/>
              </a:spcAft>
            </a:pPr>
            <a:r>
              <a:rPr lang="vi-VN" sz="4500">
                <a:ea typeface="Times New Roman" panose="02020603050405020304" pitchFamily="18" charset="0"/>
              </a:rPr>
              <a:t>A. 72 cm</a:t>
            </a:r>
            <a:r>
              <a:rPr lang="vi-VN" sz="4500" baseline="30000">
                <a:ea typeface="Times New Roman" panose="02020603050405020304" pitchFamily="18" charset="0"/>
              </a:rPr>
              <a:t>2</a:t>
            </a:r>
            <a:endParaRPr lang="en-US" sz="4500">
              <a:effectLst/>
              <a:ea typeface="Times New Roman" panose="02020603050405020304" pitchFamily="18" charset="0"/>
            </a:endParaRPr>
          </a:p>
        </p:txBody>
      </p:sp>
      <p:sp>
        <p:nvSpPr>
          <p:cNvPr id="99" name="Rectangle 98"/>
          <p:cNvSpPr/>
          <p:nvPr/>
        </p:nvSpPr>
        <p:spPr>
          <a:xfrm>
            <a:off x="1112231" y="8208716"/>
            <a:ext cx="7101054" cy="11717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spcBef>
                <a:spcPts val="300"/>
              </a:spcBef>
              <a:spcAft>
                <a:spcPts val="300"/>
              </a:spcAft>
            </a:pPr>
            <a:r>
              <a:rPr lang="vi-VN" sz="4500">
                <a:ea typeface="Times New Roman" panose="02020603050405020304" pitchFamily="18" charset="0"/>
              </a:rPr>
              <a:t>B. 27 cm</a:t>
            </a:r>
            <a:r>
              <a:rPr lang="vi-VN" sz="4500" baseline="30000">
                <a:ea typeface="Times New Roman" panose="02020603050405020304" pitchFamily="18" charset="0"/>
              </a:rPr>
              <a:t>2</a:t>
            </a:r>
            <a:endParaRPr lang="en-US" sz="4500">
              <a:effectLst/>
              <a:ea typeface="Times New Roman" panose="02020603050405020304" pitchFamily="18" charset="0"/>
            </a:endParaRPr>
          </a:p>
        </p:txBody>
      </p:sp>
      <p:sp>
        <p:nvSpPr>
          <p:cNvPr id="100" name="Rectangle 99"/>
          <p:cNvSpPr/>
          <p:nvPr/>
        </p:nvSpPr>
        <p:spPr>
          <a:xfrm>
            <a:off x="9940642" y="6199094"/>
            <a:ext cx="7025704" cy="11717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spcBef>
                <a:spcPts val="300"/>
              </a:spcBef>
              <a:spcAft>
                <a:spcPts val="300"/>
              </a:spcAft>
            </a:pPr>
            <a:r>
              <a:rPr lang="vi-VN" sz="4500">
                <a:ea typeface="Times New Roman" panose="02020603050405020304" pitchFamily="18" charset="0"/>
              </a:rPr>
              <a:t>C. 56 cm</a:t>
            </a:r>
            <a:r>
              <a:rPr lang="vi-VN" sz="4500" baseline="30000">
                <a:ea typeface="Times New Roman" panose="02020603050405020304" pitchFamily="18" charset="0"/>
              </a:rPr>
              <a:t>2</a:t>
            </a:r>
            <a:endParaRPr lang="en-US" sz="4500">
              <a:effectLst/>
              <a:ea typeface="Times New Roman" panose="02020603050405020304" pitchFamily="18" charset="0"/>
            </a:endParaRPr>
          </a:p>
        </p:txBody>
      </p:sp>
      <p:sp>
        <p:nvSpPr>
          <p:cNvPr id="101" name="Rectangle 100"/>
          <p:cNvSpPr/>
          <p:nvPr/>
        </p:nvSpPr>
        <p:spPr>
          <a:xfrm>
            <a:off x="9940642" y="8208716"/>
            <a:ext cx="7025704" cy="11717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spcBef>
                <a:spcPts val="300"/>
              </a:spcBef>
              <a:spcAft>
                <a:spcPts val="300"/>
              </a:spcAft>
            </a:pPr>
            <a:r>
              <a:rPr lang="vi-VN" sz="4500">
                <a:ea typeface="Times New Roman" panose="02020603050405020304" pitchFamily="18" charset="0"/>
              </a:rPr>
              <a:t>D. 16 cm</a:t>
            </a:r>
            <a:r>
              <a:rPr lang="vi-VN" sz="4500" baseline="30000">
                <a:ea typeface="Times New Roman" panose="02020603050405020304" pitchFamily="18" charset="0"/>
              </a:rPr>
              <a:t>2</a:t>
            </a:r>
            <a:endParaRPr lang="en-US" sz="4500">
              <a:effectLst/>
              <a:ea typeface="Times New Roman" panose="02020603050405020304" pitchFamily="18" charset="0"/>
            </a:endParaRPr>
          </a:p>
        </p:txBody>
      </p:sp>
      <p:pic>
        <p:nvPicPr>
          <p:cNvPr id="102"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62446" y="8022525"/>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933592" y="6114447"/>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158300" y="798138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028289" y="6002559"/>
            <a:ext cx="2009398"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5561451" y="2900538"/>
            <a:ext cx="7254618" cy="6595108"/>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p:cNvSpPr txBox="1"/>
          <p:nvPr/>
        </p:nvSpPr>
        <p:spPr>
          <a:xfrm>
            <a:off x="1503684" y="973765"/>
            <a:ext cx="15107916" cy="4118948"/>
          </a:xfrm>
          <a:prstGeom prst="rect">
            <a:avLst/>
          </a:prstGeom>
          <a:noFill/>
        </p:spPr>
        <p:txBody>
          <a:bodyPr wrap="square" rtlCol="0">
            <a:spAutoFit/>
          </a:bodyPr>
          <a:lstStyle/>
          <a:p>
            <a:pPr algn="just" defTabSz="1371600">
              <a:lnSpc>
                <a:spcPct val="150000"/>
              </a:lnSpc>
            </a:pPr>
            <a:r>
              <a:rPr lang="vi-VN" sz="4500" b="1">
                <a:solidFill>
                  <a:prstClr val="white"/>
                </a:solidFill>
                <a:cs typeface="Arial" panose="020B0604020202020204" pitchFamily="34" charset="0"/>
                <a:sym typeface="Arial"/>
              </a:rPr>
              <a:t>Câu 4. Cho hình chóp tứ giác đều S.ABCD, có đáy là hình vuông cạnh 2cm. Các mặt bên là các tam giác cân có đường cao bằng 7cm. Tính diện tích toàn phần của hình chóp S.ABCD.</a:t>
            </a:r>
            <a:endParaRPr lang="en-US" sz="4500" dirty="0">
              <a:solidFill>
                <a:prstClr val="black"/>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166162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fade">
                                      <p:cBhvr>
                                        <p:cTn id="10" dur="500"/>
                                        <p:tgtEl>
                                          <p:spTgt spid="9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fade">
                                      <p:cBhvr>
                                        <p:cTn id="13" dur="500"/>
                                        <p:tgtEl>
                                          <p:spTgt spid="9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00"/>
                                        </p:tgtEl>
                                        <p:attrNameLst>
                                          <p:attrName>style.visibility</p:attrName>
                                        </p:attrNameLst>
                                      </p:cBhvr>
                                      <p:to>
                                        <p:strVal val="visible"/>
                                      </p:to>
                                    </p:set>
                                    <p:animEffect transition="in" filter="fade">
                                      <p:cBhvr>
                                        <p:cTn id="16" dur="500"/>
                                        <p:tgtEl>
                                          <p:spTgt spid="10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01"/>
                                        </p:tgtEl>
                                        <p:attrNameLst>
                                          <p:attrName>style.visibility</p:attrName>
                                        </p:attrNameLst>
                                      </p:cBhvr>
                                      <p:to>
                                        <p:strVal val="visible"/>
                                      </p:to>
                                    </p:set>
                                    <p:animEffect transition="in" filter="fade">
                                      <p:cBhvr>
                                        <p:cTn id="19" dur="500"/>
                                        <p:tgtEl>
                                          <p:spTgt spid="101"/>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9"/>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06"/>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06"/>
                                        </p:tgtEl>
                                      </p:cBhvr>
                                    </p:animEffect>
                                    <p:set>
                                      <p:cBhvr>
                                        <p:cTn id="34"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35" restart="whenNotActive" fill="hold" evtFilter="cancelBubble" nodeType="interactiveSeq">
                <p:stCondLst>
                  <p:cond evt="onClick" delay="0">
                    <p:tgtEl>
                      <p:spTgt spid="101"/>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06"/>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06"/>
                                        </p:tgtEl>
                                      </p:cBhvr>
                                    </p:animEffect>
                                    <p:set>
                                      <p:cBhvr>
                                        <p:cTn id="46"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47" restart="whenNotActive" fill="hold" evtFilter="cancelBubble" nodeType="interactiveSeq">
                <p:stCondLst>
                  <p:cond evt="onClick" delay="0">
                    <p:tgtEl>
                      <p:spTgt spid="100"/>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06"/>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06"/>
                                        </p:tgtEl>
                                      </p:cBhvr>
                                    </p:animEffect>
                                    <p:set>
                                      <p:cBhvr>
                                        <p:cTn id="58"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59" restart="whenNotActive" fill="hold" evtFilter="cancelBubble" nodeType="interactiveSeq">
                <p:stCondLst>
                  <p:cond evt="onClick" delay="0">
                    <p:tgtEl>
                      <p:spTgt spid="98"/>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104"/>
                                        </p:tgtEl>
                                      </p:cBhvr>
                                    </p:animEffect>
                                    <p:set>
                                      <p:cBhvr>
                                        <p:cTn id="67" dur="1" fill="hold">
                                          <p:stCondLst>
                                            <p:cond delay="499"/>
                                          </p:stCondLst>
                                        </p:cTn>
                                        <p:tgtEl>
                                          <p:spTgt spid="104"/>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06"/>
                                        </p:tgtEl>
                                      </p:cBhvr>
                                    </p:animEffect>
                                    <p:set>
                                      <p:cBhvr>
                                        <p:cTn id="70" dur="1" fill="hold">
                                          <p:stCondLst>
                                            <p:cond delay="499"/>
                                          </p:stCondLst>
                                        </p:cTn>
                                        <p:tgtEl>
                                          <p:spTgt spid="106"/>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102"/>
                                        </p:tgtEl>
                                      </p:cBhvr>
                                    </p:animEffect>
                                    <p:set>
                                      <p:cBhvr>
                                        <p:cTn id="73" dur="1" fill="hold">
                                          <p:stCondLst>
                                            <p:cond delay="499"/>
                                          </p:stCondLst>
                                        </p:cTn>
                                        <p:tgtEl>
                                          <p:spTgt spid="102"/>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03"/>
                                        </p:tgtEl>
                                      </p:cBhvr>
                                    </p:animEffect>
                                    <p:set>
                                      <p:cBhvr>
                                        <p:cTn id="76" dur="1" fill="hold">
                                          <p:stCondLst>
                                            <p:cond delay="499"/>
                                          </p:stCondLst>
                                        </p:cTn>
                                        <p:tgtEl>
                                          <p:spTgt spid="103"/>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05"/>
                                        </p:tgtEl>
                                      </p:cBhvr>
                                    </p:animEffect>
                                    <p:set>
                                      <p:cBhvr>
                                        <p:cTn id="79" dur="1" fill="hold">
                                          <p:stCondLst>
                                            <p:cond delay="499"/>
                                          </p:stCondLst>
                                        </p:cTn>
                                        <p:tgtEl>
                                          <p:spTgt spid="105"/>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97"/>
                                        </p:tgtEl>
                                      </p:cBhvr>
                                    </p:animEffect>
                                    <p:set>
                                      <p:cBhvr>
                                        <p:cTn id="82" dur="1" fill="hold">
                                          <p:stCondLst>
                                            <p:cond delay="499"/>
                                          </p:stCondLst>
                                        </p:cTn>
                                        <p:tgtEl>
                                          <p:spTgt spid="97"/>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98"/>
                                        </p:tgtEl>
                                      </p:cBhvr>
                                    </p:animEffect>
                                    <p:set>
                                      <p:cBhvr>
                                        <p:cTn id="85" dur="1" fill="hold">
                                          <p:stCondLst>
                                            <p:cond delay="499"/>
                                          </p:stCondLst>
                                        </p:cTn>
                                        <p:tgtEl>
                                          <p:spTgt spid="98"/>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99"/>
                                        </p:tgtEl>
                                      </p:cBhvr>
                                    </p:animEffect>
                                    <p:set>
                                      <p:cBhvr>
                                        <p:cTn id="88" dur="1" fill="hold">
                                          <p:stCondLst>
                                            <p:cond delay="499"/>
                                          </p:stCondLst>
                                        </p:cTn>
                                        <p:tgtEl>
                                          <p:spTgt spid="99"/>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100"/>
                                        </p:tgtEl>
                                      </p:cBhvr>
                                    </p:animEffect>
                                    <p:set>
                                      <p:cBhvr>
                                        <p:cTn id="91" dur="1" fill="hold">
                                          <p:stCondLst>
                                            <p:cond delay="499"/>
                                          </p:stCondLst>
                                        </p:cTn>
                                        <p:tgtEl>
                                          <p:spTgt spid="100"/>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101"/>
                                        </p:tgtEl>
                                      </p:cBhvr>
                                    </p:animEffect>
                                    <p:set>
                                      <p:cBhvr>
                                        <p:cTn id="94" dur="1" fill="hold">
                                          <p:stCondLst>
                                            <p:cond delay="499"/>
                                          </p:stCondLst>
                                        </p:cTn>
                                        <p:tgtEl>
                                          <p:spTgt spid="101"/>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07"/>
                                        </p:tgtEl>
                                      </p:cBhvr>
                                    </p:animEffect>
                                    <p:set>
                                      <p:cBhvr>
                                        <p:cTn id="97" dur="1" fill="hold">
                                          <p:stCondLst>
                                            <p:cond delay="499"/>
                                          </p:stCondLst>
                                        </p:cTn>
                                        <p:tgtEl>
                                          <p:spTgt spid="107"/>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3.33333E-6 -5.18519E-6 L 3.33333E-6 -5.18519E-6 C 0.00195 -0.00487 0.00351 -0.01042 0.00586 -0.01482 C 0.00781 -0.01806 0.01627 -0.02223 0.01784 -0.02316 C 0.0194 -0.02431 0.02083 -0.0264 0.02252 -0.02755 C 0.02526 -0.02894 0.03489 -0.03103 0.03685 -0.03172 C 0.03919 -0.03241 0.04167 -0.03288 0.04401 -0.0338 C 0.04961 -0.03589 0.04844 -0.03658 0.05469 -0.03797 C 0.05859 -0.0389 0.06263 -0.03913 0.06667 -0.04005 C 0.10052 -0.04978 0.06901 -0.04445 0.1 -0.04862 C 0.11172 -0.05371 0.09622 -0.04746 0.11901 -0.05278 C 0.12018 -0.05302 0.12135 -0.05441 0.12252 -0.05487 C 0.12448 -0.05579 0.12656 -0.05626 0.12851 -0.05695 C 0.15781 -0.05626 0.18724 -0.05695 0.21667 -0.05487 C 0.21914 -0.05487 0.22161 -0.05325 0.2237 -0.0507 L 0.22734 -0.04653 C 0.22969 -0.02964 0.22669 -0.0463 0.23203 -0.02964 C 0.23268 -0.02755 0.23268 -0.02524 0.23333 -0.02316 C 0.23463 -0.01876 0.23711 -0.01528 0.23802 -0.01042 C 0.24062 0.003 0.23867 -0.00093 0.24167 0.00439 " pathEditMode="relative" ptsTypes="AAAAAAAAAAAAAAAAAAAA">
                                      <p:cBhvr>
                                        <p:cTn id="100" dur="2000" fill="hold"/>
                                        <p:tgtEl>
                                          <p:spTgt spid="83"/>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83"/>
                                        </p:tgtEl>
                                      </p:cBhvr>
                                    </p:animEffect>
                                    <p:set>
                                      <p:cBhvr>
                                        <p:cTn id="104" dur="1" fill="hold">
                                          <p:stCondLst>
                                            <p:cond delay="499"/>
                                          </p:stCondLst>
                                        </p:cTn>
                                        <p:tgtEl>
                                          <p:spTgt spid="83"/>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91"/>
                                        </p:tgtEl>
                                      </p:cBhvr>
                                    </p:animEffect>
                                    <p:set>
                                      <p:cBhvr>
                                        <p:cTn id="107" dur="1" fill="hold">
                                          <p:stCondLst>
                                            <p:cond delay="499"/>
                                          </p:stCondLst>
                                        </p:cTn>
                                        <p:tgtEl>
                                          <p:spTgt spid="91"/>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78"/>
                                        </p:tgtEl>
                                        <p:attrNameLst>
                                          <p:attrName>style.visibility</p:attrName>
                                        </p:attrNameLst>
                                      </p:cBhvr>
                                      <p:to>
                                        <p:strVal val="visible"/>
                                      </p:to>
                                    </p:set>
                                    <p:animEffect transition="in" filter="fade">
                                      <p:cBhvr>
                                        <p:cTn id="110" dur="500"/>
                                        <p:tgtEl>
                                          <p:spTgt spid="78"/>
                                        </p:tgtEl>
                                      </p:cBhvr>
                                    </p:animEffect>
                                  </p:childTnLst>
                                </p:cTn>
                              </p:par>
                            </p:childTnLst>
                          </p:cTn>
                        </p:par>
                      </p:childTnLst>
                    </p:cTn>
                  </p:par>
                </p:childTnLst>
              </p:cTn>
              <p:nextCondLst>
                <p:cond evt="onClick" delay="0">
                  <p:tgtEl>
                    <p:spTgt spid="98"/>
                  </p:tgtEl>
                </p:cond>
              </p:nextCondLst>
            </p:seq>
          </p:childTnLst>
        </p:cTn>
      </p:par>
    </p:tnLst>
    <p:bldLst>
      <p:bldP spid="97" grpId="0" animBg="1"/>
      <p:bldP spid="97" grpId="1" animBg="1"/>
      <p:bldP spid="98" grpId="0" animBg="1"/>
      <p:bldP spid="98" grpId="1" animBg="1"/>
      <p:bldP spid="99" grpId="0" animBg="1"/>
      <p:bldP spid="99" grpId="1" animBg="1"/>
      <p:bldP spid="100" grpId="0" animBg="1"/>
      <p:bldP spid="100" grpId="1" animBg="1"/>
      <p:bldP spid="101" grpId="0" animBg="1"/>
      <p:bldP spid="101" grpId="1" animBg="1"/>
      <p:bldP spid="107" grpId="0"/>
      <p:bldP spid="107"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l="-164" t="14186" r="164" b="3656"/>
          <a:stretch/>
        </p:blipFill>
        <p:spPr>
          <a:xfrm>
            <a:off x="-18298" y="0"/>
            <a:ext cx="18288000" cy="10287000"/>
          </a:xfrm>
          <a:prstGeom prst="rect">
            <a:avLst/>
          </a:prstGeom>
        </p:spPr>
      </p:pic>
      <p:grpSp>
        <p:nvGrpSpPr>
          <p:cNvPr id="10" name="Group 9"/>
          <p:cNvGrpSpPr/>
          <p:nvPr/>
        </p:nvGrpSpPr>
        <p:grpSpPr>
          <a:xfrm>
            <a:off x="8104924" y="5858908"/>
            <a:ext cx="4425508" cy="4425508"/>
            <a:chOff x="5403282" y="3905938"/>
            <a:chExt cx="2950339" cy="2950339"/>
          </a:xfrm>
        </p:grpSpPr>
        <p:sp>
          <p:nvSpPr>
            <p:cNvPr id="3" name="Oval 2"/>
            <p:cNvSpPr/>
            <p:nvPr/>
          </p:nvSpPr>
          <p:spPr>
            <a:xfrm>
              <a:off x="6083802" y="4580379"/>
              <a:ext cx="268738" cy="2506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rial" panose="020B0604020202020204" pitchFamily="34" charset="0"/>
                <a:cs typeface="Arial" panose="020B0604020202020204" pitchFamily="34" charset="0"/>
                <a:sym typeface="Arial"/>
              </a:endParaRPr>
            </a:p>
          </p:txBody>
        </p:sp>
        <p:sp>
          <p:nvSpPr>
            <p:cNvPr id="62" name="Oval 61"/>
            <p:cNvSpPr/>
            <p:nvPr/>
          </p:nvSpPr>
          <p:spPr>
            <a:xfrm>
              <a:off x="7146800" y="4592633"/>
              <a:ext cx="268738" cy="2506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rial" panose="020B0604020202020204" pitchFamily="34" charset="0"/>
                <a:cs typeface="Arial" panose="020B0604020202020204" pitchFamily="34" charset="0"/>
                <a:sym typeface="Arial"/>
              </a:endParaRPr>
            </a:p>
          </p:txBody>
        </p:sp>
        <p:sp>
          <p:nvSpPr>
            <p:cNvPr id="64" name="Oval 63"/>
            <p:cNvSpPr/>
            <p:nvPr/>
          </p:nvSpPr>
          <p:spPr>
            <a:xfrm rot="1355338">
              <a:off x="7835244" y="5063192"/>
              <a:ext cx="327869" cy="45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rial" panose="020B0604020202020204" pitchFamily="34" charset="0"/>
                <a:cs typeface="Arial" panose="020B0604020202020204" pitchFamily="34" charset="0"/>
                <a:sym typeface="Arial"/>
              </a:endParaRPr>
            </a:p>
          </p:txBody>
        </p:sp>
        <p:pic>
          <p:nvPicPr>
            <p:cNvPr id="65" name="Picture 6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03282" y="3905938"/>
              <a:ext cx="2950339" cy="2950339"/>
            </a:xfrm>
            <a:prstGeom prst="rect">
              <a:avLst/>
            </a:prstGeom>
          </p:spPr>
        </p:pic>
      </p:grpSp>
      <p:pic>
        <p:nvPicPr>
          <p:cNvPr id="87" name="Picture 12" descr="Káº¿t quáº£ hÃ¬nh áº£nh cho win text 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540205" y="-60745"/>
            <a:ext cx="5753126" cy="5753126"/>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p:cNvGrpSpPr/>
          <p:nvPr/>
        </p:nvGrpSpPr>
        <p:grpSpPr>
          <a:xfrm>
            <a:off x="8104924" y="4667320"/>
            <a:ext cx="4819192" cy="4819192"/>
            <a:chOff x="4089117" y="3323779"/>
            <a:chExt cx="3165123" cy="3165123"/>
          </a:xfrm>
        </p:grpSpPr>
        <p:sp>
          <p:nvSpPr>
            <p:cNvPr id="38" name="Oval 37"/>
            <p:cNvSpPr/>
            <p:nvPr/>
          </p:nvSpPr>
          <p:spPr>
            <a:xfrm>
              <a:off x="4908854" y="4516361"/>
              <a:ext cx="1179272" cy="91503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39" name="Oval 38"/>
            <p:cNvSpPr/>
            <p:nvPr/>
          </p:nvSpPr>
          <p:spPr>
            <a:xfrm flipV="1">
              <a:off x="5381134" y="5488318"/>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40" name="Oval 39"/>
            <p:cNvSpPr/>
            <p:nvPr/>
          </p:nvSpPr>
          <p:spPr>
            <a:xfrm flipV="1">
              <a:off x="5381134" y="5817179"/>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41" name="Oval 40"/>
            <p:cNvSpPr/>
            <p:nvPr/>
          </p:nvSpPr>
          <p:spPr>
            <a:xfrm rot="21026099" flipV="1">
              <a:off x="6026690" y="5868139"/>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42" name="Oval 41"/>
            <p:cNvSpPr/>
            <p:nvPr/>
          </p:nvSpPr>
          <p:spPr>
            <a:xfrm rot="21026099" flipV="1">
              <a:off x="5683555" y="4323035"/>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43" name="Oval 42"/>
            <p:cNvSpPr/>
            <p:nvPr/>
          </p:nvSpPr>
          <p:spPr>
            <a:xfrm rot="21026099" flipV="1">
              <a:off x="4842955" y="4341371"/>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44" name="Oval 43"/>
            <p:cNvSpPr/>
            <p:nvPr/>
          </p:nvSpPr>
          <p:spPr>
            <a:xfrm flipV="1">
              <a:off x="4865838" y="3599773"/>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45" name="Oval 44"/>
            <p:cNvSpPr/>
            <p:nvPr/>
          </p:nvSpPr>
          <p:spPr>
            <a:xfrm flipV="1">
              <a:off x="6118645" y="3617364"/>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pic>
          <p:nvPicPr>
            <p:cNvPr id="60" name="Picture 59"/>
            <p:cNvPicPr>
              <a:picLocks noChangeAspect="1"/>
            </p:cNvPicPr>
            <p:nvPr/>
          </p:nvPicPr>
          <p:blipFill>
            <a:blip r:embed="rId9">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089117" y="3323779"/>
              <a:ext cx="3165123" cy="3165123"/>
            </a:xfrm>
            <a:prstGeom prst="rect">
              <a:avLst/>
            </a:prstGeom>
          </p:spPr>
        </p:pic>
      </p:grpSp>
      <p:pic>
        <p:nvPicPr>
          <p:cNvPr id="50" name="Picture 2" descr="Cartoon biscuit eating pastry breakfast cookies Vector Image"/>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268675" y="6652438"/>
            <a:ext cx="1166410"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1" name="Picture 2" descr="Flat cartoon empty straw wicker basket Royalty Free Vecto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237431" y="4759622"/>
            <a:ext cx="3005138" cy="401087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8024352" y="4486786"/>
            <a:ext cx="5143500" cy="514350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rial" panose="020B0604020202020204" pitchFamily="34" charset="0"/>
                <a:cs typeface="Arial" panose="020B0604020202020204" pitchFamily="34" charset="0"/>
                <a:sym typeface="Arial"/>
              </a:endParaRPr>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rial" panose="020B0604020202020204" pitchFamily="34" charset="0"/>
                <a:cs typeface="Arial" panose="020B0604020202020204" pitchFamily="34" charset="0"/>
                <a:sym typeface="Arial"/>
              </a:endParaRPr>
            </a:p>
          </p:txBody>
        </p:sp>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sp>
        <p:nvSpPr>
          <p:cNvPr id="91" name="Rectangle 90"/>
          <p:cNvSpPr/>
          <p:nvPr/>
        </p:nvSpPr>
        <p:spPr>
          <a:xfrm>
            <a:off x="1186552" y="1045920"/>
            <a:ext cx="15751276" cy="40491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dirty="0">
              <a:solidFill>
                <a:prstClr val="white"/>
              </a:solidFill>
              <a:latin typeface="Arial" panose="020B0604020202020204" pitchFamily="34" charset="0"/>
              <a:cs typeface="Arial" panose="020B0604020202020204" pitchFamily="34" charset="0"/>
              <a:sym typeface="Arial"/>
            </a:endParaRPr>
          </a:p>
        </p:txBody>
      </p:sp>
      <p:sp>
        <p:nvSpPr>
          <p:cNvPr id="92" name="Rectangle 91"/>
          <p:cNvSpPr/>
          <p:nvPr/>
        </p:nvSpPr>
        <p:spPr>
          <a:xfrm>
            <a:off x="1175275" y="6122161"/>
            <a:ext cx="7025704" cy="12504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spcBef>
                <a:spcPts val="300"/>
              </a:spcBef>
              <a:spcAft>
                <a:spcPts val="300"/>
              </a:spcAft>
            </a:pPr>
            <a:r>
              <a:rPr lang="fr-FR" sz="4800">
                <a:latin typeface="Arial" panose="020B0604020202020204" pitchFamily="34" charset="0"/>
                <a:ea typeface="Times New Roman" panose="02020603050405020304" pitchFamily="18" charset="0"/>
                <a:cs typeface="Arial" panose="020B0604020202020204" pitchFamily="34" charset="0"/>
              </a:rPr>
              <a:t>A. 51cm</a:t>
            </a:r>
            <a:r>
              <a:rPr lang="fr-FR" sz="4800" baseline="30000">
                <a:latin typeface="Arial" panose="020B0604020202020204" pitchFamily="34" charset="0"/>
                <a:ea typeface="Times New Roman" panose="02020603050405020304" pitchFamily="18" charset="0"/>
                <a:cs typeface="Arial" panose="020B0604020202020204" pitchFamily="34" charset="0"/>
              </a:rPr>
              <a:t>3</a:t>
            </a:r>
            <a:endParaRPr lang="en-US" sz="4400">
              <a:effectLst/>
              <a:latin typeface="Arial" panose="020B0604020202020204" pitchFamily="34" charset="0"/>
              <a:ea typeface="Times New Roman" panose="02020603050405020304" pitchFamily="18" charset="0"/>
              <a:cs typeface="Arial" panose="020B0604020202020204" pitchFamily="34" charset="0"/>
            </a:endParaRPr>
          </a:p>
        </p:txBody>
      </p:sp>
      <p:sp>
        <p:nvSpPr>
          <p:cNvPr id="93" name="Rectangle 92"/>
          <p:cNvSpPr/>
          <p:nvPr/>
        </p:nvSpPr>
        <p:spPr>
          <a:xfrm>
            <a:off x="10163256" y="6127909"/>
            <a:ext cx="6698984" cy="12504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spcBef>
                <a:spcPts val="300"/>
              </a:spcBef>
              <a:spcAft>
                <a:spcPts val="300"/>
              </a:spcAft>
            </a:pPr>
            <a:r>
              <a:rPr lang="fr-FR" sz="4800">
                <a:latin typeface="Arial" panose="020B0604020202020204" pitchFamily="34" charset="0"/>
                <a:ea typeface="Times New Roman" panose="02020603050405020304" pitchFamily="18" charset="0"/>
                <a:cs typeface="Arial" panose="020B0604020202020204" pitchFamily="34" charset="0"/>
              </a:rPr>
              <a:t>C. 755cm</a:t>
            </a:r>
            <a:r>
              <a:rPr lang="fr-FR" sz="4800" baseline="30000">
                <a:latin typeface="Arial" panose="020B0604020202020204" pitchFamily="34" charset="0"/>
                <a:ea typeface="Times New Roman" panose="02020603050405020304" pitchFamily="18" charset="0"/>
                <a:cs typeface="Arial" panose="020B0604020202020204" pitchFamily="34" charset="0"/>
              </a:rPr>
              <a:t>3</a:t>
            </a:r>
            <a:endParaRPr lang="en-US" sz="4400">
              <a:effectLst/>
              <a:latin typeface="Arial" panose="020B0604020202020204" pitchFamily="34" charset="0"/>
              <a:ea typeface="Times New Roman" panose="02020603050405020304" pitchFamily="18" charset="0"/>
              <a:cs typeface="Arial" panose="020B0604020202020204" pitchFamily="34" charset="0"/>
            </a:endParaRPr>
          </a:p>
        </p:txBody>
      </p:sp>
      <p:sp>
        <p:nvSpPr>
          <p:cNvPr id="94" name="Rectangle 93"/>
          <p:cNvSpPr/>
          <p:nvPr/>
        </p:nvSpPr>
        <p:spPr>
          <a:xfrm>
            <a:off x="10163257" y="8132047"/>
            <a:ext cx="6698982" cy="12504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spcBef>
                <a:spcPts val="300"/>
              </a:spcBef>
              <a:spcAft>
                <a:spcPts val="300"/>
              </a:spcAft>
            </a:pPr>
            <a:r>
              <a:rPr lang="fr-FR" sz="4800">
                <a:latin typeface="Arial" panose="020B0604020202020204" pitchFamily="34" charset="0"/>
                <a:ea typeface="Times New Roman" panose="02020603050405020304" pitchFamily="18" charset="0"/>
                <a:cs typeface="Arial" panose="020B0604020202020204" pitchFamily="34" charset="0"/>
              </a:rPr>
              <a:t>D. 65cm</a:t>
            </a:r>
            <a:r>
              <a:rPr lang="fr-FR" sz="4800" baseline="30000">
                <a:latin typeface="Arial" panose="020B0604020202020204" pitchFamily="34" charset="0"/>
                <a:ea typeface="Times New Roman" panose="02020603050405020304" pitchFamily="18" charset="0"/>
                <a:cs typeface="Arial" panose="020B0604020202020204" pitchFamily="34" charset="0"/>
              </a:rPr>
              <a:t>3</a:t>
            </a:r>
            <a:endParaRPr lang="en-US" sz="4400">
              <a:effectLst/>
              <a:latin typeface="Arial" panose="020B0604020202020204" pitchFamily="34" charset="0"/>
              <a:ea typeface="Times New Roman" panose="02020603050405020304" pitchFamily="18" charset="0"/>
              <a:cs typeface="Arial" panose="020B0604020202020204" pitchFamily="34" charset="0"/>
            </a:endParaRPr>
          </a:p>
        </p:txBody>
      </p:sp>
      <p:sp>
        <p:nvSpPr>
          <p:cNvPr id="95" name="Rectangle 94"/>
          <p:cNvSpPr/>
          <p:nvPr/>
        </p:nvSpPr>
        <p:spPr>
          <a:xfrm>
            <a:off x="1155665" y="8087716"/>
            <a:ext cx="7025704" cy="12504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spcBef>
                <a:spcPts val="300"/>
              </a:spcBef>
              <a:spcAft>
                <a:spcPts val="300"/>
              </a:spcAft>
            </a:pPr>
            <a:r>
              <a:rPr lang="fr-FR" sz="4800">
                <a:latin typeface="Arial" panose="020B0604020202020204" pitchFamily="34" charset="0"/>
                <a:ea typeface="Times New Roman" panose="02020603050405020304" pitchFamily="18" charset="0"/>
                <a:cs typeface="Arial" panose="020B0604020202020204" pitchFamily="34" charset="0"/>
              </a:rPr>
              <a:t>B. 25cm</a:t>
            </a:r>
            <a:r>
              <a:rPr lang="fr-FR" sz="4800" baseline="30000">
                <a:latin typeface="Arial" panose="020B0604020202020204" pitchFamily="34" charset="0"/>
                <a:ea typeface="Times New Roman" panose="02020603050405020304" pitchFamily="18" charset="0"/>
                <a:cs typeface="Arial" panose="020B0604020202020204" pitchFamily="34" charset="0"/>
              </a:rPr>
              <a:t>3</a:t>
            </a:r>
            <a:endParaRPr lang="en-US" sz="44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96"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440297" y="7983274"/>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905074" y="8126047"/>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919110" y="596249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215164" y="6005275"/>
            <a:ext cx="2009398"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5699948" y="3354884"/>
            <a:ext cx="7254618" cy="6595108"/>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p:cNvSpPr txBox="1"/>
          <p:nvPr/>
        </p:nvSpPr>
        <p:spPr>
          <a:xfrm>
            <a:off x="1517108" y="1381212"/>
            <a:ext cx="15090163" cy="3416320"/>
          </a:xfrm>
          <a:prstGeom prst="rect">
            <a:avLst/>
          </a:prstGeom>
          <a:noFill/>
        </p:spPr>
        <p:txBody>
          <a:bodyPr wrap="square" rtlCol="0">
            <a:spAutoFit/>
          </a:bodyPr>
          <a:lstStyle/>
          <a:p>
            <a:pPr algn="just" defTabSz="1371600">
              <a:lnSpc>
                <a:spcPct val="150000"/>
              </a:lnSpc>
            </a:pPr>
            <a:r>
              <a:rPr lang="vi-VN" sz="4800" b="1">
                <a:solidFill>
                  <a:prstClr val="white"/>
                </a:solidFill>
                <a:cs typeface="Arial" panose="020B0604020202020204" pitchFamily="34" charset="0"/>
                <a:sym typeface="Arial"/>
              </a:rPr>
              <a:t>Câu 5. Cho hình chóp tứ giác đều có tất cả các cạnh đều bằng 6cm. Thể tích hình chóp gần nhất với số nào dưới đây?</a:t>
            </a:r>
            <a:endParaRPr lang="en-US" sz="4800" dirty="0">
              <a:solidFill>
                <a:prstClr val="black"/>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805308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fade">
                                      <p:cBhvr>
                                        <p:cTn id="10" dur="500"/>
                                        <p:tgtEl>
                                          <p:spTgt spid="92"/>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3"/>
                                        </p:tgtEl>
                                        <p:attrNameLst>
                                          <p:attrName>style.visibility</p:attrName>
                                        </p:attrNameLst>
                                      </p:cBhvr>
                                      <p:to>
                                        <p:strVal val="visible"/>
                                      </p:to>
                                    </p:set>
                                    <p:animEffect transition="in" filter="fade">
                                      <p:cBhvr>
                                        <p:cTn id="13" dur="500"/>
                                        <p:tgtEl>
                                          <p:spTgt spid="93"/>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94"/>
                                        </p:tgtEl>
                                        <p:attrNameLst>
                                          <p:attrName>style.visibility</p:attrName>
                                        </p:attrNameLst>
                                      </p:cBhvr>
                                      <p:to>
                                        <p:strVal val="visible"/>
                                      </p:to>
                                    </p:set>
                                    <p:animEffect transition="in" filter="fade">
                                      <p:cBhvr>
                                        <p:cTn id="16" dur="500"/>
                                        <p:tgtEl>
                                          <p:spTgt spid="94"/>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95"/>
                                        </p:tgtEl>
                                        <p:attrNameLst>
                                          <p:attrName>style.visibility</p:attrName>
                                        </p:attrNameLst>
                                      </p:cBhvr>
                                      <p:to>
                                        <p:strVal val="visible"/>
                                      </p:to>
                                    </p:set>
                                    <p:animEffect transition="in" filter="fade">
                                      <p:cBhvr>
                                        <p:cTn id="19" dur="500"/>
                                        <p:tgtEl>
                                          <p:spTgt spid="95"/>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fade">
                                      <p:cBhvr>
                                        <p:cTn id="22"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00"/>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00"/>
                                        </p:tgtEl>
                                      </p:cBhvr>
                                    </p:animEffect>
                                    <p:set>
                                      <p:cBhvr>
                                        <p:cTn id="34"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35" restart="whenNotActive" fill="hold" evtFilter="cancelBubble" nodeType="interactiveSeq">
                <p:stCondLst>
                  <p:cond evt="onClick" delay="0">
                    <p:tgtEl>
                      <p:spTgt spid="95"/>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00"/>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00"/>
                                        </p:tgtEl>
                                      </p:cBhvr>
                                    </p:animEffect>
                                    <p:set>
                                      <p:cBhvr>
                                        <p:cTn id="46"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47" restart="whenNotActive" fill="hold" evtFilter="cancelBubble" nodeType="interactiveSeq">
                <p:stCondLst>
                  <p:cond evt="onClick" delay="0">
                    <p:tgtEl>
                      <p:spTgt spid="94"/>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00"/>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00"/>
                                        </p:tgtEl>
                                      </p:cBhvr>
                                    </p:animEffect>
                                    <p:set>
                                      <p:cBhvr>
                                        <p:cTn id="58"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59" restart="whenNotActive" fill="hold" evtFilter="cancelBubble" nodeType="interactiveSeq">
                <p:stCondLst>
                  <p:cond evt="onClick" delay="0">
                    <p:tgtEl>
                      <p:spTgt spid="92"/>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9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98"/>
                                        </p:tgtEl>
                                      </p:cBhvr>
                                    </p:animEffect>
                                    <p:set>
                                      <p:cBhvr>
                                        <p:cTn id="67" dur="1" fill="hold">
                                          <p:stCondLst>
                                            <p:cond delay="499"/>
                                          </p:stCondLst>
                                        </p:cTn>
                                        <p:tgtEl>
                                          <p:spTgt spid="98"/>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00"/>
                                        </p:tgtEl>
                                      </p:cBhvr>
                                    </p:animEffect>
                                    <p:set>
                                      <p:cBhvr>
                                        <p:cTn id="70" dur="1" fill="hold">
                                          <p:stCondLst>
                                            <p:cond delay="499"/>
                                          </p:stCondLst>
                                        </p:cTn>
                                        <p:tgtEl>
                                          <p:spTgt spid="100"/>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96"/>
                                        </p:tgtEl>
                                      </p:cBhvr>
                                    </p:animEffect>
                                    <p:set>
                                      <p:cBhvr>
                                        <p:cTn id="73" dur="1" fill="hold">
                                          <p:stCondLst>
                                            <p:cond delay="499"/>
                                          </p:stCondLst>
                                        </p:cTn>
                                        <p:tgtEl>
                                          <p:spTgt spid="96"/>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97"/>
                                        </p:tgtEl>
                                      </p:cBhvr>
                                    </p:animEffect>
                                    <p:set>
                                      <p:cBhvr>
                                        <p:cTn id="76" dur="1" fill="hold">
                                          <p:stCondLst>
                                            <p:cond delay="499"/>
                                          </p:stCondLst>
                                        </p:cTn>
                                        <p:tgtEl>
                                          <p:spTgt spid="97"/>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99"/>
                                        </p:tgtEl>
                                      </p:cBhvr>
                                    </p:animEffect>
                                    <p:set>
                                      <p:cBhvr>
                                        <p:cTn id="79" dur="1" fill="hold">
                                          <p:stCondLst>
                                            <p:cond delay="499"/>
                                          </p:stCondLst>
                                        </p:cTn>
                                        <p:tgtEl>
                                          <p:spTgt spid="99"/>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91"/>
                                        </p:tgtEl>
                                      </p:cBhvr>
                                    </p:animEffect>
                                    <p:set>
                                      <p:cBhvr>
                                        <p:cTn id="82" dur="1" fill="hold">
                                          <p:stCondLst>
                                            <p:cond delay="499"/>
                                          </p:stCondLst>
                                        </p:cTn>
                                        <p:tgtEl>
                                          <p:spTgt spid="91"/>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92"/>
                                        </p:tgtEl>
                                      </p:cBhvr>
                                    </p:animEffect>
                                    <p:set>
                                      <p:cBhvr>
                                        <p:cTn id="85" dur="1" fill="hold">
                                          <p:stCondLst>
                                            <p:cond delay="499"/>
                                          </p:stCondLst>
                                        </p:cTn>
                                        <p:tgtEl>
                                          <p:spTgt spid="92"/>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93"/>
                                        </p:tgtEl>
                                      </p:cBhvr>
                                    </p:animEffect>
                                    <p:set>
                                      <p:cBhvr>
                                        <p:cTn id="88" dur="1" fill="hold">
                                          <p:stCondLst>
                                            <p:cond delay="499"/>
                                          </p:stCondLst>
                                        </p:cTn>
                                        <p:tgtEl>
                                          <p:spTgt spid="93"/>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94"/>
                                        </p:tgtEl>
                                      </p:cBhvr>
                                    </p:animEffect>
                                    <p:set>
                                      <p:cBhvr>
                                        <p:cTn id="91" dur="1" fill="hold">
                                          <p:stCondLst>
                                            <p:cond delay="499"/>
                                          </p:stCondLst>
                                        </p:cTn>
                                        <p:tgtEl>
                                          <p:spTgt spid="94"/>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95"/>
                                        </p:tgtEl>
                                      </p:cBhvr>
                                    </p:animEffect>
                                    <p:set>
                                      <p:cBhvr>
                                        <p:cTn id="94" dur="1" fill="hold">
                                          <p:stCondLst>
                                            <p:cond delay="499"/>
                                          </p:stCondLst>
                                        </p:cTn>
                                        <p:tgtEl>
                                          <p:spTgt spid="95"/>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01"/>
                                        </p:tgtEl>
                                      </p:cBhvr>
                                    </p:animEffect>
                                    <p:set>
                                      <p:cBhvr>
                                        <p:cTn id="97" dur="1" fill="hold">
                                          <p:stCondLst>
                                            <p:cond delay="499"/>
                                          </p:stCondLst>
                                        </p:cTn>
                                        <p:tgtEl>
                                          <p:spTgt spid="101"/>
                                        </p:tgtEl>
                                        <p:attrNameLst>
                                          <p:attrName>style.visibility</p:attrName>
                                        </p:attrNameLst>
                                      </p:cBhvr>
                                      <p:to>
                                        <p:strVal val="hidden"/>
                                      </p:to>
                                    </p:set>
                                  </p:childTnLst>
                                </p:cTn>
                              </p:par>
                              <p:par>
                                <p:cTn id="98" presetID="0" presetClass="path" presetSubtype="0" accel="50000" decel="50000" fill="hold" nodeType="withEffect">
                                  <p:stCondLst>
                                    <p:cond delay="0"/>
                                  </p:stCondLst>
                                  <p:childTnLst>
                                    <p:animMotion origin="layout" path="M 5.20833E-6 -1.85185E-6 L 5.20833E-6 -1.85185E-6 C 0.00053 -0.00416 0.00183 -0.01852 0.00352 -0.02523 C 0.00417 -0.02824 0.00522 -0.03078 0.00587 -0.03379 C 0.00639 -0.03588 0.00652 -0.03819 0.00704 -0.04004 C 0.00769 -0.04236 0.00886 -0.04421 0.00951 -0.04652 C 0.01003 -0.04838 0.0099 -0.05092 0.01068 -0.05277 C 0.0116 -0.05532 0.01316 -0.05671 0.0142 -0.05926 C 0.0211 -0.07477 0.0155 -0.07037 0.0237 -0.07407 C 0.02982 -0.08102 0.02566 -0.07754 0.03568 -0.08032 C 0.03803 -0.08102 0.0405 -0.08171 0.04285 -0.0824 C 0.04441 -0.0831 0.04597 -0.08402 0.04753 -0.08449 C 0.0504 -0.08541 0.05313 -0.08588 0.05587 -0.08657 L 0.10001 -0.08449 C 0.10365 -0.08426 0.11225 -0.0824 0.11667 -0.08032 C 0.11902 -0.07916 0.12383 -0.07615 0.12383 -0.07615 C 0.12501 -0.07477 0.12605 -0.07291 0.12735 -0.07176 C 0.13178 -0.06828 0.13972 -0.06527 0.14402 -0.06342 C 0.14558 -0.06273 0.14727 -0.06227 0.14883 -0.06134 C 0.15274 -0.05902 0.15261 -0.05879 0.15717 -0.05694 C 0.15912 -0.05625 0.16107 -0.05578 0.16303 -0.05486 C 0.16433 -0.0544 0.1655 -0.05347 0.16667 -0.05277 C 0.1698 -0.05139 0.17618 -0.04861 0.17618 -0.04861 C 0.17735 -0.04652 0.17865 -0.04444 0.17969 -0.04213 C 0.18061 -0.04027 0.181 -0.0375 0.18217 -0.03588 C 0.18217 -0.03588 0.19102 -0.02523 0.19285 -0.02315 C 0.19402 -0.02176 0.19545 -0.02083 0.19636 -0.01898 C 0.19883 -0.01481 0.20079 -0.00949 0.20352 -0.00625 C 0.20469 -0.00486 0.206 -0.0037 0.20717 -0.00208 C 0.20847 -1.85185E-6 0.20938 0.00232 0.21068 0.0044 C 0.21186 0.00602 0.21316 0.00695 0.21433 0.00857 C 0.21563 0.01042 0.21654 0.0132 0.21785 0.01482 C 0.22006 0.01806 0.22266 0.0206 0.22501 0.02338 C 0.22904 0.02824 0.22761 0.02593 0.22982 0.02986 " pathEditMode="relative" ptsTypes="AAAAAAAAAAAAAAAAAAAAAAAAAAAAAAAAAA">
                                      <p:cBhvr>
                                        <p:cTn id="99" dur="2000" fill="hold"/>
                                        <p:tgtEl>
                                          <p:spTgt spid="50"/>
                                        </p:tgtEl>
                                        <p:attrNameLst>
                                          <p:attrName>ppt_x</p:attrName>
                                          <p:attrName>ppt_y</p:attrName>
                                        </p:attrNameLst>
                                      </p:cBhvr>
                                    </p:animMotion>
                                  </p:childTnLst>
                                </p:cTn>
                              </p:par>
                            </p:childTnLst>
                          </p:cTn>
                        </p:par>
                        <p:par>
                          <p:cTn id="100" fill="hold">
                            <p:stCondLst>
                              <p:cond delay="2000"/>
                            </p:stCondLst>
                            <p:childTnLst>
                              <p:par>
                                <p:cTn id="101" presetID="10" presetClass="exit" presetSubtype="0" fill="hold" nodeType="afterEffect">
                                  <p:stCondLst>
                                    <p:cond delay="0"/>
                                  </p:stCondLst>
                                  <p:childTnLst>
                                    <p:animEffect transition="out" filter="fade">
                                      <p:cBhvr>
                                        <p:cTn id="102" dur="500"/>
                                        <p:tgtEl>
                                          <p:spTgt spid="50"/>
                                        </p:tgtEl>
                                      </p:cBhvr>
                                    </p:animEffect>
                                    <p:set>
                                      <p:cBhvr>
                                        <p:cTn id="103" dur="1" fill="hold">
                                          <p:stCondLst>
                                            <p:cond delay="499"/>
                                          </p:stCondLst>
                                        </p:cTn>
                                        <p:tgtEl>
                                          <p:spTgt spid="50"/>
                                        </p:tgtEl>
                                        <p:attrNameLst>
                                          <p:attrName>style.visibility</p:attrName>
                                        </p:attrNameLst>
                                      </p:cBhvr>
                                      <p:to>
                                        <p:strVal val="hidden"/>
                                      </p:to>
                                    </p:set>
                                  </p:childTnLst>
                                </p:cTn>
                              </p:par>
                            </p:childTnLst>
                          </p:cTn>
                        </p:par>
                        <p:par>
                          <p:cTn id="104" fill="hold">
                            <p:stCondLst>
                              <p:cond delay="2500"/>
                            </p:stCondLst>
                            <p:childTnLst>
                              <p:par>
                                <p:cTn id="105" presetID="10" presetClass="exit" presetSubtype="0" fill="hold" nodeType="afterEffect">
                                  <p:stCondLst>
                                    <p:cond delay="0"/>
                                  </p:stCondLst>
                                  <p:childTnLst>
                                    <p:animEffect transition="out" filter="fade">
                                      <p:cBhvr>
                                        <p:cTn id="106" dur="500"/>
                                        <p:tgtEl>
                                          <p:spTgt spid="10"/>
                                        </p:tgtEl>
                                      </p:cBhvr>
                                    </p:animEffect>
                                    <p:set>
                                      <p:cBhvr>
                                        <p:cTn id="107" dur="1" fill="hold">
                                          <p:stCondLst>
                                            <p:cond delay="499"/>
                                          </p:stCondLst>
                                        </p:cTn>
                                        <p:tgtEl>
                                          <p:spTgt spid="10"/>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37"/>
                                        </p:tgtEl>
                                        <p:attrNameLst>
                                          <p:attrName>style.visibility</p:attrName>
                                        </p:attrNameLst>
                                      </p:cBhvr>
                                      <p:to>
                                        <p:strVal val="visible"/>
                                      </p:to>
                                    </p:set>
                                    <p:animEffect transition="in" filter="fade">
                                      <p:cBhvr>
                                        <p:cTn id="110" dur="500"/>
                                        <p:tgtEl>
                                          <p:spTgt spid="37"/>
                                        </p:tgtEl>
                                      </p:cBhvr>
                                    </p:animEffect>
                                  </p:childTnLst>
                                </p:cTn>
                              </p:par>
                            </p:childTnLst>
                          </p:cTn>
                        </p:par>
                        <p:par>
                          <p:cTn id="111" fill="hold">
                            <p:stCondLst>
                              <p:cond delay="3000"/>
                            </p:stCondLst>
                            <p:childTnLst>
                              <p:par>
                                <p:cTn id="112" presetID="10" presetClass="exit" presetSubtype="0" fill="hold" nodeType="afterEffect">
                                  <p:stCondLst>
                                    <p:cond delay="500"/>
                                  </p:stCondLst>
                                  <p:childTnLst>
                                    <p:animEffect transition="out" filter="fade">
                                      <p:cBhvr>
                                        <p:cTn id="113" dur="500"/>
                                        <p:tgtEl>
                                          <p:spTgt spid="37"/>
                                        </p:tgtEl>
                                      </p:cBhvr>
                                    </p:animEffect>
                                    <p:set>
                                      <p:cBhvr>
                                        <p:cTn id="114" dur="1" fill="hold">
                                          <p:stCondLst>
                                            <p:cond delay="499"/>
                                          </p:stCondLst>
                                        </p:cTn>
                                        <p:tgtEl>
                                          <p:spTgt spid="37"/>
                                        </p:tgtEl>
                                        <p:attrNameLst>
                                          <p:attrName>style.visibility</p:attrName>
                                        </p:attrNameLst>
                                      </p:cBhvr>
                                      <p:to>
                                        <p:strVal val="hidden"/>
                                      </p:to>
                                    </p:set>
                                  </p:childTnLst>
                                </p:cTn>
                              </p:par>
                              <p:par>
                                <p:cTn id="115" presetID="10" presetClass="entr" presetSubtype="0" fill="hold" nodeType="withEffect">
                                  <p:stCondLst>
                                    <p:cond delay="500"/>
                                  </p:stCondLst>
                                  <p:childTnLst>
                                    <p:set>
                                      <p:cBhvr>
                                        <p:cTn id="116" dur="1" fill="hold">
                                          <p:stCondLst>
                                            <p:cond delay="0"/>
                                          </p:stCondLst>
                                        </p:cTn>
                                        <p:tgtEl>
                                          <p:spTgt spid="13"/>
                                        </p:tgtEl>
                                        <p:attrNameLst>
                                          <p:attrName>style.visibility</p:attrName>
                                        </p:attrNameLst>
                                      </p:cBhvr>
                                      <p:to>
                                        <p:strVal val="visible"/>
                                      </p:to>
                                    </p:set>
                                    <p:animEffect transition="in" filter="fade">
                                      <p:cBhvr>
                                        <p:cTn id="117" dur="500"/>
                                        <p:tgtEl>
                                          <p:spTgt spid="13"/>
                                        </p:tgtEl>
                                      </p:cBhvr>
                                    </p:animEffect>
                                  </p:childTnLst>
                                </p:cTn>
                              </p:par>
                              <p:par>
                                <p:cTn id="118" presetID="10" presetClass="entr" presetSubtype="0" fill="hold" nodeType="withEffect">
                                  <p:stCondLst>
                                    <p:cond delay="500"/>
                                  </p:stCondLst>
                                  <p:childTnLst>
                                    <p:set>
                                      <p:cBhvr>
                                        <p:cTn id="119" dur="1" fill="hold">
                                          <p:stCondLst>
                                            <p:cond delay="0"/>
                                          </p:stCondLst>
                                        </p:cTn>
                                        <p:tgtEl>
                                          <p:spTgt spid="87"/>
                                        </p:tgtEl>
                                        <p:attrNameLst>
                                          <p:attrName>style.visibility</p:attrName>
                                        </p:attrNameLst>
                                      </p:cBhvr>
                                      <p:to>
                                        <p:strVal val="visible"/>
                                      </p:to>
                                    </p:set>
                                    <p:animEffect transition="in" filter="fade">
                                      <p:cBhvr>
                                        <p:cTn id="120" dur="500"/>
                                        <p:tgtEl>
                                          <p:spTgt spid="87"/>
                                        </p:tgtEl>
                                      </p:cBhvr>
                                    </p:animEffect>
                                  </p:childTnLst>
                                  <p:subTnLst>
                                    <p:audio>
                                      <p:cMediaNode>
                                        <p:cTn display="0" masterRel="sameClick">
                                          <p:stCondLst>
                                            <p:cond evt="begin" delay="0">
                                              <p:tn val="118"/>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92"/>
                  </p:tgtEl>
                </p:cond>
              </p:nextCondLst>
            </p:seq>
          </p:childTnLst>
        </p:cTn>
      </p:par>
    </p:tnLst>
    <p:bldLst>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101" grpId="0"/>
      <p:bldP spid="101"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grpSp>
        <p:nvGrpSpPr>
          <p:cNvPr id="9" name="Group 4"/>
          <p:cNvGrpSpPr/>
          <p:nvPr/>
        </p:nvGrpSpPr>
        <p:grpSpPr>
          <a:xfrm>
            <a:off x="342868" y="330495"/>
            <a:ext cx="17597802" cy="9528659"/>
            <a:chOff x="0" y="0"/>
            <a:chExt cx="2635672" cy="2118611"/>
          </a:xfrm>
        </p:grpSpPr>
        <p:sp>
          <p:nvSpPr>
            <p:cNvPr id="10"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1"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pic>
        <p:nvPicPr>
          <p:cNvPr id="21" name="Picture 20"/>
          <p:cNvPicPr>
            <a:picLocks noChangeAspect="1"/>
          </p:cNvPicPr>
          <p:nvPr/>
        </p:nvPicPr>
        <p:blipFill>
          <a:blip r:embed="rId4"/>
          <a:stretch>
            <a:fillRect/>
          </a:stretch>
        </p:blipFill>
        <p:spPr>
          <a:xfrm rot="6536692">
            <a:off x="9584152" y="8357439"/>
            <a:ext cx="1135111" cy="2152247"/>
          </a:xfrm>
          <a:prstGeom prst="rect">
            <a:avLst/>
          </a:prstGeom>
        </p:spPr>
      </p:pic>
      <p:sp>
        <p:nvSpPr>
          <p:cNvPr id="12" name="Google Shape;3331;p61"/>
          <p:cNvSpPr txBox="1"/>
          <p:nvPr/>
        </p:nvSpPr>
        <p:spPr>
          <a:xfrm flipH="1">
            <a:off x="673360" y="679020"/>
            <a:ext cx="6002452"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algn="ctr" defTabSz="1828800">
              <a:lnSpc>
                <a:spcPct val="150000"/>
              </a:lnSpc>
              <a:defRPr/>
            </a:pPr>
            <a:r>
              <a:rPr lang="fr-FR" sz="40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Bài </a:t>
            </a:r>
            <a:r>
              <a:rPr lang="fr-FR" sz="40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10.5 </a:t>
            </a:r>
            <a:r>
              <a:rPr lang="fr-FR" sz="40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a:t>
            </a:r>
            <a:r>
              <a:rPr lang="fr-FR" sz="4000" b="1" kern="0"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SGK </a:t>
            </a:r>
            <a:r>
              <a:rPr lang="fr-FR" sz="40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 </a:t>
            </a:r>
            <a:r>
              <a:rPr lang="fr-FR" sz="40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tr.120)</a:t>
            </a:r>
            <a:endParaRPr lang="en-US" sz="4000" kern="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13" name="Rectangle 12"/>
              <p:cNvSpPr/>
              <p:nvPr/>
            </p:nvSpPr>
            <p:spPr>
              <a:xfrm>
                <a:off x="671588" y="1714500"/>
                <a:ext cx="16940362" cy="1846659"/>
              </a:xfrm>
              <a:prstGeom prst="rect">
                <a:avLst/>
              </a:prstGeom>
            </p:spPr>
            <p:txBody>
              <a:bodyPr wrap="square">
                <a:spAutoFit/>
              </a:bodyPr>
              <a:lstStyle/>
              <a:p>
                <a:pPr algn="just" defTabSz="1828800">
                  <a:lnSpc>
                    <a:spcPct val="150000"/>
                  </a:lnSpc>
                  <a:defRPr/>
                </a:pPr>
                <a:r>
                  <a:rPr lang="vi-VN" sz="3800" kern="0">
                    <a:solidFill>
                      <a:sysClr val="windowText" lastClr="000000"/>
                    </a:solidFill>
                    <a:latin typeface="Arial"/>
                    <a:cs typeface="Arial"/>
                    <a:sym typeface="Arial"/>
                  </a:rPr>
                  <a:t>Hãy cho biết đỉnh, cạnh bên, mặt bên, mặt đáy, đường cao và một trung đoạn của hình chóp tứ giác đều </a:t>
                </a:r>
                <a14:m>
                  <m:oMath xmlns:m="http://schemas.openxmlformats.org/officeDocument/2006/math">
                    <m:r>
                      <a:rPr lang="vi-VN" sz="3800" i="1" kern="0" smtClean="0">
                        <a:solidFill>
                          <a:sysClr val="windowText" lastClr="000000"/>
                        </a:solidFill>
                        <a:latin typeface="Cambria Math" panose="02040503050406030204" pitchFamily="18" charset="0"/>
                        <a:cs typeface="Arial"/>
                        <a:sym typeface="Arial"/>
                      </a:rPr>
                      <m:t>𝑆</m:t>
                    </m:r>
                    <m:r>
                      <a:rPr lang="vi-VN" sz="3800" i="1" kern="0" smtClean="0">
                        <a:solidFill>
                          <a:sysClr val="windowText" lastClr="000000"/>
                        </a:solidFill>
                        <a:latin typeface="Cambria Math" panose="02040503050406030204" pitchFamily="18" charset="0"/>
                        <a:cs typeface="Arial"/>
                        <a:sym typeface="Arial"/>
                      </a:rPr>
                      <m:t>.</m:t>
                    </m:r>
                    <m:r>
                      <a:rPr lang="vi-VN" sz="3800" i="1" kern="0" smtClean="0">
                        <a:solidFill>
                          <a:sysClr val="windowText" lastClr="000000"/>
                        </a:solidFill>
                        <a:latin typeface="Cambria Math" panose="02040503050406030204" pitchFamily="18" charset="0"/>
                        <a:cs typeface="Arial"/>
                        <a:sym typeface="Arial"/>
                      </a:rPr>
                      <m:t>𝐸𝐹𝐺𝐻</m:t>
                    </m:r>
                  </m:oMath>
                </a14:m>
                <a:r>
                  <a:rPr lang="vi-VN" sz="3800" kern="0">
                    <a:solidFill>
                      <a:sysClr val="windowText" lastClr="000000"/>
                    </a:solidFill>
                    <a:latin typeface="Arial"/>
                    <a:cs typeface="Arial"/>
                    <a:sym typeface="Arial"/>
                  </a:rPr>
                  <a:t> trong Hình 10.24.</a:t>
                </a:r>
                <a:endParaRPr lang="vi-VN" sz="3800" kern="0">
                  <a:solidFill>
                    <a:sysClr val="windowText" lastClr="000000"/>
                  </a:solidFill>
                  <a:latin typeface="Arial"/>
                  <a:cs typeface="Arial"/>
                  <a:sym typeface="Arial"/>
                </a:endParaRPr>
              </a:p>
            </p:txBody>
          </p:sp>
        </mc:Choice>
        <mc:Fallback>
          <p:sp>
            <p:nvSpPr>
              <p:cNvPr id="13" name="Rectangle 12"/>
              <p:cNvSpPr>
                <a:spLocks noRot="1" noChangeAspect="1" noMove="1" noResize="1" noEditPoints="1" noAdjustHandles="1" noChangeArrowheads="1" noChangeShapeType="1" noTextEdit="1"/>
              </p:cNvSpPr>
              <p:nvPr/>
            </p:nvSpPr>
            <p:spPr>
              <a:xfrm>
                <a:off x="671588" y="1714500"/>
                <a:ext cx="16940362" cy="1846659"/>
              </a:xfrm>
              <a:prstGeom prst="rect">
                <a:avLst/>
              </a:prstGeom>
              <a:blipFill>
                <a:blip r:embed="rId5"/>
                <a:stretch>
                  <a:fillRect l="-1187" r="-1187" b="-6601"/>
                </a:stretch>
              </a:blipFill>
            </p:spPr>
            <p:txBody>
              <a:bodyPr/>
              <a:lstStyle/>
              <a:p>
                <a:r>
                  <a:rPr lang="en-US">
                    <a:noFill/>
                  </a:rPr>
                  <a:t> </a:t>
                </a:r>
              </a:p>
            </p:txBody>
          </p:sp>
        </mc:Fallback>
      </mc:AlternateContent>
      <p:sp>
        <p:nvSpPr>
          <p:cNvPr id="14" name="Rectangle 13"/>
          <p:cNvSpPr/>
          <p:nvPr/>
        </p:nvSpPr>
        <p:spPr>
          <a:xfrm>
            <a:off x="1828800" y="3619500"/>
            <a:ext cx="1132041" cy="692497"/>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8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1811000" y="3660933"/>
            <a:ext cx="5638800" cy="5944306"/>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671588" y="4404651"/>
                <a:ext cx="10193114" cy="5246949"/>
              </a:xfrm>
              <a:prstGeom prst="rect">
                <a:avLst/>
              </a:prstGeom>
            </p:spPr>
            <p:txBody>
              <a:bodyPr wrap="square">
                <a:spAutoFit/>
              </a:bodyPr>
              <a:lstStyle/>
              <a:p>
                <a:pPr algn="just">
                  <a:lnSpc>
                    <a:spcPct val="150000"/>
                  </a:lnSpc>
                </a:pPr>
                <a:r>
                  <a:rPr lang="vi-VN" sz="3800">
                    <a:latin typeface="Arial" panose="020B0604020202020204" pitchFamily="34" charset="0"/>
                    <a:ea typeface="Calibri" panose="020F0502020204030204" pitchFamily="34" charset="0"/>
                    <a:cs typeface="Arial" panose="020B0604020202020204" pitchFamily="34" charset="0"/>
                  </a:rPr>
                  <a:t>Đỉnh </a:t>
                </a:r>
                <a14:m>
                  <m:oMath xmlns:m="http://schemas.openxmlformats.org/officeDocument/2006/math">
                    <m:r>
                      <a:rPr lang="vi-VN" sz="3800" i="1">
                        <a:effectLst/>
                        <a:ea typeface="Calibri" panose="020F0502020204030204" pitchFamily="34" charset="0"/>
                        <a:cs typeface="Times New Roman" panose="02020603050405020304" pitchFamily="18" charset="0"/>
                      </a:rPr>
                      <m:t>𝑆</m:t>
                    </m:r>
                  </m:oMath>
                </a14:m>
                <a:r>
                  <a:rPr lang="vi-VN" sz="3800">
                    <a:effectLst/>
                    <a:latin typeface="Arial" panose="020B0604020202020204" pitchFamily="34" charset="0"/>
                    <a:ea typeface="Calibri" panose="020F0502020204030204" pitchFamily="34" charset="0"/>
                    <a:cs typeface="Arial" panose="020B0604020202020204" pitchFamily="34" charset="0"/>
                  </a:rPr>
                  <a:t>. Các cạnh bên </a:t>
                </a:r>
                <a14:m>
                  <m:oMath xmlns:m="http://schemas.openxmlformats.org/officeDocument/2006/math">
                    <m:r>
                      <a:rPr lang="vi-VN" sz="3800" i="1">
                        <a:effectLst/>
                        <a:ea typeface="Calibri" panose="020F0502020204030204" pitchFamily="34" charset="0"/>
                        <a:cs typeface="Times New Roman" panose="02020603050405020304" pitchFamily="18" charset="0"/>
                      </a:rPr>
                      <m:t>𝑆𝐸</m:t>
                    </m:r>
                    <m:r>
                      <a:rPr lang="vi-VN" sz="3800" i="1">
                        <a:effectLst/>
                        <a:ea typeface="Calibri" panose="020F0502020204030204" pitchFamily="34" charset="0"/>
                        <a:cs typeface="Times New Roman" panose="02020603050405020304" pitchFamily="18" charset="0"/>
                      </a:rPr>
                      <m:t>, </m:t>
                    </m:r>
                    <m:r>
                      <a:rPr lang="vi-VN" sz="3800" i="1">
                        <a:effectLst/>
                        <a:ea typeface="Calibri" panose="020F0502020204030204" pitchFamily="34" charset="0"/>
                        <a:cs typeface="Times New Roman" panose="02020603050405020304" pitchFamily="18" charset="0"/>
                      </a:rPr>
                      <m:t>𝑆𝐹</m:t>
                    </m:r>
                    <m:r>
                      <a:rPr lang="vi-VN" sz="3800" i="1">
                        <a:effectLst/>
                        <a:ea typeface="Calibri" panose="020F0502020204030204" pitchFamily="34" charset="0"/>
                        <a:cs typeface="Times New Roman" panose="02020603050405020304" pitchFamily="18" charset="0"/>
                      </a:rPr>
                      <m:t>, </m:t>
                    </m:r>
                    <m:r>
                      <a:rPr lang="vi-VN" sz="3800" i="1">
                        <a:effectLst/>
                        <a:ea typeface="Calibri" panose="020F0502020204030204" pitchFamily="34" charset="0"/>
                        <a:cs typeface="Times New Roman" panose="02020603050405020304" pitchFamily="18" charset="0"/>
                      </a:rPr>
                      <m:t>𝑆𝐺</m:t>
                    </m:r>
                    <m:r>
                      <a:rPr lang="vi-VN" sz="3800" i="1">
                        <a:effectLst/>
                        <a:ea typeface="Calibri" panose="020F0502020204030204" pitchFamily="34" charset="0"/>
                        <a:cs typeface="Times New Roman" panose="02020603050405020304" pitchFamily="18" charset="0"/>
                      </a:rPr>
                      <m:t>, </m:t>
                    </m:r>
                    <m:r>
                      <a:rPr lang="vi-VN" sz="3800" i="1">
                        <a:effectLst/>
                        <a:ea typeface="Calibri" panose="020F0502020204030204" pitchFamily="34" charset="0"/>
                        <a:cs typeface="Times New Roman" panose="02020603050405020304" pitchFamily="18" charset="0"/>
                      </a:rPr>
                      <m:t>𝑆𝐻</m:t>
                    </m:r>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3800">
                    <a:effectLst/>
                    <a:latin typeface="Arial" panose="020B0604020202020204" pitchFamily="34" charset="0"/>
                    <a:ea typeface="Calibri" panose="020F0502020204030204" pitchFamily="34" charset="0"/>
                    <a:cs typeface="Arial" panose="020B0604020202020204" pitchFamily="34" charset="0"/>
                  </a:rPr>
                  <a:t>Các mặt bên là các tam giác cân bằng nhau </a:t>
                </a:r>
                <a14:m>
                  <m:oMath xmlns:m="http://schemas.openxmlformats.org/officeDocument/2006/math">
                    <m:r>
                      <a:rPr lang="vi-VN" sz="3800" i="1">
                        <a:effectLst/>
                        <a:ea typeface="Calibri" panose="020F0502020204030204" pitchFamily="34" charset="0"/>
                        <a:cs typeface="Times New Roman" panose="02020603050405020304" pitchFamily="18" charset="0"/>
                      </a:rPr>
                      <m:t>𝑆𝐸𝐹</m:t>
                    </m:r>
                    <m:r>
                      <a:rPr lang="vi-VN" sz="3800" i="1">
                        <a:effectLst/>
                        <a:ea typeface="Calibri" panose="020F0502020204030204" pitchFamily="34" charset="0"/>
                        <a:cs typeface="Times New Roman" panose="02020603050405020304" pitchFamily="18" charset="0"/>
                      </a:rPr>
                      <m:t>, </m:t>
                    </m:r>
                    <m:r>
                      <a:rPr lang="vi-VN" sz="3800" i="1">
                        <a:effectLst/>
                        <a:ea typeface="Calibri" panose="020F0502020204030204" pitchFamily="34" charset="0"/>
                        <a:cs typeface="Times New Roman" panose="02020603050405020304" pitchFamily="18" charset="0"/>
                      </a:rPr>
                      <m:t>𝑆𝐹𝐺</m:t>
                    </m:r>
                    <m:r>
                      <a:rPr lang="vi-VN" sz="3800" i="1">
                        <a:effectLst/>
                        <a:ea typeface="Calibri" panose="020F0502020204030204" pitchFamily="34" charset="0"/>
                        <a:cs typeface="Times New Roman" panose="02020603050405020304" pitchFamily="18" charset="0"/>
                      </a:rPr>
                      <m:t>, </m:t>
                    </m:r>
                    <m:r>
                      <a:rPr lang="vi-VN" sz="3800" i="1">
                        <a:effectLst/>
                        <a:ea typeface="Calibri" panose="020F0502020204030204" pitchFamily="34" charset="0"/>
                        <a:cs typeface="Times New Roman" panose="02020603050405020304" pitchFamily="18" charset="0"/>
                      </a:rPr>
                      <m:t>𝑆𝐺𝐻</m:t>
                    </m:r>
                    <m:r>
                      <a:rPr lang="vi-VN" sz="3800" i="1">
                        <a:effectLst/>
                        <a:ea typeface="Calibri" panose="020F0502020204030204" pitchFamily="34" charset="0"/>
                        <a:cs typeface="Times New Roman" panose="02020603050405020304" pitchFamily="18" charset="0"/>
                      </a:rPr>
                      <m:t>, </m:t>
                    </m:r>
                    <m:r>
                      <a:rPr lang="vi-VN" sz="3800" i="1">
                        <a:effectLst/>
                        <a:ea typeface="Calibri" panose="020F0502020204030204" pitchFamily="34" charset="0"/>
                        <a:cs typeface="Times New Roman" panose="02020603050405020304" pitchFamily="18" charset="0"/>
                      </a:rPr>
                      <m:t>𝑆𝐻𝐸</m:t>
                    </m:r>
                    <m:r>
                      <a:rPr lang="vi-VN" sz="3800" i="1">
                        <a:effectLst/>
                        <a:ea typeface="Calibri" panose="020F0502020204030204" pitchFamily="34" charset="0"/>
                        <a:cs typeface="Times New Roman" panose="02020603050405020304" pitchFamily="18" charset="0"/>
                      </a:rPr>
                      <m:t> </m:t>
                    </m:r>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3800">
                    <a:effectLst/>
                    <a:latin typeface="Arial" panose="020B0604020202020204" pitchFamily="34" charset="0"/>
                    <a:ea typeface="Calibri" panose="020F0502020204030204" pitchFamily="34" charset="0"/>
                    <a:cs typeface="Arial" panose="020B0604020202020204" pitchFamily="34" charset="0"/>
                  </a:rPr>
                  <a:t>Mặt đáy là hình vuông </a:t>
                </a:r>
                <a14:m>
                  <m:oMath xmlns:m="http://schemas.openxmlformats.org/officeDocument/2006/math">
                    <m:r>
                      <a:rPr lang="vi-VN" sz="3800" i="1">
                        <a:effectLst/>
                        <a:ea typeface="Calibri" panose="020F0502020204030204" pitchFamily="34" charset="0"/>
                        <a:cs typeface="Times New Roman" panose="02020603050405020304" pitchFamily="18" charset="0"/>
                      </a:rPr>
                      <m:t>𝐸𝐹𝐺𝐻</m:t>
                    </m:r>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3800">
                    <a:effectLst/>
                    <a:latin typeface="Arial" panose="020B0604020202020204" pitchFamily="34" charset="0"/>
                    <a:ea typeface="Calibri" panose="020F0502020204030204" pitchFamily="34" charset="0"/>
                    <a:cs typeface="Arial" panose="020B0604020202020204" pitchFamily="34" charset="0"/>
                  </a:rPr>
                  <a:t>Đường cao </a:t>
                </a:r>
                <a14:m>
                  <m:oMath xmlns:m="http://schemas.openxmlformats.org/officeDocument/2006/math">
                    <m:r>
                      <a:rPr lang="en-US" sz="3800" i="1">
                        <a:effectLst/>
                        <a:ea typeface="Calibri" panose="020F0502020204030204" pitchFamily="34" charset="0"/>
                        <a:cs typeface="Times New Roman" panose="02020603050405020304" pitchFamily="18" charset="0"/>
                      </a:rPr>
                      <m:t>𝑆𝐼</m:t>
                    </m:r>
                  </m:oMath>
                </a14:m>
                <a:r>
                  <a:rPr lang="en-US" sz="3800">
                    <a:effectLst/>
                    <a:latin typeface="Arial" panose="020B0604020202020204" pitchFamily="34" charset="0"/>
                    <a:ea typeface="Calibri" panose="020F0502020204030204" pitchFamily="34" charset="0"/>
                    <a:cs typeface="Arial" panose="020B0604020202020204" pitchFamily="34" charset="0"/>
                  </a:rPr>
                  <a:t>. </a:t>
                </a:r>
                <a:endParaRPr lang="en-US" sz="38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800" smtClean="0">
                    <a:effectLst/>
                    <a:latin typeface="Arial" panose="020B0604020202020204" pitchFamily="34" charset="0"/>
                    <a:ea typeface="Calibri" panose="020F0502020204030204" pitchFamily="34" charset="0"/>
                    <a:cs typeface="Arial" panose="020B0604020202020204" pitchFamily="34" charset="0"/>
                  </a:rPr>
                  <a:t>Trung </a:t>
                </a:r>
                <a:r>
                  <a:rPr lang="en-US" sz="3800">
                    <a:effectLst/>
                    <a:latin typeface="Arial" panose="020B0604020202020204" pitchFamily="34" charset="0"/>
                    <a:ea typeface="Calibri" panose="020F0502020204030204" pitchFamily="34" charset="0"/>
                    <a:cs typeface="Arial" panose="020B0604020202020204" pitchFamily="34" charset="0"/>
                  </a:rPr>
                  <a:t>đoạn </a:t>
                </a:r>
                <a14:m>
                  <m:oMath xmlns:m="http://schemas.openxmlformats.org/officeDocument/2006/math">
                    <m:r>
                      <a:rPr lang="en-US" sz="3800" i="1">
                        <a:effectLst/>
                        <a:ea typeface="Calibri" panose="020F0502020204030204" pitchFamily="34" charset="0"/>
                        <a:cs typeface="Times New Roman" panose="02020603050405020304" pitchFamily="18" charset="0"/>
                      </a:rPr>
                      <m:t>𝑆𝐾</m:t>
                    </m:r>
                  </m:oMath>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671588" y="4404651"/>
                <a:ext cx="10193114" cy="5246949"/>
              </a:xfrm>
              <a:prstGeom prst="rect">
                <a:avLst/>
              </a:prstGeom>
              <a:blipFill>
                <a:blip r:embed="rId8"/>
                <a:stretch>
                  <a:fillRect l="-1974" r="-1974" b="-3721"/>
                </a:stretch>
              </a:blipFill>
            </p:spPr>
            <p:txBody>
              <a:bodyPr/>
              <a:lstStyle/>
              <a:p>
                <a:r>
                  <a:rPr lang="en-US">
                    <a:noFill/>
                  </a:rPr>
                  <a:t> </a:t>
                </a:r>
              </a:p>
            </p:txBody>
          </p:sp>
        </mc:Fallback>
      </mc:AlternateContent>
      <p:pic>
        <p:nvPicPr>
          <p:cNvPr id="5" name="Picture 4"/>
          <p:cNvPicPr>
            <a:picLocks noChangeAspect="1"/>
          </p:cNvPicPr>
          <p:nvPr/>
        </p:nvPicPr>
        <p:blipFill>
          <a:blip r:embed="rId9"/>
          <a:stretch>
            <a:fillRect/>
          </a:stretch>
        </p:blipFill>
        <p:spPr>
          <a:xfrm>
            <a:off x="16608680" y="42838"/>
            <a:ext cx="1231466" cy="1633128"/>
          </a:xfrm>
          <a:prstGeom prst="rect">
            <a:avLst/>
          </a:prstGeom>
        </p:spPr>
      </p:pic>
    </p:spTree>
    <p:extLst>
      <p:ext uri="{BB962C8B-B14F-4D97-AF65-F5344CB8AC3E}">
        <p14:creationId xmlns:p14="http://schemas.microsoft.com/office/powerpoint/2010/main" val="1400608651"/>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wipe(up)">
                                      <p:cBhvr>
                                        <p:cTn id="29" dur="500"/>
                                        <p:tgtEl>
                                          <p:spTgt spid="4">
                                            <p:txEl>
                                              <p:pRg st="0" end="0"/>
                                            </p:txEl>
                                          </p:spTgt>
                                        </p:tgtEl>
                                      </p:cBhvr>
                                    </p:animEffect>
                                  </p:childTnLst>
                                </p:cTn>
                              </p:par>
                            </p:childTnLst>
                          </p:cTn>
                        </p:par>
                        <p:par>
                          <p:cTn id="30" fill="hold">
                            <p:stCondLst>
                              <p:cond delay="500"/>
                            </p:stCondLst>
                            <p:childTnLst>
                              <p:par>
                                <p:cTn id="31" presetID="22" presetClass="entr" presetSubtype="1" fill="hold" nodeType="after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Effect transition="in" filter="wipe(up)">
                                      <p:cBhvr>
                                        <p:cTn id="33" dur="500"/>
                                        <p:tgtEl>
                                          <p:spTgt spid="4">
                                            <p:txEl>
                                              <p:pRg st="1" end="1"/>
                                            </p:txEl>
                                          </p:spTgt>
                                        </p:tgtEl>
                                      </p:cBhvr>
                                    </p:animEffect>
                                  </p:childTnLst>
                                </p:cTn>
                              </p:par>
                            </p:childTnLst>
                          </p:cTn>
                        </p:par>
                        <p:par>
                          <p:cTn id="34" fill="hold">
                            <p:stCondLst>
                              <p:cond delay="1000"/>
                            </p:stCondLst>
                            <p:childTnLst>
                              <p:par>
                                <p:cTn id="35" presetID="22" presetClass="entr" presetSubtype="1" fill="hold" nodeType="after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wipe(up)">
                                      <p:cBhvr>
                                        <p:cTn id="37" dur="500"/>
                                        <p:tgtEl>
                                          <p:spTgt spid="4">
                                            <p:txEl>
                                              <p:pRg st="2" end="2"/>
                                            </p:txEl>
                                          </p:spTgt>
                                        </p:tgtEl>
                                      </p:cBhvr>
                                    </p:animEffect>
                                  </p:childTnLst>
                                </p:cTn>
                              </p:par>
                            </p:childTnLst>
                          </p:cTn>
                        </p:par>
                        <p:par>
                          <p:cTn id="38" fill="hold">
                            <p:stCondLst>
                              <p:cond delay="1500"/>
                            </p:stCondLst>
                            <p:childTnLst>
                              <p:par>
                                <p:cTn id="39" presetID="22" presetClass="entr" presetSubtype="1" fill="hold" nodeType="after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animEffect transition="in" filter="wipe(up)">
                                      <p:cBhvr>
                                        <p:cTn id="41" dur="500"/>
                                        <p:tgtEl>
                                          <p:spTgt spid="4">
                                            <p:txEl>
                                              <p:pRg st="3" end="3"/>
                                            </p:txEl>
                                          </p:spTgt>
                                        </p:tgtEl>
                                      </p:cBhvr>
                                    </p:animEffect>
                                  </p:childTnLst>
                                </p:cTn>
                              </p:par>
                            </p:childTnLst>
                          </p:cTn>
                        </p:par>
                        <p:par>
                          <p:cTn id="42" fill="hold">
                            <p:stCondLst>
                              <p:cond delay="2000"/>
                            </p:stCondLst>
                            <p:childTnLst>
                              <p:par>
                                <p:cTn id="43" presetID="22" presetClass="entr" presetSubtype="1" fill="hold" nodeType="afterEffect">
                                  <p:stCondLst>
                                    <p:cond delay="0"/>
                                  </p:stCondLst>
                                  <p:childTnLst>
                                    <p:set>
                                      <p:cBhvr>
                                        <p:cTn id="44" dur="1" fill="hold">
                                          <p:stCondLst>
                                            <p:cond delay="0"/>
                                          </p:stCondLst>
                                        </p:cTn>
                                        <p:tgtEl>
                                          <p:spTgt spid="4">
                                            <p:txEl>
                                              <p:pRg st="4" end="4"/>
                                            </p:txEl>
                                          </p:spTgt>
                                        </p:tgtEl>
                                        <p:attrNameLst>
                                          <p:attrName>style.visibility</p:attrName>
                                        </p:attrNameLst>
                                      </p:cBhvr>
                                      <p:to>
                                        <p:strVal val="visible"/>
                                      </p:to>
                                    </p:set>
                                    <p:animEffect transition="in" filter="wipe(up)">
                                      <p:cBhvr>
                                        <p:cTn id="45"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8955" y="-2291217"/>
            <a:ext cx="19825910" cy="14869433"/>
          </a:xfrm>
          <a:prstGeom prst="rect">
            <a:avLst/>
          </a:prstGeom>
        </p:spPr>
      </p:pic>
      <p:sp>
        <p:nvSpPr>
          <p:cNvPr id="8" name="Rectangle 7"/>
          <p:cNvSpPr/>
          <p:nvPr/>
        </p:nvSpPr>
        <p:spPr>
          <a:xfrm>
            <a:off x="381000" y="342900"/>
            <a:ext cx="17541778" cy="9601200"/>
          </a:xfrm>
          <a:prstGeom prst="rect">
            <a:avLst/>
          </a:prstGeom>
          <a:solidFill>
            <a:schemeClr val="accent5"/>
          </a:solidFill>
          <a:ln w="762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p:pic>
        <p:nvPicPr>
          <p:cNvPr id="6" name="Picture 5"/>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rot="16200000">
            <a:off x="209586" y="9152017"/>
            <a:ext cx="1018792" cy="316958"/>
          </a:xfrm>
          <a:prstGeom prst="rect">
            <a:avLst/>
          </a:prstGeom>
        </p:spPr>
      </p:pic>
      <p:pic>
        <p:nvPicPr>
          <p:cNvPr id="10" name="Picture 9"/>
          <p:cNvPicPr>
            <a:picLocks noChangeAspect="1"/>
          </p:cNvPicPr>
          <p:nvPr/>
        </p:nvPicPr>
        <p:blipFill>
          <a:blip r:embed="rId6"/>
          <a:stretch>
            <a:fillRect/>
          </a:stretch>
        </p:blipFill>
        <p:spPr>
          <a:xfrm>
            <a:off x="16700065" y="675688"/>
            <a:ext cx="965795" cy="1387047"/>
          </a:xfrm>
          <a:prstGeom prst="rect">
            <a:avLst/>
          </a:prstGeom>
        </p:spPr>
      </p:pic>
      <p:sp>
        <p:nvSpPr>
          <p:cNvPr id="13" name="Google Shape;3331;p61"/>
          <p:cNvSpPr txBox="1"/>
          <p:nvPr/>
        </p:nvSpPr>
        <p:spPr>
          <a:xfrm flipH="1">
            <a:off x="1066800" y="838272"/>
            <a:ext cx="6002452"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algn="ctr" defTabSz="1828800">
              <a:lnSpc>
                <a:spcPct val="150000"/>
              </a:lnSpc>
              <a:defRPr/>
            </a:pPr>
            <a:r>
              <a:rPr lang="fr-FR" sz="40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Bài </a:t>
            </a:r>
            <a:r>
              <a:rPr lang="fr-FR" sz="40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10.6 </a:t>
            </a:r>
            <a:r>
              <a:rPr lang="fr-FR" sz="40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a:t>
            </a:r>
            <a:r>
              <a:rPr lang="fr-FR" sz="4000" b="1" kern="0"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SGK </a:t>
            </a:r>
            <a:r>
              <a:rPr lang="fr-FR" sz="40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 </a:t>
            </a:r>
            <a:r>
              <a:rPr lang="fr-FR" sz="40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tr.120)</a:t>
            </a:r>
            <a:endParaRPr lang="en-US" sz="4000" kern="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968228" y="4214346"/>
            <a:ext cx="14367321" cy="3214688"/>
          </a:xfrm>
          <a:prstGeom prst="rect">
            <a:avLst/>
          </a:prstGeom>
        </p:spPr>
      </p:pic>
      <p:sp>
        <p:nvSpPr>
          <p:cNvPr id="4" name="Rectangle 3"/>
          <p:cNvSpPr/>
          <p:nvPr/>
        </p:nvSpPr>
        <p:spPr>
          <a:xfrm>
            <a:off x="877461" y="2142658"/>
            <a:ext cx="16805015" cy="1781642"/>
          </a:xfrm>
          <a:prstGeom prst="rect">
            <a:avLst/>
          </a:prstGeom>
        </p:spPr>
        <p:txBody>
          <a:bodyPr wrap="square">
            <a:spAutoFit/>
          </a:bodyPr>
          <a:lstStyle/>
          <a:p>
            <a:pPr>
              <a:lnSpc>
                <a:spcPct val="150000"/>
              </a:lnSpc>
            </a:pPr>
            <a:r>
              <a:rPr lang="en-US" sz="3900">
                <a:solidFill>
                  <a:srgbClr val="000000"/>
                </a:solidFill>
                <a:latin typeface="+mj-lt"/>
              </a:rPr>
              <a:t>Trong các miếng bìa ở Hình 10.25, hình nào gấp lại cho ta một hình chóp tứ giác đều?</a:t>
            </a:r>
            <a:endParaRPr lang="en-US" sz="3900">
              <a:latin typeface="+mj-lt"/>
            </a:endParaRPr>
          </a:p>
        </p:txBody>
      </p:sp>
      <p:grpSp>
        <p:nvGrpSpPr>
          <p:cNvPr id="14" name="Group 13"/>
          <p:cNvGrpSpPr/>
          <p:nvPr/>
        </p:nvGrpSpPr>
        <p:grpSpPr>
          <a:xfrm>
            <a:off x="7827795" y="8335473"/>
            <a:ext cx="2648186" cy="881395"/>
            <a:chOff x="7532028" y="8245869"/>
            <a:chExt cx="2648186" cy="881395"/>
          </a:xfrm>
        </p:grpSpPr>
        <p:sp>
          <p:nvSpPr>
            <p:cNvPr id="5" name="Rectangle 4"/>
            <p:cNvSpPr/>
            <p:nvPr/>
          </p:nvSpPr>
          <p:spPr>
            <a:xfrm>
              <a:off x="8379721" y="8245869"/>
              <a:ext cx="1800493" cy="881395"/>
            </a:xfrm>
            <a:prstGeom prst="rect">
              <a:avLst/>
            </a:prstGeom>
          </p:spPr>
          <p:txBody>
            <a:bodyPr wrap="none">
              <a:spAutoFit/>
            </a:bodyPr>
            <a:lstStyle/>
            <a:p>
              <a:pPr algn="just">
                <a:lnSpc>
                  <a:spcPct val="150000"/>
                </a:lnSpc>
                <a:spcBef>
                  <a:spcPts val="300"/>
                </a:spcBef>
                <a:spcAft>
                  <a:spcPts val="300"/>
                </a:spcAft>
              </a:pPr>
              <a:r>
                <a:rPr lang="vi-VN" sz="3900">
                  <a:solidFill>
                    <a:srgbClr val="C00000"/>
                  </a:solidFill>
                  <a:ea typeface="Times New Roman" panose="02020603050405020304" pitchFamily="18" charset="0"/>
                  <a:cs typeface="Times New Roman" panose="02020603050405020304" pitchFamily="18" charset="0"/>
                </a:rPr>
                <a:t>Hình b.</a:t>
              </a:r>
              <a:endParaRPr lang="en-US" sz="3900">
                <a:solidFill>
                  <a:srgbClr val="C00000"/>
                </a:solidFill>
                <a:effectLst/>
                <a:ea typeface="Arial" panose="020B0604020202020204" pitchFamily="34" charset="0"/>
                <a:cs typeface="Times New Roman" panose="02020603050405020304" pitchFamily="18" charset="0"/>
              </a:endParaRPr>
            </a:p>
          </p:txBody>
        </p:sp>
        <p:sp>
          <p:nvSpPr>
            <p:cNvPr id="7" name="Right Arrow 6"/>
            <p:cNvSpPr/>
            <p:nvPr/>
          </p:nvSpPr>
          <p:spPr>
            <a:xfrm>
              <a:off x="7532028" y="8546402"/>
              <a:ext cx="609600" cy="50939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49781986"/>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518748" y="716574"/>
            <a:ext cx="17250502" cy="8853851"/>
          </a:xfrm>
          <a:custGeom>
            <a:avLst/>
            <a:gdLst/>
            <a:ahLst/>
            <a:cxnLst/>
            <a:rect l="l" t="t" r="r" b="b"/>
            <a:pathLst>
              <a:path w="16822604" h="8411302">
                <a:moveTo>
                  <a:pt x="0" y="0"/>
                </a:moveTo>
                <a:lnTo>
                  <a:pt x="16822604" y="0"/>
                </a:lnTo>
                <a:lnTo>
                  <a:pt x="16822604" y="8411302"/>
                </a:lnTo>
                <a:lnTo>
                  <a:pt x="0" y="841130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Google Shape;934;p40"/>
          <p:cNvSpPr txBox="1">
            <a:spLocks/>
          </p:cNvSpPr>
          <p:nvPr/>
        </p:nvSpPr>
        <p:spPr>
          <a:xfrm>
            <a:off x="2175095" y="1409700"/>
            <a:ext cx="13937807" cy="1108200"/>
          </a:xfrm>
          <a:prstGeom prst="rect">
            <a:avLst/>
          </a:prstGeom>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vi-VN" sz="7800" b="1">
                <a:latin typeface="+mn-lt"/>
              </a:rPr>
              <a:t>CHƯƠNG X. MỘT SỐ HÌNH KHỐI TRONG THỰC TIỄN</a:t>
            </a:r>
            <a:endParaRPr lang="vi-VN" sz="7800" b="1" dirty="0">
              <a:latin typeface="+mn-lt"/>
            </a:endParaRPr>
          </a:p>
        </p:txBody>
      </p:sp>
      <p:sp>
        <p:nvSpPr>
          <p:cNvPr id="7" name="Rectangle 6"/>
          <p:cNvSpPr/>
          <p:nvPr/>
        </p:nvSpPr>
        <p:spPr>
          <a:xfrm>
            <a:off x="3974866" y="5143499"/>
            <a:ext cx="10338263" cy="3557512"/>
          </a:xfrm>
          <a:prstGeom prst="rect">
            <a:avLst/>
          </a:prstGeom>
        </p:spPr>
        <p:txBody>
          <a:bodyPr wrap="square">
            <a:spAutoFit/>
          </a:bodyPr>
          <a:lstStyle/>
          <a:p>
            <a:pPr algn="ctr">
              <a:lnSpc>
                <a:spcPct val="150000"/>
              </a:lnSpc>
              <a:buClrTx/>
            </a:pPr>
            <a:r>
              <a:rPr lang="vi-VN" sz="8000" b="1">
                <a:solidFill>
                  <a:srgbClr val="C00000"/>
                </a:solidFill>
                <a:ea typeface="Maven Pro"/>
                <a:cs typeface="Maven Pro"/>
                <a:sym typeface="Maven Pro"/>
              </a:rPr>
              <a:t>BÀI 39. HÌNH CHÓP TỨ GIÁC ĐỀU </a:t>
            </a:r>
            <a:endParaRPr lang="vi-VN" sz="8000" dirty="0">
              <a:solidFill>
                <a:srgbClr val="C00000"/>
              </a:solidFill>
              <a:ea typeface="Maven Pro"/>
              <a:cs typeface="Maven Pro"/>
              <a:sym typeface="Maven Pro"/>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70561" y="6255807"/>
            <a:ext cx="4597386" cy="405325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comb/>
      </p:transition>
    </mc:Choice>
    <mc:Fallback>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3">
              <a:alphaModFix amt="35000"/>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1960157" y="1295400"/>
            <a:ext cx="14691957" cy="7696200"/>
          </a:xfrm>
          <a:custGeom>
            <a:avLst/>
            <a:gdLst/>
            <a:ahLst/>
            <a:cxnLst/>
            <a:rect l="l" t="t" r="r" b="b"/>
            <a:pathLst>
              <a:path w="12743017" h="6580031">
                <a:moveTo>
                  <a:pt x="0" y="0"/>
                </a:moveTo>
                <a:lnTo>
                  <a:pt x="12743018" y="0"/>
                </a:lnTo>
                <a:lnTo>
                  <a:pt x="12743018" y="6580030"/>
                </a:lnTo>
                <a:lnTo>
                  <a:pt x="0" y="6580030"/>
                </a:lnTo>
                <a:lnTo>
                  <a:pt x="0" y="0"/>
                </a:lnTo>
                <a:close/>
              </a:path>
            </a:pathLst>
          </a:custGeom>
          <a:blipFill>
            <a:blip r:embed="rId5">
              <a:extLst>
                <a:ext uri="{BEBA8EAE-BF5A-486C-A8C5-ECC9F3942E4B}">
                  <a14:imgProps xmlns:a14="http://schemas.microsoft.com/office/drawing/2010/main">
                    <a14:imgLayer r:embed="rId6">
                      <a14:imgEffect>
                        <a14:sharpenSoften amount="25000"/>
                      </a14:imgEffect>
                    </a14:imgLayer>
                  </a14:imgProps>
                </a:ext>
                <a:ext uri="{96DAC541-7B7A-43D3-8B79-37D633B846F1}">
                  <asvg:svgBlip xmlns:asvg="http://schemas.microsoft.com/office/drawing/2016/SVG/main" xmlns="" r:embed="rId7"/>
                </a:ext>
              </a:extLst>
            </a:blip>
            <a:stretch>
              <a:fillRect/>
            </a:stretch>
          </a:blipFill>
        </p:spPr>
      </p:sp>
      <p:sp>
        <p:nvSpPr>
          <p:cNvPr id="4" name="TextBox 4"/>
          <p:cNvSpPr txBox="1"/>
          <p:nvPr/>
        </p:nvSpPr>
        <p:spPr>
          <a:xfrm>
            <a:off x="2057400" y="2918019"/>
            <a:ext cx="13413354" cy="222548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000" b="1" i="0" u="none" strike="noStrike" kern="1200" cap="none" spc="0" normalizeH="0" baseline="0" noProof="0" smtClean="0">
                <a:ln>
                  <a:noFill/>
                </a:ln>
                <a:solidFill>
                  <a:srgbClr val="8F5B43"/>
                </a:solidFill>
                <a:effectLst/>
                <a:uLnTx/>
                <a:uFillTx/>
                <a:latin typeface="Arial" panose="020B0604020202020204" pitchFamily="34" charset="0"/>
                <a:ea typeface="+mn-ea"/>
                <a:cs typeface="Arial" panose="020B0604020202020204" pitchFamily="34" charset="0"/>
              </a:rPr>
              <a:t>VẬN</a:t>
            </a:r>
            <a:r>
              <a:rPr kumimoji="0" lang="en-US" sz="11000" b="1" i="0" u="none" strike="noStrike" kern="1200" cap="none" spc="0" normalizeH="0" noProof="0" smtClean="0">
                <a:ln>
                  <a:noFill/>
                </a:ln>
                <a:solidFill>
                  <a:srgbClr val="8F5B43"/>
                </a:solidFill>
                <a:effectLst/>
                <a:uLnTx/>
                <a:uFillTx/>
                <a:latin typeface="Arial" panose="020B0604020202020204" pitchFamily="34" charset="0"/>
                <a:ea typeface="+mn-ea"/>
                <a:cs typeface="Arial" panose="020B0604020202020204" pitchFamily="34" charset="0"/>
              </a:rPr>
              <a:t> DỤNG</a:t>
            </a:r>
            <a:endParaRPr kumimoji="0" lang="en-US" sz="11000" b="1" i="0" u="none" strike="noStrike" kern="1200" cap="none" spc="0" normalizeH="0" baseline="0" noProof="0">
              <a:ln>
                <a:noFill/>
              </a:ln>
              <a:solidFill>
                <a:srgbClr val="8F5B43"/>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8"/>
          <a:stretch>
            <a:fillRect/>
          </a:stretch>
        </p:blipFill>
        <p:spPr>
          <a:xfrm flipH="1">
            <a:off x="12801600" y="5372100"/>
            <a:ext cx="4475180" cy="4209288"/>
          </a:xfrm>
          <a:prstGeom prst="rect">
            <a:avLst/>
          </a:prstGeom>
        </p:spPr>
      </p:pic>
    </p:spTree>
    <p:extLst>
      <p:ext uri="{BB962C8B-B14F-4D97-AF65-F5344CB8AC3E}">
        <p14:creationId xmlns:p14="http://schemas.microsoft.com/office/powerpoint/2010/main" val="19020611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grpSp>
        <p:nvGrpSpPr>
          <p:cNvPr id="9" name="Group 4"/>
          <p:cNvGrpSpPr/>
          <p:nvPr/>
        </p:nvGrpSpPr>
        <p:grpSpPr>
          <a:xfrm>
            <a:off x="719904" y="419100"/>
            <a:ext cx="17034695" cy="9376259"/>
            <a:chOff x="0" y="0"/>
            <a:chExt cx="2635672" cy="2118611"/>
          </a:xfrm>
        </p:grpSpPr>
        <p:sp>
          <p:nvSpPr>
            <p:cNvPr id="10"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1"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pic>
        <p:nvPicPr>
          <p:cNvPr id="8" name="Picture 7"/>
          <p:cNvPicPr>
            <a:picLocks noChangeAspect="1"/>
          </p:cNvPicPr>
          <p:nvPr/>
        </p:nvPicPr>
        <p:blipFill>
          <a:blip r:embed="rId4"/>
          <a:stretch>
            <a:fillRect/>
          </a:stretch>
        </p:blipFill>
        <p:spPr>
          <a:xfrm>
            <a:off x="15976306" y="188096"/>
            <a:ext cx="1990490" cy="1979692"/>
          </a:xfrm>
          <a:prstGeom prst="rect">
            <a:avLst/>
          </a:prstGeom>
        </p:spPr>
      </p:pic>
      <p:pic>
        <p:nvPicPr>
          <p:cNvPr id="14" name="Picture 13"/>
          <p:cNvPicPr>
            <a:picLocks noChangeAspect="1"/>
          </p:cNvPicPr>
          <p:nvPr/>
        </p:nvPicPr>
        <p:blipFill>
          <a:blip r:embed="rId5"/>
          <a:stretch>
            <a:fillRect/>
          </a:stretch>
        </p:blipFill>
        <p:spPr>
          <a:xfrm rot="19550114">
            <a:off x="90505" y="7791607"/>
            <a:ext cx="1692432" cy="1954147"/>
          </a:xfrm>
          <a:prstGeom prst="rect">
            <a:avLst/>
          </a:prstGeom>
        </p:spPr>
      </p:pic>
      <p:sp>
        <p:nvSpPr>
          <p:cNvPr id="12" name="Google Shape;3331;p61"/>
          <p:cNvSpPr txBox="1"/>
          <p:nvPr/>
        </p:nvSpPr>
        <p:spPr>
          <a:xfrm flipH="1">
            <a:off x="1819782" y="823059"/>
            <a:ext cx="6002452"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algn="ctr" defTabSz="1828800">
              <a:lnSpc>
                <a:spcPct val="150000"/>
              </a:lnSpc>
              <a:defRPr/>
            </a:pPr>
            <a:r>
              <a:rPr lang="fr-FR" sz="40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Bài </a:t>
            </a:r>
            <a:r>
              <a:rPr lang="fr-FR" sz="40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10.8 </a:t>
            </a:r>
            <a:r>
              <a:rPr lang="fr-FR" sz="40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a:t>
            </a:r>
            <a:r>
              <a:rPr lang="fr-FR" sz="4000" b="1" kern="0"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SGK </a:t>
            </a:r>
            <a:r>
              <a:rPr lang="fr-FR" sz="40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 </a:t>
            </a:r>
            <a:r>
              <a:rPr lang="fr-FR" sz="40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tr.120)</a:t>
            </a:r>
            <a:endParaRPr lang="en-US" sz="4000" kern="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3" name="Rectangle 2"/>
              <p:cNvSpPr/>
              <p:nvPr/>
            </p:nvSpPr>
            <p:spPr>
              <a:xfrm>
                <a:off x="1687435" y="1952901"/>
                <a:ext cx="15316200" cy="3600986"/>
              </a:xfrm>
              <a:prstGeom prst="rect">
                <a:avLst/>
              </a:prstGeom>
            </p:spPr>
            <p:txBody>
              <a:bodyPr wrap="square">
                <a:spAutoFit/>
              </a:bodyPr>
              <a:lstStyle/>
              <a:p>
                <a:pPr>
                  <a:lnSpc>
                    <a:spcPct val="150000"/>
                  </a:lnSpc>
                </a:pPr>
                <a:r>
                  <a:rPr lang="en-US" sz="3800">
                    <a:solidFill>
                      <a:srgbClr val="000000"/>
                    </a:solidFill>
                    <a:latin typeface="Arial" panose="020B0604020202020204" pitchFamily="34" charset="0"/>
                    <a:cs typeface="Arial" panose="020B0604020202020204" pitchFamily="34" charset="0"/>
                  </a:rPr>
                  <a:t>Cho hình chóp tứ giác đều </a:t>
                </a:r>
                <a14:m>
                  <m:oMath xmlns:m="http://schemas.openxmlformats.org/officeDocument/2006/math">
                    <m:r>
                      <a:rPr lang="en-US" sz="3800" i="1" smtClean="0">
                        <a:solidFill>
                          <a:srgbClr val="000000"/>
                        </a:solidFill>
                        <a:latin typeface="Cambria Math" panose="02040503050406030204" pitchFamily="18" charset="0"/>
                        <a:cs typeface="Arial" panose="020B0604020202020204" pitchFamily="34" charset="0"/>
                      </a:rPr>
                      <m:t>𝑆</m:t>
                    </m:r>
                    <m:r>
                      <a:rPr lang="en-US" sz="3800" i="1" smtClean="0">
                        <a:solidFill>
                          <a:srgbClr val="000000"/>
                        </a:solidFill>
                        <a:latin typeface="Cambria Math" panose="02040503050406030204" pitchFamily="18" charset="0"/>
                        <a:cs typeface="Arial" panose="020B0604020202020204" pitchFamily="34" charset="0"/>
                      </a:rPr>
                      <m:t>.</m:t>
                    </m:r>
                    <m:r>
                      <a:rPr lang="en-US" sz="3800" i="1" smtClean="0">
                        <a:solidFill>
                          <a:srgbClr val="000000"/>
                        </a:solidFill>
                        <a:latin typeface="Cambria Math" panose="02040503050406030204" pitchFamily="18" charset="0"/>
                        <a:cs typeface="Arial" panose="020B0604020202020204" pitchFamily="34" charset="0"/>
                      </a:rPr>
                      <m:t>𝐴𝐵𝐶𝐷</m:t>
                    </m:r>
                  </m:oMath>
                </a14:m>
                <a:r>
                  <a:rPr lang="en-US" sz="3800">
                    <a:solidFill>
                      <a:srgbClr val="000000"/>
                    </a:solidFill>
                    <a:latin typeface="Arial" panose="020B0604020202020204" pitchFamily="34" charset="0"/>
                    <a:cs typeface="Arial" panose="020B0604020202020204" pitchFamily="34" charset="0"/>
                  </a:rPr>
                  <a:t> có độ dài cạnh đáy bằng 10 cm, trung đoạn bằng 13 cm (</a:t>
                </a:r>
                <a:r>
                  <a:rPr lang="en-US" sz="3800">
                    <a:solidFill>
                      <a:srgbClr val="000000"/>
                    </a:solidFill>
                    <a:latin typeface="Arial" panose="020B0604020202020204" pitchFamily="34" charset="0"/>
                    <a:cs typeface="Arial" panose="020B0604020202020204" pitchFamily="34" charset="0"/>
                  </a:rPr>
                  <a:t>H.10.27</a:t>
                </a:r>
                <a:r>
                  <a:rPr lang="en-US" sz="3800" smtClean="0">
                    <a:solidFill>
                      <a:srgbClr val="000000"/>
                    </a:solidFill>
                    <a:latin typeface="Arial" panose="020B0604020202020204" pitchFamily="34" charset="0"/>
                    <a:cs typeface="Arial" panose="020B0604020202020204" pitchFamily="34" charset="0"/>
                  </a:rPr>
                  <a:t>).</a:t>
                </a:r>
              </a:p>
              <a:p>
                <a:pPr>
                  <a:lnSpc>
                    <a:spcPct val="150000"/>
                  </a:lnSpc>
                </a:pPr>
                <a:r>
                  <a:rPr lang="en-US" sz="3800">
                    <a:latin typeface="Arial" panose="020B0604020202020204" pitchFamily="34" charset="0"/>
                    <a:cs typeface="Arial" panose="020B0604020202020204" pitchFamily="34" charset="0"/>
                  </a:rPr>
                  <a:t>a) Tính diện tích xung quanh của hình </a:t>
                </a:r>
                <a:r>
                  <a:rPr lang="en-US" sz="3800">
                    <a:latin typeface="Arial" panose="020B0604020202020204" pitchFamily="34" charset="0"/>
                    <a:cs typeface="Arial" panose="020B0604020202020204" pitchFamily="34" charset="0"/>
                  </a:rPr>
                  <a:t>chóp</a:t>
                </a:r>
                <a:r>
                  <a:rPr lang="en-US" sz="3800" smtClean="0">
                    <a:latin typeface="Arial" panose="020B0604020202020204" pitchFamily="34" charset="0"/>
                    <a:cs typeface="Arial" panose="020B0604020202020204" pitchFamily="34" charset="0"/>
                  </a:rPr>
                  <a:t>.</a:t>
                </a:r>
                <a:endParaRPr lang="en-US" sz="3800">
                  <a:latin typeface="Arial" panose="020B0604020202020204" pitchFamily="34" charset="0"/>
                  <a:cs typeface="Arial" panose="020B0604020202020204" pitchFamily="34" charset="0"/>
                </a:endParaRPr>
              </a:p>
              <a:p>
                <a:pPr>
                  <a:lnSpc>
                    <a:spcPct val="150000"/>
                  </a:lnSpc>
                </a:pPr>
                <a:r>
                  <a:rPr lang="en-US" sz="3800">
                    <a:latin typeface="Arial" panose="020B0604020202020204" pitchFamily="34" charset="0"/>
                    <a:cs typeface="Arial" panose="020B0604020202020204" pitchFamily="34" charset="0"/>
                  </a:rPr>
                  <a:t>b) Tính diện tích toàn phần của hình chóp.</a:t>
                </a:r>
              </a:p>
            </p:txBody>
          </p:sp>
        </mc:Choice>
        <mc:Fallback>
          <p:sp>
            <p:nvSpPr>
              <p:cNvPr id="3" name="Rectangle 2"/>
              <p:cNvSpPr>
                <a:spLocks noRot="1" noChangeAspect="1" noMove="1" noResize="1" noEditPoints="1" noAdjustHandles="1" noChangeArrowheads="1" noChangeShapeType="1" noTextEdit="1"/>
              </p:cNvSpPr>
              <p:nvPr/>
            </p:nvSpPr>
            <p:spPr>
              <a:xfrm>
                <a:off x="1687435" y="1952901"/>
                <a:ext cx="15316200" cy="3600986"/>
              </a:xfrm>
              <a:prstGeom prst="rect">
                <a:avLst/>
              </a:prstGeom>
              <a:blipFill>
                <a:blip r:embed="rId6"/>
                <a:stretch>
                  <a:fillRect l="-1314" b="-2876"/>
                </a:stretch>
              </a:blipFill>
            </p:spPr>
            <p:txBody>
              <a:bodyPr/>
              <a:lstStyle/>
              <a:p>
                <a:r>
                  <a:rPr lang="en-US">
                    <a:noFill/>
                  </a:rPr>
                  <a:t> </a:t>
                </a:r>
              </a:p>
            </p:txBody>
          </p:sp>
        </mc:Fallback>
      </mc:AlternateContent>
      <p:sp>
        <p:nvSpPr>
          <p:cNvPr id="16" name="Rectangle 15"/>
          <p:cNvSpPr/>
          <p:nvPr/>
        </p:nvSpPr>
        <p:spPr>
          <a:xfrm>
            <a:off x="3676935" y="5900151"/>
            <a:ext cx="1132041" cy="692497"/>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1687435" y="6780751"/>
                <a:ext cx="9144000" cy="2688621"/>
              </a:xfrm>
              <a:prstGeom prst="rect">
                <a:avLst/>
              </a:prstGeom>
            </p:spPr>
            <p:txBody>
              <a:bodyPr>
                <a:spAutoFit/>
              </a:bodyPr>
              <a:lstStyle/>
              <a:p>
                <a:pPr algn="just">
                  <a:lnSpc>
                    <a:spcPct val="150000"/>
                  </a:lnSpc>
                  <a:spcBef>
                    <a:spcPts val="300"/>
                  </a:spcBef>
                  <a:spcAft>
                    <a:spcPts val="300"/>
                  </a:spcAft>
                </a:pPr>
                <a:r>
                  <a:rPr lang="vi-VN" sz="3800">
                    <a:ea typeface="Calibri" panose="020F0502020204030204" pitchFamily="34" charset="0"/>
                    <a:cs typeface="Times New Roman" panose="02020603050405020304" pitchFamily="18" charset="0"/>
                  </a:rPr>
                  <a:t>a) Diện tích xung quanh của hình chóp là:</a:t>
                </a:r>
                <a:endParaRPr lang="en-US" sz="38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sSub>
                        <m:sSubPr>
                          <m:ctrlPr>
                            <a:rPr lang="en-US" sz="3800" i="1">
                              <a:effectLst/>
                              <a:ea typeface="Calibri" panose="020F0502020204030204" pitchFamily="34" charset="0"/>
                              <a:cs typeface="Times New Roman" panose="02020603050405020304" pitchFamily="18" charset="0"/>
                            </a:rPr>
                          </m:ctrlPr>
                        </m:sSubPr>
                        <m:e>
                          <m:r>
                            <a:rPr lang="vi-VN" sz="3800" i="1">
                              <a:effectLst/>
                              <a:ea typeface="Calibri" panose="020F0502020204030204" pitchFamily="34" charset="0"/>
                              <a:cs typeface="Times New Roman" panose="02020603050405020304" pitchFamily="18" charset="0"/>
                            </a:rPr>
                            <m:t>𝑆</m:t>
                          </m:r>
                        </m:e>
                        <m:sub>
                          <m:r>
                            <a:rPr lang="vi-VN" sz="3800" i="1">
                              <a:effectLst/>
                              <a:ea typeface="Calibri" panose="020F0502020204030204" pitchFamily="34" charset="0"/>
                              <a:cs typeface="Times New Roman" panose="02020603050405020304" pitchFamily="18" charset="0"/>
                            </a:rPr>
                            <m:t>𝑥𝑞</m:t>
                          </m:r>
                        </m:sub>
                      </m:sSub>
                      <m:r>
                        <a:rPr lang="vi-VN" sz="3800" i="1">
                          <a:effectLst/>
                          <a:ea typeface="Calibri" panose="020F0502020204030204" pitchFamily="34" charset="0"/>
                          <a:cs typeface="Times New Roman" panose="02020603050405020304" pitchFamily="18" charset="0"/>
                        </a:rPr>
                        <m:t>=</m:t>
                      </m:r>
                      <m:r>
                        <a:rPr lang="vi-VN" sz="3800" i="1">
                          <a:effectLst/>
                          <a:ea typeface="Calibri" panose="020F0502020204030204" pitchFamily="34" charset="0"/>
                          <a:cs typeface="Times New Roman" panose="02020603050405020304" pitchFamily="18" charset="0"/>
                        </a:rPr>
                        <m:t>𝑝</m:t>
                      </m:r>
                      <m:r>
                        <a:rPr lang="vi-VN" sz="3800" i="1">
                          <a:effectLst/>
                          <a:ea typeface="Calibri" panose="020F0502020204030204" pitchFamily="34" charset="0"/>
                          <a:cs typeface="Times New Roman" panose="02020603050405020304" pitchFamily="18" charset="0"/>
                        </a:rPr>
                        <m:t>.</m:t>
                      </m:r>
                      <m:r>
                        <a:rPr lang="vi-VN" sz="3800" i="1">
                          <a:effectLst/>
                          <a:ea typeface="Calibri" panose="020F0502020204030204" pitchFamily="34" charset="0"/>
                          <a:cs typeface="Times New Roman" panose="02020603050405020304" pitchFamily="18" charset="0"/>
                        </a:rPr>
                        <m:t>𝑑</m:t>
                      </m:r>
                      <m:r>
                        <a:rPr lang="vi-VN" sz="3800" i="1">
                          <a:effectLst/>
                          <a:ea typeface="Calibri" panose="020F0502020204030204" pitchFamily="34" charset="0"/>
                          <a:cs typeface="Times New Roman" panose="02020603050405020304" pitchFamily="18" charset="0"/>
                        </a:rPr>
                        <m:t>=</m:t>
                      </m:r>
                      <m:f>
                        <m:fPr>
                          <m:ctrlPr>
                            <a:rPr lang="en-US" sz="3800" i="1">
                              <a:effectLst/>
                              <a:ea typeface="Calibri" panose="020F0502020204030204" pitchFamily="34" charset="0"/>
                              <a:cs typeface="Times New Roman" panose="02020603050405020304" pitchFamily="18" charset="0"/>
                            </a:rPr>
                          </m:ctrlPr>
                        </m:fPr>
                        <m:num>
                          <m:r>
                            <a:rPr lang="vi-VN" sz="3800" i="1">
                              <a:effectLst/>
                              <a:ea typeface="Calibri" panose="020F0502020204030204" pitchFamily="34" charset="0"/>
                              <a:cs typeface="Times New Roman" panose="02020603050405020304" pitchFamily="18" charset="0"/>
                            </a:rPr>
                            <m:t>1</m:t>
                          </m:r>
                        </m:num>
                        <m:den>
                          <m:r>
                            <a:rPr lang="vi-VN" sz="3800" i="1">
                              <a:effectLst/>
                              <a:ea typeface="Calibri" panose="020F0502020204030204" pitchFamily="34" charset="0"/>
                              <a:cs typeface="Times New Roman" panose="02020603050405020304" pitchFamily="18" charset="0"/>
                            </a:rPr>
                            <m:t>2</m:t>
                          </m:r>
                        </m:den>
                      </m:f>
                      <m:r>
                        <a:rPr lang="vi-VN" sz="3800" i="1">
                          <a:effectLst/>
                          <a:ea typeface="Calibri" panose="020F0502020204030204" pitchFamily="34" charset="0"/>
                          <a:cs typeface="Times New Roman" panose="02020603050405020304" pitchFamily="18" charset="0"/>
                        </a:rPr>
                        <m:t>.10.4.13= 260 (</m:t>
                      </m:r>
                      <m:sSup>
                        <m:sSupPr>
                          <m:ctrlPr>
                            <a:rPr lang="en-US" sz="3800" i="1">
                              <a:effectLst/>
                              <a:ea typeface="Calibri" panose="020F0502020204030204" pitchFamily="34" charset="0"/>
                              <a:cs typeface="Times New Roman" panose="02020603050405020304" pitchFamily="18" charset="0"/>
                            </a:rPr>
                          </m:ctrlPr>
                        </m:sSupPr>
                        <m:e>
                          <m:r>
                            <a:rPr lang="vi-VN" sz="3800" i="1">
                              <a:effectLst/>
                              <a:ea typeface="Calibri" panose="020F0502020204030204" pitchFamily="34" charset="0"/>
                              <a:cs typeface="Times New Roman" panose="02020603050405020304" pitchFamily="18" charset="0"/>
                            </a:rPr>
                            <m:t>𝑐𝑚</m:t>
                          </m:r>
                        </m:e>
                        <m:sup>
                          <m:r>
                            <a:rPr lang="vi-VN" sz="3800" i="1">
                              <a:effectLst/>
                              <a:ea typeface="Calibri" panose="020F0502020204030204" pitchFamily="34" charset="0"/>
                              <a:cs typeface="Times New Roman" panose="02020603050405020304" pitchFamily="18" charset="0"/>
                            </a:rPr>
                            <m:t>2</m:t>
                          </m:r>
                        </m:sup>
                      </m:sSup>
                      <m:r>
                        <a:rPr lang="vi-VN" sz="3800" i="1">
                          <a:effectLst/>
                          <a:ea typeface="Calibri" panose="020F0502020204030204" pitchFamily="34" charset="0"/>
                          <a:cs typeface="Times New Roman" panose="02020603050405020304" pitchFamily="18" charset="0"/>
                        </a:rPr>
                        <m:t>)</m:t>
                      </m:r>
                    </m:oMath>
                  </m:oMathPara>
                </a14:m>
                <a:endParaRPr lang="en-US" sz="3800">
                  <a:effectLst/>
                  <a:ea typeface="Arial" panose="020B060402020202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1687435" y="6780751"/>
                <a:ext cx="9144000" cy="2688621"/>
              </a:xfrm>
              <a:prstGeom prst="rect">
                <a:avLst/>
              </a:prstGeom>
              <a:blipFill>
                <a:blip r:embed="rId7"/>
                <a:stretch>
                  <a:fillRect l="-2200" r="-1800"/>
                </a:stretch>
              </a:blipFill>
            </p:spPr>
            <p:txBody>
              <a:bodyPr/>
              <a:lstStyle/>
              <a:p>
                <a:r>
                  <a:rPr lang="en-US">
                    <a:noFill/>
                  </a:rPr>
                  <a:t> </a:t>
                </a:r>
              </a:p>
            </p:txBody>
          </p:sp>
        </mc:Fallback>
      </mc:AlternateContent>
      <p:pic>
        <p:nvPicPr>
          <p:cNvPr id="19" name="Picture 18"/>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1755129" y="3228224"/>
            <a:ext cx="5845857" cy="5582793"/>
          </a:xfrm>
          <a:prstGeom prst="rect">
            <a:avLst/>
          </a:prstGeom>
        </p:spPr>
      </p:pic>
    </p:spTree>
    <p:extLst>
      <p:ext uri="{BB962C8B-B14F-4D97-AF65-F5344CB8AC3E}">
        <p14:creationId xmlns:p14="http://schemas.microsoft.com/office/powerpoint/2010/main" val="2947201896"/>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wipe(up)">
                                      <p:cBhvr>
                                        <p:cTn id="29" dur="500"/>
                                        <p:tgtEl>
                                          <p:spTgt spid="5">
                                            <p:txEl>
                                              <p:pRg st="0" end="0"/>
                                            </p:txEl>
                                          </p:spTgt>
                                        </p:tgtEl>
                                      </p:cBhvr>
                                    </p:animEffect>
                                  </p:childTnLst>
                                </p:cTn>
                              </p:par>
                              <p:par>
                                <p:cTn id="30" presetID="22" presetClass="entr" presetSubtype="1" fill="hold" nodeType="with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wipe(up)">
                                      <p:cBhvr>
                                        <p:cTn id="3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grpSp>
        <p:nvGrpSpPr>
          <p:cNvPr id="9" name="Group 4"/>
          <p:cNvGrpSpPr/>
          <p:nvPr/>
        </p:nvGrpSpPr>
        <p:grpSpPr>
          <a:xfrm>
            <a:off x="719904" y="419100"/>
            <a:ext cx="17034695" cy="9376259"/>
            <a:chOff x="0" y="0"/>
            <a:chExt cx="2635672" cy="2118611"/>
          </a:xfrm>
        </p:grpSpPr>
        <p:sp>
          <p:nvSpPr>
            <p:cNvPr id="10"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1"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pic>
        <p:nvPicPr>
          <p:cNvPr id="8" name="Picture 7"/>
          <p:cNvPicPr>
            <a:picLocks noChangeAspect="1"/>
          </p:cNvPicPr>
          <p:nvPr/>
        </p:nvPicPr>
        <p:blipFill>
          <a:blip r:embed="rId4"/>
          <a:stretch>
            <a:fillRect/>
          </a:stretch>
        </p:blipFill>
        <p:spPr>
          <a:xfrm>
            <a:off x="15976306" y="188096"/>
            <a:ext cx="1990490" cy="1979692"/>
          </a:xfrm>
          <a:prstGeom prst="rect">
            <a:avLst/>
          </a:prstGeom>
        </p:spPr>
      </p:pic>
      <p:pic>
        <p:nvPicPr>
          <p:cNvPr id="14" name="Picture 13"/>
          <p:cNvPicPr>
            <a:picLocks noChangeAspect="1"/>
          </p:cNvPicPr>
          <p:nvPr/>
        </p:nvPicPr>
        <p:blipFill>
          <a:blip r:embed="rId5"/>
          <a:stretch>
            <a:fillRect/>
          </a:stretch>
        </p:blipFill>
        <p:spPr>
          <a:xfrm rot="19550114">
            <a:off x="90505" y="7791607"/>
            <a:ext cx="1692432" cy="1954147"/>
          </a:xfrm>
          <a:prstGeom prst="rect">
            <a:avLst/>
          </a:prstGeom>
        </p:spPr>
      </p:pic>
      <p:sp>
        <p:nvSpPr>
          <p:cNvPr id="12" name="Google Shape;3331;p61"/>
          <p:cNvSpPr txBox="1"/>
          <p:nvPr/>
        </p:nvSpPr>
        <p:spPr>
          <a:xfrm flipH="1">
            <a:off x="1819782" y="823059"/>
            <a:ext cx="6002452"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defTabSz="1828800" rtl="0" eaLnBrk="1" fontAlgn="auto" latinLnBrk="0" hangingPunct="1">
              <a:lnSpc>
                <a:spcPct val="150000"/>
              </a:lnSpc>
              <a:spcBef>
                <a:spcPts val="0"/>
              </a:spcBef>
              <a:spcAft>
                <a:spcPts val="0"/>
              </a:spcAft>
              <a:buClrTx/>
              <a:buSzTx/>
              <a:buFontTx/>
              <a:buNone/>
              <a:tabLst/>
              <a:defRPr/>
            </a:pPr>
            <a:r>
              <a:rPr kumimoji="0" lang="fr-FR" sz="4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4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10.8 (</a:t>
            </a:r>
            <a:r>
              <a:rPr kumimoji="0" lang="fr-FR" sz="40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a:t>
            </a:r>
            <a:r>
              <a:rPr kumimoji="0" lang="fr-FR" sz="4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r>
              <a:rPr kumimoji="0" lang="fr-FR" sz="4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tr.120)</a:t>
            </a:r>
            <a:endParaRPr kumimoji="0" lang="en-US" sz="4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3" name="Rectangle 2"/>
              <p:cNvSpPr/>
              <p:nvPr/>
            </p:nvSpPr>
            <p:spPr>
              <a:xfrm>
                <a:off x="1687435" y="1952901"/>
                <a:ext cx="15316200" cy="360098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Cho hình chóp tứ giác đều </a:t>
                </a:r>
                <a14:m>
                  <m:oMath xmlns:m="http://schemas.openxmlformats.org/officeDocument/2006/math">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𝑆</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𝐴𝐵𝐶𝐷</m:t>
                    </m:r>
                  </m:oMath>
                </a14:m>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có độ dài cạnh đáy bằng 10 cm, trung đoạn bằng 13 cm (H.10.27</a:t>
                </a:r>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Tính diện tích xung quanh của hình chóp</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 Tính diện tích toàn phần của hình chóp.</a:t>
                </a:r>
              </a:p>
            </p:txBody>
          </p:sp>
        </mc:Choice>
        <mc:Fallback>
          <p:sp>
            <p:nvSpPr>
              <p:cNvPr id="3" name="Rectangle 2"/>
              <p:cNvSpPr>
                <a:spLocks noRot="1" noChangeAspect="1" noMove="1" noResize="1" noEditPoints="1" noAdjustHandles="1" noChangeArrowheads="1" noChangeShapeType="1" noTextEdit="1"/>
              </p:cNvSpPr>
              <p:nvPr/>
            </p:nvSpPr>
            <p:spPr>
              <a:xfrm>
                <a:off x="1687435" y="1952901"/>
                <a:ext cx="15316200" cy="3600986"/>
              </a:xfrm>
              <a:prstGeom prst="rect">
                <a:avLst/>
              </a:prstGeom>
              <a:blipFill>
                <a:blip r:embed="rId6"/>
                <a:stretch>
                  <a:fillRect l="-1314" b="-2876"/>
                </a:stretch>
              </a:blipFill>
            </p:spPr>
            <p:txBody>
              <a:bodyPr/>
              <a:lstStyle/>
              <a:p>
                <a:r>
                  <a:rPr lang="en-US">
                    <a:noFill/>
                  </a:rPr>
                  <a:t> </a:t>
                </a:r>
              </a:p>
            </p:txBody>
          </p:sp>
        </mc:Fallback>
      </mc:AlternateContent>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1755129" y="3228224"/>
            <a:ext cx="5845857" cy="5582793"/>
          </a:xfrm>
          <a:prstGeom prst="rect">
            <a:avLst/>
          </a:prstGeom>
        </p:spPr>
      </p:pic>
      <p:sp>
        <p:nvSpPr>
          <p:cNvPr id="16" name="Rectangle 15"/>
          <p:cNvSpPr/>
          <p:nvPr/>
        </p:nvSpPr>
        <p:spPr>
          <a:xfrm>
            <a:off x="3676935" y="5900151"/>
            <a:ext cx="1132041" cy="692497"/>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1687435" y="6796181"/>
                <a:ext cx="9971165" cy="2008820"/>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Tx/>
                  <a:buSzTx/>
                  <a:buFontTx/>
                  <a:buNone/>
                  <a:tabLst/>
                  <a:defRPr/>
                </a:pPr>
                <a:r>
                  <a:rPr kumimoji="0" lang="vi-VN"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a:t>
                </a: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Diện tích toàn phần của hình chóp là:</a:t>
                </a:r>
                <a:endParaRPr kumimoji="0" lang="en-US" sz="3800" b="0" i="0" u="none" strike="noStrike" kern="1200" cap="none" spc="0" normalizeH="0" baseline="0" noProof="0">
                  <a:ln>
                    <a:noFill/>
                  </a:ln>
                  <a:solidFill>
                    <a:prstClr val="black"/>
                  </a:solidFill>
                  <a:effectLst/>
                  <a:uLnTx/>
                  <a:uFillTx/>
                  <a:latin typeface="Calibri"/>
                  <a:ea typeface="Arial" panose="020B060402020202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300"/>
                  </a:spcBef>
                  <a:spcAft>
                    <a:spcPts val="300"/>
                  </a:spcAft>
                  <a:buClrTx/>
                  <a:buSzTx/>
                  <a:buFontTx/>
                  <a:buNone/>
                  <a:tabLst/>
                  <a:defRPr/>
                </a:pPr>
                <a14:m>
                  <m:oMath xmlns:m="http://schemas.openxmlformats.org/officeDocument/2006/math">
                    <m:r>
                      <a:rPr kumimoji="0" lang="vi-VN" sz="38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 </m:t>
                    </m:r>
                    <m:sSub>
                      <m:sSubPr>
                        <m:ctrlPr>
                          <a:rPr kumimoji="0" lang="en-US" sz="38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ctrlPr>
                      </m:sSubPr>
                      <m:e>
                        <m:r>
                          <a:rPr kumimoji="0" lang="vi-VN" sz="38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𝑆</m:t>
                        </m:r>
                      </m:e>
                      <m:sub>
                        <m:r>
                          <a:rPr kumimoji="0" lang="vi-VN" sz="38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𝑡𝑝</m:t>
                        </m:r>
                      </m:sub>
                    </m:sSub>
                    <m:r>
                      <a:rPr kumimoji="0" lang="vi-VN" sz="38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 </m:t>
                    </m:r>
                    <m:sSub>
                      <m:sSubPr>
                        <m:ctrlPr>
                          <a:rPr kumimoji="0" lang="en-US" sz="38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ctrlPr>
                      </m:sSubPr>
                      <m:e>
                        <m:r>
                          <a:rPr kumimoji="0" lang="vi-VN" sz="38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𝑆</m:t>
                        </m:r>
                      </m:e>
                      <m:sub>
                        <m:r>
                          <a:rPr kumimoji="0" lang="vi-VN" sz="38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𝑥𝑞</m:t>
                        </m:r>
                      </m:sub>
                    </m:sSub>
                    <m:r>
                      <a:rPr kumimoji="0" lang="vi-VN" sz="38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 + </m:t>
                    </m:r>
                    <m:sSub>
                      <m:sSubPr>
                        <m:ctrlPr>
                          <a:rPr kumimoji="0" lang="en-US" sz="38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ctrlPr>
                      </m:sSubPr>
                      <m:e>
                        <m:r>
                          <a:rPr kumimoji="0" lang="vi-VN" sz="38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𝑆</m:t>
                        </m:r>
                      </m:e>
                      <m:sub>
                        <m:r>
                          <a:rPr kumimoji="0" lang="vi-VN" sz="38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đ</m:t>
                        </m:r>
                      </m:sub>
                    </m:sSub>
                    <m:r>
                      <a:rPr kumimoji="0" lang="vi-VN" sz="38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 260+10.10=360 (</m:t>
                    </m:r>
                    <m:sSup>
                      <m:sSupPr>
                        <m:ctrlPr>
                          <a:rPr kumimoji="0" lang="en-US" sz="38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ctrlPr>
                      </m:sSupPr>
                      <m:e>
                        <m:r>
                          <a:rPr kumimoji="0" lang="vi-VN" sz="38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𝑐𝑚</m:t>
                        </m:r>
                      </m:e>
                      <m:sup>
                        <m:r>
                          <a:rPr kumimoji="0" lang="vi-VN" sz="38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2</m:t>
                        </m:r>
                      </m:sup>
                    </m:sSup>
                    <m:r>
                      <a:rPr kumimoji="0" lang="vi-VN" sz="38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m:t>
                    </m:r>
                  </m:oMath>
                </a14:m>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3800" b="0" i="0" u="none" strike="noStrike" kern="1200" cap="none" spc="0" normalizeH="0" baseline="0" noProof="0">
                  <a:ln>
                    <a:noFill/>
                  </a:ln>
                  <a:solidFill>
                    <a:prstClr val="black"/>
                  </a:solidFill>
                  <a:effectLst/>
                  <a:uLnTx/>
                  <a:uFillTx/>
                  <a:latin typeface="Calibri"/>
                  <a:ea typeface="Arial" panose="020B060402020202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1687435" y="6796181"/>
                <a:ext cx="9971165" cy="2008820"/>
              </a:xfrm>
              <a:prstGeom prst="rect">
                <a:avLst/>
              </a:prstGeom>
              <a:blipFill>
                <a:blip r:embed="rId9"/>
                <a:stretch>
                  <a:fillRect l="-2017"/>
                </a:stretch>
              </a:blipFill>
            </p:spPr>
            <p:txBody>
              <a:bodyPr/>
              <a:lstStyle/>
              <a:p>
                <a:r>
                  <a:rPr lang="en-US">
                    <a:noFill/>
                  </a:rPr>
                  <a:t> </a:t>
                </a:r>
              </a:p>
            </p:txBody>
          </p:sp>
        </mc:Fallback>
      </mc:AlternateContent>
    </p:spTree>
    <p:extLst>
      <p:ext uri="{BB962C8B-B14F-4D97-AF65-F5344CB8AC3E}">
        <p14:creationId xmlns:p14="http://schemas.microsoft.com/office/powerpoint/2010/main" val="10021266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928697" y="447174"/>
            <a:ext cx="16430607" cy="9372600"/>
            <a:chOff x="0" y="0"/>
            <a:chExt cx="4327403" cy="2335419"/>
          </a:xfrm>
        </p:grpSpPr>
        <p:sp>
          <p:nvSpPr>
            <p:cNvPr id="4" name="Freeform 4"/>
            <p:cNvSpPr/>
            <p:nvPr/>
          </p:nvSpPr>
          <p:spPr>
            <a:xfrm>
              <a:off x="0" y="0"/>
              <a:ext cx="4327403" cy="2335419"/>
            </a:xfrm>
            <a:custGeom>
              <a:avLst/>
              <a:gdLst/>
              <a:ahLst/>
              <a:cxnLst/>
              <a:rect l="l" t="t" r="r" b="b"/>
              <a:pathLst>
                <a:path w="4327403" h="2335419">
                  <a:moveTo>
                    <a:pt x="24031" y="0"/>
                  </a:moveTo>
                  <a:lnTo>
                    <a:pt x="4303372" y="0"/>
                  </a:lnTo>
                  <a:cubicBezTo>
                    <a:pt x="4309745" y="0"/>
                    <a:pt x="4315857" y="2532"/>
                    <a:pt x="4320364" y="7038"/>
                  </a:cubicBezTo>
                  <a:cubicBezTo>
                    <a:pt x="4324871" y="11545"/>
                    <a:pt x="4327403" y="17657"/>
                    <a:pt x="4327403" y="24031"/>
                  </a:cubicBezTo>
                  <a:lnTo>
                    <a:pt x="4327403" y="2311389"/>
                  </a:lnTo>
                  <a:cubicBezTo>
                    <a:pt x="4327403" y="2317762"/>
                    <a:pt x="4324871" y="2323874"/>
                    <a:pt x="4320364" y="2328381"/>
                  </a:cubicBezTo>
                  <a:cubicBezTo>
                    <a:pt x="4315857" y="2332887"/>
                    <a:pt x="4309745" y="2335419"/>
                    <a:pt x="4303372" y="2335419"/>
                  </a:cubicBezTo>
                  <a:lnTo>
                    <a:pt x="24031" y="2335419"/>
                  </a:lnTo>
                  <a:cubicBezTo>
                    <a:pt x="17657" y="2335419"/>
                    <a:pt x="11545" y="2332887"/>
                    <a:pt x="7038" y="2328381"/>
                  </a:cubicBezTo>
                  <a:cubicBezTo>
                    <a:pt x="2532" y="2323874"/>
                    <a:pt x="0" y="2317762"/>
                    <a:pt x="0" y="2311389"/>
                  </a:cubicBezTo>
                  <a:lnTo>
                    <a:pt x="0" y="24031"/>
                  </a:lnTo>
                  <a:cubicBezTo>
                    <a:pt x="0" y="17657"/>
                    <a:pt x="2532" y="11545"/>
                    <a:pt x="7038" y="7038"/>
                  </a:cubicBezTo>
                  <a:cubicBezTo>
                    <a:pt x="11545" y="2532"/>
                    <a:pt x="17657" y="0"/>
                    <a:pt x="24031" y="0"/>
                  </a:cubicBezTo>
                  <a:close/>
                </a:path>
              </a:pathLst>
            </a:custGeom>
            <a:solidFill>
              <a:srgbClr val="FFF1DF"/>
            </a:solidFill>
            <a:ln w="571500" cap="rnd">
              <a:solidFill>
                <a:srgbClr val="F4DCB6"/>
              </a:solidFill>
              <a:prstDash val="solid"/>
              <a:round/>
            </a:ln>
          </p:spPr>
        </p:sp>
        <p:sp>
          <p:nvSpPr>
            <p:cNvPr id="5" name="TextBox 5"/>
            <p:cNvSpPr txBox="1"/>
            <p:nvPr/>
          </p:nvSpPr>
          <p:spPr>
            <a:xfrm>
              <a:off x="0" y="-57150"/>
              <a:ext cx="4327403" cy="2392569"/>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Google Shape;3331;p61"/>
          <p:cNvSpPr txBox="1"/>
          <p:nvPr/>
        </p:nvSpPr>
        <p:spPr>
          <a:xfrm flipH="1">
            <a:off x="1568115" y="1223589"/>
            <a:ext cx="6002452"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defTabSz="1828800" rtl="0" eaLnBrk="1" fontAlgn="auto" latinLnBrk="0" hangingPunct="1">
              <a:lnSpc>
                <a:spcPct val="150000"/>
              </a:lnSpc>
              <a:spcBef>
                <a:spcPts val="0"/>
              </a:spcBef>
              <a:spcAft>
                <a:spcPts val="0"/>
              </a:spcAft>
              <a:buClrTx/>
              <a:buSzTx/>
              <a:buFontTx/>
              <a:buNone/>
              <a:tabLst/>
              <a:defRPr/>
            </a:pPr>
            <a:r>
              <a:rPr kumimoji="0" lang="fr-FR" sz="4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4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10.9 (</a:t>
            </a:r>
            <a:r>
              <a:rPr kumimoji="0" lang="fr-FR" sz="40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a:t>
            </a:r>
            <a:r>
              <a:rPr kumimoji="0" lang="fr-FR" sz="4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r>
              <a:rPr kumimoji="0" lang="fr-FR" sz="4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tr.120)</a:t>
            </a:r>
            <a:endParaRPr kumimoji="0" lang="en-US" sz="4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8" name="Rectangle 7"/>
          <p:cNvSpPr/>
          <p:nvPr/>
        </p:nvSpPr>
        <p:spPr>
          <a:xfrm>
            <a:off x="1471863" y="2416775"/>
            <a:ext cx="9950393" cy="3600986"/>
          </a:xfrm>
          <a:prstGeom prst="rect">
            <a:avLst/>
          </a:prstGeom>
        </p:spPr>
        <p:txBody>
          <a:bodyPr wrap="square">
            <a:spAutoFit/>
          </a:bodyPr>
          <a:lstStyle/>
          <a:p>
            <a:pPr algn="just">
              <a:lnSpc>
                <a:spcPct val="150000"/>
              </a:lnSpc>
            </a:pPr>
            <a:r>
              <a:rPr lang="en-US" sz="3800">
                <a:solidFill>
                  <a:srgbClr val="000000"/>
                </a:solidFill>
                <a:latin typeface="Arial" panose="020B0604020202020204" pitchFamily="34" charset="0"/>
                <a:cs typeface="Arial" panose="020B0604020202020204" pitchFamily="34" charset="0"/>
              </a:rPr>
              <a:t>Bánh ít trong Hình 10.28 có dạng hình chóp tứ giác đều với độ dài cạnh đáy bằng 3 cm, chiều cao bằng 3 cm. Tính thể tích một chiếc bánh ít.</a:t>
            </a:r>
            <a:endParaRPr lang="en-US" sz="3800">
              <a:latin typeface="Arial" panose="020B0604020202020204" pitchFamily="34" charset="0"/>
              <a:cs typeface="Arial" panose="020B0604020202020204" pitchFamily="34" charset="0"/>
            </a:endParaRPr>
          </a:p>
        </p:txBody>
      </p:sp>
      <p:grpSp>
        <p:nvGrpSpPr>
          <p:cNvPr id="11" name="Group 10"/>
          <p:cNvGrpSpPr/>
          <p:nvPr/>
        </p:nvGrpSpPr>
        <p:grpSpPr>
          <a:xfrm>
            <a:off x="11865159" y="2733028"/>
            <a:ext cx="4765743" cy="3604996"/>
            <a:chOff x="11957777" y="2527522"/>
            <a:chExt cx="4765743" cy="3604996"/>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1957777" y="2527522"/>
              <a:ext cx="4765743" cy="2728134"/>
            </a:xfrm>
            <a:prstGeom prst="rect">
              <a:avLst/>
            </a:prstGeom>
          </p:spPr>
        </p:pic>
        <p:sp>
          <p:nvSpPr>
            <p:cNvPr id="10" name="Rectangle 9"/>
            <p:cNvSpPr/>
            <p:nvPr/>
          </p:nvSpPr>
          <p:spPr>
            <a:xfrm>
              <a:off x="13189531" y="5547743"/>
              <a:ext cx="2302233" cy="584775"/>
            </a:xfrm>
            <a:prstGeom prst="rect">
              <a:avLst/>
            </a:prstGeom>
          </p:spPr>
          <p:txBody>
            <a:bodyPr wrap="none">
              <a:spAutoFit/>
            </a:bodyPr>
            <a:lstStyle/>
            <a:p>
              <a:r>
                <a:rPr lang="en-US" sz="3200" i="1">
                  <a:solidFill>
                    <a:srgbClr val="000000"/>
                  </a:solidFill>
                  <a:latin typeface="Arial" panose="020B0604020202020204" pitchFamily="34" charset="0"/>
                  <a:cs typeface="Arial" panose="020B0604020202020204" pitchFamily="34" charset="0"/>
                </a:rPr>
                <a:t>Hình 10.28 </a:t>
              </a:r>
              <a:endParaRPr lang="en-US" sz="3200" i="1"/>
            </a:p>
          </p:txBody>
        </p:sp>
      </p:grpSp>
      <p:sp>
        <p:nvSpPr>
          <p:cNvPr id="17" name="Rectangle 16"/>
          <p:cNvSpPr/>
          <p:nvPr/>
        </p:nvSpPr>
        <p:spPr>
          <a:xfrm>
            <a:off x="5880764" y="6338024"/>
            <a:ext cx="1132041" cy="692497"/>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8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15" name="Group 14"/>
          <p:cNvGrpSpPr/>
          <p:nvPr/>
        </p:nvGrpSpPr>
        <p:grpSpPr>
          <a:xfrm>
            <a:off x="1572760" y="7048500"/>
            <a:ext cx="10880089" cy="1778692"/>
            <a:chOff x="1556083" y="6981295"/>
            <a:chExt cx="10880089" cy="1778692"/>
          </a:xfrm>
        </p:grpSpPr>
        <p:sp>
          <p:nvSpPr>
            <p:cNvPr id="13" name="Rectangle 12"/>
            <p:cNvSpPr/>
            <p:nvPr/>
          </p:nvSpPr>
          <p:spPr>
            <a:xfrm>
              <a:off x="1556083" y="7482807"/>
              <a:ext cx="7194598" cy="969496"/>
            </a:xfrm>
            <a:prstGeom prst="rect">
              <a:avLst/>
            </a:prstGeom>
          </p:spPr>
          <p:txBody>
            <a:bodyPr wrap="none">
              <a:spAutoFit/>
            </a:bodyPr>
            <a:lstStyle/>
            <a:p>
              <a:pPr algn="just">
                <a:lnSpc>
                  <a:spcPct val="150000"/>
                </a:lnSpc>
                <a:spcBef>
                  <a:spcPts val="300"/>
                </a:spcBef>
                <a:spcAft>
                  <a:spcPts val="300"/>
                </a:spcAft>
              </a:pPr>
              <a:r>
                <a:rPr lang="vi-VN" sz="3800">
                  <a:ea typeface="Calibri" panose="020F0502020204030204" pitchFamily="34" charset="0"/>
                  <a:cs typeface="Times New Roman" panose="02020603050405020304" pitchFamily="18" charset="0"/>
                </a:rPr>
                <a:t>Thể </a:t>
              </a:r>
              <a:r>
                <a:rPr lang="vi-VN" sz="3800">
                  <a:ea typeface="Calibri" panose="020F0502020204030204" pitchFamily="34" charset="0"/>
                  <a:cs typeface="Times New Roman" panose="02020603050405020304" pitchFamily="18" charset="0"/>
                </a:rPr>
                <a:t>tích </a:t>
              </a:r>
              <a:r>
                <a:rPr lang="vi-VN" sz="3800" smtClean="0">
                  <a:ea typeface="Calibri" panose="020F0502020204030204" pitchFamily="34" charset="0"/>
                  <a:cs typeface="Times New Roman" panose="02020603050405020304" pitchFamily="18" charset="0"/>
                </a:rPr>
                <a:t>của</a:t>
              </a:r>
              <a:r>
                <a:rPr lang="en-US" sz="3800" smtClean="0">
                  <a:ea typeface="Calibri" panose="020F0502020204030204" pitchFamily="34" charset="0"/>
                  <a:cs typeface="Times New Roman" panose="02020603050405020304" pitchFamily="18" charset="0"/>
                </a:rPr>
                <a:t> </a:t>
              </a:r>
              <a:r>
                <a:rPr lang="en-US" sz="3800" smtClean="0">
                  <a:latin typeface="Arial" panose="020B0604020202020204" pitchFamily="34" charset="0"/>
                  <a:ea typeface="Calibri" panose="020F0502020204030204" pitchFamily="34" charset="0"/>
                  <a:cs typeface="Arial" panose="020B0604020202020204" pitchFamily="34" charset="0"/>
                </a:rPr>
                <a:t>một chiếc</a:t>
              </a:r>
              <a:r>
                <a:rPr lang="vi-VN" sz="3800" smtClean="0">
                  <a:latin typeface="Arial" panose="020B0604020202020204" pitchFamily="34" charset="0"/>
                  <a:ea typeface="Calibri" panose="020F0502020204030204" pitchFamily="34" charset="0"/>
                  <a:cs typeface="Arial" panose="020B0604020202020204" pitchFamily="34" charset="0"/>
                </a:rPr>
                <a:t> </a:t>
              </a:r>
              <a:r>
                <a:rPr lang="vi-VN" sz="3800">
                  <a:ea typeface="Calibri" panose="020F0502020204030204" pitchFamily="34" charset="0"/>
                  <a:cs typeface="Times New Roman" panose="02020603050405020304" pitchFamily="18" charset="0"/>
                </a:rPr>
                <a:t>bánh </a:t>
              </a:r>
              <a:r>
                <a:rPr lang="vi-VN" sz="3800">
                  <a:ea typeface="Calibri" panose="020F0502020204030204" pitchFamily="34" charset="0"/>
                  <a:cs typeface="Times New Roman" panose="02020603050405020304" pitchFamily="18" charset="0"/>
                </a:rPr>
                <a:t>ít </a:t>
              </a:r>
              <a:r>
                <a:rPr lang="vi-VN" sz="3800" smtClean="0">
                  <a:ea typeface="Calibri" panose="020F0502020204030204" pitchFamily="34" charset="0"/>
                  <a:cs typeface="Times New Roman" panose="02020603050405020304" pitchFamily="18" charset="0"/>
                </a:rPr>
                <a:t>là</a:t>
              </a:r>
              <a:endParaRPr lang="en-US" sz="3800">
                <a:effectLst/>
                <a:ea typeface="Arial" panose="020B060402020202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4" name="Rectangle 13"/>
                <p:cNvSpPr/>
                <p:nvPr/>
              </p:nvSpPr>
              <p:spPr>
                <a:xfrm>
                  <a:off x="8709383" y="6981295"/>
                  <a:ext cx="3726789" cy="1778692"/>
                </a:xfrm>
                <a:prstGeom prst="rect">
                  <a:avLst/>
                </a:prstGeom>
              </p:spPr>
              <p:txBody>
                <a:bodyPr wrap="none">
                  <a:spAutoFit/>
                </a:bodyPr>
                <a:lstStyle/>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vi-VN"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r>
                          <a:rPr lang="vi-VN"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.3.3.3=9 </m:t>
                        </m:r>
                        <m:r>
                          <a:rPr lang="vi-VN"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e>
                          <m:sup>
                            <m:r>
                              <a:rPr lang="vi-VN"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sz="3800">
                    <a:solidFill>
                      <a:prstClr val="black"/>
                    </a:solidFill>
                    <a:ea typeface="Arial" panose="020B0604020202020204" pitchFamily="34" charset="0"/>
                    <a:cs typeface="Times New Roman" panose="02020603050405020304" pitchFamily="18"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8709383" y="6981295"/>
                  <a:ext cx="3726789" cy="1778692"/>
                </a:xfrm>
                <a:prstGeom prst="rect">
                  <a:avLst/>
                </a:prstGeom>
                <a:blipFill>
                  <a:blip r:embed="rId6"/>
                  <a:stretch>
                    <a:fillRect/>
                  </a:stretch>
                </a:blipFill>
              </p:spPr>
              <p:txBody>
                <a:bodyPr/>
                <a:lstStyle/>
                <a:p>
                  <a:r>
                    <a:rPr lang="en-US">
                      <a:noFill/>
                    </a:rPr>
                    <a:t> </a:t>
                  </a:r>
                </a:p>
              </p:txBody>
            </p:sp>
          </mc:Fallback>
        </mc:AlternateContent>
      </p:grpSp>
      <p:pic>
        <p:nvPicPr>
          <p:cNvPr id="18" name="Picture 17"/>
          <p:cNvPicPr>
            <a:picLocks noChangeAspect="1"/>
          </p:cNvPicPr>
          <p:nvPr/>
        </p:nvPicPr>
        <p:blipFill>
          <a:blip r:embed="rId7"/>
          <a:stretch>
            <a:fillRect/>
          </a:stretch>
        </p:blipFill>
        <p:spPr>
          <a:xfrm>
            <a:off x="15066476" y="7600143"/>
            <a:ext cx="2094078" cy="1908213"/>
          </a:xfrm>
          <a:prstGeom prst="rect">
            <a:avLst/>
          </a:prstGeom>
        </p:spPr>
      </p:pic>
    </p:spTree>
    <p:extLst>
      <p:ext uri="{BB962C8B-B14F-4D97-AF65-F5344CB8AC3E}">
        <p14:creationId xmlns:p14="http://schemas.microsoft.com/office/powerpoint/2010/main" val="1738118117"/>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8955" y="-2291217"/>
            <a:ext cx="19825910" cy="14869433"/>
          </a:xfrm>
          <a:prstGeom prst="rect">
            <a:avLst/>
          </a:prstGeom>
        </p:spPr>
      </p:pic>
      <p:sp>
        <p:nvSpPr>
          <p:cNvPr id="8" name="Rectangle 7"/>
          <p:cNvSpPr/>
          <p:nvPr/>
        </p:nvSpPr>
        <p:spPr>
          <a:xfrm>
            <a:off x="381000" y="326858"/>
            <a:ext cx="17541778" cy="9601200"/>
          </a:xfrm>
          <a:prstGeom prst="rect">
            <a:avLst/>
          </a:prstGeom>
          <a:solidFill>
            <a:schemeClr val="accent5"/>
          </a:solidFill>
          <a:ln w="762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p:pic>
        <p:nvPicPr>
          <p:cNvPr id="6" name="Picture 5"/>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6299728" y="9275996"/>
            <a:ext cx="1371715" cy="426756"/>
          </a:xfrm>
          <a:prstGeom prst="rect">
            <a:avLst/>
          </a:prstGeom>
        </p:spPr>
      </p:pic>
      <p:sp>
        <p:nvSpPr>
          <p:cNvPr id="10" name="Google Shape;3331;p61"/>
          <p:cNvSpPr txBox="1"/>
          <p:nvPr/>
        </p:nvSpPr>
        <p:spPr>
          <a:xfrm flipH="1">
            <a:off x="838200" y="647700"/>
            <a:ext cx="6172200"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defTabSz="1828800" rtl="0" eaLnBrk="1" fontAlgn="auto" latinLnBrk="0" hangingPunct="1">
              <a:lnSpc>
                <a:spcPct val="150000"/>
              </a:lnSpc>
              <a:spcBef>
                <a:spcPts val="0"/>
              </a:spcBef>
              <a:spcAft>
                <a:spcPts val="0"/>
              </a:spcAft>
              <a:buClrTx/>
              <a:buSzTx/>
              <a:buFontTx/>
              <a:buNone/>
              <a:tabLst/>
              <a:defRPr/>
            </a:pPr>
            <a:r>
              <a:rPr kumimoji="0" lang="fr-FR" sz="39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10.10 (</a:t>
            </a:r>
            <a:r>
              <a:rPr kumimoji="0" lang="fr-FR" sz="39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a:t>
            </a:r>
            <a:r>
              <a:rPr kumimoji="0" lang="fr-FR" sz="39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tr.120)</a:t>
            </a:r>
            <a:endParaRPr kumimoji="0" lang="en-US" sz="39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1" name="Rectangle 10"/>
          <p:cNvSpPr/>
          <p:nvPr/>
        </p:nvSpPr>
        <p:spPr>
          <a:xfrm>
            <a:off x="741948" y="1714500"/>
            <a:ext cx="11754852" cy="4362733"/>
          </a:xfrm>
          <a:prstGeom prst="rect">
            <a:avLst/>
          </a:prstGeom>
        </p:spPr>
        <p:txBody>
          <a:bodyPr wrap="square">
            <a:spAutoFit/>
          </a:bodyPr>
          <a:lstStyle/>
          <a:p>
            <a:pPr algn="just">
              <a:lnSpc>
                <a:spcPct val="150000"/>
              </a:lnSpc>
            </a:pPr>
            <a:r>
              <a:rPr lang="vi-VN" sz="3700">
                <a:solidFill>
                  <a:srgbClr val="000000"/>
                </a:solidFill>
                <a:cs typeface="Arial" panose="020B0604020202020204" pitchFamily="34" charset="0"/>
              </a:rPr>
              <a:t>Một khối bê tông có dạng như Hình 10.29. Phần dưới của khối bê tông có dạng hình hộp chữ nhật, đáy là hình vuông có cạnh 40 cm, chiều cao 25 cm. Phần trên của khối bê tông có dạng hình chóp tứ giác đều, chiều cao 100 cm. Tính thể tích của khối bê tông đó.</a:t>
            </a:r>
            <a:endParaRPr lang="en-US" sz="370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06400" y="571500"/>
            <a:ext cx="4565045" cy="6086727"/>
          </a:xfrm>
          <a:prstGeom prst="rect">
            <a:avLst/>
          </a:prstGeom>
        </p:spPr>
      </p:pic>
      <p:sp>
        <p:nvSpPr>
          <p:cNvPr id="13" name="Rectangle 12"/>
          <p:cNvSpPr/>
          <p:nvPr/>
        </p:nvSpPr>
        <p:spPr>
          <a:xfrm>
            <a:off x="8666323" y="6158180"/>
            <a:ext cx="1080744"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7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7" name="Rectangle 6"/>
          <p:cNvSpPr/>
          <p:nvPr/>
        </p:nvSpPr>
        <p:spPr>
          <a:xfrm>
            <a:off x="741947" y="6896100"/>
            <a:ext cx="16929497" cy="1694951"/>
          </a:xfrm>
          <a:prstGeom prst="rect">
            <a:avLst/>
          </a:prstGeom>
        </p:spPr>
        <p:txBody>
          <a:bodyPr wrap="square">
            <a:spAutoFit/>
          </a:bodyPr>
          <a:lstStyle/>
          <a:p>
            <a:pPr algn="just">
              <a:lnSpc>
                <a:spcPct val="150000"/>
              </a:lnSpc>
              <a:spcBef>
                <a:spcPts val="300"/>
              </a:spcBef>
              <a:spcAft>
                <a:spcPts val="300"/>
              </a:spcAft>
            </a:pPr>
            <a:r>
              <a:rPr lang="vi-VN" sz="3700" smtClean="0">
                <a:solidFill>
                  <a:srgbClr val="000000"/>
                </a:solidFill>
                <a:ea typeface="Calibri" panose="020F0502020204030204" pitchFamily="34" charset="0"/>
                <a:cs typeface="Times New Roman" panose="02020603050405020304" pitchFamily="18" charset="0"/>
              </a:rPr>
              <a:t>Thể tích khối bê tông bằng tổng thể tích của khối chóp tứ giác đều và hình hộp </a:t>
            </a:r>
            <a:r>
              <a:rPr lang="vi-VN" sz="3700" smtClean="0">
                <a:solidFill>
                  <a:srgbClr val="000000"/>
                </a:solidFill>
                <a:ea typeface="Calibri" panose="020F0502020204030204" pitchFamily="34" charset="0"/>
                <a:cs typeface="Times New Roman" panose="02020603050405020304" pitchFamily="18" charset="0"/>
              </a:rPr>
              <a:t>chữ nhật</a:t>
            </a:r>
            <a:endParaRPr lang="en-US" sz="3700">
              <a:solidFill>
                <a:srgbClr val="000000"/>
              </a:solidFill>
              <a:effectLst/>
              <a:ea typeface="Arial" panose="020B060402020202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9" name="Rectangle 8"/>
              <p:cNvSpPr/>
              <p:nvPr/>
            </p:nvSpPr>
            <p:spPr>
              <a:xfrm>
                <a:off x="3186895" y="8056289"/>
                <a:ext cx="12039600" cy="1735411"/>
              </a:xfrm>
              <a:prstGeom prst="rect">
                <a:avLst/>
              </a:prstGeom>
            </p:spPr>
            <p:txBody>
              <a:bodyPr wrap="square">
                <a:spAutoFit/>
              </a:bodyPr>
              <a:lstStyle/>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𝑉</m:t>
                      </m:r>
                      <m:r>
                        <a:rPr lang="vi-VN"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=40 . 40 . 25+</m:t>
                      </m:r>
                      <m:f>
                        <m:f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vi-VN"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den>
                      </m:f>
                      <m:r>
                        <a:rPr lang="vi-VN"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40</m:t>
                          </m:r>
                        </m:e>
                        <m:sup>
                          <m:r>
                            <a:rPr lang="vi-VN"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.100≈93 333,3 </m:t>
                      </m:r>
                      <m:r>
                        <a:rPr lang="vi-VN"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𝑚</m:t>
                          </m:r>
                        </m:e>
                        <m:sup>
                          <m:r>
                            <a:rPr lang="vi-VN"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sz="3700">
                  <a:solidFill>
                    <a:srgbClr val="000000"/>
                  </a:solidFill>
                  <a:ea typeface="Arial" panose="020B0604020202020204" pitchFamily="34" charset="0"/>
                  <a:cs typeface="Times New Roman" panose="02020603050405020304" pitchFamily="18" charset="0"/>
                </a:endParaRPr>
              </a:p>
            </p:txBody>
          </p:sp>
        </mc:Choice>
        <mc:Fallback>
          <p:sp>
            <p:nvSpPr>
              <p:cNvPr id="9" name="Rectangle 8"/>
              <p:cNvSpPr>
                <a:spLocks noRot="1" noChangeAspect="1" noMove="1" noResize="1" noEditPoints="1" noAdjustHandles="1" noChangeArrowheads="1" noChangeShapeType="1" noTextEdit="1"/>
              </p:cNvSpPr>
              <p:nvPr/>
            </p:nvSpPr>
            <p:spPr>
              <a:xfrm>
                <a:off x="3186895" y="8056289"/>
                <a:ext cx="12039600" cy="1735411"/>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62352903"/>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up)">
                                      <p:cBhvr>
                                        <p:cTn id="29" dur="500"/>
                                        <p:tgtEl>
                                          <p:spTgt spid="7"/>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3" grpId="0"/>
      <p:bldP spid="7"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086264" y="3398495"/>
            <a:ext cx="4853992" cy="5085135"/>
          </a:xfrm>
          <a:custGeom>
            <a:avLst/>
            <a:gdLst/>
            <a:ahLst/>
            <a:cxnLst/>
            <a:rect l="l" t="t" r="r" b="b"/>
            <a:pathLst>
              <a:path w="6471990" h="6780180">
                <a:moveTo>
                  <a:pt x="0" y="0"/>
                </a:moveTo>
                <a:lnTo>
                  <a:pt x="6471990" y="0"/>
                </a:lnTo>
                <a:lnTo>
                  <a:pt x="6471990" y="6780180"/>
                </a:lnTo>
                <a:lnTo>
                  <a:pt x="0" y="67801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6717004" y="3398495"/>
            <a:ext cx="4853992" cy="5085135"/>
          </a:xfrm>
          <a:custGeom>
            <a:avLst/>
            <a:gdLst/>
            <a:ahLst/>
            <a:cxnLst/>
            <a:rect l="l" t="t" r="r" b="b"/>
            <a:pathLst>
              <a:path w="6471990" h="6780180">
                <a:moveTo>
                  <a:pt x="0" y="0"/>
                </a:moveTo>
                <a:lnTo>
                  <a:pt x="6471990" y="0"/>
                </a:lnTo>
                <a:lnTo>
                  <a:pt x="6471990" y="6780180"/>
                </a:lnTo>
                <a:lnTo>
                  <a:pt x="0" y="67801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12347743" y="3398495"/>
            <a:ext cx="4853992" cy="5085135"/>
          </a:xfrm>
          <a:custGeom>
            <a:avLst/>
            <a:gdLst/>
            <a:ahLst/>
            <a:cxnLst/>
            <a:rect l="l" t="t" r="r" b="b"/>
            <a:pathLst>
              <a:path w="6471990" h="6780180">
                <a:moveTo>
                  <a:pt x="0" y="0"/>
                </a:moveTo>
                <a:lnTo>
                  <a:pt x="6471990" y="0"/>
                </a:lnTo>
                <a:lnTo>
                  <a:pt x="6471990" y="6780180"/>
                </a:lnTo>
                <a:lnTo>
                  <a:pt x="0" y="67801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Google Shape;911;p39"/>
          <p:cNvSpPr txBox="1">
            <a:spLocks/>
          </p:cNvSpPr>
          <p:nvPr/>
        </p:nvSpPr>
        <p:spPr>
          <a:xfrm>
            <a:off x="1426500" y="1201500"/>
            <a:ext cx="15435000" cy="1046400"/>
          </a:xfrm>
          <a:prstGeom prst="rect">
            <a:avLst/>
          </a:prstGeom>
        </p:spPr>
        <p:txBody>
          <a:bodyPr spcFirstLastPara="1" wrap="square" lIns="182850" tIns="182850" rIns="182850" bIns="18285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6600" b="1">
                <a:solidFill>
                  <a:srgbClr val="C00000"/>
                </a:solidFill>
                <a:latin typeface="Arial" panose="020B0604020202020204" pitchFamily="34" charset="0"/>
                <a:cs typeface="Arial" panose="020B0604020202020204" pitchFamily="34" charset="0"/>
              </a:rPr>
              <a:t>HƯỚNG DẪN VỀ NHÀ</a:t>
            </a:r>
          </a:p>
        </p:txBody>
      </p:sp>
      <p:sp>
        <p:nvSpPr>
          <p:cNvPr id="12" name="Rectangle 11"/>
          <p:cNvSpPr/>
          <p:nvPr/>
        </p:nvSpPr>
        <p:spPr>
          <a:xfrm>
            <a:off x="1426500" y="5650034"/>
            <a:ext cx="3860853" cy="1911549"/>
          </a:xfrm>
          <a:prstGeom prst="rect">
            <a:avLst/>
          </a:prstGeom>
        </p:spPr>
        <p:txBody>
          <a:bodyPr wrap="square">
            <a:spAutoFit/>
          </a:bodyPr>
          <a:lstStyle/>
          <a:p>
            <a:pPr lvl="0" algn="ctr">
              <a:lnSpc>
                <a:spcPct val="150000"/>
              </a:lnSpc>
              <a:buClr>
                <a:srgbClr val="000000"/>
              </a:buClr>
              <a:defRPr/>
            </a:pPr>
            <a:r>
              <a:rPr lang="en-US" sz="4200" kern="0">
                <a:solidFill>
                  <a:srgbClr val="000000"/>
                </a:solidFill>
                <a:latin typeface="Arial"/>
                <a:cs typeface="Arial"/>
                <a:sym typeface="Arial"/>
              </a:rPr>
              <a:t>Ôn </a:t>
            </a:r>
            <a:r>
              <a:rPr lang="en-US" sz="4200" kern="0">
                <a:solidFill>
                  <a:srgbClr val="000000"/>
                </a:solidFill>
                <a:latin typeface="Arial"/>
                <a:cs typeface="Arial"/>
                <a:sym typeface="Arial"/>
              </a:rPr>
              <a:t>tập </a:t>
            </a:r>
            <a:r>
              <a:rPr lang="en-US" sz="4200" kern="0" smtClean="0">
                <a:solidFill>
                  <a:srgbClr val="000000"/>
                </a:solidFill>
                <a:latin typeface="Arial"/>
                <a:cs typeface="Arial"/>
                <a:sym typeface="Arial"/>
              </a:rPr>
              <a:t>kiến </a:t>
            </a:r>
            <a:r>
              <a:rPr lang="en-US" sz="4200" kern="0">
                <a:solidFill>
                  <a:srgbClr val="000000"/>
                </a:solidFill>
                <a:latin typeface="Arial"/>
                <a:cs typeface="Arial"/>
                <a:sym typeface="Arial"/>
              </a:rPr>
              <a:t>thức đã học</a:t>
            </a:r>
            <a:endParaRPr lang="en-US" sz="4200" kern="0" dirty="0">
              <a:solidFill>
                <a:srgbClr val="000000"/>
              </a:solidFill>
              <a:latin typeface="Arial"/>
              <a:cs typeface="Arial"/>
              <a:sym typeface="Arial"/>
            </a:endParaRPr>
          </a:p>
        </p:txBody>
      </p:sp>
      <p:sp>
        <p:nvSpPr>
          <p:cNvPr id="13" name="Rectangle 12"/>
          <p:cNvSpPr/>
          <p:nvPr/>
        </p:nvSpPr>
        <p:spPr>
          <a:xfrm>
            <a:off x="7315200" y="5105400"/>
            <a:ext cx="3178396" cy="2881045"/>
          </a:xfrm>
          <a:prstGeom prst="rect">
            <a:avLst/>
          </a:prstGeom>
        </p:spPr>
        <p:txBody>
          <a:bodyPr wrap="square">
            <a:spAutoFit/>
          </a:bodyPr>
          <a:lstStyle/>
          <a:p>
            <a:pPr lvl="0" algn="just">
              <a:lnSpc>
                <a:spcPct val="150000"/>
              </a:lnSpc>
              <a:buClr>
                <a:srgbClr val="000000"/>
              </a:buClr>
              <a:defRPr/>
            </a:pPr>
            <a:r>
              <a:rPr lang="en-US" sz="4200" kern="0">
                <a:solidFill>
                  <a:srgbClr val="000000"/>
                </a:solidFill>
                <a:latin typeface="Arial"/>
                <a:cs typeface="Arial"/>
                <a:sym typeface="Arial"/>
              </a:rPr>
              <a:t>Hoàn thành bài tập trong SBT</a:t>
            </a:r>
            <a:endParaRPr lang="en-US" sz="4200" kern="0" dirty="0">
              <a:solidFill>
                <a:srgbClr val="000000"/>
              </a:solidFill>
              <a:latin typeface="Arial"/>
              <a:cs typeface="Arial"/>
              <a:sym typeface="Arial"/>
            </a:endParaRPr>
          </a:p>
        </p:txBody>
      </p:sp>
      <p:sp>
        <p:nvSpPr>
          <p:cNvPr id="14" name="Rectangle 13"/>
          <p:cNvSpPr/>
          <p:nvPr/>
        </p:nvSpPr>
        <p:spPr>
          <a:xfrm>
            <a:off x="12877800" y="5105399"/>
            <a:ext cx="3276600" cy="3000821"/>
          </a:xfrm>
          <a:prstGeom prst="rect">
            <a:avLst/>
          </a:prstGeom>
        </p:spPr>
        <p:txBody>
          <a:bodyPr wrap="square">
            <a:spAutoFit/>
          </a:bodyPr>
          <a:lstStyle/>
          <a:p>
            <a:pPr lvl="0" algn="ctr">
              <a:lnSpc>
                <a:spcPct val="150000"/>
              </a:lnSpc>
              <a:buClr>
                <a:srgbClr val="000000"/>
              </a:buClr>
              <a:defRPr/>
            </a:pPr>
            <a:r>
              <a:rPr lang="en-US" sz="4200" kern="0">
                <a:solidFill>
                  <a:srgbClr val="000000"/>
                </a:solidFill>
                <a:latin typeface="Arial"/>
                <a:cs typeface="Arial"/>
                <a:sym typeface="Arial"/>
              </a:rPr>
              <a:t>Chuẩn bị bài sau </a:t>
            </a:r>
            <a:r>
              <a:rPr lang="en-US" sz="4200" b="1" kern="0">
                <a:solidFill>
                  <a:srgbClr val="000000"/>
                </a:solidFill>
                <a:latin typeface="Arial"/>
                <a:cs typeface="Arial"/>
                <a:sym typeface="Arial"/>
              </a:rPr>
              <a:t>“Luyện tập chung”</a:t>
            </a:r>
            <a:endParaRPr lang="en-US" sz="4200" b="1" kern="0" dirty="0">
              <a:solidFill>
                <a:srgbClr val="000000"/>
              </a:solidFill>
              <a:latin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8"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1500"/>
                            </p:stCondLst>
                            <p:childTnLst>
                              <p:par>
                                <p:cTn id="23" presetID="22" presetClass="entr" presetSubtype="8"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2286000" y="1305026"/>
            <a:ext cx="14859000" cy="7572274"/>
          </a:xfrm>
          <a:custGeom>
            <a:avLst/>
            <a:gdLst/>
            <a:ahLst/>
            <a:cxnLst/>
            <a:rect l="l" t="t" r="r" b="b"/>
            <a:pathLst>
              <a:path w="12378620" h="6819494">
                <a:moveTo>
                  <a:pt x="0" y="0"/>
                </a:moveTo>
                <a:lnTo>
                  <a:pt x="12378620" y="0"/>
                </a:lnTo>
                <a:lnTo>
                  <a:pt x="12378620" y="6819494"/>
                </a:lnTo>
                <a:lnTo>
                  <a:pt x="0" y="68194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TextBox 10"/>
          <p:cNvSpPr txBox="1"/>
          <p:nvPr/>
        </p:nvSpPr>
        <p:spPr>
          <a:xfrm>
            <a:off x="2590800" y="2171700"/>
            <a:ext cx="10202779" cy="5311839"/>
          </a:xfrm>
          <a:prstGeom prst="rect">
            <a:avLst/>
          </a:prstGeom>
        </p:spPr>
        <p:txBody>
          <a:bodyPr wrap="square" lIns="0" tIns="0" rIns="0" bIns="0" rtlCol="0" anchor="t">
            <a:spAutoFit/>
          </a:bodyPr>
          <a:lstStyle/>
          <a:p>
            <a:pPr algn="ctr">
              <a:lnSpc>
                <a:spcPct val="150000"/>
              </a:lnSpc>
            </a:pPr>
            <a:r>
              <a:rPr lang="en-US" sz="8000" b="1" smtClean="0">
                <a:latin typeface="Arial" panose="020B0604020202020204" pitchFamily="34" charset="0"/>
                <a:cs typeface="Arial" panose="020B0604020202020204" pitchFamily="34" charset="0"/>
              </a:rPr>
              <a:t>CẢM ƠN CÁC EM ĐÃ THAM GIA </a:t>
            </a:r>
          </a:p>
          <a:p>
            <a:pPr algn="ctr">
              <a:lnSpc>
                <a:spcPct val="150000"/>
              </a:lnSpc>
            </a:pPr>
            <a:r>
              <a:rPr lang="en-US" sz="8000" b="1" smtClean="0">
                <a:latin typeface="Arial" panose="020B0604020202020204" pitchFamily="34" charset="0"/>
                <a:cs typeface="Arial" panose="020B0604020202020204" pitchFamily="34" charset="0"/>
              </a:rPr>
              <a:t>BUỔI HỌC!</a:t>
            </a:r>
            <a:endParaRPr lang="en-US" sz="8000" b="1">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593558" y="238626"/>
            <a:ext cx="17145000" cy="9677400"/>
          </a:xfrm>
          <a:custGeom>
            <a:avLst/>
            <a:gdLst/>
            <a:ahLst/>
            <a:cxnLst/>
            <a:rect l="l" t="t" r="r" b="b"/>
            <a:pathLst>
              <a:path w="15312396" h="9131756">
                <a:moveTo>
                  <a:pt x="0" y="0"/>
                </a:moveTo>
                <a:lnTo>
                  <a:pt x="15312396" y="0"/>
                </a:lnTo>
                <a:lnTo>
                  <a:pt x="15312396" y="9131756"/>
                </a:lnTo>
                <a:lnTo>
                  <a:pt x="0" y="913175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4" name="Group 4"/>
          <p:cNvGrpSpPr/>
          <p:nvPr/>
        </p:nvGrpSpPr>
        <p:grpSpPr>
          <a:xfrm>
            <a:off x="6414726" y="236007"/>
            <a:ext cx="5472473" cy="3126819"/>
            <a:chOff x="0" y="0"/>
            <a:chExt cx="1362560" cy="868752"/>
          </a:xfrm>
        </p:grpSpPr>
        <p:sp>
          <p:nvSpPr>
            <p:cNvPr id="5" name="Freeform 5"/>
            <p:cNvSpPr/>
            <p:nvPr/>
          </p:nvSpPr>
          <p:spPr>
            <a:xfrm>
              <a:off x="0" y="0"/>
              <a:ext cx="1362560" cy="868752"/>
            </a:xfrm>
            <a:custGeom>
              <a:avLst/>
              <a:gdLst/>
              <a:ahLst/>
              <a:cxnLst/>
              <a:rect l="l" t="t" r="r" b="b"/>
              <a:pathLst>
                <a:path w="1362560" h="868752">
                  <a:moveTo>
                    <a:pt x="681280" y="0"/>
                  </a:moveTo>
                  <a:cubicBezTo>
                    <a:pt x="305019" y="0"/>
                    <a:pt x="0" y="194477"/>
                    <a:pt x="0" y="434376"/>
                  </a:cubicBezTo>
                  <a:cubicBezTo>
                    <a:pt x="0" y="674275"/>
                    <a:pt x="305019" y="868752"/>
                    <a:pt x="681280" y="868752"/>
                  </a:cubicBezTo>
                  <a:cubicBezTo>
                    <a:pt x="1057541" y="868752"/>
                    <a:pt x="1362560" y="674275"/>
                    <a:pt x="1362560" y="434376"/>
                  </a:cubicBezTo>
                  <a:cubicBezTo>
                    <a:pt x="1362560" y="194477"/>
                    <a:pt x="1057541" y="0"/>
                    <a:pt x="681280" y="0"/>
                  </a:cubicBezTo>
                  <a:close/>
                </a:path>
              </a:pathLst>
            </a:custGeom>
            <a:solidFill>
              <a:srgbClr val="B3775D"/>
            </a:solidFill>
          </p:spPr>
        </p:sp>
        <p:sp>
          <p:nvSpPr>
            <p:cNvPr id="6" name="TextBox 6"/>
            <p:cNvSpPr txBox="1"/>
            <p:nvPr/>
          </p:nvSpPr>
          <p:spPr>
            <a:xfrm>
              <a:off x="127740" y="24295"/>
              <a:ext cx="1107080" cy="763011"/>
            </a:xfrm>
            <a:prstGeom prst="rect">
              <a:avLst/>
            </a:prstGeom>
          </p:spPr>
          <p:txBody>
            <a:bodyPr lIns="47832" tIns="47832" rIns="47832" bIns="47832" rtlCol="0" anchor="ctr"/>
            <a:lstStyle/>
            <a:p>
              <a:pPr algn="ctr">
                <a:lnSpc>
                  <a:spcPts val="3499"/>
                </a:lnSpc>
              </a:pPr>
              <a:endParaRPr/>
            </a:p>
          </p:txBody>
        </p:sp>
      </p:grpSp>
      <p:sp>
        <p:nvSpPr>
          <p:cNvPr id="16" name="Google Shape;911;p39"/>
          <p:cNvSpPr txBox="1">
            <a:spLocks/>
          </p:cNvSpPr>
          <p:nvPr/>
        </p:nvSpPr>
        <p:spPr>
          <a:xfrm>
            <a:off x="6414727" y="487626"/>
            <a:ext cx="5566422" cy="1046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1pPr>
            <a:lvl2pPr marR="0" lvl="1"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2pPr>
            <a:lvl3pPr marR="0" lvl="2"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3pPr>
            <a:lvl4pPr marR="0" lvl="3"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4pPr>
            <a:lvl5pPr marR="0" lvl="4"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5pPr>
            <a:lvl6pPr marR="0" lvl="5"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6pPr>
            <a:lvl7pPr marR="0" lvl="6"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7pPr>
            <a:lvl8pPr marR="0" lvl="7"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8pPr>
            <a:lvl9pPr marR="0" lvl="8"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9pPr>
          </a:lstStyle>
          <a:p>
            <a:pPr marL="0" marR="0" lvl="0" indent="0" algn="ctr" defTabSz="914400" rtl="0" eaLnBrk="1" fontAlgn="auto" latinLnBrk="0" hangingPunct="1">
              <a:lnSpc>
                <a:spcPct val="130000"/>
              </a:lnSpc>
              <a:spcBef>
                <a:spcPts val="0"/>
              </a:spcBef>
              <a:spcAft>
                <a:spcPts val="0"/>
              </a:spcAft>
              <a:buClr>
                <a:srgbClr val="014040"/>
              </a:buClr>
              <a:buSzPts val="3100"/>
              <a:buFont typeface="DM Sans SemiBold"/>
              <a:buNone/>
              <a:tabLst/>
              <a:defRPr/>
            </a:pPr>
            <a:r>
              <a:rPr kumimoji="0" lang="en-US" sz="6000" b="1" i="0" u="none" strike="noStrike" kern="0" cap="none" spc="0" normalizeH="0" baseline="0" noProof="0" smtClean="0">
                <a:ln>
                  <a:noFill/>
                </a:ln>
                <a:solidFill>
                  <a:srgbClr val="F2EDE7"/>
                </a:solidFill>
                <a:effectLst/>
                <a:uLnTx/>
                <a:uFillTx/>
                <a:latin typeface="Arial"/>
                <a:cs typeface="DM Sans SemiBold"/>
                <a:sym typeface="DM Sans SemiBold"/>
              </a:rPr>
              <a:t>NỘI DUNG BÀI HỌC</a:t>
            </a:r>
            <a:endParaRPr kumimoji="0" lang="en-US" sz="6000" b="1" i="0" u="none" strike="noStrike" kern="0" cap="none" spc="0" normalizeH="0" baseline="0" noProof="0" dirty="0">
              <a:ln>
                <a:noFill/>
              </a:ln>
              <a:solidFill>
                <a:srgbClr val="F2EDE7"/>
              </a:solidFill>
              <a:effectLst/>
              <a:uLnTx/>
              <a:uFillTx/>
              <a:latin typeface="Arial"/>
              <a:cs typeface="DM Sans SemiBold"/>
              <a:sym typeface="DM Sans SemiBold"/>
            </a:endParaRPr>
          </a:p>
        </p:txBody>
      </p:sp>
      <p:sp>
        <p:nvSpPr>
          <p:cNvPr id="17" name="Google Shape;914;p39"/>
          <p:cNvSpPr txBox="1">
            <a:spLocks/>
          </p:cNvSpPr>
          <p:nvPr/>
        </p:nvSpPr>
        <p:spPr>
          <a:xfrm>
            <a:off x="3505200" y="4099428"/>
            <a:ext cx="1453442" cy="1407825"/>
          </a:xfrm>
          <a:prstGeom prst="rect">
            <a:avLst/>
          </a:prstGeom>
          <a:noFill/>
          <a:ln w="19050" cap="flat" cmpd="sng">
            <a:solidFill>
              <a:srgbClr val="014040"/>
            </a:solidFill>
            <a:prstDash val="solid"/>
            <a:round/>
            <a:headEnd type="none" w="sm" len="sm"/>
            <a:tailEnd type="none" w="sm" len="sm"/>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600"/>
              <a:buFont typeface="DM Sans SemiBold"/>
              <a:buNone/>
              <a:defRPr sz="6600" b="0" i="0" u="none" strike="noStrike" cap="none">
                <a:solidFill>
                  <a:schemeClr val="dk1"/>
                </a:solidFill>
                <a:latin typeface="DM Sans SemiBold"/>
                <a:ea typeface="DM Sans SemiBold"/>
                <a:cs typeface="DM Sans SemiBold"/>
                <a:sym typeface="DM Sans SemiBold"/>
              </a:defRPr>
            </a:lvl1pPr>
            <a:lvl2pPr marR="0" lvl="1"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2pPr>
            <a:lvl3pPr marR="0" lvl="2"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3pPr>
            <a:lvl4pPr marR="0" lvl="3"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4pPr>
            <a:lvl5pPr marR="0" lvl="4"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5pPr>
            <a:lvl6pPr marR="0" lvl="5"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6pPr>
            <a:lvl7pPr marR="0" lvl="6"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7pPr>
            <a:lvl8pPr marR="0" lvl="7"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8pPr>
            <a:lvl9pPr marR="0" lvl="8"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9pPr>
          </a:lstStyle>
          <a:p>
            <a:pPr marL="0" marR="0" lvl="0" indent="0" algn="ctr" defTabSz="914400" rtl="0" eaLnBrk="1" fontAlgn="auto" latinLnBrk="0" hangingPunct="1">
              <a:lnSpc>
                <a:spcPct val="100000"/>
              </a:lnSpc>
              <a:spcBef>
                <a:spcPts val="0"/>
              </a:spcBef>
              <a:spcAft>
                <a:spcPts val="0"/>
              </a:spcAft>
              <a:buClr>
                <a:srgbClr val="014040"/>
              </a:buClr>
              <a:buSzPts val="4600"/>
              <a:buFont typeface="DM Sans SemiBold"/>
              <a:buNone/>
              <a:tabLst/>
              <a:defRPr/>
            </a:pPr>
            <a:r>
              <a:rPr kumimoji="0" lang="en" sz="6000" b="1" i="0" u="none" strike="noStrike" kern="0" cap="none" spc="0" normalizeH="0" baseline="0" noProof="0" smtClean="0">
                <a:ln>
                  <a:noFill/>
                </a:ln>
                <a:solidFill>
                  <a:schemeClr val="tx1"/>
                </a:solidFill>
                <a:effectLst/>
                <a:uLnTx/>
                <a:uFillTx/>
                <a:latin typeface="Arial"/>
                <a:cs typeface="DM Sans SemiBold"/>
                <a:sym typeface="DM Sans SemiBold"/>
              </a:rPr>
              <a:t>1</a:t>
            </a:r>
            <a:endParaRPr kumimoji="0" lang="en" sz="6000" b="1" i="0" u="none" strike="noStrike" kern="0" cap="none" spc="0" normalizeH="0" baseline="0" noProof="0" dirty="0">
              <a:ln>
                <a:noFill/>
              </a:ln>
              <a:solidFill>
                <a:schemeClr val="tx1"/>
              </a:solidFill>
              <a:effectLst/>
              <a:uLnTx/>
              <a:uFillTx/>
              <a:latin typeface="Arial"/>
              <a:cs typeface="DM Sans SemiBold"/>
              <a:sym typeface="DM Sans SemiBold"/>
            </a:endParaRPr>
          </a:p>
        </p:txBody>
      </p:sp>
      <p:sp>
        <p:nvSpPr>
          <p:cNvPr id="18" name="Rectangle 17"/>
          <p:cNvSpPr/>
          <p:nvPr/>
        </p:nvSpPr>
        <p:spPr>
          <a:xfrm>
            <a:off x="5334000" y="4375465"/>
            <a:ext cx="7141994" cy="784830"/>
          </a:xfrm>
          <a:prstGeom prst="rect">
            <a:avLst/>
          </a:prstGeom>
        </p:spPr>
        <p:txBody>
          <a:bodyPr wrap="square">
            <a:spAutoFit/>
          </a:bodyPr>
          <a:lstStyle/>
          <a:p>
            <a:pPr defTabSz="1828800">
              <a:buClr>
                <a:srgbClr val="014040"/>
              </a:buClr>
              <a:buSzPts val="4600"/>
            </a:pPr>
            <a:r>
              <a:rPr lang="en-US" sz="4500" b="1" kern="0">
                <a:latin typeface="Arial"/>
                <a:cs typeface="Arial"/>
                <a:sym typeface="DM Sans SemiBold"/>
              </a:rPr>
              <a:t>Hình </a:t>
            </a:r>
            <a:r>
              <a:rPr lang="en-US" sz="4500" b="1" kern="0">
                <a:latin typeface="Arial"/>
                <a:cs typeface="Arial"/>
                <a:sym typeface="DM Sans SemiBold"/>
              </a:rPr>
              <a:t>chóp </a:t>
            </a:r>
            <a:r>
              <a:rPr lang="en-US" sz="4500" b="1" kern="0" smtClean="0">
                <a:latin typeface="Arial"/>
                <a:cs typeface="Arial"/>
                <a:sym typeface="DM Sans SemiBold"/>
              </a:rPr>
              <a:t>tứ </a:t>
            </a:r>
            <a:r>
              <a:rPr lang="en-US" sz="4500" b="1" kern="0">
                <a:latin typeface="Arial"/>
                <a:cs typeface="Arial"/>
                <a:sym typeface="DM Sans SemiBold"/>
              </a:rPr>
              <a:t>giác đều</a:t>
            </a:r>
            <a:endParaRPr lang="en" sz="4500" b="1" kern="0" dirty="0">
              <a:latin typeface="Arial"/>
              <a:cs typeface="Arial"/>
              <a:sym typeface="DM Sans SemiBold"/>
            </a:endParaRPr>
          </a:p>
        </p:txBody>
      </p:sp>
      <p:sp>
        <p:nvSpPr>
          <p:cNvPr id="19" name="Rectangle 18"/>
          <p:cNvSpPr/>
          <p:nvPr/>
        </p:nvSpPr>
        <p:spPr>
          <a:xfrm>
            <a:off x="5334000" y="6210300"/>
            <a:ext cx="9580393" cy="2041456"/>
          </a:xfrm>
          <a:prstGeom prst="rect">
            <a:avLst/>
          </a:prstGeom>
        </p:spPr>
        <p:txBody>
          <a:bodyPr wrap="square">
            <a:spAutoFit/>
          </a:bodyPr>
          <a:lstStyle/>
          <a:p>
            <a:pPr algn="just" defTabSz="1828800">
              <a:lnSpc>
                <a:spcPct val="150000"/>
              </a:lnSpc>
              <a:buClr>
                <a:srgbClr val="014040"/>
              </a:buClr>
              <a:buSzPts val="4600"/>
            </a:pPr>
            <a:r>
              <a:rPr lang="vi-VN" sz="4500" b="1" kern="0">
                <a:cs typeface="Arial"/>
                <a:sym typeface="DM Sans SemiBold"/>
              </a:rPr>
              <a:t>Diện tích xung quanh và thể tích của hình </a:t>
            </a:r>
            <a:r>
              <a:rPr lang="vi-VN" sz="4500" b="1" kern="0">
                <a:cs typeface="Arial"/>
                <a:sym typeface="DM Sans SemiBold"/>
              </a:rPr>
              <a:t>chóp </a:t>
            </a:r>
            <a:r>
              <a:rPr lang="vi-VN" sz="4500" b="1" kern="0" smtClean="0">
                <a:cs typeface="Arial"/>
                <a:sym typeface="DM Sans SemiBold"/>
              </a:rPr>
              <a:t>t</a:t>
            </a:r>
            <a:r>
              <a:rPr lang="en-US" sz="4500" b="1" kern="0" smtClean="0">
                <a:latin typeface="Arial" panose="020B0604020202020204" pitchFamily="34" charset="0"/>
                <a:cs typeface="Arial" panose="020B0604020202020204" pitchFamily="34" charset="0"/>
                <a:sym typeface="DM Sans SemiBold"/>
              </a:rPr>
              <a:t>ứ</a:t>
            </a:r>
            <a:r>
              <a:rPr lang="vi-VN" sz="4500" b="1" kern="0" smtClean="0">
                <a:cs typeface="Arial"/>
                <a:sym typeface="DM Sans SemiBold"/>
              </a:rPr>
              <a:t> </a:t>
            </a:r>
            <a:r>
              <a:rPr lang="vi-VN" sz="4500" b="1" kern="0">
                <a:cs typeface="Arial"/>
                <a:sym typeface="DM Sans SemiBold"/>
              </a:rPr>
              <a:t>giác đều</a:t>
            </a:r>
            <a:endParaRPr lang="en" sz="4500" b="1" kern="0" dirty="0">
              <a:latin typeface="Arial"/>
              <a:cs typeface="Arial"/>
              <a:sym typeface="DM Sans SemiBold"/>
            </a:endParaRPr>
          </a:p>
        </p:txBody>
      </p:sp>
      <p:sp>
        <p:nvSpPr>
          <p:cNvPr id="20" name="Google Shape;914;p39"/>
          <p:cNvSpPr txBox="1">
            <a:spLocks/>
          </p:cNvSpPr>
          <p:nvPr/>
        </p:nvSpPr>
        <p:spPr>
          <a:xfrm>
            <a:off x="3505200" y="6631275"/>
            <a:ext cx="1453442" cy="1407825"/>
          </a:xfrm>
          <a:prstGeom prst="rect">
            <a:avLst/>
          </a:prstGeom>
          <a:noFill/>
          <a:ln w="19050" cap="flat" cmpd="sng">
            <a:solidFill>
              <a:srgbClr val="014040"/>
            </a:solidFill>
            <a:prstDash val="solid"/>
            <a:round/>
            <a:headEnd type="none" w="sm" len="sm"/>
            <a:tailEnd type="none" w="sm" len="sm"/>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600"/>
              <a:buFont typeface="DM Sans SemiBold"/>
              <a:buNone/>
              <a:defRPr sz="6600" b="0" i="0" u="none" strike="noStrike" cap="none">
                <a:solidFill>
                  <a:schemeClr val="dk1"/>
                </a:solidFill>
                <a:latin typeface="DM Sans SemiBold"/>
                <a:ea typeface="DM Sans SemiBold"/>
                <a:cs typeface="DM Sans SemiBold"/>
                <a:sym typeface="DM Sans SemiBold"/>
              </a:defRPr>
            </a:lvl1pPr>
            <a:lvl2pPr marR="0" lvl="1"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2pPr>
            <a:lvl3pPr marR="0" lvl="2"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3pPr>
            <a:lvl4pPr marR="0" lvl="3"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4pPr>
            <a:lvl5pPr marR="0" lvl="4"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5pPr>
            <a:lvl6pPr marR="0" lvl="5"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6pPr>
            <a:lvl7pPr marR="0" lvl="6"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7pPr>
            <a:lvl8pPr marR="0" lvl="7"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8pPr>
            <a:lvl9pPr marR="0" lvl="8"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9pPr>
          </a:lstStyle>
          <a:p>
            <a:pPr marL="0" marR="0" lvl="0" indent="0" algn="ctr" defTabSz="914400" rtl="0" eaLnBrk="1" fontAlgn="auto" latinLnBrk="0" hangingPunct="1">
              <a:lnSpc>
                <a:spcPct val="100000"/>
              </a:lnSpc>
              <a:spcBef>
                <a:spcPts val="0"/>
              </a:spcBef>
              <a:spcAft>
                <a:spcPts val="0"/>
              </a:spcAft>
              <a:buClr>
                <a:srgbClr val="014040"/>
              </a:buClr>
              <a:buSzPts val="4600"/>
              <a:buFont typeface="DM Sans SemiBold"/>
              <a:buNone/>
              <a:tabLst/>
              <a:defRPr/>
            </a:pPr>
            <a:r>
              <a:rPr kumimoji="0" lang="en" sz="6000" b="1" i="0" u="none" strike="noStrike" kern="0" cap="none" spc="0" normalizeH="0" baseline="0" noProof="0" smtClean="0">
                <a:ln>
                  <a:noFill/>
                </a:ln>
                <a:solidFill>
                  <a:schemeClr val="tx1"/>
                </a:solidFill>
                <a:effectLst/>
                <a:uLnTx/>
                <a:uFillTx/>
                <a:latin typeface="Arial"/>
                <a:cs typeface="DM Sans SemiBold"/>
                <a:sym typeface="DM Sans SemiBold"/>
              </a:rPr>
              <a:t>2</a:t>
            </a:r>
            <a:endParaRPr kumimoji="0" lang="en" sz="6000" b="1" i="0" u="none" strike="noStrike" kern="0" cap="none" spc="0" normalizeH="0" baseline="0" noProof="0" dirty="0">
              <a:ln>
                <a:noFill/>
              </a:ln>
              <a:solidFill>
                <a:schemeClr val="tx1"/>
              </a:solidFill>
              <a:effectLst/>
              <a:uLnTx/>
              <a:uFillTx/>
              <a:latin typeface="Arial"/>
              <a:cs typeface="DM Sans SemiBold"/>
              <a:sym typeface="DM Sans SemiBold"/>
            </a:endParaRPr>
          </a:p>
        </p:txBody>
      </p:sp>
    </p:spTree>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500"/>
                                        <p:tgtEl>
                                          <p:spTgt spid="18"/>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p:bldP spid="19" grpId="0"/>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3">
              <a:alphaModFix amt="35000"/>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2224443" y="1485900"/>
            <a:ext cx="13839109" cy="7709615"/>
          </a:xfrm>
          <a:custGeom>
            <a:avLst/>
            <a:gdLst/>
            <a:ahLst/>
            <a:cxnLst/>
            <a:rect l="l" t="t" r="r" b="b"/>
            <a:pathLst>
              <a:path w="12743017" h="6580031">
                <a:moveTo>
                  <a:pt x="0" y="0"/>
                </a:moveTo>
                <a:lnTo>
                  <a:pt x="12743018" y="0"/>
                </a:lnTo>
                <a:lnTo>
                  <a:pt x="12743018" y="6580030"/>
                </a:lnTo>
                <a:lnTo>
                  <a:pt x="0" y="6580030"/>
                </a:lnTo>
                <a:lnTo>
                  <a:pt x="0" y="0"/>
                </a:lnTo>
                <a:close/>
              </a:path>
            </a:pathLst>
          </a:custGeom>
          <a:blipFill>
            <a:blip r:embed="rId5">
              <a:extLst>
                <a:ext uri="{BEBA8EAE-BF5A-486C-A8C5-ECC9F3942E4B}">
                  <a14:imgProps xmlns:a14="http://schemas.microsoft.com/office/drawing/2010/main">
                    <a14:imgLayer r:embed="rId6">
                      <a14:imgEffect>
                        <a14:sharpenSoften amount="25000"/>
                      </a14:imgEffect>
                    </a14:imgLayer>
                  </a14:imgProps>
                </a:ext>
                <a:ext uri="{96DAC541-7B7A-43D3-8B79-37D633B846F1}">
                  <asvg:svgBlip xmlns:asvg="http://schemas.microsoft.com/office/drawing/2016/SVG/main" xmlns="" r:embed="rId7"/>
                </a:ext>
              </a:extLst>
            </a:blip>
            <a:stretch>
              <a:fillRect/>
            </a:stretch>
          </a:blipFill>
        </p:spPr>
      </p:sp>
      <p:sp>
        <p:nvSpPr>
          <p:cNvPr id="4" name="TextBox 4"/>
          <p:cNvSpPr txBox="1"/>
          <p:nvPr/>
        </p:nvSpPr>
        <p:spPr>
          <a:xfrm>
            <a:off x="3884046" y="3009900"/>
            <a:ext cx="10112657" cy="3681777"/>
          </a:xfrm>
          <a:prstGeom prst="rect">
            <a:avLst/>
          </a:prstGeom>
        </p:spPr>
        <p:txBody>
          <a:bodyPr lIns="0" tIns="0" rIns="0" bIns="0" rtlCol="0" anchor="t">
            <a:spAutoFit/>
          </a:bodyPr>
          <a:lstStyle/>
          <a:p>
            <a:pPr algn="ctr">
              <a:lnSpc>
                <a:spcPct val="150000"/>
              </a:lnSpc>
            </a:pPr>
            <a:r>
              <a:rPr lang="en-US" sz="8500" b="1" smtClean="0">
                <a:solidFill>
                  <a:srgbClr val="8F5B43"/>
                </a:solidFill>
                <a:latin typeface="Arial" panose="020B0604020202020204" pitchFamily="34" charset="0"/>
                <a:cs typeface="Arial" panose="020B0604020202020204" pitchFamily="34" charset="0"/>
              </a:rPr>
              <a:t>1. HÌNH </a:t>
            </a:r>
            <a:r>
              <a:rPr lang="en-US" sz="8500" b="1">
                <a:solidFill>
                  <a:srgbClr val="8F5B43"/>
                </a:solidFill>
                <a:latin typeface="Arial" panose="020B0604020202020204" pitchFamily="34" charset="0"/>
                <a:cs typeface="Arial" panose="020B0604020202020204" pitchFamily="34" charset="0"/>
              </a:rPr>
              <a:t>CHÓP </a:t>
            </a:r>
            <a:endParaRPr lang="en-US" sz="8500" b="1" smtClean="0">
              <a:solidFill>
                <a:srgbClr val="8F5B43"/>
              </a:solidFill>
              <a:latin typeface="Arial" panose="020B0604020202020204" pitchFamily="34" charset="0"/>
              <a:cs typeface="Arial" panose="020B0604020202020204" pitchFamily="34" charset="0"/>
            </a:endParaRPr>
          </a:p>
          <a:p>
            <a:pPr algn="ctr">
              <a:lnSpc>
                <a:spcPct val="150000"/>
              </a:lnSpc>
            </a:pPr>
            <a:r>
              <a:rPr lang="en-US" sz="8500" b="1" smtClean="0">
                <a:solidFill>
                  <a:srgbClr val="8F5B43"/>
                </a:solidFill>
                <a:latin typeface="Arial" panose="020B0604020202020204" pitchFamily="34" charset="0"/>
                <a:cs typeface="Arial" panose="020B0604020202020204" pitchFamily="34" charset="0"/>
              </a:rPr>
              <a:t>TỨ </a:t>
            </a:r>
            <a:r>
              <a:rPr lang="en-US" sz="8500" b="1">
                <a:solidFill>
                  <a:srgbClr val="8F5B43"/>
                </a:solidFill>
                <a:latin typeface="Arial" panose="020B0604020202020204" pitchFamily="34" charset="0"/>
                <a:cs typeface="Arial" panose="020B0604020202020204" pitchFamily="34" charset="0"/>
              </a:rPr>
              <a:t>GIÁC ĐỀU</a:t>
            </a:r>
            <a:endParaRPr lang="en-US" sz="8500" b="1">
              <a:solidFill>
                <a:srgbClr val="8F5B43"/>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8"/>
          <a:stretch>
            <a:fillRect/>
          </a:stretch>
        </p:blipFill>
        <p:spPr>
          <a:xfrm rot="441893" flipH="1">
            <a:off x="13310961" y="6351074"/>
            <a:ext cx="2554214" cy="342082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grpSp>
        <p:nvGrpSpPr>
          <p:cNvPr id="9" name="Group 4"/>
          <p:cNvGrpSpPr/>
          <p:nvPr/>
        </p:nvGrpSpPr>
        <p:grpSpPr>
          <a:xfrm>
            <a:off x="656109" y="419100"/>
            <a:ext cx="17034695" cy="9376259"/>
            <a:chOff x="0" y="0"/>
            <a:chExt cx="2635672" cy="2118611"/>
          </a:xfrm>
        </p:grpSpPr>
        <p:sp>
          <p:nvSpPr>
            <p:cNvPr id="10"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1"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contrast="20000"/>
                    </a14:imgEffect>
                  </a14:imgLayer>
                </a14:imgProps>
              </a:ext>
            </a:extLst>
          </a:blip>
          <a:stretch>
            <a:fillRect/>
          </a:stretch>
        </p:blipFill>
        <p:spPr>
          <a:xfrm>
            <a:off x="10358552" y="3724015"/>
            <a:ext cx="6705600" cy="5869548"/>
          </a:xfrm>
          <a:prstGeom prst="rect">
            <a:avLst/>
          </a:prstGeom>
        </p:spPr>
      </p:pic>
      <mc:AlternateContent xmlns:mc="http://schemas.openxmlformats.org/markup-compatibility/2006">
        <mc:Choice xmlns:a14="http://schemas.microsoft.com/office/drawing/2010/main" Requires="a14">
          <p:sp>
            <p:nvSpPr>
              <p:cNvPr id="17" name="Rectangle 16"/>
              <p:cNvSpPr/>
              <p:nvPr/>
            </p:nvSpPr>
            <p:spPr>
              <a:xfrm>
                <a:off x="1096257" y="649435"/>
                <a:ext cx="15967895" cy="2862322"/>
              </a:xfrm>
              <a:prstGeom prst="rect">
                <a:avLst/>
              </a:prstGeom>
            </p:spPr>
            <p:txBody>
              <a:bodyPr wrap="square">
                <a:spAutoFit/>
              </a:bodyPr>
              <a:lstStyle/>
              <a:p>
                <a:pPr algn="just">
                  <a:lnSpc>
                    <a:spcPct val="150000"/>
                  </a:lnSpc>
                  <a:spcBef>
                    <a:spcPts val="300"/>
                  </a:spcBef>
                  <a:spcAft>
                    <a:spcPts val="300"/>
                  </a:spcAft>
                </a:pPr>
                <a:r>
                  <a:rPr lang="pt-BR" sz="4000">
                    <a:latin typeface="Arial" panose="020B0604020202020204" pitchFamily="34" charset="0"/>
                    <a:ea typeface="Dotum" panose="020B0600000101010101" pitchFamily="34" charset="-127"/>
                    <a:cs typeface="Arial" panose="020B0604020202020204" pitchFamily="34" charset="0"/>
                  </a:rPr>
                  <a:t>Hình chóp </a:t>
                </a:r>
                <a14:m>
                  <m:oMath xmlns:m="http://schemas.openxmlformats.org/officeDocument/2006/math">
                    <m:r>
                      <a:rPr lang="pt-BR" sz="4000" i="1">
                        <a:effectLst/>
                        <a:latin typeface="Cambria Math" panose="02040503050406030204" pitchFamily="18" charset="0"/>
                        <a:ea typeface="Dotum" panose="020B0600000101010101" pitchFamily="34" charset="-127"/>
                        <a:cs typeface="Times New Roman" panose="02020603050405020304" pitchFamily="18" charset="0"/>
                      </a:rPr>
                      <m:t>𝑆</m:t>
                    </m:r>
                    <m:r>
                      <a:rPr lang="pt-BR" sz="4000" i="1">
                        <a:effectLst/>
                        <a:latin typeface="Cambria Math" panose="02040503050406030204" pitchFamily="18" charset="0"/>
                        <a:ea typeface="Dotum" panose="020B0600000101010101" pitchFamily="34" charset="-127"/>
                        <a:cs typeface="Times New Roman" panose="02020603050405020304" pitchFamily="18" charset="0"/>
                      </a:rPr>
                      <m:t>.</m:t>
                    </m:r>
                    <m:r>
                      <a:rPr lang="pt-BR" sz="4000" i="1">
                        <a:effectLst/>
                        <a:latin typeface="Cambria Math" panose="02040503050406030204" pitchFamily="18" charset="0"/>
                        <a:ea typeface="Dotum" panose="020B0600000101010101" pitchFamily="34" charset="-127"/>
                        <a:cs typeface="Times New Roman" panose="02020603050405020304" pitchFamily="18" charset="0"/>
                      </a:rPr>
                      <m:t>𝐴𝐵𝐶𝐷</m:t>
                    </m:r>
                  </m:oMath>
                </a14:m>
                <a:r>
                  <a:rPr lang="en-US" sz="4000" smtClean="0">
                    <a:effectLst/>
                    <a:latin typeface="Arial" panose="020B0604020202020204" pitchFamily="34" charset="0"/>
                    <a:ea typeface="Arial" panose="020B0604020202020204" pitchFamily="34" charset="0"/>
                    <a:cs typeface="Arial" panose="020B0604020202020204" pitchFamily="34" charset="0"/>
                  </a:rPr>
                  <a:t> </a:t>
                </a:r>
                <a:r>
                  <a:rPr lang="en-US" sz="4000" smtClean="0">
                    <a:latin typeface="Arial" panose="020B0604020202020204" pitchFamily="34" charset="0"/>
                    <a:ea typeface="Arial" panose="020B0604020202020204" pitchFamily="34" charset="0"/>
                    <a:cs typeface="Arial" panose="020B0604020202020204" pitchFamily="34" charset="0"/>
                  </a:rPr>
                  <a:t>có mặt đáy </a:t>
                </a:r>
                <a14:m>
                  <m:oMath xmlns:m="http://schemas.openxmlformats.org/officeDocument/2006/math">
                    <m:r>
                      <a:rPr lang="pt-BR" sz="4000" i="1">
                        <a:latin typeface="Cambria Math" panose="02040503050406030204" pitchFamily="18" charset="0"/>
                        <a:ea typeface="Dotum" panose="020B0600000101010101" pitchFamily="34" charset="-127"/>
                        <a:cs typeface="Times New Roman" panose="02020603050405020304" pitchFamily="18" charset="0"/>
                      </a:rPr>
                      <m:t>𝐴𝐵𝐶𝐷</m:t>
                    </m:r>
                  </m:oMath>
                </a14:m>
                <a:r>
                  <a:rPr lang="en-US" sz="4000" smtClean="0">
                    <a:latin typeface="Arial" panose="020B0604020202020204" pitchFamily="34" charset="0"/>
                    <a:ea typeface="Arial" panose="020B0604020202020204" pitchFamily="34" charset="0"/>
                    <a:cs typeface="Arial" panose="020B0604020202020204" pitchFamily="34" charset="0"/>
                  </a:rPr>
                  <a:t> là hình vuông, các mặt bên là những tam giác cân bằng nhau, có chung đỉnh. Ta gọi </a:t>
                </a:r>
                <a14:m>
                  <m:oMath xmlns:m="http://schemas.openxmlformats.org/officeDocument/2006/math">
                    <m:r>
                      <a:rPr lang="pt-BR" sz="4000" i="1">
                        <a:latin typeface="Cambria Math" panose="02040503050406030204" pitchFamily="18" charset="0"/>
                        <a:ea typeface="Dotum" panose="020B0600000101010101" pitchFamily="34" charset="-127"/>
                        <a:cs typeface="Times New Roman" panose="02020603050405020304" pitchFamily="18" charset="0"/>
                      </a:rPr>
                      <m:t>𝑆</m:t>
                    </m:r>
                    <m:r>
                      <a:rPr lang="pt-BR" sz="4000" i="1">
                        <a:latin typeface="Cambria Math" panose="02040503050406030204" pitchFamily="18" charset="0"/>
                        <a:ea typeface="Dotum" panose="020B0600000101010101" pitchFamily="34" charset="-127"/>
                        <a:cs typeface="Times New Roman" panose="02020603050405020304" pitchFamily="18" charset="0"/>
                      </a:rPr>
                      <m:t>.</m:t>
                    </m:r>
                    <m:r>
                      <a:rPr lang="pt-BR" sz="4000" i="1">
                        <a:latin typeface="Cambria Math" panose="02040503050406030204" pitchFamily="18" charset="0"/>
                        <a:ea typeface="Dotum" panose="020B0600000101010101" pitchFamily="34" charset="-127"/>
                        <a:cs typeface="Times New Roman" panose="02020603050405020304" pitchFamily="18" charset="0"/>
                      </a:rPr>
                      <m:t>𝐴𝐵𝐶𝐷</m:t>
                    </m:r>
                  </m:oMath>
                </a14:m>
                <a:r>
                  <a:rPr lang="en-US" sz="4000">
                    <a:latin typeface="Arial" panose="020B0604020202020204" pitchFamily="34" charset="0"/>
                    <a:ea typeface="Arial" panose="020B0604020202020204" pitchFamily="34" charset="0"/>
                    <a:cs typeface="Arial" panose="020B0604020202020204" pitchFamily="34" charset="0"/>
                  </a:rPr>
                  <a:t> </a:t>
                </a:r>
                <a:r>
                  <a:rPr lang="en-US" sz="4000" smtClean="0">
                    <a:latin typeface="Arial" panose="020B0604020202020204" pitchFamily="34" charset="0"/>
                    <a:ea typeface="Arial" panose="020B0604020202020204" pitchFamily="34" charset="0"/>
                    <a:cs typeface="Arial" panose="020B0604020202020204" pitchFamily="34" charset="0"/>
                  </a:rPr>
                  <a:t>là hình chóp tứ giác đều.</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1096257" y="649435"/>
                <a:ext cx="15967895" cy="2862322"/>
              </a:xfrm>
              <a:prstGeom prst="rect">
                <a:avLst/>
              </a:prstGeom>
              <a:blipFill>
                <a:blip r:embed="rId6"/>
                <a:stretch>
                  <a:fillRect l="-1375" r="-1336" b="-4478"/>
                </a:stretch>
              </a:blipFill>
            </p:spPr>
            <p:txBody>
              <a:bodyPr/>
              <a:lstStyle/>
              <a:p>
                <a:r>
                  <a:rPr lang="en-US">
                    <a:noFill/>
                  </a:rPr>
                  <a:t> </a:t>
                </a:r>
              </a:p>
            </p:txBody>
          </p:sp>
        </mc:Fallback>
      </mc:AlternateContent>
      <p:sp>
        <p:nvSpPr>
          <p:cNvPr id="18" name="Rectangle 17"/>
          <p:cNvSpPr/>
          <p:nvPr/>
        </p:nvSpPr>
        <p:spPr>
          <a:xfrm>
            <a:off x="1412992" y="3828685"/>
            <a:ext cx="8229719" cy="1938992"/>
          </a:xfrm>
          <a:prstGeom prst="rect">
            <a:avLst/>
          </a:prstGeom>
        </p:spPr>
        <p:txBody>
          <a:bodyPr wrap="square">
            <a:spAutoFit/>
          </a:bodyPr>
          <a:lstStyle/>
          <a:p>
            <a:pPr marL="685800" indent="-685800" algn="just" defTabSz="1828800">
              <a:lnSpc>
                <a:spcPct val="150000"/>
              </a:lnSpc>
              <a:buClr>
                <a:srgbClr val="C00000"/>
              </a:buClr>
              <a:buFont typeface="Wingdings" panose="05000000000000000000" pitchFamily="2" charset="2"/>
              <a:buChar char="q"/>
              <a:defRPr/>
            </a:pPr>
            <a:r>
              <a:rPr lang="en-US" sz="4000" b="1" kern="0" dirty="0">
                <a:solidFill>
                  <a:srgbClr val="C00000"/>
                </a:solidFill>
                <a:latin typeface="Arial"/>
                <a:ea typeface="Dotum" panose="020B0600000101010101" pitchFamily="34" charset="-127"/>
                <a:cs typeface="Times New Roman" panose="02020603050405020304" pitchFamily="18" charset="0"/>
                <a:sym typeface="Arial"/>
              </a:rPr>
              <a:t>HĐ1</a:t>
            </a:r>
            <a:r>
              <a:rPr lang="en-US" sz="4000" kern="0">
                <a:solidFill>
                  <a:srgbClr val="C00000"/>
                </a:solidFill>
                <a:latin typeface="Arial"/>
                <a:ea typeface="Dotum" panose="020B0600000101010101" pitchFamily="34" charset="-127"/>
                <a:cs typeface="Times New Roman" panose="02020603050405020304" pitchFamily="18" charset="0"/>
                <a:sym typeface="Arial"/>
              </a:rPr>
              <a:t>:</a:t>
            </a:r>
            <a:r>
              <a:rPr lang="en-US" sz="4000" kern="0">
                <a:solidFill>
                  <a:srgbClr val="F7F7F7">
                    <a:lumMod val="10000"/>
                  </a:srgbClr>
                </a:solidFill>
                <a:latin typeface="Arial"/>
                <a:ea typeface="Dotum" panose="020B0600000101010101" pitchFamily="34" charset="-127"/>
                <a:cs typeface="Times New Roman" panose="02020603050405020304" pitchFamily="18" charset="0"/>
                <a:sym typeface="Arial"/>
              </a:rPr>
              <a:t> </a:t>
            </a:r>
            <a:r>
              <a:rPr lang="en-US" sz="4000" kern="0">
                <a:solidFill>
                  <a:srgbClr val="000000"/>
                </a:solidFill>
                <a:latin typeface="Arial"/>
                <a:cs typeface="Arial"/>
                <a:sym typeface="Arial"/>
              </a:rPr>
              <a:t>Gọi tên đỉnh, các cạnh bên của hình chóp.</a:t>
            </a:r>
          </a:p>
        </p:txBody>
      </p:sp>
      <mc:AlternateContent xmlns:mc="http://schemas.openxmlformats.org/markup-compatibility/2006">
        <mc:Choice xmlns:a14="http://schemas.microsoft.com/office/drawing/2010/main" Requires="a14">
          <p:sp>
            <p:nvSpPr>
              <p:cNvPr id="19" name="Rectangle 18"/>
              <p:cNvSpPr/>
              <p:nvPr/>
            </p:nvSpPr>
            <p:spPr>
              <a:xfrm>
                <a:off x="2475559" y="6362700"/>
                <a:ext cx="7297382" cy="1901867"/>
              </a:xfrm>
              <a:prstGeom prst="rect">
                <a:avLst/>
              </a:prstGeom>
            </p:spPr>
            <p:txBody>
              <a:bodyPr wrap="none">
                <a:spAutoFit/>
              </a:bodyPr>
              <a:lstStyle/>
              <a:p>
                <a:pPr algn="just">
                  <a:lnSpc>
                    <a:spcPct val="150000"/>
                  </a:lnSpc>
                  <a:spcBef>
                    <a:spcPts val="300"/>
                  </a:spcBef>
                  <a:spcAft>
                    <a:spcPts val="300"/>
                  </a:spcAft>
                </a:pPr>
                <a:r>
                  <a:rPr lang="pt-BR" sz="4000">
                    <a:latin typeface="Arial" panose="020B0604020202020204" pitchFamily="34" charset="0"/>
                    <a:ea typeface="Dotum" panose="020B0600000101010101" pitchFamily="34" charset="-127"/>
                    <a:cs typeface="Arial" panose="020B0604020202020204" pitchFamily="34" charset="0"/>
                  </a:rPr>
                  <a:t>Đỉnh là: </a:t>
                </a:r>
                <a14:m>
                  <m:oMath xmlns:m="http://schemas.openxmlformats.org/officeDocument/2006/math">
                    <m:r>
                      <a:rPr lang="pt-BR" sz="4000" i="1">
                        <a:effectLst/>
                        <a:latin typeface="Cambria Math" panose="02040503050406030204" pitchFamily="18" charset="0"/>
                        <a:ea typeface="Dotum" panose="020B0600000101010101" pitchFamily="34" charset="-127"/>
                        <a:cs typeface="Times New Roman" panose="02020603050405020304" pitchFamily="18" charset="0"/>
                      </a:rPr>
                      <m:t>𝑆</m:t>
                    </m:r>
                  </m:oMath>
                </a14:m>
                <a:r>
                  <a:rPr lang="pt-BR" sz="4000">
                    <a:effectLst/>
                    <a:latin typeface="Arial" panose="020B0604020202020204" pitchFamily="34" charset="0"/>
                    <a:ea typeface="Dotum" panose="020B0600000101010101" pitchFamily="34" charset="-127"/>
                    <a:cs typeface="Arial" panose="020B0604020202020204" pitchFamily="34" charset="0"/>
                  </a:rPr>
                  <a:t>. </a:t>
                </a:r>
                <a:endParaRPr lang="pt-BR" sz="4000" smtClean="0">
                  <a:effectLst/>
                  <a:latin typeface="Arial" panose="020B0604020202020204" pitchFamily="34" charset="0"/>
                  <a:ea typeface="Dotum" panose="020B0600000101010101" pitchFamily="34" charset="-127"/>
                  <a:cs typeface="Arial" panose="020B0604020202020204" pitchFamily="34" charset="0"/>
                </a:endParaRPr>
              </a:p>
              <a:p>
                <a:pPr algn="just">
                  <a:lnSpc>
                    <a:spcPct val="150000"/>
                  </a:lnSpc>
                  <a:spcBef>
                    <a:spcPts val="300"/>
                  </a:spcBef>
                  <a:spcAft>
                    <a:spcPts val="300"/>
                  </a:spcAft>
                </a:pPr>
                <a:r>
                  <a:rPr lang="pt-BR" sz="4000" smtClean="0">
                    <a:effectLst/>
                    <a:latin typeface="Arial" panose="020B0604020202020204" pitchFamily="34" charset="0"/>
                    <a:ea typeface="Dotum" panose="020B0600000101010101" pitchFamily="34" charset="-127"/>
                    <a:cs typeface="Arial" panose="020B0604020202020204" pitchFamily="34" charset="0"/>
                  </a:rPr>
                  <a:t>Các </a:t>
                </a:r>
                <a:r>
                  <a:rPr lang="pt-BR" sz="4000">
                    <a:effectLst/>
                    <a:latin typeface="Arial" panose="020B0604020202020204" pitchFamily="34" charset="0"/>
                    <a:ea typeface="Dotum" panose="020B0600000101010101" pitchFamily="34" charset="-127"/>
                    <a:cs typeface="Arial" panose="020B0604020202020204" pitchFamily="34" charset="0"/>
                  </a:rPr>
                  <a:t>cạnh bên là </a:t>
                </a:r>
                <a14:m>
                  <m:oMath xmlns:m="http://schemas.openxmlformats.org/officeDocument/2006/math">
                    <m:r>
                      <a:rPr lang="pt-BR" sz="4000" i="1">
                        <a:effectLst/>
                        <a:latin typeface="Cambria Math" panose="02040503050406030204" pitchFamily="18" charset="0"/>
                        <a:ea typeface="Dotum" panose="020B0600000101010101" pitchFamily="34" charset="-127"/>
                        <a:cs typeface="Times New Roman" panose="02020603050405020304" pitchFamily="18" charset="0"/>
                      </a:rPr>
                      <m:t>𝑆𝐴</m:t>
                    </m:r>
                    <m:r>
                      <a:rPr lang="pt-BR" sz="4000" i="1">
                        <a:effectLst/>
                        <a:latin typeface="Cambria Math" panose="02040503050406030204" pitchFamily="18" charset="0"/>
                        <a:ea typeface="Dotum" panose="020B0600000101010101" pitchFamily="34" charset="-127"/>
                        <a:cs typeface="Times New Roman" panose="02020603050405020304" pitchFamily="18" charset="0"/>
                      </a:rPr>
                      <m:t>, </m:t>
                    </m:r>
                    <m:r>
                      <a:rPr lang="pt-BR" sz="4000" i="1">
                        <a:effectLst/>
                        <a:latin typeface="Cambria Math" panose="02040503050406030204" pitchFamily="18" charset="0"/>
                        <a:ea typeface="Dotum" panose="020B0600000101010101" pitchFamily="34" charset="-127"/>
                        <a:cs typeface="Times New Roman" panose="02020603050405020304" pitchFamily="18" charset="0"/>
                      </a:rPr>
                      <m:t>𝑆𝐵</m:t>
                    </m:r>
                    <m:r>
                      <a:rPr lang="pt-BR" sz="4000" i="1">
                        <a:effectLst/>
                        <a:latin typeface="Cambria Math" panose="02040503050406030204" pitchFamily="18" charset="0"/>
                        <a:ea typeface="Dotum" panose="020B0600000101010101" pitchFamily="34" charset="-127"/>
                        <a:cs typeface="Times New Roman" panose="02020603050405020304" pitchFamily="18" charset="0"/>
                      </a:rPr>
                      <m:t>, </m:t>
                    </m:r>
                    <m:r>
                      <a:rPr lang="pt-BR" sz="4000" i="1">
                        <a:effectLst/>
                        <a:latin typeface="Cambria Math" panose="02040503050406030204" pitchFamily="18" charset="0"/>
                        <a:ea typeface="Dotum" panose="020B0600000101010101" pitchFamily="34" charset="-127"/>
                        <a:cs typeface="Times New Roman" panose="02020603050405020304" pitchFamily="18" charset="0"/>
                      </a:rPr>
                      <m:t>𝑆𝐶</m:t>
                    </m:r>
                    <m:r>
                      <a:rPr lang="pt-BR" sz="4000" i="1">
                        <a:effectLst/>
                        <a:latin typeface="Cambria Math" panose="02040503050406030204" pitchFamily="18" charset="0"/>
                        <a:ea typeface="Dotum" panose="020B0600000101010101" pitchFamily="34" charset="-127"/>
                        <a:cs typeface="Times New Roman" panose="02020603050405020304" pitchFamily="18" charset="0"/>
                      </a:rPr>
                      <m:t>, </m:t>
                    </m:r>
                    <m:r>
                      <a:rPr lang="pt-BR" sz="4000" i="1">
                        <a:effectLst/>
                        <a:latin typeface="Cambria Math" panose="02040503050406030204" pitchFamily="18" charset="0"/>
                        <a:ea typeface="Dotum" panose="020B0600000101010101" pitchFamily="34" charset="-127"/>
                        <a:cs typeface="Times New Roman" panose="02020603050405020304" pitchFamily="18" charset="0"/>
                      </a:rPr>
                      <m:t>𝑆𝐷</m:t>
                    </m:r>
                    <m:r>
                      <a:rPr lang="pt-BR" sz="4000" i="1">
                        <a:effectLst/>
                        <a:latin typeface="Cambria Math" panose="02040503050406030204" pitchFamily="18" charset="0"/>
                        <a:ea typeface="Dotum" panose="020B0600000101010101" pitchFamily="34" charset="-127"/>
                        <a:cs typeface="Times New Roman" panose="02020603050405020304" pitchFamily="18" charset="0"/>
                      </a:rPr>
                      <m:t>  </m:t>
                    </m:r>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2475559" y="6362700"/>
                <a:ext cx="7297382" cy="1901867"/>
              </a:xfrm>
              <a:prstGeom prst="rect">
                <a:avLst/>
              </a:prstGeom>
              <a:blipFill>
                <a:blip r:embed="rId7"/>
                <a:stretch>
                  <a:fillRect l="-2924" b="-12821"/>
                </a:stretch>
              </a:blipFill>
            </p:spPr>
            <p:txBody>
              <a:bodyPr/>
              <a:lstStyle/>
              <a:p>
                <a:r>
                  <a:rPr lang="en-US">
                    <a:noFill/>
                  </a:rPr>
                  <a:t> </a:t>
                </a:r>
              </a:p>
            </p:txBody>
          </p:sp>
        </mc:Fallback>
      </mc:AlternateContent>
      <p:pic>
        <p:nvPicPr>
          <p:cNvPr id="21" name="Picture 20"/>
          <p:cNvPicPr>
            <a:picLocks noChangeAspect="1"/>
          </p:cNvPicPr>
          <p:nvPr/>
        </p:nvPicPr>
        <p:blipFill>
          <a:blip r:embed="rId8"/>
          <a:stretch>
            <a:fillRect/>
          </a:stretch>
        </p:blipFill>
        <p:spPr>
          <a:xfrm rot="6536692">
            <a:off x="1019711" y="8086966"/>
            <a:ext cx="1248831" cy="2367868"/>
          </a:xfrm>
          <a:prstGeom prst="rect">
            <a:avLst/>
          </a:prstGeom>
        </p:spPr>
      </p:pic>
      <p:sp>
        <p:nvSpPr>
          <p:cNvPr id="22" name="Right Arrow 21"/>
          <p:cNvSpPr/>
          <p:nvPr/>
        </p:nvSpPr>
        <p:spPr>
          <a:xfrm>
            <a:off x="1676210" y="6540776"/>
            <a:ext cx="646787" cy="685085"/>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84950620"/>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19" dur="500"/>
                                        <p:tgtEl>
                                          <p:spTgt spid="1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grpSp>
        <p:nvGrpSpPr>
          <p:cNvPr id="9" name="Group 4"/>
          <p:cNvGrpSpPr/>
          <p:nvPr/>
        </p:nvGrpSpPr>
        <p:grpSpPr>
          <a:xfrm>
            <a:off x="656109" y="419100"/>
            <a:ext cx="17034695" cy="9376259"/>
            <a:chOff x="0" y="0"/>
            <a:chExt cx="2635672" cy="2118611"/>
          </a:xfrm>
        </p:grpSpPr>
        <p:sp>
          <p:nvSpPr>
            <p:cNvPr id="10"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1"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contrast="20000"/>
                    </a14:imgEffect>
                  </a14:imgLayer>
                </a14:imgProps>
              </a:ext>
            </a:extLst>
          </a:blip>
          <a:stretch>
            <a:fillRect/>
          </a:stretch>
        </p:blipFill>
        <p:spPr>
          <a:xfrm>
            <a:off x="10358552" y="3724015"/>
            <a:ext cx="6705600" cy="5869548"/>
          </a:xfrm>
          <a:prstGeom prst="rect">
            <a:avLst/>
          </a:prstGeom>
        </p:spPr>
      </p:pic>
      <mc:AlternateContent xmlns:mc="http://schemas.openxmlformats.org/markup-compatibility/2006">
        <mc:Choice xmlns:a14="http://schemas.microsoft.com/office/drawing/2010/main" Requires="a14">
          <p:sp>
            <p:nvSpPr>
              <p:cNvPr id="17" name="Rectangle 16"/>
              <p:cNvSpPr/>
              <p:nvPr/>
            </p:nvSpPr>
            <p:spPr>
              <a:xfrm>
                <a:off x="1096257" y="649435"/>
                <a:ext cx="15967895" cy="2862322"/>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Tx/>
                  <a:buSzTx/>
                  <a:buFontTx/>
                  <a:buNone/>
                  <a:tabLst/>
                  <a:defRPr/>
                </a:pPr>
                <a:r>
                  <a:rPr kumimoji="0" lang="pt-BR"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Hình chóp </a:t>
                </a:r>
                <a14:m>
                  <m:oMath xmlns:m="http://schemas.openxmlformats.org/officeDocument/2006/math">
                    <m:r>
                      <a:rPr kumimoji="0" lang="pt-B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𝑆</m:t>
                    </m:r>
                    <m:r>
                      <a:rPr kumimoji="0" lang="pt-B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pt-B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𝐴𝐵𝐶𝐷</m:t>
                    </m:r>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có mặt đáy </a:t>
                </a:r>
                <a14:m>
                  <m:oMath xmlns:m="http://schemas.openxmlformats.org/officeDocument/2006/math">
                    <m:r>
                      <a:rPr kumimoji="0" lang="pt-B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𝐴𝐵𝐶𝐷</m:t>
                    </m:r>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là hình vuông, các mặt bên là những tam giác cân bằng nhau, có chung đỉnh. Ta gọi </a:t>
                </a:r>
                <a14:m>
                  <m:oMath xmlns:m="http://schemas.openxmlformats.org/officeDocument/2006/math">
                    <m:r>
                      <a:rPr kumimoji="0" lang="pt-B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𝑆</m:t>
                    </m:r>
                    <m:r>
                      <a:rPr kumimoji="0" lang="pt-B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pt-B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𝐴𝐵𝐶𝐷</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là hình chóp tứ giác đều.</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1096257" y="649435"/>
                <a:ext cx="15967895" cy="2862322"/>
              </a:xfrm>
              <a:prstGeom prst="rect">
                <a:avLst/>
              </a:prstGeom>
              <a:blipFill>
                <a:blip r:embed="rId6"/>
                <a:stretch>
                  <a:fillRect l="-1375" r="-1336" b="-4478"/>
                </a:stretch>
              </a:blipFill>
            </p:spPr>
            <p:txBody>
              <a:bodyPr/>
              <a:lstStyle/>
              <a:p>
                <a:r>
                  <a:rPr lang="en-US">
                    <a:noFill/>
                  </a:rPr>
                  <a:t> </a:t>
                </a:r>
              </a:p>
            </p:txBody>
          </p:sp>
        </mc:Fallback>
      </mc:AlternateContent>
      <p:sp>
        <p:nvSpPr>
          <p:cNvPr id="18" name="Rectangle 17"/>
          <p:cNvSpPr/>
          <p:nvPr/>
        </p:nvSpPr>
        <p:spPr>
          <a:xfrm>
            <a:off x="1412992" y="3828685"/>
            <a:ext cx="8229719" cy="1824923"/>
          </a:xfrm>
          <a:prstGeom prst="rect">
            <a:avLst/>
          </a:prstGeom>
        </p:spPr>
        <p:txBody>
          <a:bodyPr wrap="square">
            <a:spAutoFit/>
          </a:bodyPr>
          <a:lstStyle/>
          <a:p>
            <a:pPr marL="685800" lvl="0" indent="-685800" algn="just" defTabSz="1828800">
              <a:lnSpc>
                <a:spcPct val="150000"/>
              </a:lnSpc>
              <a:buClr>
                <a:srgbClr val="C00000"/>
              </a:buClr>
              <a:buFont typeface="Wingdings" panose="05000000000000000000" pitchFamily="2" charset="2"/>
              <a:buChar char="q"/>
              <a:defRPr/>
            </a:pPr>
            <a:r>
              <a:rPr kumimoji="0" lang="en-US" sz="4000" b="1" i="0" u="none" strike="noStrike" kern="0" cap="none" spc="0" normalizeH="0" baseline="0" noProof="0" smtClean="0">
                <a:ln>
                  <a:noFill/>
                </a:ln>
                <a:solidFill>
                  <a:srgbClr val="C00000"/>
                </a:solidFill>
                <a:effectLst/>
                <a:uLnTx/>
                <a:uFillTx/>
                <a:latin typeface="Arial"/>
                <a:ea typeface="Dotum" panose="020B0600000101010101" pitchFamily="34" charset="-127"/>
                <a:cs typeface="Times New Roman" panose="02020603050405020304" pitchFamily="18" charset="0"/>
                <a:sym typeface="Arial"/>
              </a:rPr>
              <a:t>HĐ2</a:t>
            </a:r>
            <a:r>
              <a:rPr kumimoji="0" lang="en-US" sz="4000" b="0" i="0" u="none" strike="noStrike" kern="0" cap="none" spc="0" normalizeH="0" baseline="0" noProof="0" smtClean="0">
                <a:ln>
                  <a:noFill/>
                </a:ln>
                <a:solidFill>
                  <a:srgbClr val="C00000"/>
                </a:solidFill>
                <a:effectLst/>
                <a:uLnTx/>
                <a:uFillTx/>
                <a:latin typeface="Arial"/>
                <a:ea typeface="Dotum" panose="020B0600000101010101" pitchFamily="34" charset="-127"/>
                <a:cs typeface="Times New Roman" panose="02020603050405020304" pitchFamily="18" charset="0"/>
                <a:sym typeface="Arial"/>
              </a:rPr>
              <a:t>:</a:t>
            </a:r>
            <a:r>
              <a:rPr kumimoji="0" lang="en-US" sz="4000" b="0" i="0" u="none" strike="noStrike" kern="0" cap="none" spc="0" normalizeH="0" baseline="0" noProof="0" smtClean="0">
                <a:ln>
                  <a:noFill/>
                </a:ln>
                <a:solidFill>
                  <a:srgbClr val="F7F7F7">
                    <a:lumMod val="10000"/>
                  </a:srgbClr>
                </a:solidFill>
                <a:effectLst/>
                <a:uLnTx/>
                <a:uFillTx/>
                <a:latin typeface="Arial"/>
                <a:ea typeface="Dotum" panose="020B0600000101010101" pitchFamily="34" charset="-127"/>
                <a:cs typeface="Times New Roman" panose="02020603050405020304" pitchFamily="18" charset="0"/>
                <a:sym typeface="Arial"/>
              </a:rPr>
              <a:t> </a:t>
            </a:r>
            <a:r>
              <a:rPr lang="vi-VN" sz="4000" kern="0">
                <a:solidFill>
                  <a:srgbClr val="000000"/>
                </a:solidFill>
                <a:latin typeface="Arial"/>
                <a:cs typeface="Arial"/>
                <a:sym typeface="Arial"/>
              </a:rPr>
              <a:t>Gọi tên đường cao, một trung đoạn của </a:t>
            </a:r>
            <a:r>
              <a:rPr lang="vi-VN" sz="4000" kern="0">
                <a:solidFill>
                  <a:srgbClr val="000000"/>
                </a:solidFill>
                <a:latin typeface="Arial"/>
                <a:cs typeface="Arial"/>
                <a:sym typeface="Arial"/>
              </a:rPr>
              <a:t>hình </a:t>
            </a:r>
            <a:r>
              <a:rPr lang="vi-VN" sz="4000" kern="0" smtClean="0">
                <a:solidFill>
                  <a:srgbClr val="000000"/>
                </a:solidFill>
                <a:latin typeface="Arial"/>
                <a:cs typeface="Arial"/>
                <a:sym typeface="Arial"/>
              </a:rPr>
              <a:t>ch</a:t>
            </a:r>
            <a:r>
              <a:rPr lang="en-US" sz="4000" kern="0">
                <a:solidFill>
                  <a:srgbClr val="000000"/>
                </a:solidFill>
                <a:latin typeface="Arial"/>
                <a:cs typeface="Arial"/>
                <a:sym typeface="Arial"/>
              </a:rPr>
              <a:t>ó</a:t>
            </a:r>
            <a:r>
              <a:rPr lang="vi-VN" sz="4000" kern="0" smtClean="0">
                <a:solidFill>
                  <a:srgbClr val="000000"/>
                </a:solidFill>
                <a:latin typeface="Arial"/>
                <a:cs typeface="Arial"/>
                <a:sym typeface="Arial"/>
              </a:rPr>
              <a:t>p</a:t>
            </a:r>
            <a:r>
              <a:rPr lang="en-US" sz="4000" kern="0" smtClean="0">
                <a:solidFill>
                  <a:srgbClr val="000000"/>
                </a:solidFill>
                <a:latin typeface="Arial"/>
                <a:cs typeface="Arial"/>
                <a:sym typeface="Arial"/>
              </a:rPr>
              <a:t>.</a:t>
            </a:r>
            <a:endParaRPr kumimoji="0" lang="en-US" sz="4000" b="0" i="0" u="none" strike="noStrike" kern="0" cap="none" spc="0" normalizeH="0" baseline="0" noProof="0">
              <a:ln>
                <a:noFill/>
              </a:ln>
              <a:solidFill>
                <a:srgbClr val="000000"/>
              </a:solidFill>
              <a:effectLst/>
              <a:uLnTx/>
              <a:uFillTx/>
              <a:latin typeface="Arial"/>
              <a:ea typeface="+mn-ea"/>
              <a:cs typeface="Arial"/>
              <a:sym typeface="Arial"/>
            </a:endParaRPr>
          </a:p>
        </p:txBody>
      </p:sp>
      <mc:AlternateContent xmlns:mc="http://schemas.openxmlformats.org/markup-compatibility/2006">
        <mc:Choice xmlns:a14="http://schemas.microsoft.com/office/drawing/2010/main" Requires="a14">
          <p:sp>
            <p:nvSpPr>
              <p:cNvPr id="19" name="Rectangle 18"/>
              <p:cNvSpPr/>
              <p:nvPr/>
            </p:nvSpPr>
            <p:spPr>
              <a:xfrm>
                <a:off x="3913629" y="6273982"/>
                <a:ext cx="4374596" cy="2015936"/>
              </a:xfrm>
              <a:prstGeom prst="rect">
                <a:avLst/>
              </a:prstGeom>
            </p:spPr>
            <p:txBody>
              <a:bodyPr wrap="none">
                <a:spAutoFit/>
              </a:bodyPr>
              <a:lstStyle/>
              <a:p>
                <a:pPr lvl="0" algn="just">
                  <a:lnSpc>
                    <a:spcPct val="150000"/>
                  </a:lnSpc>
                  <a:spcBef>
                    <a:spcPts val="300"/>
                  </a:spcBef>
                  <a:spcAft>
                    <a:spcPts val="300"/>
                  </a:spcAft>
                </a:pPr>
                <a:r>
                  <a:rPr lang="vi-VN" sz="4000">
                    <a:solidFill>
                      <a:prstClr val="black"/>
                    </a:solidFill>
                    <a:ea typeface="Dotum" panose="020B0600000101010101" pitchFamily="34" charset="-127"/>
                    <a:cs typeface="Arial" panose="020B0604020202020204" pitchFamily="34" charset="0"/>
                  </a:rPr>
                  <a:t>Đường cao là </a:t>
                </a:r>
                <a14:m>
                  <m:oMath xmlns:m="http://schemas.openxmlformats.org/officeDocument/2006/math">
                    <m:r>
                      <a:rPr lang="vi-VN" sz="4000" i="1" smtClean="0">
                        <a:solidFill>
                          <a:prstClr val="black"/>
                        </a:solidFill>
                        <a:latin typeface="Cambria Math" panose="02040503050406030204" pitchFamily="18" charset="0"/>
                        <a:ea typeface="Dotum" panose="020B0600000101010101" pitchFamily="34" charset="-127"/>
                        <a:cs typeface="Arial" panose="020B0604020202020204" pitchFamily="34" charset="0"/>
                      </a:rPr>
                      <m:t>𝑆𝑂</m:t>
                    </m:r>
                  </m:oMath>
                </a14:m>
                <a:r>
                  <a:rPr lang="vi-VN" sz="4000">
                    <a:solidFill>
                      <a:prstClr val="black"/>
                    </a:solidFill>
                    <a:ea typeface="Dotum" panose="020B0600000101010101" pitchFamily="34" charset="-127"/>
                    <a:cs typeface="Arial" panose="020B0604020202020204" pitchFamily="34" charset="0"/>
                  </a:rPr>
                  <a:t> </a:t>
                </a:r>
                <a:endParaRPr lang="en-US" sz="4000" smtClean="0">
                  <a:solidFill>
                    <a:prstClr val="black"/>
                  </a:solidFill>
                  <a:ea typeface="Dotum" panose="020B0600000101010101" pitchFamily="34" charset="-127"/>
                  <a:cs typeface="Arial" panose="020B0604020202020204" pitchFamily="34" charset="0"/>
                </a:endParaRPr>
              </a:p>
              <a:p>
                <a:pPr lvl="0" algn="just">
                  <a:lnSpc>
                    <a:spcPct val="150000"/>
                  </a:lnSpc>
                  <a:spcBef>
                    <a:spcPts val="300"/>
                  </a:spcBef>
                  <a:spcAft>
                    <a:spcPts val="300"/>
                  </a:spcAft>
                </a:pPr>
                <a:r>
                  <a:rPr lang="vi-VN" sz="4000" smtClean="0">
                    <a:solidFill>
                      <a:prstClr val="black"/>
                    </a:solidFill>
                    <a:ea typeface="Dotum" panose="020B0600000101010101" pitchFamily="34" charset="-127"/>
                    <a:cs typeface="Arial" panose="020B0604020202020204" pitchFamily="34" charset="0"/>
                  </a:rPr>
                  <a:t>Trung </a:t>
                </a:r>
                <a:r>
                  <a:rPr lang="vi-VN" sz="4000">
                    <a:solidFill>
                      <a:prstClr val="black"/>
                    </a:solidFill>
                    <a:ea typeface="Dotum" panose="020B0600000101010101" pitchFamily="34" charset="-127"/>
                    <a:cs typeface="Arial" panose="020B0604020202020204" pitchFamily="34" charset="0"/>
                  </a:rPr>
                  <a:t>đoạn là </a:t>
                </a:r>
                <a14:m>
                  <m:oMath xmlns:m="http://schemas.openxmlformats.org/officeDocument/2006/math">
                    <m:r>
                      <a:rPr lang="vi-VN" sz="4000" i="1" smtClean="0">
                        <a:solidFill>
                          <a:prstClr val="black"/>
                        </a:solidFill>
                        <a:latin typeface="Cambria Math" panose="02040503050406030204" pitchFamily="18" charset="0"/>
                        <a:ea typeface="Dotum" panose="020B0600000101010101" pitchFamily="34" charset="-127"/>
                        <a:cs typeface="Arial" panose="020B0604020202020204" pitchFamily="34" charset="0"/>
                      </a:rPr>
                      <m:t>𝑆𝐻</m:t>
                    </m:r>
                  </m:oMath>
                </a14:m>
                <a:r>
                  <a:rPr lang="vi-VN" sz="4000">
                    <a:solidFill>
                      <a:prstClr val="black"/>
                    </a:solidFill>
                    <a:ea typeface="Dotum" panose="020B0600000101010101" pitchFamily="34" charset="-127"/>
                    <a:cs typeface="Arial" panose="020B0604020202020204" pitchFamily="34" charset="0"/>
                  </a:rPr>
                  <a:t>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3913629" y="6273982"/>
                <a:ext cx="4374596" cy="2015936"/>
              </a:xfrm>
              <a:prstGeom prst="rect">
                <a:avLst/>
              </a:prstGeom>
              <a:blipFill>
                <a:blip r:embed="rId7"/>
                <a:stretch>
                  <a:fillRect l="-4875" b="-6344"/>
                </a:stretch>
              </a:blipFill>
            </p:spPr>
            <p:txBody>
              <a:bodyPr/>
              <a:lstStyle/>
              <a:p>
                <a:r>
                  <a:rPr lang="en-US">
                    <a:noFill/>
                  </a:rPr>
                  <a:t> </a:t>
                </a:r>
              </a:p>
            </p:txBody>
          </p:sp>
        </mc:Fallback>
      </mc:AlternateContent>
      <p:sp>
        <p:nvSpPr>
          <p:cNvPr id="20" name="Right Arrow 19"/>
          <p:cNvSpPr/>
          <p:nvPr/>
        </p:nvSpPr>
        <p:spPr>
          <a:xfrm>
            <a:off x="3085874" y="6483016"/>
            <a:ext cx="646787" cy="685085"/>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Picture 20"/>
          <p:cNvPicPr>
            <a:picLocks noChangeAspect="1"/>
          </p:cNvPicPr>
          <p:nvPr/>
        </p:nvPicPr>
        <p:blipFill>
          <a:blip r:embed="rId8"/>
          <a:stretch>
            <a:fillRect/>
          </a:stretch>
        </p:blipFill>
        <p:spPr>
          <a:xfrm rot="6536692">
            <a:off x="1019711" y="8086966"/>
            <a:ext cx="1248831" cy="2367868"/>
          </a:xfrm>
          <a:prstGeom prst="rect">
            <a:avLst/>
          </a:prstGeom>
        </p:spPr>
      </p:pic>
    </p:spTree>
    <p:extLst>
      <p:ext uri="{BB962C8B-B14F-4D97-AF65-F5344CB8AC3E}">
        <p14:creationId xmlns:p14="http://schemas.microsoft.com/office/powerpoint/2010/main" val="30690345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up)">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grpSp>
        <p:nvGrpSpPr>
          <p:cNvPr id="9" name="Group 4"/>
          <p:cNvGrpSpPr/>
          <p:nvPr/>
        </p:nvGrpSpPr>
        <p:grpSpPr>
          <a:xfrm>
            <a:off x="656109" y="419100"/>
            <a:ext cx="17034695" cy="9376259"/>
            <a:chOff x="0" y="0"/>
            <a:chExt cx="2635672" cy="2118611"/>
          </a:xfrm>
        </p:grpSpPr>
        <p:sp>
          <p:nvSpPr>
            <p:cNvPr id="10"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1"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contrast="20000"/>
                    </a14:imgEffect>
                  </a14:imgLayer>
                </a14:imgProps>
              </a:ext>
            </a:extLst>
          </a:blip>
          <a:stretch>
            <a:fillRect/>
          </a:stretch>
        </p:blipFill>
        <p:spPr>
          <a:xfrm>
            <a:off x="10358552" y="3724015"/>
            <a:ext cx="6705600" cy="5869548"/>
          </a:xfrm>
          <a:prstGeom prst="rect">
            <a:avLst/>
          </a:prstGeom>
        </p:spPr>
      </p:pic>
      <mc:AlternateContent xmlns:mc="http://schemas.openxmlformats.org/markup-compatibility/2006">
        <mc:Choice xmlns:a14="http://schemas.microsoft.com/office/drawing/2010/main" Requires="a14">
          <p:sp>
            <p:nvSpPr>
              <p:cNvPr id="17" name="Rectangle 16"/>
              <p:cNvSpPr/>
              <p:nvPr/>
            </p:nvSpPr>
            <p:spPr>
              <a:xfrm>
                <a:off x="1096257" y="649435"/>
                <a:ext cx="15967895" cy="2862322"/>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Tx/>
                  <a:buSzTx/>
                  <a:buFontTx/>
                  <a:buNone/>
                  <a:tabLst/>
                  <a:defRPr/>
                </a:pPr>
                <a:r>
                  <a:rPr kumimoji="0" lang="pt-BR"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Hình chóp </a:t>
                </a:r>
                <a14:m>
                  <m:oMath xmlns:m="http://schemas.openxmlformats.org/officeDocument/2006/math">
                    <m:r>
                      <a:rPr kumimoji="0" lang="pt-B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𝑆</m:t>
                    </m:r>
                    <m:r>
                      <a:rPr kumimoji="0" lang="pt-B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pt-B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𝐴𝐵𝐶𝐷</m:t>
                    </m:r>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có mặt đáy </a:t>
                </a:r>
                <a14:m>
                  <m:oMath xmlns:m="http://schemas.openxmlformats.org/officeDocument/2006/math">
                    <m:r>
                      <a:rPr kumimoji="0" lang="pt-B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𝐴𝐵𝐶𝐷</m:t>
                    </m:r>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là hình vuông, các mặt bên là những tam giác cân bằng nhau, có chung đỉnh. Ta gọi </a:t>
                </a:r>
                <a14:m>
                  <m:oMath xmlns:m="http://schemas.openxmlformats.org/officeDocument/2006/math">
                    <m:r>
                      <a:rPr kumimoji="0" lang="pt-B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𝑆</m:t>
                    </m:r>
                    <m:r>
                      <a:rPr kumimoji="0" lang="pt-B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pt-B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𝐴𝐵𝐶𝐷</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là hình chóp tứ giác đều.</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1096257" y="649435"/>
                <a:ext cx="15967895" cy="2862322"/>
              </a:xfrm>
              <a:prstGeom prst="rect">
                <a:avLst/>
              </a:prstGeom>
              <a:blipFill>
                <a:blip r:embed="rId6"/>
                <a:stretch>
                  <a:fillRect l="-1375" r="-1336" b="-4478"/>
                </a:stretch>
              </a:blipFill>
            </p:spPr>
            <p:txBody>
              <a:bodyPr/>
              <a:lstStyle/>
              <a:p>
                <a:r>
                  <a:rPr lang="en-US">
                    <a:noFill/>
                  </a:rPr>
                  <a:t> </a:t>
                </a:r>
              </a:p>
            </p:txBody>
          </p:sp>
        </mc:Fallback>
      </mc:AlternateContent>
      <p:sp>
        <p:nvSpPr>
          <p:cNvPr id="18" name="Rectangle 17"/>
          <p:cNvSpPr/>
          <p:nvPr/>
        </p:nvSpPr>
        <p:spPr>
          <a:xfrm>
            <a:off x="1412992" y="3828685"/>
            <a:ext cx="8229719" cy="1938992"/>
          </a:xfrm>
          <a:prstGeom prst="rect">
            <a:avLst/>
          </a:prstGeom>
        </p:spPr>
        <p:txBody>
          <a:bodyPr wrap="square">
            <a:spAutoFit/>
          </a:bodyPr>
          <a:lstStyle/>
          <a:p>
            <a:pPr marL="685800" lvl="0" indent="-685800" algn="just" defTabSz="1828800">
              <a:lnSpc>
                <a:spcPct val="150000"/>
              </a:lnSpc>
              <a:buClr>
                <a:srgbClr val="C00000"/>
              </a:buClr>
              <a:buFont typeface="Wingdings" panose="05000000000000000000" pitchFamily="2" charset="2"/>
              <a:buChar char="q"/>
              <a:defRPr/>
            </a:pPr>
            <a:r>
              <a:rPr kumimoji="0" lang="en-US" sz="4000" b="1" i="0" u="none" strike="noStrike" kern="0" cap="none" spc="0" normalizeH="0" baseline="0" noProof="0" smtClean="0">
                <a:ln>
                  <a:noFill/>
                </a:ln>
                <a:solidFill>
                  <a:srgbClr val="C00000"/>
                </a:solidFill>
                <a:effectLst/>
                <a:uLnTx/>
                <a:uFillTx/>
                <a:latin typeface="Arial"/>
                <a:ea typeface="Dotum" panose="020B0600000101010101" pitchFamily="34" charset="-127"/>
                <a:cs typeface="Times New Roman" panose="02020603050405020304" pitchFamily="18" charset="0"/>
                <a:sym typeface="Arial"/>
              </a:rPr>
              <a:t>HĐ3</a:t>
            </a:r>
            <a:r>
              <a:rPr kumimoji="0" lang="en-US" sz="4000" b="0" i="0" u="none" strike="noStrike" kern="0" cap="none" spc="0" normalizeH="0" baseline="0" noProof="0" smtClean="0">
                <a:ln>
                  <a:noFill/>
                </a:ln>
                <a:solidFill>
                  <a:srgbClr val="C00000"/>
                </a:solidFill>
                <a:effectLst/>
                <a:uLnTx/>
                <a:uFillTx/>
                <a:latin typeface="Arial"/>
                <a:ea typeface="Dotum" panose="020B0600000101010101" pitchFamily="34" charset="-127"/>
                <a:cs typeface="Times New Roman" panose="02020603050405020304" pitchFamily="18" charset="0"/>
                <a:sym typeface="Arial"/>
              </a:rPr>
              <a:t>:</a:t>
            </a:r>
            <a:r>
              <a:rPr kumimoji="0" lang="en-US" sz="4000" b="0" i="0" u="none" strike="noStrike" kern="0" cap="none" spc="0" normalizeH="0" baseline="0" noProof="0" smtClean="0">
                <a:ln>
                  <a:noFill/>
                </a:ln>
                <a:solidFill>
                  <a:srgbClr val="F7F7F7">
                    <a:lumMod val="10000"/>
                  </a:srgbClr>
                </a:solidFill>
                <a:effectLst/>
                <a:uLnTx/>
                <a:uFillTx/>
                <a:latin typeface="Arial"/>
                <a:ea typeface="Dotum" panose="020B0600000101010101" pitchFamily="34" charset="-127"/>
                <a:cs typeface="Times New Roman" panose="02020603050405020304" pitchFamily="18" charset="0"/>
                <a:sym typeface="Arial"/>
              </a:rPr>
              <a:t> </a:t>
            </a:r>
            <a:r>
              <a:rPr lang="vi-VN" sz="4000" kern="0">
                <a:solidFill>
                  <a:srgbClr val="000000"/>
                </a:solidFill>
                <a:latin typeface="Arial"/>
                <a:cs typeface="Arial"/>
                <a:sym typeface="Arial"/>
              </a:rPr>
              <a:t>Gọi tên các mặt bên và mặt đáy của hình chóp</a:t>
            </a:r>
            <a:r>
              <a:rPr kumimoji="0" lang="en-US" sz="4000" b="0" i="0" u="none" strike="noStrike" kern="0" cap="none" spc="0" normalizeH="0" baseline="0" noProof="0" smtClean="0">
                <a:ln>
                  <a:noFill/>
                </a:ln>
                <a:solidFill>
                  <a:srgbClr val="000000"/>
                </a:solidFill>
                <a:effectLst/>
                <a:uLnTx/>
                <a:uFillTx/>
                <a:latin typeface="Arial"/>
                <a:ea typeface="+mn-ea"/>
                <a:cs typeface="Arial"/>
                <a:sym typeface="Arial"/>
              </a:rPr>
              <a:t>.</a:t>
            </a:r>
            <a:endParaRPr kumimoji="0" lang="en-US" sz="4000" b="0" i="0" u="none" strike="noStrike" kern="0" cap="none" spc="0" normalizeH="0" baseline="0" noProof="0">
              <a:ln>
                <a:noFill/>
              </a:ln>
              <a:solidFill>
                <a:srgbClr val="000000"/>
              </a:solidFill>
              <a:effectLst/>
              <a:uLnTx/>
              <a:uFillTx/>
              <a:latin typeface="Arial"/>
              <a:ea typeface="+mn-ea"/>
              <a:cs typeface="Arial"/>
              <a:sym typeface="Arial"/>
            </a:endParaRPr>
          </a:p>
        </p:txBody>
      </p:sp>
      <mc:AlternateContent xmlns:mc="http://schemas.openxmlformats.org/markup-compatibility/2006">
        <mc:Choice xmlns:a14="http://schemas.microsoft.com/office/drawing/2010/main" Requires="a14">
          <p:sp>
            <p:nvSpPr>
              <p:cNvPr id="19" name="Rectangle 18"/>
              <p:cNvSpPr/>
              <p:nvPr/>
            </p:nvSpPr>
            <p:spPr>
              <a:xfrm>
                <a:off x="2466188" y="6014978"/>
                <a:ext cx="7071217" cy="2862322"/>
              </a:xfrm>
              <a:prstGeom prst="rect">
                <a:avLst/>
              </a:prstGeom>
            </p:spPr>
            <p:txBody>
              <a:bodyPr wrap="square">
                <a:spAutoFit/>
              </a:bodyPr>
              <a:lstStyle/>
              <a:p>
                <a:pPr lvl="0" algn="just">
                  <a:lnSpc>
                    <a:spcPct val="150000"/>
                  </a:lnSpc>
                  <a:spcBef>
                    <a:spcPts val="300"/>
                  </a:spcBef>
                  <a:spcAft>
                    <a:spcPts val="300"/>
                  </a:spcAft>
                </a:pPr>
                <a:r>
                  <a:rPr lang="vi-VN" sz="4000">
                    <a:solidFill>
                      <a:prstClr val="black"/>
                    </a:solidFill>
                    <a:ea typeface="Dotum" panose="020B0600000101010101" pitchFamily="34" charset="-127"/>
                    <a:cs typeface="Arial" panose="020B0604020202020204" pitchFamily="34" charset="0"/>
                  </a:rPr>
                  <a:t>Các mặt bên các tam giác </a:t>
                </a:r>
                <a14:m>
                  <m:oMath xmlns:m="http://schemas.openxmlformats.org/officeDocument/2006/math">
                    <m:r>
                      <a:rPr lang="vi-VN" sz="4000" i="1" smtClean="0">
                        <a:solidFill>
                          <a:prstClr val="black"/>
                        </a:solidFill>
                        <a:latin typeface="Cambria Math" panose="02040503050406030204" pitchFamily="18" charset="0"/>
                        <a:ea typeface="Dotum" panose="020B0600000101010101" pitchFamily="34" charset="-127"/>
                        <a:cs typeface="Arial" panose="020B0604020202020204" pitchFamily="34" charset="0"/>
                      </a:rPr>
                      <m:t>𝑆𝐴𝐵</m:t>
                    </m:r>
                    <m:r>
                      <a:rPr lang="vi-VN" sz="4000" i="1" smtClean="0">
                        <a:solidFill>
                          <a:prstClr val="black"/>
                        </a:solidFill>
                        <a:latin typeface="Cambria Math" panose="02040503050406030204" pitchFamily="18" charset="0"/>
                        <a:ea typeface="Dotum" panose="020B0600000101010101" pitchFamily="34" charset="-127"/>
                        <a:cs typeface="Arial" panose="020B0604020202020204" pitchFamily="34" charset="0"/>
                      </a:rPr>
                      <m:t>,</m:t>
                    </m:r>
                    <m:r>
                      <a:rPr lang="vi-VN" sz="4000" i="1" smtClean="0">
                        <a:solidFill>
                          <a:prstClr val="black"/>
                        </a:solidFill>
                        <a:latin typeface="Cambria Math" panose="02040503050406030204" pitchFamily="18" charset="0"/>
                        <a:ea typeface="Dotum" panose="020B0600000101010101" pitchFamily="34" charset="-127"/>
                        <a:cs typeface="Arial" panose="020B0604020202020204" pitchFamily="34" charset="0"/>
                      </a:rPr>
                      <m:t>𝑆𝐵𝐶</m:t>
                    </m:r>
                    <m:r>
                      <a:rPr lang="vi-VN" sz="4000" i="1" smtClean="0">
                        <a:solidFill>
                          <a:prstClr val="black"/>
                        </a:solidFill>
                        <a:latin typeface="Cambria Math" panose="02040503050406030204" pitchFamily="18" charset="0"/>
                        <a:ea typeface="Dotum" panose="020B0600000101010101" pitchFamily="34" charset="-127"/>
                        <a:cs typeface="Arial" panose="020B0604020202020204" pitchFamily="34" charset="0"/>
                      </a:rPr>
                      <m:t>,</m:t>
                    </m:r>
                    <m:r>
                      <a:rPr lang="vi-VN" sz="4000" i="1" smtClean="0">
                        <a:solidFill>
                          <a:prstClr val="black"/>
                        </a:solidFill>
                        <a:latin typeface="Cambria Math" panose="02040503050406030204" pitchFamily="18" charset="0"/>
                        <a:ea typeface="Dotum" panose="020B0600000101010101" pitchFamily="34" charset="-127"/>
                        <a:cs typeface="Arial" panose="020B0604020202020204" pitchFamily="34" charset="0"/>
                      </a:rPr>
                      <m:t>𝑆𝐶𝐷</m:t>
                    </m:r>
                    <m:r>
                      <a:rPr lang="vi-VN" sz="4000" i="1" smtClean="0">
                        <a:solidFill>
                          <a:prstClr val="black"/>
                        </a:solidFill>
                        <a:latin typeface="Cambria Math" panose="02040503050406030204" pitchFamily="18" charset="0"/>
                        <a:ea typeface="Dotum" panose="020B0600000101010101" pitchFamily="34" charset="-127"/>
                        <a:cs typeface="Arial" panose="020B0604020202020204" pitchFamily="34" charset="0"/>
                      </a:rPr>
                      <m:t>,</m:t>
                    </m:r>
                    <m:r>
                      <a:rPr lang="vi-VN" sz="4000" i="1" smtClean="0">
                        <a:solidFill>
                          <a:prstClr val="black"/>
                        </a:solidFill>
                        <a:latin typeface="Cambria Math" panose="02040503050406030204" pitchFamily="18" charset="0"/>
                        <a:ea typeface="Dotum" panose="020B0600000101010101" pitchFamily="34" charset="-127"/>
                        <a:cs typeface="Arial" panose="020B0604020202020204" pitchFamily="34" charset="0"/>
                      </a:rPr>
                      <m:t>𝑆𝐷𝐴</m:t>
                    </m:r>
                  </m:oMath>
                </a14:m>
                <a:r>
                  <a:rPr lang="vi-VN" sz="4000">
                    <a:solidFill>
                      <a:prstClr val="black"/>
                    </a:solidFill>
                    <a:ea typeface="Dotum" panose="020B0600000101010101" pitchFamily="34" charset="-127"/>
                    <a:cs typeface="Arial" panose="020B0604020202020204" pitchFamily="34" charset="0"/>
                  </a:rPr>
                  <a:t> </a:t>
                </a:r>
                <a:endParaRPr lang="en-US" sz="4000" smtClean="0">
                  <a:solidFill>
                    <a:prstClr val="black"/>
                  </a:solidFill>
                  <a:ea typeface="Dotum" panose="020B0600000101010101" pitchFamily="34" charset="-127"/>
                  <a:cs typeface="Arial" panose="020B0604020202020204" pitchFamily="34" charset="0"/>
                </a:endParaRPr>
              </a:p>
              <a:p>
                <a:pPr lvl="0" algn="just">
                  <a:lnSpc>
                    <a:spcPct val="150000"/>
                  </a:lnSpc>
                  <a:spcBef>
                    <a:spcPts val="300"/>
                  </a:spcBef>
                  <a:spcAft>
                    <a:spcPts val="300"/>
                  </a:spcAft>
                </a:pPr>
                <a:r>
                  <a:rPr lang="vi-VN" sz="4000" smtClean="0">
                    <a:solidFill>
                      <a:prstClr val="black"/>
                    </a:solidFill>
                    <a:ea typeface="Dotum" panose="020B0600000101010101" pitchFamily="34" charset="-127"/>
                    <a:cs typeface="Arial" panose="020B0604020202020204" pitchFamily="34" charset="0"/>
                  </a:rPr>
                  <a:t>và </a:t>
                </a:r>
                <a:r>
                  <a:rPr lang="vi-VN" sz="4000">
                    <a:solidFill>
                      <a:prstClr val="black"/>
                    </a:solidFill>
                    <a:ea typeface="Dotum" panose="020B0600000101010101" pitchFamily="34" charset="-127"/>
                    <a:cs typeface="Arial" panose="020B0604020202020204" pitchFamily="34" charset="0"/>
                  </a:rPr>
                  <a:t>mặt đáy là </a:t>
                </a:r>
                <a14:m>
                  <m:oMath xmlns:m="http://schemas.openxmlformats.org/officeDocument/2006/math">
                    <m:r>
                      <a:rPr lang="vi-VN" sz="4000" i="1" smtClean="0">
                        <a:solidFill>
                          <a:prstClr val="black"/>
                        </a:solidFill>
                        <a:latin typeface="Cambria Math" panose="02040503050406030204" pitchFamily="18" charset="0"/>
                        <a:ea typeface="Dotum" panose="020B0600000101010101" pitchFamily="34" charset="-127"/>
                        <a:cs typeface="Arial" panose="020B0604020202020204" pitchFamily="34" charset="0"/>
                      </a:rPr>
                      <m:t>𝐴𝐵𝐶𝐷</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2466188" y="6014978"/>
                <a:ext cx="7071217" cy="2862322"/>
              </a:xfrm>
              <a:prstGeom prst="rect">
                <a:avLst/>
              </a:prstGeom>
              <a:blipFill>
                <a:blip r:embed="rId7"/>
                <a:stretch>
                  <a:fillRect l="-3103" r="-3017" b="-7036"/>
                </a:stretch>
              </a:blipFill>
            </p:spPr>
            <p:txBody>
              <a:bodyPr/>
              <a:lstStyle/>
              <a:p>
                <a:r>
                  <a:rPr lang="en-US">
                    <a:noFill/>
                  </a:rPr>
                  <a:t> </a:t>
                </a:r>
              </a:p>
            </p:txBody>
          </p:sp>
        </mc:Fallback>
      </mc:AlternateContent>
      <p:sp>
        <p:nvSpPr>
          <p:cNvPr id="20" name="Right Arrow 19"/>
          <p:cNvSpPr/>
          <p:nvPr/>
        </p:nvSpPr>
        <p:spPr>
          <a:xfrm>
            <a:off x="1652147" y="6231717"/>
            <a:ext cx="646787" cy="685085"/>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Picture 20"/>
          <p:cNvPicPr>
            <a:picLocks noChangeAspect="1"/>
          </p:cNvPicPr>
          <p:nvPr/>
        </p:nvPicPr>
        <p:blipFill>
          <a:blip r:embed="rId8"/>
          <a:stretch>
            <a:fillRect/>
          </a:stretch>
        </p:blipFill>
        <p:spPr>
          <a:xfrm rot="6536692">
            <a:off x="889714" y="8403021"/>
            <a:ext cx="1046553" cy="1984335"/>
          </a:xfrm>
          <a:prstGeom prst="rect">
            <a:avLst/>
          </a:prstGeom>
        </p:spPr>
      </p:pic>
    </p:spTree>
    <p:extLst>
      <p:ext uri="{BB962C8B-B14F-4D97-AF65-F5344CB8AC3E}">
        <p14:creationId xmlns:p14="http://schemas.microsoft.com/office/powerpoint/2010/main" val="26937676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left)">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up)">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946484" y="342900"/>
            <a:ext cx="16611600" cy="9220200"/>
          </a:xfrm>
          <a:custGeom>
            <a:avLst/>
            <a:gdLst/>
            <a:ahLst/>
            <a:cxnLst/>
            <a:rect l="l" t="t" r="r" b="b"/>
            <a:pathLst>
              <a:path w="13566621" h="7671307">
                <a:moveTo>
                  <a:pt x="0" y="0"/>
                </a:moveTo>
                <a:lnTo>
                  <a:pt x="13566620" y="0"/>
                </a:lnTo>
                <a:lnTo>
                  <a:pt x="13566620" y="7671307"/>
                </a:lnTo>
                <a:lnTo>
                  <a:pt x="0" y="767130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TextBox 5"/>
          <p:cNvSpPr txBox="1"/>
          <p:nvPr/>
        </p:nvSpPr>
        <p:spPr>
          <a:xfrm>
            <a:off x="1752600" y="2095500"/>
            <a:ext cx="13944600" cy="6120906"/>
          </a:xfrm>
          <a:prstGeom prst="rect">
            <a:avLst/>
          </a:prstGeom>
        </p:spPr>
        <p:txBody>
          <a:bodyPr wrap="square" lIns="0" tIns="0" rIns="0" bIns="0" rtlCol="0" anchor="t">
            <a:spAutoFit/>
          </a:bodyPr>
          <a:lstStyle/>
          <a:p>
            <a:pPr algn="just">
              <a:lnSpc>
                <a:spcPct val="165000"/>
              </a:lnSpc>
              <a:spcBef>
                <a:spcPts val="300"/>
              </a:spcBef>
              <a:spcAft>
                <a:spcPts val="300"/>
              </a:spcAft>
            </a:pPr>
            <a:r>
              <a:rPr lang="vi-VN" sz="5500" b="1" spc="-148">
                <a:solidFill>
                  <a:srgbClr val="C00000"/>
                </a:solidFill>
              </a:rPr>
              <a:t>Nhận </a:t>
            </a:r>
            <a:r>
              <a:rPr lang="vi-VN" sz="5500" b="1" spc="-148" smtClean="0">
                <a:solidFill>
                  <a:srgbClr val="C00000"/>
                </a:solidFill>
              </a:rPr>
              <a:t>xét</a:t>
            </a:r>
            <a:r>
              <a:rPr lang="en-US" sz="5500" b="1" spc="-148" smtClean="0">
                <a:solidFill>
                  <a:srgbClr val="C00000"/>
                </a:solidFill>
              </a:rPr>
              <a:t>: </a:t>
            </a:r>
            <a:r>
              <a:rPr lang="vi-VN" sz="4500" spc="-148" smtClean="0"/>
              <a:t>Hình </a:t>
            </a:r>
            <a:r>
              <a:rPr lang="vi-VN" sz="4500" spc="-148"/>
              <a:t>chóp tứ giác đều có:</a:t>
            </a:r>
          </a:p>
          <a:p>
            <a:pPr marL="571500" indent="-571500" algn="just">
              <a:lnSpc>
                <a:spcPct val="165000"/>
              </a:lnSpc>
              <a:spcBef>
                <a:spcPts val="300"/>
              </a:spcBef>
              <a:spcAft>
                <a:spcPts val="300"/>
              </a:spcAft>
              <a:buFont typeface="Arial" panose="020B0604020202020204" pitchFamily="34" charset="0"/>
              <a:buChar char="•"/>
            </a:pPr>
            <a:r>
              <a:rPr lang="en-US" sz="4500" spc="-148" smtClean="0">
                <a:latin typeface="Arial" panose="020B0604020202020204" pitchFamily="34" charset="0"/>
                <a:cs typeface="Arial" panose="020B0604020202020204" pitchFamily="34" charset="0"/>
              </a:rPr>
              <a:t>Mặt đ</a:t>
            </a:r>
            <a:r>
              <a:rPr lang="vi-VN" sz="4500" spc="-148" smtClean="0"/>
              <a:t>áy </a:t>
            </a:r>
            <a:r>
              <a:rPr lang="vi-VN" sz="4500" spc="-148"/>
              <a:t>là hình vuông, các mặt bên là các tam giác cân bằng nhau có </a:t>
            </a:r>
            <a:r>
              <a:rPr lang="vi-VN" sz="4500" spc="-148"/>
              <a:t>chung </a:t>
            </a:r>
            <a:r>
              <a:rPr lang="vi-VN" sz="4500" spc="-148" smtClean="0"/>
              <a:t>đỉnh;</a:t>
            </a:r>
            <a:endParaRPr lang="en-US" sz="4500" spc="-148" smtClean="0"/>
          </a:p>
          <a:p>
            <a:pPr marL="571500" indent="-571500" algn="just">
              <a:lnSpc>
                <a:spcPct val="165000"/>
              </a:lnSpc>
              <a:spcBef>
                <a:spcPts val="300"/>
              </a:spcBef>
              <a:spcAft>
                <a:spcPts val="300"/>
              </a:spcAft>
              <a:buFont typeface="Arial" panose="020B0604020202020204" pitchFamily="34" charset="0"/>
              <a:buChar char="•"/>
            </a:pPr>
            <a:r>
              <a:rPr lang="vi-VN" sz="4500" spc="-148" smtClean="0"/>
              <a:t>Chân </a:t>
            </a:r>
            <a:r>
              <a:rPr lang="vi-VN" sz="4500" spc="-148"/>
              <a:t>đường cao kẻ từ đỉnh tới mặt đáy là điểm cách đều các đỉnh của mặt đáy (giao điểm hai đường chéo).</a:t>
            </a:r>
            <a:endParaRPr lang="vi-VN" sz="4500" spc="-148"/>
          </a:p>
        </p:txBody>
      </p:sp>
    </p:spTree>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anim calcmode="lin" valueType="num">
                                      <p:cBhvr>
                                        <p:cTn id="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anim calcmode="lin" valueType="num">
                                      <p:cBhvr>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anim calcmode="lin" valueType="num">
                                      <p:cBhvr>
                                        <p:cTn id="18"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Geometry: Congruence and Similarity - Mathematics - 10th Grade by Slidesgo">
  <a:themeElements>
    <a:clrScheme name="Simple Light">
      <a:dk1>
        <a:srgbClr val="014040"/>
      </a:dk1>
      <a:lt1>
        <a:srgbClr val="F7F7F7"/>
      </a:lt1>
      <a:dk2>
        <a:srgbClr val="EFEFEF"/>
      </a:dk2>
      <a:lt2>
        <a:srgbClr val="D2D2D2"/>
      </a:lt2>
      <a:accent1>
        <a:srgbClr val="A67E5B"/>
      </a:accent1>
      <a:accent2>
        <a:srgbClr val="798C87"/>
      </a:accent2>
      <a:accent3>
        <a:srgbClr val="011C26"/>
      </a:accent3>
      <a:accent4>
        <a:srgbClr val="FFFFFF"/>
      </a:accent4>
      <a:accent5>
        <a:srgbClr val="FFFFFF"/>
      </a:accent5>
      <a:accent6>
        <a:srgbClr val="FFFFFF"/>
      </a:accent6>
      <a:hlink>
        <a:srgbClr val="0140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2589</TotalTime>
  <Words>1676</Words>
  <PresentationFormat>Custom</PresentationFormat>
  <Paragraphs>167</Paragraphs>
  <Slides>36</Slides>
  <Notes>13</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36</vt:i4>
      </vt:variant>
    </vt:vector>
  </HeadingPairs>
  <TitlesOfParts>
    <vt:vector size="53" baseType="lpstr">
      <vt:lpstr>Calibri Light</vt:lpstr>
      <vt:lpstr>Arial</vt:lpstr>
      <vt:lpstr>Lato</vt:lpstr>
      <vt:lpstr>DM Sans SemiBold</vt:lpstr>
      <vt:lpstr>Maven Pro</vt:lpstr>
      <vt:lpstr>Wingdings</vt:lpstr>
      <vt:lpstr>DM Sans</vt:lpstr>
      <vt:lpstr>Red Hat Display</vt:lpstr>
      <vt:lpstr>Cambria Math</vt:lpstr>
      <vt:lpstr>Playfair Display</vt:lpstr>
      <vt:lpstr>Calibri</vt:lpstr>
      <vt:lpstr>Dotum</vt:lpstr>
      <vt:lpstr>Manrope</vt:lpstr>
      <vt:lpstr>Times New Roman</vt:lpstr>
      <vt:lpstr>Office Theme</vt:lpstr>
      <vt:lpstr>1_Geometry: Congruence and Similarity - Mathematics - 10th Grade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2023-12-07T02:13:16Z</dcterms:modified>
  <dc:identifier>DAF1cscCFCQ</dc:identifier>
</cp:coreProperties>
</file>