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6" r:id="rId1"/>
  </p:sldMasterIdLst>
  <p:notesMasterIdLst>
    <p:notesMasterId r:id="rId30"/>
  </p:notesMasterIdLst>
  <p:sldIdLst>
    <p:sldId id="331" r:id="rId2"/>
    <p:sldId id="351" r:id="rId3"/>
    <p:sldId id="355" r:id="rId4"/>
    <p:sldId id="358" r:id="rId5"/>
    <p:sldId id="364" r:id="rId6"/>
    <p:sldId id="320" r:id="rId7"/>
    <p:sldId id="321" r:id="rId8"/>
    <p:sldId id="322" r:id="rId9"/>
    <p:sldId id="284" r:id="rId10"/>
    <p:sldId id="348" r:id="rId11"/>
    <p:sldId id="334" r:id="rId12"/>
    <p:sldId id="335" r:id="rId13"/>
    <p:sldId id="338" r:id="rId14"/>
    <p:sldId id="350" r:id="rId15"/>
    <p:sldId id="337" r:id="rId16"/>
    <p:sldId id="368" r:id="rId17"/>
    <p:sldId id="372" r:id="rId18"/>
    <p:sldId id="373" r:id="rId19"/>
    <p:sldId id="336" r:id="rId20"/>
    <p:sldId id="386" r:id="rId21"/>
    <p:sldId id="389" r:id="rId22"/>
    <p:sldId id="378" r:id="rId23"/>
    <p:sldId id="346" r:id="rId24"/>
    <p:sldId id="366" r:id="rId25"/>
    <p:sldId id="288" r:id="rId26"/>
    <p:sldId id="343" r:id="rId27"/>
    <p:sldId id="387" r:id="rId28"/>
    <p:sldId id="388" r:id="rId2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64" y="72"/>
      </p:cViewPr>
      <p:guideLst>
        <p:guide orient="horz" pos="2199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9/11/2020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9572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2967" y="0"/>
            <a:ext cx="2867033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581400"/>
            <a:ext cx="49530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0" y="1447800"/>
            <a:ext cx="49530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478736" y="6426202"/>
            <a:ext cx="3524249" cy="126999"/>
          </a:xfrm>
        </p:spPr>
        <p:txBody>
          <a:bodyPr/>
          <a:lstStyle/>
          <a:p>
            <a:fld id="{C651254F-DB1A-412F-B68D-4F350F1DF55A}" type="datetime1">
              <a:rPr lang="vi-VN" smtClean="0"/>
              <a:t>09/11/2020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018720" y="6400800"/>
            <a:ext cx="571500" cy="152400"/>
          </a:xfrm>
        </p:spPr>
        <p:txBody>
          <a:bodyPr/>
          <a:lstStyle>
            <a:lvl1pPr algn="r">
              <a:defRPr/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476751" y="6296248"/>
            <a:ext cx="3526234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254F-DB1A-412F-B68D-4F350F1DF55A}" type="datetime1">
              <a:rPr lang="vi-VN" smtClean="0"/>
              <a:t>09/11/2020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254F-DB1A-412F-B68D-4F350F1DF55A}" type="datetime1">
              <a:rPr lang="vi-VN" smtClean="0"/>
              <a:t>09/11/2020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125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457201"/>
            <a:ext cx="45720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254F-DB1A-412F-B68D-4F350F1DF55A}" type="datetime1">
              <a:rPr lang="vi-VN" smtClean="0"/>
              <a:t>09/11/2020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00" y="0"/>
            <a:ext cx="2867033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049736" y="6426202"/>
            <a:ext cx="3524249" cy="126999"/>
          </a:xfrm>
        </p:spPr>
        <p:txBody>
          <a:bodyPr/>
          <a:lstStyle/>
          <a:p>
            <a:fld id="{C651254F-DB1A-412F-B68D-4F350F1DF55A}" type="datetime1">
              <a:rPr lang="vi-VN" smtClean="0"/>
              <a:t>09/11/2020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145485" y="6400800"/>
            <a:ext cx="666750" cy="152400"/>
          </a:xfrm>
        </p:spPr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047751" y="6296248"/>
            <a:ext cx="3526234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71500" y="1828800"/>
            <a:ext cx="40005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1501" y="3578225"/>
            <a:ext cx="4000806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3429000"/>
            <a:ext cx="390525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457200"/>
            <a:ext cx="390525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0" y="457201"/>
            <a:ext cx="352425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254F-DB1A-412F-B68D-4F350F1DF55A}" type="datetime1">
              <a:rPr lang="vi-VN" smtClean="0"/>
              <a:t>09/11/2020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75238"/>
            <a:ext cx="447675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675288"/>
            <a:ext cx="447675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499" y="3429000"/>
            <a:ext cx="447675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499" y="3840162"/>
            <a:ext cx="447675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0" y="457201"/>
            <a:ext cx="352425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254F-DB1A-412F-B68D-4F350F1DF55A}" type="datetime1">
              <a:rPr lang="vi-VN" smtClean="0"/>
              <a:t>09/11/2020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0" y="457200"/>
            <a:ext cx="49530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254F-DB1A-412F-B68D-4F350F1DF55A}" type="datetime1">
              <a:rPr lang="vi-VN" smtClean="0"/>
              <a:t>09/11/2020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254F-DB1A-412F-B68D-4F350F1DF55A}" type="datetime1">
              <a:rPr lang="vi-VN" smtClean="0"/>
              <a:t>09/11/2020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1676401"/>
            <a:ext cx="314325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5875020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0" y="3552372"/>
            <a:ext cx="276225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254F-DB1A-412F-B68D-4F350F1DF55A}" type="datetime1">
              <a:rPr lang="vi-VN" smtClean="0"/>
              <a:t>09/11/2020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1" y="1676400"/>
            <a:ext cx="5871209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00" y="1676400"/>
            <a:ext cx="314325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0" y="3552372"/>
            <a:ext cx="276225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254F-DB1A-412F-B68D-4F350F1DF55A}" type="datetime1">
              <a:rPr lang="vi-VN" smtClean="0"/>
              <a:t>09/11/2020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029617" y="0"/>
            <a:ext cx="40038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0" y="457200"/>
            <a:ext cx="352425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457201"/>
            <a:ext cx="45720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715500" y="6400800"/>
            <a:ext cx="66675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096002" y="6426202"/>
            <a:ext cx="352424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51254F-DB1A-412F-B68D-4F350F1DF55A}" type="datetime1">
              <a:rPr lang="vi-VN" smtClean="0"/>
              <a:t>09/11/2020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094017" y="6296248"/>
            <a:ext cx="3526234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Ảnh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4" y="0"/>
            <a:ext cx="1142702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27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27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47750" y="1066800"/>
            <a:ext cx="9906000" cy="3505200"/>
          </a:xfrm>
        </p:spPr>
        <p:txBody>
          <a:bodyPr>
            <a:prstTxWarp prst="textArchUp">
              <a:avLst>
                <a:gd name="adj" fmla="val 10861945"/>
              </a:avLst>
            </a:prstTxWarp>
            <a:normAutofit fontScale="90000"/>
          </a:bodyPr>
          <a:lstStyle/>
          <a:p>
            <a:pPr algn="ctr"/>
            <a:r>
              <a:rPr lang="en-US" sz="5625" b="1" kern="1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00000" b="1" kern="1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</a:t>
            </a:r>
            <a:r>
              <a:rPr lang="en-US" sz="400000" b="1" kern="1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MỪNG </a:t>
            </a:r>
            <a:r>
              <a:rPr lang="vi-VN" sz="400000" b="1" kern="1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QUÝ THẦY CÔ VỀ DỰ GIỜ THĂM LỚP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381250" y="2367382"/>
            <a:ext cx="7139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altLang="zh-CN" sz="4125" b="1" dirty="0" err="1">
                <a:solidFill>
                  <a:srgbClr val="0070C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0070C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: TIẾNG </a:t>
            </a:r>
            <a:r>
              <a:rPr lang="en-US" altLang="zh-CN" sz="4125" b="1">
                <a:solidFill>
                  <a:srgbClr val="0070C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VIỆT </a:t>
            </a:r>
            <a:r>
              <a:rPr lang="en-US" altLang="zh-CN" sz="4125" b="1" smtClean="0">
                <a:solidFill>
                  <a:srgbClr val="0070C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.</a:t>
            </a:r>
            <a:endParaRPr lang="zh-CN" altLang="en-US" sz="4125" b="1" dirty="0">
              <a:solidFill>
                <a:srgbClr val="0070C0"/>
              </a:solidFill>
              <a:latin typeface="Times New Roman" panose="02020603050405020304" charset="0"/>
              <a:ea typeface="SimHei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808389" y="5938267"/>
            <a:ext cx="6099013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460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: </a:t>
            </a:r>
            <a:r>
              <a:rPr lang="vi-VN" altLang="zh-CN" sz="3000" b="1" smtClean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LÊ THỊ BÍCH TUYỀN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SimHei" panose="02010609060101010101" pitchFamily="49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7250" y="5353492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Lớp </a:t>
            </a:r>
            <a:r>
              <a:rPr lang="en-US" altLang="zh-CN" sz="3200" b="1" smtClean="0">
                <a:solidFill>
                  <a:srgbClr val="0070C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1</a:t>
            </a:r>
            <a:r>
              <a:rPr lang="vi-VN" altLang="zh-CN" sz="3200" b="1" smtClean="0">
                <a:solidFill>
                  <a:srgbClr val="0070C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A</a:t>
            </a:r>
            <a:endParaRPr lang="en-US" sz="1200"/>
          </a:p>
        </p:txBody>
      </p:sp>
      <p:sp>
        <p:nvSpPr>
          <p:cNvPr id="4" name="Rectangle 3"/>
          <p:cNvSpPr/>
          <p:nvPr/>
        </p:nvSpPr>
        <p:spPr>
          <a:xfrm>
            <a:off x="4112354" y="4038600"/>
            <a:ext cx="3205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42: Ao, eo</a:t>
            </a:r>
            <a:endParaRPr lang="en-US" sz="4000" b="1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1"/>
          <p:cNvSpPr txBox="1"/>
          <p:nvPr/>
        </p:nvSpPr>
        <p:spPr>
          <a:xfrm>
            <a:off x="2381250" y="152400"/>
            <a:ext cx="43815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38" name="Rectangle 3"/>
          <p:cNvSpPr/>
          <p:nvPr/>
        </p:nvSpPr>
        <p:spPr>
          <a:xfrm>
            <a:off x="4286252" y="3412227"/>
            <a:ext cx="18473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pic>
        <p:nvPicPr>
          <p:cNvPr id="18439" name="Picture 9"/>
          <p:cNvPicPr>
            <a:picLocks noChangeAspect="1"/>
          </p:cNvPicPr>
          <p:nvPr/>
        </p:nvPicPr>
        <p:blipFill rotWithShape="1">
          <a:blip r:embed="rId2"/>
          <a:srcRect t="1850" r="1045" b="15109"/>
          <a:stretch/>
        </p:blipFill>
        <p:spPr>
          <a:xfrm>
            <a:off x="832694" y="822960"/>
            <a:ext cx="9790175" cy="603504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104035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1"/>
          <p:cNvSpPr txBox="1"/>
          <p:nvPr/>
        </p:nvSpPr>
        <p:spPr>
          <a:xfrm>
            <a:off x="2381250" y="152400"/>
            <a:ext cx="43815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38" name="Rectangle 3"/>
          <p:cNvSpPr/>
          <p:nvPr/>
        </p:nvSpPr>
        <p:spPr>
          <a:xfrm>
            <a:off x="4286252" y="3412227"/>
            <a:ext cx="18473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pic>
        <p:nvPicPr>
          <p:cNvPr id="18439" name="Picture 9"/>
          <p:cNvPicPr>
            <a:picLocks noChangeAspect="1"/>
          </p:cNvPicPr>
          <p:nvPr/>
        </p:nvPicPr>
        <p:blipFill rotWithShape="1">
          <a:blip r:embed="rId2"/>
          <a:srcRect l="-1" t="-666" r="-1"/>
          <a:stretch/>
        </p:blipFill>
        <p:spPr>
          <a:xfrm>
            <a:off x="533400" y="890409"/>
            <a:ext cx="9993005" cy="59414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480475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/>
          <p:nvPr/>
        </p:nvSpPr>
        <p:spPr>
          <a:xfrm>
            <a:off x="77429" y="1638374"/>
            <a:ext cx="21717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3</a:t>
            </a:r>
            <a:r>
              <a:rPr sz="4000" b="1" smtClean="0">
                <a:latin typeface="UTM Avo" panose="02040603050506020204" charset="0"/>
                <a:cs typeface="UTM Avo" panose="02040603050506020204" charset="0"/>
              </a:rPr>
              <a:t>.Đ</a:t>
            </a:r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ọc</a:t>
            </a:r>
            <a:endParaRPr sz="4000" dirty="0"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672" y="2418735"/>
            <a:ext cx="918210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0">
                <a:solidFill>
                  <a:srgbClr val="FF0000"/>
                </a:solidFill>
                <a:cs typeface="UTM Avo" panose="02040603050506020204" charset="0"/>
              </a:rPr>
              <a:t> </a:t>
            </a:r>
            <a:r>
              <a:rPr lang="en-US" sz="80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</a:t>
            </a:r>
            <a:endParaRPr lang="en-US" sz="80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3922" y="99491"/>
            <a:ext cx="4419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</a:rPr>
              <a:t>Thứ hai ngày 09 tháng 11 năm 2020</a:t>
            </a:r>
            <a:br>
              <a:rPr lang="en-US" sz="2000">
                <a:solidFill>
                  <a:srgbClr val="002060"/>
                </a:solidFill>
              </a:rPr>
            </a:br>
            <a:r>
              <a:rPr lang="en-US" sz="2000" u="sng">
                <a:solidFill>
                  <a:srgbClr val="002060"/>
                </a:solidFill>
              </a:rPr>
              <a:t>Tiếng Việt</a:t>
            </a:r>
            <a:endParaRPr lang="en-US" sz="2000" u="sng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4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5400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7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/>
          <p:nvPr/>
        </p:nvSpPr>
        <p:spPr>
          <a:xfrm>
            <a:off x="0" y="0"/>
            <a:ext cx="10287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7411" name="Rectangle 1"/>
          <p:cNvSpPr/>
          <p:nvPr/>
        </p:nvSpPr>
        <p:spPr>
          <a:xfrm>
            <a:off x="155864" y="1524000"/>
            <a:ext cx="21717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3</a:t>
            </a:r>
            <a:r>
              <a:rPr sz="4000" b="1" smtClean="0">
                <a:latin typeface="UTM Avo" panose="02040603050506020204" charset="0"/>
                <a:cs typeface="UTM Avo" panose="02040603050506020204" charset="0"/>
              </a:rPr>
              <a:t>.Đ</a:t>
            </a:r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ọc</a:t>
            </a:r>
            <a:endParaRPr sz="4000" dirty="0"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0150" y="2438400"/>
            <a:ext cx="9182100" cy="280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    </a:t>
            </a:r>
            <a:r>
              <a:rPr lang="en-US" sz="8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ai    </a:t>
            </a:r>
            <a:r>
              <a:rPr lang="en-US" sz="8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 </a:t>
            </a:r>
            <a:r>
              <a:rPr lang="en-US" sz="88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</a:t>
            </a:r>
            <a:endParaRPr lang="en-US" sz="880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r>
              <a:rPr lang="en-US" sz="8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endParaRPr lang="en-US" sz="88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152400"/>
            <a:ext cx="5867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Thứ hai ngày 09 tháng 11 năm 2020</a:t>
            </a:r>
            <a:br>
              <a:rPr lang="en-US" sz="2400">
                <a:solidFill>
                  <a:srgbClr val="002060"/>
                </a:solidFill>
              </a:rPr>
            </a:br>
            <a:r>
              <a:rPr lang="en-US" sz="2400" u="sng">
                <a:solidFill>
                  <a:srgbClr val="002060"/>
                </a:solidFill>
              </a:rPr>
              <a:t>Tiếng </a:t>
            </a:r>
            <a:r>
              <a:rPr lang="en-US" sz="2400" u="sng" smtClean="0">
                <a:solidFill>
                  <a:srgbClr val="002060"/>
                </a:solidFill>
              </a:rPr>
              <a:t>Việt</a:t>
            </a:r>
          </a:p>
          <a:p>
            <a:pPr algn="ctr"/>
            <a:r>
              <a:rPr lang="en-US" sz="54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540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/>
          <p:nvPr/>
        </p:nvSpPr>
        <p:spPr>
          <a:xfrm>
            <a:off x="114300" y="1066800"/>
            <a:ext cx="21717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3</a:t>
            </a:r>
            <a:r>
              <a:rPr sz="4000" b="1" smtClean="0">
                <a:latin typeface="UTM Avo" panose="02040603050506020204" charset="0"/>
                <a:cs typeface="UTM Avo" panose="02040603050506020204" charset="0"/>
              </a:rPr>
              <a:t>.Đ</a:t>
            </a:r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ọc</a:t>
            </a:r>
            <a:endParaRPr sz="4000" dirty="0"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672" y="2438399"/>
            <a:ext cx="918210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</a:t>
            </a:r>
            <a:endParaRPr lang="en-US" sz="8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3922" y="99491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Thứ hai ngày 09 tháng 11 năm 2020</a:t>
            </a:r>
            <a:br>
              <a:rPr lang="en-US">
                <a:solidFill>
                  <a:srgbClr val="002060"/>
                </a:solidFill>
              </a:rPr>
            </a:br>
            <a:r>
              <a:rPr lang="en-US" u="sng">
                <a:solidFill>
                  <a:srgbClr val="002060"/>
                </a:solidFill>
              </a:rPr>
              <a:t>Tiếng </a:t>
            </a:r>
            <a:r>
              <a:rPr lang="en-US" u="sng" smtClean="0">
                <a:solidFill>
                  <a:srgbClr val="002060"/>
                </a:solidFill>
              </a:rPr>
              <a:t>Việt</a:t>
            </a:r>
          </a:p>
          <a:p>
            <a:pPr algn="ctr"/>
            <a:r>
              <a:rPr lang="en-US" sz="60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600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/>
          <p:nvPr/>
        </p:nvSpPr>
        <p:spPr>
          <a:xfrm>
            <a:off x="0" y="0"/>
            <a:ext cx="20574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7411" name="Rectangle 1"/>
          <p:cNvSpPr/>
          <p:nvPr/>
        </p:nvSpPr>
        <p:spPr>
          <a:xfrm>
            <a:off x="-1484" y="1170576"/>
            <a:ext cx="21717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3</a:t>
            </a:r>
            <a:r>
              <a:rPr sz="4000" b="1" smtClean="0">
                <a:latin typeface="UTM Avo" panose="02040603050506020204" charset="0"/>
                <a:cs typeface="UTM Avo" panose="02040603050506020204" charset="0"/>
              </a:rPr>
              <a:t>.Đ</a:t>
            </a:r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ọc</a:t>
            </a:r>
            <a:endParaRPr sz="4000" dirty="0"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338" y="2327290"/>
            <a:ext cx="9372600" cy="280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    </a:t>
            </a:r>
            <a:r>
              <a:rPr lang="en-US" sz="8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      </a:t>
            </a:r>
            <a:r>
              <a:rPr lang="en-US" sz="8800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880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r>
              <a:rPr lang="en-US" sz="8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endParaRPr lang="en-US" sz="88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2" y="62584"/>
            <a:ext cx="6745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Thứ hai ngày 09 tháng 11 năm 2020</a:t>
            </a:r>
            <a:br>
              <a:rPr lang="en-US" sz="2400">
                <a:solidFill>
                  <a:srgbClr val="002060"/>
                </a:solidFill>
              </a:rPr>
            </a:br>
            <a:r>
              <a:rPr lang="en-US" sz="2400" u="sng">
                <a:solidFill>
                  <a:srgbClr val="002060"/>
                </a:solidFill>
              </a:rPr>
              <a:t>Tiếng </a:t>
            </a:r>
            <a:r>
              <a:rPr lang="en-US" sz="2400" u="sng" smtClean="0">
                <a:solidFill>
                  <a:srgbClr val="002060"/>
                </a:solidFill>
              </a:rPr>
              <a:t>Việt</a:t>
            </a:r>
          </a:p>
          <a:p>
            <a:pPr algn="ctr"/>
            <a:r>
              <a:rPr lang="en-US" sz="48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480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</a:p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/>
          <p:nvPr/>
        </p:nvSpPr>
        <p:spPr>
          <a:xfrm>
            <a:off x="0" y="0"/>
            <a:ext cx="20574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7411" name="Rectangle 1"/>
          <p:cNvSpPr/>
          <p:nvPr/>
        </p:nvSpPr>
        <p:spPr>
          <a:xfrm>
            <a:off x="-1484" y="1170576"/>
            <a:ext cx="21717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3</a:t>
            </a:r>
            <a:r>
              <a:rPr sz="4000" b="1" smtClean="0">
                <a:latin typeface="UTM Avo" panose="02040603050506020204" charset="0"/>
                <a:cs typeface="UTM Avo" panose="02040603050506020204" charset="0"/>
              </a:rPr>
              <a:t>.Đ</a:t>
            </a:r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ọc</a:t>
            </a:r>
            <a:endParaRPr sz="4000" dirty="0"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338" y="2327290"/>
            <a:ext cx="937260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800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8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2" y="62584"/>
            <a:ext cx="6745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Thứ hai ngày 09 tháng 11 năm 2020</a:t>
            </a:r>
            <a:br>
              <a:rPr lang="en-US" sz="2400">
                <a:solidFill>
                  <a:srgbClr val="002060"/>
                </a:solidFill>
              </a:rPr>
            </a:br>
            <a:r>
              <a:rPr lang="en-US" sz="2400" u="sng">
                <a:solidFill>
                  <a:srgbClr val="002060"/>
                </a:solidFill>
              </a:rPr>
              <a:t>Tiếng </a:t>
            </a:r>
            <a:r>
              <a:rPr lang="en-US" sz="2400" u="sng" smtClean="0">
                <a:solidFill>
                  <a:srgbClr val="002060"/>
                </a:solidFill>
              </a:rPr>
              <a:t>Việt</a:t>
            </a:r>
          </a:p>
          <a:p>
            <a:pPr algn="ctr"/>
            <a:r>
              <a:rPr lang="en-US" sz="48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480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</a:p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/>
          <p:nvPr/>
        </p:nvSpPr>
        <p:spPr>
          <a:xfrm>
            <a:off x="0" y="0"/>
            <a:ext cx="20574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7411" name="Rectangle 1"/>
          <p:cNvSpPr/>
          <p:nvPr/>
        </p:nvSpPr>
        <p:spPr>
          <a:xfrm>
            <a:off x="-1484" y="1170576"/>
            <a:ext cx="21717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3</a:t>
            </a:r>
            <a:r>
              <a:rPr sz="4000" b="1" smtClean="0">
                <a:latin typeface="UTM Avo" panose="02040603050506020204" charset="0"/>
                <a:cs typeface="UTM Avo" panose="02040603050506020204" charset="0"/>
              </a:rPr>
              <a:t>.Đ</a:t>
            </a:r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ọc</a:t>
            </a:r>
            <a:endParaRPr sz="4000" dirty="0"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338" y="2327290"/>
            <a:ext cx="9372600" cy="280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800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880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8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endParaRPr lang="en-US" sz="88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2" y="62584"/>
            <a:ext cx="6745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Thứ hai ngày 09 tháng 11 năm 2020</a:t>
            </a:r>
            <a:br>
              <a:rPr lang="en-US" sz="2400">
                <a:solidFill>
                  <a:srgbClr val="002060"/>
                </a:solidFill>
              </a:rPr>
            </a:br>
            <a:r>
              <a:rPr lang="en-US" sz="2400" u="sng">
                <a:solidFill>
                  <a:srgbClr val="002060"/>
                </a:solidFill>
              </a:rPr>
              <a:t>Tiếng </a:t>
            </a:r>
            <a:r>
              <a:rPr lang="en-US" sz="2400" u="sng" smtClean="0">
                <a:solidFill>
                  <a:srgbClr val="002060"/>
                </a:solidFill>
              </a:rPr>
              <a:t>Việt</a:t>
            </a:r>
          </a:p>
          <a:p>
            <a:pPr algn="ctr"/>
            <a:r>
              <a:rPr lang="en-US" sz="48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480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</a:p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/>
          <p:nvPr/>
        </p:nvSpPr>
        <p:spPr>
          <a:xfrm>
            <a:off x="0" y="0"/>
            <a:ext cx="20574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7411" name="Rectangle 1"/>
          <p:cNvSpPr/>
          <p:nvPr/>
        </p:nvSpPr>
        <p:spPr>
          <a:xfrm>
            <a:off x="-1484" y="1170576"/>
            <a:ext cx="21717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3</a:t>
            </a:r>
            <a:r>
              <a:rPr sz="4000" b="1" smtClean="0">
                <a:latin typeface="UTM Avo" panose="02040603050506020204" charset="0"/>
                <a:cs typeface="UTM Avo" panose="02040603050506020204" charset="0"/>
              </a:rPr>
              <a:t>.Đ</a:t>
            </a:r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ọc</a:t>
            </a:r>
            <a:endParaRPr sz="4000" dirty="0"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338" y="2327290"/>
            <a:ext cx="9372600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      </a:t>
            </a:r>
            <a:r>
              <a:rPr lang="en-US" sz="80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800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</a:p>
          <a:p>
            <a:endParaRPr lang="en-US" sz="88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2" y="62584"/>
            <a:ext cx="6745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Thứ hai ngày 09 tháng 11 năm 2020</a:t>
            </a:r>
            <a:br>
              <a:rPr lang="en-US" sz="2400">
                <a:solidFill>
                  <a:srgbClr val="002060"/>
                </a:solidFill>
              </a:rPr>
            </a:br>
            <a:r>
              <a:rPr lang="en-US" sz="2400" u="sng">
                <a:solidFill>
                  <a:srgbClr val="002060"/>
                </a:solidFill>
              </a:rPr>
              <a:t>Tiếng </a:t>
            </a:r>
            <a:r>
              <a:rPr lang="en-US" sz="2400" u="sng" smtClean="0">
                <a:solidFill>
                  <a:srgbClr val="002060"/>
                </a:solidFill>
              </a:rPr>
              <a:t>Việt</a:t>
            </a:r>
          </a:p>
          <a:p>
            <a:pPr algn="ctr"/>
            <a:r>
              <a:rPr lang="en-US" sz="48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480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</a:p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/>
          <p:nvPr/>
        </p:nvSpPr>
        <p:spPr>
          <a:xfrm>
            <a:off x="216824" y="990602"/>
            <a:ext cx="18288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4000" b="1" smtClean="0">
                <a:latin typeface="UTM Avo" panose="02040603050506020204" charset="0"/>
                <a:cs typeface="UTM Avo" panose="02040603050506020204" charset="0"/>
              </a:rPr>
              <a:t>3</a:t>
            </a:r>
            <a:r>
              <a:rPr sz="4000" b="1" smtClean="0">
                <a:latin typeface="UTM Avo" panose="02040603050506020204" charset="0"/>
                <a:cs typeface="UTM Avo" panose="02040603050506020204" charset="0"/>
              </a:rPr>
              <a:t>.Đọc</a:t>
            </a:r>
            <a:endParaRPr sz="4000" dirty="0"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6253" y="1696998"/>
            <a:ext cx="7239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6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660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92389"/>
              </p:ext>
            </p:extLst>
          </p:nvPr>
        </p:nvGraphicFramePr>
        <p:xfrm>
          <a:off x="3810000" y="3048000"/>
          <a:ext cx="40005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50"/>
                <a:gridCol w="2000250"/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vi-VN" sz="6000" smtClean="0"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  <a:endParaRPr lang="en-US" sz="6000" dirty="0" smtClean="0">
                        <a:latin typeface="UTM Avo" panose="02040603050506020204" charset="0"/>
                        <a:cs typeface="UTM Avo" panose="02040603050506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000" smtClean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eo</a:t>
                      </a:r>
                      <a:endParaRPr lang="en-US" sz="6000" dirty="0" smtClean="0">
                        <a:solidFill>
                          <a:srgbClr val="FF0000"/>
                        </a:solidFill>
                        <a:latin typeface="UTM Avo" panose="02040603050506020204" charset="0"/>
                        <a:cs typeface="UTM Avo" panose="02040603050506020204" charset="0"/>
                      </a:endParaRPr>
                    </a:p>
                  </a:txBody>
                  <a:tcPr/>
                </a:tc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vi-VN" sz="6000" smtClean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  <a:r>
                        <a:rPr lang="vi-VN" sz="6000" smtClean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ẽo</a:t>
                      </a:r>
                      <a:endParaRPr lang="en-US" sz="6000" dirty="0" smtClean="0">
                        <a:solidFill>
                          <a:srgbClr val="FF0000"/>
                        </a:solidFill>
                        <a:latin typeface="UTM Avo" panose="02040603050506020204" charset="0"/>
                        <a:cs typeface="UTM Avo" panose="02040603050506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4600" y="152400"/>
            <a:ext cx="6629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Thứ tư ngày 28 tháng 10 năm 2020</a:t>
            </a:r>
          </a:p>
          <a:p>
            <a:pPr algn="ctr"/>
            <a:r>
              <a:rPr lang="en-US" sz="2400" u="sng">
                <a:latin typeface="Arial" pitchFamily="34" charset="0"/>
                <a:cs typeface="Arial" pitchFamily="34" charset="0"/>
              </a:rPr>
              <a:t>Tiếng Việt</a:t>
            </a:r>
            <a:r>
              <a:rPr lang="en-US" sz="2400" u="sng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52400"/>
            <a:ext cx="9067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</a:rPr>
              <a:t>Thứ hai ngày 09 tháng 11 năm 2020</a:t>
            </a:r>
            <a:br>
              <a:rPr lang="en-US" sz="2400" smtClean="0">
                <a:solidFill>
                  <a:srgbClr val="002060"/>
                </a:solidFill>
              </a:rPr>
            </a:br>
            <a:r>
              <a:rPr lang="en-US" sz="2400" u="sng" smtClean="0">
                <a:solidFill>
                  <a:srgbClr val="002060"/>
                </a:solidFill>
              </a:rPr>
              <a:t>Tiếng Việt</a:t>
            </a:r>
            <a:endParaRPr lang="en-US" sz="2400" u="sng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2209800"/>
            <a:ext cx="713368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smtClean="0">
                <a:latin typeface="UTM Avo" panose="02040603050506020204" charset="0"/>
                <a:cs typeface="UTM Avo" panose="02040603050506020204" charset="0"/>
              </a:rPr>
              <a:t> 1.</a:t>
            </a:r>
            <a:r>
              <a:rPr lang="en-US" sz="8800" b="1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Khởi động</a:t>
            </a:r>
            <a:endParaRPr lang="en-US" sz="8800" dirty="0">
              <a:solidFill>
                <a:srgbClr val="FF0000"/>
              </a:solidFill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9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/>
          <p:nvPr/>
        </p:nvSpPr>
        <p:spPr>
          <a:xfrm>
            <a:off x="264241" y="992832"/>
            <a:ext cx="1828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smtClean="0">
                <a:latin typeface="UTM Avo" panose="02040603050506020204" charset="0"/>
                <a:cs typeface="UTM Avo" panose="02040603050506020204" charset="0"/>
              </a:rPr>
              <a:t>3</a:t>
            </a:r>
            <a:r>
              <a:rPr sz="2400" b="1" smtClean="0">
                <a:latin typeface="UTM Avo" panose="02040603050506020204" charset="0"/>
                <a:cs typeface="UTM Avo" panose="02040603050506020204" charset="0"/>
              </a:rPr>
              <a:t>.Đọc</a:t>
            </a:r>
            <a:endParaRPr sz="2400" dirty="0"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838200"/>
            <a:ext cx="723900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540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97024"/>
              </p:ext>
            </p:extLst>
          </p:nvPr>
        </p:nvGraphicFramePr>
        <p:xfrm>
          <a:off x="4196161" y="2057400"/>
          <a:ext cx="310515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2575"/>
                <a:gridCol w="1552575"/>
              </a:tblGrid>
              <a:tr h="907078">
                <a:tc>
                  <a:txBody>
                    <a:bodyPr/>
                    <a:lstStyle/>
                    <a:p>
                      <a:pPr algn="ctr"/>
                      <a:r>
                        <a:rPr lang="vi-VN" sz="6000" smtClean="0"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  <a:endParaRPr lang="en-US" sz="6000" dirty="0" smtClean="0">
                        <a:latin typeface="UTM Avo" panose="02040603050506020204" charset="0"/>
                        <a:cs typeface="UTM Avo" panose="02040603050506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000" smtClean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eo</a:t>
                      </a:r>
                      <a:endParaRPr lang="en-US" sz="6000" dirty="0" smtClean="0">
                        <a:solidFill>
                          <a:srgbClr val="FF0000"/>
                        </a:solidFill>
                        <a:latin typeface="UTM Avo" panose="02040603050506020204" charset="0"/>
                        <a:cs typeface="UTM Avo" panose="02040603050506020204" charset="0"/>
                      </a:endParaRPr>
                    </a:p>
                  </a:txBody>
                  <a:tcPr/>
                </a:tc>
              </a:tr>
              <a:tr h="907078">
                <a:tc gridSpan="2">
                  <a:txBody>
                    <a:bodyPr/>
                    <a:lstStyle/>
                    <a:p>
                      <a:pPr algn="ctr"/>
                      <a:r>
                        <a:rPr lang="vi-VN" sz="6000" smtClean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  <a:r>
                        <a:rPr lang="vi-VN" sz="6000" smtClean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ẽo</a:t>
                      </a:r>
                      <a:endParaRPr lang="en-US" sz="6000" dirty="0" smtClean="0">
                        <a:solidFill>
                          <a:srgbClr val="FF0000"/>
                        </a:solidFill>
                        <a:latin typeface="UTM Avo" panose="02040603050506020204" charset="0"/>
                        <a:cs typeface="UTM Avo" panose="02040603050506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4241" y="4572000"/>
            <a:ext cx="1096899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5400" smtClean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540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5400" smtClean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chào</a:t>
            </a:r>
            <a:r>
              <a:rPr lang="en-US" sz="4800" smtClean="0">
                <a:latin typeface="UTM Avo" panose="02040603050506020204" charset="0"/>
                <a:cs typeface="UTM Avo" panose="02040603050506020204" charset="0"/>
              </a:rPr>
              <a:t>   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dao</a:t>
            </a:r>
            <a:r>
              <a:rPr lang="en-US" sz="4800" smtClean="0">
                <a:latin typeface="UTM Avo" panose="02040603050506020204" charset="0"/>
                <a:cs typeface="UTM Avo" panose="02040603050506020204" charset="0"/>
              </a:rPr>
              <a:t>   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sáo  </a:t>
            </a:r>
            <a:r>
              <a:rPr lang="en-US" sz="4800" smtClean="0">
                <a:latin typeface="UTM Avo" panose="02040603050506020204" charset="0"/>
                <a:cs typeface="UTM Avo" panose="02040603050506020204" charset="0"/>
              </a:rPr>
              <a:t> 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dẻo </a:t>
            </a:r>
            <a:r>
              <a:rPr lang="en-US" sz="4800" smtClean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  đẽo</a:t>
            </a:r>
            <a:r>
              <a:rPr lang="en-US" sz="4800" smtClean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  kẹo</a:t>
            </a:r>
            <a:r>
              <a:rPr lang="en-US" sz="4800" smtClean="0">
                <a:latin typeface="UTM Avo" panose="02040603050506020204" charset="0"/>
                <a:cs typeface="UTM Avo" panose="02040603050506020204" charset="0"/>
              </a:rPr>
              <a:t>         </a:t>
            </a:r>
            <a:endParaRPr lang="en-US" sz="4800" dirty="0" smtClean="0">
              <a:latin typeface="UTM Avo" panose="02040603050506020204" charset="0"/>
              <a:cs typeface="UTM Avo" panose="02040603050506020204" charset="0"/>
            </a:endParaRPr>
          </a:p>
          <a:p>
            <a:r>
              <a:rPr lang="vi-VN" sz="5400" smtClean="0">
                <a:latin typeface="UTM Avo" panose="02040603050506020204" charset="0"/>
                <a:cs typeface="UTM Avo" panose="02040603050506020204" charset="0"/>
              </a:rPr>
              <a:t> </a:t>
            </a:r>
            <a:endParaRPr lang="en-US" sz="54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0"/>
            <a:ext cx="5715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latin typeface="Arial" pitchFamily="34" charset="0"/>
                <a:cs typeface="Arial" pitchFamily="34" charset="0"/>
              </a:rPr>
              <a:t>Thứ tư ngày 28 tháng 10 năm 2020</a:t>
            </a:r>
          </a:p>
          <a:p>
            <a:pPr algn="ctr"/>
            <a:r>
              <a:rPr lang="en-US" u="sng">
                <a:latin typeface="Arial" pitchFamily="34" charset="0"/>
                <a:cs typeface="Arial" pitchFamily="34" charset="0"/>
              </a:rPr>
              <a:t>Tiếng Việt</a:t>
            </a:r>
            <a:r>
              <a:rPr lang="en-US" u="sng" smtClean="0">
                <a:latin typeface="Arial" pitchFamily="34" charset="0"/>
                <a:cs typeface="Arial" pitchFamily="34" charset="0"/>
              </a:rPr>
              <a:t>:</a:t>
            </a:r>
            <a:endParaRPr lang="en-US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9624" y="464700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ao</a:t>
            </a:r>
            <a:endParaRPr lang="vi-VN" sz="4800" dirty="0"/>
          </a:p>
        </p:txBody>
      </p:sp>
      <p:sp>
        <p:nvSpPr>
          <p:cNvPr id="8" name="Rectangle 7"/>
          <p:cNvSpPr/>
          <p:nvPr/>
        </p:nvSpPr>
        <p:spPr>
          <a:xfrm>
            <a:off x="3172716" y="462971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ao</a:t>
            </a:r>
            <a:endParaRPr lang="vi-VN" sz="4800" dirty="0"/>
          </a:p>
        </p:txBody>
      </p:sp>
      <p:sp>
        <p:nvSpPr>
          <p:cNvPr id="9" name="Rectangle 8"/>
          <p:cNvSpPr/>
          <p:nvPr/>
        </p:nvSpPr>
        <p:spPr>
          <a:xfrm>
            <a:off x="4839884" y="4656196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ao</a:t>
            </a:r>
            <a:endParaRPr lang="vi-VN" sz="4800" dirty="0"/>
          </a:p>
        </p:txBody>
      </p:sp>
      <p:sp>
        <p:nvSpPr>
          <p:cNvPr id="10" name="Rectangle 9"/>
          <p:cNvSpPr/>
          <p:nvPr/>
        </p:nvSpPr>
        <p:spPr>
          <a:xfrm>
            <a:off x="6534149" y="4656196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eo</a:t>
            </a:r>
            <a:endParaRPr lang="vi-VN" sz="4800" dirty="0"/>
          </a:p>
        </p:txBody>
      </p:sp>
      <p:sp>
        <p:nvSpPr>
          <p:cNvPr id="11" name="Rectangle 10"/>
          <p:cNvSpPr/>
          <p:nvPr/>
        </p:nvSpPr>
        <p:spPr>
          <a:xfrm>
            <a:off x="8235149" y="4648130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eo</a:t>
            </a:r>
            <a:endParaRPr lang="vi-VN" sz="4800" dirty="0"/>
          </a:p>
        </p:txBody>
      </p:sp>
      <p:sp>
        <p:nvSpPr>
          <p:cNvPr id="14" name="Rectangle 13"/>
          <p:cNvSpPr/>
          <p:nvPr/>
        </p:nvSpPr>
        <p:spPr>
          <a:xfrm>
            <a:off x="9734550" y="464700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eo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10969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-685800"/>
            <a:ext cx="99060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3600" u="sng" smtClean="0">
                <a:solidFill>
                  <a:srgbClr val="0070C0"/>
                </a:solidFill>
              </a:rPr>
              <a:t>*Ghép âm tạo tiếng mới</a:t>
            </a:r>
          </a:p>
        </p:txBody>
      </p:sp>
    </p:spTree>
    <p:extLst>
      <p:ext uri="{BB962C8B-B14F-4D97-AF65-F5344CB8AC3E}">
        <p14:creationId xmlns:p14="http://schemas.microsoft.com/office/powerpoint/2010/main" val="18343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5" name="Picture 17"/>
          <p:cNvPicPr>
            <a:picLocks noChangeAspect="1"/>
          </p:cNvPicPr>
          <p:nvPr/>
        </p:nvPicPr>
        <p:blipFill rotWithShape="1">
          <a:blip r:embed="rId2"/>
          <a:srcRect r="6227" b="25994"/>
          <a:stretch/>
        </p:blipFill>
        <p:spPr>
          <a:xfrm>
            <a:off x="214628" y="2590800"/>
            <a:ext cx="1643740" cy="146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6" name="Picture 18"/>
          <p:cNvPicPr>
            <a:picLocks noChangeAspect="1"/>
          </p:cNvPicPr>
          <p:nvPr/>
        </p:nvPicPr>
        <p:blipFill rotWithShape="1">
          <a:blip r:embed="rId3"/>
          <a:srcRect b="27899"/>
          <a:stretch/>
        </p:blipFill>
        <p:spPr>
          <a:xfrm>
            <a:off x="3529406" y="2540600"/>
            <a:ext cx="1974388" cy="1497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7" name="Picture 19"/>
          <p:cNvPicPr>
            <a:picLocks noChangeAspect="1"/>
          </p:cNvPicPr>
          <p:nvPr/>
        </p:nvPicPr>
        <p:blipFill rotWithShape="1">
          <a:blip r:embed="rId4"/>
          <a:srcRect r="4235" b="33699"/>
          <a:stretch/>
        </p:blipFill>
        <p:spPr>
          <a:xfrm>
            <a:off x="5721693" y="2263868"/>
            <a:ext cx="2153891" cy="1799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8" name="Picture 20"/>
          <p:cNvPicPr>
            <a:picLocks noChangeAspect="1"/>
          </p:cNvPicPr>
          <p:nvPr/>
        </p:nvPicPr>
        <p:blipFill rotWithShape="1">
          <a:blip r:embed="rId5"/>
          <a:srcRect l="-1" r="-1217" b="23791"/>
          <a:stretch/>
        </p:blipFill>
        <p:spPr>
          <a:xfrm>
            <a:off x="8905221" y="2560786"/>
            <a:ext cx="2145015" cy="14836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50112" y="736620"/>
            <a:ext cx="1213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4565" y="736620"/>
            <a:ext cx="1188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597" y="4267200"/>
            <a:ext cx="2218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n</a:t>
            </a:r>
            <a:r>
              <a:rPr lang="en-US" sz="4400" dirty="0" err="1" smtClean="0"/>
              <a:t>gôi</a:t>
            </a:r>
            <a:r>
              <a:rPr lang="en-US" sz="4400" dirty="0" smtClean="0"/>
              <a:t> </a:t>
            </a:r>
            <a:r>
              <a:rPr lang="en-US" sz="4400" dirty="0" err="1" smtClean="0"/>
              <a:t>sao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444631" y="4280666"/>
            <a:ext cx="753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ao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6397" y="4280666"/>
            <a:ext cx="1928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q</a:t>
            </a:r>
            <a:r>
              <a:rPr lang="en-US" sz="4400" dirty="0" err="1" smtClean="0"/>
              <a:t>uả</a:t>
            </a:r>
            <a:r>
              <a:rPr lang="en-US" sz="4400" dirty="0" smtClean="0"/>
              <a:t> </a:t>
            </a:r>
            <a:r>
              <a:rPr lang="en-US" sz="4400" dirty="0" err="1" smtClean="0"/>
              <a:t>táo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61127" y="4280666"/>
            <a:ext cx="753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ao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7233" y="4291246"/>
            <a:ext cx="1938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7241" y="4291246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2879" y="4271049"/>
            <a:ext cx="1813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42879" y="4267199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6408" y="4280666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594" y="1013619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UTM Avo" panose="02040603050506020204" charset="0"/>
                <a:cs typeface="UTM Avo" panose="02040603050506020204" charset="0"/>
              </a:rPr>
              <a:t>3.Đọc</a:t>
            </a:r>
            <a:endParaRPr lang="en-US" sz="2400" dirty="0"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1524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Thứ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hai </a:t>
            </a:r>
            <a:r>
              <a:rPr lang="en-US" sz="2400">
                <a:latin typeface="Arial" pitchFamily="34" charset="0"/>
                <a:cs typeface="Arial" pitchFamily="34" charset="0"/>
              </a:rPr>
              <a:t>ngày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09 </a:t>
            </a:r>
            <a:r>
              <a:rPr lang="en-US" sz="2400">
                <a:latin typeface="Arial" pitchFamily="34" charset="0"/>
                <a:cs typeface="Arial" pitchFamily="34" charset="0"/>
              </a:rPr>
              <a:t>tháng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11 </a:t>
            </a:r>
            <a:r>
              <a:rPr lang="en-US" sz="2400">
                <a:latin typeface="Arial" pitchFamily="34" charset="0"/>
                <a:cs typeface="Arial" pitchFamily="34" charset="0"/>
              </a:rPr>
              <a:t>năm 2020</a:t>
            </a:r>
          </a:p>
          <a:p>
            <a:pPr algn="ctr"/>
            <a:r>
              <a:rPr lang="en-US" sz="2400" u="sng">
                <a:latin typeface="Arial" pitchFamily="34" charset="0"/>
                <a:cs typeface="Arial" pitchFamily="34" charset="0"/>
              </a:rPr>
              <a:t>Tiếng Việt: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13857"/>
            <a:ext cx="47625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09" y="1694213"/>
            <a:ext cx="491851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/>
          <p:nvPr/>
        </p:nvSpPr>
        <p:spPr>
          <a:xfrm>
            <a:off x="264241" y="992832"/>
            <a:ext cx="1828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smtClean="0">
                <a:latin typeface="UTM Avo" panose="02040603050506020204" charset="0"/>
                <a:cs typeface="UTM Avo" panose="02040603050506020204" charset="0"/>
              </a:rPr>
              <a:t>3</a:t>
            </a:r>
            <a:r>
              <a:rPr sz="2400" b="1" smtClean="0">
                <a:latin typeface="UTM Avo" panose="02040603050506020204" charset="0"/>
                <a:cs typeface="UTM Avo" panose="02040603050506020204" charset="0"/>
              </a:rPr>
              <a:t>.Đọc</a:t>
            </a:r>
            <a:endParaRPr sz="2400" dirty="0"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838200"/>
            <a:ext cx="723900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540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84712"/>
              </p:ext>
            </p:extLst>
          </p:nvPr>
        </p:nvGraphicFramePr>
        <p:xfrm>
          <a:off x="3981450" y="1783676"/>
          <a:ext cx="310515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2575"/>
                <a:gridCol w="1552575"/>
              </a:tblGrid>
              <a:tr h="907078">
                <a:tc>
                  <a:txBody>
                    <a:bodyPr/>
                    <a:lstStyle/>
                    <a:p>
                      <a:pPr algn="ctr"/>
                      <a:r>
                        <a:rPr lang="vi-VN" sz="6000" smtClean="0"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  <a:endParaRPr lang="en-US" sz="6000" dirty="0" smtClean="0">
                        <a:latin typeface="UTM Avo" panose="02040603050506020204" charset="0"/>
                        <a:cs typeface="UTM Avo" panose="02040603050506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000" smtClean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eo</a:t>
                      </a:r>
                      <a:endParaRPr lang="en-US" sz="6000" dirty="0" smtClean="0">
                        <a:solidFill>
                          <a:srgbClr val="FF0000"/>
                        </a:solidFill>
                        <a:latin typeface="UTM Avo" panose="02040603050506020204" charset="0"/>
                        <a:cs typeface="UTM Avo" panose="02040603050506020204" charset="0"/>
                      </a:endParaRPr>
                    </a:p>
                  </a:txBody>
                  <a:tcPr/>
                </a:tc>
              </a:tr>
              <a:tr h="907078">
                <a:tc gridSpan="2">
                  <a:txBody>
                    <a:bodyPr/>
                    <a:lstStyle/>
                    <a:p>
                      <a:pPr algn="ctr"/>
                      <a:r>
                        <a:rPr lang="vi-VN" sz="6000" smtClean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  <a:r>
                        <a:rPr lang="vi-VN" sz="6000" smtClean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ẽo</a:t>
                      </a:r>
                      <a:endParaRPr lang="en-US" sz="6000" dirty="0" smtClean="0">
                        <a:solidFill>
                          <a:srgbClr val="FF0000"/>
                        </a:solidFill>
                        <a:latin typeface="UTM Avo" panose="02040603050506020204" charset="0"/>
                        <a:cs typeface="UTM Avo" panose="02040603050506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598" y="3657600"/>
            <a:ext cx="1096899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5400" smtClean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sz="5400" smtClean="0">
                <a:latin typeface="UTM Avo" panose="02040603050506020204" charset="0"/>
                <a:cs typeface="UTM Avo" panose="02040603050506020204" charset="0"/>
              </a:rPr>
              <a:t>  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ch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ào</a:t>
            </a:r>
            <a:r>
              <a:rPr lang="en-US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800" smtClean="0">
                <a:latin typeface="UTM Avo" panose="02040603050506020204" charset="0"/>
                <a:cs typeface="UTM Avo" panose="02040603050506020204" charset="0"/>
              </a:rPr>
              <a:t>  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d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ao</a:t>
            </a:r>
            <a:r>
              <a:rPr lang="en-US" sz="4800" smtClean="0">
                <a:latin typeface="UTM Avo" panose="02040603050506020204" charset="0"/>
                <a:cs typeface="UTM Avo" panose="02040603050506020204" charset="0"/>
              </a:rPr>
              <a:t>   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s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áo  </a:t>
            </a:r>
            <a:r>
              <a:rPr lang="en-US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d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ẻo </a:t>
            </a:r>
            <a:r>
              <a:rPr lang="en-US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ẽo</a:t>
            </a:r>
            <a:r>
              <a:rPr lang="en-US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k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ẹo</a:t>
            </a:r>
            <a:r>
              <a:rPr lang="en-US" sz="4800" smtClean="0">
                <a:latin typeface="UTM Avo" panose="02040603050506020204" charset="0"/>
                <a:cs typeface="UTM Avo" panose="02040603050506020204" charset="0"/>
              </a:rPr>
              <a:t>         </a:t>
            </a:r>
            <a:endParaRPr lang="en-US" sz="4800" dirty="0" smtClean="0">
              <a:latin typeface="UTM Avo" panose="02040603050506020204" charset="0"/>
              <a:cs typeface="UTM Avo" panose="02040603050506020204" charset="0"/>
            </a:endParaRPr>
          </a:p>
          <a:p>
            <a:r>
              <a:rPr lang="vi-VN" sz="5400" smtClean="0">
                <a:latin typeface="UTM Avo" panose="02040603050506020204" charset="0"/>
                <a:cs typeface="UTM Avo" panose="02040603050506020204" charset="0"/>
              </a:rPr>
              <a:t> </a:t>
            </a:r>
            <a:endParaRPr lang="en-US" sz="54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1" y="4534764"/>
            <a:ext cx="1653478" cy="232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501570"/>
            <a:ext cx="1981200" cy="23896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094" y="4376495"/>
            <a:ext cx="2056905" cy="24815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466" y="4534763"/>
            <a:ext cx="2317336" cy="21287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667000" y="0"/>
            <a:ext cx="5715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Thứ hai ngày 09 tháng 11 năm 2020</a:t>
            </a:r>
            <a:br>
              <a:rPr lang="en-US">
                <a:solidFill>
                  <a:srgbClr val="002060"/>
                </a:solidFill>
              </a:rPr>
            </a:br>
            <a:r>
              <a:rPr lang="en-US" u="sng">
                <a:solidFill>
                  <a:srgbClr val="002060"/>
                </a:solidFill>
              </a:rPr>
              <a:t>Tiếng Việt</a:t>
            </a:r>
            <a:endParaRPr lang="en-US" u="sng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8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0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25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8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90" b="1" kern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4.  Viết </a:t>
            </a:r>
            <a:r>
              <a:rPr lang="en-US" sz="619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-88789"/>
            <a:ext cx="5943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Thứ hai ngày 09 tháng 11 năm 2020</a:t>
            </a:r>
            <a:br>
              <a:rPr lang="en-US" sz="2400">
                <a:solidFill>
                  <a:srgbClr val="002060"/>
                </a:solidFill>
              </a:rPr>
            </a:br>
            <a:r>
              <a:rPr lang="en-US" sz="2400" u="sng">
                <a:solidFill>
                  <a:srgbClr val="002060"/>
                </a:solidFill>
              </a:rPr>
              <a:t>Tiếng </a:t>
            </a:r>
            <a:r>
              <a:rPr lang="en-US" sz="2400" u="sng" smtClean="0">
                <a:solidFill>
                  <a:srgbClr val="002060"/>
                </a:solidFill>
              </a:rPr>
              <a:t>Việt</a:t>
            </a:r>
          </a:p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ao    eo</a:t>
            </a:r>
          </a:p>
          <a:p>
            <a:pPr algn="ctr"/>
            <a:endParaRPr lang="en-US" sz="4400">
              <a:solidFill>
                <a:srgbClr val="FF0000"/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4"/>
            <a:ext cx="102870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9200" smtClean="0">
                <a:latin typeface="HP001 4 hàng 2 ô ly"/>
              </a:rPr>
              <a:t>ao                    </a:t>
            </a:r>
          </a:p>
          <a:p>
            <a:pPr marL="0" indent="0">
              <a:buNone/>
            </a:pPr>
            <a:r>
              <a:rPr lang="vi-VN" sz="19200" smtClean="0">
                <a:latin typeface="HP001 4 hàng 2 ô ly"/>
              </a:rPr>
              <a:t>eo                    </a:t>
            </a:r>
          </a:p>
          <a:p>
            <a:pPr marL="0" indent="0">
              <a:buNone/>
            </a:pPr>
            <a:r>
              <a:rPr lang="vi-VN" sz="19200" smtClean="0">
                <a:latin typeface="HP001 4 hàng 2 ô ly"/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vi-VN" sz="19200" smtClean="0">
                <a:latin typeface="HP001 4 hàng 2 ô ly"/>
              </a:rPr>
              <a:t>ngôi sao              </a:t>
            </a:r>
          </a:p>
          <a:p>
            <a:pPr marL="0" indent="0">
              <a:buNone/>
            </a:pPr>
            <a:r>
              <a:rPr lang="vi-VN" sz="19200" smtClean="0">
                <a:latin typeface="HP001 4 hàng 2 ô ly"/>
              </a:rPr>
              <a:t>                                               </a:t>
            </a:r>
          </a:p>
          <a:p>
            <a:pPr marL="0" indent="0">
              <a:buNone/>
            </a:pPr>
            <a:r>
              <a:rPr lang="vi-VN" sz="19200" smtClean="0">
                <a:latin typeface="HP001 4 hàng 2 ô ly"/>
              </a:rPr>
              <a:t>ao bèo                </a:t>
            </a:r>
          </a:p>
          <a:p>
            <a:pPr marL="0" indent="0">
              <a:buNone/>
            </a:pPr>
            <a:r>
              <a:rPr lang="vi-VN" sz="7100">
                <a:latin typeface="HP001 4 hàng 2 ô ly"/>
              </a:rPr>
              <a:t> </a:t>
            </a:r>
            <a:r>
              <a:rPr lang="vi-VN" sz="7100" smtClean="0">
                <a:latin typeface="HP001 4 hàng 2 ô ly"/>
              </a:rPr>
              <a:t> </a:t>
            </a:r>
          </a:p>
          <a:p>
            <a:pPr marL="0" indent="0">
              <a:buNone/>
            </a:pPr>
            <a:r>
              <a:rPr lang="vi-VN">
                <a:latin typeface="HP001 4 hàng 2 ô ly"/>
              </a:rPr>
              <a:t> </a:t>
            </a:r>
            <a:r>
              <a:rPr lang="vi-VN" smtClean="0">
                <a:latin typeface="HP001 4 hàng 2 ô ly"/>
              </a:rPr>
              <a:t>           </a:t>
            </a:r>
            <a:r>
              <a:rPr lang="en-US" smtClean="0">
                <a:latin typeface="HP001 4 hàng 2 ô ly"/>
              </a:rPr>
              <a:t>  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4208" y="-21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: Rounded Corners 6"/>
          <p:cNvSpPr/>
          <p:nvPr/>
        </p:nvSpPr>
        <p:spPr>
          <a:xfrm>
            <a:off x="1485900" y="8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/>
          <p:nvPr/>
        </p:nvSpPr>
        <p:spPr>
          <a:xfrm>
            <a:off x="264241" y="992832"/>
            <a:ext cx="1828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smtClean="0">
                <a:latin typeface="UTM Avo" panose="02040603050506020204" charset="0"/>
                <a:cs typeface="UTM Avo" panose="02040603050506020204" charset="0"/>
              </a:rPr>
              <a:t>3</a:t>
            </a:r>
            <a:r>
              <a:rPr sz="2400" b="1" smtClean="0">
                <a:latin typeface="UTM Avo" panose="02040603050506020204" charset="0"/>
                <a:cs typeface="UTM Avo" panose="02040603050506020204" charset="0"/>
              </a:rPr>
              <a:t>.Đọc</a:t>
            </a:r>
            <a:endParaRPr sz="2400" dirty="0"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838200"/>
            <a:ext cx="723900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540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44555"/>
              </p:ext>
            </p:extLst>
          </p:nvPr>
        </p:nvGraphicFramePr>
        <p:xfrm>
          <a:off x="4196161" y="2057400"/>
          <a:ext cx="310515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2575"/>
                <a:gridCol w="1552575"/>
              </a:tblGrid>
              <a:tr h="907078">
                <a:tc>
                  <a:txBody>
                    <a:bodyPr/>
                    <a:lstStyle/>
                    <a:p>
                      <a:pPr algn="ctr"/>
                      <a:r>
                        <a:rPr lang="vi-VN" sz="6000" smtClean="0"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  <a:endParaRPr lang="en-US" sz="6000" dirty="0" smtClean="0">
                        <a:latin typeface="UTM Avo" panose="02040603050506020204" charset="0"/>
                        <a:cs typeface="UTM Avo" panose="02040603050506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000" smtClean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eo</a:t>
                      </a:r>
                      <a:endParaRPr lang="en-US" sz="6000" dirty="0" smtClean="0">
                        <a:solidFill>
                          <a:srgbClr val="FF0000"/>
                        </a:solidFill>
                        <a:latin typeface="UTM Avo" panose="02040603050506020204" charset="0"/>
                        <a:cs typeface="UTM Avo" panose="02040603050506020204" charset="0"/>
                      </a:endParaRPr>
                    </a:p>
                  </a:txBody>
                  <a:tcPr/>
                </a:tc>
              </a:tr>
              <a:tr h="907078">
                <a:tc gridSpan="2">
                  <a:txBody>
                    <a:bodyPr/>
                    <a:lstStyle/>
                    <a:p>
                      <a:pPr algn="ctr"/>
                      <a:r>
                        <a:rPr lang="vi-VN" sz="6000" smtClean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  <a:r>
                        <a:rPr lang="vi-VN" sz="6000" smtClean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ẽo</a:t>
                      </a:r>
                      <a:endParaRPr lang="en-US" sz="6000" dirty="0" smtClean="0">
                        <a:solidFill>
                          <a:srgbClr val="FF0000"/>
                        </a:solidFill>
                        <a:latin typeface="UTM Avo" panose="02040603050506020204" charset="0"/>
                        <a:cs typeface="UTM Avo" panose="02040603050506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4241" y="4572000"/>
            <a:ext cx="1096899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5400" smtClean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540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5400" smtClean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ch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ào</a:t>
            </a:r>
            <a:r>
              <a:rPr lang="en-US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800" smtClean="0">
                <a:latin typeface="UTM Avo" panose="02040603050506020204" charset="0"/>
                <a:cs typeface="UTM Avo" panose="02040603050506020204" charset="0"/>
              </a:rPr>
              <a:t>  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d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ao</a:t>
            </a:r>
            <a:r>
              <a:rPr lang="en-US" sz="4800" smtClean="0">
                <a:latin typeface="UTM Avo" panose="02040603050506020204" charset="0"/>
                <a:cs typeface="UTM Avo" panose="02040603050506020204" charset="0"/>
              </a:rPr>
              <a:t>   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s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áo  </a:t>
            </a:r>
            <a:r>
              <a:rPr lang="en-US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d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ẻo </a:t>
            </a:r>
            <a:r>
              <a:rPr lang="en-US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ẽo</a:t>
            </a:r>
            <a:r>
              <a:rPr lang="en-US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 </a:t>
            </a:r>
            <a:r>
              <a:rPr lang="vi-VN" sz="4800" smtClean="0">
                <a:latin typeface="UTM Avo" panose="02040603050506020204" charset="0"/>
                <a:cs typeface="UTM Avo" panose="02040603050506020204" charset="0"/>
              </a:rPr>
              <a:t>k</a:t>
            </a:r>
            <a:r>
              <a:rPr lang="vi-VN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ẹo</a:t>
            </a:r>
            <a:r>
              <a:rPr lang="en-US" sz="4800" smtClean="0">
                <a:latin typeface="UTM Avo" panose="02040603050506020204" charset="0"/>
                <a:cs typeface="UTM Avo" panose="02040603050506020204" charset="0"/>
              </a:rPr>
              <a:t>         </a:t>
            </a:r>
            <a:endParaRPr lang="en-US" sz="4800" dirty="0" smtClean="0">
              <a:latin typeface="UTM Avo" panose="02040603050506020204" charset="0"/>
              <a:cs typeface="UTM Avo" panose="02040603050506020204" charset="0"/>
            </a:endParaRPr>
          </a:p>
          <a:p>
            <a:r>
              <a:rPr lang="vi-VN" sz="5400" smtClean="0">
                <a:latin typeface="UTM Avo" panose="02040603050506020204" charset="0"/>
                <a:cs typeface="UTM Avo" panose="02040603050506020204" charset="0"/>
              </a:rPr>
              <a:t> </a:t>
            </a:r>
            <a:endParaRPr lang="en-US" sz="54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0"/>
            <a:ext cx="5715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latin typeface="Arial" pitchFamily="34" charset="0"/>
                <a:cs typeface="Arial" pitchFamily="34" charset="0"/>
              </a:rPr>
              <a:t>Thứ tư ngày 28 tháng 10 năm 2020</a:t>
            </a:r>
          </a:p>
          <a:p>
            <a:pPr algn="ctr"/>
            <a:r>
              <a:rPr lang="en-US" u="sng">
                <a:latin typeface="Arial" pitchFamily="34" charset="0"/>
                <a:cs typeface="Arial" pitchFamily="34" charset="0"/>
              </a:rPr>
              <a:t>Tiếng Việt</a:t>
            </a:r>
            <a:r>
              <a:rPr lang="en-US" u="sng" smtClean="0">
                <a:latin typeface="Arial" pitchFamily="34" charset="0"/>
                <a:cs typeface="Arial" pitchFamily="34" charset="0"/>
              </a:rPr>
              <a:t>:</a:t>
            </a:r>
            <a:endParaRPr lang="en-US" u="sng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85725"/>
            <a:ext cx="11430635" cy="677291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83" y="2807546"/>
            <a:ext cx="1675100" cy="10579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52" y="2444054"/>
            <a:ext cx="489247" cy="66299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74" y="3662791"/>
            <a:ext cx="525826" cy="5715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950">
            <a:off x="7822583" y="2637763"/>
            <a:ext cx="1344284" cy="13534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31" y="4040084"/>
            <a:ext cx="1028637" cy="91077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0846">
            <a:off x="8238788" y="4608311"/>
            <a:ext cx="762462" cy="61583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461" y="4886864"/>
            <a:ext cx="1156817" cy="9876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0112">
            <a:off x="5714719" y="4635594"/>
            <a:ext cx="896190" cy="95563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429">
            <a:off x="4367040" y="5048216"/>
            <a:ext cx="1028789" cy="92819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02">
            <a:off x="3342913" y="3986507"/>
            <a:ext cx="1545470" cy="123911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29" y="4950857"/>
            <a:ext cx="818459" cy="818459"/>
          </a:xfrm>
          <a:prstGeom prst="rect">
            <a:avLst/>
          </a:prstGeom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09891"/>
            <a:ext cx="4057650" cy="14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425313" y="1137617"/>
            <a:ext cx="255397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 KHỎI</a:t>
            </a:r>
            <a:br>
              <a:rPr lang="en-US" sz="3000" b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LƯỚI NHỆN</a:t>
            </a:r>
            <a:endParaRPr lang="en-US" sz="3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60" y="4111508"/>
            <a:ext cx="802236" cy="4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22219" y="28793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4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35" y="-635"/>
            <a:ext cx="11429365" cy="6858000"/>
            <a:chOff x="0" y="0"/>
            <a:chExt cx="9144000" cy="6858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2" name="Picture 21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296400" cy="61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5"/>
          <p:cNvSpPr txBox="1"/>
          <p:nvPr/>
        </p:nvSpPr>
        <p:spPr>
          <a:xfrm>
            <a:off x="1676717" y="25146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trùng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may </a:t>
            </a: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vướng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lưới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nhện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ấy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thoát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khỏi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lưới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nhện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hỏi.Các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trùng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ơn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đấy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</p:txBody>
      </p:sp>
      <p:pic>
        <p:nvPicPr>
          <p:cNvPr id="24" name="Picture 23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43"/>
            <a:ext cx="1281014" cy="5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85725"/>
            <a:ext cx="11430635" cy="677291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83" y="2807546"/>
            <a:ext cx="1675100" cy="10579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2347"/>
            <a:ext cx="2081599" cy="15104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74" y="3662791"/>
            <a:ext cx="525826" cy="5715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950">
            <a:off x="7822583" y="2637763"/>
            <a:ext cx="1344284" cy="13534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31" y="4040084"/>
            <a:ext cx="1028637" cy="91077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0846">
            <a:off x="8116957" y="3505085"/>
            <a:ext cx="1918532" cy="203172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461" y="4886864"/>
            <a:ext cx="1156817" cy="9876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0112">
            <a:off x="5714719" y="4635594"/>
            <a:ext cx="896190" cy="95563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429">
            <a:off x="4367040" y="5048216"/>
            <a:ext cx="1028789" cy="92819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02">
            <a:off x="3342913" y="3986507"/>
            <a:ext cx="1545470" cy="123911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62181"/>
            <a:ext cx="2692083" cy="1957651"/>
          </a:xfrm>
          <a:prstGeom prst="rect">
            <a:avLst/>
          </a:prstGeom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09891"/>
            <a:ext cx="4057650" cy="14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425313" y="1137617"/>
            <a:ext cx="255397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 KHỎI</a:t>
            </a:r>
            <a:br>
              <a:rPr lang="en-US" sz="3000" b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LƯỚI NHỆN</a:t>
            </a:r>
            <a:endParaRPr lang="en-US" sz="3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60" y="4111508"/>
            <a:ext cx="802236" cy="4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22219" y="2879325"/>
            <a:ext cx="457200" cy="457200"/>
          </a:xfrm>
          <a:prstGeom prst="rect">
            <a:avLst/>
          </a:prstGeom>
        </p:spPr>
      </p:pic>
      <p:sp>
        <p:nvSpPr>
          <p:cNvPr id="20" name="Rounded Rectangle 19">
            <a:hlinkClick r:id="rId22" action="ppaction://hlinksldjump"/>
          </p:cNvPr>
          <p:cNvSpPr/>
          <p:nvPr/>
        </p:nvSpPr>
        <p:spPr>
          <a:xfrm>
            <a:off x="2590801" y="2075446"/>
            <a:ext cx="3086866" cy="483167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Ong </a:t>
            </a:r>
            <a:r>
              <a:rPr lang="en-US" sz="4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2" action="ppaction://hlinksldjump"/>
              </a:rPr>
              <a:t>Vàng</a:t>
            </a:r>
            <a:endParaRPr lang="en-US" sz="4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ounded Rectangle 20">
            <a:hlinkClick r:id="rId22" action="ppaction://hlinksldjump"/>
          </p:cNvPr>
          <p:cNvSpPr/>
          <p:nvPr/>
        </p:nvSpPr>
        <p:spPr>
          <a:xfrm>
            <a:off x="8155904" y="2484109"/>
            <a:ext cx="1678281" cy="1190400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Bướm</a:t>
            </a:r>
            <a:endParaRPr lang="en-US" sz="4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ed Rectangle 21">
            <a:hlinkClick r:id="rId22" action="ppaction://hlinksldjump"/>
          </p:cNvPr>
          <p:cNvSpPr/>
          <p:nvPr/>
        </p:nvSpPr>
        <p:spPr>
          <a:xfrm>
            <a:off x="3733800" y="5447198"/>
            <a:ext cx="3429000" cy="782152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Cánh</a:t>
            </a:r>
            <a:r>
              <a:rPr lang="en-US" sz="4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18988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4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7" grpId="0"/>
      <p:bldP spid="20" grpId="0" bldLvl="0" animBg="1"/>
      <p:bldP spid="21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57201"/>
            <a:ext cx="4572000" cy="5714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34" name="Picture 2" descr="Bộ Hinh Nền Powerpoint 3D Đẹp, Đơn Giản, Dễ Thương,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1430635" cy="6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01">
            <a:off x="9802210" y="5394754"/>
            <a:ext cx="1252569" cy="1215206"/>
          </a:xfrm>
          <a:prstGeom prst="rect">
            <a:avLst/>
          </a:prstGeom>
        </p:spPr>
      </p:pic>
      <p:pic>
        <p:nvPicPr>
          <p:cNvPr id="18436" name="Picture 4" descr="vẽ tay phim hoạt hình kinh dị mạng nhện yếu tố vector Hình ảnh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" y="4390046"/>
            <a:ext cx="177257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6915" y="1489076"/>
            <a:ext cx="6451600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mtClean="0">
                <a:latin typeface="UTM Avo" panose="02040603050506020204" charset="0"/>
                <a:cs typeface="UTM Avo" panose="02040603050506020204" charset="0"/>
              </a:rPr>
              <a:t>Đọc ?</a:t>
            </a:r>
            <a:endParaRPr lang="en-US" sz="40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6915" y="2514600"/>
            <a:ext cx="2000885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ui</a:t>
            </a:r>
            <a:endParaRPr lang="en-US" sz="6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22029" y="2514600"/>
            <a:ext cx="2888201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ưi</a:t>
            </a:r>
            <a:endParaRPr lang="en-US" sz="6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13864" y="4588229"/>
            <a:ext cx="2000885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540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ửi</a:t>
            </a:r>
            <a:endParaRPr lang="en-US" sz="6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56915" y="4665950"/>
            <a:ext cx="2000885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túi</a:t>
            </a:r>
            <a:endParaRPr lang="en-US" sz="6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4.44444E-6 C -0.01904 0.00949 -0.03848 0.01759 -0.05723 0.02824 C -0.06542 0.03287 -0.06695 0.03959 -0.0764 0.04236 C -0.08251 0.04954 -0.09209 0.0507 -0.09945 0.05255 C -0.11042 0.0588 -0.12209 0.06759 -0.13334 0.0706 C -0.15917 0.09283 -0.18723 0.11204 -0.21584 0.1213 C -0.26431 0.13681 -0.31445 0.12246 -0.3639 0.12315 C -0.40584 0.12199 -0.43806 0.11898 -0.4789 0.11713 C -0.50181 0.10949 -0.49098 0.11204 -0.51154 0.10903 C -0.51931 0.10278 -0.52584 0.10255 -0.53459 0.10093 C -0.54542 0.09398 -0.55834 0.0919 -0.56973 0.08889 C -0.57681 0.08403 -0.58404 0.08171 -0.59154 0.07871 C -0.59959 0.07546 -0.6064 0.06898 -0.61459 0.06667 C -0.63945 0.05949 -0.66473 0.05463 -0.68973 0.04838 C -0.69792 0.04421 -0.70306 0.03079 -0.70306 0.01621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1" animBg="1"/>
      <p:bldP spid="3" grpId="2" animBg="1"/>
      <p:bldP spid="5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286000" y="857250"/>
            <a:ext cx="6858000" cy="51435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6635" y="-2286000"/>
            <a:ext cx="6858000" cy="11430000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4953000"/>
            <a:ext cx="1981200" cy="11422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8601" y="910658"/>
            <a:ext cx="6333699" cy="91316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Đọc</a:t>
            </a:r>
            <a:r>
              <a:rPr lang="en-US" sz="48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to </a:t>
            </a:r>
            <a:r>
              <a:rPr lang="en-US" sz="48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sz="48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từ</a:t>
            </a:r>
            <a:r>
              <a:rPr lang="en-US" sz="48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80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sau</a:t>
            </a:r>
            <a:r>
              <a:rPr lang="en-US" sz="4800" smtClean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:</a:t>
            </a:r>
            <a:endParaRPr lang="en-US" sz="4800" dirty="0">
              <a:solidFill>
                <a:schemeClr val="tx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743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</a:rPr>
              <a:t>dãy núi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743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bụi </a:t>
            </a:r>
            <a:r>
              <a:rPr lang="en-US" sz="5400" smtClean="0">
                <a:solidFill>
                  <a:srgbClr val="FF0000"/>
                </a:solidFill>
              </a:rPr>
              <a:t>cỏ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2743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smtClean="0">
                <a:solidFill>
                  <a:srgbClr val="FF0000"/>
                </a:solidFill>
              </a:rPr>
              <a:t>n</a:t>
            </a:r>
            <a:r>
              <a:rPr lang="en-US" sz="4800" smtClean="0">
                <a:solidFill>
                  <a:srgbClr val="FF0000"/>
                </a:solidFill>
              </a:rPr>
              <a:t>gửi </a:t>
            </a:r>
            <a:r>
              <a:rPr lang="vi-VN" sz="4400" smtClean="0">
                <a:solidFill>
                  <a:srgbClr val="FF0000"/>
                </a:solidFill>
              </a:rPr>
              <a:t>mùi</a:t>
            </a:r>
            <a:endParaRPr 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0431 -0.00185 0.00847 -0.00556 0.01208 -0.01018 C 0.01431 -0.01319 0.01611 -0.0169 0.0182 -0.02014 C 0.01903 -0.02153 0.0207 -0.02431 0.0207 -0.02431 C 0.02264 -0.03472 0.02861 -0.03866 0.03153 -0.04838 C 0.03347 -0.05486 0.03431 -0.0625 0.03639 -0.06875 C 0.04028 -0.08032 0.04528 -0.09097 0.04847 -0.10301 C 0.05097 -0.11227 0.05111 -0.12083 0.05458 -0.12917 C 0.05611 -0.13935 0.05958 -0.14768 0.06181 -0.15764 C 0.0657 -0.17523 0.06722 -0.19398 0.07028 -0.21204 C 0.07083 -0.22523 0.06931 -0.24213 0.07514 -0.25255 C 0.07833 -0.28843 0.08167 -0.32407 0.08611 -0.35949 C 0.08695 -0.37893 0.08764 -0.38727 0.08972 -0.40393 C 0.09111 -0.42917 0.09542 -0.45347 0.0982 -0.4787 C 0.09972 -0.4919 0.09972 -0.50393 0.10431 -0.51505 C 0.10528 -0.52593 0.10708 -0.53518 0.10917 -0.54537 C 0.11195 -0.5588 0.11292 -0.57245 0.11514 -0.58588 C 0.11639 -0.59352 0.11861 -0.60046 0.12 -0.6081 C 0.12153 -0.61667 0.12347 -0.62546 0.12486 -0.63426 C 0.12667 -0.6463 0.12445 -0.64167 0.12736 -0.64653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286000" y="857250"/>
            <a:ext cx="6858000" cy="51435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6635" y="-2286000"/>
            <a:ext cx="6858000" cy="11430635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878" y="5041624"/>
            <a:ext cx="2330722" cy="14353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0600" y="1477014"/>
            <a:ext cx="815276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smtClean="0">
                <a:latin typeface="UTM Avo" panose="02040603050506020204" charset="0"/>
                <a:cs typeface="UTM Avo" panose="02040603050506020204" charset="0"/>
              </a:rPr>
              <a:t>Đọc câu và cho biết t</a:t>
            </a:r>
            <a:r>
              <a:rPr lang="en-US" sz="2800" b="1" smtClean="0">
                <a:latin typeface="UTM Avo" panose="02040603050506020204" charset="0"/>
                <a:cs typeface="UTM Avo" panose="02040603050506020204" charset="0"/>
              </a:rPr>
              <a:t>ếng </a:t>
            </a:r>
            <a:r>
              <a:rPr lang="en-US" sz="2800" b="1">
                <a:latin typeface="UTM Avo" panose="02040603050506020204" charset="0"/>
                <a:cs typeface="UTM Avo" panose="02040603050506020204" charset="0"/>
              </a:rPr>
              <a:t>nào </a:t>
            </a:r>
            <a:r>
              <a:rPr lang="en-US" sz="2800" b="1" smtClean="0">
                <a:latin typeface="UTM Avo" panose="02040603050506020204" charset="0"/>
                <a:cs typeface="UTM Avo" panose="02040603050506020204" charset="0"/>
              </a:rPr>
              <a:t>có chứa </a:t>
            </a:r>
            <a:r>
              <a:rPr lang="en-US" sz="2800" b="1" err="1" smtClean="0">
                <a:latin typeface="UTM Avo" panose="02040603050506020204" charset="0"/>
                <a:cs typeface="UTM Avo" panose="02040603050506020204" charset="0"/>
              </a:rPr>
              <a:t>vần</a:t>
            </a:r>
            <a:r>
              <a:rPr lang="en-US" sz="2800" b="1" smtClean="0">
                <a:latin typeface="UTM Avo" panose="02040603050506020204" charset="0"/>
                <a:cs typeface="UTM Avo" panose="02040603050506020204" charset="0"/>
              </a:rPr>
              <a:t> ưi?</a:t>
            </a:r>
            <a:endParaRPr lang="en-US" sz="2800" b="1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7900" y="3048000"/>
            <a:ext cx="7064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smtClean="0">
                <a:solidFill>
                  <a:srgbClr val="FF0000"/>
                </a:solidFill>
              </a:rPr>
              <a:t>Lan gửi thư cho Hà</a:t>
            </a:r>
            <a:endParaRPr lang="en-US" sz="6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8 -0.03935 C 0.06027 -0.03565 0.05638 -0.03842 0.06486 -0.02916 C 0.06652 -0.02731 0.06888 -0.02824 0.07083 -0.02731 C 0.07333 -0.02615 0.07819 -0.02315 0.07819 -0.02291 C 0.11611 -0.02453 0.11833 -0.02176 0.14236 -0.02916 C 0.15111 -0.03912 0.1625 -0.0449 0.17027 -0.05764 C 0.17611 -0.06713 0.18527 -0.0787 0.18972 -0.08981 C 0.19291 -0.09791 0.19083 -0.09444 0.19569 -0.1 C 0.19652 -0.10208 0.19722 -0.10416 0.19819 -0.10602 C 0.19888 -0.1074 0.19986 -0.10856 0.20055 -0.11018 C 0.20263 -0.11481 0.20666 -0.1243 0.20666 -0.12407 C 0.20805 -0.13102 0.20847 -0.13541 0.21152 -0.14028 C 0.21402 -0.15903 0.21055 -0.14028 0.21513 -0.15254 C 0.21736 -0.15856 0.2175 -0.16458 0.22 -0.1706 C 0.22166 -0.18403 0.22513 -0.19653 0.22847 -0.20903 C 0.2325 -0.22384 0.23375 -0.24028 0.23694 -0.25555 C 0.24194 -0.31967 0.23986 -0.30903 0.23819 -0.42315 C 0.23791 -0.44676 0.23555 -0.47778 0.22722 -0.49791 C 0.22597 -0.50578 0.22597 -0.51227 0.22236 -0.51805 C 0.21944 -0.53472 0.21305 -0.54722 0.20666 -0.56065 C 0.20444 -0.56528 0.20305 -0.5706 0.20055 -0.57477 C 0.19736 -0.58009 0.19361 -0.58495 0.19083 -0.59097 C 0.18472 -0.60463 0.17819 -0.62176 0.16902 -0.62916 C 0.16388 -0.64282 0.15666 -0.6537 0.14847 -0.66157 C 0.14416 -0.66574 0.14236 -0.67129 0.1375 -0.67361 C 0.13458 -0.67893 0.13125 -0.6794 0.12791 -0.68379 C 0.11888 -0.69583 0.10916 -0.70625 0.1 -0.71805 C 0.09416 -0.72569 0.09708 -0.72338 0.09152 -0.72615 C 0.08902 -0.7324 0.08694 -0.73495 0.08305 -0.73842 " pathEditMode="relative" rAng="0" ptsTypes="ffffffffffffffff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3" y="-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809133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2013819" y="25908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algn="ctr"/>
            <a:r>
              <a:rPr lang="en-US" sz="5400" b="1" kern="0" err="1">
                <a:solidFill>
                  <a:schemeClr val="bg2">
                    <a:lumMod val="1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Bài</a:t>
            </a:r>
            <a:r>
              <a:rPr lang="en-US" sz="5400" b="1" kern="0">
                <a:solidFill>
                  <a:schemeClr val="bg2">
                    <a:lumMod val="1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5400" b="1" kern="0" smtClean="0">
                <a:solidFill>
                  <a:schemeClr val="bg2">
                    <a:lumMod val="1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4</a:t>
            </a:r>
            <a:r>
              <a:rPr lang="vi-VN" sz="5400" b="1" kern="0" smtClean="0">
                <a:solidFill>
                  <a:schemeClr val="bg2">
                    <a:lumMod val="1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2</a:t>
            </a:r>
            <a:r>
              <a:rPr lang="en-US" sz="5400" b="1" kern="0" smtClean="0">
                <a:solidFill>
                  <a:schemeClr val="bg2">
                    <a:lumMod val="1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:   </a:t>
            </a:r>
            <a:r>
              <a:rPr lang="en-US" sz="5400" b="1" kern="0" smtClean="0">
                <a:solidFill>
                  <a:schemeClr val="accent2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 </a:t>
            </a:r>
            <a:r>
              <a:rPr lang="en-US" sz="66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     </a:t>
            </a:r>
            <a:r>
              <a:rPr lang="en-US" sz="660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246376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Thứ hai ngày 09 tháng 11 năm 2020</a:t>
            </a:r>
            <a:br>
              <a:rPr lang="en-US" sz="2400">
                <a:solidFill>
                  <a:srgbClr val="002060"/>
                </a:solidFill>
              </a:rPr>
            </a:br>
            <a:r>
              <a:rPr lang="en-US" sz="2400" u="sng">
                <a:solidFill>
                  <a:srgbClr val="002060"/>
                </a:solidFill>
              </a:rPr>
              <a:t>Tiếng Việt</a:t>
            </a:r>
            <a:endParaRPr lang="en-US" sz="24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762</TotalTime>
  <Words>399</Words>
  <PresentationFormat>Custom</PresentationFormat>
  <Paragraphs>130</Paragraphs>
  <Slides>28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Composite</vt:lpstr>
      <vt:lpstr>    CHÀO MỪNG QUÝ THẦY CÔ VỀ DỰ GIỜ THĂM LỚP </vt:lpstr>
      <vt:lpstr>Thứ hai ngày 09 tháng 11 năm 2020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2020-07-22T10:07:00Z</dcterms:created>
  <dcterms:modified xsi:type="dcterms:W3CDTF">2020-11-09T14:21:34Z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