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03" r:id="rId2"/>
    <p:sldId id="404" r:id="rId3"/>
    <p:sldId id="405" r:id="rId4"/>
    <p:sldId id="406" r:id="rId5"/>
    <p:sldId id="407" r:id="rId6"/>
    <p:sldId id="408" r:id="rId7"/>
    <p:sldId id="386" r:id="rId8"/>
  </p:sldIdLst>
  <p:sldSz cx="12188825" cy="6858000"/>
  <p:notesSz cx="6858000" cy="9144000"/>
  <p:defaultTextStyle>
    <a:defPPr>
      <a:defRPr lang="en-US"/>
    </a:defPPr>
    <a:lvl1pPr marL="0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4426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8850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43276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7702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72128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86553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00979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15404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03B"/>
    <a:srgbClr val="B75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76" y="9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A6634-C256-4E54-B045-0FC968CE322C}" type="datetimeFigureOut">
              <a:rPr lang="vi-VN" smtClean="0"/>
              <a:pPr/>
              <a:t>25/09/2021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9D81D-7D9F-44D6-A978-01A67BB375E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859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1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23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85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48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09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71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96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30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4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3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7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2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6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0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25/9/2021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7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25/9/2021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3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0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40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25/9/2021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39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92100"/>
            <a:ext cx="10969943" cy="1384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441" y="1905000"/>
            <a:ext cx="5383398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905000"/>
            <a:ext cx="5383398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441" y="6245225"/>
            <a:ext cx="2844059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4515" y="6245225"/>
            <a:ext cx="385979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5325" y="6245225"/>
            <a:ext cx="2844059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66A0E8-9570-4886-BB43-855E9407E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6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25/9/2021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6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6" y="4406904"/>
            <a:ext cx="10360501" cy="1362075"/>
          </a:xfr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6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44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885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84327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577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7212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865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009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1540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25/9/2021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0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4"/>
            <a:ext cx="5383398" cy="452596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4"/>
            <a:ext cx="5383398" cy="452596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25/9/2021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8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6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426" indent="0">
              <a:buNone/>
              <a:defRPr sz="2700" b="1"/>
            </a:lvl2pPr>
            <a:lvl3pPr marL="1228850" indent="0">
              <a:buNone/>
              <a:defRPr sz="2400" b="1"/>
            </a:lvl3pPr>
            <a:lvl4pPr marL="1843276" indent="0">
              <a:buNone/>
              <a:defRPr sz="2300" b="1"/>
            </a:lvl4pPr>
            <a:lvl5pPr marL="2457702" indent="0">
              <a:buNone/>
              <a:defRPr sz="2300" b="1"/>
            </a:lvl5pPr>
            <a:lvl6pPr marL="3072128" indent="0">
              <a:buNone/>
              <a:defRPr sz="2300" b="1"/>
            </a:lvl6pPr>
            <a:lvl7pPr marL="3686553" indent="0">
              <a:buNone/>
              <a:defRPr sz="2300" b="1"/>
            </a:lvl7pPr>
            <a:lvl8pPr marL="4300979" indent="0">
              <a:buNone/>
              <a:defRPr sz="2300" b="1"/>
            </a:lvl8pPr>
            <a:lvl9pPr marL="4915404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7" y="1535116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426" indent="0">
              <a:buNone/>
              <a:defRPr sz="2700" b="1"/>
            </a:lvl2pPr>
            <a:lvl3pPr marL="1228850" indent="0">
              <a:buNone/>
              <a:defRPr sz="2400" b="1"/>
            </a:lvl3pPr>
            <a:lvl4pPr marL="1843276" indent="0">
              <a:buNone/>
              <a:defRPr sz="2300" b="1"/>
            </a:lvl4pPr>
            <a:lvl5pPr marL="2457702" indent="0">
              <a:buNone/>
              <a:defRPr sz="2300" b="1"/>
            </a:lvl5pPr>
            <a:lvl6pPr marL="3072128" indent="0">
              <a:buNone/>
              <a:defRPr sz="2300" b="1"/>
            </a:lvl6pPr>
            <a:lvl7pPr marL="3686553" indent="0">
              <a:buNone/>
              <a:defRPr sz="2300" b="1"/>
            </a:lvl7pPr>
            <a:lvl8pPr marL="4300979" indent="0">
              <a:buNone/>
              <a:defRPr sz="2300" b="1"/>
            </a:lvl8pPr>
            <a:lvl9pPr marL="4915404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7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25/9/2021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25/9/2021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9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25/9/2021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1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6" y="273050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6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9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6" y="1435104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14426" indent="0">
              <a:buNone/>
              <a:defRPr sz="1600"/>
            </a:lvl2pPr>
            <a:lvl3pPr marL="1228850" indent="0">
              <a:buNone/>
              <a:defRPr sz="1300"/>
            </a:lvl3pPr>
            <a:lvl4pPr marL="1843276" indent="0">
              <a:buNone/>
              <a:defRPr sz="1200"/>
            </a:lvl4pPr>
            <a:lvl5pPr marL="2457702" indent="0">
              <a:buNone/>
              <a:defRPr sz="1200"/>
            </a:lvl5pPr>
            <a:lvl6pPr marL="3072128" indent="0">
              <a:buNone/>
              <a:defRPr sz="1200"/>
            </a:lvl6pPr>
            <a:lvl7pPr marL="3686553" indent="0">
              <a:buNone/>
              <a:defRPr sz="1200"/>
            </a:lvl7pPr>
            <a:lvl8pPr marL="4300979" indent="0">
              <a:buNone/>
              <a:defRPr sz="1200"/>
            </a:lvl8pPr>
            <a:lvl9pPr marL="4915404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25/9/2021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8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1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14426" indent="0">
              <a:buNone/>
              <a:defRPr sz="3900"/>
            </a:lvl2pPr>
            <a:lvl3pPr marL="1228850" indent="0">
              <a:buNone/>
              <a:defRPr sz="3200"/>
            </a:lvl3pPr>
            <a:lvl4pPr marL="1843276" indent="0">
              <a:buNone/>
              <a:defRPr sz="2700"/>
            </a:lvl4pPr>
            <a:lvl5pPr marL="2457702" indent="0">
              <a:buNone/>
              <a:defRPr sz="2700"/>
            </a:lvl5pPr>
            <a:lvl6pPr marL="3072128" indent="0">
              <a:buNone/>
              <a:defRPr sz="2700"/>
            </a:lvl6pPr>
            <a:lvl7pPr marL="3686553" indent="0">
              <a:buNone/>
              <a:defRPr sz="2700"/>
            </a:lvl7pPr>
            <a:lvl8pPr marL="4300979" indent="0">
              <a:buNone/>
              <a:defRPr sz="2700"/>
            </a:lvl8pPr>
            <a:lvl9pPr marL="4915404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42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14426" indent="0">
              <a:buNone/>
              <a:defRPr sz="1600"/>
            </a:lvl2pPr>
            <a:lvl3pPr marL="1228850" indent="0">
              <a:buNone/>
              <a:defRPr sz="1300"/>
            </a:lvl3pPr>
            <a:lvl4pPr marL="1843276" indent="0">
              <a:buNone/>
              <a:defRPr sz="1200"/>
            </a:lvl4pPr>
            <a:lvl5pPr marL="2457702" indent="0">
              <a:buNone/>
              <a:defRPr sz="1200"/>
            </a:lvl5pPr>
            <a:lvl6pPr marL="3072128" indent="0">
              <a:buNone/>
              <a:defRPr sz="1200"/>
            </a:lvl6pPr>
            <a:lvl7pPr marL="3686553" indent="0">
              <a:buNone/>
              <a:defRPr sz="1200"/>
            </a:lvl7pPr>
            <a:lvl8pPr marL="4300979" indent="0">
              <a:buNone/>
              <a:defRPr sz="1200"/>
            </a:lvl8pPr>
            <a:lvl9pPr marL="4915404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25/9/2021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6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60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1143000"/>
          </a:xfrm>
          <a:prstGeom prst="rect">
            <a:avLst/>
          </a:prstGeom>
        </p:spPr>
        <p:txBody>
          <a:bodyPr vert="horz" lIns="122885" tIns="61443" rIns="122885" bIns="6144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4"/>
            <a:ext cx="10969943" cy="4525963"/>
          </a:xfrm>
          <a:prstGeom prst="rect">
            <a:avLst/>
          </a:prstGeom>
        </p:spPr>
        <p:txBody>
          <a:bodyPr vert="horz" lIns="122885" tIns="61443" rIns="122885" bIns="6144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2"/>
            <a:ext cx="2844059" cy="365125"/>
          </a:xfrm>
          <a:prstGeom prst="rect">
            <a:avLst/>
          </a:prstGeom>
        </p:spPr>
        <p:txBody>
          <a:bodyPr vert="horz" lIns="122885" tIns="61443" rIns="122885" bIns="61443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AF971-25D1-411E-8B62-14DAB1AB2062}" type="datetimeFigureOut">
              <a:rPr lang="en-US" smtClean="0"/>
              <a:pPr/>
              <a:t>25/9/2021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2"/>
            <a:ext cx="3859795" cy="365125"/>
          </a:xfrm>
          <a:prstGeom prst="rect">
            <a:avLst/>
          </a:prstGeom>
        </p:spPr>
        <p:txBody>
          <a:bodyPr vert="horz" lIns="122885" tIns="61443" rIns="122885" bIns="61443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6" y="6356352"/>
            <a:ext cx="2844059" cy="365125"/>
          </a:xfrm>
          <a:prstGeom prst="rect">
            <a:avLst/>
          </a:prstGeom>
        </p:spPr>
        <p:txBody>
          <a:bodyPr vert="horz" lIns="122885" tIns="61443" rIns="122885" bIns="61443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8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22885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0819" indent="-460819" algn="l" defTabSz="122885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8443" indent="-384015" algn="l" defTabSz="122885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064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0490" indent="-307212" algn="l" defTabSz="1228850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64916" indent="-307212" algn="l" defTabSz="1228850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79339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93766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08192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22618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4426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8850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3276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702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2128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86553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00979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15404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qkkich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F80ADF78-7BD2-4616-BE4D-1F704AE9A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122" y="1539876"/>
            <a:ext cx="11710583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457200" marR="0" lvl="0" indent="-457200" algn="ctr" defTabSz="122885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VẬT LÍ 12</a:t>
            </a:r>
          </a:p>
          <a:p>
            <a:pPr marL="457200" marR="0" lvl="0" indent="-457200" algn="ctr" defTabSz="122885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13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 </a:t>
            </a:r>
            <a:r>
              <a:rPr lang="en-US" sz="3200" b="1">
                <a:solidFill>
                  <a:srgbClr val="FFFF00"/>
                </a:solidFill>
              </a:rPr>
              <a:t>CÁC MẠCH ĐIỆN XOAY CHIÊUG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457200" algn="l" defTabSz="122885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AutoNum type="romanU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5B63EC86-67DD-47EB-9E7A-0273BEB59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23" y="3668427"/>
            <a:ext cx="777037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Thầy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giáo</a:t>
            </a: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Đoàn văn Doanh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Trường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THPT Nam Trực –  Nam Định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504A8E28-CD3E-47C2-8574-FBCA4606B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612" y="304800"/>
            <a:ext cx="644067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CLB VẬT LÝ TRƯỜNG </a:t>
            </a:r>
          </a:p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THPT NAM TRỰC - NAM ĐỊNH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Times New Roman" pitchFamily="18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D0436628-270D-4E88-8951-D2C763270203}"/>
              </a:ext>
            </a:extLst>
          </p:cNvPr>
          <p:cNvSpPr/>
          <p:nvPr/>
        </p:nvSpPr>
        <p:spPr>
          <a:xfrm>
            <a:off x="4648897" y="4902625"/>
            <a:ext cx="33881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Email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qkkich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gmail.com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Phone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0981.120681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9872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84214" y="2192579"/>
            <a:ext cx="365664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12800" indent="-812800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88" name="Rectangle 44"/>
          <p:cNvSpPr>
            <a:spLocks noChangeArrowheads="1"/>
          </p:cNvSpPr>
          <p:nvPr/>
        </p:nvSpPr>
        <p:spPr bwMode="auto">
          <a:xfrm>
            <a:off x="684212" y="521299"/>
            <a:ext cx="22765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itchFamily="18" charset="0"/>
              </a:rPr>
              <a:t>1.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</a:rPr>
              <a:t>Độ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</a:rPr>
              <a:t>lệch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</a:rPr>
              <a:t>pha</a:t>
            </a:r>
            <a:endParaRPr lang="en-US" sz="28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graphicFrame>
        <p:nvGraphicFramePr>
          <p:cNvPr id="6219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760537"/>
              </p:ext>
            </p:extLst>
          </p:nvPr>
        </p:nvGraphicFramePr>
        <p:xfrm>
          <a:off x="3122612" y="2184641"/>
          <a:ext cx="4236463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07880" imgH="228600" progId="Equation.DSMT4">
                  <p:embed/>
                </p:oleObj>
              </mc:Choice>
              <mc:Fallback>
                <p:oleObj name="Equation" r:id="rId2" imgW="1307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612" y="2184641"/>
                        <a:ext cx="4236463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96"/>
          <p:cNvGrpSpPr>
            <a:grpSpLocks/>
          </p:cNvGrpSpPr>
          <p:nvPr/>
        </p:nvGrpSpPr>
        <p:grpSpPr bwMode="auto">
          <a:xfrm>
            <a:off x="329056" y="1397001"/>
            <a:ext cx="7218071" cy="538163"/>
            <a:chOff x="53" y="1393"/>
            <a:chExt cx="3411" cy="339"/>
          </a:xfrm>
        </p:grpSpPr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53" y="1393"/>
              <a:ext cx="15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812800" indent="-812800">
                <a:spcBef>
                  <a:spcPct val="50000"/>
                </a:spcBef>
              </a:pP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 - </a:t>
              </a:r>
              <a:r>
                <a:rPr lang="en-US" sz="28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Nếu</a:t>
              </a: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điện</a:t>
              </a: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áp</a:t>
              </a: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graphicFrame>
          <p:nvGraphicFramePr>
            <p:cNvPr id="7215" name="Object 7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3226784"/>
                </p:ext>
              </p:extLst>
            </p:nvPr>
          </p:nvGraphicFramePr>
          <p:xfrm>
            <a:off x="1405" y="1393"/>
            <a:ext cx="2059" cy="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409400" imgH="228600" progId="Equation.DSMT4">
                    <p:embed/>
                  </p:oleObj>
                </mc:Choice>
                <mc:Fallback>
                  <p:oleObj name="Equation" r:id="rId4" imgW="14094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5" y="1393"/>
                          <a:ext cx="2059" cy="3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75" name="Rectangle 76"/>
          <p:cNvSpPr>
            <a:spLocks noChangeArrowheads="1"/>
          </p:cNvSpPr>
          <p:nvPr/>
        </p:nvSpPr>
        <p:spPr bwMode="auto">
          <a:xfrm>
            <a:off x="0" y="2940993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3" name="Group 88"/>
          <p:cNvGrpSpPr>
            <a:grpSpLocks/>
          </p:cNvGrpSpPr>
          <p:nvPr/>
        </p:nvGrpSpPr>
        <p:grpSpPr bwMode="auto">
          <a:xfrm>
            <a:off x="543843" y="2836864"/>
            <a:ext cx="9649486" cy="669925"/>
            <a:chOff x="82" y="947"/>
            <a:chExt cx="4560" cy="422"/>
          </a:xfrm>
        </p:grpSpPr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82" y="1008"/>
              <a:ext cx="456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812800" indent="-812800">
                <a:spcBef>
                  <a:spcPct val="50000"/>
                </a:spcBef>
              </a:pP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lệch</a:t>
              </a: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pha</a:t>
              </a: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giữa</a:t>
              </a: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điện</a:t>
              </a: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áp</a:t>
              </a: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dòng</a:t>
              </a: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điện</a:t>
              </a:r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</a:p>
          </p:txBody>
        </p:sp>
        <p:graphicFrame>
          <p:nvGraphicFramePr>
            <p:cNvPr id="7213" name="Object 8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8455928"/>
                </p:ext>
              </p:extLst>
            </p:nvPr>
          </p:nvGraphicFramePr>
          <p:xfrm>
            <a:off x="2920" y="947"/>
            <a:ext cx="1152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685800" imgH="228600" progId="Equation.DSMT4">
                    <p:embed/>
                  </p:oleObj>
                </mc:Choice>
                <mc:Fallback>
                  <p:oleObj name="Equation" r:id="rId6" imgW="6858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0" y="947"/>
                          <a:ext cx="1152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79" name="Rectangle 84"/>
          <p:cNvSpPr>
            <a:spLocks noChangeArrowheads="1"/>
          </p:cNvSpPr>
          <p:nvPr/>
        </p:nvSpPr>
        <p:spPr bwMode="auto">
          <a:xfrm>
            <a:off x="1" y="2655987"/>
            <a:ext cx="5453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1400">
                <a:solidFill>
                  <a:schemeClr val="bg1"/>
                </a:solidFill>
                <a:cs typeface="Times New Roman" pitchFamily="18" charset="0"/>
              </a:rPr>
              <a:t>         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7180" name="Rectangle 85"/>
          <p:cNvSpPr>
            <a:spLocks noChangeArrowheads="1"/>
          </p:cNvSpPr>
          <p:nvPr/>
        </p:nvSpPr>
        <p:spPr bwMode="auto">
          <a:xfrm>
            <a:off x="1" y="3160812"/>
            <a:ext cx="3850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1400">
                <a:solidFill>
                  <a:schemeClr val="bg1"/>
                </a:solidFill>
                <a:cs typeface="Times New Roman" pitchFamily="18" charset="0"/>
              </a:rPr>
              <a:t>     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7181" name="Rectangle 86"/>
          <p:cNvSpPr>
            <a:spLocks noChangeArrowheads="1"/>
          </p:cNvSpPr>
          <p:nvPr/>
        </p:nvSpPr>
        <p:spPr bwMode="auto">
          <a:xfrm>
            <a:off x="0" y="3436293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7182" name="Rectangle 87"/>
          <p:cNvSpPr>
            <a:spLocks noChangeArrowheads="1"/>
          </p:cNvSpPr>
          <p:nvPr/>
        </p:nvSpPr>
        <p:spPr bwMode="auto">
          <a:xfrm>
            <a:off x="0" y="3865662"/>
            <a:ext cx="3048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1400">
                <a:solidFill>
                  <a:schemeClr val="bg1"/>
                </a:solidFill>
                <a:cs typeface="Times New Roman" pitchFamily="18" charset="0"/>
              </a:rPr>
              <a:t>   </a:t>
            </a:r>
            <a:endParaRPr lang="nl-NL">
              <a:solidFill>
                <a:schemeClr val="bg1"/>
              </a:solidFill>
            </a:endParaRPr>
          </a:p>
        </p:txBody>
      </p:sp>
      <p:grpSp>
        <p:nvGrpSpPr>
          <p:cNvPr id="7184" name="Group 100"/>
          <p:cNvGrpSpPr>
            <a:grpSpLocks/>
          </p:cNvGrpSpPr>
          <p:nvPr/>
        </p:nvGrpSpPr>
        <p:grpSpPr bwMode="auto">
          <a:xfrm>
            <a:off x="8938472" y="863600"/>
            <a:ext cx="3047206" cy="1574800"/>
            <a:chOff x="4176" y="448"/>
            <a:chExt cx="1440" cy="992"/>
          </a:xfrm>
        </p:grpSpPr>
        <p:grpSp>
          <p:nvGrpSpPr>
            <p:cNvPr id="7187" name="Group 42"/>
            <p:cNvGrpSpPr>
              <a:grpSpLocks/>
            </p:cNvGrpSpPr>
            <p:nvPr/>
          </p:nvGrpSpPr>
          <p:grpSpPr bwMode="auto">
            <a:xfrm>
              <a:off x="4176" y="471"/>
              <a:ext cx="1440" cy="969"/>
              <a:chOff x="3984" y="768"/>
              <a:chExt cx="1632" cy="1257"/>
            </a:xfrm>
          </p:grpSpPr>
          <p:grpSp>
            <p:nvGrpSpPr>
              <p:cNvPr id="7189" name="Group 11"/>
              <p:cNvGrpSpPr>
                <a:grpSpLocks/>
              </p:cNvGrpSpPr>
              <p:nvPr/>
            </p:nvGrpSpPr>
            <p:grpSpPr bwMode="auto">
              <a:xfrm>
                <a:off x="3984" y="1737"/>
                <a:ext cx="1632" cy="288"/>
                <a:chOff x="816" y="2208"/>
                <a:chExt cx="1344" cy="288"/>
              </a:xfrm>
            </p:grpSpPr>
            <p:sp>
              <p:nvSpPr>
                <p:cNvPr id="7200" name="Rectangle 12"/>
                <p:cNvSpPr>
                  <a:spLocks noChangeArrowheads="1"/>
                </p:cNvSpPr>
                <p:nvPr/>
              </p:nvSpPr>
              <p:spPr bwMode="auto">
                <a:xfrm>
                  <a:off x="1104" y="2208"/>
                  <a:ext cx="768" cy="288"/>
                </a:xfrm>
                <a:prstGeom prst="rect">
                  <a:avLst/>
                </a:prstGeom>
                <a:solidFill>
                  <a:srgbClr val="00FFCC"/>
                </a:solidFill>
                <a:ln w="38100">
                  <a:solidFill>
                    <a:srgbClr val="FF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en-US" sz="2000" b="1">
                      <a:solidFill>
                        <a:srgbClr val="FF0000"/>
                      </a:solidFill>
                      <a:latin typeface="Tahoma" pitchFamily="34" charset="0"/>
                    </a:rPr>
                    <a:t>Mạch</a:t>
                  </a:r>
                </a:p>
              </p:txBody>
            </p:sp>
            <p:sp>
              <p:nvSpPr>
                <p:cNvPr id="7201" name="Line 13"/>
                <p:cNvSpPr>
                  <a:spLocks noChangeShapeType="1"/>
                </p:cNvSpPr>
                <p:nvPr/>
              </p:nvSpPr>
              <p:spPr bwMode="auto">
                <a:xfrm>
                  <a:off x="1872" y="2352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rgbClr val="FF66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202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816" y="2352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rgbClr val="FF66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7190" name="Group 15"/>
              <p:cNvGrpSpPr>
                <a:grpSpLocks/>
              </p:cNvGrpSpPr>
              <p:nvPr/>
            </p:nvGrpSpPr>
            <p:grpSpPr bwMode="auto">
              <a:xfrm>
                <a:off x="4320" y="768"/>
                <a:ext cx="960" cy="384"/>
                <a:chOff x="1440" y="912"/>
                <a:chExt cx="960" cy="384"/>
              </a:xfrm>
            </p:grpSpPr>
            <p:sp>
              <p:nvSpPr>
                <p:cNvPr id="7197" name="Oval 16"/>
                <p:cNvSpPr>
                  <a:spLocks noChangeArrowheads="1"/>
                </p:cNvSpPr>
                <p:nvPr/>
              </p:nvSpPr>
              <p:spPr bwMode="auto">
                <a:xfrm>
                  <a:off x="1728" y="912"/>
                  <a:ext cx="384" cy="384"/>
                </a:xfrm>
                <a:prstGeom prst="ellipse">
                  <a:avLst/>
                </a:prstGeom>
                <a:solidFill>
                  <a:srgbClr val="00FFCC"/>
                </a:solidFill>
                <a:ln w="38100">
                  <a:solidFill>
                    <a:srgbClr val="FF66FF"/>
                  </a:solidFill>
                  <a:round/>
                  <a:headEnd/>
                  <a:tailEnd/>
                </a:ln>
              </p:spPr>
              <p:txBody>
                <a:bodyPr wrap="none" anchor="b"/>
                <a:lstStyle/>
                <a:p>
                  <a:pPr algn="ctr" eaLnBrk="0" hangingPunct="0"/>
                  <a:r>
                    <a:rPr lang="en-US" sz="4000" b="1">
                      <a:solidFill>
                        <a:schemeClr val="bg1"/>
                      </a:solidFill>
                      <a:latin typeface="Tahoma" pitchFamily="34" charset="0"/>
                      <a:sym typeface="Symbol" pitchFamily="18" charset="2"/>
                    </a:rPr>
                    <a:t></a:t>
                  </a:r>
                </a:p>
              </p:txBody>
            </p:sp>
            <p:sp>
              <p:nvSpPr>
                <p:cNvPr id="7198" name="Line 17"/>
                <p:cNvSpPr>
                  <a:spLocks noChangeShapeType="1"/>
                </p:cNvSpPr>
                <p:nvPr/>
              </p:nvSpPr>
              <p:spPr bwMode="auto">
                <a:xfrm>
                  <a:off x="2112" y="1104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rgbClr val="FF66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199" name="Line 18"/>
                <p:cNvSpPr>
                  <a:spLocks noChangeShapeType="1"/>
                </p:cNvSpPr>
                <p:nvPr/>
              </p:nvSpPr>
              <p:spPr bwMode="auto">
                <a:xfrm>
                  <a:off x="1440" y="1104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rgbClr val="FF66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7191" name="Line 19"/>
              <p:cNvSpPr>
                <a:spLocks noChangeShapeType="1"/>
              </p:cNvSpPr>
              <p:nvPr/>
            </p:nvSpPr>
            <p:spPr bwMode="auto">
              <a:xfrm flipV="1">
                <a:off x="5616" y="969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192" name="Line 20"/>
              <p:cNvSpPr>
                <a:spLocks noChangeShapeType="1"/>
              </p:cNvSpPr>
              <p:nvPr/>
            </p:nvSpPr>
            <p:spPr bwMode="auto">
              <a:xfrm flipV="1">
                <a:off x="3984" y="969"/>
                <a:ext cx="0" cy="912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193" name="Line 21"/>
              <p:cNvSpPr>
                <a:spLocks noChangeShapeType="1"/>
              </p:cNvSpPr>
              <p:nvPr/>
            </p:nvSpPr>
            <p:spPr bwMode="auto">
              <a:xfrm>
                <a:off x="3984" y="960"/>
                <a:ext cx="336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194" name="Line 22"/>
              <p:cNvSpPr>
                <a:spLocks noChangeShapeType="1"/>
              </p:cNvSpPr>
              <p:nvPr/>
            </p:nvSpPr>
            <p:spPr bwMode="auto">
              <a:xfrm>
                <a:off x="5280" y="960"/>
                <a:ext cx="336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195" name="Text Box 23"/>
              <p:cNvSpPr txBox="1">
                <a:spLocks noChangeArrowheads="1"/>
              </p:cNvSpPr>
              <p:nvPr/>
            </p:nvSpPr>
            <p:spPr bwMode="auto">
              <a:xfrm>
                <a:off x="4412" y="886"/>
                <a:ext cx="195" cy="4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>
                    <a:solidFill>
                      <a:schemeClr val="bg1"/>
                    </a:solidFill>
                    <a:latin typeface="Times New Roman" pitchFamily="18" charset="0"/>
                  </a:rPr>
                  <a:t>u</a:t>
                </a:r>
              </a:p>
            </p:txBody>
          </p:sp>
          <p:sp>
            <p:nvSpPr>
              <p:cNvPr id="7196" name="Text Box 24"/>
              <p:cNvSpPr txBox="1">
                <a:spLocks noChangeArrowheads="1"/>
              </p:cNvSpPr>
              <p:nvPr/>
            </p:nvSpPr>
            <p:spPr bwMode="auto">
              <a:xfrm>
                <a:off x="4070" y="1529"/>
                <a:ext cx="152" cy="4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800">
                    <a:solidFill>
                      <a:schemeClr val="bg1"/>
                    </a:solidFill>
                    <a:latin typeface="Times New Roman" pitchFamily="18" charset="0"/>
                  </a:rPr>
                  <a:t>i</a:t>
                </a:r>
              </a:p>
            </p:txBody>
          </p:sp>
        </p:grpSp>
        <p:sp>
          <p:nvSpPr>
            <p:cNvPr id="7188" name="Oval 97"/>
            <p:cNvSpPr>
              <a:spLocks noChangeArrowheads="1"/>
            </p:cNvSpPr>
            <p:nvPr/>
          </p:nvSpPr>
          <p:spPr bwMode="auto">
            <a:xfrm>
              <a:off x="4704" y="448"/>
              <a:ext cx="384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>
                  <a:solidFill>
                    <a:schemeClr val="bg1"/>
                  </a:solidFill>
                </a:rPr>
                <a:t>~</a:t>
              </a:r>
            </a:p>
          </p:txBody>
        </p:sp>
      </p:grpSp>
      <p:sp>
        <p:nvSpPr>
          <p:cNvPr id="35" name="Rectangle 25"/>
          <p:cNvSpPr>
            <a:spLocks noChangeArrowheads="1"/>
          </p:cNvSpPr>
          <p:nvPr/>
        </p:nvSpPr>
        <p:spPr bwMode="auto">
          <a:xfrm>
            <a:off x="2383991" y="3867150"/>
            <a:ext cx="771958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812800" indent="-812800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sym typeface="Symbol" pitchFamily="18" charset="2"/>
              </a:rPr>
              <a:t> &gt; 0   </a:t>
            </a:r>
            <a:r>
              <a:rPr lang="en-US" sz="2800" dirty="0">
                <a:solidFill>
                  <a:schemeClr val="bg1"/>
                </a:solidFill>
              </a:rPr>
              <a:t>u  </a:t>
            </a:r>
            <a:r>
              <a:rPr lang="en-US" sz="2800" dirty="0" err="1">
                <a:solidFill>
                  <a:schemeClr val="bg1"/>
                </a:solidFill>
              </a:rPr>
              <a:t>sớm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pha</a:t>
            </a:r>
            <a:r>
              <a:rPr lang="en-US" sz="2800" dirty="0">
                <a:solidFill>
                  <a:schemeClr val="bg1"/>
                </a:solidFill>
              </a:rPr>
              <a:t> 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sym typeface="Symbol" pitchFamily="18" charset="2"/>
              </a:rPr>
              <a:t></a:t>
            </a:r>
            <a:r>
              <a:rPr lang="en-US" sz="2800" dirty="0">
                <a:solidFill>
                  <a:schemeClr val="bg1"/>
                </a:solidFill>
              </a:rPr>
              <a:t>   so </a:t>
            </a:r>
            <a:r>
              <a:rPr lang="en-US" sz="2800" dirty="0" err="1">
                <a:solidFill>
                  <a:schemeClr val="bg1"/>
                </a:solidFill>
              </a:rPr>
              <a:t>với</a:t>
            </a:r>
            <a:r>
              <a:rPr lang="en-US" sz="2800" dirty="0">
                <a:solidFill>
                  <a:schemeClr val="bg1"/>
                </a:solidFill>
              </a:rPr>
              <a:t> 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28"/>
              <p:cNvSpPr>
                <a:spLocks noChangeArrowheads="1"/>
              </p:cNvSpPr>
              <p:nvPr/>
            </p:nvSpPr>
            <p:spPr bwMode="auto">
              <a:xfrm>
                <a:off x="2373457" y="4537869"/>
                <a:ext cx="7441911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812800" indent="-812800">
                  <a:spcBef>
                    <a:spcPct val="50000"/>
                  </a:spcBef>
                  <a:buClr>
                    <a:schemeClr val="hlink"/>
                  </a:buClr>
                  <a:buSzPct val="120000"/>
                  <a:defRPr/>
                </a:pPr>
                <a:r>
                  <a:rPr lang="en-US" sz="2800" dirty="0">
                    <a:solidFill>
                      <a:schemeClr val="bg1"/>
                    </a:solidFill>
                    <a:effectLst/>
                    <a:latin typeface="Times New Roman" pitchFamily="18" charset="0"/>
                    <a:sym typeface="Symbol" pitchFamily="18" charset="2"/>
                  </a:rPr>
                  <a:t> &lt; 0   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</a:rPr>
                  <a:t>u  trễ  </a:t>
                </a:r>
                <a:r>
                  <a:rPr lang="en-US" sz="2800" dirty="0" err="1">
                    <a:solidFill>
                      <a:schemeClr val="bg1"/>
                    </a:solidFill>
                    <a:effectLst/>
                  </a:rPr>
                  <a:t>pha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bg1"/>
                            </a:solidFill>
                            <a:effectLst/>
                            <a:latin typeface="Times New Roman" pitchFamily="18" charset="0"/>
                            <a:sym typeface="Symbol" pitchFamily="18" charset="2"/>
                          </a:rPr>
                          <m:t></m:t>
                        </m:r>
                      </m:e>
                    </m:d>
                  </m:oMath>
                </a14:m>
                <a:r>
                  <a:rPr lang="en-US" sz="2800" dirty="0">
                    <a:solidFill>
                      <a:schemeClr val="bg1"/>
                    </a:solidFill>
                    <a:effectLst/>
                  </a:rPr>
                  <a:t>  so </a:t>
                </a:r>
                <a:r>
                  <a:rPr lang="en-US" sz="2800" dirty="0" err="1">
                    <a:solidFill>
                      <a:schemeClr val="bg1"/>
                    </a:solidFill>
                    <a:effectLst/>
                  </a:rPr>
                  <a:t>với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</a:rPr>
                  <a:t> i</a:t>
                </a:r>
              </a:p>
            </p:txBody>
          </p:sp>
        </mc:Choice>
        <mc:Fallback xmlns="">
          <p:sp>
            <p:nvSpPr>
              <p:cNvPr id="36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73457" y="4537869"/>
                <a:ext cx="7441911" cy="457200"/>
              </a:xfrm>
              <a:prstGeom prst="rect">
                <a:avLst/>
              </a:prstGeom>
              <a:blipFill rotWithShape="1">
                <a:blip r:embed="rId11"/>
                <a:stretch>
                  <a:fillRect l="-1638" t="-16000" b="-52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0"/>
          <p:cNvSpPr>
            <a:spLocks noChangeArrowheads="1"/>
          </p:cNvSpPr>
          <p:nvPr/>
        </p:nvSpPr>
        <p:spPr bwMode="auto">
          <a:xfrm>
            <a:off x="2492821" y="5181600"/>
            <a:ext cx="672454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812800" indent="-812800">
              <a:spcBef>
                <a:spcPct val="50000"/>
              </a:spcBef>
              <a:buClr>
                <a:schemeClr val="hlink"/>
              </a:buClr>
              <a:buSzPct val="120000"/>
              <a:defRPr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sym typeface="Symbol" pitchFamily="18" charset="2"/>
              </a:rPr>
              <a:t>=0     </a:t>
            </a:r>
            <a:r>
              <a:rPr lang="en-US" sz="2800" dirty="0">
                <a:solidFill>
                  <a:schemeClr val="bg1"/>
                </a:solidFill>
              </a:rPr>
              <a:t>u </a:t>
            </a:r>
            <a:r>
              <a:rPr lang="en-US" sz="2800" dirty="0" err="1">
                <a:solidFill>
                  <a:schemeClr val="bg1"/>
                </a:solidFill>
              </a:rPr>
              <a:t>cùng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pha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với</a:t>
            </a:r>
            <a:r>
              <a:rPr lang="en-US" sz="2800" dirty="0">
                <a:solidFill>
                  <a:schemeClr val="bg1"/>
                </a:solidFill>
              </a:rPr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1060404925"/>
      </p:ext>
    </p:extLst>
  </p:cSld>
  <p:clrMapOvr>
    <a:masterClrMapping/>
  </p:clrMapOvr>
  <p:transition spd="slow">
    <p:wedge/>
    <p:sndAc>
      <p:endSnd/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2234618" y="381000"/>
            <a:ext cx="660228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QUAN SÁT CÁC HÌNH ẢNH SAU</a:t>
            </a:r>
          </a:p>
        </p:txBody>
      </p:sp>
      <p:sp>
        <p:nvSpPr>
          <p:cNvPr id="86048" name="Rectangle 32"/>
          <p:cNvSpPr>
            <a:spLocks noChangeArrowheads="1"/>
          </p:cNvSpPr>
          <p:nvPr/>
        </p:nvSpPr>
        <p:spPr bwMode="auto">
          <a:xfrm>
            <a:off x="507868" y="1066800"/>
            <a:ext cx="1117309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1. Những thiết bị tiêu thụ điện là  điện trở thuần</a:t>
            </a:r>
          </a:p>
        </p:txBody>
      </p:sp>
      <p:grpSp>
        <p:nvGrpSpPr>
          <p:cNvPr id="86071" name="Group 55"/>
          <p:cNvGrpSpPr>
            <a:grpSpLocks/>
          </p:cNvGrpSpPr>
          <p:nvPr/>
        </p:nvGrpSpPr>
        <p:grpSpPr bwMode="auto">
          <a:xfrm>
            <a:off x="2640912" y="1600200"/>
            <a:ext cx="6094413" cy="1066800"/>
            <a:chOff x="624" y="1008"/>
            <a:chExt cx="3840" cy="1056"/>
          </a:xfrm>
        </p:grpSpPr>
        <p:pic>
          <p:nvPicPr>
            <p:cNvPr id="3088" name="Picture 52" descr="DSCN168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1056"/>
              <a:ext cx="1008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9" name="Picture 53" descr="59609_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104"/>
              <a:ext cx="1536" cy="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0" name="Picture 54" descr="112100273%20am%20dien%20inox%20Jauzajls%20-%20150A%20(343000)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008"/>
              <a:ext cx="1008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6075" name="Group 59"/>
          <p:cNvGrpSpPr>
            <a:grpSpLocks/>
          </p:cNvGrpSpPr>
          <p:nvPr/>
        </p:nvGrpSpPr>
        <p:grpSpPr bwMode="auto">
          <a:xfrm>
            <a:off x="2031471" y="3124200"/>
            <a:ext cx="7110148" cy="1295400"/>
            <a:chOff x="384" y="2112"/>
            <a:chExt cx="4263" cy="1219"/>
          </a:xfrm>
        </p:grpSpPr>
        <p:pic>
          <p:nvPicPr>
            <p:cNvPr id="3085" name="Picture 56" descr="800px-Electronic_component_capacitor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2112"/>
              <a:ext cx="2016" cy="1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57" descr="capacitor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2112"/>
              <a:ext cx="1047" cy="1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58" descr="25-tu%20hoa7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2112"/>
              <a:ext cx="1104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6076" name="Rectangle 60"/>
          <p:cNvSpPr>
            <a:spLocks noChangeArrowheads="1"/>
          </p:cNvSpPr>
          <p:nvPr/>
        </p:nvSpPr>
        <p:spPr bwMode="auto">
          <a:xfrm>
            <a:off x="609441" y="2667000"/>
            <a:ext cx="1117309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2.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</a:rPr>
              <a:t>Những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</a:rPr>
              <a:t>thiết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</a:rPr>
              <a:t>bị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</a:rPr>
              <a:t>tiêu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</a:rPr>
              <a:t>thụ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</a:rPr>
              <a:t>điện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</a:rPr>
              <a:t>là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</a:rPr>
              <a:t>tụ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</a:rPr>
              <a:t>điện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</a:t>
            </a:r>
          </a:p>
        </p:txBody>
      </p:sp>
      <p:grpSp>
        <p:nvGrpSpPr>
          <p:cNvPr id="86086" name="Group 70"/>
          <p:cNvGrpSpPr>
            <a:grpSpLocks/>
          </p:cNvGrpSpPr>
          <p:nvPr/>
        </p:nvGrpSpPr>
        <p:grpSpPr bwMode="auto">
          <a:xfrm>
            <a:off x="914162" y="4876800"/>
            <a:ext cx="10360501" cy="1543050"/>
            <a:chOff x="528" y="3168"/>
            <a:chExt cx="4896" cy="972"/>
          </a:xfrm>
        </p:grpSpPr>
        <p:pic>
          <p:nvPicPr>
            <p:cNvPr id="3081" name="Picture 66" descr="9bb362937888c4c59ee9a583c17395ee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3216"/>
              <a:ext cx="1104" cy="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67" descr="3pha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3168"/>
              <a:ext cx="748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68" descr="images124384_y4a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3264"/>
              <a:ext cx="1872" cy="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69" descr="mba%20kho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" y="3216"/>
              <a:ext cx="1187" cy="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6087" name="Rectangle 71"/>
          <p:cNvSpPr>
            <a:spLocks noChangeArrowheads="1"/>
          </p:cNvSpPr>
          <p:nvPr/>
        </p:nvSpPr>
        <p:spPr bwMode="auto">
          <a:xfrm>
            <a:off x="609441" y="4419600"/>
            <a:ext cx="1117309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3. Những thiết bị tiêu thụ điện là  cuộn dây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0319337"/>
      </p:ext>
    </p:extLst>
  </p:cSld>
  <p:clrMapOvr>
    <a:masterClrMapping/>
  </p:clrMapOvr>
  <p:transition spd="slow">
    <p:wedg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6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8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48" grpId="0"/>
      <p:bldP spid="86076" grpId="0"/>
      <p:bldP spid="860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8"/>
          <p:cNvSpPr>
            <a:spLocks noChangeArrowheads="1"/>
          </p:cNvSpPr>
          <p:nvPr/>
        </p:nvSpPr>
        <p:spPr bwMode="auto">
          <a:xfrm>
            <a:off x="203147" y="685800"/>
            <a:ext cx="11985678" cy="24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Tụ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Cuộn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50787" y="2952750"/>
            <a:ext cx="10326643" cy="704850"/>
            <a:chOff x="208" y="1104"/>
            <a:chExt cx="4880" cy="444"/>
          </a:xfrm>
        </p:grpSpPr>
        <p:grpSp>
          <p:nvGrpSpPr>
            <p:cNvPr id="4100" name="Group 102"/>
            <p:cNvGrpSpPr>
              <a:grpSpLocks/>
            </p:cNvGrpSpPr>
            <p:nvPr/>
          </p:nvGrpSpPr>
          <p:grpSpPr bwMode="auto">
            <a:xfrm>
              <a:off x="4224" y="1104"/>
              <a:ext cx="864" cy="432"/>
              <a:chOff x="464" y="1593"/>
              <a:chExt cx="864" cy="279"/>
            </a:xfrm>
          </p:grpSpPr>
          <p:grpSp>
            <p:nvGrpSpPr>
              <p:cNvPr id="4116" name="Group 100"/>
              <p:cNvGrpSpPr>
                <a:grpSpLocks/>
              </p:cNvGrpSpPr>
              <p:nvPr/>
            </p:nvGrpSpPr>
            <p:grpSpPr bwMode="auto">
              <a:xfrm>
                <a:off x="464" y="1776"/>
                <a:ext cx="864" cy="96"/>
                <a:chOff x="464" y="1776"/>
                <a:chExt cx="864" cy="96"/>
              </a:xfrm>
            </p:grpSpPr>
            <p:sp>
              <p:nvSpPr>
                <p:cNvPr id="4118" name="Freeform 94"/>
                <p:cNvSpPr>
                  <a:spLocks/>
                </p:cNvSpPr>
                <p:nvPr/>
              </p:nvSpPr>
              <p:spPr bwMode="auto">
                <a:xfrm rot="-5400000">
                  <a:off x="842" y="1654"/>
                  <a:ext cx="96" cy="340"/>
                </a:xfrm>
                <a:custGeom>
                  <a:avLst/>
                  <a:gdLst>
                    <a:gd name="T0" fmla="*/ 2 w 2000"/>
                    <a:gd name="T1" fmla="*/ 0 h 4864"/>
                    <a:gd name="T2" fmla="*/ 4 w 2000"/>
                    <a:gd name="T3" fmla="*/ 1 h 4864"/>
                    <a:gd name="T4" fmla="*/ 5 w 2000"/>
                    <a:gd name="T5" fmla="*/ 3 h 4864"/>
                    <a:gd name="T6" fmla="*/ 4 w 2000"/>
                    <a:gd name="T7" fmla="*/ 4 h 4864"/>
                    <a:gd name="T8" fmla="*/ 2 w 2000"/>
                    <a:gd name="T9" fmla="*/ 5 h 4864"/>
                    <a:gd name="T10" fmla="*/ 1 w 2000"/>
                    <a:gd name="T11" fmla="*/ 5 h 4864"/>
                    <a:gd name="T12" fmla="*/ 0 w 2000"/>
                    <a:gd name="T13" fmla="*/ 4 h 4864"/>
                    <a:gd name="T14" fmla="*/ 1 w 2000"/>
                    <a:gd name="T15" fmla="*/ 3 h 4864"/>
                    <a:gd name="T16" fmla="*/ 2 w 2000"/>
                    <a:gd name="T17" fmla="*/ 3 h 4864"/>
                    <a:gd name="T18" fmla="*/ 4 w 2000"/>
                    <a:gd name="T19" fmla="*/ 4 h 4864"/>
                    <a:gd name="T20" fmla="*/ 5 w 2000"/>
                    <a:gd name="T21" fmla="*/ 6 h 4864"/>
                    <a:gd name="T22" fmla="*/ 4 w 2000"/>
                    <a:gd name="T23" fmla="*/ 7 h 4864"/>
                    <a:gd name="T24" fmla="*/ 2 w 2000"/>
                    <a:gd name="T25" fmla="*/ 8 h 4864"/>
                    <a:gd name="T26" fmla="*/ 1 w 2000"/>
                    <a:gd name="T27" fmla="*/ 8 h 4864"/>
                    <a:gd name="T28" fmla="*/ 0 w 2000"/>
                    <a:gd name="T29" fmla="*/ 7 h 4864"/>
                    <a:gd name="T30" fmla="*/ 1 w 2000"/>
                    <a:gd name="T31" fmla="*/ 6 h 4864"/>
                    <a:gd name="T32" fmla="*/ 2 w 2000"/>
                    <a:gd name="T33" fmla="*/ 6 h 4864"/>
                    <a:gd name="T34" fmla="*/ 4 w 2000"/>
                    <a:gd name="T35" fmla="*/ 7 h 4864"/>
                    <a:gd name="T36" fmla="*/ 5 w 2000"/>
                    <a:gd name="T37" fmla="*/ 9 h 4864"/>
                    <a:gd name="T38" fmla="*/ 4 w 2000"/>
                    <a:gd name="T39" fmla="*/ 10 h 4864"/>
                    <a:gd name="T40" fmla="*/ 2 w 2000"/>
                    <a:gd name="T41" fmla="*/ 11 h 4864"/>
                    <a:gd name="T42" fmla="*/ 1 w 2000"/>
                    <a:gd name="T43" fmla="*/ 11 h 4864"/>
                    <a:gd name="T44" fmla="*/ 0 w 2000"/>
                    <a:gd name="T45" fmla="*/ 10 h 4864"/>
                    <a:gd name="T46" fmla="*/ 1 w 2000"/>
                    <a:gd name="T47" fmla="*/ 10 h 4864"/>
                    <a:gd name="T48" fmla="*/ 2 w 2000"/>
                    <a:gd name="T49" fmla="*/ 9 h 4864"/>
                    <a:gd name="T50" fmla="*/ 4 w 2000"/>
                    <a:gd name="T51" fmla="*/ 10 h 4864"/>
                    <a:gd name="T52" fmla="*/ 5 w 2000"/>
                    <a:gd name="T53" fmla="*/ 12 h 4864"/>
                    <a:gd name="T54" fmla="*/ 4 w 2000"/>
                    <a:gd name="T55" fmla="*/ 13 h 4864"/>
                    <a:gd name="T56" fmla="*/ 2 w 2000"/>
                    <a:gd name="T57" fmla="*/ 14 h 4864"/>
                    <a:gd name="T58" fmla="*/ 1 w 2000"/>
                    <a:gd name="T59" fmla="*/ 14 h 4864"/>
                    <a:gd name="T60" fmla="*/ 0 w 2000"/>
                    <a:gd name="T61" fmla="*/ 13 h 4864"/>
                    <a:gd name="T62" fmla="*/ 1 w 2000"/>
                    <a:gd name="T63" fmla="*/ 13 h 4864"/>
                    <a:gd name="T64" fmla="*/ 2 w 2000"/>
                    <a:gd name="T65" fmla="*/ 13 h 4864"/>
                    <a:gd name="T66" fmla="*/ 4 w 2000"/>
                    <a:gd name="T67" fmla="*/ 13 h 4864"/>
                    <a:gd name="T68" fmla="*/ 5 w 2000"/>
                    <a:gd name="T69" fmla="*/ 15 h 4864"/>
                    <a:gd name="T70" fmla="*/ 4 w 2000"/>
                    <a:gd name="T71" fmla="*/ 17 h 4864"/>
                    <a:gd name="T72" fmla="*/ 2 w 2000"/>
                    <a:gd name="T73" fmla="*/ 17 h 4864"/>
                    <a:gd name="T74" fmla="*/ 1 w 2000"/>
                    <a:gd name="T75" fmla="*/ 17 h 4864"/>
                    <a:gd name="T76" fmla="*/ 0 w 2000"/>
                    <a:gd name="T77" fmla="*/ 17 h 4864"/>
                    <a:gd name="T78" fmla="*/ 1 w 2000"/>
                    <a:gd name="T79" fmla="*/ 16 h 4864"/>
                    <a:gd name="T80" fmla="*/ 2 w 2000"/>
                    <a:gd name="T81" fmla="*/ 16 h 4864"/>
                    <a:gd name="T82" fmla="*/ 4 w 2000"/>
                    <a:gd name="T83" fmla="*/ 17 h 4864"/>
                    <a:gd name="T84" fmla="*/ 5 w 2000"/>
                    <a:gd name="T85" fmla="*/ 18 h 4864"/>
                    <a:gd name="T86" fmla="*/ 4 w 2000"/>
                    <a:gd name="T87" fmla="*/ 20 h 4864"/>
                    <a:gd name="T88" fmla="*/ 2 w 2000"/>
                    <a:gd name="T89" fmla="*/ 21 h 4864"/>
                    <a:gd name="T90" fmla="*/ 1 w 2000"/>
                    <a:gd name="T91" fmla="*/ 20 h 4864"/>
                    <a:gd name="T92" fmla="*/ 0 w 2000"/>
                    <a:gd name="T93" fmla="*/ 20 h 4864"/>
                    <a:gd name="T94" fmla="*/ 1 w 2000"/>
                    <a:gd name="T95" fmla="*/ 19 h 4864"/>
                    <a:gd name="T96" fmla="*/ 2 w 2000"/>
                    <a:gd name="T97" fmla="*/ 19 h 4864"/>
                    <a:gd name="T98" fmla="*/ 4 w 2000"/>
                    <a:gd name="T99" fmla="*/ 20 h 4864"/>
                    <a:gd name="T100" fmla="*/ 5 w 2000"/>
                    <a:gd name="T101" fmla="*/ 21 h 4864"/>
                    <a:gd name="T102" fmla="*/ 4 w 2000"/>
                    <a:gd name="T103" fmla="*/ 23 h 4864"/>
                    <a:gd name="T104" fmla="*/ 2 w 2000"/>
                    <a:gd name="T105" fmla="*/ 24 h 4864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2000"/>
                    <a:gd name="T160" fmla="*/ 0 h 4864"/>
                    <a:gd name="T161" fmla="*/ 2000 w 2000"/>
                    <a:gd name="T162" fmla="*/ 4864 h 4864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2000" h="4864">
                      <a:moveTo>
                        <a:pt x="617" y="16"/>
                      </a:moveTo>
                      <a:cubicBezTo>
                        <a:pt x="744" y="8"/>
                        <a:pt x="872" y="0"/>
                        <a:pt x="1000" y="10"/>
                      </a:cubicBezTo>
                      <a:cubicBezTo>
                        <a:pt x="1128" y="20"/>
                        <a:pt x="1265" y="46"/>
                        <a:pt x="1383" y="76"/>
                      </a:cubicBezTo>
                      <a:cubicBezTo>
                        <a:pt x="1501" y="106"/>
                        <a:pt x="1617" y="146"/>
                        <a:pt x="1707" y="190"/>
                      </a:cubicBezTo>
                      <a:cubicBezTo>
                        <a:pt x="1797" y="234"/>
                        <a:pt x="1875" y="287"/>
                        <a:pt x="1924" y="340"/>
                      </a:cubicBezTo>
                      <a:cubicBezTo>
                        <a:pt x="1973" y="393"/>
                        <a:pt x="2000" y="453"/>
                        <a:pt x="2000" y="510"/>
                      </a:cubicBezTo>
                      <a:cubicBezTo>
                        <a:pt x="2000" y="567"/>
                        <a:pt x="1973" y="627"/>
                        <a:pt x="1924" y="680"/>
                      </a:cubicBezTo>
                      <a:cubicBezTo>
                        <a:pt x="1875" y="733"/>
                        <a:pt x="1797" y="786"/>
                        <a:pt x="1707" y="830"/>
                      </a:cubicBezTo>
                      <a:cubicBezTo>
                        <a:pt x="1617" y="874"/>
                        <a:pt x="1501" y="914"/>
                        <a:pt x="1383" y="944"/>
                      </a:cubicBezTo>
                      <a:cubicBezTo>
                        <a:pt x="1265" y="974"/>
                        <a:pt x="1128" y="997"/>
                        <a:pt x="1000" y="1010"/>
                      </a:cubicBezTo>
                      <a:cubicBezTo>
                        <a:pt x="872" y="1023"/>
                        <a:pt x="735" y="1027"/>
                        <a:pt x="617" y="1024"/>
                      </a:cubicBezTo>
                      <a:cubicBezTo>
                        <a:pt x="499" y="1021"/>
                        <a:pt x="383" y="1007"/>
                        <a:pt x="293" y="990"/>
                      </a:cubicBezTo>
                      <a:cubicBezTo>
                        <a:pt x="203" y="973"/>
                        <a:pt x="125" y="947"/>
                        <a:pt x="76" y="920"/>
                      </a:cubicBezTo>
                      <a:cubicBezTo>
                        <a:pt x="27" y="893"/>
                        <a:pt x="0" y="860"/>
                        <a:pt x="0" y="830"/>
                      </a:cubicBezTo>
                      <a:cubicBezTo>
                        <a:pt x="0" y="800"/>
                        <a:pt x="27" y="767"/>
                        <a:pt x="76" y="740"/>
                      </a:cubicBezTo>
                      <a:cubicBezTo>
                        <a:pt x="125" y="713"/>
                        <a:pt x="203" y="687"/>
                        <a:pt x="293" y="670"/>
                      </a:cubicBezTo>
                      <a:cubicBezTo>
                        <a:pt x="383" y="653"/>
                        <a:pt x="499" y="639"/>
                        <a:pt x="617" y="636"/>
                      </a:cubicBezTo>
                      <a:cubicBezTo>
                        <a:pt x="735" y="633"/>
                        <a:pt x="872" y="637"/>
                        <a:pt x="1000" y="650"/>
                      </a:cubicBezTo>
                      <a:cubicBezTo>
                        <a:pt x="1128" y="663"/>
                        <a:pt x="1265" y="686"/>
                        <a:pt x="1383" y="716"/>
                      </a:cubicBezTo>
                      <a:cubicBezTo>
                        <a:pt x="1501" y="746"/>
                        <a:pt x="1617" y="786"/>
                        <a:pt x="1707" y="830"/>
                      </a:cubicBezTo>
                      <a:cubicBezTo>
                        <a:pt x="1797" y="874"/>
                        <a:pt x="1875" y="927"/>
                        <a:pt x="1924" y="980"/>
                      </a:cubicBezTo>
                      <a:cubicBezTo>
                        <a:pt x="1973" y="1033"/>
                        <a:pt x="2000" y="1093"/>
                        <a:pt x="2000" y="1150"/>
                      </a:cubicBezTo>
                      <a:cubicBezTo>
                        <a:pt x="2000" y="1207"/>
                        <a:pt x="1973" y="1267"/>
                        <a:pt x="1924" y="1320"/>
                      </a:cubicBezTo>
                      <a:cubicBezTo>
                        <a:pt x="1875" y="1373"/>
                        <a:pt x="1797" y="1426"/>
                        <a:pt x="1707" y="1470"/>
                      </a:cubicBezTo>
                      <a:cubicBezTo>
                        <a:pt x="1617" y="1514"/>
                        <a:pt x="1501" y="1554"/>
                        <a:pt x="1383" y="1584"/>
                      </a:cubicBezTo>
                      <a:cubicBezTo>
                        <a:pt x="1265" y="1614"/>
                        <a:pt x="1128" y="1637"/>
                        <a:pt x="1000" y="1650"/>
                      </a:cubicBezTo>
                      <a:cubicBezTo>
                        <a:pt x="872" y="1663"/>
                        <a:pt x="735" y="1667"/>
                        <a:pt x="617" y="1664"/>
                      </a:cubicBezTo>
                      <a:cubicBezTo>
                        <a:pt x="499" y="1661"/>
                        <a:pt x="383" y="1647"/>
                        <a:pt x="293" y="1630"/>
                      </a:cubicBezTo>
                      <a:cubicBezTo>
                        <a:pt x="203" y="1613"/>
                        <a:pt x="125" y="1587"/>
                        <a:pt x="76" y="1560"/>
                      </a:cubicBezTo>
                      <a:cubicBezTo>
                        <a:pt x="27" y="1533"/>
                        <a:pt x="0" y="1500"/>
                        <a:pt x="0" y="1470"/>
                      </a:cubicBezTo>
                      <a:cubicBezTo>
                        <a:pt x="0" y="1440"/>
                        <a:pt x="27" y="1407"/>
                        <a:pt x="76" y="1380"/>
                      </a:cubicBezTo>
                      <a:cubicBezTo>
                        <a:pt x="125" y="1353"/>
                        <a:pt x="203" y="1327"/>
                        <a:pt x="293" y="1310"/>
                      </a:cubicBezTo>
                      <a:cubicBezTo>
                        <a:pt x="383" y="1293"/>
                        <a:pt x="499" y="1279"/>
                        <a:pt x="617" y="1276"/>
                      </a:cubicBezTo>
                      <a:cubicBezTo>
                        <a:pt x="735" y="1273"/>
                        <a:pt x="872" y="1277"/>
                        <a:pt x="1000" y="1290"/>
                      </a:cubicBezTo>
                      <a:cubicBezTo>
                        <a:pt x="1128" y="1303"/>
                        <a:pt x="1265" y="1326"/>
                        <a:pt x="1383" y="1356"/>
                      </a:cubicBezTo>
                      <a:cubicBezTo>
                        <a:pt x="1501" y="1386"/>
                        <a:pt x="1617" y="1426"/>
                        <a:pt x="1707" y="1470"/>
                      </a:cubicBezTo>
                      <a:cubicBezTo>
                        <a:pt x="1797" y="1514"/>
                        <a:pt x="1875" y="1567"/>
                        <a:pt x="1924" y="1620"/>
                      </a:cubicBezTo>
                      <a:cubicBezTo>
                        <a:pt x="1973" y="1673"/>
                        <a:pt x="2000" y="1733"/>
                        <a:pt x="2000" y="1790"/>
                      </a:cubicBezTo>
                      <a:cubicBezTo>
                        <a:pt x="2000" y="1847"/>
                        <a:pt x="1973" y="1907"/>
                        <a:pt x="1924" y="1960"/>
                      </a:cubicBezTo>
                      <a:cubicBezTo>
                        <a:pt x="1875" y="2013"/>
                        <a:pt x="1797" y="2066"/>
                        <a:pt x="1707" y="2110"/>
                      </a:cubicBezTo>
                      <a:cubicBezTo>
                        <a:pt x="1617" y="2154"/>
                        <a:pt x="1501" y="2194"/>
                        <a:pt x="1383" y="2224"/>
                      </a:cubicBezTo>
                      <a:cubicBezTo>
                        <a:pt x="1265" y="2254"/>
                        <a:pt x="1128" y="2277"/>
                        <a:pt x="1000" y="2290"/>
                      </a:cubicBezTo>
                      <a:cubicBezTo>
                        <a:pt x="872" y="2303"/>
                        <a:pt x="735" y="2307"/>
                        <a:pt x="617" y="2304"/>
                      </a:cubicBezTo>
                      <a:cubicBezTo>
                        <a:pt x="499" y="2301"/>
                        <a:pt x="383" y="2287"/>
                        <a:pt x="293" y="2270"/>
                      </a:cubicBezTo>
                      <a:cubicBezTo>
                        <a:pt x="203" y="2253"/>
                        <a:pt x="125" y="2227"/>
                        <a:pt x="76" y="2200"/>
                      </a:cubicBezTo>
                      <a:cubicBezTo>
                        <a:pt x="27" y="2173"/>
                        <a:pt x="0" y="2140"/>
                        <a:pt x="0" y="2110"/>
                      </a:cubicBezTo>
                      <a:cubicBezTo>
                        <a:pt x="0" y="2080"/>
                        <a:pt x="27" y="2047"/>
                        <a:pt x="76" y="2020"/>
                      </a:cubicBezTo>
                      <a:cubicBezTo>
                        <a:pt x="125" y="1993"/>
                        <a:pt x="203" y="1967"/>
                        <a:pt x="293" y="1950"/>
                      </a:cubicBezTo>
                      <a:cubicBezTo>
                        <a:pt x="383" y="1933"/>
                        <a:pt x="499" y="1919"/>
                        <a:pt x="617" y="1916"/>
                      </a:cubicBezTo>
                      <a:cubicBezTo>
                        <a:pt x="735" y="1913"/>
                        <a:pt x="872" y="1917"/>
                        <a:pt x="1000" y="1930"/>
                      </a:cubicBezTo>
                      <a:cubicBezTo>
                        <a:pt x="1128" y="1943"/>
                        <a:pt x="1265" y="1966"/>
                        <a:pt x="1383" y="1996"/>
                      </a:cubicBezTo>
                      <a:cubicBezTo>
                        <a:pt x="1501" y="2026"/>
                        <a:pt x="1617" y="2066"/>
                        <a:pt x="1707" y="2110"/>
                      </a:cubicBezTo>
                      <a:cubicBezTo>
                        <a:pt x="1797" y="2154"/>
                        <a:pt x="1875" y="2207"/>
                        <a:pt x="1924" y="2260"/>
                      </a:cubicBezTo>
                      <a:cubicBezTo>
                        <a:pt x="1973" y="2313"/>
                        <a:pt x="2000" y="2373"/>
                        <a:pt x="2000" y="2430"/>
                      </a:cubicBezTo>
                      <a:cubicBezTo>
                        <a:pt x="2000" y="2487"/>
                        <a:pt x="1973" y="2547"/>
                        <a:pt x="1924" y="2600"/>
                      </a:cubicBezTo>
                      <a:cubicBezTo>
                        <a:pt x="1875" y="2653"/>
                        <a:pt x="1797" y="2706"/>
                        <a:pt x="1707" y="2750"/>
                      </a:cubicBezTo>
                      <a:cubicBezTo>
                        <a:pt x="1617" y="2794"/>
                        <a:pt x="1501" y="2834"/>
                        <a:pt x="1383" y="2864"/>
                      </a:cubicBezTo>
                      <a:cubicBezTo>
                        <a:pt x="1265" y="2894"/>
                        <a:pt x="1128" y="2917"/>
                        <a:pt x="1000" y="2930"/>
                      </a:cubicBezTo>
                      <a:cubicBezTo>
                        <a:pt x="872" y="2943"/>
                        <a:pt x="735" y="2947"/>
                        <a:pt x="617" y="2944"/>
                      </a:cubicBezTo>
                      <a:cubicBezTo>
                        <a:pt x="499" y="2941"/>
                        <a:pt x="383" y="2927"/>
                        <a:pt x="293" y="2910"/>
                      </a:cubicBezTo>
                      <a:cubicBezTo>
                        <a:pt x="203" y="2893"/>
                        <a:pt x="125" y="2867"/>
                        <a:pt x="76" y="2840"/>
                      </a:cubicBezTo>
                      <a:cubicBezTo>
                        <a:pt x="27" y="2813"/>
                        <a:pt x="0" y="2780"/>
                        <a:pt x="0" y="2750"/>
                      </a:cubicBezTo>
                      <a:cubicBezTo>
                        <a:pt x="0" y="2720"/>
                        <a:pt x="27" y="2687"/>
                        <a:pt x="76" y="2660"/>
                      </a:cubicBezTo>
                      <a:cubicBezTo>
                        <a:pt x="125" y="2633"/>
                        <a:pt x="203" y="2607"/>
                        <a:pt x="293" y="2590"/>
                      </a:cubicBezTo>
                      <a:cubicBezTo>
                        <a:pt x="383" y="2573"/>
                        <a:pt x="499" y="2559"/>
                        <a:pt x="617" y="2556"/>
                      </a:cubicBezTo>
                      <a:cubicBezTo>
                        <a:pt x="735" y="2553"/>
                        <a:pt x="872" y="2557"/>
                        <a:pt x="1000" y="2570"/>
                      </a:cubicBezTo>
                      <a:cubicBezTo>
                        <a:pt x="1128" y="2583"/>
                        <a:pt x="1265" y="2606"/>
                        <a:pt x="1383" y="2636"/>
                      </a:cubicBezTo>
                      <a:cubicBezTo>
                        <a:pt x="1501" y="2666"/>
                        <a:pt x="1617" y="2706"/>
                        <a:pt x="1707" y="2750"/>
                      </a:cubicBezTo>
                      <a:cubicBezTo>
                        <a:pt x="1797" y="2794"/>
                        <a:pt x="1875" y="2847"/>
                        <a:pt x="1924" y="2900"/>
                      </a:cubicBezTo>
                      <a:cubicBezTo>
                        <a:pt x="1973" y="2953"/>
                        <a:pt x="2000" y="3013"/>
                        <a:pt x="2000" y="3070"/>
                      </a:cubicBezTo>
                      <a:cubicBezTo>
                        <a:pt x="2000" y="3127"/>
                        <a:pt x="1973" y="3187"/>
                        <a:pt x="1924" y="3240"/>
                      </a:cubicBezTo>
                      <a:cubicBezTo>
                        <a:pt x="1875" y="3293"/>
                        <a:pt x="1797" y="3346"/>
                        <a:pt x="1707" y="3390"/>
                      </a:cubicBezTo>
                      <a:cubicBezTo>
                        <a:pt x="1617" y="3434"/>
                        <a:pt x="1501" y="3474"/>
                        <a:pt x="1383" y="3504"/>
                      </a:cubicBezTo>
                      <a:cubicBezTo>
                        <a:pt x="1265" y="3534"/>
                        <a:pt x="1128" y="3557"/>
                        <a:pt x="1000" y="3570"/>
                      </a:cubicBezTo>
                      <a:cubicBezTo>
                        <a:pt x="872" y="3583"/>
                        <a:pt x="735" y="3587"/>
                        <a:pt x="617" y="3584"/>
                      </a:cubicBezTo>
                      <a:cubicBezTo>
                        <a:pt x="499" y="3581"/>
                        <a:pt x="383" y="3567"/>
                        <a:pt x="293" y="3550"/>
                      </a:cubicBezTo>
                      <a:cubicBezTo>
                        <a:pt x="203" y="3533"/>
                        <a:pt x="125" y="3507"/>
                        <a:pt x="76" y="3480"/>
                      </a:cubicBezTo>
                      <a:cubicBezTo>
                        <a:pt x="27" y="3453"/>
                        <a:pt x="0" y="3420"/>
                        <a:pt x="0" y="3390"/>
                      </a:cubicBezTo>
                      <a:cubicBezTo>
                        <a:pt x="0" y="3360"/>
                        <a:pt x="27" y="3327"/>
                        <a:pt x="76" y="3300"/>
                      </a:cubicBezTo>
                      <a:cubicBezTo>
                        <a:pt x="125" y="3273"/>
                        <a:pt x="203" y="3247"/>
                        <a:pt x="293" y="3230"/>
                      </a:cubicBezTo>
                      <a:cubicBezTo>
                        <a:pt x="383" y="3213"/>
                        <a:pt x="499" y="3199"/>
                        <a:pt x="617" y="3196"/>
                      </a:cubicBezTo>
                      <a:cubicBezTo>
                        <a:pt x="735" y="3193"/>
                        <a:pt x="872" y="3197"/>
                        <a:pt x="1000" y="3210"/>
                      </a:cubicBezTo>
                      <a:cubicBezTo>
                        <a:pt x="1128" y="3223"/>
                        <a:pt x="1265" y="3246"/>
                        <a:pt x="1383" y="3276"/>
                      </a:cubicBezTo>
                      <a:cubicBezTo>
                        <a:pt x="1501" y="3306"/>
                        <a:pt x="1617" y="3346"/>
                        <a:pt x="1707" y="3390"/>
                      </a:cubicBezTo>
                      <a:cubicBezTo>
                        <a:pt x="1797" y="3434"/>
                        <a:pt x="1875" y="3487"/>
                        <a:pt x="1924" y="3540"/>
                      </a:cubicBezTo>
                      <a:cubicBezTo>
                        <a:pt x="1973" y="3593"/>
                        <a:pt x="2000" y="3653"/>
                        <a:pt x="2000" y="3710"/>
                      </a:cubicBezTo>
                      <a:cubicBezTo>
                        <a:pt x="2000" y="3767"/>
                        <a:pt x="1973" y="3827"/>
                        <a:pt x="1924" y="3880"/>
                      </a:cubicBezTo>
                      <a:cubicBezTo>
                        <a:pt x="1875" y="3933"/>
                        <a:pt x="1797" y="3986"/>
                        <a:pt x="1707" y="4030"/>
                      </a:cubicBezTo>
                      <a:cubicBezTo>
                        <a:pt x="1617" y="4074"/>
                        <a:pt x="1501" y="4114"/>
                        <a:pt x="1383" y="4144"/>
                      </a:cubicBezTo>
                      <a:cubicBezTo>
                        <a:pt x="1265" y="4174"/>
                        <a:pt x="1128" y="4197"/>
                        <a:pt x="1000" y="4210"/>
                      </a:cubicBezTo>
                      <a:cubicBezTo>
                        <a:pt x="872" y="4223"/>
                        <a:pt x="735" y="4227"/>
                        <a:pt x="617" y="4224"/>
                      </a:cubicBezTo>
                      <a:cubicBezTo>
                        <a:pt x="499" y="4221"/>
                        <a:pt x="383" y="4207"/>
                        <a:pt x="293" y="4190"/>
                      </a:cubicBezTo>
                      <a:cubicBezTo>
                        <a:pt x="203" y="4173"/>
                        <a:pt x="125" y="4147"/>
                        <a:pt x="76" y="4120"/>
                      </a:cubicBezTo>
                      <a:cubicBezTo>
                        <a:pt x="27" y="4093"/>
                        <a:pt x="0" y="4060"/>
                        <a:pt x="0" y="4030"/>
                      </a:cubicBezTo>
                      <a:cubicBezTo>
                        <a:pt x="0" y="4000"/>
                        <a:pt x="27" y="3967"/>
                        <a:pt x="76" y="3940"/>
                      </a:cubicBezTo>
                      <a:cubicBezTo>
                        <a:pt x="125" y="3913"/>
                        <a:pt x="203" y="3887"/>
                        <a:pt x="293" y="3870"/>
                      </a:cubicBezTo>
                      <a:cubicBezTo>
                        <a:pt x="383" y="3853"/>
                        <a:pt x="499" y="3839"/>
                        <a:pt x="617" y="3836"/>
                      </a:cubicBezTo>
                      <a:cubicBezTo>
                        <a:pt x="735" y="3833"/>
                        <a:pt x="872" y="3837"/>
                        <a:pt x="1000" y="3850"/>
                      </a:cubicBezTo>
                      <a:cubicBezTo>
                        <a:pt x="1128" y="3863"/>
                        <a:pt x="1265" y="3886"/>
                        <a:pt x="1383" y="3916"/>
                      </a:cubicBezTo>
                      <a:cubicBezTo>
                        <a:pt x="1501" y="3946"/>
                        <a:pt x="1617" y="3986"/>
                        <a:pt x="1707" y="4030"/>
                      </a:cubicBezTo>
                      <a:cubicBezTo>
                        <a:pt x="1797" y="4074"/>
                        <a:pt x="1875" y="4127"/>
                        <a:pt x="1924" y="4180"/>
                      </a:cubicBezTo>
                      <a:cubicBezTo>
                        <a:pt x="1973" y="4233"/>
                        <a:pt x="2000" y="4293"/>
                        <a:pt x="2000" y="4350"/>
                      </a:cubicBezTo>
                      <a:cubicBezTo>
                        <a:pt x="2000" y="4407"/>
                        <a:pt x="1973" y="4467"/>
                        <a:pt x="1924" y="4520"/>
                      </a:cubicBezTo>
                      <a:cubicBezTo>
                        <a:pt x="1875" y="4573"/>
                        <a:pt x="1797" y="4626"/>
                        <a:pt x="1707" y="4670"/>
                      </a:cubicBezTo>
                      <a:cubicBezTo>
                        <a:pt x="1617" y="4714"/>
                        <a:pt x="1501" y="4754"/>
                        <a:pt x="1383" y="4784"/>
                      </a:cubicBezTo>
                      <a:cubicBezTo>
                        <a:pt x="1265" y="4814"/>
                        <a:pt x="1128" y="4837"/>
                        <a:pt x="1000" y="4850"/>
                      </a:cubicBezTo>
                      <a:cubicBezTo>
                        <a:pt x="872" y="4863"/>
                        <a:pt x="744" y="4863"/>
                        <a:pt x="617" y="4864"/>
                      </a:cubicBezTo>
                    </a:path>
                  </a:pathLst>
                </a:cu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9" name="Line 95"/>
                <p:cNvSpPr>
                  <a:spLocks noChangeShapeType="1"/>
                </p:cNvSpPr>
                <p:nvPr/>
              </p:nvSpPr>
              <p:spPr bwMode="auto">
                <a:xfrm>
                  <a:off x="1056" y="1832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0" name="Line 96"/>
                <p:cNvSpPr>
                  <a:spLocks noChangeShapeType="1"/>
                </p:cNvSpPr>
                <p:nvPr/>
              </p:nvSpPr>
              <p:spPr bwMode="auto">
                <a:xfrm>
                  <a:off x="488" y="1824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1" name="AutoShape 97"/>
                <p:cNvSpPr>
                  <a:spLocks noChangeArrowheads="1"/>
                </p:cNvSpPr>
                <p:nvPr/>
              </p:nvSpPr>
              <p:spPr bwMode="auto">
                <a:xfrm>
                  <a:off x="464" y="1800"/>
                  <a:ext cx="48" cy="48"/>
                </a:xfrm>
                <a:prstGeom prst="flowChartConnector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2" name="AutoShape 98"/>
                <p:cNvSpPr>
                  <a:spLocks noChangeArrowheads="1"/>
                </p:cNvSpPr>
                <p:nvPr/>
              </p:nvSpPr>
              <p:spPr bwMode="auto">
                <a:xfrm>
                  <a:off x="1280" y="1808"/>
                  <a:ext cx="48" cy="48"/>
                </a:xfrm>
                <a:prstGeom prst="flowChartConnector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17" name="Text Box 101"/>
              <p:cNvSpPr txBox="1">
                <a:spLocks noChangeArrowheads="1"/>
              </p:cNvSpPr>
              <p:nvPr/>
            </p:nvSpPr>
            <p:spPr bwMode="auto">
              <a:xfrm>
                <a:off x="816" y="1593"/>
                <a:ext cx="184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b="1">
                    <a:solidFill>
                      <a:schemeClr val="bg1"/>
                    </a:solidFill>
                    <a:latin typeface="Times New Roman" pitchFamily="18" charset="0"/>
                  </a:rPr>
                  <a:t>L</a:t>
                </a:r>
              </a:p>
            </p:txBody>
          </p:sp>
        </p:grpSp>
        <p:grpSp>
          <p:nvGrpSpPr>
            <p:cNvPr id="4101" name="Group 108"/>
            <p:cNvGrpSpPr>
              <a:grpSpLocks/>
            </p:cNvGrpSpPr>
            <p:nvPr/>
          </p:nvGrpSpPr>
          <p:grpSpPr bwMode="auto">
            <a:xfrm>
              <a:off x="208" y="1257"/>
              <a:ext cx="1512" cy="291"/>
              <a:chOff x="208" y="1200"/>
              <a:chExt cx="1512" cy="291"/>
            </a:xfrm>
          </p:grpSpPr>
          <p:sp>
            <p:nvSpPr>
              <p:cNvPr id="4110" name="Rectangle 83"/>
              <p:cNvSpPr>
                <a:spLocks noChangeArrowheads="1"/>
              </p:cNvSpPr>
              <p:nvPr/>
            </p:nvSpPr>
            <p:spPr bwMode="auto">
              <a:xfrm>
                <a:off x="672" y="1248"/>
                <a:ext cx="576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1" name="Line 84"/>
              <p:cNvSpPr>
                <a:spLocks noChangeShapeType="1"/>
              </p:cNvSpPr>
              <p:nvPr/>
            </p:nvSpPr>
            <p:spPr bwMode="auto">
              <a:xfrm>
                <a:off x="240" y="134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Line 85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00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Text Box 86"/>
              <p:cNvSpPr txBox="1">
                <a:spLocks noChangeArrowheads="1"/>
              </p:cNvSpPr>
              <p:nvPr/>
            </p:nvSpPr>
            <p:spPr bwMode="auto">
              <a:xfrm>
                <a:off x="872" y="1200"/>
                <a:ext cx="48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bg1"/>
                    </a:solidFill>
                    <a:latin typeface="Times New Roman" pitchFamily="18" charset="0"/>
                  </a:rPr>
                  <a:t>R</a:t>
                </a:r>
              </a:p>
            </p:txBody>
          </p:sp>
          <p:sp>
            <p:nvSpPr>
              <p:cNvPr id="4114" name="AutoShape 99"/>
              <p:cNvSpPr>
                <a:spLocks noChangeArrowheads="1"/>
              </p:cNvSpPr>
              <p:nvPr/>
            </p:nvSpPr>
            <p:spPr bwMode="auto">
              <a:xfrm>
                <a:off x="208" y="1312"/>
                <a:ext cx="48" cy="48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5" name="AutoShape 103"/>
              <p:cNvSpPr>
                <a:spLocks noChangeArrowheads="1"/>
              </p:cNvSpPr>
              <p:nvPr/>
            </p:nvSpPr>
            <p:spPr bwMode="auto">
              <a:xfrm>
                <a:off x="1672" y="1312"/>
                <a:ext cx="48" cy="48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02" name="Group 107"/>
            <p:cNvGrpSpPr>
              <a:grpSpLocks/>
            </p:cNvGrpSpPr>
            <p:nvPr/>
          </p:nvGrpSpPr>
          <p:grpSpPr bwMode="auto">
            <a:xfrm>
              <a:off x="2416" y="1104"/>
              <a:ext cx="976" cy="442"/>
              <a:chOff x="2416" y="1142"/>
              <a:chExt cx="976" cy="442"/>
            </a:xfrm>
          </p:grpSpPr>
          <p:sp>
            <p:nvSpPr>
              <p:cNvPr id="4103" name="Line 89"/>
              <p:cNvSpPr>
                <a:spLocks noChangeShapeType="1"/>
              </p:cNvSpPr>
              <p:nvPr/>
            </p:nvSpPr>
            <p:spPr bwMode="auto">
              <a:xfrm>
                <a:off x="2880" y="1344"/>
                <a:ext cx="0" cy="240"/>
              </a:xfrm>
              <a:prstGeom prst="line">
                <a:avLst/>
              </a:prstGeom>
              <a:noFill/>
              <a:ln w="28575">
                <a:solidFill>
                  <a:srgbClr val="66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Line 90"/>
              <p:cNvSpPr>
                <a:spLocks noChangeShapeType="1"/>
              </p:cNvSpPr>
              <p:nvPr/>
            </p:nvSpPr>
            <p:spPr bwMode="auto">
              <a:xfrm>
                <a:off x="2952" y="1344"/>
                <a:ext cx="0" cy="240"/>
              </a:xfrm>
              <a:prstGeom prst="line">
                <a:avLst/>
              </a:prstGeom>
              <a:noFill/>
              <a:ln w="28575">
                <a:solidFill>
                  <a:srgbClr val="66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Line 91"/>
              <p:cNvSpPr>
                <a:spLocks noChangeShapeType="1"/>
              </p:cNvSpPr>
              <p:nvPr/>
            </p:nvSpPr>
            <p:spPr bwMode="auto">
              <a:xfrm>
                <a:off x="2448" y="1440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66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Line 92"/>
              <p:cNvSpPr>
                <a:spLocks noChangeShapeType="1"/>
              </p:cNvSpPr>
              <p:nvPr/>
            </p:nvSpPr>
            <p:spPr bwMode="auto">
              <a:xfrm>
                <a:off x="2952" y="1440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66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Text Box 93"/>
              <p:cNvSpPr txBox="1">
                <a:spLocks noChangeArrowheads="1"/>
              </p:cNvSpPr>
              <p:nvPr/>
            </p:nvSpPr>
            <p:spPr bwMode="auto">
              <a:xfrm>
                <a:off x="2832" y="1142"/>
                <a:ext cx="288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chemeClr val="bg1"/>
                    </a:solidFill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4108" name="AutoShape 105"/>
              <p:cNvSpPr>
                <a:spLocks noChangeArrowheads="1"/>
              </p:cNvSpPr>
              <p:nvPr/>
            </p:nvSpPr>
            <p:spPr bwMode="auto">
              <a:xfrm>
                <a:off x="3344" y="1416"/>
                <a:ext cx="48" cy="48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" name="AutoShape 106"/>
              <p:cNvSpPr>
                <a:spLocks noChangeArrowheads="1"/>
              </p:cNvSpPr>
              <p:nvPr/>
            </p:nvSpPr>
            <p:spPr bwMode="auto">
              <a:xfrm>
                <a:off x="2416" y="1408"/>
                <a:ext cx="48" cy="48"/>
              </a:xfrm>
              <a:prstGeom prst="flowChartConnec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68763241"/>
      </p:ext>
    </p:extLst>
  </p:cSld>
  <p:clrMapOvr>
    <a:masterClrMapping/>
  </p:clrMapOvr>
  <p:transition spd="slow">
    <p:wedg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8634" y="533401"/>
            <a:ext cx="107667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-9233" y="-63786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8102" y="-263236"/>
            <a:ext cx="709200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32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Mạch điện xoay chiều chỉ có điện trở </a:t>
            </a:r>
            <a:endParaRPr kumimoji="0" lang="nl-NL" sz="32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2"/>
          <p:cNvGrpSpPr>
            <a:grpSpLocks/>
          </p:cNvGrpSpPr>
          <p:nvPr/>
        </p:nvGrpSpPr>
        <p:grpSpPr bwMode="auto">
          <a:xfrm>
            <a:off x="9299900" y="53544"/>
            <a:ext cx="2640912" cy="1909763"/>
            <a:chOff x="4176" y="240"/>
            <a:chExt cx="1488" cy="1203"/>
          </a:xfrm>
        </p:grpSpPr>
        <p:sp>
          <p:nvSpPr>
            <p:cNvPr id="19" name="Line 3"/>
            <p:cNvSpPr>
              <a:spLocks noChangeShapeType="1"/>
            </p:cNvSpPr>
            <p:nvPr/>
          </p:nvSpPr>
          <p:spPr bwMode="auto">
            <a:xfrm>
              <a:off x="5424" y="432"/>
              <a:ext cx="240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Line 4"/>
            <p:cNvSpPr>
              <a:spLocks noChangeShapeType="1"/>
            </p:cNvSpPr>
            <p:nvPr/>
          </p:nvSpPr>
          <p:spPr bwMode="auto">
            <a:xfrm>
              <a:off x="5664" y="432"/>
              <a:ext cx="0" cy="864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Line 5"/>
            <p:cNvSpPr>
              <a:spLocks noChangeShapeType="1"/>
            </p:cNvSpPr>
            <p:nvPr/>
          </p:nvSpPr>
          <p:spPr bwMode="auto">
            <a:xfrm flipH="1">
              <a:off x="5376" y="1296"/>
              <a:ext cx="288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4464" y="1224"/>
              <a:ext cx="912" cy="144"/>
              <a:chOff x="816" y="2208"/>
              <a:chExt cx="1344" cy="288"/>
            </a:xfrm>
          </p:grpSpPr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1104" y="2208"/>
                <a:ext cx="768" cy="288"/>
              </a:xfrm>
              <a:prstGeom prst="rect">
                <a:avLst/>
              </a:prstGeom>
              <a:solidFill>
                <a:srgbClr val="00FFCC"/>
              </a:solidFill>
              <a:ln w="38100">
                <a:solidFill>
                  <a:srgbClr val="FF66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5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Line 8"/>
              <p:cNvSpPr>
                <a:spLocks noChangeShapeType="1"/>
              </p:cNvSpPr>
              <p:nvPr/>
            </p:nvSpPr>
            <p:spPr bwMode="auto">
              <a:xfrm>
                <a:off x="1872" y="2352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Line 9"/>
              <p:cNvSpPr>
                <a:spLocks noChangeShapeType="1"/>
              </p:cNvSpPr>
              <p:nvPr/>
            </p:nvSpPr>
            <p:spPr bwMode="auto">
              <a:xfrm flipH="1">
                <a:off x="816" y="2352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3" name="Group 10"/>
            <p:cNvGrpSpPr>
              <a:grpSpLocks/>
            </p:cNvGrpSpPr>
            <p:nvPr/>
          </p:nvGrpSpPr>
          <p:grpSpPr bwMode="auto">
            <a:xfrm>
              <a:off x="4464" y="240"/>
              <a:ext cx="960" cy="384"/>
              <a:chOff x="1440" y="912"/>
              <a:chExt cx="960" cy="384"/>
            </a:xfrm>
          </p:grpSpPr>
          <p:sp>
            <p:nvSpPr>
              <p:cNvPr id="30" name="Oval 11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384" cy="384"/>
              </a:xfrm>
              <a:prstGeom prst="ellipse">
                <a:avLst/>
              </a:prstGeom>
              <a:solidFill>
                <a:srgbClr val="00FFCC"/>
              </a:solidFill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b"/>
              <a:lstStyle/>
              <a:p>
                <a:pPr algn="ctr"/>
                <a:r>
                  <a:rPr lang="en-US" sz="3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</a:t>
                </a:r>
              </a:p>
            </p:txBody>
          </p:sp>
          <p:sp>
            <p:nvSpPr>
              <p:cNvPr id="31" name="Line 12"/>
              <p:cNvSpPr>
                <a:spLocks noChangeShapeType="1"/>
              </p:cNvSpPr>
              <p:nvPr/>
            </p:nvSpPr>
            <p:spPr bwMode="auto">
              <a:xfrm>
                <a:off x="2112" y="1104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Line 13"/>
              <p:cNvSpPr>
                <a:spLocks noChangeShapeType="1"/>
              </p:cNvSpPr>
              <p:nvPr/>
            </p:nvSpPr>
            <p:spPr bwMode="auto">
              <a:xfrm>
                <a:off x="1440" y="1104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FF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4" name="Line 14"/>
            <p:cNvSpPr>
              <a:spLocks noChangeShapeType="1"/>
            </p:cNvSpPr>
            <p:nvPr/>
          </p:nvSpPr>
          <p:spPr bwMode="auto">
            <a:xfrm flipH="1">
              <a:off x="4176" y="432"/>
              <a:ext cx="288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15"/>
            <p:cNvSpPr>
              <a:spLocks noChangeShapeType="1"/>
            </p:cNvSpPr>
            <p:nvPr/>
          </p:nvSpPr>
          <p:spPr bwMode="auto">
            <a:xfrm>
              <a:off x="4176" y="432"/>
              <a:ext cx="0" cy="864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Line 16"/>
            <p:cNvSpPr>
              <a:spLocks noChangeShapeType="1"/>
            </p:cNvSpPr>
            <p:nvPr/>
          </p:nvSpPr>
          <p:spPr bwMode="auto">
            <a:xfrm flipH="1">
              <a:off x="4176" y="1296"/>
              <a:ext cx="288" cy="0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 Box 17"/>
            <p:cNvSpPr txBox="1">
              <a:spLocks noChangeArrowheads="1"/>
            </p:cNvSpPr>
            <p:nvPr/>
          </p:nvSpPr>
          <p:spPr bwMode="auto">
            <a:xfrm>
              <a:off x="5136" y="385"/>
              <a:ext cx="23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U</a:t>
              </a:r>
            </a:p>
          </p:txBody>
        </p:sp>
        <p:sp>
          <p:nvSpPr>
            <p:cNvPr id="28" name="Text Box 18"/>
            <p:cNvSpPr txBox="1">
              <a:spLocks noChangeArrowheads="1"/>
            </p:cNvSpPr>
            <p:nvPr/>
          </p:nvSpPr>
          <p:spPr bwMode="auto">
            <a:xfrm>
              <a:off x="4368" y="1062"/>
              <a:ext cx="15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29" name="Text Box 19"/>
            <p:cNvSpPr txBox="1">
              <a:spLocks noChangeArrowheads="1"/>
            </p:cNvSpPr>
            <p:nvPr/>
          </p:nvSpPr>
          <p:spPr bwMode="auto">
            <a:xfrm>
              <a:off x="4802" y="1152"/>
              <a:ext cx="22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19"/>
              <p:cNvSpPr>
                <a:spLocks noChangeArrowheads="1"/>
              </p:cNvSpPr>
              <p:nvPr/>
            </p:nvSpPr>
            <p:spPr bwMode="auto">
              <a:xfrm>
                <a:off x="113888" y="664282"/>
                <a:ext cx="9049231" cy="14455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nl-NL" sz="2800" dirty="0">
                    <a:solidFill>
                      <a:schemeClr val="bg1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- </a:t>
                </a:r>
                <a:r>
                  <a:rPr kumimoji="0" lang="nl-NL" sz="2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Nối hai đầu R vào điện áp xoay chiều:</a:t>
                </a:r>
                <a:endParaRPr kumimoji="0" lang="en-US" sz="2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         u = U</a:t>
                </a:r>
                <a:r>
                  <a:rPr lang="en-US" sz="2800" baseline="-25000" dirty="0"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t = U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effectLst/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800" dirty="0"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cost</a:t>
                </a:r>
                <a:endParaRPr lang="en-US" sz="2800" dirty="0"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36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3888" y="664282"/>
                <a:ext cx="9049231" cy="1445524"/>
              </a:xfrm>
              <a:prstGeom prst="rect">
                <a:avLst/>
              </a:prstGeom>
              <a:blipFill rotWithShape="1">
                <a:blip r:embed="rId5"/>
                <a:stretch>
                  <a:fillRect l="-1415" t="-29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255479" y="2045237"/>
            <a:ext cx="7981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53173" y="1729943"/>
                <a:ext cx="11276495" cy="1179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Theo </a:t>
                </a:r>
                <a:r>
                  <a:rPr lang="en-US" sz="32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luật</a:t>
                </a:r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ôm</a:t>
                </a:r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ta </a:t>
                </a:r>
                <a:r>
                  <a:rPr lang="en-US" sz="32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: 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itchFamily="18" charset="0"/>
                          </a:rPr>
                          <m:t>𝑈</m:t>
                        </m:r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itchFamily="18" charset="0"/>
                          </a:rPr>
                          <m:t>𝑅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2</m:t>
                        </m:r>
                      </m:e>
                    </m:rad>
                    <m:r>
                      <m:rPr>
                        <m:nor/>
                      </m:rPr>
                      <a:rPr lang="en-US" sz="2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m:t>cos</m:t>
                    </m:r>
                    <m:r>
                      <m:rPr>
                        <m:nor/>
                      </m:rPr>
                      <a:rPr lang="en-US" sz="2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m:t></m:t>
                    </m:r>
                    <m:r>
                      <m:rPr>
                        <m:nor/>
                      </m:rPr>
                      <a:rPr lang="en-US" sz="2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rPr>
                      <m:t>t</m:t>
                    </m:r>
                  </m:oMath>
                </a14:m>
                <a:endPara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  <a:p>
                <a:endPara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73" y="1729943"/>
                <a:ext cx="11276495" cy="1179554"/>
              </a:xfrm>
              <a:prstGeom prst="rect">
                <a:avLst/>
              </a:prstGeom>
              <a:blipFill rotWithShape="1">
                <a:blip r:embed="rId6"/>
                <a:stretch>
                  <a:fillRect l="-1351" t="-259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48827" y="2364757"/>
                <a:ext cx="5214735" cy="789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32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đặt</a:t>
                </a:r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:    I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𝑈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827" y="2364757"/>
                <a:ext cx="5214735" cy="789062"/>
              </a:xfrm>
              <a:prstGeom prst="rect">
                <a:avLst/>
              </a:prstGeom>
              <a:blipFill rotWithShape="1">
                <a:blip r:embed="rId7"/>
                <a:stretch>
                  <a:fillRect l="-2921"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6515" y="3104009"/>
                <a:ext cx="10931034" cy="1606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Thì </a:t>
                </a:r>
                <a:r>
                  <a:rPr lang="en-US" sz="32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cường</a:t>
                </a:r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dòng</a:t>
                </a:r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32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r>
                  <a:rPr lang="en-US" sz="3200" dirty="0">
                    <a:solidFill>
                      <a:schemeClr val="bg1"/>
                    </a:solidFill>
                    <a:effectLst/>
                    <a:latin typeface="Times New Roman" pitchFamily="18" charset="0"/>
                  </a:rPr>
                  <a:t>            i = I</a:t>
                </a:r>
                <a:r>
                  <a:rPr lang="en-US" sz="3200" baseline="-25000" dirty="0">
                    <a:solidFill>
                      <a:schemeClr val="bg1"/>
                    </a:solidFill>
                    <a:effectLst/>
                    <a:latin typeface="Times New Roman" pitchFamily="18" charset="0"/>
                  </a:rPr>
                  <a:t>0</a:t>
                </a:r>
                <a:r>
                  <a:rPr lang="en-US" sz="3200" dirty="0">
                    <a:solidFill>
                      <a:schemeClr val="bg1"/>
                    </a:solidFill>
                    <a:effectLst/>
                    <a:latin typeface="Times New Roman" pitchFamily="18" charset="0"/>
                  </a:rPr>
                  <a:t>cos</a:t>
                </a:r>
                <a:r>
                  <a:rPr lang="en-US" sz="3200" dirty="0">
                    <a:solidFill>
                      <a:schemeClr val="bg1"/>
                    </a:solidFill>
                    <a:effectLst/>
                    <a:latin typeface="Times New Roman" pitchFamily="18" charset="0"/>
                    <a:sym typeface="Symbol" pitchFamily="18" charset="2"/>
                  </a:rPr>
                  <a:t>t = I 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chemeClr val="bg1"/>
                        </a:solidFill>
                        <a:effectLst/>
                        <a:latin typeface="Cambria Math"/>
                        <a:ea typeface="Cambria Math"/>
                        <a:sym typeface="Symbol" pitchFamily="18" charset="2"/>
                      </a:rPr>
                      <m:t>√</m:t>
                    </m:r>
                    <m:r>
                      <a:rPr lang="en-US" sz="3200" b="0" i="1" smtClean="0">
                        <a:solidFill>
                          <a:schemeClr val="bg1"/>
                        </a:solidFill>
                        <a:effectLst/>
                        <a:latin typeface="Cambria Math"/>
                        <a:ea typeface="Cambria Math"/>
                        <a:sym typeface="Symbol" pitchFamily="18" charset="2"/>
                      </a:rPr>
                      <m:t>2</m:t>
                    </m:r>
                  </m:oMath>
                </a14:m>
                <a:r>
                  <a:rPr lang="en-US" sz="3200" dirty="0">
                    <a:solidFill>
                      <a:schemeClr val="bg1"/>
                    </a:solidFill>
                    <a:effectLst/>
                    <a:latin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3200" dirty="0" err="1">
                    <a:solidFill>
                      <a:schemeClr val="bg1"/>
                    </a:solidFill>
                    <a:effectLst/>
                    <a:latin typeface="Times New Roman" pitchFamily="18" charset="0"/>
                    <a:sym typeface="Symbol" pitchFamily="18" charset="2"/>
                  </a:rPr>
                  <a:t>cost</a:t>
                </a:r>
                <a:endParaRPr lang="en-US" sz="3200" dirty="0">
                  <a:solidFill>
                    <a:schemeClr val="bg1"/>
                  </a:solidFill>
                  <a:effectLst/>
                  <a:latin typeface="Times New Roman" pitchFamily="18" charset="0"/>
                  <a:sym typeface="Symbol" pitchFamily="18" charset="2"/>
                </a:endParaRPr>
              </a:p>
              <a:p>
                <a:endParaRPr lang="en-US" sz="32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15" y="3104009"/>
                <a:ext cx="10931034" cy="1606465"/>
              </a:xfrm>
              <a:prstGeom prst="rect">
                <a:avLst/>
              </a:prstGeom>
              <a:blipFill rotWithShape="1">
                <a:blip r:embed="rId8"/>
                <a:stretch>
                  <a:fillRect l="-1394" t="-530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8102" y="4173629"/>
            <a:ext cx="118269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chemeClr val="bg1"/>
                </a:solidFill>
              </a:rPr>
              <a:t>Độ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lệch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pha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giữa</a:t>
            </a:r>
            <a:r>
              <a:rPr lang="en-US" sz="2800" b="1" i="1" dirty="0">
                <a:solidFill>
                  <a:schemeClr val="bg1"/>
                </a:solidFill>
              </a:rPr>
              <a:t> u </a:t>
            </a:r>
            <a:r>
              <a:rPr lang="en-US" sz="2800" b="1" i="1" dirty="0" err="1">
                <a:solidFill>
                  <a:schemeClr val="bg1"/>
                </a:solidFill>
              </a:rPr>
              <a:t>và</a:t>
            </a:r>
            <a:r>
              <a:rPr lang="en-US" sz="2800" b="1" i="1" dirty="0">
                <a:solidFill>
                  <a:schemeClr val="bg1"/>
                </a:solidFill>
              </a:rPr>
              <a:t> i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: </a:t>
            </a:r>
            <a:r>
              <a:rPr lang="en-US" sz="2800" dirty="0" err="1">
                <a:solidFill>
                  <a:schemeClr val="bg1"/>
                </a:solidFill>
              </a:rPr>
              <a:t>cùng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pha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với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nhau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 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742485" y="2414569"/>
            <a:ext cx="1625177" cy="739250"/>
          </a:xfrm>
          <a:prstGeom prst="rect">
            <a:avLst/>
          </a:prstGeom>
          <a:noFill/>
          <a:ln>
            <a:solidFill>
              <a:srgbClr val="226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5167515" y="5164433"/>
            <a:ext cx="4990377" cy="976312"/>
            <a:chOff x="445655" y="3951288"/>
            <a:chExt cx="3743758" cy="976312"/>
          </a:xfrm>
        </p:grpSpPr>
        <p:sp>
          <p:nvSpPr>
            <p:cNvPr id="43" name="Line 24"/>
            <p:cNvSpPr>
              <a:spLocks noChangeShapeType="1"/>
            </p:cNvSpPr>
            <p:nvPr/>
          </p:nvSpPr>
          <p:spPr bwMode="auto">
            <a:xfrm>
              <a:off x="912813" y="4575175"/>
              <a:ext cx="2057400" cy="0"/>
            </a:xfrm>
            <a:prstGeom prst="line">
              <a:avLst/>
            </a:prstGeom>
            <a:noFill/>
            <a:ln w="57150">
              <a:solidFill>
                <a:srgbClr val="00B0F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grpSp>
          <p:nvGrpSpPr>
            <p:cNvPr id="48" name="Group 25"/>
            <p:cNvGrpSpPr>
              <a:grpSpLocks/>
            </p:cNvGrpSpPr>
            <p:nvPr/>
          </p:nvGrpSpPr>
          <p:grpSpPr bwMode="auto">
            <a:xfrm>
              <a:off x="445655" y="4318000"/>
              <a:ext cx="3378201" cy="609600"/>
              <a:chOff x="336" y="2352"/>
              <a:chExt cx="2128" cy="384"/>
            </a:xfrm>
          </p:grpSpPr>
          <p:sp>
            <p:nvSpPr>
              <p:cNvPr id="55" name="Line 26"/>
              <p:cNvSpPr>
                <a:spLocks noChangeShapeType="1"/>
              </p:cNvSpPr>
              <p:nvPr/>
            </p:nvSpPr>
            <p:spPr bwMode="auto">
              <a:xfrm>
                <a:off x="640" y="2577"/>
                <a:ext cx="1824" cy="0"/>
              </a:xfrm>
              <a:prstGeom prst="line">
                <a:avLst/>
              </a:prstGeom>
              <a:noFill/>
              <a:ln w="57150">
                <a:solidFill>
                  <a:srgbClr val="FF0066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56" name="Rectangle 27"/>
              <p:cNvSpPr>
                <a:spLocks noChangeArrowheads="1"/>
              </p:cNvSpPr>
              <p:nvPr/>
            </p:nvSpPr>
            <p:spPr bwMode="auto">
              <a:xfrm>
                <a:off x="336" y="2352"/>
                <a:ext cx="288" cy="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spcBef>
                    <a:spcPct val="50000"/>
                  </a:spcBef>
                  <a:buClr>
                    <a:schemeClr val="hlink"/>
                  </a:buClr>
                  <a:buSzPct val="120000"/>
                  <a:defRPr/>
                </a:pPr>
                <a:r>
                  <a:rPr lang="en-US" sz="2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</a:rPr>
                  <a:t>O</a:t>
                </a:r>
              </a:p>
            </p:txBody>
          </p:sp>
        </p:grpSp>
        <p:grpSp>
          <p:nvGrpSpPr>
            <p:cNvPr id="49" name="Group 34"/>
            <p:cNvGrpSpPr>
              <a:grpSpLocks/>
            </p:cNvGrpSpPr>
            <p:nvPr/>
          </p:nvGrpSpPr>
          <p:grpSpPr bwMode="auto">
            <a:xfrm>
              <a:off x="1812925" y="3951288"/>
              <a:ext cx="914400" cy="519112"/>
              <a:chOff x="4032" y="1824"/>
              <a:chExt cx="576" cy="327"/>
            </a:xfrm>
          </p:grpSpPr>
          <p:sp>
            <p:nvSpPr>
              <p:cNvPr id="53" name="Text Box 35"/>
              <p:cNvSpPr txBox="1">
                <a:spLocks noChangeArrowheads="1"/>
              </p:cNvSpPr>
              <p:nvPr/>
            </p:nvSpPr>
            <p:spPr bwMode="auto">
              <a:xfrm>
                <a:off x="4032" y="1824"/>
                <a:ext cx="576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b="1" dirty="0" err="1">
                    <a:solidFill>
                      <a:schemeClr val="bg1"/>
                    </a:solidFill>
                    <a:latin typeface="Times New Roman" pitchFamily="18" charset="0"/>
                  </a:rPr>
                  <a:t>U</a:t>
                </a:r>
                <a:r>
                  <a:rPr lang="en-US" sz="2800" b="1" baseline="-25000" dirty="0" err="1">
                    <a:solidFill>
                      <a:schemeClr val="bg1"/>
                    </a:solidFill>
                    <a:latin typeface="Times New Roman" pitchFamily="18" charset="0"/>
                  </a:rPr>
                  <a:t>oR</a:t>
                </a:r>
                <a:endParaRPr lang="en-US" sz="2800" b="1" dirty="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" name="Line 36"/>
              <p:cNvSpPr>
                <a:spLocks noChangeShapeType="1"/>
              </p:cNvSpPr>
              <p:nvPr/>
            </p:nvSpPr>
            <p:spPr bwMode="auto">
              <a:xfrm>
                <a:off x="4053" y="1842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0" name="Group 37"/>
            <p:cNvGrpSpPr>
              <a:grpSpLocks/>
            </p:cNvGrpSpPr>
            <p:nvPr/>
          </p:nvGrpSpPr>
          <p:grpSpPr bwMode="auto">
            <a:xfrm>
              <a:off x="3275013" y="4046538"/>
              <a:ext cx="914400" cy="519112"/>
              <a:chOff x="4032" y="1824"/>
              <a:chExt cx="576" cy="327"/>
            </a:xfrm>
          </p:grpSpPr>
          <p:sp>
            <p:nvSpPr>
              <p:cNvPr id="51" name="Text Box 38"/>
              <p:cNvSpPr txBox="1">
                <a:spLocks noChangeArrowheads="1"/>
              </p:cNvSpPr>
              <p:nvPr/>
            </p:nvSpPr>
            <p:spPr bwMode="auto">
              <a:xfrm>
                <a:off x="4032" y="1824"/>
                <a:ext cx="576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b="1" dirty="0" err="1">
                    <a:solidFill>
                      <a:schemeClr val="bg1"/>
                    </a:solidFill>
                    <a:latin typeface="Times New Roman" pitchFamily="18" charset="0"/>
                  </a:rPr>
                  <a:t>I</a:t>
                </a:r>
                <a:r>
                  <a:rPr lang="en-US" sz="2800" b="1" baseline="-25000" dirty="0" err="1">
                    <a:solidFill>
                      <a:schemeClr val="bg1"/>
                    </a:solidFill>
                    <a:latin typeface="Times New Roman" pitchFamily="18" charset="0"/>
                  </a:rPr>
                  <a:t>oR</a:t>
                </a:r>
                <a:endParaRPr lang="en-US" sz="2800" b="1" dirty="0">
                  <a:solidFill>
                    <a:schemeClr val="bg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" name="Line 39"/>
              <p:cNvSpPr>
                <a:spLocks noChangeShapeType="1"/>
              </p:cNvSpPr>
              <p:nvPr/>
            </p:nvSpPr>
            <p:spPr bwMode="auto">
              <a:xfrm>
                <a:off x="4053" y="1842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405382" y="5468768"/>
            <a:ext cx="4519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</a:rPr>
              <a:t>Giản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đồ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864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ùng ôn tập lại các mạch điện xoay chiều... - Tuyensinh247.com ..."/>
          <p:cNvSpPr>
            <a:spLocks noChangeAspect="1" noChangeArrowheads="1"/>
          </p:cNvSpPr>
          <p:nvPr/>
        </p:nvSpPr>
        <p:spPr bwMode="auto">
          <a:xfrm>
            <a:off x="207379" y="-144463"/>
            <a:ext cx="40629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Cùng ôn tập lại các mạch điện xoay chiều... - Tuyensinh247.com ..."/>
          <p:cNvSpPr>
            <a:spLocks noChangeAspect="1" noChangeArrowheads="1"/>
          </p:cNvSpPr>
          <p:nvPr/>
        </p:nvSpPr>
        <p:spPr bwMode="auto">
          <a:xfrm>
            <a:off x="410526" y="7938"/>
            <a:ext cx="40629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Cùng ôn tập lại các mạch điện xoay chiều... - Tuyensinh247.com ..."/>
          <p:cNvSpPr>
            <a:spLocks noChangeAspect="1" noChangeArrowheads="1"/>
          </p:cNvSpPr>
          <p:nvPr/>
        </p:nvSpPr>
        <p:spPr bwMode="auto">
          <a:xfrm>
            <a:off x="613674" y="160338"/>
            <a:ext cx="40629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7899" name="Picture 11" descr="Lý thuyết Các mạch điện xoay chiều. | Vật lý lớp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27" y="232569"/>
            <a:ext cx="11367773" cy="639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073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60986" y="716504"/>
            <a:ext cx="485742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 CỐ. DẶN DÒ</a:t>
            </a:r>
            <a:endParaRPr lang="vi-VN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11.3|4.1|7.9|4.6|19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7|6.3|8.9|2.3|50.7|1.3|0.9|45|6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blipFill rotWithShape="1">
          <a:blip xmlns:r="http://schemas.openxmlformats.org/officeDocument/2006/relationships" r:embed="rId1"/>
          <a:stretch>
            <a:fillRect l="-754" t="-587" r="-754"/>
          </a:stretch>
        </a:blipFill>
      </a:spPr>
      <a:bodyPr/>
      <a:lstStyle>
        <a:defPPr>
          <a:defRPr dirty="0">
            <a:noFill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3743</TotalTime>
  <Words>286</Words>
  <PresentationFormat>Tùy chỉnh</PresentationFormat>
  <Paragraphs>50</Paragraphs>
  <Slides>7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Tahoma</vt:lpstr>
      <vt:lpstr>Times New Roman</vt:lpstr>
      <vt:lpstr>Office Theme</vt:lpstr>
      <vt:lpstr>Equation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2021-02-17T02:18:53Z</dcterms:created>
  <dcterms:modified xsi:type="dcterms:W3CDTF">2021-09-25T15:16:31Z</dcterms:modified>
</cp:coreProperties>
</file>