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77" r:id="rId10"/>
    <p:sldId id="265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3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5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F90C-80EC-4E58-ADDF-B58F8AA7F82D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E9707-68F9-4947-9623-3B27CB1C1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25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DE3B-CA77-48D2-898F-E4EEAFD4AAD5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8CD60-33C1-4B62-BD3B-96E3254AB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48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45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2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0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E29628-46CF-4BDB-832E-F8621C9840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A0033A-439E-43A2-A5CD-F0FB96DB4A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20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962150" y="228600"/>
            <a:ext cx="3962400" cy="1600200"/>
          </a:xfrm>
          <a:prstGeom prst="wedgeRoundRectCallout">
            <a:avLst>
              <a:gd name="adj1" fmla="val 24398"/>
              <a:gd name="adj2" fmla="val 3074"/>
              <a:gd name="adj3" fmla="val 16667"/>
            </a:avLst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6572250" y="171450"/>
            <a:ext cx="3962400" cy="1600200"/>
          </a:xfrm>
          <a:prstGeom prst="wedgeRoundRectCallout">
            <a:avLst>
              <a:gd name="adj1" fmla="val -138583"/>
              <a:gd name="adj2" fmla="val 31648"/>
              <a:gd name="adj3" fmla="val 16667"/>
            </a:avLst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Tổng động năng và thế năng của vật gọi là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cơ năng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của vật</a:t>
            </a:r>
          </a:p>
        </p:txBody>
      </p:sp>
      <p:sp>
        <p:nvSpPr>
          <p:cNvPr id="4100" name="AutoShape 16"/>
          <p:cNvSpPr>
            <a:spLocks noChangeArrowheads="1"/>
          </p:cNvSpPr>
          <p:nvPr/>
        </p:nvSpPr>
        <p:spPr bwMode="auto">
          <a:xfrm>
            <a:off x="2667000" y="1447800"/>
            <a:ext cx="2514600" cy="18288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9" name="Picture 5" descr="AG00317_">
            <a:hlinkClick r:id="" action="ppaction://noaction">
              <a:snd r:embed="rId2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0" y="3100567"/>
            <a:ext cx="1712294" cy="179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4434" y="3276600"/>
            <a:ext cx="985233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50000"/>
              </a:spcBef>
            </a:pPr>
            <a:r>
              <a:rPr lang="nl-NL" alt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cần để muỗng nhôm vào ly trước khi rót nước nóng vào ly?</a:t>
            </a:r>
            <a:endParaRPr lang="vi-VN" alt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0804" y="1483102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công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70803" y="2901851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nhiệt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70803" y="3479844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21274" y="4241467"/>
            <a:ext cx="116451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</a:rPr>
              <a:t>khác</a:t>
            </a:r>
            <a:endParaRPr lang="en-US" altLang="en-US" sz="2800" b="1" dirty="0">
              <a:solidFill>
                <a:schemeClr val="accent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70803" y="2140228"/>
            <a:ext cx="111815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2"/>
          <p:cNvSpPr>
            <a:spLocks noGrp="1"/>
          </p:cNvSpPr>
          <p:nvPr>
            <p:ph type="title" idx="4294967295"/>
          </p:nvPr>
        </p:nvSpPr>
        <p:spPr>
          <a:xfrm>
            <a:off x="154546" y="799261"/>
            <a:ext cx="8248650" cy="5635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II. CÁC CÁCH LÀM THAY ĐỔI NỘI NĂNG</a:t>
            </a:r>
          </a:p>
        </p:txBody>
      </p:sp>
    </p:spTree>
    <p:extLst>
      <p:ext uri="{BB962C8B-B14F-4D97-AF65-F5344CB8AC3E}">
        <p14:creationId xmlns:p14="http://schemas.microsoft.com/office/powerpoint/2010/main" val="24972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54546" y="799261"/>
            <a:ext cx="8248650" cy="563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II. CÁC CÁCH LÀM THAY ĐỔI NỘI NĂNG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4893" y="138213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nhiệt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4893" y="1924657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4892" y="2447877"/>
            <a:ext cx="112845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284093" y="3275795"/>
            <a:ext cx="1330816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∆U=Q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5014" y="4056151"/>
            <a:ext cx="959476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∆U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altLang="en-US" sz="2800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altLang="en-US" sz="2800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54892" y="4372534"/>
            <a:ext cx="171128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sz="2800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522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54546" y="631834"/>
            <a:ext cx="8248650" cy="563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II. CÁC CÁCH LÀM THAY ĐỔI NỘI NĂNG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4893" y="1214703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nhiệt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4893" y="175723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4892" y="2280450"/>
            <a:ext cx="2475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4891" y="2777889"/>
            <a:ext cx="109754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tỏa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383333" y="2700687"/>
            <a:ext cx="2590800" cy="5889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  Q =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mc</a:t>
            </a:r>
            <a:r>
              <a:rPr lang="en-US" altLang="en-US" sz="3200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862589" y="3605098"/>
            <a:ext cx="6172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Q: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tỏa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(J)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862589" y="4124328"/>
            <a:ext cx="3810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m: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(kg)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850245" y="4643558"/>
            <a:ext cx="609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c: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riêng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(J/</a:t>
            </a:r>
            <a:r>
              <a:rPr lang="en-US" alt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kg.K</a:t>
            </a:r>
            <a:r>
              <a:rPr lang="en-US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850245" y="5299844"/>
            <a:ext cx="6019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t: độ biến thiên nhiệt độ (</a:t>
            </a:r>
            <a:r>
              <a:rPr lang="en-US" altLang="en-US" sz="2600" b="1" baseline="30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 hoặc K)</a:t>
            </a:r>
            <a:endParaRPr lang="en-US" altLang="en-US" sz="2600" b="1" baseline="300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3464417" y="3831470"/>
            <a:ext cx="270457" cy="180425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737975" y="4487374"/>
            <a:ext cx="18616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180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19" y="1884609"/>
            <a:ext cx="3060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810519" y="2951409"/>
            <a:ext cx="71755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67784" y="2884736"/>
            <a:ext cx="1514475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Dẫn nhiệt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810519" y="4018209"/>
            <a:ext cx="71755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67784" y="3951536"/>
            <a:ext cx="1514475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Bức xạ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810519" y="5270747"/>
            <a:ext cx="71755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7784" y="5161211"/>
            <a:ext cx="1514475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Đối lưu</a:t>
            </a: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420119" y="2087809"/>
            <a:ext cx="2590800" cy="3759200"/>
            <a:chOff x="4114800" y="2640917"/>
            <a:chExt cx="2590800" cy="3759883"/>
          </a:xfrm>
        </p:grpSpPr>
        <p:sp>
          <p:nvSpPr>
            <p:cNvPr id="10" name="Rounded Rectangle 9"/>
            <p:cNvSpPr/>
            <p:nvPr/>
          </p:nvSpPr>
          <p:spPr>
            <a:xfrm>
              <a:off x="4356100" y="2666322"/>
              <a:ext cx="1663700" cy="373447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4114800" y="2640917"/>
              <a:ext cx="2590800" cy="500390"/>
              <a:chOff x="6553199" y="4267200"/>
              <a:chExt cx="2590800" cy="50039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6553199" y="4267200"/>
                <a:ext cx="2103438" cy="50015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62737" y="4286253"/>
                <a:ext cx="2481262" cy="4620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Truyền</a:t>
                </a:r>
                <a:r>
                  <a:rPr lang="en-US" alt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en-US" sz="2400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nhiệt</a:t>
                </a:r>
                <a:endParaRPr lang="en-US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5" name="Rectangle 2"/>
          <p:cNvSpPr txBox="1">
            <a:spLocks/>
          </p:cNvSpPr>
          <p:nvPr/>
        </p:nvSpPr>
        <p:spPr>
          <a:xfrm>
            <a:off x="154546" y="799261"/>
            <a:ext cx="8248650" cy="563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II. CÁC HÌNH THỨC TRUYỀN NHIỆT.</a:t>
            </a:r>
          </a:p>
        </p:txBody>
      </p:sp>
    </p:spTree>
    <p:extLst>
      <p:ext uri="{BB962C8B-B14F-4D97-AF65-F5344CB8AC3E}">
        <p14:creationId xmlns:p14="http://schemas.microsoft.com/office/powerpoint/2010/main" val="434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i`lam`vly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85" y="1710744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450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7" y="1589468"/>
            <a:ext cx="2743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204nhac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07" y="1634544"/>
            <a:ext cx="303887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569816" y="4691130"/>
            <a:ext cx="2209800" cy="8382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Đối lưu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639346" y="4695423"/>
            <a:ext cx="2209800" cy="8382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Bức xạ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948207" y="4695423"/>
            <a:ext cx="2209800" cy="8382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Dẫn nhiệt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154546" y="799261"/>
            <a:ext cx="8248650" cy="563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II. CÁC HÌNH THỨC TRUYỀN NHIỆT.</a:t>
            </a:r>
          </a:p>
        </p:txBody>
      </p:sp>
    </p:spTree>
    <p:extLst>
      <p:ext uri="{BB962C8B-B14F-4D97-AF65-F5344CB8AC3E}">
        <p14:creationId xmlns:p14="http://schemas.microsoft.com/office/powerpoint/2010/main" val="12793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099" y="685800"/>
            <a:ext cx="1052653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CƠ SỞ CỦA NHIỆT ĐỘNG LỰC HỌC.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926" y="1905000"/>
            <a:ext cx="1107065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a/ </a:t>
            </a:r>
            <a:r>
              <a:rPr lang="en-US" sz="66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NỘI NĂNG </a:t>
            </a:r>
          </a:p>
          <a:p>
            <a:pPr algn="ctr"/>
            <a:r>
              <a:rPr lang="en-US" sz="66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VÀ SỰ BIẾN THIÊN NỘI NĂNG</a:t>
            </a:r>
          </a:p>
        </p:txBody>
      </p:sp>
    </p:spTree>
    <p:extLst>
      <p:ext uri="{BB962C8B-B14F-4D97-AF65-F5344CB8AC3E}">
        <p14:creationId xmlns:p14="http://schemas.microsoft.com/office/powerpoint/2010/main" val="106268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57675" y="3934233"/>
            <a:ext cx="9062525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			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U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	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Jun ( J )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8226" y="1888331"/>
            <a:ext cx="783277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hỗn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ngừng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9672125" y="1495096"/>
            <a:ext cx="2209800" cy="1066800"/>
          </a:xfrm>
          <a:prstGeom prst="flowChartProcess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năng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9677400" y="2953411"/>
            <a:ext cx="2209800" cy="1066800"/>
          </a:xfrm>
          <a:prstGeom prst="flowChartProcess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</a:rPr>
              <a:t>thế năng</a:t>
            </a:r>
          </a:p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</a:rPr>
              <a:t> phân tử</a:t>
            </a: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7642492" y="2081213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8001000" y="3446324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9672125" y="4838995"/>
            <a:ext cx="2235200" cy="6096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Times New Roman" panose="02020603050405020304" pitchFamily="18" charset="0"/>
              </a:rPr>
              <a:t>Nội năng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0595318" y="249501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0548425" y="417909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cs typeface="Arial" panose="020B0604020202020204" pitchFamily="34" charset="0"/>
              </a:rPr>
              <a:t>║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90600" y="728662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I. NỘI NĂNG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66800" y="1233159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68" descr="tayvi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5" y="3804596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7" grpId="0" animBg="1"/>
      <p:bldP spid="90118" grpId="0" animBg="1"/>
      <p:bldP spid="90119" grpId="0" animBg="1"/>
      <p:bldP spid="90120" grpId="0" animBg="1"/>
      <p:bldP spid="90121" grpId="0" animBg="1"/>
      <p:bldP spid="90122" grpId="0"/>
      <p:bldP spid="90123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752600" y="96044"/>
            <a:ext cx="8915400" cy="1600200"/>
          </a:xfrm>
          <a:prstGeom prst="cloudCallout">
            <a:avLst>
              <a:gd name="adj1" fmla="val -62994"/>
              <a:gd name="adj2" fmla="val -28144"/>
            </a:avLst>
          </a:prstGeom>
          <a:solidFill>
            <a:srgbClr val="BFFDEA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8352" y="2133600"/>
            <a:ext cx="1600200" cy="5334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độ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2639" y="1828800"/>
            <a:ext cx="4343400" cy="115087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hỗn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/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thay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endParaRPr lang="en-US" altLang="en-US" sz="2800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534400" y="1800622"/>
            <a:ext cx="3200400" cy="109497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endParaRPr lang="en-US" altLang="en-US" sz="2800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thay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98352" y="3532163"/>
            <a:ext cx="1600200" cy="5334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endParaRPr lang="en-US" altLang="en-US" sz="2800" i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32639" y="3404775"/>
            <a:ext cx="4343400" cy="874397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khoảng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endParaRPr lang="en-US" altLang="en-US" sz="2800" i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thay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endParaRPr lang="en-US" altLang="en-US" sz="2800" i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534400" y="3296444"/>
            <a:ext cx="3200400" cy="982729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thay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148254" y="2101319"/>
            <a:ext cx="990600" cy="609600"/>
          </a:xfrm>
          <a:prstGeom prst="rightArrow">
            <a:avLst>
              <a:gd name="adj1" fmla="val 50000"/>
              <a:gd name="adj2" fmla="val 40625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err="1">
                <a:latin typeface="Times New Roman" panose="02020603050405020304" pitchFamily="18" charset="0"/>
              </a:rPr>
              <a:t>Thay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đổi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148254" y="3505200"/>
            <a:ext cx="990600" cy="609600"/>
          </a:xfrm>
          <a:prstGeom prst="rightArrow">
            <a:avLst>
              <a:gd name="adj1" fmla="val 50000"/>
              <a:gd name="adj2" fmla="val 40625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Thay đổi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33400" y="4730682"/>
            <a:ext cx="1089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3695700" y="5434671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năng</a:t>
            </a:r>
            <a:r>
              <a:rPr lang="en-US" altLang="en-US" sz="3200" b="1" dirty="0">
                <a:latin typeface="Times New Roman" panose="02020603050405020304" pitchFamily="18" charset="0"/>
              </a:rPr>
              <a:t> U = f (T,V).</a:t>
            </a:r>
          </a:p>
        </p:txBody>
      </p:sp>
      <p:pic>
        <p:nvPicPr>
          <p:cNvPr id="21" name="Picture 68" descr="tayvi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2" y="4664026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7576038" y="3759005"/>
            <a:ext cx="9583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76038" y="2438400"/>
            <a:ext cx="9583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304800" y="1912035"/>
            <a:ext cx="1127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0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800" dirty="0"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bớt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28114" y="1295400"/>
            <a:ext cx="630832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l-GR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U)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077757" y="2878714"/>
            <a:ext cx="5027255" cy="167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∆U= U</a:t>
            </a:r>
            <a:r>
              <a:rPr lang="en-US" altLang="en-US"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-U</a:t>
            </a:r>
            <a:r>
              <a:rPr lang="en-US" altLang="en-US"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  <a:p>
            <a:pPr eaLnBrk="1" hangingPunct="1"/>
            <a:endParaRPr lang="en-US" altLang="en-US" sz="2800" b="1" baseline="-250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800" b="1" i="1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800" b="1" i="1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68" descr="tayvi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862138"/>
            <a:ext cx="8905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728662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I. NỘI NĂNG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21506" y="4441505"/>
            <a:ext cx="87079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LƯU 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∆U &gt; 0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 U</a:t>
            </a:r>
            <a:r>
              <a:rPr lang="en-US" altLang="en-US"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&gt; U</a:t>
            </a:r>
            <a:r>
              <a:rPr lang="en-US" altLang="en-US"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∆U &lt; 0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 U</a:t>
            </a:r>
            <a:r>
              <a:rPr lang="en-US" altLang="en-US"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&lt; U</a:t>
            </a:r>
            <a:r>
              <a:rPr lang="en-US" altLang="en-US"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baseline="-25000" dirty="0">
              <a:solidFill>
                <a:srgbClr val="00206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4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3810000" y="685800"/>
            <a:ext cx="6705600" cy="3962400"/>
          </a:xfrm>
          <a:prstGeom prst="cloudCallout">
            <a:avLst>
              <a:gd name="adj1" fmla="val -43750"/>
              <a:gd name="adj2" fmla="val 70000"/>
            </a:avLst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AG00317_">
            <a:hlinkClick r:id="" action="ppaction://noaction">
              <a:snd r:embed="rId2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29200"/>
            <a:ext cx="17526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1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6334160" y="2774405"/>
            <a:ext cx="2242179" cy="2771167"/>
            <a:chOff x="1920" y="1232"/>
            <a:chExt cx="2456" cy="2544"/>
          </a:xfrm>
        </p:grpSpPr>
        <p:sp>
          <p:nvSpPr>
            <p:cNvPr id="11288" name="AutoShape 51"/>
            <p:cNvSpPr>
              <a:spLocks noChangeArrowheads="1"/>
            </p:cNvSpPr>
            <p:nvPr/>
          </p:nvSpPr>
          <p:spPr bwMode="auto">
            <a:xfrm>
              <a:off x="1920" y="2029"/>
              <a:ext cx="2448" cy="172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289" name="AutoShape 52"/>
            <p:cNvSpPr>
              <a:spLocks noChangeArrowheads="1"/>
            </p:cNvSpPr>
            <p:nvPr/>
          </p:nvSpPr>
          <p:spPr bwMode="auto">
            <a:xfrm>
              <a:off x="1928" y="1232"/>
              <a:ext cx="2448" cy="2544"/>
            </a:xfrm>
            <a:prstGeom prst="can">
              <a:avLst>
                <a:gd name="adj" fmla="val 2598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11267" name="Rectangle 24"/>
          <p:cNvSpPr>
            <a:spLocks noChangeArrowheads="1"/>
          </p:cNvSpPr>
          <p:nvPr/>
        </p:nvSpPr>
        <p:spPr bwMode="auto">
          <a:xfrm>
            <a:off x="1514494" y="84098"/>
            <a:ext cx="10214639" cy="892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4901"/>
            <a:ext cx="419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1119188" y="1582501"/>
            <a:ext cx="1143000" cy="381000"/>
          </a:xfrm>
          <a:prstGeom prst="flowChartMagneticDisk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1270" name="Text Box 27"/>
          <p:cNvSpPr txBox="1">
            <a:spLocks noChangeArrowheads="1"/>
          </p:cNvSpPr>
          <p:nvPr/>
        </p:nvSpPr>
        <p:spPr bwMode="auto">
          <a:xfrm>
            <a:off x="3126902" y="230301"/>
            <a:ext cx="8305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miếng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271" name="AutoShape 29"/>
          <p:cNvSpPr>
            <a:spLocks noChangeArrowheads="1"/>
          </p:cNvSpPr>
          <p:nvPr/>
        </p:nvSpPr>
        <p:spPr bwMode="auto">
          <a:xfrm>
            <a:off x="1752600" y="340029"/>
            <a:ext cx="1143000" cy="381000"/>
          </a:xfrm>
          <a:prstGeom prst="flowChartMagneticDisk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887239" y="2268973"/>
            <a:ext cx="1079500" cy="296863"/>
          </a:xfrm>
          <a:prstGeom prst="flowChartMagneticDisk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76200" y="5781556"/>
            <a:ext cx="5791200" cy="46166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6819900" y="4444099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sôi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8995439" y="4953000"/>
            <a:ext cx="2437263" cy="1200329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1752600" y="2774405"/>
            <a:ext cx="1524000" cy="466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Cọ xát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2528888" y="3252241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1323975" y="3671341"/>
            <a:ext cx="2362200" cy="8318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Nhiệt độ của tấm  Kim loại tăng</a:t>
            </a:r>
          </a:p>
        </p:txBody>
      </p:sp>
      <p:sp>
        <p:nvSpPr>
          <p:cNvPr id="20" name="Line 41"/>
          <p:cNvSpPr>
            <a:spLocks noChangeShapeType="1"/>
          </p:cNvSpPr>
          <p:nvPr/>
        </p:nvSpPr>
        <p:spPr bwMode="auto">
          <a:xfrm>
            <a:off x="2524125" y="4509541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1519239" y="4966742"/>
            <a:ext cx="1919287" cy="466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Nội năng tăng</a:t>
            </a:r>
          </a:p>
        </p:txBody>
      </p:sp>
      <p:sp>
        <p:nvSpPr>
          <p:cNvPr id="22" name="Line 43"/>
          <p:cNvSpPr>
            <a:spLocks noChangeShapeType="1"/>
          </p:cNvSpPr>
          <p:nvPr/>
        </p:nvSpPr>
        <p:spPr bwMode="auto">
          <a:xfrm>
            <a:off x="2495550" y="5411241"/>
            <a:ext cx="0" cy="393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8957339" y="1361838"/>
            <a:ext cx="2362200" cy="8302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Bỏ miếng kim loại cốc nước sôi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8957339" y="2722775"/>
            <a:ext cx="2286000" cy="8318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Nhiệt độ của tấm kim loại tăng.</a:t>
            </a:r>
          </a:p>
        </p:txBody>
      </p:sp>
      <p:sp>
        <p:nvSpPr>
          <p:cNvPr id="25" name="Line 46"/>
          <p:cNvSpPr>
            <a:spLocks noChangeShapeType="1"/>
          </p:cNvSpPr>
          <p:nvPr/>
        </p:nvSpPr>
        <p:spPr bwMode="auto">
          <a:xfrm flipH="1">
            <a:off x="10100339" y="3522910"/>
            <a:ext cx="0" cy="3730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8995439" y="3907041"/>
            <a:ext cx="2286000" cy="466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Nội năng tăng</a:t>
            </a:r>
          </a:p>
        </p:txBody>
      </p:sp>
      <p:sp>
        <p:nvSpPr>
          <p:cNvPr id="28" name="Line 49"/>
          <p:cNvSpPr>
            <a:spLocks noChangeShapeType="1"/>
          </p:cNvSpPr>
          <p:nvPr/>
        </p:nvSpPr>
        <p:spPr bwMode="auto">
          <a:xfrm>
            <a:off x="10138439" y="2188804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43"/>
          <p:cNvSpPr>
            <a:spLocks noChangeShapeType="1"/>
          </p:cNvSpPr>
          <p:nvPr/>
        </p:nvSpPr>
        <p:spPr bwMode="auto">
          <a:xfrm>
            <a:off x="10138438" y="4373765"/>
            <a:ext cx="1" cy="592976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555 L 0.1875 0.00555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0.00555 L -0.0625 0.00555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555 L 0.19011 0.00555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5846E-6 L 1.11111E-6 0.4225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3" grpId="0" animBg="1"/>
      <p:bldP spid="13" grpId="1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8" y="1914595"/>
            <a:ext cx="3400023" cy="426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02" y="953361"/>
            <a:ext cx="3232598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42" y="4767330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07" y="5310255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167" y="5234055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07" y="5081655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42" y="4386330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07" y="4395855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42" y="4386330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67" y="4775270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32" y="5318195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92" y="5241995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32" y="5089595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67" y="4394270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32" y="4403795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67" y="4394270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42431" y="3242414"/>
            <a:ext cx="3276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xilanh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9" name="Text Box 123"/>
          <p:cNvSpPr txBox="1">
            <a:spLocks noChangeArrowheads="1"/>
          </p:cNvSpPr>
          <p:nvPr/>
        </p:nvSpPr>
        <p:spPr bwMode="auto">
          <a:xfrm>
            <a:off x="8214555" y="953361"/>
            <a:ext cx="2899913" cy="83099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Nén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pittông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tích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" name="Text Box 163"/>
          <p:cNvSpPr txBox="1">
            <a:spLocks noChangeArrowheads="1"/>
          </p:cNvSpPr>
          <p:nvPr/>
        </p:nvSpPr>
        <p:spPr bwMode="auto">
          <a:xfrm>
            <a:off x="8236780" y="2241558"/>
            <a:ext cx="2877688" cy="83099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Giảm khoảng cách giữa các phân tử</a:t>
            </a:r>
          </a:p>
        </p:txBody>
      </p:sp>
      <p:sp>
        <p:nvSpPr>
          <p:cNvPr id="21" name="Text Box 165"/>
          <p:cNvSpPr txBox="1">
            <a:spLocks noChangeArrowheads="1"/>
          </p:cNvSpPr>
          <p:nvPr/>
        </p:nvSpPr>
        <p:spPr bwMode="auto">
          <a:xfrm>
            <a:off x="8303633" y="3535705"/>
            <a:ext cx="2823713" cy="466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Nội năng tăng</a:t>
            </a:r>
          </a:p>
        </p:txBody>
      </p:sp>
      <p:sp>
        <p:nvSpPr>
          <p:cNvPr id="22" name="Text Box 171"/>
          <p:cNvSpPr txBox="1">
            <a:spLocks noChangeArrowheads="1"/>
          </p:cNvSpPr>
          <p:nvPr/>
        </p:nvSpPr>
        <p:spPr bwMode="auto">
          <a:xfrm>
            <a:off x="8290753" y="4524025"/>
            <a:ext cx="2823713" cy="1200329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Line 169"/>
          <p:cNvSpPr>
            <a:spLocks noChangeShapeType="1"/>
          </p:cNvSpPr>
          <p:nvPr/>
        </p:nvSpPr>
        <p:spPr bwMode="auto">
          <a:xfrm>
            <a:off x="9731062" y="1784358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69"/>
          <p:cNvSpPr>
            <a:spLocks noChangeShapeType="1"/>
          </p:cNvSpPr>
          <p:nvPr/>
        </p:nvSpPr>
        <p:spPr bwMode="auto">
          <a:xfrm>
            <a:off x="9731062" y="3072555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69"/>
          <p:cNvSpPr>
            <a:spLocks noChangeShapeType="1"/>
          </p:cNvSpPr>
          <p:nvPr/>
        </p:nvSpPr>
        <p:spPr bwMode="auto">
          <a:xfrm>
            <a:off x="9699938" y="4002430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72254E-6 C -0.02708 0.00346 -0.05416 0.00693 -0.07447 0.01895 C -0.09479 0.03098 -0.13697 0.05687 -0.12222 0.0719 C -0.10746 0.08693 -0.01927 0.11121 0.01442 0.10982 C 0.0481 0.10843 0.07153 0.07467 0.07952 0.06335 C 0.08751 0.05202 0.06494 0.04577 0.06198 0.0423 " pathEditMode="relative" ptsTypes="aaaaaA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4578 C -0.06458 0.03561 -0.03993 0.01595 -0.02274 0.0178 C -0.00555 0.01988 0.01424 0.04393 0.03282 0.05804 C 0.05139 0.07237 0.09254 0.09341 0.08837 0.10266 C 0.0842 0.11191 0.02813 0.11445 0.00747 0.11306 C -0.01319 0.11191 -0.02465 0.10127 -0.03541 0.09526 C -0.04618 0.08948 -0.05191 0.08532 -0.05764 0.07792 C -0.06337 0.07029 -0.07604 0.05572 -0.07031 0.04578 Z " pathEditMode="relative" rAng="0" ptsTypes="aaaaaa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9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9769E-6 C -0.00018 0.01226 -0.05 0.05295 -0.06511 0.0696 C -0.08021 0.08624 -0.07205 0.1059 -0.09063 0.09919 C -0.1092 0.09249 -0.18073 0.04694 -0.17622 0.0296 C -0.1717 0.01226 -0.09236 -0.00023 -0.06354 -0.00439 C -0.03472 -0.00855 0.00017 -0.01225 1.38889E-6 -4.79769E-6 Z " pathEditMode="relative" ptsTypes="aaaaaa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5 C 0.00139 -0.03538 0.00104 -0.07122 -0.00955 -0.08602 C -0.01997 -0.10081 -0.05243 -0.1096 -0.06962 -0.10474 C -0.08681 -0.09989 -0.1007 -0.05388 -0.11268 -0.05642 C -0.12483 -0.05873 -0.12743 -0.12717 -0.14202 -0.11954 C -0.15677 -0.11191 -0.21476 -0.03515 -0.20052 -0.00995 C -0.18629 0.01549 -0.08924 0.03514 -0.05573 0.03283 C -0.0224 0.03052 -0.01424 0.00439 -0.00643 -0.0155 Z " pathEditMode="relative" rAng="0" ptsTypes="aaaaaaaa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1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555E-6 C 0.00747 -0.01827 0.03021 -0.06566 0.02709 -0.08462 C 0.02396 -0.10358 -0.00625 -0.11815 -0.01892 -0.11422 C -0.0316 -0.11029 -0.03767 -0.0763 -0.04913 -0.0615 C -0.06059 -0.0467 -0.09271 -0.04 -0.08732 -0.02543 C -0.08194 -0.01087 -0.0309 0.01965 -0.01736 0.0252 C -0.00382 0.03075 -0.00746 0.01827 1.94444E-6 2.48555E-6 Z " pathEditMode="relative" rAng="0" ptsTypes="aaaaaaa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532 C -0.00382 -0.02104 -0.01858 -0.03653 -0.01111 -0.05457 C -0.00365 -0.07237 0.03437 -0.11376 0.05555 -0.11237 C 0.07674 -0.11075 0.09705 -0.05688 0.1158 -0.04555 C 0.13455 -0.03445 0.1651 -0.05526 0.16823 -0.04555 C 0.17135 -0.03607 0.15365 -0.00277 0.1349 0.01249 C 0.11615 0.02752 0.07413 0.04694 0.05555 0.04578 C 0.03698 0.04486 0.03299 0.0148 0.02378 0.00694 C 0.01458 -0.00069 0.00729 -0.00023 8.33333E-7 -1.04046E-6 " pathEditMode="relative" rAng="0" ptsTypes="aaaaaaaaA">
                                      <p:cBhvr>
                                        <p:cTn id="5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C 0.01424 0.05989 0.02865 0.11977 0.05885 0.14359 C 0.08906 0.1674 0.15625 0.15445 0.18108 0.14359 C 0.2059 0.13272 0.2191 0.09087 0.20799 0.07815 C 0.19687 0.06544 0.1401 0.07538 0.11441 0.06752 C 0.08871 0.05966 0.06771 0.04 0.05399 0.03168 C 0.04028 0.02336 0.04045 0.01966 0.03177 0.01688 C 0.02309 0.01411 0.00677 0.01549 0.00156 0.0148 " pathEditMode="relative" ptsTypes="aaaaaaaA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4451E-6 C 0.02743 -0.02521 0.05503 -0.05018 0.07309 -0.04024 C 0.09115 -0.0303 0.11372 0.03306 0.10799 0.05918 C 0.10226 0.08531 0.06302 0.10936 0.03819 0.11629 C 0.01337 0.12323 -0.02188 0.11745 -0.04115 0.1015 C -0.06042 0.08554 -0.08628 0.03837 -0.07778 0.02103 C -0.06927 0.00369 -0.02986 0.00069 0.00955 -0.00209 " pathEditMode="relative" rAng="0" ptsTypes="aaaaaaA">
                                      <p:cBhvr>
                                        <p:cTn id="5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4162E-6 C 0.00312 -0.01226 0.02205 -0.04833 0.01441 -0.05919 C 0.00677 -0.07006 -0.0217 -0.06451 -0.04601 -0.06543 C -0.07031 -0.06636 -0.10643 -0.06937 -0.13177 -0.06543 C -0.15712 -0.0615 -0.19722 -0.05688 -0.19844 -0.04208 C -0.19965 -0.02728 -0.16545 0.01179 -0.13958 0.02335 C -0.11372 0.03491 -0.06528 0.0289 -0.04288 0.02751 C -0.02049 0.02613 -0.01163 0.02011 -0.00469 0.0148 C 0.00226 0.00948 -0.00313 0.01225 -5.55556E-7 -3.64162E-6 Z " pathEditMode="relative" rAng="0" ptsTypes="aaaaaaaaa">
                                      <p:cBhvr>
                                        <p:cTn id="5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50867E-6 L 1.11022E-16 0.07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72254E-6 C -0.02708 0.00346 -0.05416 0.00693 -0.07447 0.01895 C -0.09479 0.03098 -0.13697 0.05687 -0.12222 0.0719 C -0.10746 0.08693 -0.01927 0.11121 0.01442 0.10982 C 0.0481 0.10843 0.07153 0.07467 0.07952 0.06335 C 0.08751 0.05202 0.06494 0.04577 0.06198 0.0423 " pathEditMode="relative" ptsTypes="aaaaaA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4578 C -0.06458 0.03561 -0.03993 0.01595 -0.02274 0.0178 C -0.00555 0.01988 0.01424 0.04393 0.03282 0.05804 C 0.05139 0.07237 0.09254 0.09341 0.08837 0.10266 C 0.0842 0.11191 0.02813 0.11445 0.00747 0.11306 C -0.01319 0.11191 -0.02465 0.10127 -0.03541 0.09526 C -0.04618 0.08948 -0.05191 0.08532 -0.05764 0.07792 C -0.06337 0.07029 -0.07604 0.05572 -0.07031 0.04578 Z " pathEditMode="relative" rAng="0" ptsTypes="aaaaaaaa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9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9769E-6 C -0.00018 0.01226 -0.05 0.05295 -0.06511 0.0696 C -0.08021 0.08624 -0.07205 0.1059 -0.09063 0.09919 C -0.1092 0.09249 -0.18073 0.04694 -0.17622 0.0296 C -0.1717 0.01226 -0.09236 -0.00023 -0.06354 -0.00439 C -0.03472 -0.00855 0.00017 -0.01225 1.38889E-6 -4.79769E-6 Z " pathEditMode="relative" ptsTypes="aaaaaa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5 C 0.00139 -0.03538 0.00104 -0.07122 -0.00955 -0.08602 C -0.01997 -0.10081 -0.05243 -0.1096 -0.06962 -0.10474 C -0.08681 -0.09989 -0.1007 -0.05388 -0.11268 -0.05642 C -0.12483 -0.05873 -0.12743 -0.12717 -0.14202 -0.11954 C -0.15677 -0.11191 -0.21476 -0.03515 -0.20052 -0.00995 C -0.18629 0.01549 -0.08924 0.03514 -0.05573 0.03283 C -0.0224 0.03052 -0.01424 0.00439 -0.00643 -0.0155 Z " pathEditMode="relative" rAng="0" ptsTypes="aaaaaaaa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555E-6 C 0.00747 -0.01827 0.03021 -0.06566 0.02709 -0.08462 C 0.02396 -0.10358 -0.00625 -0.11815 -0.01892 -0.11422 C -0.0316 -0.11029 -0.03767 -0.0763 -0.04913 -0.0615 C -0.06059 -0.0467 -0.09271 -0.04 -0.08732 -0.02543 C -0.08194 -0.01087 -0.0309 0.01965 -0.01736 0.0252 C -0.00382 0.03075 -0.00746 0.01827 1.94444E-6 2.48555E-6 Z " pathEditMode="relative" rAng="0" ptsTypes="aaaaaaa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532 C -0.00382 -0.02104 -0.01858 -0.03653 -0.01111 -0.05457 C -0.00365 -0.07237 0.03437 -0.11376 0.05555 -0.11237 C 0.07674 -0.11075 0.09705 -0.05688 0.1158 -0.04555 C 0.13455 -0.03445 0.1651 -0.05526 0.16823 -0.04555 C 0.17135 -0.03607 0.15365 -0.00277 0.1349 0.01249 C 0.11615 0.02752 0.07413 0.04694 0.05555 0.04578 C 0.03698 0.04486 0.03299 0.0148 0.02378 0.00694 C 0.01458 -0.00069 0.00729 -0.00023 8.33333E-7 -1.04046E-6 " pathEditMode="relative" rAng="0" ptsTypes="aaaaaaaaA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C 0.01424 0.05989 0.02865 0.11977 0.05885 0.14359 C 0.08906 0.1674 0.15625 0.15445 0.18108 0.14359 C 0.2059 0.13272 0.2191 0.09087 0.20799 0.07815 C 0.19687 0.06544 0.1401 0.07538 0.11441 0.06752 C 0.08871 0.05966 0.06771 0.04 0.05399 0.03168 C 0.04028 0.02336 0.04045 0.01966 0.03177 0.01688 C 0.02309 0.01411 0.00677 0.01549 0.00156 0.0148 " pathEditMode="relative" ptsTypes="aaaaaaaA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4451E-6 C 0.02743 -0.02521 0.05503 -0.05018 0.07309 -0.04024 C 0.09115 -0.0303 0.11372 0.03306 0.10799 0.05918 C 0.10226 0.08531 0.06302 0.10936 0.03819 0.11629 C 0.01337 0.12323 -0.02188 0.11745 -0.04115 0.1015 C -0.06042 0.08554 -0.08628 0.03837 -0.07778 0.02103 C -0.06927 0.00369 -0.02986 0.00069 0.00955 -0.00209 " pathEditMode="relative" rAng="0" ptsTypes="aaaaaaA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4162E-6 C 0.00312 -0.01226 0.02205 -0.04833 0.01441 -0.05919 C 0.00677 -0.07006 -0.0217 -0.06451 -0.04601 -0.06543 C -0.07031 -0.06636 -0.10643 -0.06937 -0.13177 -0.06543 C -0.15712 -0.0615 -0.19722 -0.05688 -0.19844 -0.04208 C -0.19965 -0.02728 -0.16545 0.01179 -0.13958 0.02335 C -0.11372 0.03491 -0.06528 0.0289 -0.04288 0.02751 C -0.02049 0.02613 -0.01163 0.02011 -0.00469 0.0148 C 0.00226 0.00948 -0.00313 0.01225 -5.55556E-7 -3.64162E-6 Z " pathEditMode="relative" rAng="0" ptsTypes="aaaaaaaaa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 flipV="1">
            <a:off x="546681" y="2246290"/>
            <a:ext cx="4056399" cy="5397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AutoShape 29"/>
          <p:cNvSpPr>
            <a:spLocks noChangeArrowheads="1"/>
          </p:cNvSpPr>
          <p:nvPr/>
        </p:nvSpPr>
        <p:spPr bwMode="auto">
          <a:xfrm>
            <a:off x="2167521" y="3217840"/>
            <a:ext cx="1303337" cy="552450"/>
          </a:xfrm>
          <a:prstGeom prst="flowChartMagneticDisk">
            <a:avLst/>
          </a:prstGeom>
          <a:gradFill rotWithShape="1">
            <a:gsLst>
              <a:gs pos="0">
                <a:srgbClr val="FFFFFF"/>
              </a:gs>
              <a:gs pos="50000">
                <a:srgbClr val="C0C0C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rot="16200000">
            <a:off x="1619039" y="2804297"/>
            <a:ext cx="904875" cy="14081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50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027" y="15058"/>
                </a:moveTo>
                <a:cubicBezTo>
                  <a:pt x="4116" y="13825"/>
                  <a:pt x="3626" y="12332"/>
                  <a:pt x="3626" y="10800"/>
                </a:cubicBezTo>
                <a:cubicBezTo>
                  <a:pt x="3626" y="6837"/>
                  <a:pt x="6837" y="3626"/>
                  <a:pt x="10800" y="3626"/>
                </a:cubicBezTo>
                <a:cubicBezTo>
                  <a:pt x="14762" y="3626"/>
                  <a:pt x="17974" y="6837"/>
                  <a:pt x="17974" y="10800"/>
                </a:cubicBezTo>
                <a:cubicBezTo>
                  <a:pt x="17974" y="12332"/>
                  <a:pt x="17483" y="13825"/>
                  <a:pt x="16572" y="15058"/>
                </a:cubicBezTo>
                <a:lnTo>
                  <a:pt x="19490" y="17211"/>
                </a:lnTo>
                <a:cubicBezTo>
                  <a:pt x="20860" y="15354"/>
                  <a:pt x="21600" y="1310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3107"/>
                  <a:pt x="739" y="15354"/>
                  <a:pt x="2109" y="17211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75256" y="3443267"/>
            <a:ext cx="793750" cy="1301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67306" y="2246292"/>
            <a:ext cx="107950" cy="330676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556456" y="3694092"/>
            <a:ext cx="914400" cy="1439863"/>
            <a:chOff x="1896" y="2614"/>
            <a:chExt cx="349" cy="635"/>
          </a:xfrm>
        </p:grpSpPr>
        <p:pic>
          <p:nvPicPr>
            <p:cNvPr id="8" name="Picture 20" descr="DFIR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2614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1896" y="3004"/>
              <a:ext cx="349" cy="254"/>
              <a:chOff x="3840" y="3547"/>
              <a:chExt cx="576" cy="449"/>
            </a:xfrm>
          </p:grpSpPr>
          <p:sp>
            <p:nvSpPr>
              <p:cNvPr id="10" name="Oval 22"/>
              <p:cNvSpPr>
                <a:spLocks noChangeArrowheads="1"/>
              </p:cNvSpPr>
              <p:nvPr/>
            </p:nvSpPr>
            <p:spPr bwMode="auto">
              <a:xfrm>
                <a:off x="3840" y="3750"/>
                <a:ext cx="576" cy="24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/>
            </p:nvSpPr>
            <p:spPr bwMode="auto">
              <a:xfrm>
                <a:off x="4067" y="3547"/>
                <a:ext cx="133" cy="246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3929" y="3715"/>
                <a:ext cx="398" cy="9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5909256" y="4540228"/>
            <a:ext cx="914400" cy="1439862"/>
            <a:chOff x="1896" y="2614"/>
            <a:chExt cx="349" cy="635"/>
          </a:xfrm>
        </p:grpSpPr>
        <p:pic>
          <p:nvPicPr>
            <p:cNvPr id="14" name="Picture 26" descr="DFIR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2614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1896" y="3004"/>
              <a:ext cx="349" cy="254"/>
              <a:chOff x="3840" y="3547"/>
              <a:chExt cx="576" cy="449"/>
            </a:xfrm>
          </p:grpSpPr>
          <p:sp>
            <p:nvSpPr>
              <p:cNvPr id="16" name="Oval 28"/>
              <p:cNvSpPr>
                <a:spLocks noChangeArrowheads="1"/>
              </p:cNvSpPr>
              <p:nvPr/>
            </p:nvSpPr>
            <p:spPr bwMode="auto">
              <a:xfrm>
                <a:off x="3840" y="3750"/>
                <a:ext cx="576" cy="24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/>
            </p:nvSpPr>
            <p:spPr bwMode="auto">
              <a:xfrm>
                <a:off x="4067" y="3547"/>
                <a:ext cx="133" cy="246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3929" y="3715"/>
                <a:ext cx="398" cy="9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9" name="AutoShape 31"/>
          <p:cNvSpPr>
            <a:spLocks noChangeArrowheads="1"/>
          </p:cNvSpPr>
          <p:nvPr/>
        </p:nvSpPr>
        <p:spPr bwMode="auto">
          <a:xfrm flipV="1">
            <a:off x="-567744" y="5554640"/>
            <a:ext cx="2819400" cy="762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2251656" y="5141890"/>
            <a:ext cx="1524000" cy="1219200"/>
            <a:chOff x="1776" y="3312"/>
            <a:chExt cx="960" cy="768"/>
          </a:xfrm>
        </p:grpSpPr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1776" y="3312"/>
              <a:ext cx="960" cy="48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1908" y="3360"/>
              <a:ext cx="48" cy="720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35"/>
            <p:cNvSpPr>
              <a:spLocks noChangeArrowheads="1"/>
            </p:cNvSpPr>
            <p:nvPr/>
          </p:nvSpPr>
          <p:spPr bwMode="auto">
            <a:xfrm>
              <a:off x="2544" y="3360"/>
              <a:ext cx="48" cy="720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5604456" y="5929290"/>
            <a:ext cx="1524000" cy="508000"/>
            <a:chOff x="3858" y="3725"/>
            <a:chExt cx="960" cy="320"/>
          </a:xfrm>
        </p:grpSpPr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3858" y="3725"/>
              <a:ext cx="960" cy="48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4631" y="3773"/>
              <a:ext cx="51" cy="272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3969" y="3773"/>
              <a:ext cx="45" cy="272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2137356" y="3205140"/>
            <a:ext cx="1333500" cy="565150"/>
          </a:xfrm>
          <a:prstGeom prst="flowChartMagneticDis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08" y="1017429"/>
            <a:ext cx="3397876" cy="412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59" y="341290"/>
            <a:ext cx="3244804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56" y="4075090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21" y="4618015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81" y="4541815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21" y="4389415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6" y="3694090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21" y="3703615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56" y="3694090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81" y="4083030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46" y="4625955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06" y="4549755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46" y="4397355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481" y="3702030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46" y="3711555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81" y="3702030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4603080" y="1843067"/>
            <a:ext cx="228600" cy="91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8076484" y="1843067"/>
            <a:ext cx="101600" cy="914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Text Box 166"/>
          <p:cNvSpPr txBox="1">
            <a:spLocks noChangeArrowheads="1"/>
          </p:cNvSpPr>
          <p:nvPr/>
        </p:nvSpPr>
        <p:spPr bwMode="auto">
          <a:xfrm>
            <a:off x="8872470" y="341290"/>
            <a:ext cx="2744274" cy="8318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xúc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nhiệt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" name="Text Box 168"/>
          <p:cNvSpPr txBox="1">
            <a:spLocks noChangeArrowheads="1"/>
          </p:cNvSpPr>
          <p:nvPr/>
        </p:nvSpPr>
        <p:spPr bwMode="auto">
          <a:xfrm>
            <a:off x="8885304" y="1571626"/>
            <a:ext cx="2731439" cy="8318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xi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lanh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lên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9" name="Text Box 170"/>
          <p:cNvSpPr txBox="1">
            <a:spLocks noChangeArrowheads="1"/>
          </p:cNvSpPr>
          <p:nvPr/>
        </p:nvSpPr>
        <p:spPr bwMode="auto">
          <a:xfrm>
            <a:off x="8885303" y="2802708"/>
            <a:ext cx="2731439" cy="46166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đổi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0" name="Text Box 174"/>
          <p:cNvSpPr txBox="1">
            <a:spLocks noChangeArrowheads="1"/>
          </p:cNvSpPr>
          <p:nvPr/>
        </p:nvSpPr>
        <p:spPr bwMode="auto">
          <a:xfrm>
            <a:off x="8899839" y="3718011"/>
            <a:ext cx="2744272" cy="1200329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" name="Line 169"/>
          <p:cNvSpPr>
            <a:spLocks noChangeShapeType="1"/>
          </p:cNvSpPr>
          <p:nvPr/>
        </p:nvSpPr>
        <p:spPr bwMode="auto">
          <a:xfrm>
            <a:off x="10271975" y="1173140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69"/>
          <p:cNvSpPr>
            <a:spLocks noChangeShapeType="1"/>
          </p:cNvSpPr>
          <p:nvPr/>
        </p:nvSpPr>
        <p:spPr bwMode="auto">
          <a:xfrm>
            <a:off x="10271975" y="2403476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69"/>
          <p:cNvSpPr>
            <a:spLocks noChangeShapeType="1"/>
          </p:cNvSpPr>
          <p:nvPr/>
        </p:nvSpPr>
        <p:spPr bwMode="auto">
          <a:xfrm>
            <a:off x="10271975" y="3254355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4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72254E-6 C -0.02708 0.00346 -0.05416 0.00693 -0.07447 0.01895 C -0.09479 0.03098 -0.13697 0.05687 -0.12222 0.0719 C -0.10746 0.08693 -0.01927 0.11121 0.01442 0.10982 C 0.0481 0.10843 0.07153 0.07467 0.07952 0.06335 C 0.08751 0.05202 0.06494 0.04577 0.06198 0.0423 " pathEditMode="relative" ptsTypes="aaaaaA">
                                      <p:cBhvr>
                                        <p:cTn id="4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4578 C -0.06458 0.03561 -0.03993 0.01595 -0.02274 0.0178 C -0.00555 0.01988 0.01424 0.04393 0.03282 0.05804 C 0.05139 0.07237 0.09254 0.09341 0.08837 0.10266 C 0.0842 0.11191 0.02813 0.11445 0.00747 0.11306 C -0.01319 0.11191 -0.02465 0.10127 -0.03541 0.09526 C -0.04618 0.08948 -0.05191 0.08532 -0.05764 0.07792 C -0.06337 0.07029 -0.07604 0.05572 -0.07031 0.04578 Z " pathEditMode="relative" rAng="0" ptsTypes="aaaaaaaa">
                                      <p:cBhvr>
                                        <p:cTn id="4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9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9769E-6 C -0.00018 0.01226 -0.05 0.05295 -0.06511 0.0696 C -0.08021 0.08624 -0.07205 0.1059 -0.09063 0.09919 C -0.1092 0.09249 -0.18073 0.04694 -0.17622 0.0296 C -0.1717 0.01226 -0.09236 -0.00023 -0.06354 -0.00439 C -0.03472 -0.00855 0.00017 -0.01225 1.38889E-6 -4.79769E-6 Z " pathEditMode="relative" ptsTypes="aaaaaa">
                                      <p:cBhvr>
                                        <p:cTn id="4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5 C 0.00139 -0.03538 0.00104 -0.07122 -0.00955 -0.08602 C -0.01997 -0.10081 -0.05243 -0.1096 -0.06962 -0.10474 C -0.08681 -0.09989 -0.1007 -0.05388 -0.11268 -0.05642 C -0.12483 -0.05873 -0.12743 -0.12717 -0.14202 -0.11954 C -0.15677 -0.11191 -0.21476 -0.03515 -0.20052 -0.00995 C -0.18629 0.01549 -0.08924 0.03514 -0.05573 0.03283 C -0.0224 0.03052 -0.01424 0.00439 -0.00643 -0.0155 Z " pathEditMode="relative" rAng="0" ptsTypes="aaaaaaaa">
                                      <p:cBhvr>
                                        <p:cTn id="5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1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555E-6 C 0.00747 -0.01827 0.03021 -0.06566 0.02709 -0.08462 C 0.02396 -0.10358 -0.00625 -0.11815 -0.01892 -0.11422 C -0.0316 -0.11029 -0.03767 -0.0763 -0.04913 -0.0615 C -0.06059 -0.0467 -0.09271 -0.04 -0.08732 -0.02543 C -0.08194 -0.01087 -0.0309 0.01965 -0.01736 0.0252 C -0.00382 0.03075 -0.00746 0.01827 1.94444E-6 2.48555E-6 Z " pathEditMode="relative" rAng="0" ptsTypes="aaaaaaa">
                                      <p:cBhvr>
                                        <p:cTn id="5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532 C -0.00382 -0.02104 -0.01858 -0.03653 -0.01111 -0.05457 C -0.00365 -0.07237 0.03437 -0.11376 0.05555 -0.11237 C 0.07674 -0.11075 0.09705 -0.05688 0.1158 -0.04555 C 0.13455 -0.03445 0.1651 -0.05526 0.16823 -0.04555 C 0.17135 -0.03607 0.15365 -0.00277 0.1349 0.01249 C 0.11615 0.02752 0.07413 0.04694 0.05555 0.04578 C 0.03698 0.04486 0.03299 0.0148 0.02378 0.00694 C 0.01458 -0.00069 0.00729 -0.00023 8.33333E-7 -1.04046E-6 " pathEditMode="relative" rAng="0" ptsTypes="aaaaaaaaA">
                                      <p:cBhvr>
                                        <p:cTn id="5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C 0.01424 0.05989 0.02865 0.11977 0.05885 0.14359 C 0.08906 0.1674 0.15625 0.15445 0.18108 0.14359 C 0.2059 0.13272 0.2191 0.09087 0.20799 0.07815 C 0.19687 0.06544 0.1401 0.07538 0.11441 0.06752 C 0.08871 0.05966 0.06771 0.04 0.05399 0.03168 C 0.04028 0.02336 0.04045 0.01966 0.03177 0.01688 C 0.02309 0.01411 0.00677 0.01549 0.00156 0.0148 " pathEditMode="relative" ptsTypes="aaaaaaaA">
                                      <p:cBhvr>
                                        <p:cTn id="5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4451E-6 C 0.02743 -0.02521 0.05503 -0.05018 0.07309 -0.04024 C 0.09115 -0.0303 0.11372 0.03306 0.10799 0.05918 C 0.10226 0.08531 0.06302 0.10936 0.03819 0.11629 C 0.01337 0.12323 -0.02188 0.11745 -0.04115 0.1015 C -0.06042 0.08554 -0.08628 0.03837 -0.07778 0.02103 C -0.06927 0.00369 -0.02986 0.00069 0.00955 -0.00209 " pathEditMode="relative" rAng="0" ptsTypes="aaaaaaA">
                                      <p:cBhvr>
                                        <p:cTn id="5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4162E-6 C 0.00312 -0.01226 0.02205 -0.04833 0.01441 -0.05919 C 0.00677 -0.07006 -0.0217 -0.06451 -0.04601 -0.06543 C -0.07031 -0.06636 -0.10643 -0.06937 -0.13177 -0.06543 C -0.15712 -0.0615 -0.19722 -0.05688 -0.19844 -0.04208 C -0.19965 -0.02728 -0.16545 0.01179 -0.13958 0.02335 C -0.11372 0.03491 -0.06528 0.0289 -0.04288 0.02751 C -0.02049 0.02613 -0.01163 0.02011 -0.00469 0.0148 C 0.00226 0.00948 -0.00313 0.01225 -5.55556E-7 -3.64162E-6 Z " pathEditMode="relative" rAng="0" ptsTypes="aaaaaaaaa">
                                      <p:cBhvr>
                                        <p:cTn id="6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72254E-6 C -0.02708 0.00346 -0.05416 0.00693 -0.07447 0.01895 C -0.09479 0.03098 -0.13697 0.05687 -0.12222 0.0719 C -0.10746 0.08693 -0.01927 0.11121 0.01442 0.10982 C 0.0481 0.10843 0.07153 0.07467 0.07952 0.06335 C 0.08751 0.05202 0.06494 0.04577 0.06198 0.0423 " pathEditMode="relative" ptsTypes="aaaaaA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4578 C -0.06458 0.03561 -0.03993 0.01595 -0.02274 0.0178 C -0.00555 0.01988 0.01424 0.04393 0.03282 0.05804 C 0.05139 0.07237 0.09254 0.09341 0.08837 0.10266 C 0.0842 0.11191 0.02813 0.11445 0.00747 0.11306 C -0.01319 0.11191 -0.02465 0.10127 -0.03541 0.09526 C -0.04618 0.08948 -0.05191 0.08532 -0.05764 0.07792 C -0.06337 0.07029 -0.07604 0.05572 -0.07031 0.04578 Z " pathEditMode="relative" rAng="0" ptsTypes="aaaaaaaa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9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9769E-6 C -0.00018 0.01226 -0.05 0.05295 -0.06511 0.0696 C -0.08021 0.08624 -0.07205 0.1059 -0.09063 0.09919 C -0.1092 0.09249 -0.18073 0.04694 -0.17622 0.0296 C -0.1717 0.01226 -0.09236 -0.00023 -0.06354 -0.00439 C -0.03472 -0.00855 0.00017 -0.01225 1.38889E-6 -4.79769E-6 Z " pathEditMode="relative" ptsTypes="aaaaaa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5 C 0.00139 -0.03538 0.00104 -0.07122 -0.00955 -0.08602 C -0.01997 -0.10081 -0.05243 -0.1096 -0.06962 -0.10474 C -0.08681 -0.09989 -0.1007 -0.05388 -0.11268 -0.05642 C -0.12483 -0.05873 -0.12743 -0.12717 -0.14202 -0.11954 C -0.15677 -0.11191 -0.21476 -0.03515 -0.20052 -0.00995 C -0.18629 0.01549 -0.08924 0.03514 -0.05573 0.03283 C -0.0224 0.03052 -0.01424 0.00439 -0.00643 -0.0155 Z " pathEditMode="relative" rAng="0" ptsTypes="aaaaaaaa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1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555E-6 C 0.00747 -0.01827 0.03021 -0.06566 0.02709 -0.08462 C 0.02396 -0.10358 -0.00625 -0.11815 -0.01892 -0.11422 C -0.0316 -0.11029 -0.03767 -0.0763 -0.04913 -0.0615 C -0.06059 -0.0467 -0.09271 -0.04 -0.08732 -0.02543 C -0.08194 -0.01087 -0.0309 0.01965 -0.01736 0.0252 C -0.00382 0.03075 -0.00746 0.01827 1.94444E-6 2.48555E-6 Z " pathEditMode="relative" rAng="0" ptsTypes="aaaaaaa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532 C -0.00382 -0.02104 -0.01858 -0.03653 -0.01111 -0.05457 C -0.00365 -0.07237 0.03437 -0.11376 0.05555 -0.11237 C 0.07674 -0.11075 0.09705 -0.05688 0.1158 -0.04555 C 0.13455 -0.03445 0.1651 -0.05526 0.16823 -0.04555 C 0.17135 -0.03607 0.15365 -0.00277 0.1349 0.01249 C 0.11615 0.02752 0.07413 0.04694 0.05555 0.04578 C 0.03698 0.04486 0.03299 0.0148 0.02378 0.00694 C 0.01458 -0.00069 0.00729 -0.00023 8.33333E-7 -1.04046E-6 " pathEditMode="relative" rAng="0" ptsTypes="aaaaaaaaA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C 0.01424 0.05989 0.02865 0.11977 0.05885 0.14359 C 0.08906 0.1674 0.15625 0.15445 0.18108 0.14359 C 0.2059 0.13272 0.2191 0.09087 0.20799 0.07815 C 0.19687 0.06544 0.1401 0.07538 0.11441 0.06752 C 0.08871 0.05966 0.06771 0.04 0.05399 0.03168 C 0.04028 0.02336 0.04045 0.01966 0.03177 0.01688 C 0.02309 0.01411 0.00677 0.01549 0.00156 0.0148 " pathEditMode="relative" ptsTypes="aaaaaaaA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4451E-6 C 0.02743 -0.02521 0.05503 -0.05018 0.07309 -0.04024 C 0.09115 -0.0303 0.11372 0.03306 0.10799 0.05918 C 0.10226 0.08531 0.06302 0.10936 0.03819 0.11629 C 0.01337 0.12323 -0.02188 0.11745 -0.04115 0.1015 C -0.06042 0.08554 -0.08628 0.03837 -0.07778 0.02103 C -0.06927 0.00369 -0.02986 0.00069 0.00955 -0.00209 " pathEditMode="relative" rAng="0" ptsTypes="aaaaaaA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4162E-6 C 0.00312 -0.01226 0.02205 -0.04833 0.01441 -0.05919 C 0.00677 -0.07006 -0.0217 -0.06451 -0.04601 -0.06543 C -0.07031 -0.06636 -0.10643 -0.06937 -0.13177 -0.06543 C -0.15712 -0.0615 -0.19722 -0.05688 -0.19844 -0.04208 C -0.19965 -0.02728 -0.16545 0.01179 -0.13958 0.02335 C -0.11372 0.03491 -0.06528 0.0289 -0.04288 0.02751 C -0.02049 0.02613 -0.01163 0.02011 -0.00469 0.0148 C 0.00226 0.00948 -0.00313 0.01225 -5.55556E-7 -3.64162E-6 Z " pathEditMode="relative" rAng="0" ptsTypes="aaaaaaaaa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9" grpId="0" animBg="1"/>
      <p:bldP spid="28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796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CÁC CÁCH LÀM THAY ĐỔI NỘI NĂNG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Vien</dc:creator>
  <cp:lastModifiedBy>VIEN DO</cp:lastModifiedBy>
  <cp:revision>9</cp:revision>
  <dcterms:created xsi:type="dcterms:W3CDTF">2020-02-16T12:46:55Z</dcterms:created>
  <dcterms:modified xsi:type="dcterms:W3CDTF">2021-04-16T02:11:54Z</dcterms:modified>
</cp:coreProperties>
</file>