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7" r:id="rId3"/>
    <p:sldId id="359" r:id="rId4"/>
    <p:sldId id="257" r:id="rId5"/>
    <p:sldId id="335" r:id="rId6"/>
    <p:sldId id="339" r:id="rId7"/>
    <p:sldId id="360" r:id="rId8"/>
    <p:sldId id="342" r:id="rId9"/>
    <p:sldId id="343" r:id="rId10"/>
    <p:sldId id="361" r:id="rId11"/>
    <p:sldId id="349" r:id="rId12"/>
    <p:sldId id="347" r:id="rId13"/>
    <p:sldId id="350" r:id="rId14"/>
    <p:sldId id="353" r:id="rId15"/>
    <p:sldId id="362" r:id="rId16"/>
    <p:sldId id="351" r:id="rId17"/>
    <p:sldId id="296" r:id="rId18"/>
    <p:sldId id="3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75" autoAdjust="0"/>
  </p:normalViewPr>
  <p:slideViewPr>
    <p:cSldViewPr snapToGrid="0">
      <p:cViewPr varScale="1">
        <p:scale>
          <a:sx n="49" d="100"/>
          <a:sy n="49" d="100"/>
        </p:scale>
        <p:origin x="152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2024/2/20</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981A68B-48C1-543B-D379-C768F2E66C3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3.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Xếp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các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mở</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kết</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ở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hai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tập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trên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vào</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nhóm</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thích</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hợp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D3036A-2A41-26F4-5F32-7F44E974C5D6}"/>
              </a:ext>
            </a:extLst>
          </p:cNvPr>
          <p:cNvPicPr>
            <a:picLocks noChangeAspect="1"/>
          </p:cNvPicPr>
          <p:nvPr/>
        </p:nvPicPr>
        <p:blipFill>
          <a:blip r:embed="rId2"/>
          <a:stretch>
            <a:fillRect/>
          </a:stretch>
        </p:blipFill>
        <p:spPr>
          <a:xfrm>
            <a:off x="1038225" y="2566987"/>
            <a:ext cx="10460358" cy="1538288"/>
          </a:xfrm>
          <a:prstGeom prst="rect">
            <a:avLst/>
          </a:prstGeom>
        </p:spPr>
      </p:pic>
    </p:spTree>
    <p:extLst>
      <p:ext uri="{BB962C8B-B14F-4D97-AF65-F5344CB8AC3E}">
        <p14:creationId xmlns:p14="http://schemas.microsoft.com/office/powerpoint/2010/main" val="26724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EEE8DE-436F-0200-D692-7460F95AB12D}"/>
              </a:ext>
            </a:extLst>
          </p:cNvPr>
          <p:cNvGraphicFramePr>
            <a:graphicFrameLocks noGrp="1"/>
          </p:cNvGraphicFramePr>
          <p:nvPr>
            <p:extLst>
              <p:ext uri="{D42A27DB-BD31-4B8C-83A1-F6EECF244321}">
                <p14:modId xmlns:p14="http://schemas.microsoft.com/office/powerpoint/2010/main" val="4246552016"/>
              </p:ext>
            </p:extLst>
          </p:nvPr>
        </p:nvGraphicFramePr>
        <p:xfrm>
          <a:off x="1562100" y="1266825"/>
          <a:ext cx="9982200" cy="4014628"/>
        </p:xfrm>
        <a:graphic>
          <a:graphicData uri="http://schemas.openxmlformats.org/drawingml/2006/table">
            <a:tbl>
              <a:tblPr>
                <a:tableStyleId>{775DCB02-9BB8-47FD-8907-85C794F793BA}</a:tableStyleId>
              </a:tblPr>
              <a:tblGrid>
                <a:gridCol w="2457450">
                  <a:extLst>
                    <a:ext uri="{9D8B030D-6E8A-4147-A177-3AD203B41FA5}">
                      <a16:colId xmlns:a16="http://schemas.microsoft.com/office/drawing/2014/main" val="192010861"/>
                    </a:ext>
                  </a:extLst>
                </a:gridCol>
                <a:gridCol w="3019425">
                  <a:extLst>
                    <a:ext uri="{9D8B030D-6E8A-4147-A177-3AD203B41FA5}">
                      <a16:colId xmlns:a16="http://schemas.microsoft.com/office/drawing/2014/main" val="1618850691"/>
                    </a:ext>
                  </a:extLst>
                </a:gridCol>
                <a:gridCol w="4505325">
                  <a:extLst>
                    <a:ext uri="{9D8B030D-6E8A-4147-A177-3AD203B41FA5}">
                      <a16:colId xmlns:a16="http://schemas.microsoft.com/office/drawing/2014/main" val="2479686381"/>
                    </a:ext>
                  </a:extLst>
                </a:gridCol>
              </a:tblGrid>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Mở</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149285"/>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363557"/>
                  </a:ext>
                </a:extLst>
              </a:tr>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Kết</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970366"/>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689147"/>
                  </a:ext>
                </a:extLst>
              </a:tr>
            </a:tbl>
          </a:graphicData>
        </a:graphic>
      </p:graphicFrame>
      <p:sp>
        <p:nvSpPr>
          <p:cNvPr id="3" name="TextBox 2">
            <a:extLst>
              <a:ext uri="{FF2B5EF4-FFF2-40B4-BE49-F238E27FC236}">
                <a16:creationId xmlns:a16="http://schemas.microsoft.com/office/drawing/2014/main" id="{81B7FDA1-377D-525A-F1C6-3238D5245E51}"/>
              </a:ext>
            </a:extLst>
          </p:cNvPr>
          <p:cNvSpPr txBox="1"/>
          <p:nvPr/>
        </p:nvSpPr>
        <p:spPr>
          <a:xfrm>
            <a:off x="7210425" y="135255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trực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6E9F251-4AD5-D463-BFD7-AE8A1CCC065C}"/>
              </a:ext>
            </a:extLst>
          </p:cNvPr>
          <p:cNvSpPr txBox="1"/>
          <p:nvPr/>
        </p:nvSpPr>
        <p:spPr>
          <a:xfrm>
            <a:off x="7267575" y="224790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DC4350B-4855-F242-1A2C-5A00501AB346}"/>
              </a:ext>
            </a:extLst>
          </p:cNvPr>
          <p:cNvSpPr txBox="1"/>
          <p:nvPr/>
        </p:nvSpPr>
        <p:spPr>
          <a:xfrm>
            <a:off x="7258050" y="334327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C58AECC-4B71-7184-97D5-12446E9D5CEC}"/>
              </a:ext>
            </a:extLst>
          </p:cNvPr>
          <p:cNvSpPr txBox="1"/>
          <p:nvPr/>
        </p:nvSpPr>
        <p:spPr>
          <a:xfrm>
            <a:off x="7353300" y="435292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703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2649" y="675431"/>
            <a:ext cx="9867901" cy="4401205"/>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Mở bài trực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ngắn gọn, chỉ nêu tên cây , vị trí cây được trồng</a:t>
            </a:r>
            <a:r>
              <a:rPr lang="en-US"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a:t>
            </a:r>
          </a:p>
          <a:p>
            <a:pPr marL="571500" lvl="0" indent="-571500" algn="just">
              <a:buFont typeface="Arial" panose="020B0604020202020204" pitchFamily="34" charset="0"/>
              <a:buChar char="•"/>
            </a:pPr>
            <a:r>
              <a:rPr lang="en-US"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a:t>
            </a: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ở bài gián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bổ sung thông tin về kỉ niệm với cây , một câu chuyện liên quan đến cây .</a:t>
            </a:r>
          </a:p>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Kết bài mở rộng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có thể kể việc làm chăm sóc hoặc tác dụng của cây với con người ,..</a:t>
            </a: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23544" y="1977999"/>
            <a:ext cx="4444001" cy="4717270"/>
          </a:xfrm>
          <a:prstGeom prst="rect">
            <a:avLst/>
          </a:prstGeom>
        </p:spPr>
      </p:pic>
      <p:sp>
        <p:nvSpPr>
          <p:cNvPr id="17" name="TextBox 16"/>
          <p:cNvSpPr txBox="1"/>
          <p:nvPr/>
        </p:nvSpPr>
        <p:spPr>
          <a:xfrm>
            <a:off x="941269" y="1068394"/>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1">
            <a:extLst>
              <a:ext uri="{FF2B5EF4-FFF2-40B4-BE49-F238E27FC236}">
                <a16:creationId xmlns:a16="http://schemas.microsoft.com/office/drawing/2014/main" id="{4002AD9A-E43D-444B-1C7B-7C7EB8266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257176" y="2876550"/>
            <a:ext cx="3981450" cy="3981450"/>
          </a:xfrm>
          <a:prstGeom prst="rect">
            <a:avLst/>
          </a:prstGeom>
        </p:spPr>
      </p:pic>
    </p:spTree>
    <p:extLst>
      <p:ext uri="{BB962C8B-B14F-4D97-AF65-F5344CB8AC3E}">
        <p14:creationId xmlns:p14="http://schemas.microsoft.com/office/powerpoint/2010/main" val="1032386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09650" y="1152525"/>
            <a:ext cx="10134600" cy="4524315"/>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Mở bài gián tiếp:</a:t>
            </a:r>
          </a:p>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p:txBody>
      </p:sp>
    </p:spTree>
    <p:extLst>
      <p:ext uri="{BB962C8B-B14F-4D97-AF65-F5344CB8AC3E}">
        <p14:creationId xmlns:p14="http://schemas.microsoft.com/office/powerpoint/2010/main" val="36127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38225" y="1152525"/>
            <a:ext cx="10134600" cy="3970318"/>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Kết bài mở rộng:</a:t>
            </a:r>
          </a:p>
          <a:p>
            <a:pPr lvl="0" algn="just"/>
            <a:r>
              <a:rPr lang="en-US" sz="3600" dirty="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endParaRPr kumimoji="0" lang="vi-VN"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344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2123658"/>
          </a:xfrm>
          <a:prstGeom prst="rect">
            <a:avLst/>
          </a:prstGeom>
          <a:noFill/>
        </p:spPr>
        <p:txBody>
          <a:bodyPr wrap="square" rtlCol="0">
            <a:spAutoFit/>
          </a:bodyPr>
          <a:lstStyle/>
          <a:p>
            <a:pPr lvl="0" algn="ctr"/>
            <a:r>
              <a:rPr lang="en-US" sz="4400" b="1" dirty="0" err="1">
                <a:solidFill>
                  <a:sysClr val="windowText" lastClr="000000"/>
                </a:solidFill>
                <a:latin typeface="Cambria" panose="02040503050406030204" pitchFamily="18" charset="0"/>
                <a:ea typeface="Cambria" panose="02040503050406030204" pitchFamily="18" charset="0"/>
              </a:rPr>
              <a:t>Về</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nhà</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Tìm đọc những bài văn miêu tả cây cối để học tập cách viết mở bài, kết bài.</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1.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dùng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giác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114675" y="3363716"/>
            <a:ext cx="6038850" cy="1323439"/>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mắt nhìn, tai nghe, mũi ngửi,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tay</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chạm</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lưỡi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nếm</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2.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bao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đặc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điểm</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của</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067050" y="3620891"/>
            <a:ext cx="6038850" cy="707886"/>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hình dáng, tán lá ,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31317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5" name="Picture 4">
            <a:extLst>
              <a:ext uri="{FF2B5EF4-FFF2-40B4-BE49-F238E27FC236}">
                <a16:creationId xmlns:a16="http://schemas.microsoft.com/office/drawing/2014/main" id="{C76D5DAF-6057-1568-0332-518885EA9E93}"/>
              </a:ext>
            </a:extLst>
          </p:cNvPr>
          <p:cNvPicPr>
            <a:picLocks noChangeAspect="1"/>
          </p:cNvPicPr>
          <p:nvPr/>
        </p:nvPicPr>
        <p:blipFill>
          <a:blip r:embed="rId4"/>
          <a:stretch>
            <a:fillRect/>
          </a:stretch>
        </p:blipFill>
        <p:spPr>
          <a:xfrm>
            <a:off x="1780411" y="1616843"/>
            <a:ext cx="8821677" cy="2786113"/>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454045"/>
            <a:ext cx="8171214" cy="646331"/>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1.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Đọc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văn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sau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trả</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lời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câu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hỏi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4BA1F02-2247-1BE1-35BA-F7C908622E93}"/>
              </a:ext>
            </a:extLst>
          </p:cNvPr>
          <p:cNvSpPr txBox="1"/>
          <p:nvPr/>
        </p:nvSpPr>
        <p:spPr>
          <a:xfrm>
            <a:off x="1000125" y="1666875"/>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1E7393B-7FB6-0DE5-0F11-FC25093AEF4F}"/>
              </a:ext>
            </a:extLst>
          </p:cNvPr>
          <p:cNvSpPr/>
          <p:nvPr/>
        </p:nvSpPr>
        <p:spPr>
          <a:xfrm>
            <a:off x="1247775" y="1743075"/>
            <a:ext cx="7724775" cy="342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F4170-D712-C3A5-7042-BD8C1710B0BC}"/>
              </a:ext>
            </a:extLst>
          </p:cNvPr>
          <p:cNvSpPr/>
          <p:nvPr/>
        </p:nvSpPr>
        <p:spPr>
          <a:xfrm>
            <a:off x="1104900" y="4552949"/>
            <a:ext cx="9934575" cy="7620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733425" y="1085850"/>
            <a:ext cx="10439400" cy="1664949"/>
            <a:chOff x="-162464" y="-565220"/>
            <a:chExt cx="11802519" cy="8947326"/>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64" y="-565220"/>
              <a:ext cx="1087641" cy="4960904"/>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739200" y="1270032"/>
              <a:ext cx="10655365" cy="7112074"/>
            </a:xfrm>
            <a:prstGeom prst="rect">
              <a:avLst/>
            </a:prstGeom>
            <a:noFill/>
          </p:spPr>
          <p:txBody>
            <a:bodyPr wrap="square" rtlCol="0">
              <a:spAutoFit/>
            </a:bodyPr>
            <a:lstStyle/>
            <a:p>
              <a:r>
                <a:rPr lang="vi-VN" sz="4000" dirty="0">
                  <a:solidFill>
                    <a:srgbClr val="002060"/>
                  </a:solidFill>
                  <a:latin typeface="Arial" panose="020B0604020202020204" pitchFamily="34" charset="0"/>
                  <a:cs typeface="Arial" panose="020B0604020202020204" pitchFamily="34" charset="0"/>
                </a:rPr>
                <a:t>a. Mở bài giới thiệu thế nào về cây khế?</a:t>
              </a:r>
              <a:endParaRPr lang="en-US" sz="4000" dirty="0">
                <a:solidFill>
                  <a:srgbClr val="002060"/>
                </a:solidFill>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7249" y="2887252"/>
            <a:ext cx="7591425" cy="202401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876299" y="3087491"/>
            <a:ext cx="7359271" cy="1446550"/>
          </a:xfrm>
          <a:prstGeom prst="rect">
            <a:avLst/>
          </a:prstGeom>
          <a:noFill/>
        </p:spPr>
        <p:txBody>
          <a:bodyPr wrap="square" rtlCol="0">
            <a:spAutoFit/>
          </a:bodyPr>
          <a:lstStyle/>
          <a:p>
            <a:pPr lvl="0" algn="ctr"/>
            <a:r>
              <a:rPr lang="vi-VN" sz="4400" dirty="0">
                <a:solidFill>
                  <a:sysClr val="windowText" lastClr="000000"/>
                </a:solidFill>
                <a:latin typeface="Cambria" panose="02040503050406030204" pitchFamily="18" charset="0"/>
                <a:ea typeface="Cambria" panose="02040503050406030204" pitchFamily="18" charset="0"/>
              </a:rPr>
              <a:t>Mở bài giới thiệu nơi cây khế được trồng</a:t>
            </a:r>
            <a:r>
              <a:rPr lang="en-US" sz="4400" dirty="0">
                <a:solidFill>
                  <a:sysClr val="windowText" lastClr="000000"/>
                </a:solidFill>
                <a:latin typeface="Cambria" panose="02040503050406030204" pitchFamily="18" charset="0"/>
                <a:ea typeface="Cambria" panose="02040503050406030204" pitchFamily="18" charset="0"/>
              </a:rPr>
              <a:t>.</a:t>
            </a:r>
            <a:r>
              <a:rPr lang="vi-VN" sz="4400" dirty="0">
                <a:solidFill>
                  <a:sysClr val="windowText" lastClr="0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514351" y="628650"/>
            <a:ext cx="10658474" cy="1413611"/>
            <a:chOff x="-410144" y="103606"/>
            <a:chExt cx="12050199" cy="5514494"/>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7225" y="2419350"/>
            <a:ext cx="8248650" cy="312420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781050" y="2839841"/>
            <a:ext cx="7734300" cy="1938992"/>
          </a:xfrm>
          <a:prstGeom prst="rect">
            <a:avLst/>
          </a:prstGeom>
          <a:noFill/>
        </p:spPr>
        <p:txBody>
          <a:bodyPr wrap="square" rtlCol="0">
            <a:spAutoFit/>
          </a:bodyPr>
          <a:lstStyle/>
          <a:p>
            <a:pPr lvl="0" algn="just"/>
            <a:r>
              <a:rPr lang="vi-VN" sz="4000" dirty="0">
                <a:solidFill>
                  <a:sysClr val="windowText" lastClr="000000"/>
                </a:solidFill>
                <a:latin typeface="Cambria" panose="02040503050406030204" pitchFamily="18" charset="0"/>
                <a:ea typeface="Cambria" panose="02040503050406030204" pitchFamily="18" charset="0"/>
              </a:rPr>
              <a:t>Ở đoạn kết , cây khế được nhận xét là mang đến một vẻ đẹp bình dị cho mảnh vườn nhỏ nhà ông bà</a:t>
            </a:r>
            <a:r>
              <a:rPr lang="en-US" sz="4000" dirty="0">
                <a:solidFill>
                  <a:sysClr val="windowText" lastClr="000000"/>
                </a:solidFill>
                <a:latin typeface="Cambria" panose="02040503050406030204" pitchFamily="18" charset="0"/>
                <a:ea typeface="Cambria" panose="02040503050406030204" pitchFamily="18" charset="0"/>
              </a:rPr>
              <a:t>.</a:t>
            </a:r>
            <a:r>
              <a:rPr lang="vi-VN" sz="4000" dirty="0">
                <a:solidFill>
                  <a:sysClr val="windowText" lastClr="000000"/>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2. </a:t>
            </a:r>
            <a:r>
              <a:rPr lang="vi-VN" altLang="en-US" sz="3600" b="1" dirty="0">
                <a:solidFill>
                  <a:srgbClr val="CD2D66"/>
                </a:solidFill>
                <a:latin typeface="Cambria" panose="02040503050406030204" pitchFamily="18" charset="0"/>
                <a:ea typeface="Cambria" panose="02040503050406030204" pitchFamily="18" charset="0"/>
                <a:cs typeface="Times New Roman" pitchFamily="18" charset="0"/>
              </a:rPr>
              <a:t>Cách mở bài và kết bài dưới đây có gì khác với cách mở bài và kết bài của bài văn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712E1189-D2D5-D0D6-BD16-85FB1A98B60A}"/>
              </a:ext>
            </a:extLst>
          </p:cNvPr>
          <p:cNvPicPr>
            <a:picLocks noChangeAspect="1"/>
          </p:cNvPicPr>
          <p:nvPr/>
        </p:nvPicPr>
        <p:blipFill>
          <a:blip r:embed="rId2"/>
          <a:stretch>
            <a:fillRect/>
          </a:stretch>
        </p:blipFill>
        <p:spPr>
          <a:xfrm>
            <a:off x="1290637" y="2181224"/>
            <a:ext cx="9965093" cy="2962275"/>
          </a:xfrm>
          <a:prstGeom prst="rect">
            <a:avLst/>
          </a:prstGeom>
        </p:spPr>
      </p:pic>
    </p:spTree>
    <p:extLst>
      <p:ext uri="{BB962C8B-B14F-4D97-AF65-F5344CB8AC3E}">
        <p14:creationId xmlns:p14="http://schemas.microsoft.com/office/powerpoint/2010/main" val="223312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4858EB-09DC-DEE7-13DD-E9B9008F6BE5}"/>
              </a:ext>
            </a:extLst>
          </p:cNvPr>
          <p:cNvGraphicFramePr>
            <a:graphicFrameLocks noGrp="1"/>
          </p:cNvGraphicFramePr>
          <p:nvPr>
            <p:extLst>
              <p:ext uri="{D42A27DB-BD31-4B8C-83A1-F6EECF244321}">
                <p14:modId xmlns:p14="http://schemas.microsoft.com/office/powerpoint/2010/main" val="871859304"/>
              </p:ext>
            </p:extLst>
          </p:nvPr>
        </p:nvGraphicFramePr>
        <p:xfrm>
          <a:off x="847725" y="295275"/>
          <a:ext cx="10582275" cy="5751966"/>
        </p:xfrm>
        <a:graphic>
          <a:graphicData uri="http://schemas.openxmlformats.org/drawingml/2006/table">
            <a:tbl>
              <a:tblPr firstRow="1" firstCol="1" bandRow="1" bandCol="1">
                <a:tableStyleId>{00A15C55-8517-42AA-B614-E9B94910E393}</a:tableStyleId>
              </a:tblPr>
              <a:tblGrid>
                <a:gridCol w="4019550">
                  <a:extLst>
                    <a:ext uri="{9D8B030D-6E8A-4147-A177-3AD203B41FA5}">
                      <a16:colId xmlns:a16="http://schemas.microsoft.com/office/drawing/2014/main" val="1697383667"/>
                    </a:ext>
                  </a:extLst>
                </a:gridCol>
                <a:gridCol w="6562725">
                  <a:extLst>
                    <a:ext uri="{9D8B030D-6E8A-4147-A177-3AD203B41FA5}">
                      <a16:colId xmlns:a16="http://schemas.microsoft.com/office/drawing/2014/main" val="4042982622"/>
                    </a:ext>
                  </a:extLst>
                </a:gridCol>
              </a:tblGrid>
              <a:tr h="106322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1</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2</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834941"/>
                  </a:ext>
                </a:extLst>
              </a:tr>
              <a:tr h="2344373">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476189"/>
                  </a:ext>
                </a:extLst>
              </a:tr>
              <a:tr h="2344373">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492822"/>
                  </a:ext>
                </a:extLst>
              </a:tr>
            </a:tbl>
          </a:graphicData>
        </a:graphic>
      </p:graphicFrame>
      <p:sp>
        <p:nvSpPr>
          <p:cNvPr id="13" name="TextBox 12">
            <a:extLst>
              <a:ext uri="{FF2B5EF4-FFF2-40B4-BE49-F238E27FC236}">
                <a16:creationId xmlns:a16="http://schemas.microsoft.com/office/drawing/2014/main" id="{97852B93-710B-028B-1926-6915D64F428D}"/>
              </a:ext>
            </a:extLst>
          </p:cNvPr>
          <p:cNvSpPr txBox="1"/>
          <p:nvPr/>
        </p:nvSpPr>
        <p:spPr>
          <a:xfrm>
            <a:off x="1095375" y="1638300"/>
            <a:ext cx="4371975" cy="1569660"/>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Mở</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Nêu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trồng</a:t>
            </a:r>
            <a:endParaRPr lang="en-US" sz="3200" dirty="0">
              <a:solidFill>
                <a:srgbClr val="FF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1 </a:t>
            </a:r>
            <a:r>
              <a:rPr lang="en-US" sz="3200" dirty="0" err="1">
                <a:solidFill>
                  <a:srgbClr val="FF0000"/>
                </a:solidFill>
                <a:latin typeface="Cambria" panose="02040503050406030204" pitchFamily="18" charset="0"/>
                <a:ea typeface="Cambria" panose="02040503050406030204" pitchFamily="18" charset="0"/>
              </a:rPr>
              <a:t>câu</a:t>
            </a:r>
            <a:endParaRPr lang="en-US" sz="3200"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D0A55AD-06E7-2366-C86A-2A12C32D3EB9}"/>
              </a:ext>
            </a:extLst>
          </p:cNvPr>
          <p:cNvSpPr txBox="1"/>
          <p:nvPr/>
        </p:nvSpPr>
        <p:spPr>
          <a:xfrm>
            <a:off x="4924425" y="1485900"/>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Mở bài : </a:t>
            </a:r>
          </a:p>
          <a:p>
            <a:r>
              <a:rPr lang="vi-VN" sz="2400" dirty="0">
                <a:solidFill>
                  <a:srgbClr val="FF0000"/>
                </a:solidFill>
                <a:latin typeface="Cambria" panose="02040503050406030204" pitchFamily="18" charset="0"/>
                <a:ea typeface="Cambria" panose="02040503050406030204" pitchFamily="18" charset="0"/>
              </a:rPr>
              <a:t>- Giới thiệu khái quát về vẻ đẹp của khu vườn </a:t>
            </a:r>
          </a:p>
          <a:p>
            <a:r>
              <a:rPr lang="vi-VN" sz="2400" dirty="0">
                <a:solidFill>
                  <a:srgbClr val="FF0000"/>
                </a:solidFill>
                <a:latin typeface="Cambria" panose="02040503050406030204" pitchFamily="18" charset="0"/>
                <a:ea typeface="Cambria" panose="02040503050406030204" pitchFamily="18" charset="0"/>
              </a:rPr>
              <a:t>- Nêu tên cây , nơi trồng </a:t>
            </a:r>
          </a:p>
          <a:p>
            <a:r>
              <a:rPr lang="vi-VN" sz="2400" dirty="0">
                <a:solidFill>
                  <a:srgbClr val="FF0000"/>
                </a:solidFill>
                <a:latin typeface="Cambria" panose="02040503050406030204" pitchFamily="18" charset="0"/>
                <a:ea typeface="Cambria" panose="02040503050406030204" pitchFamily="18" charset="0"/>
              </a:rPr>
              <a:t>- Nêu kỉ niệm gắn với cây </a:t>
            </a:r>
          </a:p>
          <a:p>
            <a:r>
              <a:rPr lang="vi-VN" sz="2400" dirty="0">
                <a:solidFill>
                  <a:srgbClr val="FF0000"/>
                </a:solidFill>
                <a:latin typeface="Cambria" panose="02040503050406030204" pitchFamily="18" charset="0"/>
                <a:ea typeface="Cambria" panose="02040503050406030204" pitchFamily="18" charset="0"/>
              </a:rPr>
              <a:t>- Gồm 4 câu </a:t>
            </a:r>
          </a:p>
        </p:txBody>
      </p:sp>
      <p:sp>
        <p:nvSpPr>
          <p:cNvPr id="15" name="TextBox 14">
            <a:extLst>
              <a:ext uri="{FF2B5EF4-FFF2-40B4-BE49-F238E27FC236}">
                <a16:creationId xmlns:a16="http://schemas.microsoft.com/office/drawing/2014/main" id="{5603A8D7-EBD3-2D7E-1C5B-303637F6774D}"/>
              </a:ext>
            </a:extLst>
          </p:cNvPr>
          <p:cNvSpPr txBox="1"/>
          <p:nvPr/>
        </p:nvSpPr>
        <p:spPr>
          <a:xfrm>
            <a:off x="981075" y="3857625"/>
            <a:ext cx="3800475" cy="2062103"/>
          </a:xfrm>
          <a:prstGeom prst="rect">
            <a:avLst/>
          </a:prstGeom>
          <a:noFill/>
        </p:spPr>
        <p:txBody>
          <a:bodyPr wrap="square" rtlCol="0">
            <a:spAutoFit/>
          </a:bodyPr>
          <a:lstStyle/>
          <a:p>
            <a:r>
              <a:rPr lang="vi-VN" sz="3200" b="1" dirty="0">
                <a:solidFill>
                  <a:srgbClr val="FF0000"/>
                </a:solidFill>
                <a:latin typeface="Cambria" panose="02040503050406030204" pitchFamily="18" charset="0"/>
                <a:ea typeface="Cambria" panose="02040503050406030204" pitchFamily="18" charset="0"/>
              </a:rPr>
              <a:t>Kết bài : </a:t>
            </a:r>
          </a:p>
          <a:p>
            <a:pPr algn="just"/>
            <a:r>
              <a:rPr lang="vi-VN" sz="3200" dirty="0">
                <a:solidFill>
                  <a:srgbClr val="FF0000"/>
                </a:solidFill>
                <a:latin typeface="Cambria" panose="02040503050406030204" pitchFamily="18" charset="0"/>
                <a:ea typeface="Cambria" panose="02040503050406030204" pitchFamily="18" charset="0"/>
              </a:rPr>
              <a:t>- Nhận xét về vẻ đẹp của cây </a:t>
            </a:r>
          </a:p>
          <a:p>
            <a:pPr algn="just"/>
            <a:r>
              <a:rPr lang="vi-VN" sz="3200" dirty="0">
                <a:solidFill>
                  <a:srgbClr val="FF0000"/>
                </a:solidFill>
                <a:latin typeface="Cambria" panose="02040503050406030204" pitchFamily="18" charset="0"/>
                <a:ea typeface="Cambria" panose="02040503050406030204" pitchFamily="18" charset="0"/>
              </a:rPr>
              <a:t>- Có 1 câu </a:t>
            </a:r>
          </a:p>
        </p:txBody>
      </p:sp>
      <p:sp>
        <p:nvSpPr>
          <p:cNvPr id="18" name="TextBox 17">
            <a:extLst>
              <a:ext uri="{FF2B5EF4-FFF2-40B4-BE49-F238E27FC236}">
                <a16:creationId xmlns:a16="http://schemas.microsoft.com/office/drawing/2014/main" id="{FCB4F228-18CE-7350-ABB3-26EFCF3A51C8}"/>
              </a:ext>
            </a:extLst>
          </p:cNvPr>
          <p:cNvSpPr txBox="1"/>
          <p:nvPr/>
        </p:nvSpPr>
        <p:spPr>
          <a:xfrm>
            <a:off x="5000625" y="3914775"/>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Kết bài : </a:t>
            </a:r>
          </a:p>
          <a:p>
            <a:r>
              <a:rPr lang="vi-VN" sz="2400" dirty="0">
                <a:solidFill>
                  <a:srgbClr val="FF0000"/>
                </a:solidFill>
                <a:latin typeface="Cambria" panose="02040503050406030204" pitchFamily="18" charset="0"/>
                <a:ea typeface="Cambria" panose="02040503050406030204" pitchFamily="18" charset="0"/>
              </a:rPr>
              <a:t>- Nói về một sự kiện gắn với cây </a:t>
            </a:r>
          </a:p>
          <a:p>
            <a:r>
              <a:rPr lang="vi-VN" sz="2400" dirty="0">
                <a:solidFill>
                  <a:srgbClr val="FF0000"/>
                </a:solidFill>
                <a:latin typeface="Cambria" panose="02040503050406030204" pitchFamily="18" charset="0"/>
                <a:ea typeface="Cambria" panose="02040503050406030204" pitchFamily="18" charset="0"/>
              </a:rPr>
              <a:t>- Kể về những việc sẽ làm để chăm sóc cây </a:t>
            </a:r>
          </a:p>
          <a:p>
            <a:r>
              <a:rPr lang="vi-VN" sz="2400" dirty="0">
                <a:solidFill>
                  <a:srgbClr val="FF0000"/>
                </a:solidFill>
                <a:latin typeface="Cambria" panose="02040503050406030204" pitchFamily="18" charset="0"/>
                <a:ea typeface="Cambria" panose="02040503050406030204" pitchFamily="18" charset="0"/>
              </a:rPr>
              <a:t>- Nêu tình cảm , suy nghĩ về cây </a:t>
            </a:r>
          </a:p>
          <a:p>
            <a:r>
              <a:rPr lang="vi-VN" sz="2400" dirty="0">
                <a:solidFill>
                  <a:srgbClr val="FF0000"/>
                </a:solidFill>
                <a:latin typeface="Cambria" panose="02040503050406030204" pitchFamily="18" charset="0"/>
                <a:ea typeface="Cambria" panose="02040503050406030204" pitchFamily="18" charset="0"/>
              </a:rPr>
              <a:t>- Gồm 5 câu </a:t>
            </a:r>
          </a:p>
        </p:txBody>
      </p:sp>
    </p:spTree>
    <p:extLst>
      <p:ext uri="{BB962C8B-B14F-4D97-AF65-F5344CB8AC3E}">
        <p14:creationId xmlns:p14="http://schemas.microsoft.com/office/powerpoint/2010/main" val="21559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TotalTime>
  <Words>765</Words>
  <PresentationFormat>Widescreen</PresentationFormat>
  <Paragraphs>53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KaiTi</vt:lpstr>
      <vt:lpstr>微软雅黑</vt:lpstr>
      <vt:lpstr>Alibaba PuHuiTi</vt:lpstr>
      <vt:lpstr>Arial</vt:lpstr>
      <vt:lpstr>Cambria</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2024-01-04T06:44:16Z</dcterms:created>
  <dcterms:modified xsi:type="dcterms:W3CDTF">2024-02-20T13:44:55Z</dcterms:modified>
</cp:coreProperties>
</file>