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3" r:id="rId13"/>
    <p:sldId id="269" r:id="rId14"/>
    <p:sldId id="271" r:id="rId15"/>
    <p:sldId id="272" r:id="rId16"/>
    <p:sldId id="268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3BD"/>
    <a:srgbClr val="FFFF66"/>
    <a:srgbClr val="FFFFCC"/>
    <a:srgbClr val="FF0000"/>
    <a:srgbClr val="FFFF69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64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696"/>
            <a:ext cx="12192000" cy="1289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9"/>
          <a:stretch/>
        </p:blipFill>
        <p:spPr>
          <a:xfrm>
            <a:off x="0" y="0"/>
            <a:ext cx="12192000" cy="7643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528746"/>
            <a:ext cx="11237976" cy="472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493776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2258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355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dfreephotos.com/vector-images/diverse-group-of-students-working-on-project-vector-clipart.png.php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diverse-group-of-students-working-on-project-vector-clipart.png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diverse-group-of-students-working-on-project-vector-clipart.png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dfreephotos.com/vector-images/diverse-group-of-students-working-on-project-vector-clipart.png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diverse-group-of-students-working-on-project-vector-clipart.png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diverse-group-of-students-working-on-project-vector-clipart.png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diverse-group-of-students-working-on-project-vector-clipart.png.ph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diverse-group-of-students-working-on-project-vector-clipart.png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diverse-group-of-students-working-on-project-vector-clipart.png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345" y="350982"/>
            <a:ext cx="2964873" cy="572653"/>
          </a:xfrm>
          <a:noFill/>
          <a:ln>
            <a:noFill/>
          </a:ln>
        </p:spPr>
        <p:txBody>
          <a:bodyPr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/>
            <a:r>
              <a:rPr lang="en-US">
                <a:solidFill>
                  <a:srgbClr val="FF0000"/>
                </a:solidFill>
                <a:effectLst>
                  <a:glow rad="228600">
                    <a:srgbClr val="FFFF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0104" y="2476805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9" name="Rectangle 8"/>
          <p:cNvSpPr/>
          <p:nvPr/>
        </p:nvSpPr>
        <p:spPr>
          <a:xfrm>
            <a:off x="401053" y="2343271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thẻ số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433" y="2352507"/>
            <a:ext cx="706982" cy="756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40104" y="328036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053" y="3280366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1673" y="2476805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1673" y="32896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09" y="2352507"/>
            <a:ext cx="706982" cy="7565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25780" y="2489627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5780" y="32896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17" y="2352507"/>
            <a:ext cx="706982" cy="7565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60335" y="245818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657" y="2352507"/>
            <a:ext cx="706982" cy="7565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44293" y="32896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9312" y="24669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90" y="2352507"/>
            <a:ext cx="706982" cy="7565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29312" y="32896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56227" y="245818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021" y="2352507"/>
            <a:ext cx="706982" cy="75659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40185" y="32896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60334" y="245818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128" y="2352507"/>
            <a:ext cx="706982" cy="75659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744292" y="32896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871207" y="245818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001" y="2352507"/>
            <a:ext cx="706982" cy="75659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855165" y="32896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836243" y="245818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037" y="2352507"/>
            <a:ext cx="706982" cy="75659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820201" y="32896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11360" y="3880730"/>
            <a:ext cx="7699144" cy="7094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Các thẻ được ghi số ở mặt úp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8166" y="5271963"/>
            <a:ext cx="10476950" cy="962338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cách tìm một số bất kì có trong dãy số ghi trên các thẻ.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8" y="5244031"/>
            <a:ext cx="794084" cy="99027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852485" y="596439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42" name="Picture 41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3" name="Rectangle 42"/>
          <p:cNvSpPr/>
          <p:nvPr/>
        </p:nvSpPr>
        <p:spPr>
          <a:xfrm>
            <a:off x="401051" y="1218858"/>
            <a:ext cx="9302785" cy="7876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4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THUẬT TOÁN TÌM KIẾM NHỊ PHÂN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41731" y="1299583"/>
            <a:ext cx="8697468" cy="542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767" y="1352478"/>
            <a:ext cx="7642166" cy="18282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0726" y="4403882"/>
            <a:ext cx="4436641" cy="1487745"/>
          </a:xfrm>
          <a:prstGeom prst="rect">
            <a:avLst/>
          </a:prstGeom>
          <a:solidFill>
            <a:srgbClr val="C2E49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/ 2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6520" y="2515018"/>
            <a:ext cx="2232102" cy="280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1055" y="2365936"/>
            <a:ext cx="7747877" cy="404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201891" y="3263278"/>
            <a:ext cx="3580243" cy="895388"/>
          </a:xfrm>
          <a:prstGeom prst="wedgeRoundRectCallout">
            <a:avLst>
              <a:gd name="adj1" fmla="val 17655"/>
              <a:gd name="adj2" fmla="val -97109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endParaRPr lang="en-US" sz="26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THUẬT TOÁN TÌM KIẾM NHỊ PHÂN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344" y="1677178"/>
            <a:ext cx="11237976" cy="4876022"/>
          </a:xfrm>
          <a:prstGeom prst="rect">
            <a:avLst/>
          </a:prstGeom>
          <a:solidFill>
            <a:srgbClr val="C2E49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/ 2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THUẬT TOÁN TÌM KIẾM NHỊ PHÂN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344" y="1554584"/>
            <a:ext cx="11237976" cy="4519645"/>
          </a:xfrm>
          <a:prstGeom prst="rect">
            <a:avLst/>
          </a:prstGeom>
          <a:solidFill>
            <a:srgbClr val="C2E49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nl-N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 sánh giá trị cần tìm với giá trị của phần tử giữa dãy đang xét.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nl-N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Nếu bằng nhau thì thông báo vị trí tìm thấy và kết thúc.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nl-N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Nếu nhỏ hơn thì xét dãy ở nửa trước, nếu lớn hơn thì xét dãy ở nửa sau.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nl-N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Nếu dãy rỗng thì thông báo không tìm thấy và kết thúc tìm kiếm, không thì qua lại </a:t>
            </a:r>
            <a:r>
              <a:rPr lang="nl-N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THUẬT TOÁN TÌM KIẾM NHỊ PHÂN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0104" y="2062421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053" y="1928887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thẻ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689" y="1968076"/>
            <a:ext cx="706982" cy="756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53167" y="1489300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4253" y="1481807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1673" y="2062421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34736" y="149853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65" y="1968076"/>
            <a:ext cx="706982" cy="7565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25780" y="207524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38843" y="149853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73" y="1968076"/>
            <a:ext cx="706982" cy="7565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60335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13" y="1968076"/>
            <a:ext cx="706982" cy="75659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57356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9312" y="2052549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46" y="1968076"/>
            <a:ext cx="706982" cy="75659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42375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56227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77" y="1968076"/>
            <a:ext cx="706982" cy="75659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653248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60334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384" y="1968076"/>
            <a:ext cx="706982" cy="75659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757355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871207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57" y="1968076"/>
            <a:ext cx="706982" cy="75659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868228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836243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293" y="1968076"/>
            <a:ext cx="706982" cy="75659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833264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342659" y="4822427"/>
            <a:ext cx="5216602" cy="1670404"/>
          </a:xfrm>
          <a:prstGeom prst="wedgeRectCallout">
            <a:avLst>
              <a:gd name="adj1" fmla="val 65091"/>
              <a:gd name="adj2" fmla="val -34774"/>
            </a:avLst>
          </a:prstGeom>
          <a:solidFill>
            <a:srgbClr val="C2E49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/ 2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3482" y="4660134"/>
            <a:ext cx="2664594" cy="324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894530" y="4587506"/>
            <a:ext cx="2053170" cy="44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+ 9) /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03561" y="5045170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80968" y="5070481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416304" y="5010986"/>
            <a:ext cx="0" cy="1420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416304" y="5616284"/>
            <a:ext cx="8349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378290" y="5601689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769154" y="5612811"/>
            <a:ext cx="468535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11362" y="6136369"/>
            <a:ext cx="1896837" cy="5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590539" y="6029067"/>
            <a:ext cx="330481" cy="195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228173" y="6136369"/>
            <a:ext cx="2921196" cy="5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8970100" y="6029067"/>
            <a:ext cx="245054" cy="195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0622972" y="4584521"/>
            <a:ext cx="799772" cy="44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80106" y="1554655"/>
            <a:ext cx="572654" cy="374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311" y="3448943"/>
            <a:ext cx="11014456" cy="1014380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21 &gt; 19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4327043" y="2956963"/>
            <a:ext cx="3367314" cy="402783"/>
          </a:xfrm>
          <a:prstGeom prst="wedgeRectCallout">
            <a:avLst>
              <a:gd name="adj1" fmla="val 23880"/>
              <a:gd name="adj2" fmla="val -115920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Rectangular Callout 54"/>
          <p:cNvSpPr/>
          <p:nvPr/>
        </p:nvSpPr>
        <p:spPr>
          <a:xfrm>
            <a:off x="424780" y="2808957"/>
            <a:ext cx="1712683" cy="506092"/>
          </a:xfrm>
          <a:prstGeom prst="wedgeRectCallout">
            <a:avLst>
              <a:gd name="adj1" fmla="val 21823"/>
              <a:gd name="adj2" fmla="val -5056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2146020" y="1618083"/>
            <a:ext cx="5249174" cy="119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THUẬT TOÁN TÌM KIẾM NHỊ PHÂN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053" y="1928887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thẻ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689" y="1968076"/>
            <a:ext cx="706982" cy="756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53167" y="1489300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4253" y="1481807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4736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65" y="1968076"/>
            <a:ext cx="706982" cy="7565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38843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73" y="1968076"/>
            <a:ext cx="706982" cy="7565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13" y="1968076"/>
            <a:ext cx="706982" cy="75659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57356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9312" y="2052549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2375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56227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77" y="1968076"/>
            <a:ext cx="706982" cy="75659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653248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60334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384" y="1968076"/>
            <a:ext cx="706982" cy="75659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757355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871207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57" y="1968076"/>
            <a:ext cx="706982" cy="75659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868228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836243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293" y="1968076"/>
            <a:ext cx="706982" cy="75659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833264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23482" y="4660134"/>
            <a:ext cx="2664594" cy="324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894530" y="4587506"/>
            <a:ext cx="2053170" cy="44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+ 9) /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03561" y="5045170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80968" y="5070481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416304" y="5010986"/>
            <a:ext cx="0" cy="1420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416304" y="5616284"/>
            <a:ext cx="8349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378290" y="5601689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769154" y="5612811"/>
            <a:ext cx="468535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11362" y="6136369"/>
            <a:ext cx="1896837" cy="5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590539" y="6029067"/>
            <a:ext cx="330481" cy="195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228173" y="6136369"/>
            <a:ext cx="2921196" cy="5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8912950" y="6029067"/>
            <a:ext cx="245054" cy="195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0622972" y="4660133"/>
            <a:ext cx="799772" cy="370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71548" y="1611662"/>
            <a:ext cx="572654" cy="374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311" y="3448943"/>
            <a:ext cx="11014456" cy="1014380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21&lt;24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6).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7950084" y="2957018"/>
            <a:ext cx="3367314" cy="402783"/>
          </a:xfrm>
          <a:prstGeom prst="wedgeRectCallout">
            <a:avLst>
              <a:gd name="adj1" fmla="val -16853"/>
              <a:gd name="adj2" fmla="val -106461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ular Callout 55"/>
          <p:cNvSpPr/>
          <p:nvPr/>
        </p:nvSpPr>
        <p:spPr>
          <a:xfrm>
            <a:off x="3068672" y="2966669"/>
            <a:ext cx="2887992" cy="402783"/>
          </a:xfrm>
          <a:prstGeom prst="wedgeRectCallout">
            <a:avLst>
              <a:gd name="adj1" fmla="val 22637"/>
              <a:gd name="adj2" fmla="val -87543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ular Callout 56"/>
          <p:cNvSpPr/>
          <p:nvPr/>
        </p:nvSpPr>
        <p:spPr>
          <a:xfrm>
            <a:off x="342659" y="4822427"/>
            <a:ext cx="5216602" cy="1670404"/>
          </a:xfrm>
          <a:prstGeom prst="wedgeRectCallout">
            <a:avLst>
              <a:gd name="adj1" fmla="val 65091"/>
              <a:gd name="adj2" fmla="val -34774"/>
            </a:avLst>
          </a:prstGeom>
          <a:solidFill>
            <a:srgbClr val="C2E49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/ 2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" name="Rectangular Callout 57"/>
          <p:cNvSpPr/>
          <p:nvPr/>
        </p:nvSpPr>
        <p:spPr>
          <a:xfrm>
            <a:off x="424780" y="2808957"/>
            <a:ext cx="1712683" cy="506092"/>
          </a:xfrm>
          <a:prstGeom prst="wedgeRectCallout">
            <a:avLst>
              <a:gd name="adj1" fmla="val 21823"/>
              <a:gd name="adj2" fmla="val -5056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3" grpId="0" animBg="1"/>
      <p:bldP spid="54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565312" y="1618083"/>
            <a:ext cx="3038017" cy="119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46020" y="1618083"/>
            <a:ext cx="5249174" cy="119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THUẬT TOÁN TÌM KIẾM NHỊ PHÂN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053" y="1928887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thẻ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689" y="1968076"/>
            <a:ext cx="706982" cy="756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53167" y="1489300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4253" y="1481807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4736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65" y="1968076"/>
            <a:ext cx="706982" cy="7565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38843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73" y="1968076"/>
            <a:ext cx="706982" cy="7565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13" y="1968076"/>
            <a:ext cx="706982" cy="75659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57356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9312" y="2052549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2375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56227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77" y="1968076"/>
            <a:ext cx="706982" cy="75659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653248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60334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57355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871207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57" y="1968076"/>
            <a:ext cx="706982" cy="75659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868228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836243" y="204380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293" y="1968076"/>
            <a:ext cx="706982" cy="75659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833264" y="149853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71582" y="1598350"/>
            <a:ext cx="572654" cy="374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310" y="3658632"/>
            <a:ext cx="11508639" cy="1289061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6699085" y="3119785"/>
            <a:ext cx="1866227" cy="443280"/>
          </a:xfrm>
          <a:prstGeom prst="wedgeRectCallout">
            <a:avLst>
              <a:gd name="adj1" fmla="val 17853"/>
              <a:gd name="adj2" fmla="val -145139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ular Callout 56"/>
          <p:cNvSpPr/>
          <p:nvPr/>
        </p:nvSpPr>
        <p:spPr>
          <a:xfrm>
            <a:off x="342658" y="5137620"/>
            <a:ext cx="11492291" cy="1382975"/>
          </a:xfrm>
          <a:prstGeom prst="wedgeRectCallout">
            <a:avLst>
              <a:gd name="adj1" fmla="val 49249"/>
              <a:gd name="adj2" fmla="val -17667"/>
            </a:avLst>
          </a:prstGeom>
          <a:solidFill>
            <a:srgbClr val="C2E49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40000"/>
              </a:lnSpc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rỗng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8719332" y="2966669"/>
            <a:ext cx="2843010" cy="402783"/>
          </a:xfrm>
          <a:prstGeom prst="wedgeRectCallout">
            <a:avLst>
              <a:gd name="adj1" fmla="val 22637"/>
              <a:gd name="adj2" fmla="val -87543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3068672" y="2966669"/>
            <a:ext cx="2887992" cy="402783"/>
          </a:xfrm>
          <a:prstGeom prst="wedgeRectCallout">
            <a:avLst>
              <a:gd name="adj1" fmla="val 22637"/>
              <a:gd name="adj2" fmla="val -87543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ular Callout 37"/>
          <p:cNvSpPr/>
          <p:nvPr/>
        </p:nvSpPr>
        <p:spPr>
          <a:xfrm>
            <a:off x="424780" y="2808957"/>
            <a:ext cx="1712683" cy="506092"/>
          </a:xfrm>
          <a:prstGeom prst="wedgeRectCallout">
            <a:avLst>
              <a:gd name="adj1" fmla="val 21823"/>
              <a:gd name="adj2" fmla="val -5056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54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THUẬT TOÁN TÌM KIẾM NHỊ PHÂN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344" y="2129349"/>
            <a:ext cx="11237976" cy="1959325"/>
          </a:xfrm>
          <a:prstGeom prst="rect">
            <a:avLst/>
          </a:prstGeom>
          <a:solidFill>
            <a:srgbClr val="C2E49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Dãy sắp xếp theo thứ tự (tăng dần / giảm dần / không giảm / không tăng) giúp việc tìm kiếm nhanh hơn, hiệu quả hơn nhờ sử dụng thuật toán tìm kiếm nhị phân.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BC448-CEAF-F894-9627-437F7531F595}"/>
              </a:ext>
            </a:extLst>
          </p:cNvPr>
          <p:cNvSpPr txBox="1"/>
          <p:nvPr/>
        </p:nvSpPr>
        <p:spPr>
          <a:xfrm>
            <a:off x="595265" y="4088674"/>
            <a:ext cx="9345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8627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" y="1504950"/>
            <a:ext cx="112395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75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96681" y="56878"/>
            <a:ext cx="2879124" cy="59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28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nhóm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852485" y="596439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36327"/>
              </p:ext>
            </p:extLst>
          </p:nvPr>
        </p:nvGraphicFramePr>
        <p:xfrm>
          <a:off x="838199" y="2555970"/>
          <a:ext cx="10401301" cy="38039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96673">
                  <a:extLst>
                    <a:ext uri="{9D8B030D-6E8A-4147-A177-3AD203B41FA5}">
                      <a16:colId xmlns:a16="http://schemas.microsoft.com/office/drawing/2014/main" val="3928791772"/>
                    </a:ext>
                  </a:extLst>
                </a:gridCol>
                <a:gridCol w="2872012">
                  <a:extLst>
                    <a:ext uri="{9D8B030D-6E8A-4147-A177-3AD203B41FA5}">
                      <a16:colId xmlns:a16="http://schemas.microsoft.com/office/drawing/2014/main" val="2824719458"/>
                    </a:ext>
                  </a:extLst>
                </a:gridCol>
                <a:gridCol w="3148167">
                  <a:extLst>
                    <a:ext uri="{9D8B030D-6E8A-4147-A177-3AD203B41FA5}">
                      <a16:colId xmlns:a16="http://schemas.microsoft.com/office/drawing/2014/main" val="3649249252"/>
                    </a:ext>
                  </a:extLst>
                </a:gridCol>
                <a:gridCol w="3184449">
                  <a:extLst>
                    <a:ext uri="{9D8B030D-6E8A-4147-A177-3AD203B41FA5}">
                      <a16:colId xmlns:a16="http://schemas.microsoft.com/office/drawing/2014/main" val="2724041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lặp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hết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danh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2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405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409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272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80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</a:t>
                      </a:r>
                      <a:endParaRPr lang="en-US" sz="2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02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</a:t>
                      </a:r>
                      <a:endParaRPr lang="en-US" sz="2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010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</a:t>
                      </a:r>
                      <a:endParaRPr lang="en-US" sz="2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004782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3865" t="49431" b="8736"/>
          <a:stretch/>
        </p:blipFill>
        <p:spPr>
          <a:xfrm>
            <a:off x="4234758" y="95292"/>
            <a:ext cx="384975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42596"/>
              </p:ext>
            </p:extLst>
          </p:nvPr>
        </p:nvGraphicFramePr>
        <p:xfrm>
          <a:off x="1842247" y="1863185"/>
          <a:ext cx="7342094" cy="40233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17704">
                  <a:extLst>
                    <a:ext uri="{9D8B030D-6E8A-4147-A177-3AD203B41FA5}">
                      <a16:colId xmlns:a16="http://schemas.microsoft.com/office/drawing/2014/main" val="2824719458"/>
                    </a:ext>
                  </a:extLst>
                </a:gridCol>
                <a:gridCol w="3624390">
                  <a:extLst>
                    <a:ext uri="{9D8B030D-6E8A-4147-A177-3AD203B41FA5}">
                      <a16:colId xmlns:a16="http://schemas.microsoft.com/office/drawing/2014/main" val="3649249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tỉnh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Hai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biển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405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409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Rịa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40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Vũng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72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272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80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Mau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02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010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Lai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004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Khánh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Hòa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411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Lai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Châu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275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Nam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89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Yên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Bái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60684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865" t="49431" b="8736"/>
          <a:stretch/>
        </p:blipFill>
        <p:spPr>
          <a:xfrm>
            <a:off x="4234758" y="95292"/>
            <a:ext cx="3849757" cy="1066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700" y="1073481"/>
            <a:ext cx="112395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75. Cho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990348" y="43355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704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7239095" y="2882489"/>
            <a:ext cx="572654" cy="25617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247295" y="2901402"/>
            <a:ext cx="572654" cy="21179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865" t="49431" b="8736"/>
          <a:stretch/>
        </p:blipFill>
        <p:spPr>
          <a:xfrm>
            <a:off x="4234758" y="95292"/>
            <a:ext cx="3849757" cy="1066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990348" y="43355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269999" y="1577785"/>
            <a:ext cx="119012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65594"/>
              </p:ext>
            </p:extLst>
          </p:nvPr>
        </p:nvGraphicFramePr>
        <p:xfrm>
          <a:off x="516453" y="3202130"/>
          <a:ext cx="11334071" cy="36210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05833">
                  <a:extLst>
                    <a:ext uri="{9D8B030D-6E8A-4147-A177-3AD203B41FA5}">
                      <a16:colId xmlns:a16="http://schemas.microsoft.com/office/drawing/2014/main" val="1425441122"/>
                    </a:ext>
                  </a:extLst>
                </a:gridCol>
                <a:gridCol w="3305097">
                  <a:extLst>
                    <a:ext uri="{9D8B030D-6E8A-4147-A177-3AD203B41FA5}">
                      <a16:colId xmlns:a16="http://schemas.microsoft.com/office/drawing/2014/main" val="1807207472"/>
                    </a:ext>
                  </a:extLst>
                </a:gridCol>
                <a:gridCol w="3389068">
                  <a:extLst>
                    <a:ext uri="{9D8B030D-6E8A-4147-A177-3AD203B41FA5}">
                      <a16:colId xmlns:a16="http://schemas.microsoft.com/office/drawing/2014/main" val="1046102832"/>
                    </a:ext>
                  </a:extLst>
                </a:gridCol>
                <a:gridCol w="2834073">
                  <a:extLst>
                    <a:ext uri="{9D8B030D-6E8A-4147-A177-3AD203B41FA5}">
                      <a16:colId xmlns:a16="http://schemas.microsoft.com/office/drawing/2014/main" val="247510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lặp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thẻ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dãy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808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35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52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74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52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04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045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9442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95537" y="3599573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4698" y="3599573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8694" y="3599573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34287" y="3599573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5537" y="3998716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4698" y="3998716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8694" y="3998716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34287" y="3998716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5537" y="4408288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4698" y="440828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68694" y="440828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34287" y="440828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95537" y="4792912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4698" y="479291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68694" y="479291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34287" y="479291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95537" y="5198912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54698" y="519891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68694" y="519891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134287" y="519891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87677" y="217431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09886" y="2040778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582" y="2114118"/>
            <a:ext cx="706982" cy="7565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2287677" y="2696303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9886" y="2696303"/>
            <a:ext cx="1658656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994926" y="2174312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994926" y="2705539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338" y="2114118"/>
            <a:ext cx="706982" cy="75659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759399" y="218713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759399" y="2705539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612" y="2114118"/>
            <a:ext cx="706982" cy="7565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428188" y="21556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086" y="2114118"/>
            <a:ext cx="706982" cy="75659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4412146" y="2705539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135909" y="2164440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863" y="2114118"/>
            <a:ext cx="706982" cy="756594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5135909" y="2696559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0934" y="21556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304" y="2114118"/>
            <a:ext cx="706982" cy="756594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6570094" y="21556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464" y="2114118"/>
            <a:ext cx="706982" cy="756594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6554052" y="2705539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262959" y="21556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329" y="2114118"/>
            <a:ext cx="706982" cy="756594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927546" y="21556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916" y="2114118"/>
            <a:ext cx="706982" cy="756594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7911504" y="2705539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6" name="Rectangle 85"/>
          <p:cNvSpPr/>
          <p:nvPr/>
        </p:nvSpPr>
        <p:spPr>
          <a:xfrm>
            <a:off x="9509760" y="2174312"/>
            <a:ext cx="2493553" cy="88795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897161" y="2840658"/>
            <a:ext cx="572654" cy="3297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8" name="Rectangle 87"/>
          <p:cNvSpPr/>
          <p:nvPr/>
        </p:nvSpPr>
        <p:spPr>
          <a:xfrm>
            <a:off x="8612808" y="2164440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596766" y="2714286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284" y="2114118"/>
            <a:ext cx="706982" cy="756594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1095537" y="5605157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454698" y="5605157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68694" y="5605157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134287" y="5605157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95537" y="5986784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454698" y="5986784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68694" y="5986784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134287" y="5986784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095537" y="6382973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454698" y="6382973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868694" y="6382973"/>
            <a:ext cx="1011925" cy="3950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66699" y="1073481"/>
            <a:ext cx="1178587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75. Cho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6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7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86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382" y="1191491"/>
            <a:ext cx="9134763" cy="13669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5. giải quyết vấn đề với sự trợ giúp của máy tính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2896" y="3212310"/>
            <a:ext cx="9448800" cy="674255"/>
          </a:xfrm>
        </p:spPr>
        <p:txBody>
          <a:bodyPr>
            <a:no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13. THUẬT TOÁN TÌM KIẾM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145" y="0"/>
            <a:ext cx="1791855" cy="14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865" t="49431" b="8736"/>
          <a:stretch/>
        </p:blipFill>
        <p:spPr>
          <a:xfrm>
            <a:off x="4234758" y="95292"/>
            <a:ext cx="3849757" cy="1066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990348" y="43355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270000" y="1501585"/>
            <a:ext cx="8114622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nhị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495077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Giang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01049" y="3100535"/>
            <a:ext cx="1272223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21507" y="2390444"/>
            <a:ext cx="1229961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745527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78820" y="4745580"/>
            <a:ext cx="2664594" cy="324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949868" y="4672952"/>
            <a:ext cx="2053170" cy="44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+ 10) / 2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1558899" y="5130616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436306" y="5155927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2471642" y="5096432"/>
            <a:ext cx="0" cy="1420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471642" y="5701730"/>
            <a:ext cx="8349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2433628" y="5687135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824492" y="5698257"/>
            <a:ext cx="468535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66700" y="6221815"/>
            <a:ext cx="1896837" cy="5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1645877" y="6114513"/>
            <a:ext cx="330481" cy="195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283511" y="6221815"/>
            <a:ext cx="2921196" cy="5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3025438" y="6114513"/>
            <a:ext cx="245054" cy="195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4872280" y="4669967"/>
            <a:ext cx="799772" cy="44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457501" y="4400526"/>
            <a:ext cx="5553448" cy="2288638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“L” đứng sau “Đ”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bảng chữ cái nên tìm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80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sau.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" name="Rectangular Callout 145"/>
          <p:cNvSpPr/>
          <p:nvPr/>
        </p:nvSpPr>
        <p:spPr>
          <a:xfrm>
            <a:off x="2792321" y="4069895"/>
            <a:ext cx="3367314" cy="402783"/>
          </a:xfrm>
          <a:prstGeom prst="wedgeRectCallout">
            <a:avLst>
              <a:gd name="adj1" fmla="val 47823"/>
              <a:gd name="adj2" fmla="val -137890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496680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55469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BRVT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845485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361049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887838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465666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920561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571246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003255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772081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995637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7827881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Khánh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8051437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8915275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9151395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9990348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242900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1108540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Bái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1262730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2557457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606906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659530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714141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776453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827100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8919836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91435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1086319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000728" y="2470337"/>
            <a:ext cx="572654" cy="374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Rectangular Callout 55"/>
          <p:cNvSpPr/>
          <p:nvPr/>
        </p:nvSpPr>
        <p:spPr>
          <a:xfrm>
            <a:off x="8903473" y="1825449"/>
            <a:ext cx="1712683" cy="506092"/>
          </a:xfrm>
          <a:prstGeom prst="wedgeRectCallout">
            <a:avLst>
              <a:gd name="adj1" fmla="val 21823"/>
              <a:gd name="adj2" fmla="val -5056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699" y="1073481"/>
            <a:ext cx="1178587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75. Cho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0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7" grpId="0" animBg="1"/>
      <p:bldP spid="138" grpId="0" animBg="1"/>
      <p:bldP spid="139" grpId="0" animBg="1"/>
      <p:bldP spid="141" grpId="0" animBg="1"/>
      <p:bldP spid="143" grpId="0" animBg="1"/>
      <p:bldP spid="145" grpId="0" animBg="1"/>
      <p:bldP spid="146" grpId="0" animBg="1"/>
      <p:bldP spid="147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1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481837" y="2463210"/>
            <a:ext cx="5249174" cy="1322351"/>
          </a:xfrm>
          <a:prstGeom prst="rect">
            <a:avLst/>
          </a:prstGeom>
          <a:solidFill>
            <a:srgbClr val="FFFF6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865" t="49431" b="8736"/>
          <a:stretch/>
        </p:blipFill>
        <p:spPr>
          <a:xfrm>
            <a:off x="4234758" y="95292"/>
            <a:ext cx="3849757" cy="1066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990348" y="43355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2" name="Rectangle 101"/>
          <p:cNvSpPr/>
          <p:nvPr/>
        </p:nvSpPr>
        <p:spPr>
          <a:xfrm>
            <a:off x="1495077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Giang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01049" y="3100535"/>
            <a:ext cx="1272223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21507" y="2390444"/>
            <a:ext cx="1229961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745527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78820" y="4745580"/>
            <a:ext cx="2664594" cy="324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949868" y="4672952"/>
            <a:ext cx="2053170" cy="44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+ 10) / 2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1558899" y="5130616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436306" y="5155927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2471642" y="5096432"/>
            <a:ext cx="0" cy="1420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471642" y="5701730"/>
            <a:ext cx="8349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2433628" y="5687135"/>
            <a:ext cx="834919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824492" y="5698257"/>
            <a:ext cx="468535" cy="54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66700" y="6221815"/>
            <a:ext cx="1896837" cy="5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1645877" y="6114513"/>
            <a:ext cx="330481" cy="195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283511" y="6221815"/>
            <a:ext cx="2921196" cy="5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3025438" y="6114513"/>
            <a:ext cx="245054" cy="195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4872280" y="4669967"/>
            <a:ext cx="799772" cy="44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5888182" y="4478980"/>
            <a:ext cx="6164391" cy="2288638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6" name="Rectangular Callout 145"/>
          <p:cNvSpPr/>
          <p:nvPr/>
        </p:nvSpPr>
        <p:spPr>
          <a:xfrm>
            <a:off x="6995637" y="3989344"/>
            <a:ext cx="3367314" cy="402783"/>
          </a:xfrm>
          <a:prstGeom prst="wedgeRectCallout">
            <a:avLst>
              <a:gd name="adj1" fmla="val 23880"/>
              <a:gd name="adj2" fmla="val -115920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496680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55469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BRVT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845485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361049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887838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465666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920561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571246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003255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772081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995637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7827881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Khánh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8051437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8915275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9151395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9990348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242900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11085404" y="2949805"/>
            <a:ext cx="100584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Bái</a:t>
            </a:r>
            <a:endParaRPr lang="en-US" sz="2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1262730" y="237427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2557457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606906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659530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776453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827100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8919836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91435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1086319" y="2944898"/>
            <a:ext cx="1005840" cy="731520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9142942" y="2485624"/>
            <a:ext cx="572654" cy="374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7" name="Rectangular Callout 56"/>
          <p:cNvSpPr/>
          <p:nvPr/>
        </p:nvSpPr>
        <p:spPr>
          <a:xfrm>
            <a:off x="2351176" y="3975883"/>
            <a:ext cx="2887992" cy="402783"/>
          </a:xfrm>
          <a:prstGeom prst="wedgeRectCallout">
            <a:avLst>
              <a:gd name="adj1" fmla="val 22637"/>
              <a:gd name="adj2" fmla="val -87543"/>
            </a:avLst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8903473" y="1825449"/>
            <a:ext cx="1712683" cy="506092"/>
          </a:xfrm>
          <a:prstGeom prst="wedgeRectCallout">
            <a:avLst>
              <a:gd name="adj1" fmla="val 21823"/>
              <a:gd name="adj2" fmla="val -5056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6699" y="1073481"/>
            <a:ext cx="1178587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75. Cho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0000" y="1501585"/>
            <a:ext cx="8114622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nhị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5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7" grpId="0" animBg="1"/>
      <p:bldP spid="138" grpId="0" animBg="1"/>
      <p:bldP spid="139" grpId="0" animBg="1"/>
      <p:bldP spid="141" grpId="0" animBg="1"/>
      <p:bldP spid="143" grpId="0" animBg="1"/>
      <p:bldP spid="145" grpId="0" animBg="1"/>
      <p:bldP spid="146" grpId="0" animBg="1"/>
      <p:bldP spid="207" grpId="0" animBg="1"/>
      <p:bldP spid="1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865" t="49431" b="8736"/>
          <a:stretch/>
        </p:blipFill>
        <p:spPr>
          <a:xfrm>
            <a:off x="4234758" y="95292"/>
            <a:ext cx="3849757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699" y="1073481"/>
            <a:ext cx="1178587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75. Cho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990348" y="43355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270000" y="1577785"/>
            <a:ext cx="8624618" cy="55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b.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41453" y="2624133"/>
            <a:ext cx="11397303" cy="34138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a): 8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b):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6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865" t="49431" b="8736"/>
          <a:stretch/>
        </p:blipFill>
        <p:spPr>
          <a:xfrm>
            <a:off x="4234758" y="95292"/>
            <a:ext cx="3849757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699" y="1073481"/>
            <a:ext cx="1178587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75. Cho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990348" y="43355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269999" y="1577785"/>
            <a:ext cx="11603345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nhị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41453" y="3046074"/>
            <a:ext cx="11397303" cy="232949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06400"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2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982" y="3097979"/>
            <a:ext cx="10647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75.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780A7A-3932-4868-87B7-0F769F4CC16E}"/>
              </a:ext>
            </a:extLst>
          </p:cNvPr>
          <p:cNvGrpSpPr/>
          <p:nvPr/>
        </p:nvGrpSpPr>
        <p:grpSpPr>
          <a:xfrm>
            <a:off x="9990348" y="43355"/>
            <a:ext cx="2062225" cy="984439"/>
            <a:chOff x="4267200" y="1066800"/>
            <a:chExt cx="3657600" cy="221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Speech Bubble: Oval 18">
              <a:extLst>
                <a:ext uri="{FF2B5EF4-FFF2-40B4-BE49-F238E27FC236}">
                  <a16:creationId xmlns:a16="http://schemas.microsoft.com/office/drawing/2014/main" id="{0D2F1F77-6EC7-401A-903B-F46351F79C9C}"/>
                </a:ext>
              </a:extLst>
            </p:cNvPr>
            <p:cNvSpPr/>
            <p:nvPr/>
          </p:nvSpPr>
          <p:spPr>
            <a:xfrm>
              <a:off x="4267200" y="1066800"/>
              <a:ext cx="3657600" cy="22145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23AC42B-497C-44BB-90B5-13D48A93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823791" y="1218334"/>
              <a:ext cx="2544417" cy="191149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858982" y="1643251"/>
            <a:ext cx="10647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75.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566" y="110716"/>
            <a:ext cx="3161434" cy="1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THUẬT TOÁN TÌM KIẾM TUẦN TỰ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30" y="3736058"/>
            <a:ext cx="11237976" cy="2050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err="1"/>
              <a:t>Ví</a:t>
            </a:r>
            <a:r>
              <a:rPr lang="en-US" sz="2800" i="1" u="sng" dirty="0"/>
              <a:t> </a:t>
            </a:r>
            <a:r>
              <a:rPr lang="en-US" sz="2800" i="1" u="sng" dirty="0" err="1"/>
              <a:t>dụ</a:t>
            </a:r>
            <a:r>
              <a:rPr lang="en-US" sz="2800" dirty="0"/>
              <a:t>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bạ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chụp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66344" y="2225819"/>
            <a:ext cx="11237976" cy="1214454"/>
          </a:xfrm>
          <a:prstGeom prst="rect">
            <a:avLst/>
          </a:prstGeom>
          <a:solidFill>
            <a:srgbClr val="C2E49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344" y="1611209"/>
            <a:ext cx="3409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toán tìm kiếm</a:t>
            </a:r>
            <a:endParaRPr lang="en-US" sz="2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</p:spTree>
    <p:extLst>
      <p:ext uri="{BB962C8B-B14F-4D97-AF65-F5344CB8AC3E}">
        <p14:creationId xmlns:p14="http://schemas.microsoft.com/office/powerpoint/2010/main" val="24733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THUẬT TOÁN TÌM KIẾM TUẦN TỰ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2052735"/>
            <a:ext cx="11237976" cy="92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/>
              <a:t>Ví dụ</a:t>
            </a:r>
            <a:r>
              <a:rPr lang="en-US" sz="2800"/>
              <a:t>: Hãy tìm một số bất kì có trong dãy số ghi trên các thẻ (các thẻ được ghi số ở mặt úp)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6344" y="1611209"/>
            <a:ext cx="3409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toán tìm kiếm</a:t>
            </a:r>
            <a:endParaRPr lang="en-US" sz="2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4121" y="31392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070" y="3005759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thẻ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50" y="3014995"/>
            <a:ext cx="706982" cy="756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4121" y="3774897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070" y="3774897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5690" y="31392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5690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26" y="3014995"/>
            <a:ext cx="706982" cy="7565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69797" y="3152115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69797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434" y="3014995"/>
            <a:ext cx="706982" cy="7565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04352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674" y="3014995"/>
            <a:ext cx="706982" cy="7565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488310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73329" y="3129421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07" y="3014995"/>
            <a:ext cx="706982" cy="7565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473329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00244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038" y="3014995"/>
            <a:ext cx="706982" cy="75659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84202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04351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45" y="3014995"/>
            <a:ext cx="706982" cy="75659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688309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815224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18" y="3014995"/>
            <a:ext cx="706982" cy="75659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799182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780260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54" y="3014995"/>
            <a:ext cx="706982" cy="75659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764218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43652" y="4414028"/>
            <a:ext cx="10476950" cy="691531"/>
          </a:xfrm>
          <a:prstGeom prst="rect">
            <a:avLst/>
          </a:prstGeom>
          <a:solidFill>
            <a:srgbClr val="FFFF69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9" y="4244683"/>
            <a:ext cx="794084" cy="99027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35254" y="5198692"/>
            <a:ext cx="10787390" cy="6317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vào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7319" y="5722469"/>
            <a:ext cx="11073717" cy="6317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ra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……………………………………………………………………………………………………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47039" y="5771188"/>
            <a:ext cx="9957281" cy="9192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báo vị trí tìm thấy hoặc thông báo không tìm thấy số cần tìm.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03726" y="5186593"/>
            <a:ext cx="9919125" cy="6317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</p:spTree>
    <p:extLst>
      <p:ext uri="{BB962C8B-B14F-4D97-AF65-F5344CB8AC3E}">
        <p14:creationId xmlns:p14="http://schemas.microsoft.com/office/powerpoint/2010/main" val="25973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>
            <a:normAutofit/>
          </a:bodyPr>
          <a:lstStyle/>
          <a:p>
            <a:r>
              <a:rPr lang="en-US" sz="2800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THUẬT TOÁN TÌM KIẾM TUẦN TỰ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6344" y="1611209"/>
            <a:ext cx="3409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66344" y="2052735"/>
            <a:ext cx="11237976" cy="92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err="1"/>
              <a:t>Ví</a:t>
            </a:r>
            <a:r>
              <a:rPr lang="en-US" sz="2800" i="1" u="sng" dirty="0"/>
              <a:t> </a:t>
            </a:r>
            <a:r>
              <a:rPr lang="en-US" sz="2800" i="1" u="sng" dirty="0" err="1"/>
              <a:t>dụ</a:t>
            </a:r>
            <a:r>
              <a:rPr lang="en-US" sz="2800" dirty="0"/>
              <a:t>: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dãy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(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ở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úp</a:t>
            </a:r>
            <a:r>
              <a:rPr lang="en-US" sz="2800" dirty="0"/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84121" y="31392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45070" y="3005759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thẻ số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50" y="3014995"/>
            <a:ext cx="706982" cy="75659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384121" y="3774897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5070" y="3774897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5690" y="313929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365690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26" y="3014995"/>
            <a:ext cx="706982" cy="756594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469797" y="3152115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69797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434" y="3014995"/>
            <a:ext cx="706982" cy="756594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504352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674" y="3014995"/>
            <a:ext cx="706982" cy="75659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488310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73329" y="3129421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07" y="3014995"/>
            <a:ext cx="706982" cy="7565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6473329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600244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038" y="3014995"/>
            <a:ext cx="706982" cy="75659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7584202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704351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45" y="3014995"/>
            <a:ext cx="706982" cy="756594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8688309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15224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18" y="3014995"/>
            <a:ext cx="706982" cy="75659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9799182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780260" y="3120674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54" y="3014995"/>
            <a:ext cx="706982" cy="756594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0764218" y="3784133"/>
            <a:ext cx="572654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343652" y="4330049"/>
            <a:ext cx="10476950" cy="904421"/>
          </a:xfrm>
          <a:prstGeom prst="rect">
            <a:avLst/>
          </a:prstGeom>
          <a:solidFill>
            <a:srgbClr val="FFFF69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9" y="4244683"/>
            <a:ext cx="794084" cy="99027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6344" y="5322195"/>
            <a:ext cx="11354258" cy="14424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</p:spTree>
    <p:extLst>
      <p:ext uri="{BB962C8B-B14F-4D97-AF65-F5344CB8AC3E}">
        <p14:creationId xmlns:p14="http://schemas.microsoft.com/office/powerpoint/2010/main" val="17944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45" y="658574"/>
            <a:ext cx="11237976" cy="671235"/>
          </a:xfrm>
        </p:spPr>
        <p:txBody>
          <a:bodyPr>
            <a:normAutofit/>
          </a:bodyPr>
          <a:lstStyle/>
          <a:p>
            <a:r>
              <a:rPr lang="en-US" sz="2800" dirty="0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THUẬT TOÁN TÌM KIẾM TUẦN TỰ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21002" y="1414726"/>
            <a:ext cx="50401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85" y="1911927"/>
            <a:ext cx="8590326" cy="482993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</p:spTree>
    <p:extLst>
      <p:ext uri="{BB962C8B-B14F-4D97-AF65-F5344CB8AC3E}">
        <p14:creationId xmlns:p14="http://schemas.microsoft.com/office/powerpoint/2010/main" val="40981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886241" y="3353852"/>
            <a:ext cx="572654" cy="3297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THUẬT TOÁN TÌM KIẾM TUẦN TỰ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6344" y="1611209"/>
            <a:ext cx="50401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7677" y="2740618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9886" y="2607084"/>
            <a:ext cx="1658656" cy="600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06" y="2616320"/>
            <a:ext cx="706982" cy="7565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7677" y="3210357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886" y="3210357"/>
            <a:ext cx="1658656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4926" y="2740618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94926" y="3219593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762" y="2616320"/>
            <a:ext cx="706982" cy="7565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59399" y="2753440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59399" y="3219593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036" y="2616320"/>
            <a:ext cx="706982" cy="7565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28188" y="2721999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510" y="2616320"/>
            <a:ext cx="706982" cy="7565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12146" y="3219593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35909" y="2730746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287" y="2616320"/>
            <a:ext cx="706982" cy="75659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35909" y="3210613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70934" y="2721999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28" y="2616320"/>
            <a:ext cx="706982" cy="75659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570094" y="2721999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88" y="2616320"/>
            <a:ext cx="706982" cy="75659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554052" y="3219593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62959" y="2721999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53" y="2616320"/>
            <a:ext cx="706982" cy="75659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246917" y="3219593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927546" y="2721999"/>
            <a:ext cx="572654" cy="600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340" y="2616320"/>
            <a:ext cx="706982" cy="75659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911504" y="3219593"/>
            <a:ext cx="572654" cy="6003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6344" y="2044733"/>
            <a:ext cx="11943370" cy="5823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860316" y="2740618"/>
            <a:ext cx="3142997" cy="88795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53384"/>
              </p:ext>
            </p:extLst>
          </p:nvPr>
        </p:nvGraphicFramePr>
        <p:xfrm>
          <a:off x="516453" y="3886200"/>
          <a:ext cx="11334071" cy="281635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05833">
                  <a:extLst>
                    <a:ext uri="{9D8B030D-6E8A-4147-A177-3AD203B41FA5}">
                      <a16:colId xmlns:a16="http://schemas.microsoft.com/office/drawing/2014/main" val="1425441122"/>
                    </a:ext>
                  </a:extLst>
                </a:gridCol>
                <a:gridCol w="3305097">
                  <a:extLst>
                    <a:ext uri="{9D8B030D-6E8A-4147-A177-3AD203B41FA5}">
                      <a16:colId xmlns:a16="http://schemas.microsoft.com/office/drawing/2014/main" val="1807207472"/>
                    </a:ext>
                  </a:extLst>
                </a:gridCol>
                <a:gridCol w="3389068">
                  <a:extLst>
                    <a:ext uri="{9D8B030D-6E8A-4147-A177-3AD203B41FA5}">
                      <a16:colId xmlns:a16="http://schemas.microsoft.com/office/drawing/2014/main" val="1046102832"/>
                    </a:ext>
                  </a:extLst>
                </a:gridCol>
                <a:gridCol w="2834073">
                  <a:extLst>
                    <a:ext uri="{9D8B030D-6E8A-4147-A177-3AD203B41FA5}">
                      <a16:colId xmlns:a16="http://schemas.microsoft.com/office/drawing/2014/main" val="247510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lặp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ghi trên thẻ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dãy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808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35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52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74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52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04556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1208419" y="4283643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67580" y="4283643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77778" y="4283643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247169" y="4283643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01164" y="4682786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60325" y="4682786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76031" y="4682786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239914" y="4682786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93909" y="5092358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53070" y="509235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68776" y="509235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232659" y="509235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86655" y="5476982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45816" y="547698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61522" y="547698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225405" y="5476982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4887" y="5905148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24048" y="590514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39754" y="590514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203637" y="590514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72147" y="6275258"/>
            <a:ext cx="489794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31308" y="6275258"/>
            <a:ext cx="68161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95191" y="6275258"/>
            <a:ext cx="1191543" cy="4135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87711" y="3371594"/>
            <a:ext cx="572654" cy="3297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311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THUẬT TOÁN TÌM KIẾM TUẦN TỰ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6344" y="1611209"/>
            <a:ext cx="50401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344" y="2225818"/>
            <a:ext cx="11237976" cy="2346181"/>
          </a:xfrm>
          <a:prstGeom prst="rect">
            <a:avLst/>
          </a:prstGeom>
          <a:solidFill>
            <a:srgbClr val="C2E49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</p:spTree>
    <p:extLst>
      <p:ext uri="{BB962C8B-B14F-4D97-AF65-F5344CB8AC3E}">
        <p14:creationId xmlns:p14="http://schemas.microsoft.com/office/powerpoint/2010/main" val="10299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764373"/>
            <a:ext cx="11237976" cy="671235"/>
          </a:xfrm>
        </p:spPr>
        <p:txBody>
          <a:bodyPr/>
          <a:lstStyle/>
          <a:p>
            <a:r>
              <a:rPr lang="en-US">
                <a:ln>
                  <a:solidFill>
                    <a:srgbClr val="1E03BD"/>
                  </a:solidFill>
                </a:ln>
                <a:solidFill>
                  <a:srgbClr val="1E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THUẬT TOÁN TÌM KIẾM TUẦN TỰ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21" y="0"/>
            <a:ext cx="1836579" cy="7011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6344" y="1611209"/>
            <a:ext cx="50401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344" y="2279253"/>
            <a:ext cx="11237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ngẫu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2707569" y="4395248"/>
            <a:ext cx="690084" cy="597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-25838"/>
            <a:ext cx="9448800" cy="790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BÀI 13. THUẬT TOÁN TÌM KIẾM</a:t>
            </a:r>
          </a:p>
        </p:txBody>
      </p:sp>
    </p:spTree>
    <p:extLst>
      <p:ext uri="{BB962C8B-B14F-4D97-AF65-F5344CB8AC3E}">
        <p14:creationId xmlns:p14="http://schemas.microsoft.com/office/powerpoint/2010/main" val="8654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24727 -0.009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742</TotalTime>
  <Words>2353</Words>
  <Application>Microsoft Office PowerPoint</Application>
  <PresentationFormat>Widescreen</PresentationFormat>
  <Paragraphs>505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Vapor Trail</vt:lpstr>
      <vt:lpstr>Khởi động</vt:lpstr>
      <vt:lpstr>CHủ đề 5. giải quyết vấn đề với sự trợ giúp của máy tính</vt:lpstr>
      <vt:lpstr>1. THUẬT TOÁN TÌM KIẾM TUẦN TỰ</vt:lpstr>
      <vt:lpstr>1. THUẬT TOÁN TÌM KIẾM TUẦN TỰ</vt:lpstr>
      <vt:lpstr>1. THUẬT TOÁN TÌM KIẾM TUẦN TỰ</vt:lpstr>
      <vt:lpstr>1. THUẬT TOÁN TÌM KIẾM TUẦN TỰ</vt:lpstr>
      <vt:lpstr>1. THUẬT TOÁN TÌM KIẾM TUẦN TỰ</vt:lpstr>
      <vt:lpstr>1. THUẬT TOÁN TÌM KIẾM TUẦN TỰ</vt:lpstr>
      <vt:lpstr>1. THUẬT TOÁN TÌM KIẾM TUẦN TỰ</vt:lpstr>
      <vt:lpstr>2. THUẬT TOÁN TÌM KIẾM NHỊ PHÂN</vt:lpstr>
      <vt:lpstr>2. THUẬT TOÁN TÌM KIẾM NHỊ PHÂN</vt:lpstr>
      <vt:lpstr>2. THUẬT TOÁN TÌM KIẾM NHỊ PHÂN</vt:lpstr>
      <vt:lpstr>2. THUẬT TOÁN TÌM KIẾM NHỊ PHÂN</vt:lpstr>
      <vt:lpstr>2. THUẬT TOÁN TÌM KIẾM NHỊ PHÂN</vt:lpstr>
      <vt:lpstr>2. THUẬT TOÁN TÌM KIẾM NHỊ PHÂN</vt:lpstr>
      <vt:lpstr>2. THUẬT TOÁN TÌM KIẾM NHỊ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VnTeach.Com</dc:creator>
  <cp:keywords>VnTeach.Com</cp:keywords>
  <cp:lastModifiedBy>Admin</cp:lastModifiedBy>
  <cp:revision>1</cp:revision>
  <dcterms:created xsi:type="dcterms:W3CDTF">2022-07-18T03:21:53Z</dcterms:created>
  <dcterms:modified xsi:type="dcterms:W3CDTF">2023-09-14T13:07:11Z</dcterms:modified>
</cp:coreProperties>
</file>